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</p:sldMasterIdLst>
  <p:notesMasterIdLst>
    <p:notesMasterId r:id="rId90"/>
  </p:notesMasterIdLst>
  <p:handoutMasterIdLst>
    <p:handoutMasterId r:id="rId91"/>
  </p:handoutMasterIdLst>
  <p:sldIdLst>
    <p:sldId id="258" r:id="rId3"/>
    <p:sldId id="259" r:id="rId4"/>
    <p:sldId id="260" r:id="rId5"/>
    <p:sldId id="273" r:id="rId6"/>
    <p:sldId id="624" r:id="rId7"/>
    <p:sldId id="622" r:id="rId8"/>
    <p:sldId id="262" r:id="rId9"/>
    <p:sldId id="623" r:id="rId10"/>
    <p:sldId id="299" r:id="rId11"/>
    <p:sldId id="534" r:id="rId12"/>
    <p:sldId id="535" r:id="rId13"/>
    <p:sldId id="536" r:id="rId14"/>
    <p:sldId id="537" r:id="rId15"/>
    <p:sldId id="538" r:id="rId16"/>
    <p:sldId id="539" r:id="rId17"/>
    <p:sldId id="540" r:id="rId18"/>
    <p:sldId id="541" r:id="rId19"/>
    <p:sldId id="542" r:id="rId20"/>
    <p:sldId id="543" r:id="rId21"/>
    <p:sldId id="544" r:id="rId22"/>
    <p:sldId id="545" r:id="rId23"/>
    <p:sldId id="546" r:id="rId24"/>
    <p:sldId id="547" r:id="rId25"/>
    <p:sldId id="548" r:id="rId26"/>
    <p:sldId id="550" r:id="rId27"/>
    <p:sldId id="551" r:id="rId28"/>
    <p:sldId id="552" r:id="rId29"/>
    <p:sldId id="553" r:id="rId30"/>
    <p:sldId id="554" r:id="rId31"/>
    <p:sldId id="555" r:id="rId32"/>
    <p:sldId id="556" r:id="rId33"/>
    <p:sldId id="557" r:id="rId34"/>
    <p:sldId id="558" r:id="rId35"/>
    <p:sldId id="559" r:id="rId36"/>
    <p:sldId id="560" r:id="rId37"/>
    <p:sldId id="561" r:id="rId38"/>
    <p:sldId id="562" r:id="rId39"/>
    <p:sldId id="563" r:id="rId40"/>
    <p:sldId id="564" r:id="rId41"/>
    <p:sldId id="565" r:id="rId42"/>
    <p:sldId id="566" r:id="rId43"/>
    <p:sldId id="567" r:id="rId44"/>
    <p:sldId id="568" r:id="rId45"/>
    <p:sldId id="569" r:id="rId46"/>
    <p:sldId id="570" r:id="rId47"/>
    <p:sldId id="571" r:id="rId48"/>
    <p:sldId id="572" r:id="rId49"/>
    <p:sldId id="573" r:id="rId50"/>
    <p:sldId id="574" r:id="rId51"/>
    <p:sldId id="575" r:id="rId52"/>
    <p:sldId id="576" r:id="rId53"/>
    <p:sldId id="577" r:id="rId54"/>
    <p:sldId id="588" r:id="rId55"/>
    <p:sldId id="589" r:id="rId56"/>
    <p:sldId id="590" r:id="rId57"/>
    <p:sldId id="579" r:id="rId58"/>
    <p:sldId id="580" r:id="rId59"/>
    <p:sldId id="616" r:id="rId60"/>
    <p:sldId id="615" r:id="rId61"/>
    <p:sldId id="581" r:id="rId62"/>
    <p:sldId id="582" r:id="rId63"/>
    <p:sldId id="609" r:id="rId64"/>
    <p:sldId id="613" r:id="rId65"/>
    <p:sldId id="583" r:id="rId66"/>
    <p:sldId id="608" r:id="rId67"/>
    <p:sldId id="584" r:id="rId68"/>
    <p:sldId id="585" r:id="rId69"/>
    <p:sldId id="586" r:id="rId70"/>
    <p:sldId id="587" r:id="rId71"/>
    <p:sldId id="617" r:id="rId72"/>
    <p:sldId id="620" r:id="rId73"/>
    <p:sldId id="591" r:id="rId74"/>
    <p:sldId id="592" r:id="rId75"/>
    <p:sldId id="594" r:id="rId76"/>
    <p:sldId id="595" r:id="rId77"/>
    <p:sldId id="596" r:id="rId78"/>
    <p:sldId id="597" r:id="rId79"/>
    <p:sldId id="598" r:id="rId80"/>
    <p:sldId id="621" r:id="rId81"/>
    <p:sldId id="599" r:id="rId82"/>
    <p:sldId id="600" r:id="rId83"/>
    <p:sldId id="601" r:id="rId84"/>
    <p:sldId id="602" r:id="rId85"/>
    <p:sldId id="603" r:id="rId86"/>
    <p:sldId id="604" r:id="rId87"/>
    <p:sldId id="605" r:id="rId88"/>
    <p:sldId id="293" r:id="rId89"/>
  </p:sldIdLst>
  <p:sldSz cx="18286413" cy="10287000"/>
  <p:notesSz cx="6858000" cy="9144000"/>
  <p:photoAlbum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FF0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594" y="54"/>
      </p:cViewPr>
      <p:guideLst>
        <p:guide orient="horz" pos="3240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8198-A268-4A2C-A520-FBB84E35C3C2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83ACB-D9F9-4ADF-A7FC-E9E289D744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29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12F2-0011-47BA-B0C8-0509829BA6FB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2B19-2213-4B06-9122-430E4115A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60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B2B19-2213-4B06-9122-430E4115A3D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49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9463980"/>
            <a:ext cx="16344898" cy="575841"/>
          </a:xfrm>
        </p:spPr>
        <p:txBody>
          <a:bodyPr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Author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881" y="890144"/>
            <a:ext cx="7344527" cy="502011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4" y="890144"/>
            <a:ext cx="7344527" cy="5020114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0" hasCustomPrompt="1"/>
          </p:nvPr>
        </p:nvSpPr>
        <p:spPr>
          <a:xfrm>
            <a:off x="1077913" y="1111250"/>
            <a:ext cx="5617021" cy="3671888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11488633" y="1111052"/>
            <a:ext cx="5617021" cy="367188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4462686" y="691694"/>
            <a:ext cx="8713511" cy="6130764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5419147" y="967036"/>
            <a:ext cx="6800589" cy="432048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1632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54" y="511247"/>
            <a:ext cx="8568014" cy="5856389"/>
          </a:xfrm>
          <a:prstGeom prst="rect">
            <a:avLst/>
          </a:prstGeom>
        </p:spPr>
      </p:pic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5110758" y="764182"/>
            <a:ext cx="6696744" cy="428356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10" y="2388840"/>
            <a:ext cx="1812335" cy="376277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574" y="1112079"/>
            <a:ext cx="3556895" cy="5029200"/>
          </a:xfrm>
          <a:prstGeom prst="rect">
            <a:avLst/>
          </a:prstGeom>
        </p:spPr>
      </p:pic>
      <p:sp>
        <p:nvSpPr>
          <p:cNvPr id="18" name="図プレースホルダー 8"/>
          <p:cNvSpPr>
            <a:spLocks noGrp="1"/>
          </p:cNvSpPr>
          <p:nvPr>
            <p:ph type="pic" sz="quarter" idx="17" hasCustomPrompt="1"/>
          </p:nvPr>
        </p:nvSpPr>
        <p:spPr>
          <a:xfrm>
            <a:off x="3022526" y="2876155"/>
            <a:ext cx="1512168" cy="277140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12722021" y="1615108"/>
            <a:ext cx="3024000" cy="403244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34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643964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7735788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62286" y="6727676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8671892"/>
            <a:ext cx="16201800" cy="122413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094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2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0007302" y="3805742"/>
            <a:ext cx="7632848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9503246" y="2797630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07302" y="4741846"/>
            <a:ext cx="7632848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259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1006302" y="6871692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6302" y="7807796"/>
            <a:ext cx="16201800" cy="194421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579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15913768" cy="8640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15913768" cy="2088232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7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86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233267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983260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186322" y="4579618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186322" y="5329611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86322" y="6943700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186322" y="7693693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7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allAtOnce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2383554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0478" y="3160606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0478" y="4671145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5448197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90478" y="6958736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7735788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327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8167836"/>
            <a:ext cx="16344898" cy="1871985"/>
          </a:xfrm>
        </p:spPr>
        <p:txBody>
          <a:bodyPr anchor="b"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Info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4220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14220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14220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870398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0398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870398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870398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70398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870398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0" name="グループ化 29"/>
          <p:cNvGrpSpPr/>
          <p:nvPr userDrawn="1"/>
        </p:nvGrpSpPr>
        <p:grpSpPr>
          <a:xfrm>
            <a:off x="8639150" y="2470598"/>
            <a:ext cx="1552133" cy="1728192"/>
            <a:chOff x="7054974" y="1111052"/>
            <a:chExt cx="1552133" cy="1728192"/>
          </a:xfrm>
        </p:grpSpPr>
        <p:sp>
          <p:nvSpPr>
            <p:cNvPr id="31" name="テキスト ボックス 3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2" name="直線コネクタ 3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>
            <a:off x="8639150" y="4774854"/>
            <a:ext cx="1552133" cy="1728192"/>
            <a:chOff x="7054974" y="1111052"/>
            <a:chExt cx="1552133" cy="1728192"/>
          </a:xfrm>
        </p:grpSpPr>
        <p:sp>
          <p:nvSpPr>
            <p:cNvPr id="34" name="テキスト ボックス 33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5" name="直線コネクタ 34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/>
          <p:cNvGrpSpPr/>
          <p:nvPr userDrawn="1"/>
        </p:nvGrpSpPr>
        <p:grpSpPr>
          <a:xfrm>
            <a:off x="8639150" y="7079110"/>
            <a:ext cx="1552133" cy="1728192"/>
            <a:chOff x="7054974" y="1111052"/>
            <a:chExt cx="1552133" cy="1728192"/>
          </a:xfrm>
        </p:grpSpPr>
        <p:sp>
          <p:nvSpPr>
            <p:cNvPr id="37" name="テキスト ボックス 36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6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8" name="直線コネクタ 3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367342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367342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367342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367342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367342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67342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38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6478910" y="1831132"/>
            <a:ext cx="1552133" cy="1569660"/>
            <a:chOff x="7054974" y="1200132"/>
            <a:chExt cx="1552133" cy="1569660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200132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2047156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4" name="グループ化 33"/>
          <p:cNvGrpSpPr/>
          <p:nvPr userDrawn="1"/>
        </p:nvGrpSpPr>
        <p:grpSpPr>
          <a:xfrm>
            <a:off x="6478910" y="3343300"/>
            <a:ext cx="1552133" cy="1569660"/>
            <a:chOff x="7054974" y="1248171"/>
            <a:chExt cx="1552133" cy="1569660"/>
          </a:xfrm>
        </p:grpSpPr>
        <p:sp>
          <p:nvSpPr>
            <p:cNvPr id="35" name="テキスト ボックス 34"/>
            <p:cNvSpPr txBox="1"/>
            <p:nvPr userDrawn="1"/>
          </p:nvSpPr>
          <p:spPr>
            <a:xfrm>
              <a:off x="7054974" y="1248171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6" name="直線コネクタ 35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207102" y="3511285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478910" y="4855468"/>
            <a:ext cx="1552133" cy="1569660"/>
            <a:chOff x="7054974" y="1257783"/>
            <a:chExt cx="1552133" cy="1569660"/>
          </a:xfrm>
        </p:grpSpPr>
        <p:sp>
          <p:nvSpPr>
            <p:cNvPr id="39" name="テキスト ボックス 38"/>
            <p:cNvSpPr txBox="1"/>
            <p:nvPr userDrawn="1"/>
          </p:nvSpPr>
          <p:spPr>
            <a:xfrm>
              <a:off x="7054974" y="1257783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0" name="直線コネクタ 39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07102" y="5013841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2" name="グループ化 41"/>
          <p:cNvGrpSpPr/>
          <p:nvPr userDrawn="1"/>
        </p:nvGrpSpPr>
        <p:grpSpPr>
          <a:xfrm>
            <a:off x="6478910" y="6295628"/>
            <a:ext cx="1552133" cy="1569660"/>
            <a:chOff x="7054974" y="1202317"/>
            <a:chExt cx="1552133" cy="1569660"/>
          </a:xfrm>
        </p:grpSpPr>
        <p:sp>
          <p:nvSpPr>
            <p:cNvPr id="43" name="テキスト ボックス 42"/>
            <p:cNvSpPr txBox="1"/>
            <p:nvPr userDrawn="1"/>
          </p:nvSpPr>
          <p:spPr>
            <a:xfrm>
              <a:off x="7054974" y="1202317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4" name="直線コネクタ 43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207102" y="6509467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6" name="グループ化 45"/>
          <p:cNvGrpSpPr/>
          <p:nvPr userDrawn="1"/>
        </p:nvGrpSpPr>
        <p:grpSpPr>
          <a:xfrm>
            <a:off x="6478910" y="7879804"/>
            <a:ext cx="1552133" cy="1569660"/>
            <a:chOff x="7054974" y="1247810"/>
            <a:chExt cx="1552133" cy="1569660"/>
          </a:xfrm>
        </p:grpSpPr>
        <p:sp>
          <p:nvSpPr>
            <p:cNvPr id="47" name="テキスト ボックス 46"/>
            <p:cNvSpPr txBox="1"/>
            <p:nvPr userDrawn="1"/>
          </p:nvSpPr>
          <p:spPr>
            <a:xfrm>
              <a:off x="7054974" y="1247810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8" name="直線コネクタ 47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207102" y="8048150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3539384"/>
            <a:ext cx="6192688" cy="4124396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2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1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839244"/>
            <a:ext cx="15913768" cy="5616624"/>
          </a:xfrm>
        </p:spPr>
        <p:txBody>
          <a:bodyPr anchor="ctr">
            <a:noAutofit/>
          </a:bodyPr>
          <a:lstStyle>
            <a:lvl1pPr algn="l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50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83" y="2047156"/>
            <a:ext cx="3468257" cy="7200800"/>
          </a:xfrm>
          <a:prstGeom prst="rect">
            <a:avLst/>
          </a:prstGeom>
        </p:spPr>
      </p:pic>
      <p:sp>
        <p:nvSpPr>
          <p:cNvPr id="9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3919364"/>
            <a:ext cx="103331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766942" y="4639444"/>
            <a:ext cx="10333148" cy="28083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3038248" y="2983260"/>
            <a:ext cx="3008614" cy="5415505"/>
          </a:xfrm>
          <a:solidFill>
            <a:schemeClr val="tx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4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  <p:bldP spid="11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3990999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4783460"/>
            <a:ext cx="9181020" cy="230425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78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2263180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3055641"/>
            <a:ext cx="9181020" cy="215986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07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16633551" cy="518537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8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6799684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19764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59230" y="6800479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59230" y="7520559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9359527" y="2263180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7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allAtOnce"/>
      <p:bldP spid="1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4" y="2263178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62" y="6367639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6943702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038548" y="2263179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894236" y="6367640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94236" y="6943703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814" y="2263180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143502" y="6367641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143502" y="6943704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13535990" y="2263181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3391678" y="6367642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91678" y="6943705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19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2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246662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246662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790278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6365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246365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519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743606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743606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9287222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2743309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743309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5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2551210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38950" y="2263181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6622926" y="226318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4999482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38950" y="4711453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6622926" y="47114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90278" y="7447753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838950" y="7159724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6622926" y="7159723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0828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8731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 flipH="1">
            <a:off x="108731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38890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66793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666793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96952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224855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7" name="直線コネクタ 26"/>
          <p:cNvCxnSpPr/>
          <p:nvPr userDrawn="1"/>
        </p:nvCxnSpPr>
        <p:spPr>
          <a:xfrm flipH="1">
            <a:off x="1224855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552696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7667042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0781388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13895734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3600400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2263180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1375454" y="2263180"/>
            <a:ext cx="547260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5184000" y="5359524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86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2" grpId="0" animBg="1"/>
      <p:bldP spid="1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862286" y="3703340"/>
            <a:ext cx="4464496" cy="1091326"/>
          </a:xfrm>
          <a:prstGeom prst="chevron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4990480" y="3703340"/>
            <a:ext cx="4464496" cy="1091326"/>
          </a:xfrm>
          <a:prstGeom prst="chevron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9118674" y="3692134"/>
            <a:ext cx="4464496" cy="1091326"/>
          </a:xfrm>
          <a:prstGeom prst="chevron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山形 9"/>
          <p:cNvSpPr/>
          <p:nvPr userDrawn="1"/>
        </p:nvSpPr>
        <p:spPr>
          <a:xfrm>
            <a:off x="13246869" y="3703340"/>
            <a:ext cx="4464496" cy="1091326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438349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8270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822932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543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694737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46729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975188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3103646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14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366342" y="2623220"/>
            <a:ext cx="6120680" cy="612068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2117625" y="4148759"/>
            <a:ext cx="4618114" cy="46181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3022526" y="5935589"/>
            <a:ext cx="2808312" cy="2808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 userDrawn="1"/>
        </p:nvCxnSpPr>
        <p:spPr>
          <a:xfrm flipV="1">
            <a:off x="9142413" y="247059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18472" y="238355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318472" y="316060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1" name="直線コネクタ 20"/>
          <p:cNvCxnSpPr/>
          <p:nvPr userDrawn="1"/>
        </p:nvCxnSpPr>
        <p:spPr>
          <a:xfrm flipV="1">
            <a:off x="5974854" y="333469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 flipV="1">
            <a:off x="9145513" y="472648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321572" y="463944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21572" y="541649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6" name="直線コネクタ 20"/>
          <p:cNvCxnSpPr/>
          <p:nvPr userDrawn="1"/>
        </p:nvCxnSpPr>
        <p:spPr>
          <a:xfrm flipV="1">
            <a:off x="5977954" y="559058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 userDrawn="1"/>
        </p:nvCxnSpPr>
        <p:spPr>
          <a:xfrm flipV="1">
            <a:off x="9142413" y="703074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18472" y="6943700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318472" y="7720752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30" name="直線コネクタ 20"/>
          <p:cNvCxnSpPr/>
          <p:nvPr userDrawn="1"/>
        </p:nvCxnSpPr>
        <p:spPr>
          <a:xfrm>
            <a:off x="4750718" y="7339745"/>
            <a:ext cx="4391695" cy="5550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3022526" y="30297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022526" y="48299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058530" y="699018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1243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9" grpId="0" animBg="1"/>
      <p:bldP spid="10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アーチ 6"/>
          <p:cNvSpPr/>
          <p:nvPr userDrawn="1"/>
        </p:nvSpPr>
        <p:spPr>
          <a:xfrm>
            <a:off x="5830838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アーチ 30"/>
          <p:cNvSpPr/>
          <p:nvPr userDrawn="1"/>
        </p:nvSpPr>
        <p:spPr>
          <a:xfrm rot="5400000">
            <a:off x="5902846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10800000">
            <a:off x="5902846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アーチ 35"/>
          <p:cNvSpPr/>
          <p:nvPr userDrawn="1"/>
        </p:nvSpPr>
        <p:spPr>
          <a:xfrm rot="16200000">
            <a:off x="5830838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7" name="直線コネクタ 36"/>
          <p:cNvCxnSpPr/>
          <p:nvPr userDrawn="1"/>
        </p:nvCxnSpPr>
        <p:spPr>
          <a:xfrm flipV="1">
            <a:off x="12639555" y="2335188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2815614" y="2390092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2815614" y="3167144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0" name="直線コネクタ 39"/>
          <p:cNvCxnSpPr/>
          <p:nvPr userDrawn="1"/>
        </p:nvCxnSpPr>
        <p:spPr>
          <a:xfrm flipV="1">
            <a:off x="12629212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2805271" y="7030744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2805271" y="7807796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3" name="直線コネクタ 42"/>
          <p:cNvCxnSpPr/>
          <p:nvPr userDrawn="1"/>
        </p:nvCxnSpPr>
        <p:spPr>
          <a:xfrm flipV="1">
            <a:off x="5593114" y="2384184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40581" y="2407196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40581" y="3184248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6" name="直線コネクタ 45"/>
          <p:cNvCxnSpPr/>
          <p:nvPr userDrawn="1"/>
        </p:nvCxnSpPr>
        <p:spPr>
          <a:xfrm flipV="1">
            <a:off x="5582771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30238" y="7047848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30238" y="7824900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791278" y="3701272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791278" y="7157656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334894" y="3703340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34894" y="7159724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cxnSp>
        <p:nvCxnSpPr>
          <p:cNvPr id="11" name="直線コネクタ 10"/>
          <p:cNvCxnSpPr>
            <a:stCxn id="49" idx="3"/>
          </p:cNvCxnSpPr>
          <p:nvPr userDrawn="1"/>
        </p:nvCxnSpPr>
        <p:spPr>
          <a:xfrm flipV="1">
            <a:off x="11806147" y="3358336"/>
            <a:ext cx="833408" cy="70401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10"/>
          <p:cNvCxnSpPr>
            <a:stCxn id="50" idx="3"/>
          </p:cNvCxnSpPr>
          <p:nvPr userDrawn="1"/>
        </p:nvCxnSpPr>
        <p:spPr>
          <a:xfrm>
            <a:off x="11806147" y="7518730"/>
            <a:ext cx="823065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10"/>
          <p:cNvCxnSpPr/>
          <p:nvPr userDrawn="1"/>
        </p:nvCxnSpPr>
        <p:spPr>
          <a:xfrm flipV="1">
            <a:off x="5593114" y="7518730"/>
            <a:ext cx="741780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51" idx="1"/>
          </p:cNvCxnSpPr>
          <p:nvPr userDrawn="1"/>
        </p:nvCxnSpPr>
        <p:spPr>
          <a:xfrm rot="10800000">
            <a:off x="5593114" y="3358336"/>
            <a:ext cx="741780" cy="7060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4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31" grpId="0" animBg="1"/>
      <p:bldP spid="35" grpId="0" animBg="1"/>
      <p:bldP spid="36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6985000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063086" y="2743594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63086" y="3520646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66186" y="5806608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066186" y="6583660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31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263181"/>
            <a:ext cx="16633848" cy="51845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5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1111052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HISTORY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574254" y="462980"/>
            <a:ext cx="661574" cy="1728192"/>
            <a:chOff x="4012746" y="1615108"/>
            <a:chExt cx="661574" cy="1728192"/>
          </a:xfrm>
        </p:grpSpPr>
        <p:cxnSp>
          <p:nvCxnSpPr>
            <p:cNvPr id="5" name="直線コネクタ 4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503246" y="82302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503246" y="190314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891972" y="4315408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3919364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4999484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694370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802382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97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9433048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367342" y="2983260"/>
            <a:ext cx="7125692" cy="2088232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367342" y="4984448"/>
            <a:ext cx="7125692" cy="33994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07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0" y="2362191"/>
            <a:ext cx="11985332" cy="6741749"/>
          </a:xfrm>
          <a:prstGeom prst="rect">
            <a:avLst/>
          </a:prstGeom>
        </p:spPr>
      </p:pic>
      <p:sp>
        <p:nvSpPr>
          <p:cNvPr id="7" name="涙形 6"/>
          <p:cNvSpPr/>
          <p:nvPr userDrawn="1"/>
        </p:nvSpPr>
        <p:spPr>
          <a:xfrm rot="8100000">
            <a:off x="1896976" y="422705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276723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涙形 13"/>
          <p:cNvSpPr/>
          <p:nvPr userDrawn="1"/>
        </p:nvSpPr>
        <p:spPr>
          <a:xfrm rot="8100000">
            <a:off x="3286137" y="673241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35423" y="527259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涙形 15"/>
          <p:cNvSpPr/>
          <p:nvPr userDrawn="1"/>
        </p:nvSpPr>
        <p:spPr>
          <a:xfrm rot="8100000">
            <a:off x="6349623" y="6121606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098909" y="4661783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涙形 17"/>
          <p:cNvSpPr/>
          <p:nvPr userDrawn="1"/>
        </p:nvSpPr>
        <p:spPr>
          <a:xfrm rot="8100000">
            <a:off x="5977936" y="3734174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727222" y="2274351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涙形 19"/>
          <p:cNvSpPr/>
          <p:nvPr userDrawn="1"/>
        </p:nvSpPr>
        <p:spPr>
          <a:xfrm rot="8100000">
            <a:off x="9291965" y="4148618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041251" y="2688795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涙形 21"/>
          <p:cNvSpPr/>
          <p:nvPr userDrawn="1"/>
        </p:nvSpPr>
        <p:spPr>
          <a:xfrm rot="8100000">
            <a:off x="10539813" y="6994463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289099" y="5534640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527582" y="2767236"/>
            <a:ext cx="5184576" cy="2077164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527582" y="4757356"/>
            <a:ext cx="5184576" cy="35544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77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1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08299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235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03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8286413" cy="10287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9461" y="3840958"/>
            <a:ext cx="6857405" cy="4279106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 anchor="ctr"/>
          <a:lstStyle>
            <a:lvl1pPr algn="ctr">
              <a:defRPr sz="675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9461" y="8120068"/>
            <a:ext cx="6857405" cy="1414463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/>
          <a:lstStyle>
            <a:lvl1pPr marL="0" indent="0" algn="ctr">
              <a:buNone/>
              <a:defRPr sz="2700">
                <a:solidFill>
                  <a:srgbClr val="8C9CA6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312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257193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118575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4"/>
          </p:nvPr>
        </p:nvSpPr>
        <p:spPr>
          <a:xfrm>
            <a:off x="65573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90815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0" y="2428879"/>
            <a:ext cx="18286413" cy="6757988"/>
          </a:xfrm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832042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626" y="4364885"/>
            <a:ext cx="4173610" cy="56614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01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69599" y="4364885"/>
            <a:ext cx="4173610" cy="56614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02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6569" y="4364885"/>
            <a:ext cx="4173610" cy="56614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03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3541" y="4364883"/>
            <a:ext cx="4173610" cy="566145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04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628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628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6960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6960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657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657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3542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3542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126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82302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190314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42434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3847356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4927476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589208" y="694370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02246" y="802382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2503" y="175245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174951" y="174948"/>
            <a:ext cx="8856687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142206" y="4207396"/>
            <a:ext cx="6480720" cy="59046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6766942" y="4207396"/>
            <a:ext cx="288032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6766942" y="7303740"/>
            <a:ext cx="11377264" cy="28083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3175654" y="174948"/>
            <a:ext cx="4968552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863286" y="4423420"/>
            <a:ext cx="8280920" cy="1368152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7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863286" y="5647556"/>
            <a:ext cx="8280920" cy="129614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99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28411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1263127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3351359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5439591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 userDrawn="1"/>
        </p:nvGrpSpPr>
        <p:grpSpPr>
          <a:xfrm>
            <a:off x="6838950" y="7527823"/>
            <a:ext cx="1552133" cy="1728192"/>
            <a:chOff x="7054974" y="1111052"/>
            <a:chExt cx="1552133" cy="1728192"/>
          </a:xfrm>
        </p:grpSpPr>
        <p:sp>
          <p:nvSpPr>
            <p:cNvPr id="21" name="テキスト ボックス 2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コネクタ 2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1176083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1953135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3247650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024702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5319217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096269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567142" y="739078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567142" y="816783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80339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2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11746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2110558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4198790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6287022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202351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280056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4095081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872133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6166648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943700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6367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14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90278" y="4274836"/>
            <a:ext cx="5904656" cy="1354388"/>
          </a:xfrm>
          <a:prstGeom prst="rect">
            <a:avLst/>
          </a:prstGeom>
        </p:spPr>
        <p:txBody>
          <a:bodyPr anchor="t"/>
          <a:lstStyle>
            <a:lvl1pPr algn="r">
              <a:defRPr sz="7200" spc="600" baseline="0"/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555502" y="3991372"/>
            <a:ext cx="10372680" cy="17666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6838950" y="391936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91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318964"/>
            <a:ext cx="16457772" cy="915119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412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8" r:id="rId2"/>
    <p:sldLayoutId id="2147483665" r:id="rId3"/>
    <p:sldLayoutId id="2147483673" r:id="rId4"/>
    <p:sldLayoutId id="2147483674" r:id="rId5"/>
    <p:sldLayoutId id="2147483672" r:id="rId6"/>
    <p:sldLayoutId id="2147483679" r:id="rId7"/>
    <p:sldLayoutId id="2147483680" r:id="rId8"/>
    <p:sldLayoutId id="2147483686" r:id="rId9"/>
    <p:sldLayoutId id="2147483685" r:id="rId10"/>
    <p:sldLayoutId id="2147483696" r:id="rId11"/>
    <p:sldLayoutId id="2147483701" r:id="rId12"/>
    <p:sldLayoutId id="2147483703" r:id="rId13"/>
    <p:sldLayoutId id="2147483702" r:id="rId14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550919" y="9636372"/>
            <a:ext cx="10729192" cy="547688"/>
          </a:xfrm>
          <a:prstGeom prst="rect">
            <a:avLst/>
          </a:prstGeom>
        </p:spPr>
        <p:txBody>
          <a:bodyPr vert="horz" lIns="163275" tIns="81638" rIns="163275" bIns="81638" rtlCol="0" anchor="b"/>
          <a:lstStyle>
            <a:lvl1pPr algn="ctr">
              <a:defRPr sz="21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09311" y="9638928"/>
            <a:ext cx="1050919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6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162075"/>
            <a:ext cx="18286413" cy="5760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39000">
                <a:schemeClr val="bg1">
                  <a:alpha val="54000"/>
                </a:schemeClr>
              </a:gs>
              <a:gs pos="7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17280110" y="9638928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4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76" r:id="rId3"/>
    <p:sldLayoutId id="2147483688" r:id="rId4"/>
    <p:sldLayoutId id="2147483689" r:id="rId5"/>
    <p:sldLayoutId id="2147483700" r:id="rId6"/>
    <p:sldLayoutId id="2147483695" r:id="rId7"/>
    <p:sldLayoutId id="2147483677" r:id="rId8"/>
    <p:sldLayoutId id="2147483667" r:id="rId9"/>
    <p:sldLayoutId id="2147483683" r:id="rId10"/>
    <p:sldLayoutId id="2147483666" r:id="rId11"/>
    <p:sldLayoutId id="2147483691" r:id="rId12"/>
    <p:sldLayoutId id="2147483675" r:id="rId13"/>
    <p:sldLayoutId id="2147483682" r:id="rId14"/>
    <p:sldLayoutId id="2147483668" r:id="rId15"/>
    <p:sldLayoutId id="2147483687" r:id="rId16"/>
    <p:sldLayoutId id="2147483669" r:id="rId17"/>
    <p:sldLayoutId id="2147483678" r:id="rId18"/>
    <p:sldLayoutId id="2147483670" r:id="rId19"/>
    <p:sldLayoutId id="2147483671" r:id="rId20"/>
    <p:sldLayoutId id="2147483681" r:id="rId21"/>
    <p:sldLayoutId id="2147483690" r:id="rId22"/>
    <p:sldLayoutId id="2147483692" r:id="rId23"/>
    <p:sldLayoutId id="2147483693" r:id="rId24"/>
    <p:sldLayoutId id="2147483694" r:id="rId25"/>
    <p:sldLayoutId id="2147483699" r:id="rId26"/>
    <p:sldLayoutId id="2147483697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系統</a:t>
            </a:r>
            <a:r>
              <a:rPr lang="zh-TW" altLang="en-US" dirty="0">
                <a:solidFill>
                  <a:srgbClr val="00B0F0"/>
                </a:solidFill>
              </a:rPr>
              <a:t>操作</a:t>
            </a:r>
            <a:r>
              <a:rPr lang="zh-TW" altLang="en-US" dirty="0"/>
              <a:t>說明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92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E180D4A7-C9FB-4DFB-919C-405C955672EB}">
      <p14:showEvtLst xmlns:p14="http://schemas.microsoft.com/office/powerpoint/2010/main">
        <p14:playEvt time="2365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43FF9FA9-0970-4507-B94F-0632241C4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0" cap="small" dirty="0"/>
              <a:t>基本資料</a:t>
            </a:r>
            <a:r>
              <a:rPr lang="en-US" altLang="zh-TW" b="0" cap="small" dirty="0"/>
              <a:t>2.</a:t>
            </a:r>
            <a:r>
              <a:rPr lang="zh-TW" altLang="en-US" b="0" cap="small" dirty="0"/>
              <a:t>學校「校區」基本資料表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7C8AD0-F798-4E57-842A-FA27DD204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040AF02-34A1-45C7-89DC-22AAD2DD79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9C76835-5FE9-4510-BDB1-95D0D7902D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AFABB71-8EF4-42C8-B72C-C323257707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593D7F4-6758-4E0F-91B7-10D23FFA8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1940750"/>
            <a:ext cx="13716000" cy="66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44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2C6EF2-4FCE-4445-A81C-64928183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校區</a:t>
            </a:r>
            <a:r>
              <a:rPr lang="en-US" altLang="zh-TW" dirty="0"/>
              <a:t>-</a:t>
            </a:r>
            <a:r>
              <a:rPr lang="zh-TW" altLang="en-US" dirty="0"/>
              <a:t>編輯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FF7B1C8-173C-44BD-95C8-8CDF66DD09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934B5FC-13F4-4E8E-8341-634524AA6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48DD90DF-5976-4D10-8584-83D3686738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888046B-B113-4148-BE5E-4C6714118B6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D746AAA-959C-4AB2-85FE-A9F1B2741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195" y="2536034"/>
            <a:ext cx="13273088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7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60CDE38F-F6C7-4663-A79B-EA05261D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上傳佐證文件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4DC79CD-55DA-44EA-9CDA-747DDE72F3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765D65D-D104-43AD-B7DF-98575268CE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B5E88122-EB31-4249-A31E-E23C514A91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A86729E-490D-4B1F-A433-D579F2984F0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BF328B7-4807-42EB-9C31-94496F5E0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666" y="1803969"/>
            <a:ext cx="7543800" cy="265747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1E87321-4D1E-49B1-8589-C40B5E515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443" y="4073310"/>
            <a:ext cx="10819521" cy="609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2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5EBB0DE-C6B1-470D-A260-B03BBA7C2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cap="small" dirty="0"/>
              <a:t>基本資料</a:t>
            </a:r>
            <a:r>
              <a:rPr lang="en-US" altLang="zh-TW" cap="small" dirty="0"/>
              <a:t>3.</a:t>
            </a:r>
            <a:r>
              <a:rPr lang="zh-TW" altLang="en-US" cap="small" dirty="0"/>
              <a:t>學校「學院</a:t>
            </a:r>
            <a:r>
              <a:rPr lang="en-US" altLang="zh-TW" cap="small" dirty="0"/>
              <a:t>/</a:t>
            </a:r>
            <a:r>
              <a:rPr lang="zh-TW" altLang="en-US" cap="small" dirty="0"/>
              <a:t>學群」基本資料表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FE920AB-76FA-450C-8FED-7B085C801D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B5679FB-B0F2-47EF-9021-86A6E223B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B42F5958-2FB5-46DE-9DA3-2373E6C328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8EF32DE-9962-4551-BF87-DB424A40259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8E5D2A9-7367-4474-B5AA-CA320EBEC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835" y="1746962"/>
            <a:ext cx="6980762" cy="854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76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>
            <a:extLst>
              <a:ext uri="{FF2B5EF4-FFF2-40B4-BE49-F238E27FC236}">
                <a16:creationId xmlns:a16="http://schemas.microsoft.com/office/drawing/2014/main" id="{880E7A22-E40F-4AAC-982B-DC4D8176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8F02F6-BE6B-46F6-A33A-E3F6197ED9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7DA32E-F56C-4991-A1E7-3DEEC7280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17F431F4-ECE1-4194-B8B9-50DF4E6B94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C1D764-905D-4C84-99B9-15B922AA135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C7116D8-6B1D-4871-AF11-9285D7E15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181" y="449036"/>
            <a:ext cx="8972550" cy="9172575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55BB71C9-51D2-4903-82FB-D89E66B43ABC}"/>
              </a:ext>
            </a:extLst>
          </p:cNvPr>
          <p:cNvSpPr/>
          <p:nvPr/>
        </p:nvSpPr>
        <p:spPr>
          <a:xfrm>
            <a:off x="3656806" y="6711520"/>
            <a:ext cx="652509" cy="54768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B0DF766D-D49E-4174-AEEE-47A691F66AA1}"/>
              </a:ext>
            </a:extLst>
          </p:cNvPr>
          <p:cNvSpPr/>
          <p:nvPr/>
        </p:nvSpPr>
        <p:spPr>
          <a:xfrm>
            <a:off x="7514430" y="282144"/>
            <a:ext cx="1628777" cy="860856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90315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DB9438-9AFA-414A-8D80-9E3A9175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  <a:r>
              <a:rPr lang="en-US" altLang="zh-TW" dirty="0"/>
              <a:t>6.</a:t>
            </a:r>
            <a:r>
              <a:rPr lang="zh-TW" altLang="en-US" dirty="0"/>
              <a:t>系所學制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278137F-76CD-498F-A4CE-8915DC3484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739C338-A390-4C1B-87F8-279D2A871F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93196FDF-FAF3-4BD0-AA40-A132AAD987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528142E-B688-4A33-8EEF-4811AE6CD5C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CD33617-789D-42B2-A9AB-9570BCE88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788" y="2606960"/>
            <a:ext cx="7958138" cy="6943725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6CE7E311-4ADA-4151-A184-7235543119DC}"/>
              </a:ext>
            </a:extLst>
          </p:cNvPr>
          <p:cNvSpPr/>
          <p:nvPr/>
        </p:nvSpPr>
        <p:spPr>
          <a:xfrm>
            <a:off x="9782398" y="2743202"/>
            <a:ext cx="1118586" cy="85225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3679488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CC6A6B-B2D1-404B-96E1-9BE67843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匯出</a:t>
            </a:r>
            <a:r>
              <a:rPr lang="en-US" altLang="zh-TW" dirty="0"/>
              <a:t>EXCEL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91E9BB6-4E33-43D6-A130-7D8B728C3F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2094AE7-4744-49B8-824B-C62356D462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5E8B2658-C9D5-4C82-A743-F207EF854B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588C13-ED58-4B38-B4A4-59646DE1ED4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08404B5-D8A3-499C-8A57-76DEB5E61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1176553"/>
            <a:ext cx="13716000" cy="79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41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A049B7-598F-4557-A03F-65BFB42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  <a:r>
              <a:rPr lang="en-US" altLang="zh-TW" dirty="0"/>
              <a:t>6-</a:t>
            </a:r>
            <a:r>
              <a:rPr lang="zh-TW" altLang="en-US" dirty="0"/>
              <a:t>編輯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A8E5755-E4C9-4DBF-A316-25E5BCB119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D3F81A1-1FFC-459C-AA6A-28CCB96B1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58C8743B-B193-4B47-A434-38577CC0B5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8B35BFD-6833-4CF3-905F-4C4D85C7C9D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EA70417-353F-4F10-BF0E-7618AFF30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1384010"/>
            <a:ext cx="13716000" cy="89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64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CB6936C6-7BEF-4086-99EF-FA16B550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  <a:r>
              <a:rPr lang="en-US" altLang="zh-TW" dirty="0"/>
              <a:t>6.</a:t>
            </a:r>
            <a:r>
              <a:rPr lang="zh-TW" altLang="en-US" dirty="0"/>
              <a:t>新增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74AF375-F955-47B9-B5AB-E4D30CD1B0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45C5F5D-B187-4935-9957-97F1F89B87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6EE3BD41-3290-4661-8DDF-3066D7DF0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0F64C9D-60DD-4A48-97F7-3741F825C48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C1E962A-1B06-4D72-A5AA-89435FA2E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490" y="1514325"/>
            <a:ext cx="13729716" cy="800451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17902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F630A3-51ED-4367-953C-C7D13449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0" cap="small" dirty="0"/>
              <a:t>基本資料</a:t>
            </a:r>
            <a:r>
              <a:rPr lang="en-US" altLang="zh-TW" b="0" cap="small" dirty="0"/>
              <a:t>7.</a:t>
            </a:r>
            <a:r>
              <a:rPr lang="zh-TW" altLang="en-US" b="0" cap="small" dirty="0"/>
              <a:t>行政單位及各類中心基本資料表</a:t>
            </a:r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923B6B5-E96F-4617-94F3-0DCA0B55B1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5565A5-3AD4-4B0A-B460-58DA993254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2060217E-E684-40CD-96D0-CC2DAF103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58865B-CF8D-48A9-AF19-E69AB065E10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9826CB4-157F-42A0-AAC4-703066A35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738" y="3144177"/>
            <a:ext cx="13716000" cy="5869290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D4263727-B2DE-4F65-ADA1-78C85E788934}"/>
              </a:ext>
            </a:extLst>
          </p:cNvPr>
          <p:cNvSpPr/>
          <p:nvPr/>
        </p:nvSpPr>
        <p:spPr>
          <a:xfrm>
            <a:off x="6828632" y="4068724"/>
            <a:ext cx="1888448" cy="456037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AEAFDDD2-3C0D-4354-AA15-C8CCD9BA66B3}"/>
              </a:ext>
            </a:extLst>
          </p:cNvPr>
          <p:cNvSpPr/>
          <p:nvPr/>
        </p:nvSpPr>
        <p:spPr>
          <a:xfrm>
            <a:off x="9023358" y="4068722"/>
            <a:ext cx="3434453" cy="456037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196915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</a:t>
            </a:r>
            <a:r>
              <a:rPr lang="en-US" altLang="ja-JP" dirty="0">
                <a:solidFill>
                  <a:schemeClr val="accent1"/>
                </a:solidFill>
              </a:rPr>
              <a:t>N</a:t>
            </a:r>
            <a:r>
              <a:rPr lang="en-US" altLang="ja-JP" dirty="0"/>
              <a:t>TENTS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基本資料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zh-TW" altLang="en-US" dirty="0"/>
              <a:t>學校、校區、學院、系所學制、行政單位及各類中心等基本資料建立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資料填報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zh-TW" altLang="en-US" dirty="0"/>
              <a:t>填報方式說明與示範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資料檢核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zh-TW" altLang="en-US" dirty="0"/>
              <a:t>單表檢核、跨表檢核、學校端檢核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TW" altLang="en-US" dirty="0"/>
              <a:t>帳號管理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帳號建立與表冊授權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576792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E59805-12E4-4156-9B78-B96A6C34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基本資料系所及學制確認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D0C1F6-5ADB-4A10-AF3E-D19CC8D46F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5D9661-13C8-45DE-81D1-AC201B12C6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9354FDF9-5074-4E63-8034-63A076B80A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EF89BC-26C9-4859-842A-774293F9A95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2527493"/>
            <a:ext cx="13716000" cy="6439023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15458283" y="6035040"/>
            <a:ext cx="542924" cy="5074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76271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CAE59805-12E4-4156-9B78-B96A6C34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基本資料系所及學制確認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AE300B-C12C-4DF5-BE38-04F64E3F8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7F6C6E-5D2B-454A-8DDE-0B3C5C250D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9E824BCB-1CE2-4F9E-8C5A-D8574E15FA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C2EA34-11D8-4F90-BA48-6E6C264D798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87B908E-8C37-4663-BAC8-1A7111535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1922207"/>
            <a:ext cx="13716000" cy="6442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288832F-9F8F-4A03-AEDC-A9C5EA1F0D04}"/>
              </a:ext>
            </a:extLst>
          </p:cNvPr>
          <p:cNvSpPr/>
          <p:nvPr/>
        </p:nvSpPr>
        <p:spPr>
          <a:xfrm>
            <a:off x="2381218" y="1797154"/>
            <a:ext cx="4690872" cy="11279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3449241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390354F-96B6-4C06-892C-2739D679E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1994410"/>
            <a:ext cx="13716000" cy="603389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6EC0561-6FF9-41C3-ACB5-91CBC7D6C42F}"/>
              </a:ext>
            </a:extLst>
          </p:cNvPr>
          <p:cNvSpPr/>
          <p:nvPr/>
        </p:nvSpPr>
        <p:spPr>
          <a:xfrm>
            <a:off x="2393778" y="1196471"/>
            <a:ext cx="2946747" cy="15958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CAE59805-12E4-4156-9B78-B96A6C34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基本資料系所及學制確認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8E4A6EC8-645E-40EA-94A3-9E47B51D34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357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確認全部基本資料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C850372E-69D5-4D64-826D-140687E9D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2DF801A-460B-4AFA-B46B-0C57D7784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530" y="2585611"/>
            <a:ext cx="11207702" cy="606526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220DBA6-31CB-455E-A135-0BF0CD72235F}"/>
              </a:ext>
            </a:extLst>
          </p:cNvPr>
          <p:cNvSpPr/>
          <p:nvPr/>
        </p:nvSpPr>
        <p:spPr>
          <a:xfrm>
            <a:off x="12103309" y="4103615"/>
            <a:ext cx="2954922" cy="39338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CE1641C-87BE-4CBA-807C-1447F743FA46}"/>
              </a:ext>
            </a:extLst>
          </p:cNvPr>
          <p:cNvSpPr/>
          <p:nvPr/>
        </p:nvSpPr>
        <p:spPr>
          <a:xfrm>
            <a:off x="8612859" y="7690526"/>
            <a:ext cx="1926840" cy="9603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1836985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資料</a:t>
            </a:r>
            <a:r>
              <a:rPr kumimoji="1" lang="zh-TW" altLang="en-US" dirty="0">
                <a:solidFill>
                  <a:schemeClr val="accent1"/>
                </a:solidFill>
              </a:rPr>
              <a:t>填報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15646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70865D0-D2A6-41AF-9651-9EE8D7D8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A1BAD3C-8E80-415A-AAF8-3D04176DA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98F1DCB-F75A-4B57-970A-3DB836672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6" y="2443141"/>
            <a:ext cx="13716000" cy="612485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077E1F0-6163-434C-BF55-3A78C1C3E90F}"/>
              </a:ext>
            </a:extLst>
          </p:cNvPr>
          <p:cNvSpPr/>
          <p:nvPr/>
        </p:nvSpPr>
        <p:spPr>
          <a:xfrm>
            <a:off x="4685780" y="3195962"/>
            <a:ext cx="5136569" cy="68474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1326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E66F9B87-DF85-4C41-8530-5A1B02F8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79398E-957A-49A1-8598-D078159964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FE6E4D-38A0-49B6-B2CC-81B6F926F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739299-1B91-46DE-BB30-EA16317880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BCBD67-CCC0-44A7-8C7F-1FEE1619466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7A2EDAB-E006-465F-A5DD-DA90E9C4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1541861"/>
            <a:ext cx="13545752" cy="77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90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23B402A-FA83-4681-A563-616B98924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700" y="2507759"/>
            <a:ext cx="8146371" cy="60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7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 vert="horz" lIns="163275" tIns="81638" rIns="163275" bIns="81638" rtlCol="0">
            <a:normAutofit lnSpcReduction="10000"/>
          </a:bodyPr>
          <a:lstStyle/>
          <a:p>
            <a:pPr>
              <a:spcBef>
                <a:spcPct val="20000"/>
              </a:spcBef>
            </a:pPr>
            <a:endParaRPr lang="zh-TW" altLang="en-US" sz="3000" dirty="0">
              <a:solidFill>
                <a:schemeClr val="accent1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上傳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資料會每次累加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000" dirty="0"/>
              <a:t>第一次上傳</a:t>
            </a:r>
            <a:r>
              <a:rPr lang="en-US" altLang="zh-TW" sz="3000" dirty="0"/>
              <a:t>2</a:t>
            </a:r>
            <a:r>
              <a:rPr lang="zh-TW" altLang="en-US" sz="3000" dirty="0"/>
              <a:t>筆，第</a:t>
            </a:r>
            <a:r>
              <a:rPr lang="en-US" altLang="zh-TW" sz="3000" dirty="0"/>
              <a:t>2</a:t>
            </a:r>
            <a:r>
              <a:rPr lang="zh-TW" altLang="en-US" sz="3000" dirty="0"/>
              <a:t>次上傳</a:t>
            </a:r>
            <a:r>
              <a:rPr lang="en-US" altLang="zh-TW" sz="3000" dirty="0"/>
              <a:t>3</a:t>
            </a:r>
            <a:r>
              <a:rPr lang="zh-TW" altLang="en-US" sz="3000" dirty="0"/>
              <a:t>筆，則資料計</a:t>
            </a:r>
            <a:r>
              <a:rPr lang="en-US" altLang="zh-TW" sz="3000" dirty="0"/>
              <a:t>5</a:t>
            </a:r>
            <a:r>
              <a:rPr lang="zh-TW" altLang="en-US" sz="3000" dirty="0"/>
              <a:t>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5631D7E-0F89-4849-9D05-8C3BA5B5B3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/>
                <a:ea typeface="微軟正黑體" pitchFamily="34"/>
              </a:rPr>
              <a:t>系統會將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已刪除資料視為不處理</a:t>
            </a:r>
            <a:endParaRPr lang="zh-TW" altLang="zh-TW" dirty="0"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3F2FE64B-1334-4765-B973-9281A25BD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若檔案原本有</a:t>
            </a:r>
            <a:r>
              <a:rPr lang="en-US" altLang="zh-TW" dirty="0"/>
              <a:t>10</a:t>
            </a:r>
            <a:r>
              <a:rPr lang="zh-TW" altLang="en-US" dirty="0"/>
              <a:t>筆資料，刪除至</a:t>
            </a:r>
            <a:r>
              <a:rPr lang="en-US" altLang="zh-TW" dirty="0"/>
              <a:t>5</a:t>
            </a:r>
            <a:r>
              <a:rPr lang="zh-TW" altLang="en-US" dirty="0"/>
              <a:t>筆後上傳，系統將不處理已刪除的</a:t>
            </a:r>
            <a:r>
              <a:rPr lang="en-US" altLang="zh-TW" dirty="0"/>
              <a:t>5</a:t>
            </a:r>
            <a:r>
              <a:rPr lang="zh-TW" altLang="en-US" dirty="0"/>
              <a:t>筆資料，亦即</a:t>
            </a:r>
            <a:r>
              <a:rPr lang="en-US" altLang="zh-TW" dirty="0"/>
              <a:t>EXCEL</a:t>
            </a:r>
            <a:r>
              <a:rPr lang="zh-TW" altLang="en-US" dirty="0"/>
              <a:t>刪除資料上傳，即系統不會直接以空白資料覆蓋已上傳資料。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DBE435EF-61D3-4FAE-9993-5CAF51F216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僅針對與原先上傳重疊部分進行資料覆蓋</a:t>
            </a:r>
            <a:endParaRPr lang="zh-TW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AE168F47-784A-42AC-8210-66B9D6534B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若前後上傳的資料均為相同的資料，例如同系所同一年級，則以第二次上傳為主</a:t>
            </a:r>
          </a:p>
        </p:txBody>
      </p:sp>
    </p:spTree>
    <p:extLst>
      <p:ext uri="{BB962C8B-B14F-4D97-AF65-F5344CB8AC3E}">
        <p14:creationId xmlns:p14="http://schemas.microsoft.com/office/powerpoint/2010/main" val="1042523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E7C46A4-4A33-4631-B053-C5EF7F6B6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99F24F-1B1E-4E1D-A03F-8CD95B92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6F4F17A-C746-4113-89E0-DF68E38AA1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B3A479B-D1C4-441F-9055-2CD75CD8DDFF}"/>
              </a:ext>
            </a:extLst>
          </p:cNvPr>
          <p:cNvSpPr txBox="1"/>
          <p:nvPr/>
        </p:nvSpPr>
        <p:spPr>
          <a:xfrm>
            <a:off x="7078662" y="6506283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CFBFB11-0CAB-409E-A9CE-2B9614D92927}"/>
              </a:ext>
            </a:extLst>
          </p:cNvPr>
          <p:cNvSpPr txBox="1"/>
          <p:nvPr/>
        </p:nvSpPr>
        <p:spPr>
          <a:xfrm>
            <a:off x="7078662" y="4906082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C88C7E-D85F-46EB-A0A4-F48AE45F6CCE}"/>
              </a:ext>
            </a:extLst>
          </p:cNvPr>
          <p:cNvSpPr txBox="1"/>
          <p:nvPr/>
        </p:nvSpPr>
        <p:spPr>
          <a:xfrm>
            <a:off x="7078662" y="3305880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1D6F25B-442F-44D0-9EE3-8D89D7E437F7}"/>
              </a:ext>
            </a:extLst>
          </p:cNvPr>
          <p:cNvSpPr/>
          <p:nvPr/>
        </p:nvSpPr>
        <p:spPr>
          <a:xfrm>
            <a:off x="5818217" y="1930097"/>
            <a:ext cx="6415088" cy="7215188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6980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基本</a:t>
            </a:r>
            <a:r>
              <a:rPr kumimoji="1" lang="zh-TW" altLang="en-US" dirty="0">
                <a:solidFill>
                  <a:schemeClr val="accent1"/>
                </a:solidFill>
              </a:rPr>
              <a:t>資料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969002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8B92D6-1282-49E5-860E-B510A7BC63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3B9095-4C24-4EC1-A075-DF8F6D1636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A87852-4EDA-4F6D-AF3F-2867356F22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0B7646-EA91-4DE7-8295-490245DACD5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2D8B94C-C7A7-4B73-9E4F-C31D5401BA6C}"/>
              </a:ext>
            </a:extLst>
          </p:cNvPr>
          <p:cNvSpPr/>
          <p:nvPr/>
        </p:nvSpPr>
        <p:spPr>
          <a:xfrm>
            <a:off x="5947379" y="2221992"/>
            <a:ext cx="6415088" cy="6163056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C795422-6D68-452D-A034-429775A8FF2D}"/>
              </a:ext>
            </a:extLst>
          </p:cNvPr>
          <p:cNvSpPr txBox="1"/>
          <p:nvPr/>
        </p:nvSpPr>
        <p:spPr>
          <a:xfrm>
            <a:off x="6990365" y="5999037"/>
            <a:ext cx="412908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B02F19D-BA3F-409B-934E-B139891D852E}"/>
              </a:ext>
            </a:extLst>
          </p:cNvPr>
          <p:cNvSpPr txBox="1"/>
          <p:nvPr/>
        </p:nvSpPr>
        <p:spPr>
          <a:xfrm>
            <a:off x="7023023" y="4370259"/>
            <a:ext cx="412908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18913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sz="2700" dirty="0"/>
          </a:p>
          <a:p>
            <a:endParaRPr lang="zh-TW" altLang="en-US" sz="2700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D608E9C-924A-4ED3-AC5A-3C445F067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可以分批上傳，例如將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拆為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2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個檔案，可分開上傳。</a:t>
            </a:r>
          </a:p>
          <a:p>
            <a:pPr marL="342900" indent="-171450"/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若僅需修改其中幾筆資料，可僅上傳修改部分資料。</a:t>
            </a:r>
          </a:p>
          <a:p>
            <a:pPr marL="342900" indent="-171450"/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若需以最後一份資料為主，請按 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                          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，再行上傳。</a:t>
            </a:r>
          </a:p>
          <a:p>
            <a:endParaRPr lang="zh-TW" altLang="en-US" dirty="0"/>
          </a:p>
        </p:txBody>
      </p:sp>
      <p:sp>
        <p:nvSpPr>
          <p:cNvPr id="10" name="圓角矩形 8"/>
          <p:cNvSpPr/>
          <p:nvPr/>
        </p:nvSpPr>
        <p:spPr>
          <a:xfrm>
            <a:off x="6694934" y="6223620"/>
            <a:ext cx="1952457" cy="4756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1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清除本表資料</a:t>
            </a:r>
            <a:endParaRPr lang="en-US" sz="2100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89965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基本欄位檢查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檢查上傳必要欄位，若自行增加之欄位則跳過不處理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3801FF3-72B3-4091-8085-BF8B8B66E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可分批上傳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944AD33-EC34-4E24-BAFE-6B61FF933A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可將</a:t>
            </a:r>
            <a:r>
              <a:rPr lang="en-US" altLang="zh-TW" dirty="0"/>
              <a:t>excel</a:t>
            </a:r>
            <a:r>
              <a:rPr lang="zh-TW" altLang="en-US" dirty="0"/>
              <a:t>分割成多份檔案上傳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B1D1AF3C-5FAD-41B1-B6EC-9393E47EC7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欄位順序可以調換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D2E0EEE7-ECE2-445D-94E5-45DF3A410A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可自由更改欄位順序</a:t>
            </a:r>
          </a:p>
        </p:txBody>
      </p:sp>
    </p:spTree>
    <p:extLst>
      <p:ext uri="{BB962C8B-B14F-4D97-AF65-F5344CB8AC3E}">
        <p14:creationId xmlns:p14="http://schemas.microsoft.com/office/powerpoint/2010/main" val="3666737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欄位順序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1A39219-F1D1-4475-91D4-C75BAF671A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660113" y="341054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454751" y="3428213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0591289" y="340853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8096070" y="4763096"/>
            <a:ext cx="751862" cy="50199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454751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0591289" y="5763221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589679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227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Excel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上傳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-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必要欄位檢核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C4D9854-95AD-4202-B5D9-1C279A09C8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6" name="群組 17"/>
          <p:cNvGrpSpPr/>
          <p:nvPr/>
        </p:nvGrpSpPr>
        <p:grpSpPr>
          <a:xfrm>
            <a:off x="4589679" y="3153371"/>
            <a:ext cx="9096953" cy="3924300"/>
            <a:chOff x="549545" y="1256888"/>
            <a:chExt cx="6913997" cy="3218349"/>
          </a:xfrm>
        </p:grpSpPr>
        <p:sp>
          <p:nvSpPr>
            <p:cNvPr id="7" name="圓角矩形 2"/>
            <p:cNvSpPr/>
            <p:nvPr/>
          </p:nvSpPr>
          <p:spPr>
            <a:xfrm>
              <a:off x="549545" y="3081674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8" name="圓角矩形 3"/>
            <p:cNvSpPr/>
            <p:nvPr/>
          </p:nvSpPr>
          <p:spPr>
            <a:xfrm>
              <a:off x="549545" y="1256888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9" name="圓角矩形 4"/>
            <p:cNvSpPr/>
            <p:nvPr/>
          </p:nvSpPr>
          <p:spPr>
            <a:xfrm>
              <a:off x="892701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0" name="圓角矩形 5"/>
            <p:cNvSpPr/>
            <p:nvPr/>
          </p:nvSpPr>
          <p:spPr>
            <a:xfrm>
              <a:off x="2673092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1" name="流程圖: 接點 6"/>
            <p:cNvSpPr/>
            <p:nvPr/>
          </p:nvSpPr>
          <p:spPr>
            <a:xfrm>
              <a:off x="4616604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2" name="流程圖: 接點 7"/>
            <p:cNvSpPr/>
            <p:nvPr/>
          </p:nvSpPr>
          <p:spPr>
            <a:xfrm>
              <a:off x="4956578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3" name="流程圖: 接點 8"/>
            <p:cNvSpPr/>
            <p:nvPr/>
          </p:nvSpPr>
          <p:spPr>
            <a:xfrm>
              <a:off x="5300795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4" name="圓角矩形 9"/>
            <p:cNvSpPr/>
            <p:nvPr/>
          </p:nvSpPr>
          <p:spPr>
            <a:xfrm>
              <a:off x="26730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5" name="圓角矩形 10"/>
            <p:cNvSpPr/>
            <p:nvPr/>
          </p:nvSpPr>
          <p:spPr>
            <a:xfrm>
              <a:off x="4505385" y="3502910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6" name="流程圖: 接點 11"/>
            <p:cNvSpPr/>
            <p:nvPr/>
          </p:nvSpPr>
          <p:spPr>
            <a:xfrm>
              <a:off x="6448897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7" name="流程圖: 接點 12"/>
            <p:cNvSpPr/>
            <p:nvPr/>
          </p:nvSpPr>
          <p:spPr>
            <a:xfrm>
              <a:off x="6788871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8" name="流程圖: 接點 13"/>
            <p:cNvSpPr/>
            <p:nvPr/>
          </p:nvSpPr>
          <p:spPr>
            <a:xfrm>
              <a:off x="7133088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9" name="圓角矩形 14"/>
            <p:cNvSpPr/>
            <p:nvPr/>
          </p:nvSpPr>
          <p:spPr>
            <a:xfrm>
              <a:off x="8926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A9E9F9"/>
                </a:gs>
                <a:gs pos="100000">
                  <a:srgbClr val="C3EFF9"/>
                </a:gs>
              </a:gsLst>
              <a:lin ang="16200000"/>
            </a:gradFill>
            <a:ln w="9528" cap="flat">
              <a:solidFill>
                <a:srgbClr val="53A5B3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類別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0" name="文字方塊 15"/>
            <p:cNvSpPr txBox="1"/>
            <p:nvPr/>
          </p:nvSpPr>
          <p:spPr>
            <a:xfrm>
              <a:off x="892701" y="1256888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  <a:r>
                <a:rPr lang="zh-TW" alt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下載欄位</a:t>
              </a:r>
              <a:endParaRPr lang="en-US" sz="21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  <p:sp>
          <p:nvSpPr>
            <p:cNvPr id="21" name="文字方塊 16"/>
            <p:cNvSpPr txBox="1"/>
            <p:nvPr/>
          </p:nvSpPr>
          <p:spPr>
            <a:xfrm>
              <a:off x="892701" y="3095399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表冊列印</a:t>
              </a:r>
              <a:r>
                <a:rPr 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66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操作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26BD342-1E9B-4523-8287-EE1D245F49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608" y="3644949"/>
            <a:ext cx="12384221" cy="31895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3725001" y="3503578"/>
            <a:ext cx="974598" cy="63882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43070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資料上傳說明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81D13B3-14E5-4209-A012-88DD8C0E99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67" y="3058121"/>
            <a:ext cx="9908058" cy="52101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56309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75BF45F-E2C5-4E0D-9394-7B2CC7080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09" y="2964809"/>
            <a:ext cx="9881414" cy="52765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4660113" y="3412597"/>
            <a:ext cx="3450036" cy="50489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9504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73AD187-09CC-44EA-A513-A96CA3C0CE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11153" y="3188309"/>
            <a:ext cx="6372228" cy="397476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70443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對照表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7AA39E6-9DD9-4205-8851-FD2DD4C68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54844" y="2445383"/>
            <a:ext cx="5648718" cy="60281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5791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注意</a:t>
            </a:r>
            <a:r>
              <a:rPr lang="zh-TW" altLang="en-US" dirty="0"/>
              <a:t>事項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zh-TW" altLang="en-US" dirty="0"/>
              <a:t>教</a:t>
            </a:r>
            <a:r>
              <a:rPr kumimoji="1" lang="en-US" altLang="zh-TW" dirty="0"/>
              <a:t>1.</a:t>
            </a:r>
            <a:r>
              <a:rPr kumimoji="1" lang="zh-TW" altLang="en-US" dirty="0"/>
              <a:t>教師兼任行政多項職務，請以逗點區隔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zh-TW" altLang="en-US" dirty="0"/>
              <a:t>因應職</a:t>
            </a:r>
            <a:r>
              <a:rPr kumimoji="1" lang="en-US" altLang="zh-TW" dirty="0"/>
              <a:t>2-2</a:t>
            </a:r>
            <a:r>
              <a:rPr kumimoji="1" lang="zh-TW" altLang="en-US" dirty="0"/>
              <a:t>，系統自動匯出須採統一格式，若教師兼任多項行政職務，請統一以逗點區隔，請勿以「兼」或其他符號做區隔，造成系統無法判別。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休學生休學過程轉系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前期已休學</a:t>
            </a:r>
            <a:r>
              <a:rPr lang="zh-TW" altLang="en-US" dirty="0"/>
              <a:t>：於原系所填報「復學」、於新系所填報「休學」</a:t>
            </a:r>
            <a:endParaRPr lang="en-US" altLang="zh-TW" dirty="0"/>
          </a:p>
          <a:p>
            <a:r>
              <a:rPr lang="zh-TW" altLang="en-US" dirty="0">
                <a:solidFill>
                  <a:srgbClr val="00B0F0">
                    <a:alpha val="90000"/>
                  </a:srgbClr>
                </a:solidFill>
              </a:rPr>
              <a:t>前期未休學</a:t>
            </a:r>
            <a:r>
              <a:rPr lang="zh-TW" altLang="en-US" dirty="0"/>
              <a:t>：於新系所填報「休學」</a:t>
            </a:r>
          </a:p>
        </p:txBody>
      </p:sp>
    </p:spTree>
    <p:extLst>
      <p:ext uri="{BB962C8B-B14F-4D97-AF65-F5344CB8AC3E}">
        <p14:creationId xmlns:p14="http://schemas.microsoft.com/office/powerpoint/2010/main" val="767713884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79B28C4-B073-4B80-980D-572E62390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1" y="2820397"/>
            <a:ext cx="12838806" cy="65715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C5B2D00-D725-4F79-800A-A43AD98845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138130" y="3415308"/>
            <a:ext cx="2172427" cy="237626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56660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BD386BA-403B-44C7-830C-B343CD394D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6790" y="2580251"/>
            <a:ext cx="12690344" cy="581476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9571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901419D-7FFF-4F22-AF51-B01CB9DF1B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33746" y="2235319"/>
            <a:ext cx="13407732" cy="614347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790901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485A456-2B9D-47E8-B2AA-765FF2947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99244" y="1934859"/>
            <a:ext cx="10087925" cy="72056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4528441" y="5569555"/>
            <a:ext cx="2300190" cy="71237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182541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1EA00EB-D0FF-4D1D-8367-0C0AF3B86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2094" y="2085005"/>
            <a:ext cx="13437020" cy="61569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10614653" y="4736223"/>
            <a:ext cx="2098472" cy="29866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310147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B014B7D-B13A-42D1-8297-273FB89A92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0820" y="1922711"/>
            <a:ext cx="9814413" cy="70102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48917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F9F90A3-3978-4139-9033-174454D82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6447" y="1924847"/>
            <a:ext cx="11389494" cy="777432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861465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BB9D5-862A-485D-904C-1D661F2B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FCAA40D-8CBA-4CF3-A647-9FE66BA28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3612E2-AF38-4546-8333-F2F278CE9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939233-1281-418F-9C1A-40CA29E8BF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C1729D7-D7C3-423F-BCCC-9C673923D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994" y="114300"/>
            <a:ext cx="12544425" cy="10058400"/>
          </a:xfrm>
          <a:prstGeom prst="rect">
            <a:avLst/>
          </a:prstGeom>
        </p:spPr>
      </p:pic>
      <p:sp>
        <p:nvSpPr>
          <p:cNvPr id="7" name="矩形 3">
            <a:extLst>
              <a:ext uri="{FF2B5EF4-FFF2-40B4-BE49-F238E27FC236}">
                <a16:creationId xmlns:a16="http://schemas.microsoft.com/office/drawing/2014/main" id="{DD4C8011-7C19-4909-A3F0-CFF85D32514E}"/>
              </a:ext>
            </a:extLst>
          </p:cNvPr>
          <p:cNvSpPr/>
          <p:nvPr/>
        </p:nvSpPr>
        <p:spPr>
          <a:xfrm>
            <a:off x="14115255" y="1841122"/>
            <a:ext cx="1300164" cy="833157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F8E925BA-FBF4-4832-938D-C2724E2E6B5E}"/>
              </a:ext>
            </a:extLst>
          </p:cNvPr>
          <p:cNvSpPr/>
          <p:nvPr/>
        </p:nvSpPr>
        <p:spPr>
          <a:xfrm>
            <a:off x="9971882" y="3100388"/>
            <a:ext cx="3401930" cy="31003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4412304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6053D757-CF73-42C8-80E6-E73DE0A1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590424"/>
            <a:ext cx="13716000" cy="9106152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CE41B16D-8BF6-4DAF-89EC-F99885F0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0776787-2EDC-4AFE-B42B-5FE3C41B40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DCF62E-A7C7-467F-A009-2ADCB698A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B6A95D6-1FD4-4D57-9132-24E9FD4B4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7BAC0E9D-1D0F-466A-B03D-3A94B13CA6C6}"/>
              </a:ext>
            </a:extLst>
          </p:cNvPr>
          <p:cNvSpPr/>
          <p:nvPr/>
        </p:nvSpPr>
        <p:spPr>
          <a:xfrm>
            <a:off x="2552766" y="2990851"/>
            <a:ext cx="13191264" cy="119538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箭號: 向上 10">
            <a:extLst>
              <a:ext uri="{FF2B5EF4-FFF2-40B4-BE49-F238E27FC236}">
                <a16:creationId xmlns:a16="http://schemas.microsoft.com/office/drawing/2014/main" id="{FF9E0629-90E5-4249-A185-91035BADC587}"/>
              </a:ext>
            </a:extLst>
          </p:cNvPr>
          <p:cNvSpPr/>
          <p:nvPr/>
        </p:nvSpPr>
        <p:spPr>
          <a:xfrm>
            <a:off x="9100344" y="4429125"/>
            <a:ext cx="2357438" cy="2000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105417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填寫狀況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ED52060-2905-4524-A6D9-253BE9BCCA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" name="圖片 1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147" y="2443796"/>
            <a:ext cx="10244156" cy="576145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515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2FAF5459-C322-4A4E-8AD8-45ED9148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注意</a:t>
            </a:r>
            <a:r>
              <a:rPr lang="zh-TW" altLang="en-US" dirty="0"/>
              <a:t>事項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B3EF028-34BC-49D1-9D6C-F29B3EE0D6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29C5B9-DECB-42DF-907A-17DD54111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868D751B-6DC1-40B7-95B3-582E1828C7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4B726160-CAEC-4A4D-9D26-9A38ADEB1C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6322" y="2839244"/>
            <a:ext cx="16061728" cy="5616624"/>
          </a:xfrm>
        </p:spPr>
        <p:txBody>
          <a:bodyPr/>
          <a:lstStyle/>
          <a:p>
            <a:r>
              <a:rPr lang="zh-TW" altLang="en-US" sz="4000" dirty="0"/>
              <a:t>系統表冊自動檢核功能，僅為協助學校找出可能出錯的工具</a:t>
            </a:r>
            <a:endParaRPr lang="en-US" altLang="zh-TW" sz="4000" dirty="0"/>
          </a:p>
          <a:p>
            <a:endParaRPr lang="en-US" altLang="zh-TW" sz="4000" dirty="0"/>
          </a:p>
          <a:p>
            <a:r>
              <a:rPr lang="zh-TW" altLang="en-US" sz="4000" dirty="0"/>
              <a:t>若系統未檢核出問題，不代表資料完全正確</a:t>
            </a:r>
            <a:endParaRPr lang="en-US" altLang="zh-TW" sz="4000" dirty="0"/>
          </a:p>
          <a:p>
            <a:endParaRPr lang="en-US" altLang="zh-TW" sz="4000" dirty="0"/>
          </a:p>
          <a:p>
            <a:r>
              <a:rPr lang="zh-TW" altLang="en-US" sz="4000" dirty="0"/>
              <a:t>資料的正確性，仍須由學校填表人員以實際資料核對</a:t>
            </a:r>
          </a:p>
        </p:txBody>
      </p:sp>
    </p:spTree>
    <p:extLst>
      <p:ext uri="{BB962C8B-B14F-4D97-AF65-F5344CB8AC3E}">
        <p14:creationId xmlns:p14="http://schemas.microsoft.com/office/powerpoint/2010/main" val="32680253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資料匯出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7A0812A-8CF4-428E-B9B0-ADD85A98AE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1286472"/>
            <a:ext cx="13714809" cy="771525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71303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6858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  <a:t>表冊檢核為協助確認輸入資料庫之資料是否與資料來源相符。</a:t>
            </a:r>
            <a:br>
              <a:rPr lang="en-US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</a:br>
            <a:r>
              <a:rPr lang="zh-TW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  <a:t>若不相符，則請確認是否輸入資料庫之資料有誤</a:t>
            </a:r>
            <a:endParaRPr lang="en-US" altLang="zh-TW" sz="2700" kern="0" dirty="0">
              <a:solidFill>
                <a:srgbClr val="FFC000"/>
              </a:solidFill>
              <a:latin typeface="Arial" pitchFamily="34"/>
              <a:ea typeface="微軟正黑體" pitchFamily="34"/>
              <a:cs typeface="Arial" pitchFamily="34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26F5357-AC25-40B1-A934-B0B8512C9D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" name="圖片 8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10" y="2891584"/>
            <a:ext cx="12779846" cy="521820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670160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資料</a:t>
            </a:r>
            <a:r>
              <a:rPr kumimoji="1" lang="zh-TW" altLang="en-US" dirty="0">
                <a:solidFill>
                  <a:schemeClr val="accent1"/>
                </a:solidFill>
              </a:rPr>
              <a:t>檢核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3527655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資料檢核提示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53</a:t>
            </a:fld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若表冊要求全部單位均須填報時，則系統會檢查是否全部系所單位均已填報資料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F72C9DA-5C11-42C3-BF7C-2684446DA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提醒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4F7CD25C-7263-4DD8-9EE4-84F89D5CB5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跨表冊檢核，若比對不符，則提醒學校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FED3515C-E74C-444D-8BB0-88ED25EA46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AF129E40-E441-4049-B6CA-2630D7B12D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跨表冊檢核，若比對不符，則請學校更正</a:t>
            </a:r>
          </a:p>
        </p:txBody>
      </p:sp>
    </p:spTree>
    <p:extLst>
      <p:ext uri="{BB962C8B-B14F-4D97-AF65-F5344CB8AC3E}">
        <p14:creationId xmlns:p14="http://schemas.microsoft.com/office/powerpoint/2010/main" val="27169868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差異比率說明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F6F0236-B4BB-4497-890D-29DC795B22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19" y="2369289"/>
            <a:ext cx="10887075" cy="74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92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4A2CC25-40C7-4EEA-9A7C-E1CE9BD045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075279"/>
              </p:ext>
            </p:extLst>
          </p:nvPr>
        </p:nvGraphicFramePr>
        <p:xfrm>
          <a:off x="4106078" y="3521231"/>
          <a:ext cx="10643657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  <a:gridCol w="2126463">
                  <a:extLst>
                    <a:ext uri="{9D8B030D-6E8A-4147-A177-3AD203B41FA5}">
                      <a16:colId xmlns:a16="http://schemas.microsoft.com/office/drawing/2014/main" val="296100507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未填筆數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大學學系、所、學位學程核定招生名額「總量內新生註冊率」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大學「碩士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含碩士在職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班、博士班」總量內核定招生情形調查表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職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校長、一級行政主管及學術主管明細資料表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15</a:t>
                      </a:r>
                      <a:endParaRPr lang="en-US" sz="24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【職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學校系、所、學位學程、特殊專班、境外專班、行政單位及各類中心聯絡資料表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11</a:t>
                      </a:r>
                      <a:endParaRPr lang="en-US" sz="24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畢業學分結構表</a:t>
                      </a:r>
                      <a:endParaRPr kumimoji="1" lang="zh-TW" altLang="en-US" sz="2400" u="none" strike="noStrike" kern="1200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23】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學校「每月」身心障礙進用員額暨繳交代金統計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144623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24】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日間學制學士班以下學費、雜費收費基準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1686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9724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115CF83-E9BE-491D-9055-CBE1408939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242795"/>
              </p:ext>
            </p:extLst>
          </p:nvPr>
        </p:nvGraphicFramePr>
        <p:xfrm>
          <a:off x="4660113" y="3625712"/>
          <a:ext cx="8517194" cy="5280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lvl="0" algn="ctr"/>
                      <a:r>
                        <a:rPr lang="zh-TW" sz="27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有自有學生宿舍，但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有租賃學生宿舍，但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kumimoji="1" lang="zh-TW" altLang="en-US" sz="2700" u="none" strike="noStrike" kern="1200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系所無畢業學生但有填報學位資料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36192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具體措施未填寫</a:t>
                      </a:r>
                      <a:endParaRPr kumimoji="1" lang="zh-TW" altLang="en-US" sz="2700" u="none" strike="noStrike" kern="1200" cap="none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未設定聯絡窗口、特色說明未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未設定對外說明主管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24-1】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24-2】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未填報特色說明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153966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無門檻卻有未通過人數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90521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有門檻卻無未通過人數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809172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只填專任或只填兼任教師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959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0396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A233AB7-C98C-4DF1-814C-69C800BFC5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95649"/>
              </p:ext>
            </p:extLst>
          </p:nvPr>
        </p:nvGraphicFramePr>
        <p:xfrm>
          <a:off x="3411585" y="3192669"/>
          <a:ext cx="11463242" cy="59664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學生數總計</a:t>
                      </a:r>
                      <a:b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總量延畢生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161158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校外實習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全學年度均於國外之學生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學校附屬機構實習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055719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4730571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2988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667079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3】+【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4】+【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6734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6894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A9CE5-23E3-46F7-BF67-DE3DF3A3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5245BFB-4C3E-49FA-845A-09B26435C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E7DCB9-3BA4-44A2-B499-66E2E615B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7ACC9F57-B2B4-42F0-94F5-E392524E03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FCDD6B-25BC-4276-AA75-6FBEBBA2F05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362AEAA-4ABB-4633-9A8E-71E11948E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60761"/>
              </p:ext>
            </p:extLst>
          </p:nvPr>
        </p:nvGraphicFramePr>
        <p:xfrm>
          <a:off x="3228182" y="2738438"/>
          <a:ext cx="11463242" cy="6172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779345336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863753864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2079112823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1619063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206762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5891335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7755569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619628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025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858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39FE99-2ADB-4C96-B17C-F303FD50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A1EC7B7-8ABE-4297-9FAB-E4AF56E5C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584D7CE-FD74-41CE-A848-A34D6CA75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40D9F943-1E6E-4D91-A1B0-4B501A4866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6E92553-0C95-4D93-AB4D-2F82C473534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4A1C6DF-3B0A-4A52-89FF-BE2829677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59507"/>
              </p:ext>
            </p:extLst>
          </p:nvPr>
        </p:nvGraphicFramePr>
        <p:xfrm>
          <a:off x="3228182" y="2983260"/>
          <a:ext cx="11463242" cy="45262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2775515059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998373548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942201776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3-1】+【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4-1】+【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849452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5045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實習機構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&lt;&gt;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校內機構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校內實習不須填報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222137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10-1】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學生實習主要經費來源人數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524546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10-2】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學生實習權益人次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3910066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12】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休學人數</a:t>
                      </a:r>
                      <a:endParaRPr lang="en-US" altLang="zh-TW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 比對至學制班別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「前一學期底總休學人數」</a:t>
                      </a:r>
                      <a:endParaRPr lang="en-US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＋「學期內新增休學」</a:t>
                      </a:r>
                      <a:endParaRPr lang="en-US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－「學期內休學減少」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287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72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基本資料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一般系所</a:t>
            </a:r>
            <a:endParaRPr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zh-TW" altLang="en-US" dirty="0"/>
              <a:t>由總量提供資料匯入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產碩專班</a:t>
            </a:r>
            <a:endParaRPr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zh-TW" altLang="en-US" dirty="0"/>
              <a:t>由招生科提供資料匯入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TW" altLang="en-US" dirty="0"/>
              <a:t>原住民專班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由招生科提供資料匯入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zh-TW" altLang="en-US" dirty="0"/>
              <a:t>境外專班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由招生科提供資料匯入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zh-TW" altLang="en-US" dirty="0"/>
              <a:t>營區專班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zh-TW" altLang="en-US" dirty="0"/>
              <a:t>由招生科提供資料匯入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zh-TW" altLang="en-US" dirty="0"/>
              <a:t>多元培力專班</a:t>
            </a:r>
            <a:endParaRPr kumimoji="1" lang="ja-JP" altLang="en-US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zh-TW" altLang="en-US" dirty="0"/>
              <a:t>由招生科提供資料匯入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7429801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304D625-236A-4880-BAC7-F756042FA7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43279"/>
              </p:ext>
            </p:extLst>
          </p:nvPr>
        </p:nvGraphicFramePr>
        <p:xfrm>
          <a:off x="3411585" y="3059505"/>
          <a:ext cx="11463242" cy="404622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系所學位人數總和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系所畢業人數總和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621103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23】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3772069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23-1】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同期【學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417359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22】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入學新生總數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及【學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大一生數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754905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b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725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9298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543B0B-2F0C-45B3-B15F-D917897709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68017"/>
              </p:ext>
            </p:extLst>
          </p:nvPr>
        </p:nvGraphicFramePr>
        <p:xfrm>
          <a:off x="3667867" y="3765279"/>
          <a:ext cx="11382070" cy="27660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27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28】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1366107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29】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曾修讀程式設計課程人數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&lt;=</a:t>
                      </a:r>
                      <a:endParaRPr lang="zh-TW" altLang="en-US" sz="28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bg2"/>
                          </a:solidFill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bg2"/>
                          </a:solidFill>
                        </a:rPr>
                        <a:t>1】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</a:rPr>
                        <a:t>學生人數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4763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7149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213F8D6-0F1F-4D09-BB32-2F5778AA3E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26221"/>
              </p:ext>
            </p:extLst>
          </p:nvPr>
        </p:nvGraphicFramePr>
        <p:xfrm>
          <a:off x="3452172" y="2660009"/>
          <a:ext cx="11382070" cy="3746828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任職單位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兼任行政職務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單位名稱與職稱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8911484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3911278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前期兼任教師本期未再聘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04932775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支給人數 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 依聘書職級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編制內專任教師」之「一般教師」及「專業技術人員」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41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3701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4AF1659-F964-4E03-99FC-88A903F6BE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32207"/>
              </p:ext>
            </p:extLst>
          </p:nvPr>
        </p:nvGraphicFramePr>
        <p:xfrm>
          <a:off x="3411585" y="2939655"/>
          <a:ext cx="11463242" cy="48691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租賃學生或教師宿舍之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5】[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06158809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學生宿舍床位數量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學校自有學生宿舍表之校內非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BOT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之男女加總床位數 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學校租用學生宿舍表之男女加總床位數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31799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女面積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 使用執照面積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435313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床位數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自有宿舍住宿人數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比對到男女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825927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一年級學生總人數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正式學籍一年級總人數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11946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非一年級學生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正式學籍非一年級學生總人數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36052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金額小計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的勞僱型雇主負擔經費總額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93135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256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7F2D97-6790-4879-AC78-EC9FE11469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305287"/>
              </p:ext>
            </p:extLst>
          </p:nvPr>
        </p:nvGraphicFramePr>
        <p:xfrm>
          <a:off x="3457059" y="3715134"/>
          <a:ext cx="11052166" cy="417317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766047">
                  <a:extLst>
                    <a:ext uri="{9D8B030D-6E8A-4147-A177-3AD203B41FA5}">
                      <a16:colId xmlns:a16="http://schemas.microsoft.com/office/drawing/2014/main" val="62135146"/>
                    </a:ext>
                  </a:extLst>
                </a:gridCol>
                <a:gridCol w="759041">
                  <a:extLst>
                    <a:ext uri="{9D8B030D-6E8A-4147-A177-3AD203B41FA5}">
                      <a16:colId xmlns:a16="http://schemas.microsoft.com/office/drawing/2014/main" val="966615448"/>
                    </a:ext>
                  </a:extLst>
                </a:gridCol>
                <a:gridCol w="4527078">
                  <a:extLst>
                    <a:ext uri="{9D8B030D-6E8A-4147-A177-3AD203B41FA5}">
                      <a16:colId xmlns:a16="http://schemas.microsoft.com/office/drawing/2014/main" val="859981622"/>
                    </a:ext>
                  </a:extLst>
                </a:gridCol>
              </a:tblGrid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總學生數</a:t>
                      </a:r>
                      <a:r>
                        <a:rPr lang="en-US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- </a:t>
                      </a:r>
                      <a:r>
                        <a:rPr lang="zh-TW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轉學生數</a:t>
                      </a:r>
                      <a:endParaRPr lang="en-US" sz="270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710186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26】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128613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24-1】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境外生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：一年級學生人數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0958784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非分級制之「平均支給數額」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「規定支給數額」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699793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zh-TW" altLang="en-US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教</a:t>
                      </a:r>
                      <a:r>
                        <a:rPr lang="en-US" altLang="zh-TW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8】</a:t>
                      </a:r>
                      <a:r>
                        <a:rPr lang="zh-TW" altLang="en-US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支給人數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聘任人數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7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703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DF1E0B33-60A9-427D-A677-FF7E02F3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82F4C93-2641-4133-AA06-F0D005882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1CFAE5-7AEB-4992-BFBC-8418DA37FC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B29DB95F-94E4-4173-8C03-FB1669661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54F3FC5-1026-4193-98EE-C98CBB3E6E0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893C8D6-EAB7-41C2-B11D-9BFA3794F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22105"/>
              </p:ext>
            </p:extLst>
          </p:nvPr>
        </p:nvGraphicFramePr>
        <p:xfrm>
          <a:off x="4660113" y="3700247"/>
          <a:ext cx="8133320" cy="378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12598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27】</a:t>
                      </a: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28】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，卻同時設定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，卻設定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副校長提醒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月平均工作時數超過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176(8*22)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59193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8358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5CAD303-2A27-4112-9950-215C6EAF4C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65834"/>
              </p:ext>
            </p:extLst>
          </p:nvPr>
        </p:nvGraphicFramePr>
        <p:xfrm>
          <a:off x="4660113" y="3700247"/>
          <a:ext cx="8133320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53746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學士班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碩士班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8986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休學檢核說明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5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zh-TW" altLang="en-US" sz="6000" dirty="0"/>
          </a:p>
        </p:txBody>
      </p:sp>
      <p:sp>
        <p:nvSpPr>
          <p:cNvPr id="1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zh-TW" altLang="en-US" sz="6000" dirty="0"/>
              <a:t>前期休學總人數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3</a:t>
            </a:r>
            <a:endParaRPr lang="zh-TW" altLang="en-US" sz="6000" dirty="0"/>
          </a:p>
        </p:txBody>
      </p:sp>
      <p:sp>
        <p:nvSpPr>
          <p:cNvPr id="14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</a:rPr>
              <a:t>本期休學總人數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>
          <a:xfrm>
            <a:off x="5566543" y="3811352"/>
            <a:ext cx="3169145" cy="864096"/>
          </a:xfrm>
        </p:spPr>
        <p:txBody>
          <a:bodyPr/>
          <a:lstStyle/>
          <a:p>
            <a:r>
              <a:rPr lang="zh-TW" altLang="en-US" dirty="0">
                <a:solidFill>
                  <a:schemeClr val="bg2"/>
                </a:solidFill>
              </a:rPr>
              <a:t>復學人數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2"/>
                </a:solidFill>
              </a:rPr>
              <a:t>新辦理休學人數</a:t>
            </a:r>
          </a:p>
        </p:txBody>
      </p:sp>
      <p:sp>
        <p:nvSpPr>
          <p:cNvPr id="22" name="文字版面配置區 5">
            <a:extLst>
              <a:ext uri="{FF2B5EF4-FFF2-40B4-BE49-F238E27FC236}">
                <a16:creationId xmlns:a16="http://schemas.microsoft.com/office/drawing/2014/main" id="{78DDDB89-19D5-4DF9-9D9F-35094DDDA41D}"/>
              </a:ext>
            </a:extLst>
          </p:cNvPr>
          <p:cNvSpPr txBox="1">
            <a:spLocks/>
          </p:cNvSpPr>
          <p:nvPr/>
        </p:nvSpPr>
        <p:spPr>
          <a:xfrm>
            <a:off x="4822602" y="4855468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-1</a:t>
            </a:r>
            <a:endParaRPr lang="zh-TW" altLang="en-US" sz="6000" dirty="0"/>
          </a:p>
        </p:txBody>
      </p:sp>
      <p:sp>
        <p:nvSpPr>
          <p:cNvPr id="23" name="文字版面配置區 5">
            <a:extLst>
              <a:ext uri="{FF2B5EF4-FFF2-40B4-BE49-F238E27FC236}">
                <a16:creationId xmlns:a16="http://schemas.microsoft.com/office/drawing/2014/main" id="{7A97965B-E3D3-4A10-9ACA-245DEE26DE60}"/>
              </a:ext>
            </a:extLst>
          </p:cNvPr>
          <p:cNvSpPr txBox="1">
            <a:spLocks/>
          </p:cNvSpPr>
          <p:nvPr/>
        </p:nvSpPr>
        <p:spPr>
          <a:xfrm>
            <a:off x="8918595" y="4826855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+2</a:t>
            </a:r>
            <a:endParaRPr lang="zh-TW" altLang="en-US" sz="6000" dirty="0"/>
          </a:p>
        </p:txBody>
      </p:sp>
      <p:sp>
        <p:nvSpPr>
          <p:cNvPr id="24" name="文字版面配置區 5">
            <a:extLst>
              <a:ext uri="{FF2B5EF4-FFF2-40B4-BE49-F238E27FC236}">
                <a16:creationId xmlns:a16="http://schemas.microsoft.com/office/drawing/2014/main" id="{E66B10ED-2187-426E-BD04-3E94D38F1702}"/>
              </a:ext>
            </a:extLst>
          </p:cNvPr>
          <p:cNvSpPr txBox="1">
            <a:spLocks/>
          </p:cNvSpPr>
          <p:nvPr/>
        </p:nvSpPr>
        <p:spPr>
          <a:xfrm>
            <a:off x="13463688" y="4855468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4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8027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差異比率說明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2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F972B2-ABDB-4891-960E-E7EBB29D4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含有全校總計的表冊，加入與前期差異比率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2500F833-C7D5-4644-98C8-148A85CE68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方便快速比對前期資料，檢視是否有較大的落差，若有很可能是資料填報不正確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ED584AA2-777A-4B98-8A5F-16BC5D2D6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前期係指上一年度，例如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期，將與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期比較</a:t>
            </a:r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E83A0A76-11DC-4150-87A7-769E05E667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每次比較均與前一年度比較，上學期與上學期資料比較，下學期與下學期資料比較</a:t>
            </a:r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E8D65AC6-AE4D-43A4-BA67-2D30F0CF63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將以紅色提醒，不代表錯誤，儘為提醒參考</a:t>
            </a:r>
            <a:endParaRPr lang="zh-TW" altLang="en-US" dirty="0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4DFCA2F8-5148-45FC-98FB-48C9E85691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超過</a:t>
            </a:r>
            <a:r>
              <a:rPr lang="en-US" altLang="zh-TW" dirty="0"/>
              <a:t>20%</a:t>
            </a:r>
            <a:r>
              <a:rPr lang="zh-TW" altLang="en-US" dirty="0"/>
              <a:t>可能為較大的差異，請重新確認資料之正確性。</a:t>
            </a:r>
          </a:p>
        </p:txBody>
      </p:sp>
    </p:spTree>
    <p:extLst>
      <p:ext uri="{BB962C8B-B14F-4D97-AF65-F5344CB8AC3E}">
        <p14:creationId xmlns:p14="http://schemas.microsoft.com/office/powerpoint/2010/main" val="41726329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計算方式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2BFB990-A124-485D-8CA1-E3FA634880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550318" y="4104827"/>
            <a:ext cx="1380996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本期</a:t>
            </a:r>
          </a:p>
        </p:txBody>
      </p:sp>
      <p:sp>
        <p:nvSpPr>
          <p:cNvPr id="7" name="減號 6"/>
          <p:cNvSpPr/>
          <p:nvPr/>
        </p:nvSpPr>
        <p:spPr>
          <a:xfrm>
            <a:off x="8649938" y="4104827"/>
            <a:ext cx="726902" cy="562521"/>
          </a:xfrm>
          <a:prstGeom prst="mathMinus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304102" y="5598836"/>
            <a:ext cx="1418573" cy="64633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5" name="減號 14"/>
          <p:cNvSpPr/>
          <p:nvPr/>
        </p:nvSpPr>
        <p:spPr>
          <a:xfrm>
            <a:off x="4849911" y="4801587"/>
            <a:ext cx="8614776" cy="562521"/>
          </a:xfrm>
          <a:prstGeom prst="mathMinus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0039211" y="4104827"/>
            <a:ext cx="1418573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2872832" y="4104827"/>
            <a:ext cx="213255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350" dirty="0">
                <a:solidFill>
                  <a:schemeClr val="bg2"/>
                </a:solidFill>
                <a:latin typeface="Algerian" panose="04020705040A02060702" pitchFamily="82" charset="0"/>
              </a:rPr>
              <a:t>%</a:t>
            </a:r>
            <a:endParaRPr lang="zh-TW" altLang="en-US" sz="10350" dirty="0">
              <a:solidFill>
                <a:schemeClr val="bg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6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基本資料確認程序</a:t>
            </a:r>
            <a:endParaRPr kumimoji="1" lang="ja-JP" altLang="en-US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62500" lnSpcReduction="20000"/>
          </a:bodyPr>
          <a:lstStyle/>
          <a:p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ja-JP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0220CEA9-74B3-4DEC-80F7-3156259B21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檢視基本資料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FC2B198-CE28-4A91-91AD-03A59BD375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學校、學院、校區、系所、行政單位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93AE8EFF-7206-4F25-A168-AECBAA5582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學年度基本資料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系所及學制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</a:t>
            </a:r>
            <a:endParaRPr lang="ja-JP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14283361-8541-431C-9EB2-CBC76939D0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確認校庫匯入資料正確與否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0A27C6AF-1EFF-4BFF-873A-B6EA0DDF18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確認所有基本資料</a:t>
            </a:r>
            <a:endParaRPr lang="ja-JP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5344A6D7-9CC1-4614-AD12-3AEB776C02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若匯入資料無誤，請按下「資料無誤」按鈕</a:t>
            </a:r>
          </a:p>
        </p:txBody>
      </p:sp>
    </p:spTree>
    <p:extLst>
      <p:ext uri="{BB962C8B-B14F-4D97-AF65-F5344CB8AC3E}">
        <p14:creationId xmlns:p14="http://schemas.microsoft.com/office/powerpoint/2010/main" val="998309841"/>
      </p:ext>
    </p:extLst>
  </p:cSld>
  <p:clrMapOvr>
    <a:masterClrMapping/>
  </p:clrMapOvr>
  <p:transition spd="slow">
    <p:push dir="u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帳號</a:t>
            </a:r>
            <a:r>
              <a:rPr kumimoji="1" lang="zh-TW" altLang="en-US" dirty="0">
                <a:solidFill>
                  <a:schemeClr val="accent1"/>
                </a:solidFill>
              </a:rPr>
              <a:t>管理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2691473"/>
      </p:ext>
    </p:extLst>
  </p:cSld>
  <p:clrMapOvr>
    <a:masterClrMapping/>
  </p:clrMapOvr>
  <p:transition spd="slow">
    <p:push dir="u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5399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帳號管理</a:t>
            </a:r>
            <a:r>
              <a:rPr lang="en-US" altLang="zh-TW" sz="5399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 </a:t>
            </a:r>
            <a:r>
              <a:rPr lang="en-US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(</a:t>
            </a:r>
            <a:r>
              <a:rPr lang="zh-TW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唯各校</a:t>
            </a:r>
            <a:r>
              <a:rPr lang="zh-TW" altLang="zh-TW" b="1" kern="0" dirty="0">
                <a:solidFill>
                  <a:srgbClr val="FF0000"/>
                </a:solidFill>
                <a:latin typeface="Arial" pitchFamily="34"/>
                <a:ea typeface="微軟正黑體" pitchFamily="34"/>
                <a:cs typeface="Arial" pitchFamily="34"/>
              </a:rPr>
              <a:t>系統管理師</a:t>
            </a:r>
            <a:r>
              <a:rPr lang="zh-TW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可使用</a:t>
            </a:r>
            <a:r>
              <a:rPr lang="en-US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)</a:t>
            </a:r>
            <a:endParaRPr lang="zh-TW" altLang="en-US" dirty="0">
              <a:solidFill>
                <a:schemeClr val="bg2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1F8716-23B8-4703-AAE0-F2BB08965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0BECC2A-3EA9-4CD4-901E-3D86B029FA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" name="圖片 10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186274"/>
            <a:ext cx="13673468" cy="442306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770501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4B9B788-0987-4CA7-924A-89311EBB97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598" y="3586447"/>
            <a:ext cx="13696419" cy="38962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2405144" y="6446384"/>
            <a:ext cx="2045747" cy="133713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671123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4C1625-D321-40D6-A12B-E15553FBA6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2759786"/>
            <a:ext cx="12316745" cy="56633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735254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99A6A05-5293-479C-A85C-6D96DDDA05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429" y="2992760"/>
            <a:ext cx="13589246" cy="49438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771569" y="2995703"/>
            <a:ext cx="3867692" cy="85349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658728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4E44284-22F7-4470-B3D1-1A05C0E15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2821838"/>
            <a:ext cx="13673468" cy="4224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10166200" y="3588421"/>
            <a:ext cx="5792475" cy="3629621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383794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D07D211-057D-4D49-A5FE-3643341665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060993"/>
            <a:ext cx="13703759" cy="39525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>
            <a:extLst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45599" y="4267710"/>
            <a:ext cx="2194649" cy="22759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047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8713C2-5895-4E4C-B773-E38C6F21C1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30542"/>
            <a:ext cx="13703850" cy="39228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374761" y="3331840"/>
            <a:ext cx="3867456" cy="37982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257227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7BF42C7-CA7C-490B-8F21-19216511A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1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52556"/>
            <a:ext cx="13397289" cy="38845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矩形 2"/>
          <p:cNvSpPr/>
          <p:nvPr/>
        </p:nvSpPr>
        <p:spPr>
          <a:xfrm>
            <a:off x="11257391" y="3961676"/>
            <a:ext cx="1078886" cy="327309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9582864" y="4617786"/>
            <a:ext cx="6417153" cy="73849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058723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修正</a:t>
            </a:r>
            <a:r>
              <a:rPr kumimoji="1" lang="zh-TW" altLang="en-US" dirty="0">
                <a:solidFill>
                  <a:schemeClr val="accent1"/>
                </a:solidFill>
              </a:rPr>
              <a:t>申請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25720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>
            <a:extLst>
              <a:ext uri="{FF2B5EF4-FFF2-40B4-BE49-F238E27FC236}">
                <a16:creationId xmlns:a16="http://schemas.microsoft.com/office/drawing/2014/main" id="{826D5C92-3501-46B6-8262-8B8FD4F4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基本資料確認程序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E597D2F-73E5-4D81-AA04-9CBF104BBD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56B5D36-A78C-40AC-A2B0-D8D61BC96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FAB0BEF2-FC9D-41F5-937A-A71E3C18B3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須設定為「</a:t>
            </a:r>
            <a:r>
              <a:rPr lang="zh-TW" altLang="en-US" b="1" dirty="0">
                <a:solidFill>
                  <a:srgbClr val="00B0F0">
                    <a:alpha val="80000"/>
                  </a:srgbClr>
                </a:solidFill>
              </a:rPr>
              <a:t>學校業務總承辦人</a:t>
            </a:r>
            <a:r>
              <a:rPr lang="zh-TW" altLang="en-US" dirty="0"/>
              <a:t>」帳號登入，方可使用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759F8178-98E9-49E8-AA78-5B211AAE7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10" y="1873732"/>
            <a:ext cx="10729192" cy="803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05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18" y="1471688"/>
            <a:ext cx="11600187" cy="70088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矩形 15"/>
          <p:cNvSpPr/>
          <p:nvPr/>
        </p:nvSpPr>
        <p:spPr>
          <a:xfrm>
            <a:off x="12769493" y="1945547"/>
            <a:ext cx="1390883" cy="59220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CC4345-B759-4CB4-8CCC-E38A22E58DB8}"/>
              </a:ext>
            </a:extLst>
          </p:cNvPr>
          <p:cNvSpPr txBox="1">
            <a:spLocks/>
          </p:cNvSpPr>
          <p:nvPr/>
        </p:nvSpPr>
        <p:spPr>
          <a:xfrm>
            <a:off x="13448135" y="9699173"/>
            <a:ext cx="4114443" cy="422156"/>
          </a:xfrm>
        </p:spPr>
        <p:txBody>
          <a:bodyPr/>
          <a:lstStyle>
            <a:defPPr>
              <a:defRPr lang="en-US"/>
            </a:defPPr>
            <a:lvl1pPr marL="0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80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0C8F5CB-6A99-436A-8F41-BE2EA859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AD086F-8E68-4A7C-BA59-B3F99A9935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1836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表冊修正</a:t>
            </a:r>
            <a:r>
              <a:rPr lang="en-US" altLang="zh-TW" dirty="0"/>
              <a:t>-</a:t>
            </a:r>
            <a:r>
              <a:rPr lang="zh-TW" altLang="en-US" dirty="0"/>
              <a:t>統一修正期間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53CE0E-2B99-4606-BAD4-9B9AE4648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679" y="3644662"/>
            <a:ext cx="7206500" cy="16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225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E25C7C-67BB-4DFE-8DED-D8935E02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82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8187678-6B7E-4984-8EF7-E5DF5C888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374" y="1471688"/>
            <a:ext cx="12042860" cy="661262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0927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766FE8A-087E-4DBE-801D-82AFF01DF7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39" y="2147478"/>
            <a:ext cx="13042934" cy="64453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4117230" y="2668686"/>
            <a:ext cx="1764455" cy="72055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21739" y="6399496"/>
            <a:ext cx="1764455" cy="60476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724994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EBE72C2-A701-45C5-9EDA-EECDABABBB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5" y="2507759"/>
            <a:ext cx="11378375" cy="599901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963655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EFBF1CA-B67F-4C3D-8895-2258FE2B17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6154" y="3029330"/>
            <a:ext cx="12597063" cy="4907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11864412" y="6517398"/>
            <a:ext cx="3487442" cy="141918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163028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請務必上傳「修正前後對照表」，並完成核章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F93ED6-3D17-4B9A-BA76-D99B6439FA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348" y="2821838"/>
            <a:ext cx="10400874" cy="534303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079093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THANK </a:t>
            </a:r>
            <a:r>
              <a:rPr kumimoji="1" lang="en-US" altLang="ja-JP" dirty="0">
                <a:solidFill>
                  <a:schemeClr val="accent1"/>
                </a:solidFill>
              </a:rPr>
              <a:t>Y</a:t>
            </a:r>
            <a:r>
              <a:rPr kumimoji="1" lang="en-US" altLang="ja-JP" dirty="0"/>
              <a:t>OU!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/>
              <a:t>若有任何問題請以下列資訊連繫系統人員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TW" altLang="en-US" sz="3600" dirty="0"/>
              <a:t>信箱：</a:t>
            </a:r>
            <a:r>
              <a:rPr kumimoji="1"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HEDB2@YUNTECH.EDU.TW</a:t>
            </a:r>
          </a:p>
          <a:p>
            <a:r>
              <a:rPr kumimoji="1" lang="zh-TW" altLang="en-US" sz="3600" dirty="0"/>
              <a:t>電話：</a:t>
            </a:r>
            <a:r>
              <a:rPr kumimoji="1" lang="en-US" altLang="zh-TW" sz="3600" dirty="0"/>
              <a:t>05-5342601 </a:t>
            </a:r>
            <a:r>
              <a:rPr kumimoji="1" lang="zh-TW" altLang="en-US" sz="3600" dirty="0"/>
              <a:t>轉</a:t>
            </a:r>
            <a:r>
              <a:rPr kumimoji="1" lang="en-US" altLang="zh-TW" sz="3600" dirty="0"/>
              <a:t>5379</a:t>
            </a:r>
            <a:r>
              <a:rPr lang="zh-TW" altLang="en-US" sz="3600" dirty="0"/>
              <a:t> 或 </a:t>
            </a:r>
            <a:r>
              <a:rPr kumimoji="1" lang="en-US" altLang="zh-TW" sz="3600" dirty="0"/>
              <a:t>5380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092099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503788-8BFF-4E59-8C13-D9E768F2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  <a:r>
              <a:rPr lang="en-US" altLang="zh-TW" dirty="0"/>
              <a:t>1.</a:t>
            </a:r>
            <a:r>
              <a:rPr lang="zh-TW" altLang="en-US" dirty="0"/>
              <a:t>學校基本資料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1C65F35-1885-4365-A2B6-28672CE58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29E45C-627D-482D-9CAD-51D13AE20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84EE99BB-C394-46CE-A625-4C1170FF62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71CFD8C-39A8-42F0-89BD-5C43FC20F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430" y="1758901"/>
            <a:ext cx="13249472" cy="7982601"/>
          </a:xfrm>
          <a:prstGeom prst="rect">
            <a:avLst/>
          </a:prstGeom>
        </p:spPr>
      </p:pic>
      <p:sp>
        <p:nvSpPr>
          <p:cNvPr id="10" name="矩形: 圓角化同側角落 9">
            <a:extLst>
              <a:ext uri="{FF2B5EF4-FFF2-40B4-BE49-F238E27FC236}">
                <a16:creationId xmlns:a16="http://schemas.microsoft.com/office/drawing/2014/main" id="{982DC45B-4494-41DE-83C9-20DD5E8E7E06}"/>
              </a:ext>
            </a:extLst>
          </p:cNvPr>
          <p:cNvSpPr/>
          <p:nvPr/>
        </p:nvSpPr>
        <p:spPr>
          <a:xfrm>
            <a:off x="2287018" y="9314455"/>
            <a:ext cx="3777847" cy="427047"/>
          </a:xfrm>
          <a:prstGeom prst="round2Same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57901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3040</Words>
  <Application>Microsoft Office PowerPoint</Application>
  <PresentationFormat>自訂</PresentationFormat>
  <Paragraphs>521</Paragraphs>
  <Slides>87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87</vt:i4>
      </vt:variant>
    </vt:vector>
  </HeadingPairs>
  <TitlesOfParts>
    <vt:vector size="99" baseType="lpstr">
      <vt:lpstr>Crimson Text</vt:lpstr>
      <vt:lpstr>ＭＳ Ｐゴシック</vt:lpstr>
      <vt:lpstr>Spica Neue</vt:lpstr>
      <vt:lpstr>Ubuntu Medium</vt:lpstr>
      <vt:lpstr>微軟正黑體</vt:lpstr>
      <vt:lpstr>新細明體</vt:lpstr>
      <vt:lpstr>Algerian</vt:lpstr>
      <vt:lpstr>Arial</vt:lpstr>
      <vt:lpstr>Calibri</vt:lpstr>
      <vt:lpstr>Wingdings</vt:lpstr>
      <vt:lpstr>Title</vt:lpstr>
      <vt:lpstr>Contents</vt:lpstr>
      <vt:lpstr>系統操作說明</vt:lpstr>
      <vt:lpstr>CONTENTS</vt:lpstr>
      <vt:lpstr>基本資料</vt:lpstr>
      <vt:lpstr>注意事項</vt:lpstr>
      <vt:lpstr>注意事項</vt:lpstr>
      <vt:lpstr>基本資料</vt:lpstr>
      <vt:lpstr>基本資料確認程序</vt:lpstr>
      <vt:lpstr>基本資料確認程序</vt:lpstr>
      <vt:lpstr>基本資料1.學校基本資料</vt:lpstr>
      <vt:lpstr>基本資料2.學校「校區」基本資料表</vt:lpstr>
      <vt:lpstr>校區-編輯</vt:lpstr>
      <vt:lpstr>上傳佐證文件</vt:lpstr>
      <vt:lpstr>基本資料3.學校「學院/學群」基本資料表</vt:lpstr>
      <vt:lpstr>PowerPoint 簡報</vt:lpstr>
      <vt:lpstr>基本資料6.系所學制</vt:lpstr>
      <vt:lpstr>匯出EXCEL</vt:lpstr>
      <vt:lpstr>基本資料6-編輯</vt:lpstr>
      <vt:lpstr>基本資料6.新增</vt:lpstr>
      <vt:lpstr>基本資料7.行政單位及各類中心基本資料表</vt:lpstr>
      <vt:lpstr>基本資料系所及學制確認</vt:lpstr>
      <vt:lpstr>基本資料系所及學制確認</vt:lpstr>
      <vt:lpstr>基本資料系所及學制確認</vt:lpstr>
      <vt:lpstr>確認全部基本資料</vt:lpstr>
      <vt:lpstr>資料填報</vt:lpstr>
      <vt:lpstr>表冊填寫</vt:lpstr>
      <vt:lpstr>表冊填寫</vt:lpstr>
      <vt:lpstr>表冊填寫</vt:lpstr>
      <vt:lpstr>Excel 上傳</vt:lpstr>
      <vt:lpstr>資料上傳</vt:lpstr>
      <vt:lpstr>資料上傳</vt:lpstr>
      <vt:lpstr>Excel 上傳</vt:lpstr>
      <vt:lpstr>Excel 上傳</vt:lpstr>
      <vt:lpstr>Excel 上傳-欄位順序</vt:lpstr>
      <vt:lpstr>Excel上傳-必要欄位檢核</vt:lpstr>
      <vt:lpstr>Excel上傳-操作</vt:lpstr>
      <vt:lpstr>Excel上傳-資料上傳說明</vt:lpstr>
      <vt:lpstr>EXCEL 上傳-資料下載</vt:lpstr>
      <vt:lpstr>EXCEL 上傳-資料下載</vt:lpstr>
      <vt:lpstr>EXCEL 上傳-對照表</vt:lpstr>
      <vt:lpstr>EXCEL 上傳-資料匯入</vt:lpstr>
      <vt:lpstr>EXCEL 上傳-資料匯入</vt:lpstr>
      <vt:lpstr>EXCEL 上傳</vt:lpstr>
      <vt:lpstr>EXCEL 上傳</vt:lpstr>
      <vt:lpstr>EXCEL 上傳</vt:lpstr>
      <vt:lpstr>EXCEL 上傳</vt:lpstr>
      <vt:lpstr>EXCEL 上傳</vt:lpstr>
      <vt:lpstr>PowerPoint 簡報</vt:lpstr>
      <vt:lpstr>PowerPoint 簡報</vt:lpstr>
      <vt:lpstr>填寫狀況</vt:lpstr>
      <vt:lpstr>資料匯出</vt:lpstr>
      <vt:lpstr>表冊檢核為協助確認輸入資料庫之資料是否與資料來源相符。 若不相符，則請確認是否輸入資料庫之資料有誤</vt:lpstr>
      <vt:lpstr>資料檢核</vt:lpstr>
      <vt:lpstr>資料檢核提示</vt:lpstr>
      <vt:lpstr>差異比率說明</vt:lpstr>
      <vt:lpstr>單一表冊完整填報</vt:lpstr>
      <vt:lpstr>單一表冊完整填報</vt:lpstr>
      <vt:lpstr>交叉比對-檢誤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交叉比對-提示</vt:lpstr>
      <vt:lpstr>交叉比對-提示</vt:lpstr>
      <vt:lpstr>交叉比對-提示</vt:lpstr>
      <vt:lpstr>休學檢核說明</vt:lpstr>
      <vt:lpstr>差異比率說明</vt:lpstr>
      <vt:lpstr>差異計算方式</vt:lpstr>
      <vt:lpstr>帳號管理</vt:lpstr>
      <vt:lpstr>帳號管理 (唯各校系統管理師可使用)</vt:lpstr>
      <vt:lpstr>帳號管理</vt:lpstr>
      <vt:lpstr>帳號管理</vt:lpstr>
      <vt:lpstr>權限設定</vt:lpstr>
      <vt:lpstr>權限設定</vt:lpstr>
      <vt:lpstr>權限設定</vt:lpstr>
      <vt:lpstr>權限設定</vt:lpstr>
      <vt:lpstr>權限設定</vt:lpstr>
      <vt:lpstr>修正申請</vt:lpstr>
      <vt:lpstr>PowerPoint 簡報</vt:lpstr>
      <vt:lpstr>表冊修正-統一修正期間</vt:lpstr>
      <vt:lpstr>PowerPoint 簡報</vt:lpstr>
      <vt:lpstr>修正申請</vt:lpstr>
      <vt:lpstr>修正申請</vt:lpstr>
      <vt:lpstr>修正申請</vt:lpstr>
      <vt:lpstr>請務必上傳「修正前後對照表」，並完成核章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Scheat</dc:title>
  <dc:creator>Jun</dc:creator>
  <cp:lastModifiedBy>明龍 林</cp:lastModifiedBy>
  <cp:revision>92</cp:revision>
  <dcterms:created xsi:type="dcterms:W3CDTF">2015-02-26T15:14:38Z</dcterms:created>
  <dcterms:modified xsi:type="dcterms:W3CDTF">2021-08-27T08:42:55Z</dcterms:modified>
</cp:coreProperties>
</file>