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51"/>
  </p:notesMasterIdLst>
  <p:handoutMasterIdLst>
    <p:handoutMasterId r:id="rId52"/>
  </p:handoutMasterIdLst>
  <p:sldIdLst>
    <p:sldId id="1486" r:id="rId2"/>
    <p:sldId id="1188" r:id="rId3"/>
    <p:sldId id="1131" r:id="rId4"/>
    <p:sldId id="1132" r:id="rId5"/>
    <p:sldId id="1549" r:id="rId6"/>
    <p:sldId id="1550" r:id="rId7"/>
    <p:sldId id="1551" r:id="rId8"/>
    <p:sldId id="1560" r:id="rId9"/>
    <p:sldId id="1561" r:id="rId10"/>
    <p:sldId id="1562" r:id="rId11"/>
    <p:sldId id="1563" r:id="rId12"/>
    <p:sldId id="1564" r:id="rId13"/>
    <p:sldId id="1565" r:id="rId14"/>
    <p:sldId id="1138" r:id="rId15"/>
    <p:sldId id="1541" r:id="rId16"/>
    <p:sldId id="1559" r:id="rId17"/>
    <p:sldId id="1555" r:id="rId18"/>
    <p:sldId id="1556" r:id="rId19"/>
    <p:sldId id="1557" r:id="rId20"/>
    <p:sldId id="1558" r:id="rId21"/>
    <p:sldId id="1493" r:id="rId22"/>
    <p:sldId id="1320" r:id="rId23"/>
    <p:sldId id="1321" r:id="rId24"/>
    <p:sldId id="1322" r:id="rId25"/>
    <p:sldId id="1540" r:id="rId26"/>
    <p:sldId id="1323" r:id="rId27"/>
    <p:sldId id="1324" r:id="rId28"/>
    <p:sldId id="1552" r:id="rId29"/>
    <p:sldId id="1568" r:id="rId30"/>
    <p:sldId id="1504" r:id="rId31"/>
    <p:sldId id="1513" r:id="rId32"/>
    <p:sldId id="1516" r:id="rId33"/>
    <p:sldId id="1517" r:id="rId34"/>
    <p:sldId id="1570" r:id="rId35"/>
    <p:sldId id="1532" r:id="rId36"/>
    <p:sldId id="1566" r:id="rId37"/>
    <p:sldId id="1577" r:id="rId38"/>
    <p:sldId id="1576" r:id="rId39"/>
    <p:sldId id="1571" r:id="rId40"/>
    <p:sldId id="1572" r:id="rId41"/>
    <p:sldId id="1573" r:id="rId42"/>
    <p:sldId id="1574" r:id="rId43"/>
    <p:sldId id="1530" r:id="rId44"/>
    <p:sldId id="1533" r:id="rId45"/>
    <p:sldId id="1496" r:id="rId46"/>
    <p:sldId id="1554" r:id="rId47"/>
    <p:sldId id="1537" r:id="rId48"/>
    <p:sldId id="1538" r:id="rId49"/>
    <p:sldId id="1334" r:id="rId50"/>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雪鳳" initials="楊雪鳳" lastIdx="2" clrIdx="0">
    <p:extLst>
      <p:ext uri="{19B8F6BF-5375-455C-9EA6-DF929625EA0E}">
        <p15:presenceInfo xmlns:p15="http://schemas.microsoft.com/office/powerpoint/2012/main" userId="楊雪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E5E5"/>
    <a:srgbClr val="0000FF"/>
    <a:srgbClr val="FFF3CD"/>
    <a:srgbClr val="FFEEB9"/>
    <a:srgbClr val="FFCCCC"/>
    <a:srgbClr val="FFEAA7"/>
    <a:srgbClr val="FFCCFF"/>
    <a:srgbClr val="FFEFEF"/>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57" autoAdjust="0"/>
  </p:normalViewPr>
  <p:slideViewPr>
    <p:cSldViewPr snapToGrid="0">
      <p:cViewPr varScale="1">
        <p:scale>
          <a:sx n="104" d="100"/>
          <a:sy n="104" d="100"/>
        </p:scale>
        <p:origin x="510" y="90"/>
      </p:cViewPr>
      <p:guideLst>
        <p:guide orient="horz" pos="2160"/>
        <p:guide pos="3840"/>
      </p:guideLst>
    </p:cSldViewPr>
  </p:slideViewPr>
  <p:outlineViewPr>
    <p:cViewPr>
      <p:scale>
        <a:sx n="33" d="100"/>
        <a:sy n="33" d="100"/>
      </p:scale>
      <p:origin x="0" y="-1308"/>
    </p:cViewPr>
  </p:outlineViewPr>
  <p:notesTextViewPr>
    <p:cViewPr>
      <p:scale>
        <a:sx n="3" d="2"/>
        <a:sy n="3" d="2"/>
      </p:scale>
      <p:origin x="0" y="0"/>
    </p:cViewPr>
  </p:notesTextViewPr>
  <p:sorterViewPr>
    <p:cViewPr>
      <p:scale>
        <a:sx n="170" d="100"/>
        <a:sy n="170" d="100"/>
      </p:scale>
      <p:origin x="0" y="-29424"/>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rgbClr val="B4DED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92D05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F5AA93-231B-4388-81A2-A86B985F0F06}">
      <dgm:prSet phldrT="[文字]" custT="1"/>
      <dgm:spPr>
        <a:solidFill>
          <a:srgbClr val="CCCCFF"/>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下期異動預告</a:t>
          </a:r>
        </a:p>
      </dgm:t>
    </dgm:pt>
    <dgm:pt modelId="{A24E70F7-A35B-4251-978A-3CA08384A6B0}" type="parTrans" cxnId="{9148AD76-57B1-4701-BBB7-8C93F7C33856}">
      <dgm:prSet/>
      <dgm:spPr/>
      <dgm:t>
        <a:bodyPr/>
        <a:lstStyle/>
        <a:p>
          <a:endParaRPr lang="zh-TW" altLang="en-US"/>
        </a:p>
      </dgm:t>
    </dgm:pt>
    <dgm:pt modelId="{56AC6CC1-44FF-4BCF-9F2C-EFCEA0B1483D}" type="sibTrans" cxnId="{9148AD76-57B1-4701-BBB7-8C93F7C33856}">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pt>
    <dgm:pt modelId="{55FB35D7-BD54-45A4-9DC2-DE43BA6C6FC5}" type="pres">
      <dgm:prSet presAssocID="{F52FA1D8-33EF-44C8-942B-64C6567EDC98}" presName="sibTrans" presStyleLbl="sibTrans2D1" presStyleIdx="0" presStyleCnt="3"/>
      <dgm:spPr/>
    </dgm:pt>
    <dgm:pt modelId="{61C43EF2-FB3E-4812-9E08-0F5EE95E71B5}" type="pres">
      <dgm:prSet presAssocID="{F52FA1D8-33EF-44C8-942B-64C6567EDC98}" presName="connectorText" presStyleLbl="sibTrans2D1" presStyleIdx="0" presStyleCnt="3"/>
      <dgm:spPr/>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pt>
    <dgm:pt modelId="{8141AFCB-BFAA-4BC0-B512-9CF4D382048D}" type="pres">
      <dgm:prSet presAssocID="{82E5ED1C-7AC4-40C5-85CF-B4B3FF85FB19}" presName="sibTrans" presStyleLbl="sibTrans2D1" presStyleIdx="1" presStyleCnt="3"/>
      <dgm:spPr/>
    </dgm:pt>
    <dgm:pt modelId="{C862B9CA-68CF-4EC6-A2F8-D24488DDDCE2}" type="pres">
      <dgm:prSet presAssocID="{82E5ED1C-7AC4-40C5-85CF-B4B3FF85FB19}" presName="connectorText" presStyleLbl="sibTrans2D1" presStyleIdx="1" presStyleCnt="3"/>
      <dgm:spPr/>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pt>
    <dgm:pt modelId="{0ADEDFA3-5CAF-40B5-A00F-4F2CF56897FB}" type="pres">
      <dgm:prSet presAssocID="{C3587BFA-3C2F-422A-9EE6-F2E1729D2E6A}" presName="sibTrans" presStyleLbl="sibTrans2D1" presStyleIdx="2" presStyleCnt="3"/>
      <dgm:spPr/>
    </dgm:pt>
    <dgm:pt modelId="{1B544F86-D7F1-42E2-9B15-9D0E50F2EC77}" type="pres">
      <dgm:prSet presAssocID="{C3587BFA-3C2F-422A-9EE6-F2E1729D2E6A}" presName="connectorText" presStyleLbl="sibTrans2D1" presStyleIdx="2" presStyleCnt="3"/>
      <dgm:spPr/>
    </dgm:pt>
    <dgm:pt modelId="{E8224C76-8782-4E5C-B400-805CC13D21A9}" type="pres">
      <dgm:prSet presAssocID="{08F5AA93-231B-4388-81A2-A86B985F0F06}" presName="node" presStyleLbl="node1" presStyleIdx="3" presStyleCnt="4" custScaleX="143465">
        <dgm:presLayoutVars>
          <dgm:bulletEnabled val="1"/>
        </dgm:presLayoutVars>
      </dgm:prSet>
      <dgm:spPr/>
    </dgm:pt>
  </dgm:ptLst>
  <dgm:cxnLst>
    <dgm:cxn modelId="{E7E67527-833E-46D2-B17A-6F1F17F2C71D}" type="presOf" srcId="{F52FA1D8-33EF-44C8-942B-64C6567EDC98}" destId="{55FB35D7-BD54-45A4-9DC2-DE43BA6C6FC5}"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716C0C40-D399-4398-B5AF-EE48F3FAAEF4}" type="presOf" srcId="{08F5AA93-231B-4388-81A2-A86B985F0F06}" destId="{E8224C76-8782-4E5C-B400-805CC13D21A9}" srcOrd="0" destOrd="0" presId="urn:microsoft.com/office/officeart/2005/8/layout/process2"/>
    <dgm:cxn modelId="{51D3035B-0A87-486F-89B7-7D5B2B036B76}" type="presOf" srcId="{C3587BFA-3C2F-422A-9EE6-F2E1729D2E6A}" destId="{1B544F86-D7F1-42E2-9B15-9D0E50F2EC77}" srcOrd="1" destOrd="0" presId="urn:microsoft.com/office/officeart/2005/8/layout/process2"/>
    <dgm:cxn modelId="{9148AD76-57B1-4701-BBB7-8C93F7C33856}" srcId="{2DF1B4C9-7671-44D0-96A3-14F7E74961A0}" destId="{08F5AA93-231B-4388-81A2-A86B985F0F06}" srcOrd="3" destOrd="0" parTransId="{A24E70F7-A35B-4251-978A-3CA08384A6B0}" sibTransId="{56AC6CC1-44FF-4BCF-9F2C-EFCEA0B1483D}"/>
    <dgm:cxn modelId="{F231447D-945F-4570-939A-0F42B9F97B03}" type="presOf" srcId="{7849E789-51D1-483E-B341-67CA9A8ECA74}" destId="{71A57973-5DE8-431A-A352-7AF8422FCB1F}" srcOrd="0" destOrd="0" presId="urn:microsoft.com/office/officeart/2005/8/layout/process2"/>
    <dgm:cxn modelId="{A98D868B-5112-490D-8C88-FF95273642F5}" type="presOf" srcId="{2DF1B4C9-7671-44D0-96A3-14F7E74961A0}" destId="{4AA1F18C-70C2-4AC4-A5E8-4528BD98C20E}"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3B5D8994-5BF2-471D-9336-2C3824085F36}" type="presOf" srcId="{C3587BFA-3C2F-422A-9EE6-F2E1729D2E6A}" destId="{0ADEDFA3-5CAF-40B5-A00F-4F2CF56897FB}"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D385449E-0201-4040-88D0-00BC280D6A98}" type="presOf" srcId="{82E5ED1C-7AC4-40C5-85CF-B4B3FF85FB19}" destId="{8141AFCB-BFAA-4BC0-B512-9CF4D382048D}"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30E8F15B-05B1-4DB6-9C81-3097DB59F5BE}" type="presParOf" srcId="{4AA1F18C-70C2-4AC4-A5E8-4528BD98C20E}" destId="{0ADEDFA3-5CAF-40B5-A00F-4F2CF56897FB}" srcOrd="5" destOrd="0" presId="urn:microsoft.com/office/officeart/2005/8/layout/process2"/>
    <dgm:cxn modelId="{DE4C3D08-73EC-4C91-9E01-10D0EFB0B297}" type="presParOf" srcId="{0ADEDFA3-5CAF-40B5-A00F-4F2CF56897FB}" destId="{1B544F86-D7F1-42E2-9B15-9D0E50F2EC77}" srcOrd="0" destOrd="0" presId="urn:microsoft.com/office/officeart/2005/8/layout/process2"/>
    <dgm:cxn modelId="{E7F88D83-530C-43D8-9D38-4DE27AC38637}" type="presParOf" srcId="{4AA1F18C-70C2-4AC4-A5E8-4528BD98C20E}" destId="{E8224C76-8782-4E5C-B400-805CC13D21A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704B666-CC73-4DAA-902C-46063AD9077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A6AE7DBD-E99F-49AD-BA1B-76A154E4AE2A}">
      <dgm:prSet phldrT="[文字]" custT="1"/>
      <dgm:spPr>
        <a:solidFill>
          <a:schemeClr val="accent3">
            <a:lumMod val="40000"/>
            <a:lumOff val="60000"/>
          </a:schemeClr>
        </a:solidFill>
        <a:ln w="57150">
          <a:solidFill>
            <a:srgbClr val="00B050"/>
          </a:solidFill>
        </a:ln>
        <a:scene3d>
          <a:camera prst="orthographicFront"/>
          <a:lightRig rig="threePt" dir="t"/>
        </a:scene3d>
        <a:sp3d>
          <a:bevelT/>
        </a:sp3d>
      </dgm:spPr>
      <dgm:t>
        <a:bodyPr anchor="b"/>
        <a:lstStyle/>
        <a:p>
          <a:pPr>
            <a:lnSpc>
              <a:spcPts val="14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8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14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各相關應用單位</a:t>
          </a:r>
          <a:endParaRPr lang="zh-TW" altLang="en-US" sz="1800" b="1" dirty="0"/>
        </a:p>
      </dgm:t>
    </dgm:pt>
    <dgm:pt modelId="{7E4072F2-5510-4A92-80F9-2FAF72DC8D98}" type="parTrans" cxnId="{38EF696E-0CC6-4D40-B8BB-2A499DCD4A40}">
      <dgm:prSet/>
      <dgm:spPr/>
      <dgm:t>
        <a:bodyPr/>
        <a:lstStyle/>
        <a:p>
          <a:endParaRPr lang="zh-TW" altLang="en-US" sz="1800" b="1"/>
        </a:p>
      </dgm:t>
    </dgm:pt>
    <dgm:pt modelId="{5E34445B-6607-4ACA-BD7F-7DE5FC823F70}" type="sibTrans" cxnId="{38EF696E-0CC6-4D40-B8BB-2A499DCD4A40}">
      <dgm:prSet/>
      <dgm:spPr/>
      <dgm:t>
        <a:bodyPr/>
        <a:lstStyle/>
        <a:p>
          <a:endParaRPr lang="zh-TW" altLang="en-US" sz="1800" b="1"/>
        </a:p>
      </dgm:t>
    </dgm:pt>
    <dgm:pt modelId="{1579B9C6-D6D1-4BDC-9880-56DBECB6CBC2}">
      <dgm:prSet phldrT="[文字]" custT="1"/>
      <dgm:spPr>
        <a:solidFill>
          <a:srgbClr val="57FFA3"/>
        </a:solidFill>
        <a:ln>
          <a:solidFill>
            <a:srgbClr val="00B050"/>
          </a:solid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政策需求</a:t>
          </a:r>
          <a:endParaRPr lang="zh-TW" altLang="en-US" sz="1800" b="1" dirty="0"/>
        </a:p>
      </dgm:t>
    </dgm:pt>
    <dgm:pt modelId="{7F1E671D-DA10-48EE-9BD7-39F3C032364B}" type="parTrans" cxnId="{BF46256F-21B1-42CF-920F-8539004DEE92}">
      <dgm:prSet/>
      <dgm:spPr/>
      <dgm:t>
        <a:bodyPr/>
        <a:lstStyle/>
        <a:p>
          <a:endParaRPr lang="zh-TW" altLang="en-US" sz="1800" b="1"/>
        </a:p>
      </dgm:t>
    </dgm:pt>
    <dgm:pt modelId="{CB7E17D2-411C-405B-9EAB-AF4BC783FE80}" type="sibTrans" cxnId="{BF46256F-21B1-42CF-920F-8539004DEE92}">
      <dgm:prSet/>
      <dgm:spPr/>
      <dgm:t>
        <a:bodyPr/>
        <a:lstStyle/>
        <a:p>
          <a:endParaRPr lang="zh-TW" altLang="en-US" sz="1800" b="1"/>
        </a:p>
      </dgm:t>
    </dgm:pt>
    <dgm:pt modelId="{13304E12-93EA-4EB7-9671-C989EB7DC513}">
      <dgm:prSet phldrT="[文字]" custT="1"/>
      <dgm:spPr>
        <a:solidFill>
          <a:srgbClr val="FFDDAB"/>
        </a:solidFill>
        <a:ln w="57150">
          <a:solidFill>
            <a:srgbClr val="E65050"/>
          </a:solidFill>
        </a:ln>
        <a:scene3d>
          <a:camera prst="orthographicFront"/>
          <a:lightRig rig="threePt" dir="t"/>
        </a:scene3d>
        <a:sp3d>
          <a:bevelT/>
        </a:sp3d>
      </dgm:spPr>
      <dgm:t>
        <a:bodyPr/>
        <a:lstStyle/>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zh-TW" altLang="en-US" sz="2000" b="1" dirty="0"/>
        </a:p>
      </dgm:t>
    </dgm:pt>
    <dgm:pt modelId="{152859D3-F5E8-4DFB-9786-820E049C164F}" type="parTrans" cxnId="{9DA5F10B-C5D7-4680-A62D-FC8EC39392AE}">
      <dgm:prSet/>
      <dgm:spPr/>
      <dgm:t>
        <a:bodyPr/>
        <a:lstStyle/>
        <a:p>
          <a:endParaRPr lang="zh-TW" altLang="en-US" sz="1800" b="1"/>
        </a:p>
      </dgm:t>
    </dgm:pt>
    <dgm:pt modelId="{AF836A83-1C46-4FA6-B9A2-C870E18539AA}" type="sibTrans" cxnId="{9DA5F10B-C5D7-4680-A62D-FC8EC39392AE}">
      <dgm:prSet/>
      <dgm:spPr/>
      <dgm:t>
        <a:bodyPr/>
        <a:lstStyle/>
        <a:p>
          <a:endParaRPr lang="zh-TW" altLang="en-US" sz="1800" b="1"/>
        </a:p>
      </dgm:t>
    </dgm:pt>
    <dgm:pt modelId="{23A7B53C-CDE4-41D3-BCDC-8608521D1308}">
      <dgm:prSet phldrT="[文字]" custT="1"/>
      <dgm:spPr>
        <a:solidFill>
          <a:schemeClr val="accent4">
            <a:lumMod val="40000"/>
            <a:lumOff val="60000"/>
          </a:schemeClr>
        </a:solidFill>
        <a:ln>
          <a:noFill/>
        </a:ln>
        <a:scene3d>
          <a:camera prst="orthographicFront"/>
          <a:lightRig rig="threePt" dir="t"/>
        </a:scene3d>
        <a:sp3d>
          <a:bevelT/>
        </a:sp3d>
      </dgm:spPr>
      <dgm:t>
        <a:bodyPr/>
        <a:lstStyle/>
        <a:p>
          <a:pPr algn="ctr">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核心功能</a:t>
          </a:r>
          <a:endParaRPr lang="zh-TW" altLang="en-US" sz="1800" b="1" dirty="0"/>
        </a:p>
      </dgm:t>
    </dgm:pt>
    <dgm:pt modelId="{4E9DD162-EC89-4FBD-A56F-BB67ADD7321B}" type="parTrans" cxnId="{61B217E6-8C7B-40AF-BFEF-EE2A0585C49B}">
      <dgm:prSet/>
      <dgm:spPr/>
      <dgm:t>
        <a:bodyPr/>
        <a:lstStyle/>
        <a:p>
          <a:endParaRPr lang="zh-TW" altLang="en-US" sz="1800" b="1"/>
        </a:p>
      </dgm:t>
    </dgm:pt>
    <dgm:pt modelId="{3549D8C3-866F-4B77-BBA9-A822E0611A33}" type="sibTrans" cxnId="{61B217E6-8C7B-40AF-BFEF-EE2A0585C49B}">
      <dgm:prSet/>
      <dgm:spPr/>
      <dgm:t>
        <a:bodyPr/>
        <a:lstStyle/>
        <a:p>
          <a:endParaRPr lang="zh-TW" altLang="en-US" sz="1800" b="1"/>
        </a:p>
      </dgm:t>
    </dgm:pt>
    <dgm:pt modelId="{B1C2EB2B-4A8D-4938-862E-C79E68A8070C}">
      <dgm:prSet phldrT="[文字]" custT="1"/>
      <dgm:spPr>
        <a:solidFill>
          <a:srgbClr val="EECACF"/>
        </a:solidFill>
        <a:ln w="57150">
          <a:solidFill>
            <a:srgbClr val="E63946"/>
          </a:solidFill>
        </a:ln>
        <a:scene3d>
          <a:camera prst="orthographicFront"/>
          <a:lightRig rig="threePt" dir="t"/>
        </a:scene3d>
        <a:sp3d>
          <a:bevelT/>
        </a:sp3d>
      </dgm:spPr>
      <dgm:t>
        <a:bodyPr/>
        <a:lstStyle/>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各大學校院</a:t>
          </a:r>
          <a:endParaRPr lang="zh-TW" altLang="en-US" sz="2000" b="1" dirty="0"/>
        </a:p>
      </dgm:t>
    </dgm:pt>
    <dgm:pt modelId="{F6AF1430-EC2E-4759-9429-C9807A59A6D4}" type="parTrans" cxnId="{F8B65A95-1188-4512-8774-35388AF1AD5A}">
      <dgm:prSet/>
      <dgm:spPr/>
      <dgm:t>
        <a:bodyPr/>
        <a:lstStyle/>
        <a:p>
          <a:endParaRPr lang="zh-TW" altLang="en-US" sz="1800" b="1"/>
        </a:p>
      </dgm:t>
    </dgm:pt>
    <dgm:pt modelId="{BCAA9EFC-2540-400D-8F63-839F949DB454}" type="sibTrans" cxnId="{F8B65A95-1188-4512-8774-35388AF1AD5A}">
      <dgm:prSet/>
      <dgm:spPr/>
      <dgm:t>
        <a:bodyPr/>
        <a:lstStyle/>
        <a:p>
          <a:endParaRPr lang="zh-TW" altLang="en-US" sz="1800" b="1"/>
        </a:p>
      </dgm:t>
    </dgm:pt>
    <dgm:pt modelId="{459DEC86-B71D-4722-81E2-BF8075DF73C3}">
      <dgm:prSet custT="1"/>
      <dgm:spPr>
        <a:solidFill>
          <a:srgbClr val="57FFA3"/>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制定標準</a:t>
          </a:r>
        </a:p>
      </dgm:t>
    </dgm:pt>
    <dgm:pt modelId="{343EA191-F061-4DBD-A9AF-AA92DC76DB72}" type="parTrans" cxnId="{FE539329-E508-45B4-8AEB-F5CD73EB98C4}">
      <dgm:prSet/>
      <dgm:spPr/>
      <dgm:t>
        <a:bodyPr/>
        <a:lstStyle/>
        <a:p>
          <a:endParaRPr lang="zh-TW" altLang="en-US" sz="1800" b="1"/>
        </a:p>
      </dgm:t>
    </dgm:pt>
    <dgm:pt modelId="{968C16C4-8E2D-44C0-9C0A-43C9D3D2B0D3}" type="sibTrans" cxnId="{FE539329-E508-45B4-8AEB-F5CD73EB98C4}">
      <dgm:prSet/>
      <dgm:spPr/>
      <dgm:t>
        <a:bodyPr/>
        <a:lstStyle/>
        <a:p>
          <a:endParaRPr lang="zh-TW" altLang="en-US" sz="1800" b="1"/>
        </a:p>
      </dgm:t>
    </dgm:pt>
    <dgm:pt modelId="{C71A9325-8C18-4854-B00F-C82C9CDBFE8A}">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協助各校與教育部聯繫</a:t>
          </a:r>
        </a:p>
      </dgm:t>
    </dgm:pt>
    <dgm:pt modelId="{BD432542-7303-48C4-BC5F-86EA3AFF6E34}" type="parTrans" cxnId="{667735A0-C448-4052-945E-CDA9B8606D0B}">
      <dgm:prSet/>
      <dgm:spPr/>
      <dgm:t>
        <a:bodyPr/>
        <a:lstStyle/>
        <a:p>
          <a:endParaRPr lang="zh-TW" altLang="en-US" sz="1800" b="1"/>
        </a:p>
      </dgm:t>
    </dgm:pt>
    <dgm:pt modelId="{F94E7D6F-D4A4-489C-B96B-F60F9A104B67}" type="sibTrans" cxnId="{667735A0-C448-4052-945E-CDA9B8606D0B}">
      <dgm:prSet/>
      <dgm:spPr/>
      <dgm:t>
        <a:bodyPr/>
        <a:lstStyle/>
        <a:p>
          <a:endParaRPr lang="zh-TW" altLang="en-US" sz="1800" b="1"/>
        </a:p>
      </dgm:t>
    </dgm:pt>
    <dgm:pt modelId="{DC4A9B79-25B6-4911-8EE4-8FDCE298C00F}">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編製填表手冊</a:t>
          </a:r>
        </a:p>
      </dgm:t>
    </dgm:pt>
    <dgm:pt modelId="{4874AA2E-8861-4CF6-9076-60D4F7201EB7}" type="parTrans" cxnId="{FC8273BF-1DC3-4D81-97D6-20DFB0653F76}">
      <dgm:prSet/>
      <dgm:spPr/>
      <dgm:t>
        <a:bodyPr/>
        <a:lstStyle/>
        <a:p>
          <a:endParaRPr lang="zh-TW" altLang="en-US" sz="1800" b="1"/>
        </a:p>
      </dgm:t>
    </dgm:pt>
    <dgm:pt modelId="{CE821C66-808B-46EA-AC98-D253E8D7916A}" type="sibTrans" cxnId="{FC8273BF-1DC3-4D81-97D6-20DFB0653F76}">
      <dgm:prSet/>
      <dgm:spPr/>
      <dgm:t>
        <a:bodyPr/>
        <a:lstStyle/>
        <a:p>
          <a:endParaRPr lang="zh-TW" altLang="en-US" sz="1800" b="1"/>
        </a:p>
      </dgm:t>
    </dgm:pt>
    <dgm:pt modelId="{29B52C34-F3DA-4E88-AAB7-5DD8CBB49BE8}">
      <dgm:prSet custT="1"/>
      <dgm:spPr>
        <a:solidFill>
          <a:schemeClr val="accent4">
            <a:lumMod val="40000"/>
            <a:lumOff val="60000"/>
          </a:schemeClr>
        </a:solidFill>
        <a:ln>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處理填報疑義</a:t>
          </a:r>
        </a:p>
      </dgm:t>
    </dgm:pt>
    <dgm:pt modelId="{E2D0540F-8A01-46F7-8105-208F0EEF9F44}" type="parTrans" cxnId="{2784BEB5-6D9C-42BD-8B15-9B071F06651D}">
      <dgm:prSet/>
      <dgm:spPr/>
      <dgm:t>
        <a:bodyPr/>
        <a:lstStyle/>
        <a:p>
          <a:endParaRPr lang="zh-TW" altLang="en-US" sz="1800" b="1"/>
        </a:p>
      </dgm:t>
    </dgm:pt>
    <dgm:pt modelId="{C0494B1D-8865-43B2-BD0B-E0B52C18E17A}" type="sibTrans" cxnId="{2784BEB5-6D9C-42BD-8B15-9B071F06651D}">
      <dgm:prSet/>
      <dgm:spPr/>
      <dgm:t>
        <a:bodyPr/>
        <a:lstStyle/>
        <a:p>
          <a:endParaRPr lang="zh-TW" altLang="en-US" sz="1800" b="1"/>
        </a:p>
      </dgm:t>
    </dgm:pt>
    <dgm:pt modelId="{53F88F81-05A4-4563-A839-0653ED82B752}">
      <dgm:prSet custT="1"/>
      <dgm:spPr>
        <a:solidFill>
          <a:srgbClr val="FFFFC1"/>
        </a:solidFill>
        <a:ln w="57150">
          <a:noFill/>
        </a:ln>
        <a:scene3d>
          <a:camera prst="orthographicFront"/>
          <a:lightRig rig="threePt" dir="t"/>
        </a:scene3d>
        <a:sp3d>
          <a:bevelT/>
        </a:sp3d>
      </dgm:spPr>
      <dgm:t>
        <a:bodyPr/>
        <a:lstStyle/>
        <a:p>
          <a:pPr algn="ctr">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填表手冊</a:t>
          </a:r>
        </a:p>
      </dgm:t>
    </dgm:pt>
    <dgm:pt modelId="{30F1DAB4-A14C-408D-8001-05F6BC9EBCD2}" type="parTrans" cxnId="{C37793B7-9CAC-4ADD-B118-4AB39333151E}">
      <dgm:prSet/>
      <dgm:spPr/>
      <dgm:t>
        <a:bodyPr/>
        <a:lstStyle/>
        <a:p>
          <a:endParaRPr lang="zh-TW" altLang="en-US" sz="1800" b="1"/>
        </a:p>
      </dgm:t>
    </dgm:pt>
    <dgm:pt modelId="{6E87CDE3-C422-4E0A-9905-678A6C5A6ABD}" type="sibTrans" cxnId="{C37793B7-9CAC-4ADD-B118-4AB39333151E}">
      <dgm:prSet/>
      <dgm:spPr/>
      <dgm:t>
        <a:bodyPr/>
        <a:lstStyle/>
        <a:p>
          <a:endParaRPr lang="zh-TW" altLang="en-US" sz="1800" b="1"/>
        </a:p>
      </dgm:t>
    </dgm:pt>
    <dgm:pt modelId="{F5B04DA3-4004-4964-9C31-4C572257DEE0}">
      <dgm:prSet custT="1"/>
      <dgm:spPr>
        <a:solidFill>
          <a:srgbClr val="FFFFC1"/>
        </a:solidFill>
        <a:ln w="57150">
          <a:noFill/>
        </a:ln>
        <a:scene3d>
          <a:camera prst="orthographicFront"/>
          <a:lightRig rig="threePt" dir="t"/>
        </a:scene3d>
        <a:sp3d>
          <a:bevelT/>
        </a:sp3d>
      </dgm:spPr>
      <dgm:t>
        <a:bodyPr/>
        <a:lstStyle/>
        <a:p>
          <a:pPr algn="l">
            <a:lnSpc>
              <a:spcPts val="2000"/>
            </a:lnSpc>
          </a:pPr>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提供標準化填報指引</a:t>
          </a:r>
        </a:p>
      </dgm:t>
    </dgm:pt>
    <dgm:pt modelId="{6DC23F9B-828F-4B7E-93C1-88E80B62608C}" type="parTrans" cxnId="{D04A12A3-5444-4597-BB90-5B65AC46E675}">
      <dgm:prSet/>
      <dgm:spPr/>
      <dgm:t>
        <a:bodyPr/>
        <a:lstStyle/>
        <a:p>
          <a:endParaRPr lang="zh-TW" altLang="en-US" sz="1800" b="1"/>
        </a:p>
      </dgm:t>
    </dgm:pt>
    <dgm:pt modelId="{0B1ACE91-2B24-4822-948A-6E26824B446E}" type="sibTrans" cxnId="{D04A12A3-5444-4597-BB90-5B65AC46E675}">
      <dgm:prSet/>
      <dgm:spPr/>
      <dgm:t>
        <a:bodyPr/>
        <a:lstStyle/>
        <a:p>
          <a:endParaRPr lang="zh-TW" altLang="en-US" sz="1800" b="1"/>
        </a:p>
      </dgm:t>
    </dgm:pt>
    <dgm:pt modelId="{786EE4B3-28A0-44E7-8577-1107F70D4CD0}">
      <dgm:prSet custT="1"/>
      <dgm:spPr>
        <a:solidFill>
          <a:srgbClr val="EF7D85"/>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諮詢建議</a:t>
          </a:r>
        </a:p>
      </dgm:t>
    </dgm:pt>
    <dgm:pt modelId="{6498B61A-D864-445F-892F-F853AF955248}" type="parTrans" cxnId="{0C3FF877-F761-4D14-A43C-CCB4BD57BAFF}">
      <dgm:prSet/>
      <dgm:spPr/>
      <dgm:t>
        <a:bodyPr/>
        <a:lstStyle/>
        <a:p>
          <a:endParaRPr lang="zh-TW" altLang="en-US" sz="1800" b="1"/>
        </a:p>
      </dgm:t>
    </dgm:pt>
    <dgm:pt modelId="{4E53CE13-5E60-40CA-93B4-94C20A30AA22}" type="sibTrans" cxnId="{0C3FF877-F761-4D14-A43C-CCB4BD57BAFF}">
      <dgm:prSet/>
      <dgm:spPr/>
      <dgm:t>
        <a:bodyPr/>
        <a:lstStyle/>
        <a:p>
          <a:endParaRPr lang="zh-TW" altLang="en-US" sz="1800" b="1"/>
        </a:p>
      </dgm:t>
    </dgm:pt>
    <dgm:pt modelId="{56AE51B5-7475-4123-99FB-1D25856F45EB}">
      <dgm:prSet phldrT="[文字]" custT="1"/>
      <dgm:spPr>
        <a:solidFill>
          <a:srgbClr val="EF7D85"/>
        </a:solidFill>
        <a:ln>
          <a:noFill/>
        </a:ln>
        <a:scene3d>
          <a:camera prst="orthographicFront"/>
          <a:lightRig rig="threePt" dir="t"/>
        </a:scene3d>
        <a:sp3d>
          <a:bevelT/>
        </a:sp3d>
      </dgm:spPr>
      <dgm:t>
        <a:bodyPr/>
        <a:lstStyle/>
        <a:p>
          <a:r>
            <a:rPr lang="zh-TW" altLang="en-US" sz="18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填報疑義</a:t>
          </a:r>
          <a:endParaRPr lang="zh-TW" altLang="en-US" sz="1800" b="1" dirty="0"/>
        </a:p>
      </dgm:t>
    </dgm:pt>
    <dgm:pt modelId="{F6B44581-96BE-4135-A1BA-11F2CD1BCDC2}" type="sibTrans" cxnId="{8A14A0F9-4639-4926-ABE1-65D3D73F961A}">
      <dgm:prSet/>
      <dgm:spPr/>
      <dgm:t>
        <a:bodyPr/>
        <a:lstStyle/>
        <a:p>
          <a:endParaRPr lang="zh-TW" altLang="en-US" sz="1800" b="1"/>
        </a:p>
      </dgm:t>
    </dgm:pt>
    <dgm:pt modelId="{D1FE813C-19F2-4DBE-A3C6-8DAFCB9E7C26}" type="parTrans" cxnId="{8A14A0F9-4639-4926-ABE1-65D3D73F961A}">
      <dgm:prSet/>
      <dgm:spPr/>
      <dgm:t>
        <a:bodyPr/>
        <a:lstStyle/>
        <a:p>
          <a:endParaRPr lang="zh-TW" altLang="en-US" sz="1800" b="1"/>
        </a:p>
      </dgm:t>
    </dgm:pt>
    <dgm:pt modelId="{2696FB19-95A7-4B86-A9AE-9AA8DAFDA23E}" type="pres">
      <dgm:prSet presAssocID="{3704B666-CC73-4DAA-902C-46063AD90778}" presName="theList" presStyleCnt="0">
        <dgm:presLayoutVars>
          <dgm:dir/>
          <dgm:animLvl val="lvl"/>
          <dgm:resizeHandles val="exact"/>
        </dgm:presLayoutVars>
      </dgm:prSet>
      <dgm:spPr/>
    </dgm:pt>
    <dgm:pt modelId="{662BE461-FB73-440C-8DB9-FCB191C019ED}" type="pres">
      <dgm:prSet presAssocID="{A6AE7DBD-E99F-49AD-BA1B-76A154E4AE2A}" presName="compNode" presStyleCnt="0"/>
      <dgm:spPr/>
    </dgm:pt>
    <dgm:pt modelId="{8CD69E9C-716D-496E-A2D3-4B025D9C409C}" type="pres">
      <dgm:prSet presAssocID="{A6AE7DBD-E99F-49AD-BA1B-76A154E4AE2A}" presName="aNode" presStyleLbl="bgShp" presStyleIdx="0" presStyleCnt="3" custScaleY="53150" custLinFactNeighborX="5708" custLinFactNeighborY="4289"/>
      <dgm:spPr/>
    </dgm:pt>
    <dgm:pt modelId="{B87938B7-E82C-4774-86B6-4DD139D94B64}" type="pres">
      <dgm:prSet presAssocID="{A6AE7DBD-E99F-49AD-BA1B-76A154E4AE2A}" presName="textNode" presStyleLbl="bgShp" presStyleIdx="0" presStyleCnt="3"/>
      <dgm:spPr/>
    </dgm:pt>
    <dgm:pt modelId="{6CA80639-A2E3-4597-8A68-687547096832}" type="pres">
      <dgm:prSet presAssocID="{A6AE7DBD-E99F-49AD-BA1B-76A154E4AE2A}" presName="compChildNode" presStyleCnt="0"/>
      <dgm:spPr/>
    </dgm:pt>
    <dgm:pt modelId="{FEC3C6D2-CD8D-4299-9D20-93D80B3A5FCF}" type="pres">
      <dgm:prSet presAssocID="{A6AE7DBD-E99F-49AD-BA1B-76A154E4AE2A}" presName="theInnerList" presStyleCnt="0"/>
      <dgm:spPr/>
    </dgm:pt>
    <dgm:pt modelId="{E62F00C6-A1F8-4BB7-B175-97BF06DC09B9}" type="pres">
      <dgm:prSet presAssocID="{1579B9C6-D6D1-4BDC-9880-56DBECB6CBC2}" presName="childNode" presStyleLbl="node1" presStyleIdx="0" presStyleCnt="6" custScaleY="19346" custLinFactNeighborX="8156">
        <dgm:presLayoutVars>
          <dgm:bulletEnabled val="1"/>
        </dgm:presLayoutVars>
      </dgm:prSet>
      <dgm:spPr/>
    </dgm:pt>
    <dgm:pt modelId="{D13E035A-BEF2-4B3D-AACB-8BDE98648F32}" type="pres">
      <dgm:prSet presAssocID="{1579B9C6-D6D1-4BDC-9880-56DBECB6CBC2}" presName="aSpace2" presStyleCnt="0"/>
      <dgm:spPr/>
    </dgm:pt>
    <dgm:pt modelId="{41841F81-9E26-449A-9C0B-448EAF877604}" type="pres">
      <dgm:prSet presAssocID="{459DEC86-B71D-4722-81E2-BF8075DF73C3}" presName="childNode" presStyleLbl="node1" presStyleIdx="1" presStyleCnt="6" custScaleY="19318" custLinFactNeighborX="8156" custLinFactNeighborY="-70864">
        <dgm:presLayoutVars>
          <dgm:bulletEnabled val="1"/>
        </dgm:presLayoutVars>
      </dgm:prSet>
      <dgm:spPr/>
    </dgm:pt>
    <dgm:pt modelId="{87AF6293-4F31-4FA4-BC22-EE20B25329F6}" type="pres">
      <dgm:prSet presAssocID="{A6AE7DBD-E99F-49AD-BA1B-76A154E4AE2A}" presName="aSpace" presStyleCnt="0"/>
      <dgm:spPr/>
    </dgm:pt>
    <dgm:pt modelId="{E330FECC-4706-482D-B656-C9DFEAD982E4}" type="pres">
      <dgm:prSet presAssocID="{13304E12-93EA-4EB7-9671-C989EB7DC513}" presName="compNode" presStyleCnt="0"/>
      <dgm:spPr/>
    </dgm:pt>
    <dgm:pt modelId="{F372781A-3936-4AA0-BA77-4195A3A69A61}" type="pres">
      <dgm:prSet presAssocID="{13304E12-93EA-4EB7-9671-C989EB7DC513}" presName="aNode" presStyleLbl="bgShp" presStyleIdx="1" presStyleCnt="3" custScaleX="114520" custScaleY="89849"/>
      <dgm:spPr/>
    </dgm:pt>
    <dgm:pt modelId="{18766CDD-3793-41D3-B5AE-D821007F87B0}" type="pres">
      <dgm:prSet presAssocID="{13304E12-93EA-4EB7-9671-C989EB7DC513}" presName="textNode" presStyleLbl="bgShp" presStyleIdx="1" presStyleCnt="3"/>
      <dgm:spPr/>
    </dgm:pt>
    <dgm:pt modelId="{5683AA62-AD6F-40EB-B88D-F01EE56C1DF7}" type="pres">
      <dgm:prSet presAssocID="{13304E12-93EA-4EB7-9671-C989EB7DC513}" presName="compChildNode" presStyleCnt="0"/>
      <dgm:spPr/>
    </dgm:pt>
    <dgm:pt modelId="{C3A11851-FA67-4911-8387-C4D4BE3B6F84}" type="pres">
      <dgm:prSet presAssocID="{13304E12-93EA-4EB7-9671-C989EB7DC513}" presName="theInnerList" presStyleCnt="0"/>
      <dgm:spPr/>
    </dgm:pt>
    <dgm:pt modelId="{1929AF39-EC1C-4A32-9449-4939AF6E0BF6}" type="pres">
      <dgm:prSet presAssocID="{23A7B53C-CDE4-41D3-BCDC-8608521D1308}" presName="childNode" presStyleLbl="node1" presStyleIdx="2" presStyleCnt="6" custScaleY="111143" custLinFactY="-204" custLinFactNeighborY="-100000">
        <dgm:presLayoutVars>
          <dgm:bulletEnabled val="1"/>
        </dgm:presLayoutVars>
      </dgm:prSet>
      <dgm:spPr/>
    </dgm:pt>
    <dgm:pt modelId="{02C7902D-0ED4-4878-88DB-8BE1083C6021}" type="pres">
      <dgm:prSet presAssocID="{23A7B53C-CDE4-41D3-BCDC-8608521D1308}" presName="aSpace2" presStyleCnt="0"/>
      <dgm:spPr/>
    </dgm:pt>
    <dgm:pt modelId="{0C6BF875-F8FF-44B0-AEBA-B5344462C389}" type="pres">
      <dgm:prSet presAssocID="{53F88F81-05A4-4563-A839-0653ED82B752}" presName="childNode" presStyleLbl="node1" presStyleIdx="3" presStyleCnt="6" custScaleY="69934" custLinFactY="-4350" custLinFactNeighborY="-100000">
        <dgm:presLayoutVars>
          <dgm:bulletEnabled val="1"/>
        </dgm:presLayoutVars>
      </dgm:prSet>
      <dgm:spPr/>
    </dgm:pt>
    <dgm:pt modelId="{04C1437F-07D3-4977-AFB3-4065CA3E5FCE}" type="pres">
      <dgm:prSet presAssocID="{13304E12-93EA-4EB7-9671-C989EB7DC513}" presName="aSpace" presStyleCnt="0"/>
      <dgm:spPr/>
    </dgm:pt>
    <dgm:pt modelId="{540F8545-5B5B-44C2-929C-DE71F2282C24}" type="pres">
      <dgm:prSet presAssocID="{B1C2EB2B-4A8D-4938-862E-C79E68A8070C}" presName="compNode" presStyleCnt="0"/>
      <dgm:spPr/>
    </dgm:pt>
    <dgm:pt modelId="{533217D8-D8A7-4427-9568-D456A4C3FF8E}" type="pres">
      <dgm:prSet presAssocID="{B1C2EB2B-4A8D-4938-862E-C79E68A8070C}" presName="aNode" presStyleLbl="bgShp" presStyleIdx="2" presStyleCnt="3" custScaleY="40821" custLinFactNeighborX="-5711" custLinFactNeighborY="5736"/>
      <dgm:spPr/>
    </dgm:pt>
    <dgm:pt modelId="{DF71716F-D970-4964-BE44-CA1A362AD0C0}" type="pres">
      <dgm:prSet presAssocID="{B1C2EB2B-4A8D-4938-862E-C79E68A8070C}" presName="textNode" presStyleLbl="bgShp" presStyleIdx="2" presStyleCnt="3"/>
      <dgm:spPr/>
    </dgm:pt>
    <dgm:pt modelId="{9186ED96-62CB-4257-BB4D-222ADF971D57}" type="pres">
      <dgm:prSet presAssocID="{B1C2EB2B-4A8D-4938-862E-C79E68A8070C}" presName="compChildNode" presStyleCnt="0"/>
      <dgm:spPr/>
    </dgm:pt>
    <dgm:pt modelId="{44F827CC-B886-4E41-9A4F-03DB6D191534}" type="pres">
      <dgm:prSet presAssocID="{B1C2EB2B-4A8D-4938-862E-C79E68A8070C}" presName="theInnerList" presStyleCnt="0"/>
      <dgm:spPr/>
    </dgm:pt>
    <dgm:pt modelId="{FAB0E3E1-B31A-41DB-9F4B-AB536B17980E}" type="pres">
      <dgm:prSet presAssocID="{56AE51B5-7475-4123-99FB-1D25856F45EB}" presName="childNode" presStyleLbl="node1" presStyleIdx="4" presStyleCnt="6" custScaleY="19318" custLinFactNeighborX="-5099">
        <dgm:presLayoutVars>
          <dgm:bulletEnabled val="1"/>
        </dgm:presLayoutVars>
      </dgm:prSet>
      <dgm:spPr/>
    </dgm:pt>
    <dgm:pt modelId="{01667ED9-0DB5-4D7A-9E67-EBB3B95771FF}" type="pres">
      <dgm:prSet presAssocID="{56AE51B5-7475-4123-99FB-1D25856F45EB}" presName="aSpace2" presStyleCnt="0"/>
      <dgm:spPr/>
    </dgm:pt>
    <dgm:pt modelId="{3D2A7DA2-C783-4865-91F1-619FBB47A353}" type="pres">
      <dgm:prSet presAssocID="{786EE4B3-28A0-44E7-8577-1107F70D4CD0}" presName="childNode" presStyleLbl="node1" presStyleIdx="5" presStyleCnt="6" custScaleY="19318" custLinFactNeighborX="-5099" custLinFactNeighborY="-86050">
        <dgm:presLayoutVars>
          <dgm:bulletEnabled val="1"/>
        </dgm:presLayoutVars>
      </dgm:prSet>
      <dgm:spPr/>
    </dgm:pt>
  </dgm:ptLst>
  <dgm:cxnLst>
    <dgm:cxn modelId="{9DA5F10B-C5D7-4680-A62D-FC8EC39392AE}" srcId="{3704B666-CC73-4DAA-902C-46063AD90778}" destId="{13304E12-93EA-4EB7-9671-C989EB7DC513}" srcOrd="1" destOrd="0" parTransId="{152859D3-F5E8-4DFB-9786-820E049C164F}" sibTransId="{AF836A83-1C46-4FA6-B9A2-C870E18539AA}"/>
    <dgm:cxn modelId="{7E320D1C-E1CA-48F8-8323-2715FDC58364}" type="presOf" srcId="{A6AE7DBD-E99F-49AD-BA1B-76A154E4AE2A}" destId="{8CD69E9C-716D-496E-A2D3-4B025D9C409C}" srcOrd="0" destOrd="0" presId="urn:microsoft.com/office/officeart/2005/8/layout/lProcess2"/>
    <dgm:cxn modelId="{FE539329-E508-45B4-8AEB-F5CD73EB98C4}" srcId="{A6AE7DBD-E99F-49AD-BA1B-76A154E4AE2A}" destId="{459DEC86-B71D-4722-81E2-BF8075DF73C3}" srcOrd="1" destOrd="0" parTransId="{343EA191-F061-4DBD-A9AF-AA92DC76DB72}" sibTransId="{968C16C4-8E2D-44C0-9C0A-43C9D3D2B0D3}"/>
    <dgm:cxn modelId="{DEB9482C-D77A-44FC-9C5C-5A47E13F8AED}" type="presOf" srcId="{23A7B53C-CDE4-41D3-BCDC-8608521D1308}" destId="{1929AF39-EC1C-4A32-9449-4939AF6E0BF6}" srcOrd="0" destOrd="0" presId="urn:microsoft.com/office/officeart/2005/8/layout/lProcess2"/>
    <dgm:cxn modelId="{325E392D-53FD-4CD5-B4B8-ADE571A17316}" type="presOf" srcId="{1579B9C6-D6D1-4BDC-9880-56DBECB6CBC2}" destId="{E62F00C6-A1F8-4BB7-B175-97BF06DC09B9}" srcOrd="0" destOrd="0" presId="urn:microsoft.com/office/officeart/2005/8/layout/lProcess2"/>
    <dgm:cxn modelId="{D0371C40-AC84-4F35-BCA2-CB512673E763}" type="presOf" srcId="{13304E12-93EA-4EB7-9671-C989EB7DC513}" destId="{18766CDD-3793-41D3-B5AE-D821007F87B0}" srcOrd="1" destOrd="0" presId="urn:microsoft.com/office/officeart/2005/8/layout/lProcess2"/>
    <dgm:cxn modelId="{38EF696E-0CC6-4D40-B8BB-2A499DCD4A40}" srcId="{3704B666-CC73-4DAA-902C-46063AD90778}" destId="{A6AE7DBD-E99F-49AD-BA1B-76A154E4AE2A}" srcOrd="0" destOrd="0" parTransId="{7E4072F2-5510-4A92-80F9-2FAF72DC8D98}" sibTransId="{5E34445B-6607-4ACA-BD7F-7DE5FC823F70}"/>
    <dgm:cxn modelId="{BF46256F-21B1-42CF-920F-8539004DEE92}" srcId="{A6AE7DBD-E99F-49AD-BA1B-76A154E4AE2A}" destId="{1579B9C6-D6D1-4BDC-9880-56DBECB6CBC2}" srcOrd="0" destOrd="0" parTransId="{7F1E671D-DA10-48EE-9BD7-39F3C032364B}" sibTransId="{CB7E17D2-411C-405B-9EAB-AF4BC783FE80}"/>
    <dgm:cxn modelId="{F81FA871-3C56-4C6D-95F3-1EEE66C1858F}" type="presOf" srcId="{C71A9325-8C18-4854-B00F-C82C9CDBFE8A}" destId="{1929AF39-EC1C-4A32-9449-4939AF6E0BF6}" srcOrd="0" destOrd="1" presId="urn:microsoft.com/office/officeart/2005/8/layout/lProcess2"/>
    <dgm:cxn modelId="{9993AD55-97C2-4A59-B8DC-12BA9BBDED86}" type="presOf" srcId="{53F88F81-05A4-4563-A839-0653ED82B752}" destId="{0C6BF875-F8FF-44B0-AEBA-B5344462C389}" srcOrd="0" destOrd="0" presId="urn:microsoft.com/office/officeart/2005/8/layout/lProcess2"/>
    <dgm:cxn modelId="{0C3FF877-F761-4D14-A43C-CCB4BD57BAFF}" srcId="{B1C2EB2B-4A8D-4938-862E-C79E68A8070C}" destId="{786EE4B3-28A0-44E7-8577-1107F70D4CD0}" srcOrd="1" destOrd="0" parTransId="{6498B61A-D864-445F-892F-F853AF955248}" sibTransId="{4E53CE13-5E60-40CA-93B4-94C20A30AA22}"/>
    <dgm:cxn modelId="{3081C07B-477C-4469-8AF2-01E0BCAA8428}" type="presOf" srcId="{3704B666-CC73-4DAA-902C-46063AD90778}" destId="{2696FB19-95A7-4B86-A9AE-9AA8DAFDA23E}" srcOrd="0" destOrd="0" presId="urn:microsoft.com/office/officeart/2005/8/layout/lProcess2"/>
    <dgm:cxn modelId="{D03CB481-0109-4F63-A55F-C23927E8F347}" type="presOf" srcId="{13304E12-93EA-4EB7-9671-C989EB7DC513}" destId="{F372781A-3936-4AA0-BA77-4195A3A69A61}" srcOrd="0" destOrd="0" presId="urn:microsoft.com/office/officeart/2005/8/layout/lProcess2"/>
    <dgm:cxn modelId="{F8B65A95-1188-4512-8774-35388AF1AD5A}" srcId="{3704B666-CC73-4DAA-902C-46063AD90778}" destId="{B1C2EB2B-4A8D-4938-862E-C79E68A8070C}" srcOrd="2" destOrd="0" parTransId="{F6AF1430-EC2E-4759-9429-C9807A59A6D4}" sibTransId="{BCAA9EFC-2540-400D-8F63-839F949DB454}"/>
    <dgm:cxn modelId="{667735A0-C448-4052-945E-CDA9B8606D0B}" srcId="{23A7B53C-CDE4-41D3-BCDC-8608521D1308}" destId="{C71A9325-8C18-4854-B00F-C82C9CDBFE8A}" srcOrd="0" destOrd="0" parTransId="{BD432542-7303-48C4-BC5F-86EA3AFF6E34}" sibTransId="{F94E7D6F-D4A4-489C-B96B-F60F9A104B67}"/>
    <dgm:cxn modelId="{DBAED9A0-9CA7-40DA-9BFF-609544ADB3C8}" type="presOf" srcId="{A6AE7DBD-E99F-49AD-BA1B-76A154E4AE2A}" destId="{B87938B7-E82C-4774-86B6-4DD139D94B64}" srcOrd="1" destOrd="0" presId="urn:microsoft.com/office/officeart/2005/8/layout/lProcess2"/>
    <dgm:cxn modelId="{D04A12A3-5444-4597-BB90-5B65AC46E675}" srcId="{53F88F81-05A4-4563-A839-0653ED82B752}" destId="{F5B04DA3-4004-4964-9C31-4C572257DEE0}" srcOrd="0" destOrd="0" parTransId="{6DC23F9B-828F-4B7E-93C1-88E80B62608C}" sibTransId="{0B1ACE91-2B24-4822-948A-6E26824B446E}"/>
    <dgm:cxn modelId="{489BFAA6-2657-472C-8BF6-305A0DD2C862}" type="presOf" srcId="{F5B04DA3-4004-4964-9C31-4C572257DEE0}" destId="{0C6BF875-F8FF-44B0-AEBA-B5344462C389}" srcOrd="0" destOrd="1" presId="urn:microsoft.com/office/officeart/2005/8/layout/lProcess2"/>
    <dgm:cxn modelId="{2784BEB5-6D9C-42BD-8B15-9B071F06651D}" srcId="{23A7B53C-CDE4-41D3-BCDC-8608521D1308}" destId="{29B52C34-F3DA-4E88-AAB7-5DD8CBB49BE8}" srcOrd="2" destOrd="0" parTransId="{E2D0540F-8A01-46F7-8105-208F0EEF9F44}" sibTransId="{C0494B1D-8865-43B2-BD0B-E0B52C18E17A}"/>
    <dgm:cxn modelId="{C37793B7-9CAC-4ADD-B118-4AB39333151E}" srcId="{13304E12-93EA-4EB7-9671-C989EB7DC513}" destId="{53F88F81-05A4-4563-A839-0653ED82B752}" srcOrd="1" destOrd="0" parTransId="{30F1DAB4-A14C-408D-8001-05F6BC9EBCD2}" sibTransId="{6E87CDE3-C422-4E0A-9905-678A6C5A6ABD}"/>
    <dgm:cxn modelId="{FC8273BF-1DC3-4D81-97D6-20DFB0653F76}" srcId="{23A7B53C-CDE4-41D3-BCDC-8608521D1308}" destId="{DC4A9B79-25B6-4911-8EE4-8FDCE298C00F}" srcOrd="1" destOrd="0" parTransId="{4874AA2E-8861-4CF6-9076-60D4F7201EB7}" sibTransId="{CE821C66-808B-46EA-AC98-D253E8D7916A}"/>
    <dgm:cxn modelId="{8F3918C4-173A-4128-A69E-EAEEC48CCB2C}" type="presOf" srcId="{459DEC86-B71D-4722-81E2-BF8075DF73C3}" destId="{41841F81-9E26-449A-9C0B-448EAF877604}" srcOrd="0" destOrd="0" presId="urn:microsoft.com/office/officeart/2005/8/layout/lProcess2"/>
    <dgm:cxn modelId="{CA358CCA-A014-4B00-8E57-4615483CB420}" type="presOf" srcId="{DC4A9B79-25B6-4911-8EE4-8FDCE298C00F}" destId="{1929AF39-EC1C-4A32-9449-4939AF6E0BF6}" srcOrd="0" destOrd="2" presId="urn:microsoft.com/office/officeart/2005/8/layout/lProcess2"/>
    <dgm:cxn modelId="{7A2506D5-760E-4C9B-A05F-197486FBEBED}" type="presOf" srcId="{786EE4B3-28A0-44E7-8577-1107F70D4CD0}" destId="{3D2A7DA2-C783-4865-91F1-619FBB47A353}" srcOrd="0" destOrd="0" presId="urn:microsoft.com/office/officeart/2005/8/layout/lProcess2"/>
    <dgm:cxn modelId="{0E3714D8-8BBB-4DD3-8308-D551ECBCE1E6}" type="presOf" srcId="{29B52C34-F3DA-4E88-AAB7-5DD8CBB49BE8}" destId="{1929AF39-EC1C-4A32-9449-4939AF6E0BF6}" srcOrd="0" destOrd="3" presId="urn:microsoft.com/office/officeart/2005/8/layout/lProcess2"/>
    <dgm:cxn modelId="{55E214E4-9FEF-4106-91F1-A250FCEED140}" type="presOf" srcId="{56AE51B5-7475-4123-99FB-1D25856F45EB}" destId="{FAB0E3E1-B31A-41DB-9F4B-AB536B17980E}" srcOrd="0" destOrd="0" presId="urn:microsoft.com/office/officeart/2005/8/layout/lProcess2"/>
    <dgm:cxn modelId="{61B217E6-8C7B-40AF-BFEF-EE2A0585C49B}" srcId="{13304E12-93EA-4EB7-9671-C989EB7DC513}" destId="{23A7B53C-CDE4-41D3-BCDC-8608521D1308}" srcOrd="0" destOrd="0" parTransId="{4E9DD162-EC89-4FBD-A56F-BB67ADD7321B}" sibTransId="{3549D8C3-866F-4B77-BBA9-A822E0611A33}"/>
    <dgm:cxn modelId="{BD0F5CF2-328E-468D-ABB8-718F2A2E5A42}" type="presOf" srcId="{B1C2EB2B-4A8D-4938-862E-C79E68A8070C}" destId="{DF71716F-D970-4964-BE44-CA1A362AD0C0}" srcOrd="1" destOrd="0" presId="urn:microsoft.com/office/officeart/2005/8/layout/lProcess2"/>
    <dgm:cxn modelId="{8A14A0F9-4639-4926-ABE1-65D3D73F961A}" srcId="{B1C2EB2B-4A8D-4938-862E-C79E68A8070C}" destId="{56AE51B5-7475-4123-99FB-1D25856F45EB}" srcOrd="0" destOrd="0" parTransId="{D1FE813C-19F2-4DBE-A3C6-8DAFCB9E7C26}" sibTransId="{F6B44581-96BE-4135-A1BA-11F2CD1BCDC2}"/>
    <dgm:cxn modelId="{25F097FC-0285-4C98-8B07-C143501DD416}" type="presOf" srcId="{B1C2EB2B-4A8D-4938-862E-C79E68A8070C}" destId="{533217D8-D8A7-4427-9568-D456A4C3FF8E}" srcOrd="0" destOrd="0" presId="urn:microsoft.com/office/officeart/2005/8/layout/lProcess2"/>
    <dgm:cxn modelId="{2ECF9C90-39D0-4A26-BB84-498AC42C2899}" type="presParOf" srcId="{2696FB19-95A7-4B86-A9AE-9AA8DAFDA23E}" destId="{662BE461-FB73-440C-8DB9-FCB191C019ED}" srcOrd="0" destOrd="0" presId="urn:microsoft.com/office/officeart/2005/8/layout/lProcess2"/>
    <dgm:cxn modelId="{E1721D5E-4731-45E8-A68C-8B87470A495A}" type="presParOf" srcId="{662BE461-FB73-440C-8DB9-FCB191C019ED}" destId="{8CD69E9C-716D-496E-A2D3-4B025D9C409C}" srcOrd="0" destOrd="0" presId="urn:microsoft.com/office/officeart/2005/8/layout/lProcess2"/>
    <dgm:cxn modelId="{17BA3898-EAAB-46EA-9B43-EA8EEEB2B8B1}" type="presParOf" srcId="{662BE461-FB73-440C-8DB9-FCB191C019ED}" destId="{B87938B7-E82C-4774-86B6-4DD139D94B64}" srcOrd="1" destOrd="0" presId="urn:microsoft.com/office/officeart/2005/8/layout/lProcess2"/>
    <dgm:cxn modelId="{082CF181-F93B-4B43-87F9-3D6A66166599}" type="presParOf" srcId="{662BE461-FB73-440C-8DB9-FCB191C019ED}" destId="{6CA80639-A2E3-4597-8A68-687547096832}" srcOrd="2" destOrd="0" presId="urn:microsoft.com/office/officeart/2005/8/layout/lProcess2"/>
    <dgm:cxn modelId="{8F4A9594-A348-436A-AEDA-B000140A07B8}" type="presParOf" srcId="{6CA80639-A2E3-4597-8A68-687547096832}" destId="{FEC3C6D2-CD8D-4299-9D20-93D80B3A5FCF}" srcOrd="0" destOrd="0" presId="urn:microsoft.com/office/officeart/2005/8/layout/lProcess2"/>
    <dgm:cxn modelId="{A98BA603-4DD1-48EC-8D49-8216AEEC5093}" type="presParOf" srcId="{FEC3C6D2-CD8D-4299-9D20-93D80B3A5FCF}" destId="{E62F00C6-A1F8-4BB7-B175-97BF06DC09B9}" srcOrd="0" destOrd="0" presId="urn:microsoft.com/office/officeart/2005/8/layout/lProcess2"/>
    <dgm:cxn modelId="{75F078A5-E179-4AFD-A2EB-55268B8EBAD7}" type="presParOf" srcId="{FEC3C6D2-CD8D-4299-9D20-93D80B3A5FCF}" destId="{D13E035A-BEF2-4B3D-AACB-8BDE98648F32}" srcOrd="1" destOrd="0" presId="urn:microsoft.com/office/officeart/2005/8/layout/lProcess2"/>
    <dgm:cxn modelId="{AE45FE66-65C3-41A1-87AF-66DD7E747FDD}" type="presParOf" srcId="{FEC3C6D2-CD8D-4299-9D20-93D80B3A5FCF}" destId="{41841F81-9E26-449A-9C0B-448EAF877604}" srcOrd="2" destOrd="0" presId="urn:microsoft.com/office/officeart/2005/8/layout/lProcess2"/>
    <dgm:cxn modelId="{34C1ED04-B624-40F2-B832-DA85906B0AC5}" type="presParOf" srcId="{2696FB19-95A7-4B86-A9AE-9AA8DAFDA23E}" destId="{87AF6293-4F31-4FA4-BC22-EE20B25329F6}" srcOrd="1" destOrd="0" presId="urn:microsoft.com/office/officeart/2005/8/layout/lProcess2"/>
    <dgm:cxn modelId="{5C3567C4-88C9-4319-9E82-28186EEB3867}" type="presParOf" srcId="{2696FB19-95A7-4B86-A9AE-9AA8DAFDA23E}" destId="{E330FECC-4706-482D-B656-C9DFEAD982E4}" srcOrd="2" destOrd="0" presId="urn:microsoft.com/office/officeart/2005/8/layout/lProcess2"/>
    <dgm:cxn modelId="{C0E47DE5-5005-409F-8C68-6CAFB2AD786B}" type="presParOf" srcId="{E330FECC-4706-482D-B656-C9DFEAD982E4}" destId="{F372781A-3936-4AA0-BA77-4195A3A69A61}" srcOrd="0" destOrd="0" presId="urn:microsoft.com/office/officeart/2005/8/layout/lProcess2"/>
    <dgm:cxn modelId="{3B610B6C-A795-4620-B737-48A1074A276D}" type="presParOf" srcId="{E330FECC-4706-482D-B656-C9DFEAD982E4}" destId="{18766CDD-3793-41D3-B5AE-D821007F87B0}" srcOrd="1" destOrd="0" presId="urn:microsoft.com/office/officeart/2005/8/layout/lProcess2"/>
    <dgm:cxn modelId="{671713E9-94CB-4F73-81FA-095194CA5ABB}" type="presParOf" srcId="{E330FECC-4706-482D-B656-C9DFEAD982E4}" destId="{5683AA62-AD6F-40EB-B88D-F01EE56C1DF7}" srcOrd="2" destOrd="0" presId="urn:microsoft.com/office/officeart/2005/8/layout/lProcess2"/>
    <dgm:cxn modelId="{66966D8A-7549-4965-8139-7FC95F72BD7E}" type="presParOf" srcId="{5683AA62-AD6F-40EB-B88D-F01EE56C1DF7}" destId="{C3A11851-FA67-4911-8387-C4D4BE3B6F84}" srcOrd="0" destOrd="0" presId="urn:microsoft.com/office/officeart/2005/8/layout/lProcess2"/>
    <dgm:cxn modelId="{F63BD892-5B41-4CD7-84B1-60C990A07214}" type="presParOf" srcId="{C3A11851-FA67-4911-8387-C4D4BE3B6F84}" destId="{1929AF39-EC1C-4A32-9449-4939AF6E0BF6}" srcOrd="0" destOrd="0" presId="urn:microsoft.com/office/officeart/2005/8/layout/lProcess2"/>
    <dgm:cxn modelId="{0D2B6117-AA84-4CD5-9DF4-7636D11E13C3}" type="presParOf" srcId="{C3A11851-FA67-4911-8387-C4D4BE3B6F84}" destId="{02C7902D-0ED4-4878-88DB-8BE1083C6021}" srcOrd="1" destOrd="0" presId="urn:microsoft.com/office/officeart/2005/8/layout/lProcess2"/>
    <dgm:cxn modelId="{C52C532D-B833-4183-BB61-5CCD2F881430}" type="presParOf" srcId="{C3A11851-FA67-4911-8387-C4D4BE3B6F84}" destId="{0C6BF875-F8FF-44B0-AEBA-B5344462C389}" srcOrd="2" destOrd="0" presId="urn:microsoft.com/office/officeart/2005/8/layout/lProcess2"/>
    <dgm:cxn modelId="{0220D1E1-B497-462D-9FAE-10AEB67D9210}" type="presParOf" srcId="{2696FB19-95A7-4B86-A9AE-9AA8DAFDA23E}" destId="{04C1437F-07D3-4977-AFB3-4065CA3E5FCE}" srcOrd="3" destOrd="0" presId="urn:microsoft.com/office/officeart/2005/8/layout/lProcess2"/>
    <dgm:cxn modelId="{8F7DC4B7-146B-4F26-866A-5BB39D09C666}" type="presParOf" srcId="{2696FB19-95A7-4B86-A9AE-9AA8DAFDA23E}" destId="{540F8545-5B5B-44C2-929C-DE71F2282C24}" srcOrd="4" destOrd="0" presId="urn:microsoft.com/office/officeart/2005/8/layout/lProcess2"/>
    <dgm:cxn modelId="{E549D05E-136E-4270-B621-E90835261CC3}" type="presParOf" srcId="{540F8545-5B5B-44C2-929C-DE71F2282C24}" destId="{533217D8-D8A7-4427-9568-D456A4C3FF8E}" srcOrd="0" destOrd="0" presId="urn:microsoft.com/office/officeart/2005/8/layout/lProcess2"/>
    <dgm:cxn modelId="{8B04173C-3459-4A11-9FF2-4932FF299124}" type="presParOf" srcId="{540F8545-5B5B-44C2-929C-DE71F2282C24}" destId="{DF71716F-D970-4964-BE44-CA1A362AD0C0}" srcOrd="1" destOrd="0" presId="urn:microsoft.com/office/officeart/2005/8/layout/lProcess2"/>
    <dgm:cxn modelId="{E0DDD49C-AE92-4F7B-9C25-95868BED8277}" type="presParOf" srcId="{540F8545-5B5B-44C2-929C-DE71F2282C24}" destId="{9186ED96-62CB-4257-BB4D-222ADF971D57}" srcOrd="2" destOrd="0" presId="urn:microsoft.com/office/officeart/2005/8/layout/lProcess2"/>
    <dgm:cxn modelId="{DA4F93CA-B60E-4E70-A962-FB0DD5425641}" type="presParOf" srcId="{9186ED96-62CB-4257-BB4D-222ADF971D57}" destId="{44F827CC-B886-4E41-9A4F-03DB6D191534}" srcOrd="0" destOrd="0" presId="urn:microsoft.com/office/officeart/2005/8/layout/lProcess2"/>
    <dgm:cxn modelId="{853D339A-8E1E-4E15-9EC2-20891AFED1CE}" type="presParOf" srcId="{44F827CC-B886-4E41-9A4F-03DB6D191534}" destId="{FAB0E3E1-B31A-41DB-9F4B-AB536B17980E}" srcOrd="0" destOrd="0" presId="urn:microsoft.com/office/officeart/2005/8/layout/lProcess2"/>
    <dgm:cxn modelId="{86E58437-884E-42C8-A563-85DECC59526A}" type="presParOf" srcId="{44F827CC-B886-4E41-9A4F-03DB6D191534}" destId="{01667ED9-0DB5-4D7A-9E67-EBB3B95771FF}" srcOrd="1" destOrd="0" presId="urn:microsoft.com/office/officeart/2005/8/layout/lProcess2"/>
    <dgm:cxn modelId="{954F26E8-37AA-46E8-BB3E-A3791C24A9AD}" type="presParOf" srcId="{44F827CC-B886-4E41-9A4F-03DB6D191534}" destId="{3D2A7DA2-C783-4865-91F1-619FBB47A35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148CB-BDB0-4857-8FFA-6804D1F53FB7}" type="doc">
      <dgm:prSet loTypeId="urn:microsoft.com/office/officeart/2005/8/layout/hProcess11" loCatId="process" qsTypeId="urn:microsoft.com/office/officeart/2005/8/quickstyle/simple1" qsCatId="simple" csTypeId="urn:microsoft.com/office/officeart/2005/8/colors/accent1_2" csCatId="accent1" phldr="1"/>
      <dgm:spPr/>
    </dgm:pt>
    <dgm:pt modelId="{129F7120-9788-4F7A-9C93-83DB6C004AB7}">
      <dgm:prSet phldrT="[文字]" custT="1"/>
      <dgm:spPr/>
      <dgm:t>
        <a:bodyPr anchor="t"/>
        <a:lstStyle/>
        <a:p>
          <a:r>
            <a:rPr lang="en-US" altLang="zh-TW" sz="2000" b="1"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8/15~29</a:t>
          </a:r>
        </a:p>
        <a:p>
          <a:r>
            <a:rPr lang="zh-TW" altLang="zh-TW"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endParaRPr lang="en-US" altLang="zh-TW"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r>
            <a:rPr lang="zh-TW" altLang="en-US" sz="16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0F0EF5B-3A1B-4F8D-AE59-5A7A07242CFD}" type="parTrans" cxnId="{948D0762-056D-491D-8D9A-9313D6326CB2}">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B5FA521F-A562-4EB8-A3D3-3153FE568631}" type="sibTrans" cxnId="{948D0762-056D-491D-8D9A-9313D6326CB2}">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3C9154F-EBCB-4D67-B554-C71797965506}">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A544CF23-534E-4C31-816D-95D3381432B0}" type="parTrans" cxnId="{BD4316AF-057C-41F2-BB3F-EC2CD6445CDB}">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15EF76C3-1D4D-4E9F-9E1B-236E8760FB13}" type="sibTrans" cxnId="{BD4316AF-057C-41F2-BB3F-EC2CD6445CDB}">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B427F0A-56D0-4857-9C78-66FC76993ED6}">
      <dgm:prSet phldrT="[文字]" custT="1"/>
      <dgm:spPr/>
      <dgm:t>
        <a:bodyPr/>
        <a:lstStyle/>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11/6~19</a:t>
          </a: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統一資料修正</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3FB2255-81B0-4312-AB66-12315BB4FE9D}" type="parTrans" cxnId="{A023C73C-5851-40E0-8F25-08B6932C11B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F62EBAC1-B3DB-4FAD-93C0-8C90C390486D}" type="sibTrans" cxnId="{A023C73C-5851-40E0-8F25-08B6932C11B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54D7119-BF2D-4B76-ABC6-5ED483679E5D}">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9/1~10/31</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DEA653E5-C2B6-4714-A3B5-E14C650B9B04}" type="parTrans" cxnId="{A7FFFF56-9F35-44C8-9165-8A45BB9E6C38}">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C887FE94-EFBB-4DEF-B167-CE652AAD527F}" type="sibTrans" cxnId="{A7FFFF56-9F35-44C8-9165-8A45BB9E6C38}">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86939CE-C605-49B3-B194-D68873ED33CD}">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11/27~28</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FF57B8EE-C229-4E1C-8139-25F903BC4F7B}" type="parTrans" cxnId="{5A84E239-BD50-4B69-8387-D83524043C9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2B7ADC56-F97F-4664-A326-988931FF004C}" type="sibTrans" cxnId="{5A84E239-BD50-4B69-8387-D83524043C99}">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DE1C24D-6757-4E08-BDCD-1A9A212FEE09}">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11/21</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29663F8B-E37A-4A6D-B51F-27323802CCA2}" type="parTrans" cxnId="{8734084E-6D12-4F8C-86B5-B240AB427261}">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CF20B731-36E6-491D-AAEE-0CE640DEB7AC}" type="sibTrans" cxnId="{8734084E-6D12-4F8C-86B5-B240AB427261}">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316F8B45-2289-4241-9594-A47AF33704BB}">
      <dgm:prSet phldrT="[文字]" custT="1"/>
      <dgm:spPr/>
      <dgm:t>
        <a:bodyPr/>
        <a:lstStyle/>
        <a:p>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12/1~31</a:t>
          </a:r>
        </a:p>
        <a:p>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endParaRPr lang="zh-TW" altLang="en-US" sz="16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1A5DD72-3552-44D4-BF44-3561F2F2B8F2}" type="parTrans" cxnId="{AF7554F8-9B3D-48C8-B07E-5B8F66769665}">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6BA41FC4-2384-4A2E-BC78-6E92DDB7A8B8}" type="sibTrans" cxnId="{AF7554F8-9B3D-48C8-B07E-5B8F66769665}">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CF4BF7B-3E74-42F8-9FC3-C5561ACE4A6E}">
      <dgm:prSet phldrT="[文字]" custT="1"/>
      <dgm:spPr/>
      <dgm:t>
        <a:bodyPr/>
        <a:lstStyle/>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rtl="0"/>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12/1</a:t>
          </a:r>
          <a:endPar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gm:t>
    </dgm:pt>
    <dgm:pt modelId="{3ACE0F11-CB05-4886-B051-90D9CA3AC848}" type="parTrans" cxnId="{7FFB01C2-84AC-4A42-AE6B-1F59E5556B23}">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D088501-3031-4533-8B50-21BE18087704}" type="sibTrans" cxnId="{7FFB01C2-84AC-4A42-AE6B-1F59E5556B23}">
      <dgm:prSet/>
      <dgm:spPr/>
      <dgm:t>
        <a:bodyPr/>
        <a:lstStyle/>
        <a:p>
          <a:endParaRPr lang="zh-TW" altLang="en-US" sz="160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34D5B67F-3377-4FFC-BB75-B394398E3DF2}" type="pres">
      <dgm:prSet presAssocID="{DA9148CB-BDB0-4857-8FFA-6804D1F53FB7}" presName="Name0" presStyleCnt="0">
        <dgm:presLayoutVars>
          <dgm:dir/>
          <dgm:resizeHandles val="exact"/>
        </dgm:presLayoutVars>
      </dgm:prSet>
      <dgm:spPr/>
    </dgm:pt>
    <dgm:pt modelId="{43D909D1-2A1E-431B-82D0-AC3D5F756B14}" type="pres">
      <dgm:prSet presAssocID="{DA9148CB-BDB0-4857-8FFA-6804D1F53FB7}" presName="arrow" presStyleLbl="bgShp" presStyleIdx="0" presStyleCnt="1" custLinFactNeighborY="-3528"/>
      <dgm:spPr>
        <a:solidFill>
          <a:schemeClr val="accent1">
            <a:lumMod val="20000"/>
            <a:lumOff val="80000"/>
          </a:schemeClr>
        </a:solidFill>
      </dgm:spPr>
    </dgm:pt>
    <dgm:pt modelId="{81432BAC-3B17-46BF-9638-D3587F0E19D8}" type="pres">
      <dgm:prSet presAssocID="{DA9148CB-BDB0-4857-8FFA-6804D1F53FB7}" presName="points" presStyleCnt="0"/>
      <dgm:spPr/>
    </dgm:pt>
    <dgm:pt modelId="{40B65240-647A-4599-95B8-65F4D3E33C42}" type="pres">
      <dgm:prSet presAssocID="{129F7120-9788-4F7A-9C93-83DB6C004AB7}" presName="compositeA" presStyleCnt="0"/>
      <dgm:spPr/>
    </dgm:pt>
    <dgm:pt modelId="{059EBDE9-CAA6-4915-BA65-F0249D0E73DB}" type="pres">
      <dgm:prSet presAssocID="{129F7120-9788-4F7A-9C93-83DB6C004AB7}" presName="textA" presStyleLbl="revTx" presStyleIdx="0" presStyleCnt="8" custScaleX="237656" custLinFactY="29786" custLinFactNeighborX="363" custLinFactNeighborY="100000">
        <dgm:presLayoutVars>
          <dgm:bulletEnabled val="1"/>
        </dgm:presLayoutVars>
      </dgm:prSet>
      <dgm:spPr/>
    </dgm:pt>
    <dgm:pt modelId="{AD53BDFA-28CD-497E-B59D-0F884E365DFF}" type="pres">
      <dgm:prSet presAssocID="{129F7120-9788-4F7A-9C93-83DB6C004AB7}" presName="circleA" presStyleLbl="node1" presStyleIdx="0" presStyleCnt="8"/>
      <dgm:spPr>
        <a:solidFill>
          <a:srgbClr val="FFC000"/>
        </a:solidFill>
      </dgm:spPr>
    </dgm:pt>
    <dgm:pt modelId="{57806C25-E8D4-45DF-A61E-18E29FC900D2}" type="pres">
      <dgm:prSet presAssocID="{129F7120-9788-4F7A-9C93-83DB6C004AB7}" presName="spaceA" presStyleCnt="0"/>
      <dgm:spPr/>
    </dgm:pt>
    <dgm:pt modelId="{F391F888-8790-41A3-9DBA-79D165EEFEB9}" type="pres">
      <dgm:prSet presAssocID="{B5FA521F-A562-4EB8-A3D3-3153FE568631}" presName="space" presStyleCnt="0"/>
      <dgm:spPr/>
    </dgm:pt>
    <dgm:pt modelId="{492D367C-3F05-420D-8AE0-D126FF0AE098}" type="pres">
      <dgm:prSet presAssocID="{654D7119-BF2D-4B76-ABC6-5ED483679E5D}" presName="compositeB" presStyleCnt="0"/>
      <dgm:spPr/>
    </dgm:pt>
    <dgm:pt modelId="{4188A569-85A2-4518-B78C-A4626D358838}" type="pres">
      <dgm:prSet presAssocID="{654D7119-BF2D-4B76-ABC6-5ED483679E5D}" presName="textB" presStyleLbl="revTx" presStyleIdx="1" presStyleCnt="8" custScaleX="265246" custLinFactNeighborX="20653" custLinFactNeighborY="-20664">
        <dgm:presLayoutVars>
          <dgm:bulletEnabled val="1"/>
        </dgm:presLayoutVars>
      </dgm:prSet>
      <dgm:spPr/>
    </dgm:pt>
    <dgm:pt modelId="{2DFD682F-F368-4421-9983-D58E80FE1905}" type="pres">
      <dgm:prSet presAssocID="{654D7119-BF2D-4B76-ABC6-5ED483679E5D}" presName="circleB" presStyleLbl="node1" presStyleIdx="1" presStyleCnt="8"/>
      <dgm:spPr>
        <a:solidFill>
          <a:srgbClr val="FFC000"/>
        </a:solidFill>
      </dgm:spPr>
    </dgm:pt>
    <dgm:pt modelId="{A2B3D09E-9E21-4487-AF96-82B9423B91B8}" type="pres">
      <dgm:prSet presAssocID="{654D7119-BF2D-4B76-ABC6-5ED483679E5D}" presName="spaceB" presStyleCnt="0"/>
      <dgm:spPr/>
    </dgm:pt>
    <dgm:pt modelId="{BEB81570-780C-4F77-BCC0-79A0F68A076F}" type="pres">
      <dgm:prSet presAssocID="{C887FE94-EFBB-4DEF-B167-CE652AAD527F}" presName="space" presStyleCnt="0"/>
      <dgm:spPr/>
    </dgm:pt>
    <dgm:pt modelId="{36269530-8272-4178-9D09-FD324193C724}" type="pres">
      <dgm:prSet presAssocID="{23C9154F-EBCB-4D67-B554-C71797965506}" presName="compositeA" presStyleCnt="0"/>
      <dgm:spPr/>
    </dgm:pt>
    <dgm:pt modelId="{72397F3C-6B80-4A60-B34F-6FA1DECA5673}" type="pres">
      <dgm:prSet presAssocID="{23C9154F-EBCB-4D67-B554-C71797965506}" presName="textA" presStyleLbl="revTx" presStyleIdx="2" presStyleCnt="8" custScaleX="198928" custLinFactNeighborY="19152">
        <dgm:presLayoutVars>
          <dgm:bulletEnabled val="1"/>
        </dgm:presLayoutVars>
      </dgm:prSet>
      <dgm:spPr/>
    </dgm:pt>
    <dgm:pt modelId="{9FEDD164-1B9D-4B38-8F1F-FE4232F91E2A}" type="pres">
      <dgm:prSet presAssocID="{23C9154F-EBCB-4D67-B554-C71797965506}" presName="circleA" presStyleLbl="node1" presStyleIdx="2" presStyleCnt="8"/>
      <dgm:spPr>
        <a:solidFill>
          <a:srgbClr val="00B050"/>
        </a:solidFill>
      </dgm:spPr>
    </dgm:pt>
    <dgm:pt modelId="{6E7E120F-8F25-4DAC-9D89-51FD85300616}" type="pres">
      <dgm:prSet presAssocID="{23C9154F-EBCB-4D67-B554-C71797965506}" presName="spaceA" presStyleCnt="0"/>
      <dgm:spPr/>
    </dgm:pt>
    <dgm:pt modelId="{1C6BD143-887A-4793-9EFF-8E38C3930757}" type="pres">
      <dgm:prSet presAssocID="{15EF76C3-1D4D-4E9F-9E1B-236E8760FB13}" presName="space" presStyleCnt="0"/>
      <dgm:spPr/>
    </dgm:pt>
    <dgm:pt modelId="{30AF63BE-E1EA-4E54-94F5-294996BB7209}" type="pres">
      <dgm:prSet presAssocID="{6B427F0A-56D0-4857-9C78-66FC76993ED6}" presName="compositeB" presStyleCnt="0"/>
      <dgm:spPr/>
    </dgm:pt>
    <dgm:pt modelId="{D5443AB1-56D8-4AA5-BA0C-A5520ECC07D9}" type="pres">
      <dgm:prSet presAssocID="{6B427F0A-56D0-4857-9C78-66FC76993ED6}" presName="textB" presStyleLbl="revTx" presStyleIdx="3" presStyleCnt="8" custScaleX="294042" custLinFactNeighborY="-20664">
        <dgm:presLayoutVars>
          <dgm:bulletEnabled val="1"/>
        </dgm:presLayoutVars>
      </dgm:prSet>
      <dgm:spPr/>
    </dgm:pt>
    <dgm:pt modelId="{AFE11A0B-5136-442C-B497-E312C12FADA2}" type="pres">
      <dgm:prSet presAssocID="{6B427F0A-56D0-4857-9C78-66FC76993ED6}" presName="circleB" presStyleLbl="node1" presStyleIdx="3" presStyleCnt="8"/>
      <dgm:spPr>
        <a:solidFill>
          <a:srgbClr val="FFC000"/>
        </a:solidFill>
      </dgm:spPr>
    </dgm:pt>
    <dgm:pt modelId="{FD9C26C4-5D56-4C61-B549-D3106B72EF15}" type="pres">
      <dgm:prSet presAssocID="{6B427F0A-56D0-4857-9C78-66FC76993ED6}" presName="spaceB" presStyleCnt="0"/>
      <dgm:spPr/>
    </dgm:pt>
    <dgm:pt modelId="{E61D8132-EE48-42D6-AF54-727D56F82219}" type="pres">
      <dgm:prSet presAssocID="{F62EBAC1-B3DB-4FAD-93C0-8C90C390486D}" presName="space" presStyleCnt="0"/>
      <dgm:spPr/>
    </dgm:pt>
    <dgm:pt modelId="{8B5C1945-695C-4613-86F6-A0B8FED5A95C}" type="pres">
      <dgm:prSet presAssocID="{8DE1C24D-6757-4E08-BDCD-1A9A212FEE09}" presName="compositeA" presStyleCnt="0"/>
      <dgm:spPr/>
    </dgm:pt>
    <dgm:pt modelId="{5EBCD24E-4BB3-43D5-80D8-3A1B335F5CCA}" type="pres">
      <dgm:prSet presAssocID="{8DE1C24D-6757-4E08-BDCD-1A9A212FEE09}" presName="textA" presStyleLbl="revTx" presStyleIdx="4" presStyleCnt="8" custScaleX="211553" custLinFactNeighborY="19656">
        <dgm:presLayoutVars>
          <dgm:bulletEnabled val="1"/>
        </dgm:presLayoutVars>
      </dgm:prSet>
      <dgm:spPr/>
    </dgm:pt>
    <dgm:pt modelId="{7DD138FA-D270-469F-A175-9D228EA9C7E5}" type="pres">
      <dgm:prSet presAssocID="{8DE1C24D-6757-4E08-BDCD-1A9A212FEE09}" presName="circleA" presStyleLbl="node1" presStyleIdx="4" presStyleCnt="8"/>
      <dgm:spPr>
        <a:solidFill>
          <a:srgbClr val="00B050"/>
        </a:solidFill>
      </dgm:spPr>
    </dgm:pt>
    <dgm:pt modelId="{DDB9FBA6-C5A2-46FB-903F-07F8C4F9956B}" type="pres">
      <dgm:prSet presAssocID="{8DE1C24D-6757-4E08-BDCD-1A9A212FEE09}" presName="spaceA" presStyleCnt="0"/>
      <dgm:spPr/>
    </dgm:pt>
    <dgm:pt modelId="{EF6E4351-EEDF-4843-A699-5B1E34E0E62B}" type="pres">
      <dgm:prSet presAssocID="{CF20B731-36E6-491D-AAEE-0CE640DEB7AC}" presName="space" presStyleCnt="0"/>
      <dgm:spPr/>
    </dgm:pt>
    <dgm:pt modelId="{7F66D051-2F99-4EEF-8B24-9E37A3E2279A}" type="pres">
      <dgm:prSet presAssocID="{586939CE-C605-49B3-B194-D68873ED33CD}" presName="compositeB" presStyleCnt="0"/>
      <dgm:spPr/>
    </dgm:pt>
    <dgm:pt modelId="{C453088C-4085-44C8-8D10-4C16B53CE4F6}" type="pres">
      <dgm:prSet presAssocID="{586939CE-C605-49B3-B194-D68873ED33CD}" presName="textB" presStyleLbl="revTx" presStyleIdx="5" presStyleCnt="8" custScaleX="286239" custLinFactNeighborY="-21168">
        <dgm:presLayoutVars>
          <dgm:bulletEnabled val="1"/>
        </dgm:presLayoutVars>
      </dgm:prSet>
      <dgm:spPr/>
    </dgm:pt>
    <dgm:pt modelId="{DA0B477A-908E-46AB-8561-3E45F2EA4833}" type="pres">
      <dgm:prSet presAssocID="{586939CE-C605-49B3-B194-D68873ED33CD}" presName="circleB" presStyleLbl="node1" presStyleIdx="5" presStyleCnt="8"/>
      <dgm:spPr>
        <a:solidFill>
          <a:srgbClr val="FFC000"/>
        </a:solidFill>
      </dgm:spPr>
    </dgm:pt>
    <dgm:pt modelId="{AC0F5489-F62B-450A-927E-A2584142BF4D}" type="pres">
      <dgm:prSet presAssocID="{586939CE-C605-49B3-B194-D68873ED33CD}" presName="spaceB" presStyleCnt="0"/>
      <dgm:spPr/>
    </dgm:pt>
    <dgm:pt modelId="{A4DF10D6-5F0C-4424-90D0-EEE0B93B4E2C}" type="pres">
      <dgm:prSet presAssocID="{2B7ADC56-F97F-4664-A326-988931FF004C}" presName="space" presStyleCnt="0"/>
      <dgm:spPr/>
    </dgm:pt>
    <dgm:pt modelId="{9DA6A959-17AC-4E04-AB1A-B2E92CAC3FDD}" type="pres">
      <dgm:prSet presAssocID="{0CF4BF7B-3E74-42F8-9FC3-C5561ACE4A6E}" presName="compositeA" presStyleCnt="0"/>
      <dgm:spPr/>
    </dgm:pt>
    <dgm:pt modelId="{4219EAC3-BAD5-4F5F-87F9-0D55AABEA85D}" type="pres">
      <dgm:prSet presAssocID="{0CF4BF7B-3E74-42F8-9FC3-C5561ACE4A6E}" presName="textA" presStyleLbl="revTx" presStyleIdx="6" presStyleCnt="8" custScaleX="199132" custLinFactNeighborY="19656">
        <dgm:presLayoutVars>
          <dgm:bulletEnabled val="1"/>
        </dgm:presLayoutVars>
      </dgm:prSet>
      <dgm:spPr/>
    </dgm:pt>
    <dgm:pt modelId="{5EF0F538-D125-44BB-B500-46E169D1788C}" type="pres">
      <dgm:prSet presAssocID="{0CF4BF7B-3E74-42F8-9FC3-C5561ACE4A6E}" presName="circleA" presStyleLbl="node1" presStyleIdx="6" presStyleCnt="8"/>
      <dgm:spPr>
        <a:solidFill>
          <a:srgbClr val="00B050"/>
        </a:solidFill>
      </dgm:spPr>
    </dgm:pt>
    <dgm:pt modelId="{BD547C7C-1F55-424C-A88F-ABF2E4E04405}" type="pres">
      <dgm:prSet presAssocID="{0CF4BF7B-3E74-42F8-9FC3-C5561ACE4A6E}" presName="spaceA" presStyleCnt="0"/>
      <dgm:spPr/>
    </dgm:pt>
    <dgm:pt modelId="{79147F5F-84BF-45BC-8E73-AB5F3725B14A}" type="pres">
      <dgm:prSet presAssocID="{7D088501-3031-4533-8B50-21BE18087704}" presName="space" presStyleCnt="0"/>
      <dgm:spPr/>
    </dgm:pt>
    <dgm:pt modelId="{C8EE5078-B9AC-444A-8557-9DB11BFBF8DC}" type="pres">
      <dgm:prSet presAssocID="{316F8B45-2289-4241-9594-A47AF33704BB}" presName="compositeB" presStyleCnt="0"/>
      <dgm:spPr/>
    </dgm:pt>
    <dgm:pt modelId="{7B80F4A3-9BBD-42D4-BC35-753D67AB04F3}" type="pres">
      <dgm:prSet presAssocID="{316F8B45-2289-4241-9594-A47AF33704BB}" presName="textB" presStyleLbl="revTx" presStyleIdx="7" presStyleCnt="8" custScaleX="275107" custLinFactNeighborY="-21168">
        <dgm:presLayoutVars>
          <dgm:bulletEnabled val="1"/>
        </dgm:presLayoutVars>
      </dgm:prSet>
      <dgm:spPr/>
    </dgm:pt>
    <dgm:pt modelId="{B2C3EDA5-0588-40E8-ACF2-308282590EA0}" type="pres">
      <dgm:prSet presAssocID="{316F8B45-2289-4241-9594-A47AF33704BB}" presName="circleB" presStyleLbl="node1" presStyleIdx="7" presStyleCnt="8"/>
      <dgm:spPr>
        <a:solidFill>
          <a:srgbClr val="FFC000"/>
        </a:solidFill>
      </dgm:spPr>
    </dgm:pt>
    <dgm:pt modelId="{C362C6F4-0184-4A31-B6B7-D21D73CCC398}" type="pres">
      <dgm:prSet presAssocID="{316F8B45-2289-4241-9594-A47AF33704BB}" presName="spaceB" presStyleCnt="0"/>
      <dgm:spPr/>
    </dgm:pt>
  </dgm:ptLst>
  <dgm:cxnLst>
    <dgm:cxn modelId="{313A931A-24D8-4BFC-A0A8-76C8A044ED2D}" type="presOf" srcId="{654D7119-BF2D-4B76-ABC6-5ED483679E5D}" destId="{4188A569-85A2-4518-B78C-A4626D358838}" srcOrd="0" destOrd="0" presId="urn:microsoft.com/office/officeart/2005/8/layout/hProcess11"/>
    <dgm:cxn modelId="{5BD48223-A74C-430F-BCF9-46B6A8D66401}" type="presOf" srcId="{8DE1C24D-6757-4E08-BDCD-1A9A212FEE09}" destId="{5EBCD24E-4BB3-43D5-80D8-3A1B335F5CCA}" srcOrd="0" destOrd="0" presId="urn:microsoft.com/office/officeart/2005/8/layout/hProcess11"/>
    <dgm:cxn modelId="{D02BE538-5C04-4A8E-8250-B7A148D6B5CB}" type="presOf" srcId="{23C9154F-EBCB-4D67-B554-C71797965506}" destId="{72397F3C-6B80-4A60-B34F-6FA1DECA5673}" srcOrd="0" destOrd="0" presId="urn:microsoft.com/office/officeart/2005/8/layout/hProcess11"/>
    <dgm:cxn modelId="{5A84E239-BD50-4B69-8387-D83524043C99}" srcId="{DA9148CB-BDB0-4857-8FFA-6804D1F53FB7}" destId="{586939CE-C605-49B3-B194-D68873ED33CD}" srcOrd="5" destOrd="0" parTransId="{FF57B8EE-C229-4E1C-8139-25F903BC4F7B}" sibTransId="{2B7ADC56-F97F-4664-A326-988931FF004C}"/>
    <dgm:cxn modelId="{A023C73C-5851-40E0-8F25-08B6932C11B9}" srcId="{DA9148CB-BDB0-4857-8FFA-6804D1F53FB7}" destId="{6B427F0A-56D0-4857-9C78-66FC76993ED6}" srcOrd="3" destOrd="0" parTransId="{23FB2255-81B0-4312-AB66-12315BB4FE9D}" sibTransId="{F62EBAC1-B3DB-4FAD-93C0-8C90C390486D}"/>
    <dgm:cxn modelId="{948D0762-056D-491D-8D9A-9313D6326CB2}" srcId="{DA9148CB-BDB0-4857-8FFA-6804D1F53FB7}" destId="{129F7120-9788-4F7A-9C93-83DB6C004AB7}" srcOrd="0" destOrd="0" parTransId="{50F0EF5B-3A1B-4F8D-AE59-5A7A07242CFD}" sibTransId="{B5FA521F-A562-4EB8-A3D3-3153FE568631}"/>
    <dgm:cxn modelId="{6C93B245-6B04-499F-B74C-41AB18AAD1A9}" type="presOf" srcId="{129F7120-9788-4F7A-9C93-83DB6C004AB7}" destId="{059EBDE9-CAA6-4915-BA65-F0249D0E73DB}" srcOrd="0" destOrd="0" presId="urn:microsoft.com/office/officeart/2005/8/layout/hProcess11"/>
    <dgm:cxn modelId="{8734084E-6D12-4F8C-86B5-B240AB427261}" srcId="{DA9148CB-BDB0-4857-8FFA-6804D1F53FB7}" destId="{8DE1C24D-6757-4E08-BDCD-1A9A212FEE09}" srcOrd="4" destOrd="0" parTransId="{29663F8B-E37A-4A6D-B51F-27323802CCA2}" sibTransId="{CF20B731-36E6-491D-AAEE-0CE640DEB7AC}"/>
    <dgm:cxn modelId="{A7FFFF56-9F35-44C8-9165-8A45BB9E6C38}" srcId="{DA9148CB-BDB0-4857-8FFA-6804D1F53FB7}" destId="{654D7119-BF2D-4B76-ABC6-5ED483679E5D}" srcOrd="1" destOrd="0" parTransId="{DEA653E5-C2B6-4714-A3B5-E14C650B9B04}" sibTransId="{C887FE94-EFBB-4DEF-B167-CE652AAD527F}"/>
    <dgm:cxn modelId="{67E6BB86-CB97-4516-AF01-1CCBDB92E982}" type="presOf" srcId="{6B427F0A-56D0-4857-9C78-66FC76993ED6}" destId="{D5443AB1-56D8-4AA5-BA0C-A5520ECC07D9}" srcOrd="0" destOrd="0" presId="urn:microsoft.com/office/officeart/2005/8/layout/hProcess11"/>
    <dgm:cxn modelId="{EF9AB78F-FDAD-4D6F-9C40-204D79492056}" type="presOf" srcId="{316F8B45-2289-4241-9594-A47AF33704BB}" destId="{7B80F4A3-9BBD-42D4-BC35-753D67AB04F3}" srcOrd="0" destOrd="0" presId="urn:microsoft.com/office/officeart/2005/8/layout/hProcess11"/>
    <dgm:cxn modelId="{BD4316AF-057C-41F2-BB3F-EC2CD6445CDB}" srcId="{DA9148CB-BDB0-4857-8FFA-6804D1F53FB7}" destId="{23C9154F-EBCB-4D67-B554-C71797965506}" srcOrd="2" destOrd="0" parTransId="{A544CF23-534E-4C31-816D-95D3381432B0}" sibTransId="{15EF76C3-1D4D-4E9F-9E1B-236E8760FB13}"/>
    <dgm:cxn modelId="{BAB7D9B1-B2A7-4AAE-B36B-593168EB281A}" type="presOf" srcId="{586939CE-C605-49B3-B194-D68873ED33CD}" destId="{C453088C-4085-44C8-8D10-4C16B53CE4F6}" srcOrd="0" destOrd="0" presId="urn:microsoft.com/office/officeart/2005/8/layout/hProcess11"/>
    <dgm:cxn modelId="{A106CCB8-F609-4095-A747-09E8F19BCB64}" type="presOf" srcId="{DA9148CB-BDB0-4857-8FFA-6804D1F53FB7}" destId="{34D5B67F-3377-4FFC-BB75-B394398E3DF2}" srcOrd="0" destOrd="0" presId="urn:microsoft.com/office/officeart/2005/8/layout/hProcess11"/>
    <dgm:cxn modelId="{7FFB01C2-84AC-4A42-AE6B-1F59E5556B23}" srcId="{DA9148CB-BDB0-4857-8FFA-6804D1F53FB7}" destId="{0CF4BF7B-3E74-42F8-9FC3-C5561ACE4A6E}" srcOrd="6" destOrd="0" parTransId="{3ACE0F11-CB05-4886-B051-90D9CA3AC848}" sibTransId="{7D088501-3031-4533-8B50-21BE18087704}"/>
    <dgm:cxn modelId="{D73E91DF-97BE-439E-9340-79B6FF6FF888}" type="presOf" srcId="{0CF4BF7B-3E74-42F8-9FC3-C5561ACE4A6E}" destId="{4219EAC3-BAD5-4F5F-87F9-0D55AABEA85D}" srcOrd="0" destOrd="0" presId="urn:microsoft.com/office/officeart/2005/8/layout/hProcess11"/>
    <dgm:cxn modelId="{AF7554F8-9B3D-48C8-B07E-5B8F66769665}" srcId="{DA9148CB-BDB0-4857-8FFA-6804D1F53FB7}" destId="{316F8B45-2289-4241-9594-A47AF33704BB}" srcOrd="7" destOrd="0" parTransId="{61A5DD72-3552-44D4-BF44-3561F2F2B8F2}" sibTransId="{6BA41FC4-2384-4A2E-BC78-6E92DDB7A8B8}"/>
    <dgm:cxn modelId="{5791517B-F604-4349-92A9-41A8F0F25B67}" type="presParOf" srcId="{34D5B67F-3377-4FFC-BB75-B394398E3DF2}" destId="{43D909D1-2A1E-431B-82D0-AC3D5F756B14}" srcOrd="0" destOrd="0" presId="urn:microsoft.com/office/officeart/2005/8/layout/hProcess11"/>
    <dgm:cxn modelId="{FD59A67E-F5BD-440A-8157-B1F527A1AE84}" type="presParOf" srcId="{34D5B67F-3377-4FFC-BB75-B394398E3DF2}" destId="{81432BAC-3B17-46BF-9638-D3587F0E19D8}" srcOrd="1" destOrd="0" presId="urn:microsoft.com/office/officeart/2005/8/layout/hProcess11"/>
    <dgm:cxn modelId="{009854A1-16AC-41C3-BEC2-EFE25D34A392}" type="presParOf" srcId="{81432BAC-3B17-46BF-9638-D3587F0E19D8}" destId="{40B65240-647A-4599-95B8-65F4D3E33C42}" srcOrd="0" destOrd="0" presId="urn:microsoft.com/office/officeart/2005/8/layout/hProcess11"/>
    <dgm:cxn modelId="{17D75621-BDE8-43C7-A2C1-23380BD18D02}" type="presParOf" srcId="{40B65240-647A-4599-95B8-65F4D3E33C42}" destId="{059EBDE9-CAA6-4915-BA65-F0249D0E73DB}" srcOrd="0" destOrd="0" presId="urn:microsoft.com/office/officeart/2005/8/layout/hProcess11"/>
    <dgm:cxn modelId="{C32206BB-6804-4625-AC93-9DD8B7ACEA6C}" type="presParOf" srcId="{40B65240-647A-4599-95B8-65F4D3E33C42}" destId="{AD53BDFA-28CD-497E-B59D-0F884E365DFF}" srcOrd="1" destOrd="0" presId="urn:microsoft.com/office/officeart/2005/8/layout/hProcess11"/>
    <dgm:cxn modelId="{882142EF-9F88-4E80-91A3-71CBA18F3082}" type="presParOf" srcId="{40B65240-647A-4599-95B8-65F4D3E33C42}" destId="{57806C25-E8D4-45DF-A61E-18E29FC900D2}" srcOrd="2" destOrd="0" presId="urn:microsoft.com/office/officeart/2005/8/layout/hProcess11"/>
    <dgm:cxn modelId="{883AE101-D737-444F-A5D6-92A6F2FB07EC}" type="presParOf" srcId="{81432BAC-3B17-46BF-9638-D3587F0E19D8}" destId="{F391F888-8790-41A3-9DBA-79D165EEFEB9}" srcOrd="1" destOrd="0" presId="urn:microsoft.com/office/officeart/2005/8/layout/hProcess11"/>
    <dgm:cxn modelId="{421119EA-EE91-4CCF-9489-E88DB33C23AD}" type="presParOf" srcId="{81432BAC-3B17-46BF-9638-D3587F0E19D8}" destId="{492D367C-3F05-420D-8AE0-D126FF0AE098}" srcOrd="2" destOrd="0" presId="urn:microsoft.com/office/officeart/2005/8/layout/hProcess11"/>
    <dgm:cxn modelId="{72F4A497-902C-4CA3-A82A-163BF7E1ADAE}" type="presParOf" srcId="{492D367C-3F05-420D-8AE0-D126FF0AE098}" destId="{4188A569-85A2-4518-B78C-A4626D358838}" srcOrd="0" destOrd="0" presId="urn:microsoft.com/office/officeart/2005/8/layout/hProcess11"/>
    <dgm:cxn modelId="{F5DD8980-E95E-4A15-B8A1-3DD2F4673626}" type="presParOf" srcId="{492D367C-3F05-420D-8AE0-D126FF0AE098}" destId="{2DFD682F-F368-4421-9983-D58E80FE1905}" srcOrd="1" destOrd="0" presId="urn:microsoft.com/office/officeart/2005/8/layout/hProcess11"/>
    <dgm:cxn modelId="{7B79CDA0-27E4-4EB0-ACD0-30DD71F3E04D}" type="presParOf" srcId="{492D367C-3F05-420D-8AE0-D126FF0AE098}" destId="{A2B3D09E-9E21-4487-AF96-82B9423B91B8}" srcOrd="2" destOrd="0" presId="urn:microsoft.com/office/officeart/2005/8/layout/hProcess11"/>
    <dgm:cxn modelId="{A2BEC4D0-F6AF-4DE9-8806-7C8F12B726D8}" type="presParOf" srcId="{81432BAC-3B17-46BF-9638-D3587F0E19D8}" destId="{BEB81570-780C-4F77-BCC0-79A0F68A076F}" srcOrd="3" destOrd="0" presId="urn:microsoft.com/office/officeart/2005/8/layout/hProcess11"/>
    <dgm:cxn modelId="{78BA78DE-956A-4F0E-9EEE-2B1360A48C0C}" type="presParOf" srcId="{81432BAC-3B17-46BF-9638-D3587F0E19D8}" destId="{36269530-8272-4178-9D09-FD324193C724}" srcOrd="4" destOrd="0" presId="urn:microsoft.com/office/officeart/2005/8/layout/hProcess11"/>
    <dgm:cxn modelId="{B6B7B2E0-C56D-4C37-B7EA-2945FA5C2448}" type="presParOf" srcId="{36269530-8272-4178-9D09-FD324193C724}" destId="{72397F3C-6B80-4A60-B34F-6FA1DECA5673}" srcOrd="0" destOrd="0" presId="urn:microsoft.com/office/officeart/2005/8/layout/hProcess11"/>
    <dgm:cxn modelId="{B2C80A1E-3DF0-4EED-A376-85DFF8B20DA5}" type="presParOf" srcId="{36269530-8272-4178-9D09-FD324193C724}" destId="{9FEDD164-1B9D-4B38-8F1F-FE4232F91E2A}" srcOrd="1" destOrd="0" presId="urn:microsoft.com/office/officeart/2005/8/layout/hProcess11"/>
    <dgm:cxn modelId="{27E82F77-AB84-428C-8E78-D02911196586}" type="presParOf" srcId="{36269530-8272-4178-9D09-FD324193C724}" destId="{6E7E120F-8F25-4DAC-9D89-51FD85300616}" srcOrd="2" destOrd="0" presId="urn:microsoft.com/office/officeart/2005/8/layout/hProcess11"/>
    <dgm:cxn modelId="{95194B11-07AA-4A1E-984B-5FCA56DF3CB8}" type="presParOf" srcId="{81432BAC-3B17-46BF-9638-D3587F0E19D8}" destId="{1C6BD143-887A-4793-9EFF-8E38C3930757}" srcOrd="5" destOrd="0" presId="urn:microsoft.com/office/officeart/2005/8/layout/hProcess11"/>
    <dgm:cxn modelId="{3F0B92D2-418C-4931-8E27-54398C34F4A4}" type="presParOf" srcId="{81432BAC-3B17-46BF-9638-D3587F0E19D8}" destId="{30AF63BE-E1EA-4E54-94F5-294996BB7209}" srcOrd="6" destOrd="0" presId="urn:microsoft.com/office/officeart/2005/8/layout/hProcess11"/>
    <dgm:cxn modelId="{3D54D813-95C5-4137-9A5B-8FBE3AA9094C}" type="presParOf" srcId="{30AF63BE-E1EA-4E54-94F5-294996BB7209}" destId="{D5443AB1-56D8-4AA5-BA0C-A5520ECC07D9}" srcOrd="0" destOrd="0" presId="urn:microsoft.com/office/officeart/2005/8/layout/hProcess11"/>
    <dgm:cxn modelId="{D68C557B-06F4-4ECE-A429-3C4B2784D2E7}" type="presParOf" srcId="{30AF63BE-E1EA-4E54-94F5-294996BB7209}" destId="{AFE11A0B-5136-442C-B497-E312C12FADA2}" srcOrd="1" destOrd="0" presId="urn:microsoft.com/office/officeart/2005/8/layout/hProcess11"/>
    <dgm:cxn modelId="{F1345ECE-43D0-40F2-801D-0B211630567A}" type="presParOf" srcId="{30AF63BE-E1EA-4E54-94F5-294996BB7209}" destId="{FD9C26C4-5D56-4C61-B549-D3106B72EF15}" srcOrd="2" destOrd="0" presId="urn:microsoft.com/office/officeart/2005/8/layout/hProcess11"/>
    <dgm:cxn modelId="{64C6DC82-0DD3-4373-B21C-2FD9B397FAE6}" type="presParOf" srcId="{81432BAC-3B17-46BF-9638-D3587F0E19D8}" destId="{E61D8132-EE48-42D6-AF54-727D56F82219}" srcOrd="7" destOrd="0" presId="urn:microsoft.com/office/officeart/2005/8/layout/hProcess11"/>
    <dgm:cxn modelId="{CC56F608-3A62-4F11-A7F7-6F548BECDC0E}" type="presParOf" srcId="{81432BAC-3B17-46BF-9638-D3587F0E19D8}" destId="{8B5C1945-695C-4613-86F6-A0B8FED5A95C}" srcOrd="8" destOrd="0" presId="urn:microsoft.com/office/officeart/2005/8/layout/hProcess11"/>
    <dgm:cxn modelId="{E450A5DA-76CC-489D-AE4C-A92BB14AE694}" type="presParOf" srcId="{8B5C1945-695C-4613-86F6-A0B8FED5A95C}" destId="{5EBCD24E-4BB3-43D5-80D8-3A1B335F5CCA}" srcOrd="0" destOrd="0" presId="urn:microsoft.com/office/officeart/2005/8/layout/hProcess11"/>
    <dgm:cxn modelId="{61C1055F-BD55-42C7-B388-433C43028A13}" type="presParOf" srcId="{8B5C1945-695C-4613-86F6-A0B8FED5A95C}" destId="{7DD138FA-D270-469F-A175-9D228EA9C7E5}" srcOrd="1" destOrd="0" presId="urn:microsoft.com/office/officeart/2005/8/layout/hProcess11"/>
    <dgm:cxn modelId="{E828D088-AEA5-4B3E-AB7D-934A24475238}" type="presParOf" srcId="{8B5C1945-695C-4613-86F6-A0B8FED5A95C}" destId="{DDB9FBA6-C5A2-46FB-903F-07F8C4F9956B}" srcOrd="2" destOrd="0" presId="urn:microsoft.com/office/officeart/2005/8/layout/hProcess11"/>
    <dgm:cxn modelId="{13EB2B9E-B9E6-441F-A098-6E9298DF3200}" type="presParOf" srcId="{81432BAC-3B17-46BF-9638-D3587F0E19D8}" destId="{EF6E4351-EEDF-4843-A699-5B1E34E0E62B}" srcOrd="9" destOrd="0" presId="urn:microsoft.com/office/officeart/2005/8/layout/hProcess11"/>
    <dgm:cxn modelId="{1C062473-8851-4DD2-9AEB-85426554326B}" type="presParOf" srcId="{81432BAC-3B17-46BF-9638-D3587F0E19D8}" destId="{7F66D051-2F99-4EEF-8B24-9E37A3E2279A}" srcOrd="10" destOrd="0" presId="urn:microsoft.com/office/officeart/2005/8/layout/hProcess11"/>
    <dgm:cxn modelId="{E61E0B10-6AD5-48A8-8A68-C6F9EF2B01F8}" type="presParOf" srcId="{7F66D051-2F99-4EEF-8B24-9E37A3E2279A}" destId="{C453088C-4085-44C8-8D10-4C16B53CE4F6}" srcOrd="0" destOrd="0" presId="urn:microsoft.com/office/officeart/2005/8/layout/hProcess11"/>
    <dgm:cxn modelId="{C2585F4B-CE78-4801-B0F6-461BFFCE9B3C}" type="presParOf" srcId="{7F66D051-2F99-4EEF-8B24-9E37A3E2279A}" destId="{DA0B477A-908E-46AB-8561-3E45F2EA4833}" srcOrd="1" destOrd="0" presId="urn:microsoft.com/office/officeart/2005/8/layout/hProcess11"/>
    <dgm:cxn modelId="{458280A2-6861-4E34-BBBD-E699EFDF1414}" type="presParOf" srcId="{7F66D051-2F99-4EEF-8B24-9E37A3E2279A}" destId="{AC0F5489-F62B-450A-927E-A2584142BF4D}" srcOrd="2" destOrd="0" presId="urn:microsoft.com/office/officeart/2005/8/layout/hProcess11"/>
    <dgm:cxn modelId="{E102265A-59A4-4A19-A5FE-909C0C5F71E5}" type="presParOf" srcId="{81432BAC-3B17-46BF-9638-D3587F0E19D8}" destId="{A4DF10D6-5F0C-4424-90D0-EEE0B93B4E2C}" srcOrd="11" destOrd="0" presId="urn:microsoft.com/office/officeart/2005/8/layout/hProcess11"/>
    <dgm:cxn modelId="{87F698BC-4459-44DA-8E55-6097CB105573}" type="presParOf" srcId="{81432BAC-3B17-46BF-9638-D3587F0E19D8}" destId="{9DA6A959-17AC-4E04-AB1A-B2E92CAC3FDD}" srcOrd="12" destOrd="0" presId="urn:microsoft.com/office/officeart/2005/8/layout/hProcess11"/>
    <dgm:cxn modelId="{A2E24D95-2283-4EF7-BA37-9EF06E10FDF5}" type="presParOf" srcId="{9DA6A959-17AC-4E04-AB1A-B2E92CAC3FDD}" destId="{4219EAC3-BAD5-4F5F-87F9-0D55AABEA85D}" srcOrd="0" destOrd="0" presId="urn:microsoft.com/office/officeart/2005/8/layout/hProcess11"/>
    <dgm:cxn modelId="{12A27FDF-2913-4C7C-8311-A0C69ED05880}" type="presParOf" srcId="{9DA6A959-17AC-4E04-AB1A-B2E92CAC3FDD}" destId="{5EF0F538-D125-44BB-B500-46E169D1788C}" srcOrd="1" destOrd="0" presId="urn:microsoft.com/office/officeart/2005/8/layout/hProcess11"/>
    <dgm:cxn modelId="{77D8999F-BEC1-4B3A-A547-4FCC68B99679}" type="presParOf" srcId="{9DA6A959-17AC-4E04-AB1A-B2E92CAC3FDD}" destId="{BD547C7C-1F55-424C-A88F-ABF2E4E04405}" srcOrd="2" destOrd="0" presId="urn:microsoft.com/office/officeart/2005/8/layout/hProcess11"/>
    <dgm:cxn modelId="{05BD5B6C-D012-4477-AEED-27D79D720B42}" type="presParOf" srcId="{81432BAC-3B17-46BF-9638-D3587F0E19D8}" destId="{79147F5F-84BF-45BC-8E73-AB5F3725B14A}" srcOrd="13" destOrd="0" presId="urn:microsoft.com/office/officeart/2005/8/layout/hProcess11"/>
    <dgm:cxn modelId="{F148127F-5B82-4761-B919-00936F9556FB}" type="presParOf" srcId="{81432BAC-3B17-46BF-9638-D3587F0E19D8}" destId="{C8EE5078-B9AC-444A-8557-9DB11BFBF8DC}" srcOrd="14" destOrd="0" presId="urn:microsoft.com/office/officeart/2005/8/layout/hProcess11"/>
    <dgm:cxn modelId="{5C4E3CC3-F1BC-402C-80FC-636BA087CEA5}" type="presParOf" srcId="{C8EE5078-B9AC-444A-8557-9DB11BFBF8DC}" destId="{7B80F4A3-9BBD-42D4-BC35-753D67AB04F3}" srcOrd="0" destOrd="0" presId="urn:microsoft.com/office/officeart/2005/8/layout/hProcess11"/>
    <dgm:cxn modelId="{E11D8FCD-7BE8-42CD-B5A5-A74867D12726}" type="presParOf" srcId="{C8EE5078-B9AC-444A-8557-9DB11BFBF8DC}" destId="{B2C3EDA5-0588-40E8-ACF2-308282590EA0}" srcOrd="1" destOrd="0" presId="urn:microsoft.com/office/officeart/2005/8/layout/hProcess11"/>
    <dgm:cxn modelId="{F99B426C-FF4F-4B91-A1C7-9937950B6843}" type="presParOf" srcId="{C8EE5078-B9AC-444A-8557-9DB11BFBF8DC}" destId="{C362C6F4-0184-4A31-B6B7-D21D73CCC39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BA7F9-5FD8-4789-BDFD-CA64582D878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125E18B9-D2D3-407A-9579-A284C8037530}">
      <dgm:prSet phldrT="[文字]" custT="1"/>
      <dgm:spPr>
        <a:solidFill>
          <a:schemeClr val="accent2">
            <a:lumMod val="40000"/>
            <a:lumOff val="60000"/>
          </a:schemeClr>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8/15~8/29</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基本資料確認</a:t>
          </a:r>
        </a:p>
      </dgm:t>
    </dgm:pt>
    <dgm:pt modelId="{4DE07423-59C0-4343-8BE7-6613797100CB}" type="parTrans" cxnId="{D05ABAA4-9999-450B-BB68-C8FCE8C93D3E}">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F6CFEF6-5106-4407-B759-79CD79621ABA}" type="sibTrans" cxnId="{D05ABAA4-9999-450B-BB68-C8FCE8C93D3E}">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AD911BED-A611-4749-B800-98294DB5EAEA}">
      <dgm:prSet phldrT="[文字]" custT="1"/>
      <dgm:spPr>
        <a:solidFill>
          <a:schemeClr val="accent2">
            <a:lumMod val="40000"/>
            <a:lumOff val="60000"/>
            <a:alpha val="90000"/>
          </a:schemeClr>
        </a:solidFill>
        <a:ln>
          <a:noFill/>
        </a:ln>
      </dgm:spPr>
      <dgm:t>
        <a:bodyPr/>
        <a:lstStyle/>
        <a:p>
          <a:r>
            <a:rPr lang="zh-TW" altLang="en-US" sz="1700" b="0" dirty="0">
              <a:solidFill>
                <a:schemeClr val="tx1"/>
              </a:solidFill>
              <a:latin typeface="Arial" panose="020B0604020202020204" pitchFamily="34" charset="0"/>
              <a:ea typeface="微軟正黑體" panose="020B0604030504040204" pitchFamily="34" charset="-120"/>
              <a:cs typeface="Arial" panose="020B0604020202020204" pitchFamily="34" charset="0"/>
            </a:rPr>
            <a:t>請學校依</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114</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及</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填載。</a:t>
          </a:r>
        </a:p>
      </dgm:t>
    </dgm:pt>
    <dgm:pt modelId="{F3868233-9BD5-4A4D-82A4-90D5DFC0D606}" type="parTrans" cxnId="{BDCDF5C8-2A9F-43F5-8749-C32D77995EA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5163EAD-4C9D-48EC-9CA5-5447A9A0D9FC}" type="sibTrans" cxnId="{BDCDF5C8-2A9F-43F5-8749-C32D77995EA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4A8E6895-1120-4287-A015-3F896B97F737}">
      <dgm:prSet phldrT="[文字]" custT="1"/>
      <dgm:spPr>
        <a:solidFill>
          <a:schemeClr val="accent5">
            <a:lumMod val="20000"/>
            <a:lumOff val="80000"/>
          </a:schemeClr>
        </a:solidFill>
        <a:ln>
          <a:noFill/>
        </a:ln>
        <a:scene3d>
          <a:camera prst="orthographicFront"/>
          <a:lightRig rig="threePt" dir="t"/>
        </a:scene3d>
        <a:sp3d>
          <a:bevelT/>
        </a:sp3d>
      </dgm:spPr>
      <dgm:t>
        <a:bodyPr/>
        <a:lstStyle/>
        <a:p>
          <a:r>
            <a:rPr lang="en-US" altLang="zh-TW" sz="24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9/1~10/31</a:t>
          </a:r>
        </a:p>
        <a:p>
          <a:r>
            <a:rPr lang="zh-TW" altLang="en-US" sz="2400" b="1">
              <a:solidFill>
                <a:schemeClr val="tx1"/>
              </a:solidFill>
              <a:effectLst/>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dgm:t>
    </dgm:pt>
    <dgm:pt modelId="{3986B4F0-C446-437B-9216-E6F7757DDE49}" type="parTrans" cxnId="{E76A73DF-90EE-4302-A6D0-1377BF49E87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BC6943E4-C75B-4752-BA60-D3C0DC67B9A6}" type="sibTrans" cxnId="{E76A73DF-90EE-4302-A6D0-1377BF49E87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E38EF68-DC06-42C6-A4A3-5BB7D24A92DA}">
      <dgm:prSet phldrT="[文字]" custT="1"/>
      <dgm:spPr>
        <a:solidFill>
          <a:schemeClr val="accent5">
            <a:lumMod val="20000"/>
            <a:lumOff val="80000"/>
            <a:alpha val="90000"/>
          </a:schemeClr>
        </a:solidFill>
        <a:ln>
          <a:noFill/>
        </a:ln>
      </dgm:spPr>
      <dgm:t>
        <a:bodyPr/>
        <a:lstStyle/>
        <a:p>
          <a:r>
            <a:rPr lang="zh-TW" altLang="en-US" sz="17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各校填表作業期間</a:t>
          </a:r>
        </a:p>
      </dgm:t>
    </dgm:pt>
    <dgm:pt modelId="{8F0EDD88-F28B-402D-B164-67F7BCDE456A}" type="parTrans" cxnId="{DCB228E5-4560-47BC-9B16-3567A4F55360}">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1CC70C6-6532-411E-A2AF-48D8648D50F4}" type="sibTrans" cxnId="{DCB228E5-4560-47BC-9B16-3567A4F55360}">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0D6711A4-5C12-4986-B1C0-5FC04C6F35BE}">
      <dgm:prSet phldrT="[文字]" custT="1"/>
      <dgm:spPr>
        <a:solidFill>
          <a:srgbClr val="FFEEB7"/>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11/6~11/19</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統一資料修正</a:t>
          </a:r>
        </a:p>
      </dgm:t>
    </dgm:pt>
    <dgm:pt modelId="{EBF0EAF5-6922-437D-B25E-2D7A4AB2A05A}" type="parTrans" cxnId="{73C80D4C-1551-4C84-B5CF-C16F16C68EA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D272296C-23AC-4426-ACE1-809F50088927}" type="sibTrans" cxnId="{73C80D4C-1551-4C84-B5CF-C16F16C68EA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8E6CA2A-3225-4DD0-A02F-0EB233C1971B}">
      <dgm:prSet phldrT="[文字]" custT="1"/>
      <dgm:spPr>
        <a:solidFill>
          <a:srgbClr val="FFEEB7">
            <a:alpha val="90000"/>
          </a:srgbClr>
        </a:solidFill>
        <a:ln>
          <a:noFill/>
        </a:ln>
      </dgm:spPr>
      <dgm:t>
        <a:bodyPr/>
        <a:lstStyle/>
        <a:p>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需申請</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請</a:t>
          </a:r>
          <a:r>
            <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11/19</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17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700" b="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AF81ED2-AF83-4EFD-8126-D24825018DCB}" type="parTrans" cxnId="{418CB47D-D578-4B61-8ABD-EDD91D2B2FF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858A3188-6E9A-444F-A702-56DC877F8EBF}" type="sibTrans" cxnId="{418CB47D-D578-4B61-8ABD-EDD91D2B2FF4}">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2ACDBC8-5F32-4746-91B6-BC24D8980727}">
      <dgm:prSet phldrT="[文字]" custT="1"/>
      <dgm:spPr>
        <a:solidFill>
          <a:schemeClr val="accent3">
            <a:lumMod val="40000"/>
            <a:lumOff val="60000"/>
          </a:schemeClr>
        </a:solidFill>
        <a:ln>
          <a:noFill/>
        </a:ln>
        <a:scene3d>
          <a:camera prst="orthographicFront"/>
          <a:lightRig rig="threePt" dir="t"/>
        </a:scene3d>
        <a:sp3d>
          <a:bevelT/>
        </a:sp3d>
      </dgm:spPr>
      <dgm:t>
        <a:bodyPr/>
        <a:lstStyle/>
        <a:p>
          <a:r>
            <a:rPr lang="en-US" altLang="zh-TW"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11/27~11/28</a:t>
          </a:r>
        </a:p>
        <a:p>
          <a:r>
            <a:rPr lang="zh-TW" altLang="en-US" sz="2400" b="1"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非統一資料修正</a:t>
          </a:r>
        </a:p>
      </dgm:t>
    </dgm:pt>
    <dgm:pt modelId="{9F057A48-7D62-453D-B506-4217D157566C}" type="parTrans" cxnId="{B27815FB-4AC5-4D07-976F-A8589AB489E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EBD2A72A-9320-4EFF-8DA6-19609BBEA083}" type="sibTrans" cxnId="{B27815FB-4AC5-4D07-976F-A8589AB489E6}">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94DD8D13-BC06-466D-A12A-B4EC453811EA}">
      <dgm:prSet phldrT="[文字]" custT="1"/>
      <dgm:spPr>
        <a:solidFill>
          <a:schemeClr val="accent3">
            <a:lumMod val="40000"/>
            <a:lumOff val="60000"/>
            <a:alpha val="90000"/>
          </a:schemeClr>
        </a:solidFill>
        <a:ln>
          <a:noFill/>
        </a:ln>
      </dgm:spPr>
      <dgm:t>
        <a:bodyPr/>
        <a:lstStyle/>
        <a:p>
          <a:r>
            <a:rPr lang="zh-TW"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凡經</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統計處</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私</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立大學</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院</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獎補助</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小組、大專校院學生基本資料庫及大專校院校務</a:t>
          </a:r>
          <a:r>
            <a:rPr lang="zh-TW"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資訊公開</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平臺</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再次</a:t>
          </a:r>
          <a:r>
            <a:rPr lang="zh-TW"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檢視</a:t>
          </a:r>
          <a:r>
            <a:rPr lang="zh-TW" altLang="zh-TW"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後通知填報仍有疑義的</a:t>
          </a:r>
          <a:r>
            <a:rPr lang="zh-TW" altLang="zh-TW"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11/28</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時</a:t>
          </a:r>
          <a:r>
            <a:rPr lang="zh-TW" altLang="en-US" sz="16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前</a:t>
          </a:r>
          <a:r>
            <a:rPr lang="zh-TW" altLang="en-US" sz="1600" b="1" i="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1600" b="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EF254D4-5203-464C-A819-810FE1BE5C63}" type="parTrans" cxnId="{7F8BB230-DE14-415D-896D-768B5F8649E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573670DA-C3C3-4642-9630-F85A34310A0B}" type="sibTrans" cxnId="{7F8BB230-DE14-415D-896D-768B5F8649EC}">
      <dgm:prSet/>
      <dgm:spPr/>
      <dgm:t>
        <a:bodyPr/>
        <a:lstStyle/>
        <a:p>
          <a:endParaRPr lang="zh-TW" altLang="en-US" sz="1600" b="0">
            <a:solidFill>
              <a:schemeClr val="tx1"/>
            </a:solidFill>
            <a:latin typeface="Arial" panose="020B0604020202020204" pitchFamily="34" charset="0"/>
            <a:ea typeface="微軟正黑體" panose="020B0604030504040204" pitchFamily="34" charset="-120"/>
            <a:cs typeface="Arial" panose="020B0604020202020204" pitchFamily="34" charset="0"/>
          </a:endParaRPr>
        </a:p>
      </dgm:t>
    </dgm:pt>
    <dgm:pt modelId="{7DA0C1C6-C492-4D75-AA32-24CA21DCE3A3}" type="pres">
      <dgm:prSet presAssocID="{CE9BA7F9-5FD8-4789-BDFD-CA64582D8784}" presName="Name0" presStyleCnt="0">
        <dgm:presLayoutVars>
          <dgm:dir/>
          <dgm:animLvl val="lvl"/>
          <dgm:resizeHandles val="exact"/>
        </dgm:presLayoutVars>
      </dgm:prSet>
      <dgm:spPr/>
    </dgm:pt>
    <dgm:pt modelId="{66ECC06A-64A8-45F2-8DD7-DD002C382DF3}" type="pres">
      <dgm:prSet presAssocID="{125E18B9-D2D3-407A-9579-A284C8037530}" presName="linNode" presStyleCnt="0"/>
      <dgm:spPr/>
    </dgm:pt>
    <dgm:pt modelId="{4D3EE70A-9259-4F3F-9415-BF5F8836AB90}" type="pres">
      <dgm:prSet presAssocID="{125E18B9-D2D3-407A-9579-A284C8037530}" presName="parentText" presStyleLbl="node1" presStyleIdx="0" presStyleCnt="4">
        <dgm:presLayoutVars>
          <dgm:chMax val="1"/>
          <dgm:bulletEnabled val="1"/>
        </dgm:presLayoutVars>
      </dgm:prSet>
      <dgm:spPr/>
    </dgm:pt>
    <dgm:pt modelId="{D354B515-35BD-4ABD-80D2-12CCB371E97A}" type="pres">
      <dgm:prSet presAssocID="{125E18B9-D2D3-407A-9579-A284C8037530}" presName="descendantText" presStyleLbl="alignAccFollowNode1" presStyleIdx="0" presStyleCnt="4">
        <dgm:presLayoutVars>
          <dgm:bulletEnabled val="1"/>
        </dgm:presLayoutVars>
      </dgm:prSet>
      <dgm:spPr/>
    </dgm:pt>
    <dgm:pt modelId="{74ABEAB3-DC59-4C93-87FA-42AEE6B23F88}" type="pres">
      <dgm:prSet presAssocID="{7F6CFEF6-5106-4407-B759-79CD79621ABA}" presName="sp" presStyleCnt="0"/>
      <dgm:spPr/>
    </dgm:pt>
    <dgm:pt modelId="{A61FDE06-06FC-4922-99D8-315D37DDD497}" type="pres">
      <dgm:prSet presAssocID="{4A8E6895-1120-4287-A015-3F896B97F737}" presName="linNode" presStyleCnt="0"/>
      <dgm:spPr/>
    </dgm:pt>
    <dgm:pt modelId="{CAF50437-227C-4E91-97BC-5B0C9973FA02}" type="pres">
      <dgm:prSet presAssocID="{4A8E6895-1120-4287-A015-3F896B97F737}" presName="parentText" presStyleLbl="node1" presStyleIdx="1" presStyleCnt="4">
        <dgm:presLayoutVars>
          <dgm:chMax val="1"/>
          <dgm:bulletEnabled val="1"/>
        </dgm:presLayoutVars>
      </dgm:prSet>
      <dgm:spPr/>
    </dgm:pt>
    <dgm:pt modelId="{45DFA0B1-C3A0-420B-9BD1-5DD1C818423F}" type="pres">
      <dgm:prSet presAssocID="{4A8E6895-1120-4287-A015-3F896B97F737}" presName="descendantText" presStyleLbl="alignAccFollowNode1" presStyleIdx="1" presStyleCnt="4">
        <dgm:presLayoutVars>
          <dgm:bulletEnabled val="1"/>
        </dgm:presLayoutVars>
      </dgm:prSet>
      <dgm:spPr/>
    </dgm:pt>
    <dgm:pt modelId="{3A355D9E-C97D-4B4A-B401-338E92B4D25B}" type="pres">
      <dgm:prSet presAssocID="{BC6943E4-C75B-4752-BA60-D3C0DC67B9A6}" presName="sp" presStyleCnt="0"/>
      <dgm:spPr/>
    </dgm:pt>
    <dgm:pt modelId="{DD6D2B17-509D-4ED8-9E83-34E96FBCA4F8}" type="pres">
      <dgm:prSet presAssocID="{0D6711A4-5C12-4986-B1C0-5FC04C6F35BE}" presName="linNode" presStyleCnt="0"/>
      <dgm:spPr/>
    </dgm:pt>
    <dgm:pt modelId="{2544EE88-CD0F-48D9-B07A-B34DE54C9A5D}" type="pres">
      <dgm:prSet presAssocID="{0D6711A4-5C12-4986-B1C0-5FC04C6F35BE}" presName="parentText" presStyleLbl="node1" presStyleIdx="2" presStyleCnt="4">
        <dgm:presLayoutVars>
          <dgm:chMax val="1"/>
          <dgm:bulletEnabled val="1"/>
        </dgm:presLayoutVars>
      </dgm:prSet>
      <dgm:spPr/>
    </dgm:pt>
    <dgm:pt modelId="{698603D5-8F71-4FA4-9495-A105A00588CA}" type="pres">
      <dgm:prSet presAssocID="{0D6711A4-5C12-4986-B1C0-5FC04C6F35BE}" presName="descendantText" presStyleLbl="alignAccFollowNode1" presStyleIdx="2" presStyleCnt="4">
        <dgm:presLayoutVars>
          <dgm:bulletEnabled val="1"/>
        </dgm:presLayoutVars>
      </dgm:prSet>
      <dgm:spPr/>
    </dgm:pt>
    <dgm:pt modelId="{AC8E69FB-7629-4933-8EDB-32F564D541C6}" type="pres">
      <dgm:prSet presAssocID="{D272296C-23AC-4426-ACE1-809F50088927}" presName="sp" presStyleCnt="0"/>
      <dgm:spPr/>
    </dgm:pt>
    <dgm:pt modelId="{DB2F58BE-7A69-4F0E-AFCC-838DB4602560}" type="pres">
      <dgm:prSet presAssocID="{52ACDBC8-5F32-4746-91B6-BC24D8980727}" presName="linNode" presStyleCnt="0"/>
      <dgm:spPr/>
    </dgm:pt>
    <dgm:pt modelId="{40EAB7DC-2461-4619-AC65-60C3D22878CC}" type="pres">
      <dgm:prSet presAssocID="{52ACDBC8-5F32-4746-91B6-BC24D8980727}" presName="parentText" presStyleLbl="node1" presStyleIdx="3" presStyleCnt="4" custLinFactNeighborY="-2007">
        <dgm:presLayoutVars>
          <dgm:chMax val="1"/>
          <dgm:bulletEnabled val="1"/>
        </dgm:presLayoutVars>
      </dgm:prSet>
      <dgm:spPr/>
    </dgm:pt>
    <dgm:pt modelId="{DDFB25DD-88E0-458C-BA02-CB8C77636D35}" type="pres">
      <dgm:prSet presAssocID="{52ACDBC8-5F32-4746-91B6-BC24D8980727}" presName="descendantText" presStyleLbl="alignAccFollowNode1" presStyleIdx="3" presStyleCnt="4" custScaleY="90633" custLinFactNeighborY="-2508">
        <dgm:presLayoutVars>
          <dgm:bulletEnabled val="1"/>
        </dgm:presLayoutVars>
      </dgm:prSet>
      <dgm:spPr/>
    </dgm:pt>
  </dgm:ptLst>
  <dgm:cxnLst>
    <dgm:cxn modelId="{4853A30E-48DB-4567-9E7D-04A69D10E0D5}" type="presOf" srcId="{125E18B9-D2D3-407A-9579-A284C8037530}" destId="{4D3EE70A-9259-4F3F-9415-BF5F8836AB90}" srcOrd="0" destOrd="0" presId="urn:microsoft.com/office/officeart/2005/8/layout/vList5"/>
    <dgm:cxn modelId="{D90FCA17-97D9-409C-B983-C035A3AE575D}" type="presOf" srcId="{52ACDBC8-5F32-4746-91B6-BC24D8980727}" destId="{40EAB7DC-2461-4619-AC65-60C3D22878CC}" srcOrd="0" destOrd="0" presId="urn:microsoft.com/office/officeart/2005/8/layout/vList5"/>
    <dgm:cxn modelId="{15F9CB21-14D6-4C59-93CB-EC5C77B21A33}" type="presOf" srcId="{AD911BED-A611-4749-B800-98294DB5EAEA}" destId="{D354B515-35BD-4ABD-80D2-12CCB371E97A}" srcOrd="0" destOrd="0" presId="urn:microsoft.com/office/officeart/2005/8/layout/vList5"/>
    <dgm:cxn modelId="{49DDB025-6C79-4560-AAC8-5EE2F24721AE}" type="presOf" srcId="{0D6711A4-5C12-4986-B1C0-5FC04C6F35BE}" destId="{2544EE88-CD0F-48D9-B07A-B34DE54C9A5D}" srcOrd="0" destOrd="0" presId="urn:microsoft.com/office/officeart/2005/8/layout/vList5"/>
    <dgm:cxn modelId="{7F8BB230-DE14-415D-896D-768B5F8649EC}" srcId="{52ACDBC8-5F32-4746-91B6-BC24D8980727}" destId="{94DD8D13-BC06-466D-A12A-B4EC453811EA}" srcOrd="0" destOrd="0" parTransId="{5EF254D4-5203-464C-A819-810FE1BE5C63}" sibTransId="{573670DA-C3C3-4642-9630-F85A34310A0B}"/>
    <dgm:cxn modelId="{C7C45561-3222-49E3-96D1-393A38ED0BB5}" type="presOf" srcId="{CE9BA7F9-5FD8-4789-BDFD-CA64582D8784}" destId="{7DA0C1C6-C492-4D75-AA32-24CA21DCE3A3}" srcOrd="0" destOrd="0" presId="urn:microsoft.com/office/officeart/2005/8/layout/vList5"/>
    <dgm:cxn modelId="{73C80D4C-1551-4C84-B5CF-C16F16C68EAC}" srcId="{CE9BA7F9-5FD8-4789-BDFD-CA64582D8784}" destId="{0D6711A4-5C12-4986-B1C0-5FC04C6F35BE}" srcOrd="2" destOrd="0" parTransId="{EBF0EAF5-6922-437D-B25E-2D7A4AB2A05A}" sibTransId="{D272296C-23AC-4426-ACE1-809F50088927}"/>
    <dgm:cxn modelId="{9F794379-36A5-47A8-870A-512DD68C7BDA}" type="presOf" srcId="{88E6CA2A-3225-4DD0-A02F-0EB233C1971B}" destId="{698603D5-8F71-4FA4-9495-A105A00588CA}" srcOrd="0" destOrd="0" presId="urn:microsoft.com/office/officeart/2005/8/layout/vList5"/>
    <dgm:cxn modelId="{D44E2C7A-3DC4-4D8B-AF01-DA6BD1252150}" type="presOf" srcId="{94DD8D13-BC06-466D-A12A-B4EC453811EA}" destId="{DDFB25DD-88E0-458C-BA02-CB8C77636D35}" srcOrd="0" destOrd="0" presId="urn:microsoft.com/office/officeart/2005/8/layout/vList5"/>
    <dgm:cxn modelId="{418CB47D-D578-4B61-8ABD-EDD91D2B2FF4}" srcId="{0D6711A4-5C12-4986-B1C0-5FC04C6F35BE}" destId="{88E6CA2A-3225-4DD0-A02F-0EB233C1971B}" srcOrd="0" destOrd="0" parTransId="{7AF81ED2-AF83-4EFD-8126-D24825018DCB}" sibTransId="{858A3188-6E9A-444F-A702-56DC877F8EBF}"/>
    <dgm:cxn modelId="{143A819D-1633-4D54-BE3A-1A13C46F4506}" type="presOf" srcId="{4A8E6895-1120-4287-A015-3F896B97F737}" destId="{CAF50437-227C-4E91-97BC-5B0C9973FA02}" srcOrd="0" destOrd="0" presId="urn:microsoft.com/office/officeart/2005/8/layout/vList5"/>
    <dgm:cxn modelId="{7C2DBE9D-AA66-4BA7-ADE4-606BE0DA0442}" type="presOf" srcId="{9E38EF68-DC06-42C6-A4A3-5BB7D24A92DA}" destId="{45DFA0B1-C3A0-420B-9BD1-5DD1C818423F}" srcOrd="0" destOrd="0" presId="urn:microsoft.com/office/officeart/2005/8/layout/vList5"/>
    <dgm:cxn modelId="{D05ABAA4-9999-450B-BB68-C8FCE8C93D3E}" srcId="{CE9BA7F9-5FD8-4789-BDFD-CA64582D8784}" destId="{125E18B9-D2D3-407A-9579-A284C8037530}" srcOrd="0" destOrd="0" parTransId="{4DE07423-59C0-4343-8BE7-6613797100CB}" sibTransId="{7F6CFEF6-5106-4407-B759-79CD79621ABA}"/>
    <dgm:cxn modelId="{BDCDF5C8-2A9F-43F5-8749-C32D77995EA6}" srcId="{125E18B9-D2D3-407A-9579-A284C8037530}" destId="{AD911BED-A611-4749-B800-98294DB5EAEA}" srcOrd="0" destOrd="0" parTransId="{F3868233-9BD5-4A4D-82A4-90D5DFC0D606}" sibTransId="{95163EAD-4C9D-48EC-9CA5-5447A9A0D9FC}"/>
    <dgm:cxn modelId="{E76A73DF-90EE-4302-A6D0-1377BF49E874}" srcId="{CE9BA7F9-5FD8-4789-BDFD-CA64582D8784}" destId="{4A8E6895-1120-4287-A015-3F896B97F737}" srcOrd="1" destOrd="0" parTransId="{3986B4F0-C446-437B-9216-E6F7757DDE49}" sibTransId="{BC6943E4-C75B-4752-BA60-D3C0DC67B9A6}"/>
    <dgm:cxn modelId="{DCB228E5-4560-47BC-9B16-3567A4F55360}" srcId="{4A8E6895-1120-4287-A015-3F896B97F737}" destId="{9E38EF68-DC06-42C6-A4A3-5BB7D24A92DA}" srcOrd="0" destOrd="0" parTransId="{8F0EDD88-F28B-402D-B164-67F7BCDE456A}" sibTransId="{01CC70C6-6532-411E-A2AF-48D8648D50F4}"/>
    <dgm:cxn modelId="{B27815FB-4AC5-4D07-976F-A8589AB489E6}" srcId="{CE9BA7F9-5FD8-4789-BDFD-CA64582D8784}" destId="{52ACDBC8-5F32-4746-91B6-BC24D8980727}" srcOrd="3" destOrd="0" parTransId="{9F057A48-7D62-453D-B506-4217D157566C}" sibTransId="{EBD2A72A-9320-4EFF-8DA6-19609BBEA083}"/>
    <dgm:cxn modelId="{01C43FAE-8B3F-49EB-89A0-84A137A285F2}" type="presParOf" srcId="{7DA0C1C6-C492-4D75-AA32-24CA21DCE3A3}" destId="{66ECC06A-64A8-45F2-8DD7-DD002C382DF3}" srcOrd="0" destOrd="0" presId="urn:microsoft.com/office/officeart/2005/8/layout/vList5"/>
    <dgm:cxn modelId="{1AA7F94C-B974-477A-964D-73F0108CD36B}" type="presParOf" srcId="{66ECC06A-64A8-45F2-8DD7-DD002C382DF3}" destId="{4D3EE70A-9259-4F3F-9415-BF5F8836AB90}" srcOrd="0" destOrd="0" presId="urn:microsoft.com/office/officeart/2005/8/layout/vList5"/>
    <dgm:cxn modelId="{4E5146FF-7454-4E7F-98FA-079DDBAC24AF}" type="presParOf" srcId="{66ECC06A-64A8-45F2-8DD7-DD002C382DF3}" destId="{D354B515-35BD-4ABD-80D2-12CCB371E97A}" srcOrd="1" destOrd="0" presId="urn:microsoft.com/office/officeart/2005/8/layout/vList5"/>
    <dgm:cxn modelId="{636410E7-5C37-4F14-8B4B-86F2977744B1}" type="presParOf" srcId="{7DA0C1C6-C492-4D75-AA32-24CA21DCE3A3}" destId="{74ABEAB3-DC59-4C93-87FA-42AEE6B23F88}" srcOrd="1" destOrd="0" presId="urn:microsoft.com/office/officeart/2005/8/layout/vList5"/>
    <dgm:cxn modelId="{BD6CEAC2-5B7D-40F7-A1BC-149045DC0FAA}" type="presParOf" srcId="{7DA0C1C6-C492-4D75-AA32-24CA21DCE3A3}" destId="{A61FDE06-06FC-4922-99D8-315D37DDD497}" srcOrd="2" destOrd="0" presId="urn:microsoft.com/office/officeart/2005/8/layout/vList5"/>
    <dgm:cxn modelId="{90DBE004-52B2-433E-9439-B38C96C64B1B}" type="presParOf" srcId="{A61FDE06-06FC-4922-99D8-315D37DDD497}" destId="{CAF50437-227C-4E91-97BC-5B0C9973FA02}" srcOrd="0" destOrd="0" presId="urn:microsoft.com/office/officeart/2005/8/layout/vList5"/>
    <dgm:cxn modelId="{C5AD8C1C-D8BC-4A1F-A3F1-933C186084CA}" type="presParOf" srcId="{A61FDE06-06FC-4922-99D8-315D37DDD497}" destId="{45DFA0B1-C3A0-420B-9BD1-5DD1C818423F}" srcOrd="1" destOrd="0" presId="urn:microsoft.com/office/officeart/2005/8/layout/vList5"/>
    <dgm:cxn modelId="{88F1939B-8271-41F2-B8B6-B2B8BEA1A12C}" type="presParOf" srcId="{7DA0C1C6-C492-4D75-AA32-24CA21DCE3A3}" destId="{3A355D9E-C97D-4B4A-B401-338E92B4D25B}" srcOrd="3" destOrd="0" presId="urn:microsoft.com/office/officeart/2005/8/layout/vList5"/>
    <dgm:cxn modelId="{1FB33090-9489-4072-B53C-3DCB7DCA146B}" type="presParOf" srcId="{7DA0C1C6-C492-4D75-AA32-24CA21DCE3A3}" destId="{DD6D2B17-509D-4ED8-9E83-34E96FBCA4F8}" srcOrd="4" destOrd="0" presId="urn:microsoft.com/office/officeart/2005/8/layout/vList5"/>
    <dgm:cxn modelId="{9BE78E23-D3A3-4A39-8637-678D1B623AA2}" type="presParOf" srcId="{DD6D2B17-509D-4ED8-9E83-34E96FBCA4F8}" destId="{2544EE88-CD0F-48D9-B07A-B34DE54C9A5D}" srcOrd="0" destOrd="0" presId="urn:microsoft.com/office/officeart/2005/8/layout/vList5"/>
    <dgm:cxn modelId="{05621632-675D-4275-BD4D-0F007B4D9CCE}" type="presParOf" srcId="{DD6D2B17-509D-4ED8-9E83-34E96FBCA4F8}" destId="{698603D5-8F71-4FA4-9495-A105A00588CA}" srcOrd="1" destOrd="0" presId="urn:microsoft.com/office/officeart/2005/8/layout/vList5"/>
    <dgm:cxn modelId="{E72ACE28-61D2-439F-9C51-0E75B8C58CEC}" type="presParOf" srcId="{7DA0C1C6-C492-4D75-AA32-24CA21DCE3A3}" destId="{AC8E69FB-7629-4933-8EDB-32F564D541C6}" srcOrd="5" destOrd="0" presId="urn:microsoft.com/office/officeart/2005/8/layout/vList5"/>
    <dgm:cxn modelId="{4972B231-D089-41EF-BCD3-9E35DFD85245}" type="presParOf" srcId="{7DA0C1C6-C492-4D75-AA32-24CA21DCE3A3}" destId="{DB2F58BE-7A69-4F0E-AFCC-838DB4602560}" srcOrd="6" destOrd="0" presId="urn:microsoft.com/office/officeart/2005/8/layout/vList5"/>
    <dgm:cxn modelId="{15B0089B-BAF2-43A0-95E8-B84E0956B069}" type="presParOf" srcId="{DB2F58BE-7A69-4F0E-AFCC-838DB4602560}" destId="{40EAB7DC-2461-4619-AC65-60C3D22878CC}" srcOrd="0" destOrd="0" presId="urn:microsoft.com/office/officeart/2005/8/layout/vList5"/>
    <dgm:cxn modelId="{7FCA75C8-849B-482A-812D-CC1BFB73ED83}" type="presParOf" srcId="{DB2F58BE-7A69-4F0E-AFCC-838DB4602560}" destId="{DDFB25DD-88E0-458C-BA02-CB8C77636D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6DE739-D1D8-4F82-A1B1-92C4402768E3}"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C901347E-9A22-4C2B-92E9-E1C5B67FC342}">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②</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準備核章版檢核表</a:t>
          </a:r>
          <a:endParaRPr lang="zh-TW" altLang="en-US" sz="2200" b="1" dirty="0">
            <a:solidFill>
              <a:schemeClr val="tx1"/>
            </a:solidFill>
          </a:endParaRPr>
        </a:p>
      </dgm:t>
    </dgm:pt>
    <dgm:pt modelId="{BD514C9C-E576-463F-8CAC-B8C7663AE0CA}" type="parTrans" cxnId="{6C33E5C5-1CCA-404D-88D1-9F261A5F6B91}">
      <dgm:prSet/>
      <dgm:spPr/>
      <dgm:t>
        <a:bodyPr/>
        <a:lstStyle/>
        <a:p>
          <a:endParaRPr lang="zh-TW" altLang="en-US" sz="2200" b="1">
            <a:solidFill>
              <a:schemeClr val="tx1"/>
            </a:solidFill>
          </a:endParaRPr>
        </a:p>
      </dgm:t>
    </dgm:pt>
    <dgm:pt modelId="{450DEB55-AE9B-46C4-A3FC-452113AE959F}" type="sibTrans" cxnId="{6C33E5C5-1CCA-404D-88D1-9F261A5F6B91}">
      <dgm:prSet/>
      <dgm:spPr/>
      <dgm:t>
        <a:bodyPr/>
        <a:lstStyle/>
        <a:p>
          <a:endParaRPr lang="zh-TW" altLang="en-US" sz="2200" b="1">
            <a:solidFill>
              <a:schemeClr val="tx1"/>
            </a:solidFill>
          </a:endParaRPr>
        </a:p>
      </dgm:t>
    </dgm:pt>
    <dgm:pt modelId="{B92EBCDA-FAFF-4F76-89B6-8A17C03FB3CE}">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正本、副本公文皆需檢附「核章版」檢核表</a:t>
          </a:r>
          <a:endParaRPr lang="zh-TW" altLang="en-US" sz="2800" b="1" dirty="0">
            <a:solidFill>
              <a:srgbClr val="FF0000"/>
            </a:solidFill>
          </a:endParaRPr>
        </a:p>
      </dgm:t>
    </dgm:pt>
    <dgm:pt modelId="{98AE658C-0136-4B4A-9617-36297BB8D20B}" type="parTrans" cxnId="{984902B3-070A-406B-9A40-0976D256A709}">
      <dgm:prSet/>
      <dgm:spPr/>
      <dgm:t>
        <a:bodyPr/>
        <a:lstStyle/>
        <a:p>
          <a:endParaRPr lang="zh-TW" altLang="en-US" sz="2200" b="1">
            <a:solidFill>
              <a:schemeClr val="tx1"/>
            </a:solidFill>
          </a:endParaRPr>
        </a:p>
      </dgm:t>
    </dgm:pt>
    <dgm:pt modelId="{9F05A9D5-FF01-4E12-8ACE-4013C8911D27}" type="sibTrans" cxnId="{984902B3-070A-406B-9A40-0976D256A709}">
      <dgm:prSet/>
      <dgm:spPr/>
      <dgm:t>
        <a:bodyPr/>
        <a:lstStyle/>
        <a:p>
          <a:endParaRPr lang="zh-TW" altLang="en-US" sz="2200" b="1">
            <a:solidFill>
              <a:schemeClr val="tx1"/>
            </a:solidFill>
          </a:endParaRPr>
        </a:p>
      </dgm:t>
    </dgm:pt>
    <dgm:pt modelId="{7CB5B596-3095-47C5-8364-7F2C92D6B374}">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正本→教育部</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dirty="0">
            <a:solidFill>
              <a:schemeClr val="tx1"/>
            </a:solidFill>
          </a:endParaRPr>
        </a:p>
      </dgm:t>
    </dgm:pt>
    <dgm:pt modelId="{3DFF30B6-DF98-4C02-83CB-CA6477B81447}" type="parTrans" cxnId="{BDC50CC6-D08B-40F1-A38A-B094CC4FE767}">
      <dgm:prSet/>
      <dgm:spPr/>
      <dgm:t>
        <a:bodyPr/>
        <a:lstStyle/>
        <a:p>
          <a:endParaRPr lang="zh-TW" altLang="en-US" sz="2200" b="1">
            <a:solidFill>
              <a:schemeClr val="tx1"/>
            </a:solidFill>
          </a:endParaRPr>
        </a:p>
      </dgm:t>
    </dgm:pt>
    <dgm:pt modelId="{CABC1D7F-1F40-44F7-BBFF-AFE5C0B94A59}" type="sibTrans" cxnId="{BDC50CC6-D08B-40F1-A38A-B094CC4FE767}">
      <dgm:prSet/>
      <dgm:spPr/>
      <dgm:t>
        <a:bodyPr/>
        <a:lstStyle/>
        <a:p>
          <a:endParaRPr lang="zh-TW" altLang="en-US" sz="2200" b="1">
            <a:solidFill>
              <a:schemeClr val="tx1"/>
            </a:solidFill>
          </a:endParaRPr>
        </a:p>
      </dgm:t>
    </dgm:pt>
    <dgm:pt modelId="{27C3E1AA-C169-4792-BB10-14FAA9992C4B}">
      <dgm:prSet phldrT="[文字]" custT="1"/>
      <dgm:spPr>
        <a:solidFill>
          <a:schemeClr val="tx2">
            <a:lumMod val="20000"/>
            <a:lumOff val="80000"/>
          </a:schemeClr>
        </a:solidFill>
        <a:ln>
          <a:noFill/>
        </a:ln>
        <a:scene3d>
          <a:camera prst="orthographicFront"/>
          <a:lightRig rig="threePt" dir="t"/>
        </a:scene3d>
        <a:sp3d>
          <a:bevelT/>
        </a:sp3d>
      </dgm:spPr>
      <dgm:t>
        <a:bodyPr/>
        <a:lstStyle/>
        <a:p>
          <a:pPr marL="540000"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檔案限制：</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5MB</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以內</a:t>
          </a:r>
          <a:endParaRPr lang="zh-TW" altLang="en-US" sz="2200" b="1" dirty="0">
            <a:solidFill>
              <a:schemeClr val="tx1"/>
            </a:solidFill>
          </a:endParaRPr>
        </a:p>
      </dgm:t>
    </dgm:pt>
    <dgm:pt modelId="{7AD150FA-225D-4FFA-9D04-E47DB5CBE5F1}" type="parTrans" cxnId="{1CE7DE2E-4ADA-4FC8-8A92-974D9B793FF9}">
      <dgm:prSet/>
      <dgm:spPr/>
      <dgm:t>
        <a:bodyPr/>
        <a:lstStyle/>
        <a:p>
          <a:endParaRPr lang="zh-TW" altLang="en-US" sz="2200" b="1">
            <a:solidFill>
              <a:schemeClr val="tx1"/>
            </a:solidFill>
          </a:endParaRPr>
        </a:p>
      </dgm:t>
    </dgm:pt>
    <dgm:pt modelId="{1275EF82-1331-4055-B7FF-9EDEEA40D7A7}" type="sibTrans" cxnId="{1CE7DE2E-4ADA-4FC8-8A92-974D9B793FF9}">
      <dgm:prSet/>
      <dgm:spPr/>
      <dgm:t>
        <a:bodyPr/>
        <a:lstStyle/>
        <a:p>
          <a:endParaRPr lang="zh-TW" altLang="en-US" sz="2200" b="1">
            <a:solidFill>
              <a:schemeClr val="tx1"/>
            </a:solidFill>
          </a:endParaRPr>
        </a:p>
      </dgm:t>
    </dgm:pt>
    <dgm:pt modelId="{55C062CB-A443-4C03-9C9A-E759B7018B2E}">
      <dgm:prSet phldrT="[文字]" custT="1"/>
      <dgm:spPr>
        <a:solidFill>
          <a:schemeClr val="accent3">
            <a:lumMod val="40000"/>
            <a:lumOff val="60000"/>
          </a:schemeClr>
        </a:solidFill>
        <a:ln>
          <a:noFill/>
        </a:ln>
        <a:scene3d>
          <a:camera prst="orthographicFront"/>
          <a:lightRig rig="threePt" dir="t"/>
        </a:scene3d>
        <a:sp3d>
          <a:bevelT/>
        </a:sp3d>
      </dgm:spPr>
      <dgm:t>
        <a:bodyPr/>
        <a:lstStyle/>
        <a:p>
          <a:pPr algn="l"/>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副本→</a:t>
          </a:r>
          <a:r>
            <a:rPr lang="zh-TW"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雲科大</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a:t>
          </a:r>
          <a:r>
            <a:rPr lang="en-US" altLang="zh-TW"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dirty="0">
            <a:solidFill>
              <a:schemeClr val="tx1"/>
            </a:solidFill>
          </a:endParaRPr>
        </a:p>
      </dgm:t>
    </dgm:pt>
    <dgm:pt modelId="{09B4E4E2-FD36-479E-90E0-FB6EB31C023B}" type="parTrans" cxnId="{4D5D0430-BC9F-4B43-B018-E897CEE43789}">
      <dgm:prSet/>
      <dgm:spPr/>
      <dgm:t>
        <a:bodyPr/>
        <a:lstStyle/>
        <a:p>
          <a:endParaRPr lang="zh-TW" altLang="en-US" sz="2200" b="1">
            <a:solidFill>
              <a:schemeClr val="tx1"/>
            </a:solidFill>
          </a:endParaRPr>
        </a:p>
      </dgm:t>
    </dgm:pt>
    <dgm:pt modelId="{95EC63E1-8311-46D4-8F87-6E8453FEE48A}" type="sibTrans" cxnId="{4D5D0430-BC9F-4B43-B018-E897CEE43789}">
      <dgm:prSet/>
      <dgm:spPr/>
      <dgm:t>
        <a:bodyPr/>
        <a:lstStyle/>
        <a:p>
          <a:endParaRPr lang="zh-TW" altLang="en-US" sz="2200" b="1">
            <a:solidFill>
              <a:schemeClr val="tx1"/>
            </a:solidFill>
          </a:endParaRPr>
        </a:p>
      </dgm:t>
    </dgm:pt>
    <dgm:pt modelId="{C4982CEA-E7EF-434B-9FD5-3443FDDCD951}">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①</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zh-TW" altLang="en-US" sz="2200" b="1" dirty="0">
            <a:solidFill>
              <a:schemeClr val="tx1"/>
            </a:solidFill>
          </a:endParaRPr>
        </a:p>
      </dgm:t>
    </dgm:pt>
    <dgm:pt modelId="{F0CAF96E-3A82-4687-A4A2-668C65FDA7A3}" type="parTrans" cxnId="{56AEB691-73DE-46FD-80F8-368B4FE7D1FF}">
      <dgm:prSet/>
      <dgm:spPr/>
      <dgm:t>
        <a:bodyPr/>
        <a:lstStyle/>
        <a:p>
          <a:endParaRPr lang="zh-TW" altLang="en-US" sz="2200" b="1">
            <a:solidFill>
              <a:schemeClr val="tx1"/>
            </a:solidFill>
          </a:endParaRPr>
        </a:p>
      </dgm:t>
    </dgm:pt>
    <dgm:pt modelId="{CCC938CC-CB98-420A-BC48-71EE24E1CD01}" type="sibTrans" cxnId="{56AEB691-73DE-46FD-80F8-368B4FE7D1FF}">
      <dgm:prSet/>
      <dgm:spPr/>
      <dgm:t>
        <a:bodyPr/>
        <a:lstStyle/>
        <a:p>
          <a:endParaRPr lang="zh-TW" altLang="en-US" sz="2200" b="1">
            <a:solidFill>
              <a:schemeClr val="tx1"/>
            </a:solidFill>
          </a:endParaRPr>
        </a:p>
      </dgm:t>
    </dgm:pt>
    <dgm:pt modelId="{34222107-720D-4E90-A0FD-E47971EC8CC9}">
      <dgm:prSet phldrT="[文字]" custT="1"/>
      <dgm:spPr>
        <a:solidFill>
          <a:schemeClr val="tx2">
            <a:lumMod val="20000"/>
            <a:lumOff val="80000"/>
          </a:schemeClr>
        </a:solidFill>
        <a:ln>
          <a:noFill/>
        </a:ln>
        <a:scene3d>
          <a:camera prst="orthographicFront"/>
          <a:lightRig rig="threePt" dir="t"/>
        </a:scene3d>
        <a:sp3d>
          <a:bevelT/>
        </a:sp3d>
      </dgm:spPr>
      <dgm:t>
        <a:bodyPr/>
        <a:lstStyle/>
        <a:p>
          <a:pPr marL="0" algn="l"/>
          <a:r>
            <a:rPr lang="zh-TW" altLang="en-US" sz="2200" b="1" dirty="0">
              <a:solidFill>
                <a:schemeClr val="tx1"/>
              </a:solidFill>
              <a:latin typeface="細明體" panose="02020509000000000000" pitchFamily="49" charset="-120"/>
              <a:ea typeface="細明體" panose="02020509000000000000" pitchFamily="49" charset="-120"/>
              <a:cs typeface="Arial" panose="020B0604020202020204" pitchFamily="34" charset="0"/>
            </a:rPr>
            <a:t>③</a:t>
          </a: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電子公文函送</a:t>
          </a:r>
          <a:endParaRPr lang="zh-TW" altLang="en-US" sz="2200" b="1" dirty="0">
            <a:solidFill>
              <a:schemeClr val="tx1"/>
            </a:solidFill>
          </a:endParaRPr>
        </a:p>
      </dgm:t>
    </dgm:pt>
    <dgm:pt modelId="{FC4A0E9A-E09D-4004-80B8-6BC90CF70F7A}" type="parTrans" cxnId="{C2A36709-9EE0-444E-88C9-906C9693A620}">
      <dgm:prSet/>
      <dgm:spPr/>
      <dgm:t>
        <a:bodyPr/>
        <a:lstStyle/>
        <a:p>
          <a:endParaRPr lang="zh-TW" altLang="en-US"/>
        </a:p>
      </dgm:t>
    </dgm:pt>
    <dgm:pt modelId="{09AD5892-422E-4CAD-8303-095F593597CB}" type="sibTrans" cxnId="{C2A36709-9EE0-444E-88C9-906C9693A620}">
      <dgm:prSet/>
      <dgm:spPr/>
      <dgm:t>
        <a:bodyPr/>
        <a:lstStyle/>
        <a:p>
          <a:endParaRPr lang="zh-TW" altLang="en-US"/>
        </a:p>
      </dgm:t>
    </dgm:pt>
    <dgm:pt modelId="{0EA970CA-A326-4980-A8B4-0CEE72227F4F}">
      <dgm:prSet phldrT="[文字]" custT="1"/>
      <dgm:spPr>
        <a:solidFill>
          <a:srgbClr val="CFE1EE"/>
        </a:solidFill>
        <a:scene3d>
          <a:camera prst="orthographicFront"/>
          <a:lightRig rig="threePt" dir="t"/>
        </a:scene3d>
        <a:sp3d>
          <a:bevelT/>
        </a:sp3d>
      </dgm:spPr>
      <dgm:t>
        <a:bodyPr/>
        <a:lstStyle/>
        <a:p>
          <a:r>
            <a:rPr lang="zh-TW" altLang="en-US" sz="54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作業步驟</a:t>
          </a:r>
          <a:endParaRPr lang="zh-TW" altLang="en-US" sz="5400" b="1" dirty="0">
            <a:solidFill>
              <a:schemeClr val="tx1"/>
            </a:solidFill>
          </a:endParaRPr>
        </a:p>
      </dgm:t>
    </dgm:pt>
    <dgm:pt modelId="{F7A34446-BD4A-4D47-A6A3-8E01E6EDA109}" type="sibTrans" cxnId="{67003DC2-214E-4192-9609-3EC0ECD48961}">
      <dgm:prSet/>
      <dgm:spPr/>
      <dgm:t>
        <a:bodyPr/>
        <a:lstStyle/>
        <a:p>
          <a:endParaRPr lang="zh-TW" altLang="en-US" sz="2200" b="1">
            <a:solidFill>
              <a:schemeClr val="tx1"/>
            </a:solidFill>
          </a:endParaRPr>
        </a:p>
      </dgm:t>
    </dgm:pt>
    <dgm:pt modelId="{9661C2CB-BD9E-49B4-96EF-77794E767C6C}" type="parTrans" cxnId="{67003DC2-214E-4192-9609-3EC0ECD48961}">
      <dgm:prSet/>
      <dgm:spPr/>
      <dgm:t>
        <a:bodyPr/>
        <a:lstStyle/>
        <a:p>
          <a:endParaRPr lang="zh-TW" altLang="en-US" sz="2200" b="1">
            <a:solidFill>
              <a:schemeClr val="tx1"/>
            </a:solidFill>
          </a:endParaRPr>
        </a:p>
      </dgm:t>
    </dgm:pt>
    <dgm:pt modelId="{08570FE5-886E-441A-8508-F82E40234EF3}">
      <dgm:prSet phldrT="[文字]" custT="1"/>
      <dgm:spPr>
        <a:solidFill>
          <a:schemeClr val="accent3">
            <a:lumMod val="20000"/>
            <a:lumOff val="80000"/>
          </a:schemeClr>
        </a:solidFill>
        <a:scene3d>
          <a:camera prst="orthographicFront"/>
          <a:lightRig rig="threePt" dir="t"/>
        </a:scene3d>
        <a:sp3d>
          <a:bevelT/>
        </a:sp3d>
      </dgm:spPr>
      <dgm:t>
        <a:bodyPr/>
        <a:lstStyle/>
        <a:p>
          <a:r>
            <a:rPr lang="zh-TW" altLang="en-US" sz="5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重要提醒</a:t>
          </a:r>
        </a:p>
      </dgm:t>
    </dgm:pt>
    <dgm:pt modelId="{CFCCE419-C128-4320-ADB5-18693E648A07}" type="sibTrans" cxnId="{C8D0022D-2266-474D-8DE3-5858793ACE1D}">
      <dgm:prSet/>
      <dgm:spPr/>
      <dgm:t>
        <a:bodyPr/>
        <a:lstStyle/>
        <a:p>
          <a:endParaRPr lang="zh-TW" altLang="en-US" sz="2200" b="1">
            <a:solidFill>
              <a:schemeClr val="tx1"/>
            </a:solidFill>
          </a:endParaRPr>
        </a:p>
      </dgm:t>
    </dgm:pt>
    <dgm:pt modelId="{0E3F3E7A-594B-4C2A-8F11-D752E19B5E65}" type="parTrans" cxnId="{C8D0022D-2266-474D-8DE3-5858793ACE1D}">
      <dgm:prSet/>
      <dgm:spPr/>
      <dgm:t>
        <a:bodyPr/>
        <a:lstStyle/>
        <a:p>
          <a:endParaRPr lang="zh-TW" altLang="en-US" sz="2200" b="1">
            <a:solidFill>
              <a:schemeClr val="tx1"/>
            </a:solidFill>
          </a:endParaRPr>
        </a:p>
      </dgm:t>
    </dgm:pt>
    <dgm:pt modelId="{222E0E87-9054-4179-BD50-BCD100649F42}" type="pres">
      <dgm:prSet presAssocID="{026DE739-D1D8-4F82-A1B1-92C4402768E3}" presName="theList" presStyleCnt="0">
        <dgm:presLayoutVars>
          <dgm:dir/>
          <dgm:animLvl val="lvl"/>
          <dgm:resizeHandles val="exact"/>
        </dgm:presLayoutVars>
      </dgm:prSet>
      <dgm:spPr/>
    </dgm:pt>
    <dgm:pt modelId="{7AED0F8D-3E48-4DC1-A594-F6A8744E5FC0}" type="pres">
      <dgm:prSet presAssocID="{0EA970CA-A326-4980-A8B4-0CEE72227F4F}" presName="compNode" presStyleCnt="0"/>
      <dgm:spPr/>
    </dgm:pt>
    <dgm:pt modelId="{44B97A6D-2EDC-4F57-8E69-C78C54D6BC52}" type="pres">
      <dgm:prSet presAssocID="{0EA970CA-A326-4980-A8B4-0CEE72227F4F}" presName="aNode" presStyleLbl="bgShp" presStyleIdx="0" presStyleCnt="2"/>
      <dgm:spPr/>
    </dgm:pt>
    <dgm:pt modelId="{8537FB35-60E4-4EE8-A4D5-9336F4474EFB}" type="pres">
      <dgm:prSet presAssocID="{0EA970CA-A326-4980-A8B4-0CEE72227F4F}" presName="textNode" presStyleLbl="bgShp" presStyleIdx="0" presStyleCnt="2"/>
      <dgm:spPr/>
    </dgm:pt>
    <dgm:pt modelId="{DC94C304-F203-4307-8DEC-B7D774E6CE64}" type="pres">
      <dgm:prSet presAssocID="{0EA970CA-A326-4980-A8B4-0CEE72227F4F}" presName="compChildNode" presStyleCnt="0"/>
      <dgm:spPr/>
    </dgm:pt>
    <dgm:pt modelId="{40B991C5-220C-4FC7-8F9F-733F34A328D7}" type="pres">
      <dgm:prSet presAssocID="{0EA970CA-A326-4980-A8B4-0CEE72227F4F}" presName="theInnerList" presStyleCnt="0"/>
      <dgm:spPr/>
    </dgm:pt>
    <dgm:pt modelId="{8FC0B2C8-DC4C-451E-8DF9-13B557A91C47}" type="pres">
      <dgm:prSet presAssocID="{C4982CEA-E7EF-434B-9FD5-3443FDDCD951}" presName="childNode" presStyleLbl="node1" presStyleIdx="0" presStyleCnt="7">
        <dgm:presLayoutVars>
          <dgm:bulletEnabled val="1"/>
        </dgm:presLayoutVars>
      </dgm:prSet>
      <dgm:spPr/>
    </dgm:pt>
    <dgm:pt modelId="{493D980F-E710-4205-8567-8A645D35F9F2}" type="pres">
      <dgm:prSet presAssocID="{C4982CEA-E7EF-434B-9FD5-3443FDDCD951}" presName="aSpace2" presStyleCnt="0"/>
      <dgm:spPr/>
    </dgm:pt>
    <dgm:pt modelId="{80892F1F-797B-4A3E-848F-8356640581C4}" type="pres">
      <dgm:prSet presAssocID="{C901347E-9A22-4C2B-92E9-E1C5B67FC342}" presName="childNode" presStyleLbl="node1" presStyleIdx="1" presStyleCnt="7">
        <dgm:presLayoutVars>
          <dgm:bulletEnabled val="1"/>
        </dgm:presLayoutVars>
      </dgm:prSet>
      <dgm:spPr/>
    </dgm:pt>
    <dgm:pt modelId="{07BA8E9E-B82D-438A-8A8A-9FA4ECA74268}" type="pres">
      <dgm:prSet presAssocID="{C901347E-9A22-4C2B-92E9-E1C5B67FC342}" presName="aSpace2" presStyleCnt="0"/>
      <dgm:spPr/>
    </dgm:pt>
    <dgm:pt modelId="{46A1D54D-5D87-4DEA-AE1E-97DDEFD688ED}" type="pres">
      <dgm:prSet presAssocID="{34222107-720D-4E90-A0FD-E47971EC8CC9}" presName="childNode" presStyleLbl="node1" presStyleIdx="2" presStyleCnt="7">
        <dgm:presLayoutVars>
          <dgm:bulletEnabled val="1"/>
        </dgm:presLayoutVars>
      </dgm:prSet>
      <dgm:spPr/>
    </dgm:pt>
    <dgm:pt modelId="{45BE6928-C036-4869-B68C-09C110F38C8A}" type="pres">
      <dgm:prSet presAssocID="{34222107-720D-4E90-A0FD-E47971EC8CC9}" presName="aSpace2" presStyleCnt="0"/>
      <dgm:spPr/>
    </dgm:pt>
    <dgm:pt modelId="{92B23F9C-919F-4B13-88DF-1A161D94AFE2}" type="pres">
      <dgm:prSet presAssocID="{27C3E1AA-C169-4792-BB10-14FAA9992C4B}" presName="childNode" presStyleLbl="node1" presStyleIdx="3" presStyleCnt="7">
        <dgm:presLayoutVars>
          <dgm:bulletEnabled val="1"/>
        </dgm:presLayoutVars>
      </dgm:prSet>
      <dgm:spPr/>
    </dgm:pt>
    <dgm:pt modelId="{2F2EFC8A-6B68-4BC7-A459-F100E37632F7}" type="pres">
      <dgm:prSet presAssocID="{0EA970CA-A326-4980-A8B4-0CEE72227F4F}" presName="aSpace" presStyleCnt="0"/>
      <dgm:spPr/>
    </dgm:pt>
    <dgm:pt modelId="{17E7D40F-588C-42F4-8970-1C1AA2E6C458}" type="pres">
      <dgm:prSet presAssocID="{08570FE5-886E-441A-8508-F82E40234EF3}" presName="compNode" presStyleCnt="0"/>
      <dgm:spPr/>
    </dgm:pt>
    <dgm:pt modelId="{35FBCE6C-7176-43BD-B7A0-231F3C99C7C7}" type="pres">
      <dgm:prSet presAssocID="{08570FE5-886E-441A-8508-F82E40234EF3}" presName="aNode" presStyleLbl="bgShp" presStyleIdx="1" presStyleCnt="2"/>
      <dgm:spPr/>
    </dgm:pt>
    <dgm:pt modelId="{4CC602B2-FDB4-4BC9-AB74-FF2F606DCC4E}" type="pres">
      <dgm:prSet presAssocID="{08570FE5-886E-441A-8508-F82E40234EF3}" presName="textNode" presStyleLbl="bgShp" presStyleIdx="1" presStyleCnt="2"/>
      <dgm:spPr/>
    </dgm:pt>
    <dgm:pt modelId="{165E2556-8AF1-474F-9080-25165F57BFB4}" type="pres">
      <dgm:prSet presAssocID="{08570FE5-886E-441A-8508-F82E40234EF3}" presName="compChildNode" presStyleCnt="0"/>
      <dgm:spPr/>
    </dgm:pt>
    <dgm:pt modelId="{7DFC1CB0-A4A6-44D2-B3D0-DCE273C94555}" type="pres">
      <dgm:prSet presAssocID="{08570FE5-886E-441A-8508-F82E40234EF3}" presName="theInnerList" presStyleCnt="0"/>
      <dgm:spPr/>
    </dgm:pt>
    <dgm:pt modelId="{427BEAF8-9084-4AD4-B651-007BF988ED1A}" type="pres">
      <dgm:prSet presAssocID="{B92EBCDA-FAFF-4F76-89B6-8A17C03FB3CE}" presName="childNode" presStyleLbl="node1" presStyleIdx="4" presStyleCnt="7">
        <dgm:presLayoutVars>
          <dgm:bulletEnabled val="1"/>
        </dgm:presLayoutVars>
      </dgm:prSet>
      <dgm:spPr/>
    </dgm:pt>
    <dgm:pt modelId="{2E0932AA-F651-43AD-BDCB-38D8A4828923}" type="pres">
      <dgm:prSet presAssocID="{B92EBCDA-FAFF-4F76-89B6-8A17C03FB3CE}" presName="aSpace2" presStyleCnt="0"/>
      <dgm:spPr/>
    </dgm:pt>
    <dgm:pt modelId="{092CDDDA-E073-41AF-A55D-94E116E327BA}" type="pres">
      <dgm:prSet presAssocID="{7CB5B596-3095-47C5-8364-7F2C92D6B374}" presName="childNode" presStyleLbl="node1" presStyleIdx="5" presStyleCnt="7">
        <dgm:presLayoutVars>
          <dgm:bulletEnabled val="1"/>
        </dgm:presLayoutVars>
      </dgm:prSet>
      <dgm:spPr/>
    </dgm:pt>
    <dgm:pt modelId="{8DFB89A2-3929-4603-A28D-FF543B565C4B}" type="pres">
      <dgm:prSet presAssocID="{7CB5B596-3095-47C5-8364-7F2C92D6B374}" presName="aSpace2" presStyleCnt="0"/>
      <dgm:spPr/>
    </dgm:pt>
    <dgm:pt modelId="{97D6E57D-56DB-4D1C-8791-8CB44F27BF5D}" type="pres">
      <dgm:prSet presAssocID="{55C062CB-A443-4C03-9C9A-E759B7018B2E}" presName="childNode" presStyleLbl="node1" presStyleIdx="6" presStyleCnt="7">
        <dgm:presLayoutVars>
          <dgm:bulletEnabled val="1"/>
        </dgm:presLayoutVars>
      </dgm:prSet>
      <dgm:spPr/>
    </dgm:pt>
  </dgm:ptLst>
  <dgm:cxnLst>
    <dgm:cxn modelId="{C2A36709-9EE0-444E-88C9-906C9693A620}" srcId="{0EA970CA-A326-4980-A8B4-0CEE72227F4F}" destId="{34222107-720D-4E90-A0FD-E47971EC8CC9}" srcOrd="2" destOrd="0" parTransId="{FC4A0E9A-E09D-4004-80B8-6BC90CF70F7A}" sibTransId="{09AD5892-422E-4CAD-8303-095F593597CB}"/>
    <dgm:cxn modelId="{4EA24F15-8FF7-4D32-9346-2F34AB608285}" type="presOf" srcId="{08570FE5-886E-441A-8508-F82E40234EF3}" destId="{4CC602B2-FDB4-4BC9-AB74-FF2F606DCC4E}" srcOrd="1" destOrd="0" presId="urn:microsoft.com/office/officeart/2005/8/layout/lProcess2"/>
    <dgm:cxn modelId="{1207912B-6A23-48A9-9C9B-39C15CD7E4A5}" type="presOf" srcId="{026DE739-D1D8-4F82-A1B1-92C4402768E3}" destId="{222E0E87-9054-4179-BD50-BCD100649F42}" srcOrd="0" destOrd="0" presId="urn:microsoft.com/office/officeart/2005/8/layout/lProcess2"/>
    <dgm:cxn modelId="{C8D0022D-2266-474D-8DE3-5858793ACE1D}" srcId="{026DE739-D1D8-4F82-A1B1-92C4402768E3}" destId="{08570FE5-886E-441A-8508-F82E40234EF3}" srcOrd="1" destOrd="0" parTransId="{0E3F3E7A-594B-4C2A-8F11-D752E19B5E65}" sibTransId="{CFCCE419-C128-4320-ADB5-18693E648A07}"/>
    <dgm:cxn modelId="{1CE7DE2E-4ADA-4FC8-8A92-974D9B793FF9}" srcId="{0EA970CA-A326-4980-A8B4-0CEE72227F4F}" destId="{27C3E1AA-C169-4792-BB10-14FAA9992C4B}" srcOrd="3" destOrd="0" parTransId="{7AD150FA-225D-4FFA-9D04-E47DB5CBE5F1}" sibTransId="{1275EF82-1331-4055-B7FF-9EDEEA40D7A7}"/>
    <dgm:cxn modelId="{4D5D0430-BC9F-4B43-B018-E897CEE43789}" srcId="{08570FE5-886E-441A-8508-F82E40234EF3}" destId="{55C062CB-A443-4C03-9C9A-E759B7018B2E}" srcOrd="2" destOrd="0" parTransId="{09B4E4E2-FD36-479E-90E0-FB6EB31C023B}" sibTransId="{95EC63E1-8311-46D4-8F87-6E8453FEE48A}"/>
    <dgm:cxn modelId="{BBF2F860-1985-4EF5-B485-B07E8D2F52A4}" type="presOf" srcId="{55C062CB-A443-4C03-9C9A-E759B7018B2E}" destId="{97D6E57D-56DB-4D1C-8791-8CB44F27BF5D}" srcOrd="0" destOrd="0" presId="urn:microsoft.com/office/officeart/2005/8/layout/lProcess2"/>
    <dgm:cxn modelId="{C4BDBE68-CF97-46AE-A6EE-68EAA0ABE341}" type="presOf" srcId="{C901347E-9A22-4C2B-92E9-E1C5B67FC342}" destId="{80892F1F-797B-4A3E-848F-8356640581C4}" srcOrd="0" destOrd="0" presId="urn:microsoft.com/office/officeart/2005/8/layout/lProcess2"/>
    <dgm:cxn modelId="{691CAC49-2275-473E-A1FE-B266CC8EFEFB}" type="presOf" srcId="{C4982CEA-E7EF-434B-9FD5-3443FDDCD951}" destId="{8FC0B2C8-DC4C-451E-8DF9-13B557A91C47}" srcOrd="0" destOrd="0" presId="urn:microsoft.com/office/officeart/2005/8/layout/lProcess2"/>
    <dgm:cxn modelId="{D8207485-931F-4902-A3D3-5300276FEA86}" type="presOf" srcId="{34222107-720D-4E90-A0FD-E47971EC8CC9}" destId="{46A1D54D-5D87-4DEA-AE1E-97DDEFD688ED}" srcOrd="0" destOrd="0" presId="urn:microsoft.com/office/officeart/2005/8/layout/lProcess2"/>
    <dgm:cxn modelId="{56AEB691-73DE-46FD-80F8-368B4FE7D1FF}" srcId="{0EA970CA-A326-4980-A8B4-0CEE72227F4F}" destId="{C4982CEA-E7EF-434B-9FD5-3443FDDCD951}" srcOrd="0" destOrd="0" parTransId="{F0CAF96E-3A82-4687-A4A2-668C65FDA7A3}" sibTransId="{CCC938CC-CB98-420A-BC48-71EE24E1CD01}"/>
    <dgm:cxn modelId="{5ED7C293-A36C-4242-9FFB-6225DCFA6211}" type="presOf" srcId="{B92EBCDA-FAFF-4F76-89B6-8A17C03FB3CE}" destId="{427BEAF8-9084-4AD4-B651-007BF988ED1A}" srcOrd="0" destOrd="0" presId="urn:microsoft.com/office/officeart/2005/8/layout/lProcess2"/>
    <dgm:cxn modelId="{984902B3-070A-406B-9A40-0976D256A709}" srcId="{08570FE5-886E-441A-8508-F82E40234EF3}" destId="{B92EBCDA-FAFF-4F76-89B6-8A17C03FB3CE}" srcOrd="0" destOrd="0" parTransId="{98AE658C-0136-4B4A-9617-36297BB8D20B}" sibTransId="{9F05A9D5-FF01-4E12-8ACE-4013C8911D27}"/>
    <dgm:cxn modelId="{67003DC2-214E-4192-9609-3EC0ECD48961}" srcId="{026DE739-D1D8-4F82-A1B1-92C4402768E3}" destId="{0EA970CA-A326-4980-A8B4-0CEE72227F4F}" srcOrd="0" destOrd="0" parTransId="{9661C2CB-BD9E-49B4-96EF-77794E767C6C}" sibTransId="{F7A34446-BD4A-4D47-A6A3-8E01E6EDA109}"/>
    <dgm:cxn modelId="{627A95C2-634F-4C71-9F7C-C4DD0AACA1D5}" type="presOf" srcId="{08570FE5-886E-441A-8508-F82E40234EF3}" destId="{35FBCE6C-7176-43BD-B7A0-231F3C99C7C7}" srcOrd="0" destOrd="0" presId="urn:microsoft.com/office/officeart/2005/8/layout/lProcess2"/>
    <dgm:cxn modelId="{6C33E5C5-1CCA-404D-88D1-9F261A5F6B91}" srcId="{0EA970CA-A326-4980-A8B4-0CEE72227F4F}" destId="{C901347E-9A22-4C2B-92E9-E1C5B67FC342}" srcOrd="1" destOrd="0" parTransId="{BD514C9C-E576-463F-8CAC-B8C7663AE0CA}" sibTransId="{450DEB55-AE9B-46C4-A3FC-452113AE959F}"/>
    <dgm:cxn modelId="{BDC50CC6-D08B-40F1-A38A-B094CC4FE767}" srcId="{08570FE5-886E-441A-8508-F82E40234EF3}" destId="{7CB5B596-3095-47C5-8364-7F2C92D6B374}" srcOrd="1" destOrd="0" parTransId="{3DFF30B6-DF98-4C02-83CB-CA6477B81447}" sibTransId="{CABC1D7F-1F40-44F7-BBFF-AFE5C0B94A59}"/>
    <dgm:cxn modelId="{C65DDDCC-23C4-4466-9A78-12DD929004BD}" type="presOf" srcId="{7CB5B596-3095-47C5-8364-7F2C92D6B374}" destId="{092CDDDA-E073-41AF-A55D-94E116E327BA}" srcOrd="0" destOrd="0" presId="urn:microsoft.com/office/officeart/2005/8/layout/lProcess2"/>
    <dgm:cxn modelId="{50A1F7D9-CCD1-489E-B538-50E93EB7DDB1}" type="presOf" srcId="{0EA970CA-A326-4980-A8B4-0CEE72227F4F}" destId="{44B97A6D-2EDC-4F57-8E69-C78C54D6BC52}" srcOrd="0" destOrd="0" presId="urn:microsoft.com/office/officeart/2005/8/layout/lProcess2"/>
    <dgm:cxn modelId="{E050F5E4-7A02-4B34-8644-B4CF201817B2}" type="presOf" srcId="{0EA970CA-A326-4980-A8B4-0CEE72227F4F}" destId="{8537FB35-60E4-4EE8-A4D5-9336F4474EFB}" srcOrd="1" destOrd="0" presId="urn:microsoft.com/office/officeart/2005/8/layout/lProcess2"/>
    <dgm:cxn modelId="{F78C7DFB-1B19-4AF4-BC13-0047A094BE9F}" type="presOf" srcId="{27C3E1AA-C169-4792-BB10-14FAA9992C4B}" destId="{92B23F9C-919F-4B13-88DF-1A161D94AFE2}" srcOrd="0" destOrd="0" presId="urn:microsoft.com/office/officeart/2005/8/layout/lProcess2"/>
    <dgm:cxn modelId="{98BB487C-156F-4AE3-B818-87412D481A14}" type="presParOf" srcId="{222E0E87-9054-4179-BD50-BCD100649F42}" destId="{7AED0F8D-3E48-4DC1-A594-F6A8744E5FC0}" srcOrd="0" destOrd="0" presId="urn:microsoft.com/office/officeart/2005/8/layout/lProcess2"/>
    <dgm:cxn modelId="{27B3FEAF-9CF9-4850-A5C0-7AF57FBF5528}" type="presParOf" srcId="{7AED0F8D-3E48-4DC1-A594-F6A8744E5FC0}" destId="{44B97A6D-2EDC-4F57-8E69-C78C54D6BC52}" srcOrd="0" destOrd="0" presId="urn:microsoft.com/office/officeart/2005/8/layout/lProcess2"/>
    <dgm:cxn modelId="{E7F2455B-91CA-4EA9-BE07-100E07DAC6FD}" type="presParOf" srcId="{7AED0F8D-3E48-4DC1-A594-F6A8744E5FC0}" destId="{8537FB35-60E4-4EE8-A4D5-9336F4474EFB}" srcOrd="1" destOrd="0" presId="urn:microsoft.com/office/officeart/2005/8/layout/lProcess2"/>
    <dgm:cxn modelId="{37C7B42E-2802-4FF4-BA5E-A1732ECE91AD}" type="presParOf" srcId="{7AED0F8D-3E48-4DC1-A594-F6A8744E5FC0}" destId="{DC94C304-F203-4307-8DEC-B7D774E6CE64}" srcOrd="2" destOrd="0" presId="urn:microsoft.com/office/officeart/2005/8/layout/lProcess2"/>
    <dgm:cxn modelId="{7AAA6C98-7F0C-4B77-AF07-C7A63394D169}" type="presParOf" srcId="{DC94C304-F203-4307-8DEC-B7D774E6CE64}" destId="{40B991C5-220C-4FC7-8F9F-733F34A328D7}" srcOrd="0" destOrd="0" presId="urn:microsoft.com/office/officeart/2005/8/layout/lProcess2"/>
    <dgm:cxn modelId="{5FB62117-9B7A-4C27-9CFC-2F3BE3537DB2}" type="presParOf" srcId="{40B991C5-220C-4FC7-8F9F-733F34A328D7}" destId="{8FC0B2C8-DC4C-451E-8DF9-13B557A91C47}" srcOrd="0" destOrd="0" presId="urn:microsoft.com/office/officeart/2005/8/layout/lProcess2"/>
    <dgm:cxn modelId="{5C0BFC8F-BF32-4386-8831-C938D5145715}" type="presParOf" srcId="{40B991C5-220C-4FC7-8F9F-733F34A328D7}" destId="{493D980F-E710-4205-8567-8A645D35F9F2}" srcOrd="1" destOrd="0" presId="urn:microsoft.com/office/officeart/2005/8/layout/lProcess2"/>
    <dgm:cxn modelId="{C0E4DE82-11FE-4172-8819-AFF67D07A773}" type="presParOf" srcId="{40B991C5-220C-4FC7-8F9F-733F34A328D7}" destId="{80892F1F-797B-4A3E-848F-8356640581C4}" srcOrd="2" destOrd="0" presId="urn:microsoft.com/office/officeart/2005/8/layout/lProcess2"/>
    <dgm:cxn modelId="{ADE5A3FF-1369-42FF-AF1B-88220B302AEB}" type="presParOf" srcId="{40B991C5-220C-4FC7-8F9F-733F34A328D7}" destId="{07BA8E9E-B82D-438A-8A8A-9FA4ECA74268}" srcOrd="3" destOrd="0" presId="urn:microsoft.com/office/officeart/2005/8/layout/lProcess2"/>
    <dgm:cxn modelId="{68B768C1-4E46-432F-8568-A0826482FBA1}" type="presParOf" srcId="{40B991C5-220C-4FC7-8F9F-733F34A328D7}" destId="{46A1D54D-5D87-4DEA-AE1E-97DDEFD688ED}" srcOrd="4" destOrd="0" presId="urn:microsoft.com/office/officeart/2005/8/layout/lProcess2"/>
    <dgm:cxn modelId="{D70F9A43-243A-4B56-BDF7-059E2B5FE1B5}" type="presParOf" srcId="{40B991C5-220C-4FC7-8F9F-733F34A328D7}" destId="{45BE6928-C036-4869-B68C-09C110F38C8A}" srcOrd="5" destOrd="0" presId="urn:microsoft.com/office/officeart/2005/8/layout/lProcess2"/>
    <dgm:cxn modelId="{5463F7A1-63FF-470D-B956-5CEB3897B511}" type="presParOf" srcId="{40B991C5-220C-4FC7-8F9F-733F34A328D7}" destId="{92B23F9C-919F-4B13-88DF-1A161D94AFE2}" srcOrd="6" destOrd="0" presId="urn:microsoft.com/office/officeart/2005/8/layout/lProcess2"/>
    <dgm:cxn modelId="{9DB7EF0D-CD76-4082-9923-6DF165F62703}" type="presParOf" srcId="{222E0E87-9054-4179-BD50-BCD100649F42}" destId="{2F2EFC8A-6B68-4BC7-A459-F100E37632F7}" srcOrd="1" destOrd="0" presId="urn:microsoft.com/office/officeart/2005/8/layout/lProcess2"/>
    <dgm:cxn modelId="{77A0442B-CAB8-4C05-947F-D45CC73CD30C}" type="presParOf" srcId="{222E0E87-9054-4179-BD50-BCD100649F42}" destId="{17E7D40F-588C-42F4-8970-1C1AA2E6C458}" srcOrd="2" destOrd="0" presId="urn:microsoft.com/office/officeart/2005/8/layout/lProcess2"/>
    <dgm:cxn modelId="{60B69F2A-1759-4B04-BD96-738141DD8BE9}" type="presParOf" srcId="{17E7D40F-588C-42F4-8970-1C1AA2E6C458}" destId="{35FBCE6C-7176-43BD-B7A0-231F3C99C7C7}" srcOrd="0" destOrd="0" presId="urn:microsoft.com/office/officeart/2005/8/layout/lProcess2"/>
    <dgm:cxn modelId="{B416267D-3A85-4367-B5E1-BC1156A73493}" type="presParOf" srcId="{17E7D40F-588C-42F4-8970-1C1AA2E6C458}" destId="{4CC602B2-FDB4-4BC9-AB74-FF2F606DCC4E}" srcOrd="1" destOrd="0" presId="urn:microsoft.com/office/officeart/2005/8/layout/lProcess2"/>
    <dgm:cxn modelId="{412BEFFD-4A86-4ACD-841C-551E210F5970}" type="presParOf" srcId="{17E7D40F-588C-42F4-8970-1C1AA2E6C458}" destId="{165E2556-8AF1-474F-9080-25165F57BFB4}" srcOrd="2" destOrd="0" presId="urn:microsoft.com/office/officeart/2005/8/layout/lProcess2"/>
    <dgm:cxn modelId="{50EBD854-150F-4C93-B15F-E69532DEEE35}" type="presParOf" srcId="{165E2556-8AF1-474F-9080-25165F57BFB4}" destId="{7DFC1CB0-A4A6-44D2-B3D0-DCE273C94555}" srcOrd="0" destOrd="0" presId="urn:microsoft.com/office/officeart/2005/8/layout/lProcess2"/>
    <dgm:cxn modelId="{3060707E-252F-4ACA-8CFE-81115DD86673}" type="presParOf" srcId="{7DFC1CB0-A4A6-44D2-B3D0-DCE273C94555}" destId="{427BEAF8-9084-4AD4-B651-007BF988ED1A}" srcOrd="0" destOrd="0" presId="urn:microsoft.com/office/officeart/2005/8/layout/lProcess2"/>
    <dgm:cxn modelId="{449B27E2-2725-4230-B2EB-F1E6FCB6272E}" type="presParOf" srcId="{7DFC1CB0-A4A6-44D2-B3D0-DCE273C94555}" destId="{2E0932AA-F651-43AD-BDCB-38D8A4828923}" srcOrd="1" destOrd="0" presId="urn:microsoft.com/office/officeart/2005/8/layout/lProcess2"/>
    <dgm:cxn modelId="{8A2BC267-ECB8-4614-9232-D07768B51404}" type="presParOf" srcId="{7DFC1CB0-A4A6-44D2-B3D0-DCE273C94555}" destId="{092CDDDA-E073-41AF-A55D-94E116E327BA}" srcOrd="2" destOrd="0" presId="urn:microsoft.com/office/officeart/2005/8/layout/lProcess2"/>
    <dgm:cxn modelId="{9672BBCE-3F47-4977-B8E6-5F5CC93A072C}" type="presParOf" srcId="{7DFC1CB0-A4A6-44D2-B3D0-DCE273C94555}" destId="{8DFB89A2-3929-4603-A28D-FF543B565C4B}" srcOrd="3" destOrd="0" presId="urn:microsoft.com/office/officeart/2005/8/layout/lProcess2"/>
    <dgm:cxn modelId="{3E096EAE-E79D-4FCE-9227-D02F13611C84}" type="presParOf" srcId="{7DFC1CB0-A4A6-44D2-B3D0-DCE273C94555}" destId="{97D6E57D-56DB-4D1C-8791-8CB44F27BF5D}" srcOrd="4" destOrd="0" presId="urn:microsoft.com/office/officeart/2005/8/layout/lProcess2"/>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rgbClr val="B4DED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92D05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0ADEDFA3-5CAF-40B5-A00F-4F2CF56897FB}">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E8224C76-8782-4E5C-B400-805CC13D21A9}">
      <dsp:nvSpPr>
        <dsp:cNvPr id="0" name=""/>
        <dsp:cNvSpPr/>
      </dsp:nvSpPr>
      <dsp:spPr>
        <a:xfrm>
          <a:off x="426673" y="4568737"/>
          <a:ext cx="5819301"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下期異動預告</a:t>
          </a:r>
        </a:p>
      </dsp:txBody>
      <dsp:txXfrm>
        <a:off x="456374" y="4598438"/>
        <a:ext cx="5759899"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9E9C-716D-496E-A2D3-4B025D9C409C}">
      <dsp:nvSpPr>
        <dsp:cNvPr id="0" name=""/>
        <dsp:cNvSpPr/>
      </dsp:nvSpPr>
      <dsp:spPr>
        <a:xfrm>
          <a:off x="196687" y="1144542"/>
          <a:ext cx="3366018" cy="2342537"/>
        </a:xfrm>
        <a:prstGeom prst="roundRect">
          <a:avLst>
            <a:gd name="adj" fmla="val 10000"/>
          </a:avLst>
        </a:prstGeom>
        <a:solidFill>
          <a:schemeClr val="accent3">
            <a:lumMod val="40000"/>
            <a:lumOff val="60000"/>
          </a:schemeClr>
        </a:solidFill>
        <a:ln w="57150">
          <a:solidFill>
            <a:srgbClr val="00B050"/>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ctr" defTabSz="800100">
            <a:lnSpc>
              <a:spcPts val="14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800100">
            <a:lnSpc>
              <a:spcPts val="14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各相關應用單位</a:t>
          </a:r>
          <a:endParaRPr lang="zh-TW" altLang="en-US" sz="1800" b="1" kern="1200" dirty="0"/>
        </a:p>
      </dsp:txBody>
      <dsp:txXfrm>
        <a:off x="196687" y="1144542"/>
        <a:ext cx="3366018" cy="702761"/>
      </dsp:txXfrm>
    </dsp:sp>
    <dsp:sp modelId="{E62F00C6-A1F8-4BB7-B175-97BF06DC09B9}">
      <dsp:nvSpPr>
        <dsp:cNvPr id="0" name=""/>
        <dsp:cNvSpPr/>
      </dsp:nvSpPr>
      <dsp:spPr>
        <a:xfrm>
          <a:off x="560783" y="1903506"/>
          <a:ext cx="2692815" cy="554227"/>
        </a:xfrm>
        <a:prstGeom prst="roundRect">
          <a:avLst>
            <a:gd name="adj" fmla="val 10000"/>
          </a:avLst>
        </a:prstGeom>
        <a:solidFill>
          <a:srgbClr val="57FFA3"/>
        </a:solidFill>
        <a:ln w="15875" cap="flat" cmpd="sng" algn="ctr">
          <a:solidFill>
            <a:srgbClr val="00B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政策需求</a:t>
          </a:r>
          <a:endParaRPr lang="zh-TW" altLang="en-US" sz="1800" b="1" kern="1200" dirty="0"/>
        </a:p>
      </dsp:txBody>
      <dsp:txXfrm>
        <a:off x="577016" y="1919739"/>
        <a:ext cx="2660349" cy="521761"/>
      </dsp:txXfrm>
    </dsp:sp>
    <dsp:sp modelId="{41841F81-9E26-449A-9C0B-448EAF877604}">
      <dsp:nvSpPr>
        <dsp:cNvPr id="0" name=""/>
        <dsp:cNvSpPr/>
      </dsp:nvSpPr>
      <dsp:spPr>
        <a:xfrm>
          <a:off x="560783" y="2586148"/>
          <a:ext cx="2692815" cy="553425"/>
        </a:xfrm>
        <a:prstGeom prst="roundRect">
          <a:avLst>
            <a:gd name="adj" fmla="val 10000"/>
          </a:avLst>
        </a:prstGeom>
        <a:solidFill>
          <a:srgbClr val="57FFA3"/>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制定標準</a:t>
          </a:r>
        </a:p>
      </dsp:txBody>
      <dsp:txXfrm>
        <a:off x="576992" y="2602357"/>
        <a:ext cx="2660397" cy="521007"/>
      </dsp:txXfrm>
    </dsp:sp>
    <dsp:sp modelId="{F372781A-3936-4AA0-BA77-4195A3A69A61}">
      <dsp:nvSpPr>
        <dsp:cNvPr id="0" name=""/>
        <dsp:cNvSpPr/>
      </dsp:nvSpPr>
      <dsp:spPr>
        <a:xfrm>
          <a:off x="3623025" y="222338"/>
          <a:ext cx="3854764" cy="3960012"/>
        </a:xfrm>
        <a:prstGeom prst="roundRect">
          <a:avLst>
            <a:gd name="adj" fmla="val 10000"/>
          </a:avLst>
        </a:prstGeom>
        <a:solidFill>
          <a:srgbClr val="FFDDAB"/>
        </a:solidFill>
        <a:ln w="57150">
          <a:solidFill>
            <a:srgbClr val="E65050"/>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zh-TW" altLang="en-US" sz="2000" b="1" kern="1200" dirty="0"/>
        </a:p>
      </dsp:txBody>
      <dsp:txXfrm>
        <a:off x="3623025" y="222338"/>
        <a:ext cx="3854764" cy="1188003"/>
      </dsp:txXfrm>
    </dsp:sp>
    <dsp:sp modelId="{1929AF39-EC1C-4A32-9449-4939AF6E0BF6}">
      <dsp:nvSpPr>
        <dsp:cNvPr id="0" name=""/>
        <dsp:cNvSpPr/>
      </dsp:nvSpPr>
      <dsp:spPr>
        <a:xfrm>
          <a:off x="4204000" y="1094253"/>
          <a:ext cx="2692815" cy="1620005"/>
        </a:xfrm>
        <a:prstGeom prst="roundRect">
          <a:avLst>
            <a:gd name="adj" fmla="val 10000"/>
          </a:avLst>
        </a:prstGeom>
        <a:solidFill>
          <a:schemeClr val="accent4">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ts val="2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核心功能</a:t>
          </a:r>
          <a:endParaRPr lang="zh-TW" altLang="en-US" sz="1800" b="1" kern="1200" dirty="0"/>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協助各校與教育部聯繫</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編製填表手冊</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處理填報疑義</a:t>
          </a:r>
        </a:p>
      </dsp:txBody>
      <dsp:txXfrm>
        <a:off x="4251448" y="1141701"/>
        <a:ext cx="2597919" cy="1525109"/>
      </dsp:txXfrm>
    </dsp:sp>
    <dsp:sp modelId="{0C6BF875-F8FF-44B0-AEBA-B5344462C389}">
      <dsp:nvSpPr>
        <dsp:cNvPr id="0" name=""/>
        <dsp:cNvSpPr/>
      </dsp:nvSpPr>
      <dsp:spPr>
        <a:xfrm>
          <a:off x="4204000" y="2878071"/>
          <a:ext cx="2692815" cy="1019348"/>
        </a:xfrm>
        <a:prstGeom prst="roundRect">
          <a:avLst>
            <a:gd name="adj" fmla="val 10000"/>
          </a:avLst>
        </a:prstGeom>
        <a:solidFill>
          <a:srgbClr val="FFFFC1"/>
        </a:solidFill>
        <a:ln w="5715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ts val="2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填表手冊</a:t>
          </a:r>
        </a:p>
        <a:p>
          <a:pPr marL="171450" lvl="1" indent="-171450" algn="l" defTabSz="800100">
            <a:lnSpc>
              <a:spcPts val="2000"/>
            </a:lnSpc>
            <a:spcBef>
              <a:spcPct val="0"/>
            </a:spcBef>
            <a:spcAft>
              <a:spcPct val="15000"/>
            </a:spcAft>
            <a:buChar cha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提供標準化填報指引</a:t>
          </a:r>
        </a:p>
      </dsp:txBody>
      <dsp:txXfrm>
        <a:off x="4233856" y="2907927"/>
        <a:ext cx="2633103" cy="959636"/>
      </dsp:txXfrm>
    </dsp:sp>
    <dsp:sp modelId="{533217D8-D8A7-4427-9568-D456A4C3FF8E}">
      <dsp:nvSpPr>
        <dsp:cNvPr id="0" name=""/>
        <dsp:cNvSpPr/>
      </dsp:nvSpPr>
      <dsp:spPr>
        <a:xfrm>
          <a:off x="7538008" y="1344365"/>
          <a:ext cx="3366018" cy="1799148"/>
        </a:xfrm>
        <a:prstGeom prst="roundRect">
          <a:avLst>
            <a:gd name="adj" fmla="val 10000"/>
          </a:avLst>
        </a:prstGeom>
        <a:solidFill>
          <a:srgbClr val="EECACF"/>
        </a:solidFill>
        <a:ln w="57150">
          <a:solidFill>
            <a:srgbClr val="E63946"/>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各大學校院</a:t>
          </a:r>
          <a:endParaRPr lang="zh-TW" altLang="en-US" sz="2000" b="1" kern="1200" dirty="0"/>
        </a:p>
      </dsp:txBody>
      <dsp:txXfrm>
        <a:off x="7538008" y="1344365"/>
        <a:ext cx="3366018" cy="539744"/>
      </dsp:txXfrm>
    </dsp:sp>
    <dsp:sp modelId="{FAB0E3E1-B31A-41DB-9F4B-AB536B17980E}">
      <dsp:nvSpPr>
        <dsp:cNvPr id="0" name=""/>
        <dsp:cNvSpPr/>
      </dsp:nvSpPr>
      <dsp:spPr>
        <a:xfrm>
          <a:off x="7929537" y="1768260"/>
          <a:ext cx="2692815" cy="553425"/>
        </a:xfrm>
        <a:prstGeom prst="roundRect">
          <a:avLst>
            <a:gd name="adj" fmla="val 10000"/>
          </a:avLst>
        </a:prstGeom>
        <a:solidFill>
          <a:srgbClr val="EF7D85"/>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填報疑義</a:t>
          </a:r>
          <a:endParaRPr lang="zh-TW" altLang="en-US" sz="1800" b="1" kern="1200" dirty="0"/>
        </a:p>
      </dsp:txBody>
      <dsp:txXfrm>
        <a:off x="7945746" y="1784469"/>
        <a:ext cx="2660397" cy="521007"/>
      </dsp:txXfrm>
    </dsp:sp>
    <dsp:sp modelId="{3D2A7DA2-C783-4865-91F1-619FBB47A353}">
      <dsp:nvSpPr>
        <dsp:cNvPr id="0" name=""/>
        <dsp:cNvSpPr/>
      </dsp:nvSpPr>
      <dsp:spPr>
        <a:xfrm>
          <a:off x="7929537" y="2383169"/>
          <a:ext cx="2692815" cy="553425"/>
        </a:xfrm>
        <a:prstGeom prst="roundRect">
          <a:avLst>
            <a:gd name="adj" fmla="val 10000"/>
          </a:avLst>
        </a:prstGeom>
        <a:solidFill>
          <a:srgbClr val="EF7D85"/>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諮詢建議</a:t>
          </a:r>
        </a:p>
      </dsp:txBody>
      <dsp:txXfrm>
        <a:off x="7945746" y="2399378"/>
        <a:ext cx="2660397" cy="52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909D1-2A1E-431B-82D0-AC3D5F756B14}">
      <dsp:nvSpPr>
        <dsp:cNvPr id="0" name=""/>
        <dsp:cNvSpPr/>
      </dsp:nvSpPr>
      <dsp:spPr>
        <a:xfrm>
          <a:off x="0" y="1296623"/>
          <a:ext cx="11942064" cy="1814169"/>
        </a:xfrm>
        <a:prstGeom prst="notchedRightArrow">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59EBDE9-CAA6-4915-BA65-F0249D0E73DB}">
      <dsp:nvSpPr>
        <dsp:cNvPr id="0" name=""/>
        <dsp:cNvSpPr/>
      </dsp:nvSpPr>
      <dsp:spPr>
        <a:xfrm>
          <a:off x="2031" y="2354538"/>
          <a:ext cx="127527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8/15~29</a:t>
          </a:r>
        </a:p>
        <a:p>
          <a:pPr marL="0" lvl="0" indent="0" algn="ctr" defTabSz="889000">
            <a:lnSpc>
              <a:spcPct val="90000"/>
            </a:lnSpc>
            <a:spcBef>
              <a:spcPct val="0"/>
            </a:spcBef>
            <a:spcAft>
              <a:spcPct val="35000"/>
            </a:spcAft>
            <a:buNone/>
          </a:pPr>
          <a:r>
            <a:rPr lang="zh-TW" altLang="zh-TW"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endParaRPr lang="en-US" altLang="zh-TW"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lvl="0" indent="0" algn="ctr" defTabSz="889000">
            <a:lnSpc>
              <a:spcPct val="90000"/>
            </a:lnSpc>
            <a:spcBef>
              <a:spcPct val="0"/>
            </a:spcBef>
            <a:spcAft>
              <a:spcPct val="35000"/>
            </a:spcAft>
            <a:buNone/>
          </a:pPr>
          <a:r>
            <a:rPr lang="zh-TW" altLang="en-US" sz="16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2031" y="2354538"/>
        <a:ext cx="1275275" cy="1814169"/>
      </dsp:txXfrm>
    </dsp:sp>
    <dsp:sp modelId="{AD53BDFA-28CD-497E-B59D-0F884E365DFF}">
      <dsp:nvSpPr>
        <dsp:cNvPr id="0" name=""/>
        <dsp:cNvSpPr/>
      </dsp:nvSpPr>
      <dsp:spPr>
        <a:xfrm>
          <a:off x="410949"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8A569-85A2-4518-B78C-A4626D358838}">
      <dsp:nvSpPr>
        <dsp:cNvPr id="0" name=""/>
        <dsp:cNvSpPr/>
      </dsp:nvSpPr>
      <dsp:spPr>
        <a:xfrm>
          <a:off x="1413014" y="2346374"/>
          <a:ext cx="142332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9/1~10/31</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1413014" y="2346374"/>
        <a:ext cx="1423325" cy="1814169"/>
      </dsp:txXfrm>
    </dsp:sp>
    <dsp:sp modelId="{2DFD682F-F368-4421-9983-D58E80FE1905}">
      <dsp:nvSpPr>
        <dsp:cNvPr id="0" name=""/>
        <dsp:cNvSpPr/>
      </dsp:nvSpPr>
      <dsp:spPr>
        <a:xfrm>
          <a:off x="1787080"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97F3C-6B80-4A60-B34F-6FA1DECA5673}">
      <dsp:nvSpPr>
        <dsp:cNvPr id="0" name=""/>
        <dsp:cNvSpPr/>
      </dsp:nvSpPr>
      <dsp:spPr>
        <a:xfrm>
          <a:off x="2752344" y="347449"/>
          <a:ext cx="1067458"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11/4</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2752344" y="347449"/>
        <a:ext cx="1067458" cy="1814169"/>
      </dsp:txXfrm>
    </dsp:sp>
    <dsp:sp modelId="{9FEDD164-1B9D-4B38-8F1F-FE4232F91E2A}">
      <dsp:nvSpPr>
        <dsp:cNvPr id="0" name=""/>
        <dsp:cNvSpPr/>
      </dsp:nvSpPr>
      <dsp:spPr>
        <a:xfrm>
          <a:off x="3059302"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43AB1-56D8-4AA5-BA0C-A5520ECC07D9}">
      <dsp:nvSpPr>
        <dsp:cNvPr id="0" name=""/>
        <dsp:cNvSpPr/>
      </dsp:nvSpPr>
      <dsp:spPr>
        <a:xfrm>
          <a:off x="3846633" y="2346374"/>
          <a:ext cx="1577846"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11/6~19</a:t>
          </a:r>
        </a:p>
        <a:p>
          <a:pPr marL="0" lvl="0" indent="0" algn="ctr" defTabSz="8890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統一資料修正</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3846633" y="2346374"/>
        <a:ext cx="1577846" cy="1814169"/>
      </dsp:txXfrm>
    </dsp:sp>
    <dsp:sp modelId="{AFE11A0B-5136-442C-B497-E312C12FADA2}">
      <dsp:nvSpPr>
        <dsp:cNvPr id="0" name=""/>
        <dsp:cNvSpPr/>
      </dsp:nvSpPr>
      <dsp:spPr>
        <a:xfrm>
          <a:off x="4408785"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CD24E-4BB3-43D5-80D8-3A1B335F5CCA}">
      <dsp:nvSpPr>
        <dsp:cNvPr id="0" name=""/>
        <dsp:cNvSpPr/>
      </dsp:nvSpPr>
      <dsp:spPr>
        <a:xfrm>
          <a:off x="5451310" y="356593"/>
          <a:ext cx="1135205"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11/21</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5451310" y="356593"/>
        <a:ext cx="1135205" cy="1814169"/>
      </dsp:txXfrm>
    </dsp:sp>
    <dsp:sp modelId="{7DD138FA-D270-469F-A175-9D228EA9C7E5}">
      <dsp:nvSpPr>
        <dsp:cNvPr id="0" name=""/>
        <dsp:cNvSpPr/>
      </dsp:nvSpPr>
      <dsp:spPr>
        <a:xfrm>
          <a:off x="5792141"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3088C-4085-44C8-8D10-4C16B53CE4F6}">
      <dsp:nvSpPr>
        <dsp:cNvPr id="0" name=""/>
        <dsp:cNvSpPr/>
      </dsp:nvSpPr>
      <dsp:spPr>
        <a:xfrm>
          <a:off x="6613345" y="2337230"/>
          <a:ext cx="1535974"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11/27~28</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6613345" y="2337230"/>
        <a:ext cx="1535974" cy="1814169"/>
      </dsp:txXfrm>
    </dsp:sp>
    <dsp:sp modelId="{DA0B477A-908E-46AB-8561-3E45F2EA4833}">
      <dsp:nvSpPr>
        <dsp:cNvPr id="0" name=""/>
        <dsp:cNvSpPr/>
      </dsp:nvSpPr>
      <dsp:spPr>
        <a:xfrm>
          <a:off x="7154561"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9EAC3-BAD5-4F5F-87F9-0D55AABEA85D}">
      <dsp:nvSpPr>
        <dsp:cNvPr id="0" name=""/>
        <dsp:cNvSpPr/>
      </dsp:nvSpPr>
      <dsp:spPr>
        <a:xfrm>
          <a:off x="8176150" y="356593"/>
          <a:ext cx="1068553"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校庫</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endPar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lvl="0" indent="0" algn="ctr" defTabSz="711200" rtl="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12/1</a:t>
          </a:r>
          <a:endParaRPr lang="zh-TW" altLang="en-US" sz="2000"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dsp:txBody>
      <dsp:txXfrm>
        <a:off x="8176150" y="356593"/>
        <a:ext cx="1068553" cy="1814169"/>
      </dsp:txXfrm>
    </dsp:sp>
    <dsp:sp modelId="{5EF0F538-D125-44BB-B500-46E169D1788C}">
      <dsp:nvSpPr>
        <dsp:cNvPr id="0" name=""/>
        <dsp:cNvSpPr/>
      </dsp:nvSpPr>
      <dsp:spPr>
        <a:xfrm>
          <a:off x="8483656" y="2040940"/>
          <a:ext cx="453542" cy="45354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0F4A3-9BBD-42D4-BC35-753D67AB04F3}">
      <dsp:nvSpPr>
        <dsp:cNvPr id="0" name=""/>
        <dsp:cNvSpPr/>
      </dsp:nvSpPr>
      <dsp:spPr>
        <a:xfrm>
          <a:off x="9271534" y="2337230"/>
          <a:ext cx="1476239" cy="18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12/1~31</a:t>
          </a:r>
        </a:p>
        <a:p>
          <a:pPr marL="0" lvl="0" indent="0" algn="ctr" defTabSz="889000">
            <a:lnSpc>
              <a:spcPct val="90000"/>
            </a:lnSpc>
            <a:spcBef>
              <a:spcPct val="0"/>
            </a:spcBef>
            <a:spcAft>
              <a:spcPct val="35000"/>
            </a:spcAft>
            <a:buNone/>
          </a:pP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endParaRPr lang="zh-TW" altLang="en-US" sz="16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a:off x="9271534" y="2337230"/>
        <a:ext cx="1476239" cy="1814169"/>
      </dsp:txXfrm>
    </dsp:sp>
    <dsp:sp modelId="{B2C3EDA5-0588-40E8-ACF2-308282590EA0}">
      <dsp:nvSpPr>
        <dsp:cNvPr id="0" name=""/>
        <dsp:cNvSpPr/>
      </dsp:nvSpPr>
      <dsp:spPr>
        <a:xfrm>
          <a:off x="9782883" y="2040940"/>
          <a:ext cx="453542" cy="45354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4B515-35BD-4ABD-80D2-12CCB371E97A}">
      <dsp:nvSpPr>
        <dsp:cNvPr id="0" name=""/>
        <dsp:cNvSpPr/>
      </dsp:nvSpPr>
      <dsp:spPr>
        <a:xfrm rot="5400000">
          <a:off x="7487371" y="-3081310"/>
          <a:ext cx="1127079" cy="7577328"/>
        </a:xfrm>
        <a:prstGeom prst="round2SameRect">
          <a:avLst/>
        </a:prstGeom>
        <a:solidFill>
          <a:schemeClr val="accent2">
            <a:lumMod val="40000"/>
            <a:lumOff val="6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請學校依</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114</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及</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(ex:</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填載。</a:t>
          </a:r>
        </a:p>
      </dsp:txBody>
      <dsp:txXfrm rot="-5400000">
        <a:off x="4262247" y="198833"/>
        <a:ext cx="7522309" cy="1017041"/>
      </dsp:txXfrm>
    </dsp:sp>
    <dsp:sp modelId="{4D3EE70A-9259-4F3F-9415-BF5F8836AB90}">
      <dsp:nvSpPr>
        <dsp:cNvPr id="0" name=""/>
        <dsp:cNvSpPr/>
      </dsp:nvSpPr>
      <dsp:spPr>
        <a:xfrm>
          <a:off x="0" y="2929"/>
          <a:ext cx="4262247" cy="1408849"/>
        </a:xfrm>
        <a:prstGeom prst="roundRect">
          <a:avLst/>
        </a:prstGeom>
        <a:solidFill>
          <a:schemeClr val="accent2">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8/15~8/29</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基本資料確認</a:t>
          </a:r>
        </a:p>
      </dsp:txBody>
      <dsp:txXfrm>
        <a:off x="68774" y="71703"/>
        <a:ext cx="4124699" cy="1271301"/>
      </dsp:txXfrm>
    </dsp:sp>
    <dsp:sp modelId="{45DFA0B1-C3A0-420B-9BD1-5DD1C818423F}">
      <dsp:nvSpPr>
        <dsp:cNvPr id="0" name=""/>
        <dsp:cNvSpPr/>
      </dsp:nvSpPr>
      <dsp:spPr>
        <a:xfrm rot="5400000">
          <a:off x="7487371" y="-1602018"/>
          <a:ext cx="1127079" cy="7577328"/>
        </a:xfrm>
        <a:prstGeom prst="round2SameRect">
          <a:avLst/>
        </a:prstGeom>
        <a:solidFill>
          <a:schemeClr val="accent5">
            <a:lumMod val="20000"/>
            <a:lumOff val="8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各校填表作業期間</a:t>
          </a:r>
        </a:p>
      </dsp:txBody>
      <dsp:txXfrm rot="-5400000">
        <a:off x="4262247" y="1678125"/>
        <a:ext cx="7522309" cy="1017041"/>
      </dsp:txXfrm>
    </dsp:sp>
    <dsp:sp modelId="{CAF50437-227C-4E91-97BC-5B0C9973FA02}">
      <dsp:nvSpPr>
        <dsp:cNvPr id="0" name=""/>
        <dsp:cNvSpPr/>
      </dsp:nvSpPr>
      <dsp:spPr>
        <a:xfrm>
          <a:off x="0" y="1482220"/>
          <a:ext cx="4262247" cy="1408849"/>
        </a:xfrm>
        <a:prstGeom prst="roundRect">
          <a:avLst/>
        </a:prstGeom>
        <a:solidFill>
          <a:schemeClr val="accent5">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9/1~10/31</a:t>
          </a:r>
        </a:p>
        <a:p>
          <a:pPr marL="0" lvl="0" indent="0" algn="ctr" defTabSz="1066800">
            <a:lnSpc>
              <a:spcPct val="90000"/>
            </a:lnSpc>
            <a:spcBef>
              <a:spcPct val="0"/>
            </a:spcBef>
            <a:spcAft>
              <a:spcPct val="35000"/>
            </a:spcAft>
            <a:buNone/>
          </a:pPr>
          <a:r>
            <a:rPr lang="zh-TW" altLang="en-US" sz="2400" b="1" kern="12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填表期間</a:t>
          </a:r>
          <a:endPar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dsp:txBody>
      <dsp:txXfrm>
        <a:off x="68774" y="1550994"/>
        <a:ext cx="4124699" cy="1271301"/>
      </dsp:txXfrm>
    </dsp:sp>
    <dsp:sp modelId="{698603D5-8F71-4FA4-9495-A105A00588CA}">
      <dsp:nvSpPr>
        <dsp:cNvPr id="0" name=""/>
        <dsp:cNvSpPr/>
      </dsp:nvSpPr>
      <dsp:spPr>
        <a:xfrm rot="5400000">
          <a:off x="7487371" y="-122726"/>
          <a:ext cx="1127079" cy="7577328"/>
        </a:xfrm>
        <a:prstGeom prst="round2SameRect">
          <a:avLst/>
        </a:prstGeom>
        <a:solidFill>
          <a:srgbClr val="FFEEB7">
            <a:alpha val="90000"/>
          </a:srgb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需申請</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a:t>
          </a:r>
          <a:r>
            <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11/19</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17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7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4262247" y="3157417"/>
        <a:ext cx="7522309" cy="1017041"/>
      </dsp:txXfrm>
    </dsp:sp>
    <dsp:sp modelId="{2544EE88-CD0F-48D9-B07A-B34DE54C9A5D}">
      <dsp:nvSpPr>
        <dsp:cNvPr id="0" name=""/>
        <dsp:cNvSpPr/>
      </dsp:nvSpPr>
      <dsp:spPr>
        <a:xfrm>
          <a:off x="0" y="2961512"/>
          <a:ext cx="4262247" cy="1408849"/>
        </a:xfrm>
        <a:prstGeom prst="roundRect">
          <a:avLst/>
        </a:prstGeom>
        <a:solidFill>
          <a:srgbClr val="FFEEB7"/>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11/6~11/19</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統一資料修正</a:t>
          </a:r>
        </a:p>
      </dsp:txBody>
      <dsp:txXfrm>
        <a:off x="68774" y="3030286"/>
        <a:ext cx="4124699" cy="1271301"/>
      </dsp:txXfrm>
    </dsp:sp>
    <dsp:sp modelId="{DDFB25DD-88E0-458C-BA02-CB8C77636D35}">
      <dsp:nvSpPr>
        <dsp:cNvPr id="0" name=""/>
        <dsp:cNvSpPr/>
      </dsp:nvSpPr>
      <dsp:spPr>
        <a:xfrm rot="5400000">
          <a:off x="7540158" y="1328298"/>
          <a:ext cx="1021505" cy="7577328"/>
        </a:xfrm>
        <a:prstGeom prst="round2SameRect">
          <a:avLst/>
        </a:prstGeom>
        <a:solidFill>
          <a:schemeClr val="accent3">
            <a:lumMod val="40000"/>
            <a:lumOff val="60000"/>
            <a:alpha val="9000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zh-TW"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凡經</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統計處</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私</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立大學</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院</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獎補助</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小組、大專校院學生基本資料庫及大專校院校務</a:t>
          </a:r>
          <a:r>
            <a:rPr lang="zh-TW"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資訊公開</a:t>
          </a:r>
          <a:r>
            <a:rPr lang="zh-TW" alt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平臺</a:t>
          </a:r>
          <a:r>
            <a:rPr lang="zh-TW" altLang="en-US"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再次</a:t>
          </a:r>
          <a:r>
            <a:rPr lang="zh-TW" altLang="zh-TW"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檢視</a:t>
          </a:r>
          <a:r>
            <a:rPr lang="zh-TW" altLang="zh-TW"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6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後通知填報仍有疑義的</a:t>
          </a:r>
          <a:r>
            <a:rPr lang="zh-TW" altLang="zh-TW"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11/28</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時</a:t>
          </a:r>
          <a:r>
            <a:rPr lang="zh-TW" altLang="en-US"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前</a:t>
          </a:r>
          <a:r>
            <a:rPr lang="zh-TW" altLang="en-US" sz="1600" b="1" i="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1600" b="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4262247" y="4656075"/>
        <a:ext cx="7527462" cy="921773"/>
      </dsp:txXfrm>
    </dsp:sp>
    <dsp:sp modelId="{40EAB7DC-2461-4619-AC65-60C3D22878CC}">
      <dsp:nvSpPr>
        <dsp:cNvPr id="0" name=""/>
        <dsp:cNvSpPr/>
      </dsp:nvSpPr>
      <dsp:spPr>
        <a:xfrm>
          <a:off x="0" y="4412528"/>
          <a:ext cx="4262247" cy="1408849"/>
        </a:xfrm>
        <a:prstGeom prst="roundRect">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11/27~11/28</a:t>
          </a:r>
        </a:p>
        <a:p>
          <a:pPr marL="0" lvl="0" indent="0" algn="ctr" defTabSz="1066800">
            <a:lnSpc>
              <a:spcPct val="90000"/>
            </a:lnSpc>
            <a:spcBef>
              <a:spcPct val="0"/>
            </a:spcBef>
            <a:spcAft>
              <a:spcPct val="35000"/>
            </a:spcAft>
            <a:buNone/>
          </a:pPr>
          <a:r>
            <a:rPr lang="zh-TW" altLang="en-US" sz="24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非統一資料修正</a:t>
          </a:r>
        </a:p>
      </dsp:txBody>
      <dsp:txXfrm>
        <a:off x="68774" y="4481302"/>
        <a:ext cx="4124699" cy="1271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97A6D-2EDC-4F57-8E69-C78C54D6BC52}">
      <dsp:nvSpPr>
        <dsp:cNvPr id="0" name=""/>
        <dsp:cNvSpPr/>
      </dsp:nvSpPr>
      <dsp:spPr>
        <a:xfrm>
          <a:off x="5059" y="0"/>
          <a:ext cx="4866537" cy="5040000"/>
        </a:xfrm>
        <a:prstGeom prst="roundRect">
          <a:avLst>
            <a:gd name="adj" fmla="val 10000"/>
          </a:avLst>
        </a:prstGeom>
        <a:solidFill>
          <a:srgbClr val="CFE1EE"/>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zh-TW" altLang="en-US" sz="54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作業步驟</a:t>
          </a:r>
          <a:endParaRPr lang="zh-TW" altLang="en-US" sz="5400" b="1" kern="1200" dirty="0">
            <a:solidFill>
              <a:schemeClr val="tx1"/>
            </a:solidFill>
          </a:endParaRPr>
        </a:p>
      </dsp:txBody>
      <dsp:txXfrm>
        <a:off x="5059" y="0"/>
        <a:ext cx="4866537" cy="1512000"/>
      </dsp:txXfrm>
    </dsp:sp>
    <dsp:sp modelId="{8FC0B2C8-DC4C-451E-8DF9-13B557A91C47}">
      <dsp:nvSpPr>
        <dsp:cNvPr id="0" name=""/>
        <dsp:cNvSpPr/>
      </dsp:nvSpPr>
      <dsp:spPr>
        <a:xfrm>
          <a:off x="491712" y="1512123"/>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①</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zh-TW" altLang="en-US" sz="2200" b="1" kern="1200" dirty="0">
            <a:solidFill>
              <a:schemeClr val="tx1"/>
            </a:solidFill>
          </a:endParaRPr>
        </a:p>
      </dsp:txBody>
      <dsp:txXfrm>
        <a:off x="513217" y="1533628"/>
        <a:ext cx="3850220" cy="691210"/>
      </dsp:txXfrm>
    </dsp:sp>
    <dsp:sp modelId="{80892F1F-797B-4A3E-848F-8356640581C4}">
      <dsp:nvSpPr>
        <dsp:cNvPr id="0" name=""/>
        <dsp:cNvSpPr/>
      </dsp:nvSpPr>
      <dsp:spPr>
        <a:xfrm>
          <a:off x="491712" y="2359300"/>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②</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準備核章版檢核表</a:t>
          </a:r>
          <a:endParaRPr lang="zh-TW" altLang="en-US" sz="2200" b="1" kern="1200" dirty="0">
            <a:solidFill>
              <a:schemeClr val="tx1"/>
            </a:solidFill>
          </a:endParaRPr>
        </a:p>
      </dsp:txBody>
      <dsp:txXfrm>
        <a:off x="513217" y="2380805"/>
        <a:ext cx="3850220" cy="691210"/>
      </dsp:txXfrm>
    </dsp:sp>
    <dsp:sp modelId="{46A1D54D-5D87-4DEA-AE1E-97DDEFD688ED}">
      <dsp:nvSpPr>
        <dsp:cNvPr id="0" name=""/>
        <dsp:cNvSpPr/>
      </dsp:nvSpPr>
      <dsp:spPr>
        <a:xfrm>
          <a:off x="491712" y="3206478"/>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細明體" panose="02020509000000000000" pitchFamily="49" charset="-120"/>
              <a:ea typeface="細明體" panose="02020509000000000000" pitchFamily="49" charset="-120"/>
              <a:cs typeface="Arial" panose="020B0604020202020204" pitchFamily="34" charset="0"/>
            </a:rPr>
            <a:t>③</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電子公文函送</a:t>
          </a:r>
          <a:endParaRPr lang="zh-TW" altLang="en-US" sz="2200" b="1" kern="1200" dirty="0">
            <a:solidFill>
              <a:schemeClr val="tx1"/>
            </a:solidFill>
          </a:endParaRPr>
        </a:p>
      </dsp:txBody>
      <dsp:txXfrm>
        <a:off x="513217" y="3227983"/>
        <a:ext cx="3850220" cy="691210"/>
      </dsp:txXfrm>
    </dsp:sp>
    <dsp:sp modelId="{92B23F9C-919F-4B13-88DF-1A161D94AFE2}">
      <dsp:nvSpPr>
        <dsp:cNvPr id="0" name=""/>
        <dsp:cNvSpPr/>
      </dsp:nvSpPr>
      <dsp:spPr>
        <a:xfrm>
          <a:off x="491712" y="4053656"/>
          <a:ext cx="3893230" cy="734220"/>
        </a:xfrm>
        <a:prstGeom prst="roundRect">
          <a:avLst>
            <a:gd name="adj" fmla="val 10000"/>
          </a:avLst>
        </a:prstGeom>
        <a:solidFill>
          <a:schemeClr val="tx2">
            <a:lumMod val="20000"/>
            <a:lumOff val="8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54000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檔案限制：</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5MB</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以內</a:t>
          </a:r>
          <a:endParaRPr lang="zh-TW" altLang="en-US" sz="2200" b="1" kern="1200" dirty="0">
            <a:solidFill>
              <a:schemeClr val="tx1"/>
            </a:solidFill>
          </a:endParaRPr>
        </a:p>
      </dsp:txBody>
      <dsp:txXfrm>
        <a:off x="513217" y="4075161"/>
        <a:ext cx="3850220" cy="691210"/>
      </dsp:txXfrm>
    </dsp:sp>
    <dsp:sp modelId="{35FBCE6C-7176-43BD-B7A0-231F3C99C7C7}">
      <dsp:nvSpPr>
        <dsp:cNvPr id="0" name=""/>
        <dsp:cNvSpPr/>
      </dsp:nvSpPr>
      <dsp:spPr>
        <a:xfrm>
          <a:off x="5236587" y="0"/>
          <a:ext cx="4866537" cy="5040000"/>
        </a:xfrm>
        <a:prstGeom prst="roundRect">
          <a:avLst>
            <a:gd name="adj" fmla="val 10000"/>
          </a:avLst>
        </a:prstGeom>
        <a:solidFill>
          <a:schemeClr val="accent3">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zh-TW" altLang="en-US" sz="54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重要提醒</a:t>
          </a:r>
        </a:p>
      </dsp:txBody>
      <dsp:txXfrm>
        <a:off x="5236587" y="0"/>
        <a:ext cx="4866537" cy="1512000"/>
      </dsp:txXfrm>
    </dsp:sp>
    <dsp:sp modelId="{427BEAF8-9084-4AD4-B651-007BF988ED1A}">
      <dsp:nvSpPr>
        <dsp:cNvPr id="0" name=""/>
        <dsp:cNvSpPr/>
      </dsp:nvSpPr>
      <dsp:spPr>
        <a:xfrm>
          <a:off x="5723240" y="1512430"/>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正本、副本公文皆需檢附「核章版」檢核表</a:t>
          </a:r>
          <a:endParaRPr lang="zh-TW" altLang="en-US" sz="2800" b="1" kern="1200" dirty="0">
            <a:solidFill>
              <a:srgbClr val="FF0000"/>
            </a:solidFill>
          </a:endParaRPr>
        </a:p>
      </dsp:txBody>
      <dsp:txXfrm>
        <a:off x="5752241" y="1541431"/>
        <a:ext cx="3835228" cy="932156"/>
      </dsp:txXfrm>
    </dsp:sp>
    <dsp:sp modelId="{092CDDDA-E073-41AF-A55D-94E116E327BA}">
      <dsp:nvSpPr>
        <dsp:cNvPr id="0" name=""/>
        <dsp:cNvSpPr/>
      </dsp:nvSpPr>
      <dsp:spPr>
        <a:xfrm>
          <a:off x="5723240" y="2654920"/>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正本→教育部</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kern="1200" dirty="0">
            <a:solidFill>
              <a:schemeClr val="tx1"/>
            </a:solidFill>
          </a:endParaRPr>
        </a:p>
      </dsp:txBody>
      <dsp:txXfrm>
        <a:off x="5752241" y="2683921"/>
        <a:ext cx="3835228" cy="932156"/>
      </dsp:txXfrm>
    </dsp:sp>
    <dsp:sp modelId="{97D6E57D-56DB-4D1C-8791-8CB44F27BF5D}">
      <dsp:nvSpPr>
        <dsp:cNvPr id="0" name=""/>
        <dsp:cNvSpPr/>
      </dsp:nvSpPr>
      <dsp:spPr>
        <a:xfrm>
          <a:off x="5723240" y="3797411"/>
          <a:ext cx="3893230" cy="990158"/>
        </a:xfrm>
        <a:prstGeom prst="roundRect">
          <a:avLst>
            <a:gd name="adj" fmla="val 10000"/>
          </a:avLst>
        </a:prstGeom>
        <a:solidFill>
          <a:schemeClr val="accent3">
            <a:lumMod val="40000"/>
            <a:lumOff val="60000"/>
          </a:schemeClr>
        </a:solidFill>
        <a:ln w="15875"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副本→</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雲科大</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大學校院校務資料庫</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檢核表</a:t>
          </a:r>
          <a:endParaRPr lang="zh-TW" altLang="en-US" sz="2200" b="1" kern="1200" dirty="0">
            <a:solidFill>
              <a:schemeClr val="tx1"/>
            </a:solidFill>
          </a:endParaRPr>
        </a:p>
      </dsp:txBody>
      <dsp:txXfrm>
        <a:off x="5752241" y="3826412"/>
        <a:ext cx="3835228" cy="932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2025/8/15</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2025/8/15</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96602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93355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93257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298037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387873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28151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58505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68173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1774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82384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11739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39321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6409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2671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4033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8902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5855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9566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61752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48417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6936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97424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2779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19505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2720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53146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99929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47</a:t>
            </a:fld>
            <a:endParaRPr lang="zh-TW" altLang="en-US"/>
          </a:p>
        </p:txBody>
      </p:sp>
    </p:spTree>
    <p:extLst>
      <p:ext uri="{BB962C8B-B14F-4D97-AF65-F5344CB8AC3E}">
        <p14:creationId xmlns:p14="http://schemas.microsoft.com/office/powerpoint/2010/main" val="357646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896146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7699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49</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347164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2590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371569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321931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9553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r>
              <a:rPr lang="en-US" altLang="ko-KR"/>
              <a:t>www.themegallery.com</a:t>
            </a:r>
          </a:p>
        </p:txBody>
      </p:sp>
      <p:sp>
        <p:nvSpPr>
          <p:cNvPr id="8" name="Footer Placeholder 7"/>
          <p:cNvSpPr>
            <a:spLocks noGrp="1"/>
          </p:cNvSpPr>
          <p:nvPr>
            <p:ph type="ftr" sz="quarter" idx="11"/>
          </p:nvPr>
        </p:nvSpPr>
        <p:spPr/>
        <p:txBody>
          <a:bodyPr/>
          <a:lstStyle/>
          <a:p>
            <a:r>
              <a:rPr lang="en-US" altLang="ko-KR"/>
              <a:t>Logo</a:t>
            </a: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ko-KR"/>
              <a:t>www.themegallery.com</a:t>
            </a: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0000">
              <a:srgbClr val="F7E9D9"/>
            </a:gs>
            <a:gs pos="83000">
              <a:srgbClr val="FCF5EE"/>
            </a:gs>
            <a:gs pos="100000">
              <a:srgbClr val="F4DFC8"/>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a:t>www.themegallery.com</a:t>
            </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a:t>Logo</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thirdlife@ccu.edu.tw" TargetMode="External"/><Relationship Id="rId4" Type="http://schemas.openxmlformats.org/officeDocument/2006/relationships/hyperlink" Target="https://lle.moe.edu.tw/life-colleg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36891697"/>
              </p:ext>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3938"/>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p>
        </p:txBody>
      </p:sp>
    </p:spTree>
    <p:extLst>
      <p:ext uri="{BB962C8B-B14F-4D97-AF65-F5344CB8AC3E}">
        <p14:creationId xmlns:p14="http://schemas.microsoft.com/office/powerpoint/2010/main" val="411045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匯出</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應用單位總覽</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3"/>
          <p:cNvSpPr/>
          <p:nvPr/>
        </p:nvSpPr>
        <p:spPr>
          <a:xfrm>
            <a:off x="1290037" y="894129"/>
            <a:ext cx="2232000" cy="1368000"/>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統計處</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7" name="Rounded Rectangle 4"/>
          <p:cNvSpPr/>
          <p:nvPr/>
        </p:nvSpPr>
        <p:spPr>
          <a:xfrm>
            <a:off x="3810037" y="894129"/>
            <a:ext cx="2232000" cy="13680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大學</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總量管制小組</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sz="1800" b="1" dirty="0">
              <a:solidFill>
                <a:srgbClr val="213448"/>
              </a:solidFill>
              <a:latin typeface="微軟正黑體" panose="020B0604030504040204" pitchFamily="34" charset="-120"/>
              <a:ea typeface="微軟正黑體" panose="020B0604030504040204" pitchFamily="34" charset="-120"/>
            </a:endParaRPr>
          </a:p>
        </p:txBody>
      </p:sp>
      <p:sp>
        <p:nvSpPr>
          <p:cNvPr id="8" name="Rounded Rectangle 5"/>
          <p:cNvSpPr/>
          <p:nvPr/>
        </p:nvSpPr>
        <p:spPr>
          <a:xfrm>
            <a:off x="6330037" y="894129"/>
            <a:ext cx="2232000" cy="1368000"/>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大專校院校務</a:t>
            </a:r>
            <a:br>
              <a:rPr lang="en-US" altLang="zh-TW"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資訊公開平台</a:t>
            </a:r>
          </a:p>
          <a:p>
            <a:pPr algn="ctr">
              <a:spcAft>
                <a:spcPts val="400"/>
              </a:spcAft>
            </a:pPr>
            <a:endParaRPr sz="1800" b="1" dirty="0">
              <a:solidFill>
                <a:srgbClr val="213448"/>
              </a:solidFill>
              <a:latin typeface="Microsoft JhengHei"/>
            </a:endParaRPr>
          </a:p>
        </p:txBody>
      </p:sp>
      <p:sp>
        <p:nvSpPr>
          <p:cNvPr id="9" name="Rounded Rectangle 6"/>
          <p:cNvSpPr/>
          <p:nvPr/>
        </p:nvSpPr>
        <p:spPr>
          <a:xfrm>
            <a:off x="1290037" y="2550129"/>
            <a:ext cx="2232000" cy="13680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defRPr sz="1400" b="1">
                <a:solidFill>
                  <a:srgbClr val="000000"/>
                </a:solidFill>
              </a:defRPr>
            </a:pPr>
            <a:r>
              <a:rPr lang="zh-TW" altLang="en-US" sz="2000" b="1" dirty="0">
                <a:solidFill>
                  <a:srgbClr val="213448"/>
                </a:solidFill>
                <a:latin typeface="微軟正黑體" panose="020B0604030504040204" pitchFamily="34" charset="-120"/>
                <a:ea typeface="微軟正黑體" panose="020B0604030504040204" pitchFamily="34" charset="-120"/>
              </a:rPr>
              <a:t>兼任助理</a:t>
            </a:r>
            <a:br>
              <a:rPr lang="en-US" altLang="zh-TW"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承辦單位</a:t>
            </a:r>
          </a:p>
          <a:p>
            <a:pPr algn="ctr">
              <a:spcAft>
                <a:spcPts val="400"/>
              </a:spcAft>
            </a:pPr>
            <a:endParaRPr lang="zh-TW" altLang="en-US" sz="2000" b="1" dirty="0">
              <a:solidFill>
                <a:srgbClr val="213448"/>
              </a:solidFill>
              <a:latin typeface="微軟正黑體" panose="020B0604030504040204" pitchFamily="34" charset="-120"/>
              <a:ea typeface="微軟正黑體" panose="020B0604030504040204" pitchFamily="34" charset="-120"/>
            </a:endParaRPr>
          </a:p>
        </p:txBody>
      </p:sp>
      <p:sp>
        <p:nvSpPr>
          <p:cNvPr id="10" name="Rounded Rectangle 7"/>
          <p:cNvSpPr/>
          <p:nvPr/>
        </p:nvSpPr>
        <p:spPr>
          <a:xfrm>
            <a:off x="3810037" y="2550129"/>
            <a:ext cx="2232000" cy="1368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人事處</a:t>
            </a:r>
            <a:endParaRPr lang="en-US" sz="2000" b="1" dirty="0">
              <a:solidFill>
                <a:srgbClr val="213448"/>
              </a:solidFill>
              <a:latin typeface="Microsoft JhengHei"/>
            </a:endParaRPr>
          </a:p>
          <a:p>
            <a:pPr algn="ctr">
              <a:spcAft>
                <a:spcPts val="400"/>
              </a:spcAft>
            </a:pPr>
            <a:endParaRPr sz="2000" b="1" dirty="0">
              <a:solidFill>
                <a:srgbClr val="213448"/>
              </a:solidFill>
              <a:latin typeface="Microsoft JhengHei"/>
            </a:endParaRPr>
          </a:p>
        </p:txBody>
      </p:sp>
      <p:sp>
        <p:nvSpPr>
          <p:cNvPr id="11" name="Rounded Rectangle 8"/>
          <p:cNvSpPr/>
          <p:nvPr/>
        </p:nvSpPr>
        <p:spPr>
          <a:xfrm>
            <a:off x="6330037" y="2550129"/>
            <a:ext cx="2232000" cy="13680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國際司</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13" name="Rounded Rectangle 10"/>
          <p:cNvSpPr/>
          <p:nvPr/>
        </p:nvSpPr>
        <p:spPr>
          <a:xfrm>
            <a:off x="3810037" y="4206129"/>
            <a:ext cx="2232000" cy="1368000"/>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私立大學校院</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獎補助小組</a:t>
            </a:r>
          </a:p>
          <a:p>
            <a:pPr algn="ctr">
              <a:spcAft>
                <a:spcPts val="400"/>
              </a:spcAft>
            </a:pPr>
            <a:endParaRPr sz="1400" b="1" dirty="0">
              <a:solidFill>
                <a:srgbClr val="213448"/>
              </a:solidFill>
              <a:latin typeface="Microsoft JhengHei"/>
            </a:endParaRPr>
          </a:p>
        </p:txBody>
      </p:sp>
      <p:sp>
        <p:nvSpPr>
          <p:cNvPr id="17" name="Rounded Rectangle 3"/>
          <p:cNvSpPr/>
          <p:nvPr/>
        </p:nvSpPr>
        <p:spPr>
          <a:xfrm>
            <a:off x="1560057" y="1827872"/>
            <a:ext cx="1691960" cy="314037"/>
          </a:xfrm>
          <a:prstGeom prst="roundRect">
            <a:avLst/>
          </a:prstGeom>
          <a:solidFill>
            <a:srgbClr val="EAF1F6"/>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Microsoft JhengHei"/>
              </a:rPr>
              <a:t>40</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19" name="Rounded Rectangle 3"/>
          <p:cNvSpPr/>
          <p:nvPr/>
        </p:nvSpPr>
        <p:spPr>
          <a:xfrm>
            <a:off x="4080057" y="1827872"/>
            <a:ext cx="1691960" cy="314037"/>
          </a:xfrm>
          <a:prstGeom prst="roundRect">
            <a:avLst/>
          </a:prstGeom>
          <a:solidFill>
            <a:srgbClr val="FFB061"/>
          </a:solid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17</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0" name="Rounded Rectangle 3"/>
          <p:cNvSpPr/>
          <p:nvPr/>
        </p:nvSpPr>
        <p:spPr>
          <a:xfrm>
            <a:off x="6600057" y="1827871"/>
            <a:ext cx="1691960" cy="314037"/>
          </a:xfrm>
          <a:prstGeom prst="roundRect">
            <a:avLst/>
          </a:prstGeom>
          <a:solidFill>
            <a:schemeClr val="accent6">
              <a:lumMod val="20000"/>
              <a:lumOff val="80000"/>
            </a:schemeClr>
          </a:solid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79</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1" name="Rounded Rectangle 3"/>
          <p:cNvSpPr/>
          <p:nvPr/>
        </p:nvSpPr>
        <p:spPr>
          <a:xfrm>
            <a:off x="1560057" y="3467327"/>
            <a:ext cx="1691960" cy="314037"/>
          </a:xfrm>
          <a:prstGeom prst="roundRect">
            <a:avLst/>
          </a:prstGeom>
          <a:solidFill>
            <a:srgbClr val="CCFFCC"/>
          </a:solid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Arial" panose="020B0604020202020204" pitchFamily="34" charset="0"/>
                <a:cs typeface="Arial" panose="020B0604020202020204" pitchFamily="34" charset="0"/>
              </a:rPr>
              <a:t>5</a:t>
            </a:r>
            <a:r>
              <a:rPr sz="1500" b="1" dirty="0">
                <a:solidFill>
                  <a:schemeClr val="tx1"/>
                </a:solidFill>
                <a:latin typeface="Microsoft JhengHei"/>
              </a:rPr>
              <a:t>張表冊</a:t>
            </a:r>
          </a:p>
        </p:txBody>
      </p:sp>
      <p:sp>
        <p:nvSpPr>
          <p:cNvPr id="22" name="Rounded Rectangle 3"/>
          <p:cNvSpPr/>
          <p:nvPr/>
        </p:nvSpPr>
        <p:spPr>
          <a:xfrm>
            <a:off x="4080057" y="3462707"/>
            <a:ext cx="1691960" cy="314037"/>
          </a:xfrm>
          <a:prstGeom prst="roundRect">
            <a:avLst/>
          </a:prstGeom>
          <a:solidFill>
            <a:srgbClr val="FF9393"/>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15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4" name="Rounded Rectangle 3"/>
          <p:cNvSpPr/>
          <p:nvPr/>
        </p:nvSpPr>
        <p:spPr>
          <a:xfrm>
            <a:off x="6600057" y="3467327"/>
            <a:ext cx="1691960" cy="314037"/>
          </a:xfrm>
          <a:prstGeom prst="roundRect">
            <a:avLst/>
          </a:prstGeom>
          <a:solidFill>
            <a:srgbClr val="FFFFC5"/>
          </a:solid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7</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5" name="Rounded Rectangle 3"/>
          <p:cNvSpPr/>
          <p:nvPr/>
        </p:nvSpPr>
        <p:spPr>
          <a:xfrm>
            <a:off x="1578037" y="5134488"/>
            <a:ext cx="1691960" cy="314037"/>
          </a:xfrm>
          <a:prstGeom prst="roundRect">
            <a:avLst/>
          </a:prstGeom>
          <a:solidFill>
            <a:schemeClr val="bg2">
              <a:lumMod val="60000"/>
              <a:lumOff val="40000"/>
            </a:schemeClr>
          </a:solid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rgbClr val="213448"/>
                </a:solidFill>
                <a:latin typeface="Arial" panose="020B0604020202020204" pitchFamily="34" charset="0"/>
                <a:cs typeface="Arial" panose="020B0604020202020204" pitchFamily="34" charset="0"/>
              </a:rPr>
              <a:t>22</a:t>
            </a:r>
            <a:r>
              <a:rPr sz="1500" b="1" dirty="0">
                <a:solidFill>
                  <a:srgbClr val="213448"/>
                </a:solidFill>
                <a:latin typeface="Microsoft JhengHei"/>
              </a:rPr>
              <a:t>張表冊</a:t>
            </a:r>
          </a:p>
        </p:txBody>
      </p:sp>
      <p:sp>
        <p:nvSpPr>
          <p:cNvPr id="26" name="Rounded Rectangle 3"/>
          <p:cNvSpPr/>
          <p:nvPr/>
        </p:nvSpPr>
        <p:spPr>
          <a:xfrm>
            <a:off x="4080057" y="5134489"/>
            <a:ext cx="1691960" cy="314037"/>
          </a:xfrm>
          <a:prstGeom prst="roundRect">
            <a:avLst/>
          </a:prstGeom>
          <a:solidFill>
            <a:srgbClr val="EFD1AF"/>
          </a:solid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chemeClr val="tx1"/>
                </a:solidFill>
                <a:latin typeface="Arial" panose="020B0604020202020204" pitchFamily="34" charset="0"/>
                <a:cs typeface="Arial" panose="020B0604020202020204" pitchFamily="34" charset="0"/>
              </a:rPr>
              <a:t>36</a:t>
            </a:r>
            <a:r>
              <a:rPr sz="1500" b="1" dirty="0">
                <a:solidFill>
                  <a:schemeClr val="tx1"/>
                </a:solidFill>
                <a:latin typeface="Microsoft JhengHei"/>
              </a:rPr>
              <a:t>張表冊</a:t>
            </a:r>
          </a:p>
        </p:txBody>
      </p:sp>
      <p:sp>
        <p:nvSpPr>
          <p:cNvPr id="27" name="Rounded Rectangle 3"/>
          <p:cNvSpPr/>
          <p:nvPr/>
        </p:nvSpPr>
        <p:spPr>
          <a:xfrm>
            <a:off x="6670857" y="5134489"/>
            <a:ext cx="1691960" cy="314037"/>
          </a:xfrm>
          <a:prstGeom prst="round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chemeClr val="tx1"/>
                </a:solidFill>
                <a:latin typeface="Arial" panose="020B0604020202020204" pitchFamily="34" charset="0"/>
                <a:cs typeface="Arial" panose="020B0604020202020204" pitchFamily="34" charset="0"/>
              </a:rPr>
              <a:t>34</a:t>
            </a:r>
            <a:r>
              <a:rPr sz="1500" b="1" dirty="0">
                <a:solidFill>
                  <a:schemeClr val="tx1"/>
                </a:solidFill>
                <a:latin typeface="Arial" panose="020B0604020202020204" pitchFamily="34" charset="0"/>
                <a:cs typeface="Arial" panose="020B0604020202020204" pitchFamily="34" charset="0"/>
              </a:rPr>
              <a:t>張表冊</a:t>
            </a:r>
          </a:p>
        </p:txBody>
      </p:sp>
      <p:sp>
        <p:nvSpPr>
          <p:cNvPr id="23" name="Rounded Rectangle 10"/>
          <p:cNvSpPr/>
          <p:nvPr/>
        </p:nvSpPr>
        <p:spPr>
          <a:xfrm>
            <a:off x="1308017" y="4206129"/>
            <a:ext cx="2232000" cy="13680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教育部</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國際化調查</a:t>
            </a:r>
          </a:p>
          <a:p>
            <a:pPr algn="ctr">
              <a:spcAft>
                <a:spcPts val="400"/>
              </a:spcAft>
            </a:pPr>
            <a:endParaRPr sz="1400" b="1" dirty="0">
              <a:solidFill>
                <a:srgbClr val="213448"/>
              </a:solidFill>
              <a:latin typeface="Microsoft JhengHei"/>
            </a:endParaRPr>
          </a:p>
        </p:txBody>
      </p:sp>
      <p:sp>
        <p:nvSpPr>
          <p:cNvPr id="28" name="Rounded Rectangle 10"/>
          <p:cNvSpPr/>
          <p:nvPr/>
        </p:nvSpPr>
        <p:spPr>
          <a:xfrm>
            <a:off x="6330037" y="4206129"/>
            <a:ext cx="2232000" cy="1368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2000" b="1" dirty="0">
                <a:solidFill>
                  <a:srgbClr val="213448"/>
                </a:solidFill>
                <a:latin typeface="微軟正黑體" panose="020B0604030504040204" pitchFamily="34" charset="-120"/>
                <a:ea typeface="微軟正黑體" panose="020B0604030504040204" pitchFamily="34" charset="-120"/>
              </a:rPr>
              <a:t>高教</a:t>
            </a:r>
            <a:br>
              <a:rPr lang="zh-TW" altLang="en-US"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深耕計畫小組</a:t>
            </a:r>
          </a:p>
          <a:p>
            <a:pPr algn="ctr">
              <a:spcAft>
                <a:spcPts val="400"/>
              </a:spcAft>
            </a:pPr>
            <a:endParaRPr sz="1400" b="1" dirty="0">
              <a:solidFill>
                <a:srgbClr val="213448"/>
              </a:solidFill>
              <a:latin typeface="Microsoft JhengHei"/>
            </a:endParaRPr>
          </a:p>
        </p:txBody>
      </p:sp>
      <p:sp>
        <p:nvSpPr>
          <p:cNvPr id="31" name="Rounded Rectangle 5"/>
          <p:cNvSpPr/>
          <p:nvPr/>
        </p:nvSpPr>
        <p:spPr>
          <a:xfrm>
            <a:off x="8832057" y="894129"/>
            <a:ext cx="2232000" cy="1368000"/>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大專校院</a:t>
            </a:r>
            <a:endParaRPr lang="en-US" altLang="zh-TW" sz="1800" b="1" dirty="0">
              <a:solidFill>
                <a:srgbClr val="213448"/>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1800" b="1" dirty="0">
                <a:solidFill>
                  <a:srgbClr val="213448"/>
                </a:solidFill>
                <a:latin typeface="微軟正黑體" panose="020B0604030504040204" pitchFamily="34" charset="-120"/>
                <a:ea typeface="微軟正黑體" panose="020B0604030504040204" pitchFamily="34" charset="-120"/>
              </a:rPr>
              <a:t>學生基本資料庫</a:t>
            </a:r>
          </a:p>
          <a:p>
            <a:pPr algn="ctr">
              <a:spcAft>
                <a:spcPts val="400"/>
              </a:spcAft>
            </a:pPr>
            <a:endParaRPr sz="1800" b="1" dirty="0">
              <a:solidFill>
                <a:srgbClr val="213448"/>
              </a:solidFill>
              <a:latin typeface="Microsoft JhengHei"/>
            </a:endParaRPr>
          </a:p>
        </p:txBody>
      </p:sp>
      <p:sp>
        <p:nvSpPr>
          <p:cNvPr id="32" name="Rounded Rectangle 3"/>
          <p:cNvSpPr/>
          <p:nvPr/>
        </p:nvSpPr>
        <p:spPr>
          <a:xfrm>
            <a:off x="9102077" y="1846340"/>
            <a:ext cx="1691960" cy="314037"/>
          </a:xfrm>
          <a:prstGeom prst="roundRect">
            <a:avLst/>
          </a:prstGeom>
          <a:solidFill>
            <a:schemeClr val="tx2">
              <a:lumMod val="20000"/>
              <a:lumOff val="80000"/>
            </a:schemeClr>
          </a:solid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16</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33" name="Rounded Rectangle 8"/>
          <p:cNvSpPr/>
          <p:nvPr/>
        </p:nvSpPr>
        <p:spPr>
          <a:xfrm>
            <a:off x="8850037" y="2550129"/>
            <a:ext cx="2232000" cy="1368000"/>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lang="zh-TW" altLang="en-US" sz="2000" b="1" dirty="0">
                <a:solidFill>
                  <a:srgbClr val="213448"/>
                </a:solidFill>
                <a:latin typeface="微軟正黑體" panose="020B0604030504040204" pitchFamily="34" charset="-120"/>
                <a:ea typeface="微軟正黑體" panose="020B0604030504040204" pitchFamily="34" charset="-120"/>
              </a:rPr>
              <a:t>大專校院</a:t>
            </a:r>
            <a:br>
              <a:rPr lang="en-US" altLang="zh-TW" sz="2000" b="1" dirty="0">
                <a:solidFill>
                  <a:srgbClr val="213448"/>
                </a:solidFill>
                <a:latin typeface="微軟正黑體" panose="020B0604030504040204" pitchFamily="34" charset="-120"/>
                <a:ea typeface="微軟正黑體" panose="020B0604030504040204" pitchFamily="34" charset="-120"/>
              </a:rPr>
            </a:br>
            <a:r>
              <a:rPr lang="zh-TW" altLang="en-US" sz="2000" b="1" dirty="0">
                <a:solidFill>
                  <a:srgbClr val="213448"/>
                </a:solidFill>
                <a:latin typeface="微軟正黑體" panose="020B0604030504040204" pitchFamily="34" charset="-120"/>
                <a:ea typeface="微軟正黑體" panose="020B0604030504040204" pitchFamily="34" charset="-120"/>
              </a:rPr>
              <a:t>一覽表</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34" name="Rounded Rectangle 3"/>
          <p:cNvSpPr/>
          <p:nvPr/>
        </p:nvSpPr>
        <p:spPr>
          <a:xfrm>
            <a:off x="9120057" y="3467327"/>
            <a:ext cx="1691960" cy="314037"/>
          </a:xfrm>
          <a:prstGeom prst="roundRect">
            <a:avLst/>
          </a:prstGeom>
          <a:solidFill>
            <a:srgbClr val="FF9393"/>
          </a:solid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Tree>
    <p:extLst>
      <p:ext uri="{BB962C8B-B14F-4D97-AF65-F5344CB8AC3E}">
        <p14:creationId xmlns:p14="http://schemas.microsoft.com/office/powerpoint/2010/main" val="125893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1.7</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36868118"/>
              </p:ext>
            </p:extLst>
          </p:nvPr>
        </p:nvGraphicFramePr>
        <p:xfrm>
          <a:off x="204818" y="724149"/>
          <a:ext cx="11469946" cy="5679856"/>
        </p:xfrm>
        <a:graphic>
          <a:graphicData uri="http://schemas.openxmlformats.org/drawingml/2006/table">
            <a:tbl>
              <a:tblPr/>
              <a:tblGrid>
                <a:gridCol w="2883208">
                  <a:extLst>
                    <a:ext uri="{9D8B030D-6E8A-4147-A177-3AD203B41FA5}">
                      <a16:colId xmlns:a16="http://schemas.microsoft.com/office/drawing/2014/main" val="20002"/>
                    </a:ext>
                  </a:extLst>
                </a:gridCol>
                <a:gridCol w="8586738">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2146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教育部統計處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1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大學總量管制小組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10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兼任助理承辦單位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3089274"/>
                  </a:ext>
                </a:extLst>
              </a:tr>
              <a:tr h="6465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教育部人事處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8587597"/>
                  </a:ext>
                </a:extLst>
              </a:tr>
              <a:tr h="73890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教育部國際司</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807830"/>
                  </a:ext>
                </a:extLst>
              </a:tr>
              <a:tr h="89592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大專校院一覽表</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6857951"/>
                  </a:ext>
                </a:extLst>
              </a:tr>
            </a:tbl>
          </a:graphicData>
        </a:graphic>
      </p:graphicFrame>
      <p:sp>
        <p:nvSpPr>
          <p:cNvPr id="16" name="Rounded Rectangle 4"/>
          <p:cNvSpPr/>
          <p:nvPr/>
        </p:nvSpPr>
        <p:spPr>
          <a:xfrm>
            <a:off x="5122964" y="1189751"/>
            <a:ext cx="6361900" cy="69981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Rounded Rectangle 4"/>
          <p:cNvSpPr/>
          <p:nvPr/>
        </p:nvSpPr>
        <p:spPr>
          <a:xfrm>
            <a:off x="3203299" y="1185355"/>
            <a:ext cx="1864801" cy="69840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45" name="Rounded Rectangle 57"/>
          <p:cNvSpPr/>
          <p:nvPr/>
        </p:nvSpPr>
        <p:spPr>
          <a:xfrm>
            <a:off x="3224391" y="1936883"/>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6" name="Rounded Rectangle 4"/>
          <p:cNvSpPr/>
          <p:nvPr/>
        </p:nvSpPr>
        <p:spPr>
          <a:xfrm>
            <a:off x="3819021" y="1938293"/>
            <a:ext cx="1002362"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8" name="Rounded Rectangle 35"/>
          <p:cNvSpPr/>
          <p:nvPr/>
        </p:nvSpPr>
        <p:spPr>
          <a:xfrm>
            <a:off x="4893709" y="1934757"/>
            <a:ext cx="4157927"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endParaRPr sz="1600" dirty="0">
              <a:latin typeface="Arial" panose="020B0604020202020204" pitchFamily="34" charset="0"/>
              <a:cs typeface="Arial" panose="020B0604020202020204" pitchFamily="34" charset="0"/>
            </a:endParaRPr>
          </a:p>
        </p:txBody>
      </p:sp>
      <p:sp>
        <p:nvSpPr>
          <p:cNvPr id="49" name="Rounded Rectangle 4"/>
          <p:cNvSpPr/>
          <p:nvPr/>
        </p:nvSpPr>
        <p:spPr>
          <a:xfrm>
            <a:off x="3233997" y="2504803"/>
            <a:ext cx="140178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50" name="Rounded Rectangle 4"/>
          <p:cNvSpPr/>
          <p:nvPr/>
        </p:nvSpPr>
        <p:spPr>
          <a:xfrm>
            <a:off x="4690820" y="2504803"/>
            <a:ext cx="6263508" cy="35950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1" name="Rounded Rectangle 57"/>
          <p:cNvSpPr/>
          <p:nvPr/>
        </p:nvSpPr>
        <p:spPr>
          <a:xfrm>
            <a:off x="3239450" y="2927753"/>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2" name="Rounded Rectangle 35"/>
          <p:cNvSpPr/>
          <p:nvPr/>
        </p:nvSpPr>
        <p:spPr>
          <a:xfrm>
            <a:off x="3831837" y="2927753"/>
            <a:ext cx="999151"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dirty="0">
              <a:latin typeface="Arial" panose="020B0604020202020204" pitchFamily="34" charset="0"/>
              <a:cs typeface="Arial" panose="020B0604020202020204" pitchFamily="34" charset="0"/>
            </a:endParaRPr>
          </a:p>
        </p:txBody>
      </p:sp>
      <p:sp>
        <p:nvSpPr>
          <p:cNvPr id="23" name="Rounded Rectangle 57"/>
          <p:cNvSpPr/>
          <p:nvPr/>
        </p:nvSpPr>
        <p:spPr>
          <a:xfrm>
            <a:off x="3250435" y="4271666"/>
            <a:ext cx="2232604" cy="361651"/>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5" name="Rounded Rectangle 57"/>
          <p:cNvSpPr/>
          <p:nvPr/>
        </p:nvSpPr>
        <p:spPr>
          <a:xfrm>
            <a:off x="5101256" y="5739987"/>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6" name="Rounded Rectangle 4"/>
          <p:cNvSpPr/>
          <p:nvPr/>
        </p:nvSpPr>
        <p:spPr>
          <a:xfrm>
            <a:off x="5710484" y="5747163"/>
            <a:ext cx="1004017"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7" name="Rounded Rectangle 35"/>
          <p:cNvSpPr/>
          <p:nvPr/>
        </p:nvSpPr>
        <p:spPr>
          <a:xfrm>
            <a:off x="3253797" y="3580524"/>
            <a:ext cx="2795936"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23</a:t>
            </a:r>
            <a:endParaRPr sz="1600" dirty="0">
              <a:latin typeface="Arial" panose="020B0604020202020204" pitchFamily="34" charset="0"/>
              <a:cs typeface="Arial" panose="020B0604020202020204" pitchFamily="34" charset="0"/>
            </a:endParaRPr>
          </a:p>
        </p:txBody>
      </p:sp>
      <p:sp>
        <p:nvSpPr>
          <p:cNvPr id="28" name="Rounded Rectangle 4"/>
          <p:cNvSpPr/>
          <p:nvPr/>
        </p:nvSpPr>
        <p:spPr>
          <a:xfrm>
            <a:off x="3233997" y="4921830"/>
            <a:ext cx="2686883"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9" name="Rounded Rectangle 4"/>
          <p:cNvSpPr/>
          <p:nvPr/>
        </p:nvSpPr>
        <p:spPr>
          <a:xfrm>
            <a:off x="3233997" y="5739987"/>
            <a:ext cx="180667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0" name="Rounded Rectangle 35"/>
          <p:cNvSpPr/>
          <p:nvPr/>
        </p:nvSpPr>
        <p:spPr>
          <a:xfrm>
            <a:off x="6769365" y="5747163"/>
            <a:ext cx="64796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dirty="0">
              <a:latin typeface="Arial" panose="020B0604020202020204" pitchFamily="34" charset="0"/>
              <a:cs typeface="Arial" panose="020B0604020202020204" pitchFamily="34" charset="0"/>
            </a:endParaRPr>
          </a:p>
        </p:txBody>
      </p:sp>
      <p:sp>
        <p:nvSpPr>
          <p:cNvPr id="31" name="Rounded Rectangle 16"/>
          <p:cNvSpPr/>
          <p:nvPr/>
        </p:nvSpPr>
        <p:spPr>
          <a:xfrm>
            <a:off x="5964611" y="4921830"/>
            <a:ext cx="1181201"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a:t>
            </a:r>
          </a:p>
        </p:txBody>
      </p:sp>
      <p:grpSp>
        <p:nvGrpSpPr>
          <p:cNvPr id="33" name="群組 32"/>
          <p:cNvGrpSpPr/>
          <p:nvPr/>
        </p:nvGrpSpPr>
        <p:grpSpPr>
          <a:xfrm>
            <a:off x="4690820" y="6429684"/>
            <a:ext cx="7146342" cy="307777"/>
            <a:chOff x="1739182" y="4846524"/>
            <a:chExt cx="7146342" cy="307777"/>
          </a:xfrm>
        </p:grpSpPr>
        <p:sp>
          <p:nvSpPr>
            <p:cNvPr id="34" name="文字方塊 33"/>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35"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36"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38"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40"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41"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42"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277138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1.8</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256579094"/>
              </p:ext>
            </p:extLst>
          </p:nvPr>
        </p:nvGraphicFramePr>
        <p:xfrm>
          <a:off x="275628" y="715531"/>
          <a:ext cx="11426845" cy="5722214"/>
        </p:xfrm>
        <a:graphic>
          <a:graphicData uri="http://schemas.openxmlformats.org/drawingml/2006/table">
            <a:tbl>
              <a:tblPr/>
              <a:tblGrid>
                <a:gridCol w="2860090">
                  <a:extLst>
                    <a:ext uri="{9D8B030D-6E8A-4147-A177-3AD203B41FA5}">
                      <a16:colId xmlns:a16="http://schemas.microsoft.com/office/drawing/2014/main" val="20002"/>
                    </a:ext>
                  </a:extLst>
                </a:gridCol>
                <a:gridCol w="8566755">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9517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大專校院</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學生基本資料庫</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73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大專校院校務</a:t>
                      </a:r>
                      <a:br>
                        <a:rPr lang="en-US" altLang="zh-TW" sz="2000" b="1" dirty="0">
                          <a:solidFill>
                            <a:schemeClr val="tx1"/>
                          </a:solidFill>
                          <a:latin typeface="微軟正黑體" panose="020B0604030504040204" pitchFamily="34" charset="-120"/>
                          <a:ea typeface="微軟正黑體" panose="020B0604030504040204" pitchFamily="34" charset="-120"/>
                        </a:rPr>
                      </a:br>
                      <a:r>
                        <a:rPr lang="zh-TW" altLang="en-US" sz="2000" b="1" dirty="0">
                          <a:solidFill>
                            <a:schemeClr val="tx1"/>
                          </a:solidFill>
                          <a:latin typeface="微軟正黑體" panose="020B0604030504040204" pitchFamily="34" charset="-120"/>
                          <a:ea typeface="微軟正黑體" panose="020B0604030504040204" pitchFamily="34" charset="-120"/>
                        </a:rPr>
                        <a:t>資訊公開平台</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114.03</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45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教育部國際化調查</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 name="Rounded Rectangle 35"/>
          <p:cNvSpPr/>
          <p:nvPr/>
        </p:nvSpPr>
        <p:spPr>
          <a:xfrm>
            <a:off x="3253796" y="1672805"/>
            <a:ext cx="64796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dirty="0">
              <a:latin typeface="Arial" panose="020B0604020202020204" pitchFamily="34" charset="0"/>
              <a:cs typeface="Arial" panose="020B0604020202020204" pitchFamily="34" charset="0"/>
            </a:endParaRPr>
          </a:p>
        </p:txBody>
      </p:sp>
      <p:sp>
        <p:nvSpPr>
          <p:cNvPr id="45" name="Rounded Rectangle 4"/>
          <p:cNvSpPr/>
          <p:nvPr/>
        </p:nvSpPr>
        <p:spPr>
          <a:xfrm>
            <a:off x="3253795" y="1217655"/>
            <a:ext cx="570009" cy="377458"/>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46" name="Rounded Rectangle 4"/>
          <p:cNvSpPr/>
          <p:nvPr/>
        </p:nvSpPr>
        <p:spPr>
          <a:xfrm>
            <a:off x="3874004" y="1232137"/>
            <a:ext cx="7745294" cy="362976"/>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0" name="Rounded Rectangle 4"/>
          <p:cNvSpPr/>
          <p:nvPr/>
        </p:nvSpPr>
        <p:spPr>
          <a:xfrm>
            <a:off x="3253796" y="5456380"/>
            <a:ext cx="7914665"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28</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1" name="Rounded Rectangle 57"/>
          <p:cNvSpPr/>
          <p:nvPr/>
        </p:nvSpPr>
        <p:spPr>
          <a:xfrm>
            <a:off x="3271404" y="5909879"/>
            <a:ext cx="733369"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2" name="Rounded Rectangle 16"/>
          <p:cNvSpPr/>
          <p:nvPr/>
        </p:nvSpPr>
        <p:spPr>
          <a:xfrm>
            <a:off x="4067963" y="5909879"/>
            <a:ext cx="2407934"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63" name="Rounded Rectangle 35"/>
          <p:cNvSpPr/>
          <p:nvPr/>
        </p:nvSpPr>
        <p:spPr>
          <a:xfrm>
            <a:off x="6540292" y="5909879"/>
            <a:ext cx="670836"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endParaRPr sz="1600" dirty="0">
              <a:latin typeface="Arial" panose="020B0604020202020204" pitchFamily="34" charset="0"/>
              <a:cs typeface="Arial" panose="020B0604020202020204" pitchFamily="34" charset="0"/>
            </a:endParaRPr>
          </a:p>
        </p:txBody>
      </p:sp>
      <p:sp>
        <p:nvSpPr>
          <p:cNvPr id="65" name="Rounded Rectangle 16"/>
          <p:cNvSpPr/>
          <p:nvPr/>
        </p:nvSpPr>
        <p:spPr>
          <a:xfrm>
            <a:off x="3229861" y="3410839"/>
            <a:ext cx="593944" cy="52200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66" name="Rounded Rectangle 16"/>
          <p:cNvSpPr/>
          <p:nvPr/>
        </p:nvSpPr>
        <p:spPr>
          <a:xfrm>
            <a:off x="8611332" y="4333824"/>
            <a:ext cx="2885021"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7" name="Rounded Rectangle 4"/>
          <p:cNvSpPr/>
          <p:nvPr/>
        </p:nvSpPr>
        <p:spPr>
          <a:xfrm>
            <a:off x="3225444" y="2444070"/>
            <a:ext cx="8106819" cy="494469"/>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20-3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8" name="Rounded Rectangle 57"/>
          <p:cNvSpPr/>
          <p:nvPr/>
        </p:nvSpPr>
        <p:spPr>
          <a:xfrm>
            <a:off x="3225444" y="2995840"/>
            <a:ext cx="5101041"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9" name="Rounded Rectangle 4"/>
          <p:cNvSpPr/>
          <p:nvPr/>
        </p:nvSpPr>
        <p:spPr>
          <a:xfrm>
            <a:off x="8434049" y="2995840"/>
            <a:ext cx="2898214"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0" name="Rounded Rectangle 35"/>
          <p:cNvSpPr/>
          <p:nvPr/>
        </p:nvSpPr>
        <p:spPr>
          <a:xfrm>
            <a:off x="3864734" y="3421720"/>
            <a:ext cx="7467530" cy="523034"/>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25-1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endParaRPr sz="1600" dirty="0">
              <a:latin typeface="Arial" panose="020B0604020202020204" pitchFamily="34" charset="0"/>
              <a:cs typeface="Arial" panose="020B0604020202020204" pitchFamily="34" charset="0"/>
            </a:endParaRPr>
          </a:p>
        </p:txBody>
      </p:sp>
      <p:sp>
        <p:nvSpPr>
          <p:cNvPr id="71" name="Rounded Rectangle 4"/>
          <p:cNvSpPr/>
          <p:nvPr/>
        </p:nvSpPr>
        <p:spPr>
          <a:xfrm>
            <a:off x="3225444" y="4326191"/>
            <a:ext cx="248606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 name="Rounded Rectangle 57"/>
          <p:cNvSpPr/>
          <p:nvPr/>
        </p:nvSpPr>
        <p:spPr>
          <a:xfrm>
            <a:off x="5775964" y="4326191"/>
            <a:ext cx="2133795"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3" name="Rounded Rectangle 4"/>
          <p:cNvSpPr/>
          <p:nvPr/>
        </p:nvSpPr>
        <p:spPr>
          <a:xfrm>
            <a:off x="7974219" y="4326191"/>
            <a:ext cx="582085"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4" name="Rounded Rectangle 35"/>
          <p:cNvSpPr/>
          <p:nvPr/>
        </p:nvSpPr>
        <p:spPr>
          <a:xfrm>
            <a:off x="3225444" y="4777037"/>
            <a:ext cx="1137551"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endParaRPr sz="1600" dirty="0">
              <a:latin typeface="Arial" panose="020B0604020202020204" pitchFamily="34" charset="0"/>
              <a:cs typeface="Arial" panose="020B0604020202020204" pitchFamily="34" charset="0"/>
            </a:endParaRPr>
          </a:p>
        </p:txBody>
      </p:sp>
      <p:grpSp>
        <p:nvGrpSpPr>
          <p:cNvPr id="89" name="群組 88"/>
          <p:cNvGrpSpPr/>
          <p:nvPr/>
        </p:nvGrpSpPr>
        <p:grpSpPr>
          <a:xfrm>
            <a:off x="4753314" y="6465338"/>
            <a:ext cx="7146342" cy="307777"/>
            <a:chOff x="1739182" y="4846524"/>
            <a:chExt cx="7146342" cy="307777"/>
          </a:xfrm>
        </p:grpSpPr>
        <p:sp>
          <p:nvSpPr>
            <p:cNvPr id="90" name="文字方塊 89"/>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91"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92"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93"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94"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95"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96"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159589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1.9</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nvGraphicFramePr>
        <p:xfrm>
          <a:off x="275628" y="715531"/>
          <a:ext cx="11306772" cy="4087378"/>
        </p:xfrm>
        <a:graphic>
          <a:graphicData uri="http://schemas.openxmlformats.org/drawingml/2006/table">
            <a:tbl>
              <a:tblPr/>
              <a:tblGrid>
                <a:gridCol w="2883208">
                  <a:extLst>
                    <a:ext uri="{9D8B030D-6E8A-4147-A177-3AD203B41FA5}">
                      <a16:colId xmlns:a16="http://schemas.microsoft.com/office/drawing/2014/main" val="20002"/>
                    </a:ext>
                  </a:extLst>
                </a:gridCol>
                <a:gridCol w="8423564">
                  <a:extLst>
                    <a:ext uri="{9D8B030D-6E8A-4147-A177-3AD203B41FA5}">
                      <a16:colId xmlns:a16="http://schemas.microsoft.com/office/drawing/2014/main" val="196825654"/>
                    </a:ext>
                  </a:extLst>
                </a:gridCol>
              </a:tblGrid>
              <a:tr h="43865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 </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0785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私立大學校院</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獎補助小組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114.03</a:t>
                      </a:r>
                      <a:r>
                        <a:rPr kumimoji="0" lang="zh-TW" altLang="en-US"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1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高教</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深耕計畫小組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0" name="Rounded Rectangle 4"/>
          <p:cNvSpPr/>
          <p:nvPr/>
        </p:nvSpPr>
        <p:spPr>
          <a:xfrm>
            <a:off x="3256918" y="3451330"/>
            <a:ext cx="8113046" cy="61292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29</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2" name="Rounded Rectangle 16"/>
          <p:cNvSpPr/>
          <p:nvPr/>
        </p:nvSpPr>
        <p:spPr>
          <a:xfrm>
            <a:off x="5709933" y="4146414"/>
            <a:ext cx="1410199"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35" name="Rounded Rectangle 35"/>
          <p:cNvSpPr/>
          <p:nvPr/>
        </p:nvSpPr>
        <p:spPr>
          <a:xfrm>
            <a:off x="7160611" y="2027808"/>
            <a:ext cx="3182419"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dirty="0">
              <a:latin typeface="Arial" panose="020B0604020202020204" pitchFamily="34" charset="0"/>
              <a:cs typeface="Arial" panose="020B0604020202020204" pitchFamily="34" charset="0"/>
            </a:endParaRPr>
          </a:p>
        </p:txBody>
      </p:sp>
      <p:sp>
        <p:nvSpPr>
          <p:cNvPr id="36" name="Rounded Rectangle 4"/>
          <p:cNvSpPr/>
          <p:nvPr/>
        </p:nvSpPr>
        <p:spPr>
          <a:xfrm>
            <a:off x="5134495" y="2026202"/>
            <a:ext cx="937791"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7" name="Rounded Rectangle 4"/>
          <p:cNvSpPr/>
          <p:nvPr/>
        </p:nvSpPr>
        <p:spPr>
          <a:xfrm>
            <a:off x="5069079" y="1557317"/>
            <a:ext cx="5462691" cy="359502"/>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8" name="Rounded Rectangle 4"/>
          <p:cNvSpPr/>
          <p:nvPr/>
        </p:nvSpPr>
        <p:spPr>
          <a:xfrm>
            <a:off x="3224390" y="1557317"/>
            <a:ext cx="1806671" cy="365760"/>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基</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9" name="Rounded Rectangle 57"/>
          <p:cNvSpPr/>
          <p:nvPr/>
        </p:nvSpPr>
        <p:spPr>
          <a:xfrm>
            <a:off x="3232866" y="2021160"/>
            <a:ext cx="1861150" cy="361651"/>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0" name="Rounded Rectangle 16"/>
          <p:cNvSpPr/>
          <p:nvPr/>
        </p:nvSpPr>
        <p:spPr>
          <a:xfrm>
            <a:off x="6112765" y="2025286"/>
            <a:ext cx="1007367"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p>
        </p:txBody>
      </p:sp>
      <p:sp>
        <p:nvSpPr>
          <p:cNvPr id="43" name="Rounded Rectangle 4"/>
          <p:cNvSpPr/>
          <p:nvPr/>
        </p:nvSpPr>
        <p:spPr>
          <a:xfrm>
            <a:off x="3256918" y="2758606"/>
            <a:ext cx="1339224"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4" name="Rounded Rectangle 16"/>
          <p:cNvSpPr/>
          <p:nvPr/>
        </p:nvSpPr>
        <p:spPr>
          <a:xfrm>
            <a:off x="5247086" y="2774605"/>
            <a:ext cx="1442119"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0" name="Rounded Rectangle 57"/>
          <p:cNvSpPr/>
          <p:nvPr/>
        </p:nvSpPr>
        <p:spPr>
          <a:xfrm>
            <a:off x="4647294" y="2773581"/>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1" name="Rounded Rectangle 57"/>
          <p:cNvSpPr/>
          <p:nvPr/>
        </p:nvSpPr>
        <p:spPr>
          <a:xfrm>
            <a:off x="3256919" y="4153959"/>
            <a:ext cx="917918"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3" name="Rounded Rectangle 4"/>
          <p:cNvSpPr/>
          <p:nvPr/>
        </p:nvSpPr>
        <p:spPr>
          <a:xfrm>
            <a:off x="4250588" y="4146519"/>
            <a:ext cx="1383594"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4" name="Rounded Rectangle 35"/>
          <p:cNvSpPr/>
          <p:nvPr/>
        </p:nvSpPr>
        <p:spPr>
          <a:xfrm>
            <a:off x="7160611" y="4153959"/>
            <a:ext cx="3110225"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r>
              <a:rPr lang="zh-TW" altLang="en-US" sz="1600" b="1" dirty="0">
                <a:solidFill>
                  <a:schemeClr val="tx1"/>
                </a:solidFill>
                <a:latin typeface="微軟正黑體" panose="020B0604030504040204" pitchFamily="34" charset="-120"/>
                <a:ea typeface="微軟正黑體" panose="020B0604030504040204" pitchFamily="34" charset="-120"/>
              </a:rPr>
              <a:t> </a:t>
            </a:r>
            <a:endParaRPr sz="1600" dirty="0">
              <a:latin typeface="Arial" panose="020B0604020202020204" pitchFamily="34" charset="0"/>
              <a:cs typeface="Arial" panose="020B0604020202020204" pitchFamily="34" charset="0"/>
            </a:endParaRPr>
          </a:p>
        </p:txBody>
      </p:sp>
      <p:grpSp>
        <p:nvGrpSpPr>
          <p:cNvPr id="77" name="群組 76"/>
          <p:cNvGrpSpPr/>
          <p:nvPr/>
        </p:nvGrpSpPr>
        <p:grpSpPr>
          <a:xfrm>
            <a:off x="4679266" y="4885071"/>
            <a:ext cx="7146342" cy="307777"/>
            <a:chOff x="1739182" y="4846524"/>
            <a:chExt cx="7146342" cy="307777"/>
          </a:xfrm>
        </p:grpSpPr>
        <p:sp>
          <p:nvSpPr>
            <p:cNvPr id="78" name="文字方塊 77"/>
            <p:cNvSpPr txBox="1"/>
            <p:nvPr/>
          </p:nvSpPr>
          <p:spPr>
            <a:xfrm>
              <a:off x="1739182" y="4846524"/>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基本資料類        學生類        教師類         職員類        研究類        校務類</a:t>
              </a:r>
            </a:p>
          </p:txBody>
        </p:sp>
        <p:sp>
          <p:nvSpPr>
            <p:cNvPr id="79" name="Rounded Rectangle 4"/>
            <p:cNvSpPr/>
            <p:nvPr/>
          </p:nvSpPr>
          <p:spPr>
            <a:xfrm>
              <a:off x="4150384" y="4907806"/>
              <a:ext cx="331065" cy="18521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80" name="Rounded Rectangle 4"/>
            <p:cNvSpPr/>
            <p:nvPr/>
          </p:nvSpPr>
          <p:spPr>
            <a:xfrm>
              <a:off x="5039362" y="4901583"/>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81" name="Rounded Rectangle 4"/>
            <p:cNvSpPr/>
            <p:nvPr/>
          </p:nvSpPr>
          <p:spPr>
            <a:xfrm>
              <a:off x="7767080" y="4890685"/>
              <a:ext cx="331065" cy="185215"/>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82" name="Rounded Rectangle 4"/>
            <p:cNvSpPr/>
            <p:nvPr/>
          </p:nvSpPr>
          <p:spPr>
            <a:xfrm>
              <a:off x="5958732" y="4901582"/>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83" name="Rounded Rectangle 4"/>
            <p:cNvSpPr/>
            <p:nvPr/>
          </p:nvSpPr>
          <p:spPr>
            <a:xfrm>
              <a:off x="6847710" y="4891515"/>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84" name="Rounded Rectangle 4"/>
            <p:cNvSpPr/>
            <p:nvPr/>
          </p:nvSpPr>
          <p:spPr>
            <a:xfrm>
              <a:off x="2896676" y="4917486"/>
              <a:ext cx="331065" cy="185215"/>
            </a:xfrm>
            <a:prstGeom prst="round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p>
          </p:txBody>
        </p:sp>
      </p:grpSp>
    </p:spTree>
    <p:extLst>
      <p:ext uri="{BB962C8B-B14F-4D97-AF65-F5344CB8AC3E}">
        <p14:creationId xmlns:p14="http://schemas.microsoft.com/office/powerpoint/2010/main" val="412604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作業時程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內容版面配置區 3"/>
          <p:cNvGraphicFramePr>
            <a:graphicFrameLocks noGrp="1"/>
          </p:cNvGraphicFramePr>
          <p:nvPr>
            <p:ph sz="quarter" idx="13"/>
            <p:extLst>
              <p:ext uri="{D42A27DB-BD31-4B8C-83A1-F6EECF244321}">
                <p14:modId xmlns:p14="http://schemas.microsoft.com/office/powerpoint/2010/main" val="4227544607"/>
              </p:ext>
            </p:extLst>
          </p:nvPr>
        </p:nvGraphicFramePr>
        <p:xfrm>
          <a:off x="128016" y="694945"/>
          <a:ext cx="11942064"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1"/>
          <p:cNvGrpSpPr/>
          <p:nvPr/>
        </p:nvGrpSpPr>
        <p:grpSpPr>
          <a:xfrm>
            <a:off x="594360" y="5124875"/>
            <a:ext cx="2796302" cy="960795"/>
            <a:chOff x="576072" y="5655227"/>
            <a:chExt cx="2796302" cy="960795"/>
          </a:xfrm>
        </p:grpSpPr>
        <p:grpSp>
          <p:nvGrpSpPr>
            <p:cNvPr id="9" name="群組 8"/>
            <p:cNvGrpSpPr/>
            <p:nvPr/>
          </p:nvGrpSpPr>
          <p:grpSpPr>
            <a:xfrm>
              <a:off x="576072" y="5655227"/>
              <a:ext cx="2796302" cy="471253"/>
              <a:chOff x="576072" y="5655227"/>
              <a:chExt cx="2796302" cy="471253"/>
            </a:xfrm>
          </p:grpSpPr>
          <p:sp>
            <p:nvSpPr>
              <p:cNvPr id="5" name="流程圖: 接點 4"/>
              <p:cNvSpPr/>
              <p:nvPr/>
            </p:nvSpPr>
            <p:spPr>
              <a:xfrm>
                <a:off x="576072" y="5660136"/>
                <a:ext cx="457200" cy="466344"/>
              </a:xfrm>
              <a:prstGeom prst="flowChartConnector">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033272" y="5655227"/>
                <a:ext cx="2339102" cy="461665"/>
              </a:xfrm>
              <a:prstGeom prst="rect">
                <a:avLst/>
              </a:prstGeom>
              <a:noFill/>
            </p:spPr>
            <p:txBody>
              <a:bodyPr wrap="none" rtlCol="0">
                <a:spAutoFit/>
              </a:bodyPr>
              <a:lstStyle/>
              <a:p>
                <a:r>
                  <a:rPr lang="zh-TW" altLang="en-US" sz="2400" b="1" dirty="0">
                    <a:latin typeface="Arial" panose="020B0604020202020204" pitchFamily="34" charset="0"/>
                    <a:ea typeface="微軟正黑體" panose="020B0604030504040204" pitchFamily="34" charset="-120"/>
                    <a:cs typeface="Arial" panose="020B0604020202020204" pitchFamily="34" charset="0"/>
                  </a:rPr>
                  <a:t>：學校端作業。</a:t>
                </a:r>
              </a:p>
            </p:txBody>
          </p:sp>
        </p:grpSp>
        <p:grpSp>
          <p:nvGrpSpPr>
            <p:cNvPr id="10" name="群組 9"/>
            <p:cNvGrpSpPr/>
            <p:nvPr/>
          </p:nvGrpSpPr>
          <p:grpSpPr>
            <a:xfrm>
              <a:off x="576072" y="6144769"/>
              <a:ext cx="2796302" cy="471253"/>
              <a:chOff x="576072" y="5655227"/>
              <a:chExt cx="2796302" cy="471253"/>
            </a:xfrm>
          </p:grpSpPr>
          <p:sp>
            <p:nvSpPr>
              <p:cNvPr id="11" name="流程圖: 接點 10"/>
              <p:cNvSpPr/>
              <p:nvPr/>
            </p:nvSpPr>
            <p:spPr>
              <a:xfrm>
                <a:off x="576072" y="5660136"/>
                <a:ext cx="457200" cy="466344"/>
              </a:xfrm>
              <a:prstGeom prst="flowChartConnector">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033272" y="5655227"/>
                <a:ext cx="2339102" cy="461665"/>
              </a:xfrm>
              <a:prstGeom prst="rect">
                <a:avLst/>
              </a:prstGeom>
              <a:noFill/>
            </p:spPr>
            <p:txBody>
              <a:bodyPr wrap="none" rtlCol="0">
                <a:spAutoFit/>
              </a:bodyPr>
              <a:lstStyle/>
              <a:p>
                <a:r>
                  <a:rPr lang="zh-TW" altLang="en-US" sz="2400" b="1" dirty="0">
                    <a:latin typeface="Arial" panose="020B0604020202020204" pitchFamily="34" charset="0"/>
                    <a:ea typeface="微軟正黑體" panose="020B0604030504040204" pitchFamily="34" charset="-120"/>
                    <a:cs typeface="Arial" panose="020B0604020202020204" pitchFamily="34" charset="0"/>
                  </a:rPr>
                  <a:t>：校庫端作業。</a:t>
                </a:r>
              </a:p>
            </p:txBody>
          </p:sp>
        </p:grpSp>
      </p:grpSp>
    </p:spTree>
    <p:extLst>
      <p:ext uri="{BB962C8B-B14F-4D97-AF65-F5344CB8AC3E}">
        <p14:creationId xmlns:p14="http://schemas.microsoft.com/office/powerpoint/2010/main" val="372782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839075"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重要時程概覽</a:t>
            </a:r>
          </a:p>
        </p:txBody>
      </p:sp>
      <p:graphicFrame>
        <p:nvGraphicFramePr>
          <p:cNvPr id="2" name="資料庫圖表 1"/>
          <p:cNvGraphicFramePr/>
          <p:nvPr>
            <p:extLst>
              <p:ext uri="{D42A27DB-BD31-4B8C-83A1-F6EECF244321}">
                <p14:modId xmlns:p14="http://schemas.microsoft.com/office/powerpoint/2010/main" val="1175849549"/>
              </p:ext>
            </p:extLst>
          </p:nvPr>
        </p:nvGraphicFramePr>
        <p:xfrm>
          <a:off x="161925" y="719666"/>
          <a:ext cx="11839575" cy="585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8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8476488"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11/4</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22" name="矩形 21"/>
          <p:cNvSpPr/>
          <p:nvPr/>
        </p:nvSpPr>
        <p:spPr>
          <a:xfrm>
            <a:off x="1758958" y="964827"/>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4</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23" name="Rounded Rectangle 3"/>
          <p:cNvSpPr/>
          <p:nvPr/>
        </p:nvSpPr>
        <p:spPr>
          <a:xfrm>
            <a:off x="661386" y="2084754"/>
            <a:ext cx="3551514" cy="1782596"/>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sz="3000" b="1" dirty="0" err="1">
                <a:solidFill>
                  <a:schemeClr val="tx1"/>
                </a:solidFill>
                <a:latin typeface="Microsoft JhengHei"/>
              </a:rPr>
              <a:t>教育部</a:t>
            </a:r>
            <a:endParaRPr lang="en-US" sz="3000" b="1" dirty="0">
              <a:solidFill>
                <a:schemeClr val="tx1"/>
              </a:solidFill>
              <a:latin typeface="Microsoft JhengHei"/>
            </a:endParaRPr>
          </a:p>
          <a:p>
            <a:pPr algn="ctr">
              <a:spcAft>
                <a:spcPts val="400"/>
              </a:spcAft>
            </a:pPr>
            <a:r>
              <a:rPr sz="3000" b="1" dirty="0" err="1">
                <a:solidFill>
                  <a:schemeClr val="tx1"/>
                </a:solidFill>
                <a:latin typeface="Microsoft JhengHei"/>
              </a:rPr>
              <a:t>統計處</a:t>
            </a:r>
            <a:endParaRPr lang="zh-TW" altLang="en-US" sz="3000" b="1" dirty="0">
              <a:solidFill>
                <a:schemeClr val="tx1"/>
              </a:solidFill>
              <a:latin typeface="Microsoft JhengHei"/>
              <a:ea typeface="Microsoft JhengHei"/>
            </a:endParaRPr>
          </a:p>
        </p:txBody>
      </p:sp>
      <p:sp>
        <p:nvSpPr>
          <p:cNvPr id="24" name="Rounded Rectangle 5"/>
          <p:cNvSpPr/>
          <p:nvPr/>
        </p:nvSpPr>
        <p:spPr>
          <a:xfrm>
            <a:off x="8047086" y="2084334"/>
            <a:ext cx="3551514" cy="1782596"/>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學生基本資料庫</a:t>
            </a:r>
            <a:endParaRPr sz="3000" b="1" dirty="0">
              <a:solidFill>
                <a:schemeClr val="tx1"/>
              </a:solidFill>
              <a:latin typeface="Microsoft JhengHei"/>
            </a:endParaRPr>
          </a:p>
        </p:txBody>
      </p:sp>
      <p:sp>
        <p:nvSpPr>
          <p:cNvPr id="25" name="Rounded Rectangle 8"/>
          <p:cNvSpPr/>
          <p:nvPr/>
        </p:nvSpPr>
        <p:spPr>
          <a:xfrm>
            <a:off x="4354236" y="2084334"/>
            <a:ext cx="3551514" cy="1782596"/>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一覽表</a:t>
            </a:r>
            <a:endParaRPr lang="zh-TW" altLang="en-US" sz="3000" b="1" dirty="0">
              <a:solidFill>
                <a:schemeClr val="tx1"/>
              </a:solidFill>
              <a:latin typeface="Microsoft JhengHei"/>
              <a:ea typeface="Microsoft JhengHei"/>
            </a:endParaRPr>
          </a:p>
        </p:txBody>
      </p:sp>
      <p:sp>
        <p:nvSpPr>
          <p:cNvPr id="29" name="Rounded Rectangle 10"/>
          <p:cNvSpPr/>
          <p:nvPr/>
        </p:nvSpPr>
        <p:spPr>
          <a:xfrm>
            <a:off x="661386" y="4322929"/>
            <a:ext cx="3551514" cy="1782596"/>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3000" b="1" dirty="0">
                <a:solidFill>
                  <a:schemeClr val="tx1"/>
                </a:solidFill>
                <a:latin typeface="微軟正黑體" panose="020B0604030504040204" pitchFamily="34" charset="-120"/>
                <a:ea typeface="微軟正黑體" panose="020B0604030504040204" pitchFamily="34" charset="-120"/>
              </a:rPr>
              <a:t> </a:t>
            </a:r>
            <a:r>
              <a:rPr lang="zh-TW" altLang="en-US" sz="3000" b="1" dirty="0">
                <a:solidFill>
                  <a:schemeClr val="tx1"/>
                </a:solidFill>
                <a:latin typeface="微軟正黑體" panose="020B0604030504040204" pitchFamily="34" charset="-120"/>
                <a:ea typeface="微軟正黑體" panose="020B0604030504040204" pitchFamily="34" charset="-120"/>
              </a:rPr>
              <a:t>私立大學校院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獎補助小組</a:t>
            </a:r>
            <a:endParaRPr sz="3000" b="1" dirty="0">
              <a:solidFill>
                <a:schemeClr val="tx1"/>
              </a:solidFill>
              <a:latin typeface="Microsoft JhengHei"/>
            </a:endParaRPr>
          </a:p>
        </p:txBody>
      </p:sp>
      <p:sp>
        <p:nvSpPr>
          <p:cNvPr id="31" name="Rounded Rectangle 5"/>
          <p:cNvSpPr/>
          <p:nvPr/>
        </p:nvSpPr>
        <p:spPr>
          <a:xfrm>
            <a:off x="4354236" y="4322929"/>
            <a:ext cx="3551514" cy="1782596"/>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大專校院校務</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資訊公開平台</a:t>
            </a:r>
            <a:endParaRPr sz="3000" b="1" dirty="0">
              <a:solidFill>
                <a:schemeClr val="tx1"/>
              </a:solidFill>
              <a:latin typeface="Microsoft JhengHei"/>
            </a:endParaRPr>
          </a:p>
        </p:txBody>
      </p:sp>
    </p:spTree>
    <p:extLst>
      <p:ext uri="{BB962C8B-B14F-4D97-AF65-F5344CB8AC3E}">
        <p14:creationId xmlns:p14="http://schemas.microsoft.com/office/powerpoint/2010/main" val="62755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929030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11/21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3" name="矩形 2"/>
          <p:cNvSpPr/>
          <p:nvPr/>
        </p:nvSpPr>
        <p:spPr>
          <a:xfrm>
            <a:off x="1758958" y="774327"/>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4" name="Rounded Rectangle 3"/>
          <p:cNvSpPr/>
          <p:nvPr/>
        </p:nvSpPr>
        <p:spPr>
          <a:xfrm>
            <a:off x="661386" y="1722804"/>
            <a:ext cx="3427689" cy="1106321"/>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Rounded Rectangle 5"/>
          <p:cNvSpPr/>
          <p:nvPr/>
        </p:nvSpPr>
        <p:spPr>
          <a:xfrm>
            <a:off x="8047086" y="1722384"/>
            <a:ext cx="3427689" cy="1106321"/>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8"/>
          <p:cNvSpPr/>
          <p:nvPr/>
        </p:nvSpPr>
        <p:spPr>
          <a:xfrm>
            <a:off x="4354236" y="1722384"/>
            <a:ext cx="3427689" cy="1106321"/>
          </a:xfrm>
          <a:prstGeom prst="roundRect">
            <a:avLst/>
          </a:prstGeom>
          <a:noFill/>
          <a:ln w="254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p>
        </p:txBody>
      </p:sp>
      <p:sp>
        <p:nvSpPr>
          <p:cNvPr id="7" name="Rounded Rectangle 10"/>
          <p:cNvSpPr/>
          <p:nvPr/>
        </p:nvSpPr>
        <p:spPr>
          <a:xfrm>
            <a:off x="661386" y="2998954"/>
            <a:ext cx="3427689" cy="1106321"/>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ounded Rectangle 5"/>
          <p:cNvSpPr/>
          <p:nvPr/>
        </p:nvSpPr>
        <p:spPr>
          <a:xfrm>
            <a:off x="4354236" y="2998954"/>
            <a:ext cx="3427689" cy="1106321"/>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大專校院校務資訊公開平台</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7"/>
          <p:cNvSpPr/>
          <p:nvPr/>
        </p:nvSpPr>
        <p:spPr>
          <a:xfrm>
            <a:off x="8047575" y="2998954"/>
            <a:ext cx="3427200" cy="11052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教育部人事處</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ounded Rectangle 8"/>
          <p:cNvSpPr/>
          <p:nvPr/>
        </p:nvSpPr>
        <p:spPr>
          <a:xfrm>
            <a:off x="661386" y="4262558"/>
            <a:ext cx="3427200" cy="11052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教育部國際司</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 name="Rounded Rectangle 10"/>
          <p:cNvSpPr/>
          <p:nvPr/>
        </p:nvSpPr>
        <p:spPr>
          <a:xfrm>
            <a:off x="4354236" y="4275524"/>
            <a:ext cx="3427200" cy="11052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Rounded Rectangle 4"/>
          <p:cNvSpPr/>
          <p:nvPr/>
        </p:nvSpPr>
        <p:spPr>
          <a:xfrm>
            <a:off x="661386" y="5556740"/>
            <a:ext cx="3427200" cy="11052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2000" b="1" dirty="0" err="1">
                <a:solidFill>
                  <a:schemeClr val="tx1"/>
                </a:solidFill>
                <a:latin typeface="微軟正黑體" panose="020B0604030504040204" pitchFamily="34" charset="-120"/>
                <a:ea typeface="微軟正黑體" panose="020B0604030504040204" pitchFamily="34" charset="-120"/>
              </a:rPr>
              <a:t>大學總量管制小組</a:t>
            </a:r>
            <a:endParaRPr sz="2000" b="1" dirty="0">
              <a:solidFill>
                <a:schemeClr val="tx1"/>
              </a:solidFill>
              <a:latin typeface="微軟正黑體" panose="020B0604030504040204" pitchFamily="34" charset="-120"/>
              <a:ea typeface="微軟正黑體" panose="020B0604030504040204" pitchFamily="34" charset="-120"/>
            </a:endParaRPr>
          </a:p>
        </p:txBody>
      </p:sp>
      <p:sp>
        <p:nvSpPr>
          <p:cNvPr id="13" name="Rounded Rectangle 6"/>
          <p:cNvSpPr/>
          <p:nvPr/>
        </p:nvSpPr>
        <p:spPr>
          <a:xfrm>
            <a:off x="4354236" y="5584474"/>
            <a:ext cx="3427200" cy="11052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defRPr sz="1400" b="1">
                <a:solidFill>
                  <a:srgbClr val="000000"/>
                </a:solidFill>
              </a:defRPr>
            </a:pPr>
            <a:r>
              <a:rPr lang="zh-TW" altLang="en-US" sz="2000" b="1" dirty="0">
                <a:solidFill>
                  <a:schemeClr val="tx1"/>
                </a:solidFill>
                <a:latin typeface="微軟正黑體" panose="020B0604030504040204" pitchFamily="34" charset="-120"/>
                <a:ea typeface="微軟正黑體" panose="020B0604030504040204" pitchFamily="34" charset="-120"/>
              </a:rPr>
              <a:t>兼任助理承辦單位</a:t>
            </a:r>
          </a:p>
        </p:txBody>
      </p:sp>
      <p:sp>
        <p:nvSpPr>
          <p:cNvPr id="14" name="Rounded Rectangle 10"/>
          <p:cNvSpPr/>
          <p:nvPr/>
        </p:nvSpPr>
        <p:spPr>
          <a:xfrm>
            <a:off x="8047575" y="4274403"/>
            <a:ext cx="3427200" cy="11052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1033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8915400"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資料匯出與單位概覽</a:t>
            </a:r>
          </a:p>
        </p:txBody>
      </p:sp>
      <p:sp>
        <p:nvSpPr>
          <p:cNvPr id="3" name="矩形 2"/>
          <p:cNvSpPr/>
          <p:nvPr/>
        </p:nvSpPr>
        <p:spPr>
          <a:xfrm>
            <a:off x="1758958" y="841002"/>
            <a:ext cx="8729530" cy="877163"/>
          </a:xfrm>
          <a:prstGeom prst="rect">
            <a:avLst/>
          </a:prstGeom>
        </p:spPr>
        <p:txBody>
          <a:bodyPr wrap="square">
            <a:spAutoFit/>
          </a:bodyPr>
          <a:lstStyle/>
          <a:p>
            <a:pPr algn="ctr">
              <a:lnSpc>
                <a:spcPct val="150000"/>
              </a:lnSpc>
              <a:defRPr/>
            </a:pP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資料匯出日期：</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4" name="Rounded Rectangle 3"/>
          <p:cNvSpPr/>
          <p:nvPr/>
        </p:nvSpPr>
        <p:spPr>
          <a:xfrm>
            <a:off x="661386" y="1884729"/>
            <a:ext cx="3551514" cy="1782596"/>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3000" b="1" dirty="0">
                <a:solidFill>
                  <a:schemeClr val="tx1"/>
                </a:solidFill>
                <a:latin typeface="Microsoft JhengHei"/>
              </a:rPr>
              <a:t> </a:t>
            </a:r>
            <a:r>
              <a:rPr sz="3000" b="1" dirty="0" err="1">
                <a:solidFill>
                  <a:schemeClr val="tx1"/>
                </a:solidFill>
                <a:latin typeface="Microsoft JhengHei"/>
              </a:rPr>
              <a:t>教育部</a:t>
            </a:r>
            <a:endParaRPr lang="en-US" sz="3000" b="1" dirty="0">
              <a:solidFill>
                <a:schemeClr val="tx1"/>
              </a:solidFill>
              <a:latin typeface="Microsoft JhengHei"/>
            </a:endParaRPr>
          </a:p>
          <a:p>
            <a:pPr algn="ctr">
              <a:spcAft>
                <a:spcPts val="400"/>
              </a:spcAft>
            </a:pPr>
            <a:r>
              <a:rPr sz="3000" b="1" dirty="0" err="1">
                <a:solidFill>
                  <a:schemeClr val="tx1"/>
                </a:solidFill>
                <a:latin typeface="Microsoft JhengHei"/>
              </a:rPr>
              <a:t>統計處</a:t>
            </a:r>
            <a:endParaRPr lang="zh-TW" altLang="en-US" sz="3000" b="1" dirty="0">
              <a:solidFill>
                <a:schemeClr val="tx1"/>
              </a:solidFill>
              <a:latin typeface="Microsoft JhengHei"/>
              <a:ea typeface="Microsoft JhengHei"/>
            </a:endParaRPr>
          </a:p>
        </p:txBody>
      </p:sp>
      <p:sp>
        <p:nvSpPr>
          <p:cNvPr id="5" name="Rounded Rectangle 5"/>
          <p:cNvSpPr/>
          <p:nvPr/>
        </p:nvSpPr>
        <p:spPr>
          <a:xfrm>
            <a:off x="8047086" y="1862749"/>
            <a:ext cx="3551514" cy="1782596"/>
          </a:xfrm>
          <a:prstGeom prst="roundRect">
            <a:avLst/>
          </a:prstGeom>
          <a:noFill/>
          <a:ln w="25400">
            <a:solidFill>
              <a:srgbClr val="11CCD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學生基本資料庫</a:t>
            </a:r>
            <a:endParaRPr sz="3000" b="1" dirty="0">
              <a:solidFill>
                <a:schemeClr val="tx1"/>
              </a:solidFill>
              <a:latin typeface="Microsoft JhengHei"/>
            </a:endParaRPr>
          </a:p>
        </p:txBody>
      </p:sp>
      <p:sp>
        <p:nvSpPr>
          <p:cNvPr id="6" name="Rounded Rectangle 10"/>
          <p:cNvSpPr/>
          <p:nvPr/>
        </p:nvSpPr>
        <p:spPr>
          <a:xfrm>
            <a:off x="4354236" y="1884729"/>
            <a:ext cx="3551514" cy="1782596"/>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3000" b="1" dirty="0">
                <a:solidFill>
                  <a:schemeClr val="tx1"/>
                </a:solidFill>
                <a:latin typeface="微軟正黑體" panose="020B0604030504040204" pitchFamily="34" charset="-120"/>
                <a:ea typeface="微軟正黑體" panose="020B0604030504040204" pitchFamily="34" charset="-120"/>
              </a:rPr>
              <a:t> </a:t>
            </a:r>
            <a:r>
              <a:rPr lang="zh-TW" altLang="en-US" sz="3000" b="1" dirty="0">
                <a:solidFill>
                  <a:schemeClr val="tx1"/>
                </a:solidFill>
                <a:latin typeface="微軟正黑體" panose="020B0604030504040204" pitchFamily="34" charset="-120"/>
                <a:ea typeface="微軟正黑體" panose="020B0604030504040204" pitchFamily="34" charset="-120"/>
              </a:rPr>
              <a:t>私立大學校院</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spcAft>
                <a:spcPts val="400"/>
              </a:spcAft>
            </a:pPr>
            <a:r>
              <a:rPr lang="zh-TW" altLang="en-US" sz="3000" b="1" dirty="0">
                <a:solidFill>
                  <a:schemeClr val="tx1"/>
                </a:solidFill>
                <a:latin typeface="微軟正黑體" panose="020B0604030504040204" pitchFamily="34" charset="-120"/>
                <a:ea typeface="微軟正黑體" panose="020B0604030504040204" pitchFamily="34" charset="-120"/>
              </a:rPr>
              <a:t>獎補助小組</a:t>
            </a:r>
            <a:endParaRPr sz="3000" b="1" dirty="0">
              <a:solidFill>
                <a:schemeClr val="tx1"/>
              </a:solidFill>
              <a:latin typeface="Microsoft JhengHei"/>
            </a:endParaRPr>
          </a:p>
        </p:txBody>
      </p:sp>
      <p:sp>
        <p:nvSpPr>
          <p:cNvPr id="7" name="Rounded Rectangle 5"/>
          <p:cNvSpPr/>
          <p:nvPr/>
        </p:nvSpPr>
        <p:spPr>
          <a:xfrm>
            <a:off x="661386" y="4122904"/>
            <a:ext cx="3551514" cy="1782596"/>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大專校院校務</a:t>
            </a:r>
            <a:endParaRPr lang="en-US" altLang="zh-TW" sz="3000" b="1" dirty="0">
              <a:solidFill>
                <a:schemeClr val="tx1"/>
              </a:solidFill>
              <a:latin typeface="微軟正黑體" panose="020B0604030504040204" pitchFamily="34" charset="-120"/>
              <a:ea typeface="微軟正黑體" panose="020B0604030504040204" pitchFamily="34" charset="-120"/>
            </a:endParaRPr>
          </a:p>
          <a:p>
            <a:pPr algn="ctr">
              <a:defRPr sz="1400" b="1">
                <a:solidFill>
                  <a:srgbClr val="000000"/>
                </a:solidFill>
              </a:defRPr>
            </a:pPr>
            <a:r>
              <a:rPr lang="zh-TW" altLang="en-US" sz="3000" b="1" dirty="0">
                <a:solidFill>
                  <a:schemeClr val="tx1"/>
                </a:solidFill>
                <a:latin typeface="微軟正黑體" panose="020B0604030504040204" pitchFamily="34" charset="-120"/>
                <a:ea typeface="微軟正黑體" panose="020B0604030504040204" pitchFamily="34" charset="-120"/>
              </a:rPr>
              <a:t>資訊公開平台</a:t>
            </a:r>
            <a:endParaRPr sz="3000" b="1" dirty="0">
              <a:solidFill>
                <a:schemeClr val="tx1"/>
              </a:solidFill>
              <a:latin typeface="Microsoft JhengHei"/>
            </a:endParaRPr>
          </a:p>
        </p:txBody>
      </p:sp>
    </p:spTree>
    <p:extLst>
      <p:ext uri="{BB962C8B-B14F-4D97-AF65-F5344CB8AC3E}">
        <p14:creationId xmlns:p14="http://schemas.microsoft.com/office/powerpoint/2010/main" val="296074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【114.10】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3"/>
          </p:nvPr>
        </p:nvGraphicFramePr>
        <p:xfrm>
          <a:off x="1108952" y="3255724"/>
          <a:ext cx="9784086" cy="2560320"/>
        </p:xfrm>
        <a:graphic>
          <a:graphicData uri="http://schemas.openxmlformats.org/drawingml/2006/table">
            <a:tbl>
              <a:tblPr firstRow="1" bandRow="1">
                <a:tableStyleId>{5C22544A-7EE6-4342-B048-85BDC9FD1C3A}</a:tableStyleId>
              </a:tblPr>
              <a:tblGrid>
                <a:gridCol w="4892043">
                  <a:extLst>
                    <a:ext uri="{9D8B030D-6E8A-4147-A177-3AD203B41FA5}">
                      <a16:colId xmlns:a16="http://schemas.microsoft.com/office/drawing/2014/main" val="3310908594"/>
                    </a:ext>
                  </a:extLst>
                </a:gridCol>
                <a:gridCol w="4892043">
                  <a:extLst>
                    <a:ext uri="{9D8B030D-6E8A-4147-A177-3AD203B41FA5}">
                      <a16:colId xmlns:a16="http://schemas.microsoft.com/office/drawing/2014/main" val="903046402"/>
                    </a:ext>
                  </a:extLst>
                </a:gridCol>
              </a:tblGrid>
              <a:tr h="370840">
                <a:tc>
                  <a:txBody>
                    <a:bodyPr/>
                    <a:lstStyle/>
                    <a:p>
                      <a:pPr algn="ct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聯絡</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資訊</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2076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主要以電話方式聯絡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0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u="none"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40874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studb@yuntech.edu.tw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02420"/>
                  </a:ext>
                </a:extLst>
              </a:tr>
              <a:tr h="370840">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dhe-fund@yuntech.edu.tw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247182"/>
                  </a:ext>
                </a:extLst>
              </a:tr>
              <a:tr h="370840">
                <a:tc>
                  <a:txBody>
                    <a:bodyPr/>
                    <a:lstStyle/>
                    <a:p>
                      <a:r>
                        <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u="none"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469413"/>
                  </a:ext>
                </a:extLst>
              </a:tr>
            </a:tbl>
          </a:graphicData>
        </a:graphic>
      </p:graphicFrame>
      <p:sp>
        <p:nvSpPr>
          <p:cNvPr id="8" name="Rectangle 2"/>
          <p:cNvSpPr>
            <a:spLocks noGrp="1" noChangeArrowheads="1"/>
          </p:cNvSpPr>
          <p:nvPr>
            <p:ph type="title"/>
          </p:nvPr>
        </p:nvSpPr>
        <p:spPr>
          <a:xfrm>
            <a:off x="11389" y="107894"/>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各應用單位聯絡資訊</a:t>
            </a:r>
          </a:p>
        </p:txBody>
      </p:sp>
      <p:sp>
        <p:nvSpPr>
          <p:cNvPr id="9" name="矩形 8"/>
          <p:cNvSpPr/>
          <p:nvPr/>
        </p:nvSpPr>
        <p:spPr>
          <a:xfrm>
            <a:off x="710118" y="717494"/>
            <a:ext cx="10091765" cy="2492990"/>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於本期統一修正期間，</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聯絡資訊如下</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將陸續通知經該單位檢核後資料有疑義之學校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煩請各校總承辦人留意電話及</a:t>
            </a:r>
            <a:r>
              <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spTree>
    <p:extLst>
      <p:ext uri="{BB962C8B-B14F-4D97-AF65-F5344CB8AC3E}">
        <p14:creationId xmlns:p14="http://schemas.microsoft.com/office/powerpoint/2010/main" val="404368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檢核表報部</a:t>
            </a:r>
          </a:p>
        </p:txBody>
      </p:sp>
      <p:sp>
        <p:nvSpPr>
          <p:cNvPr id="2" name="矩形 1"/>
          <p:cNvSpPr/>
          <p:nvPr/>
        </p:nvSpPr>
        <p:spPr>
          <a:xfrm>
            <a:off x="1758958" y="488577"/>
            <a:ext cx="8729530" cy="877163"/>
          </a:xfrm>
          <a:prstGeom prst="rect">
            <a:avLst/>
          </a:prstGeom>
        </p:spPr>
        <p:txBody>
          <a:bodyPr wrap="square">
            <a:spAutoFit/>
          </a:bodyPr>
          <a:lstStyle/>
          <a:p>
            <a:pPr algn="ctr">
              <a:lnSpc>
                <a:spcPct val="150000"/>
              </a:lnSpc>
              <a:defRPr/>
            </a:pP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pSp>
        <p:nvGrpSpPr>
          <p:cNvPr id="13" name="群組 12"/>
          <p:cNvGrpSpPr/>
          <p:nvPr/>
        </p:nvGrpSpPr>
        <p:grpSpPr>
          <a:xfrm>
            <a:off x="988441" y="1458087"/>
            <a:ext cx="10108184" cy="5040000"/>
            <a:chOff x="988441" y="1458087"/>
            <a:chExt cx="10108184" cy="5040000"/>
          </a:xfrm>
        </p:grpSpPr>
        <p:grpSp>
          <p:nvGrpSpPr>
            <p:cNvPr id="9" name="群組 8"/>
            <p:cNvGrpSpPr/>
            <p:nvPr/>
          </p:nvGrpSpPr>
          <p:grpSpPr>
            <a:xfrm>
              <a:off x="988441" y="1458087"/>
              <a:ext cx="10108184" cy="5040000"/>
              <a:chOff x="988441" y="1019175"/>
              <a:chExt cx="10108184" cy="5705475"/>
            </a:xfrm>
          </p:grpSpPr>
          <p:graphicFrame>
            <p:nvGraphicFramePr>
              <p:cNvPr id="5" name="資料庫圖表 4"/>
              <p:cNvGraphicFramePr/>
              <p:nvPr>
                <p:extLst>
                  <p:ext uri="{D42A27DB-BD31-4B8C-83A1-F6EECF244321}">
                    <p14:modId xmlns:p14="http://schemas.microsoft.com/office/powerpoint/2010/main" val="3609691043"/>
                  </p:ext>
                </p:extLst>
              </p:nvPr>
            </p:nvGraphicFramePr>
            <p:xfrm>
              <a:off x="988441" y="1019175"/>
              <a:ext cx="10108184" cy="57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818" y="5770503"/>
                <a:ext cx="360000" cy="486907"/>
              </a:xfrm>
              <a:prstGeom prst="rect">
                <a:avLst/>
              </a:prstGeom>
            </p:spPr>
          </p:pic>
        </p:grpSp>
        <p:grpSp>
          <p:nvGrpSpPr>
            <p:cNvPr id="37" name="组合 244"/>
            <p:cNvGrpSpPr/>
            <p:nvPr/>
          </p:nvGrpSpPr>
          <p:grpSpPr>
            <a:xfrm>
              <a:off x="1399824" y="1796227"/>
              <a:ext cx="661988" cy="901700"/>
              <a:chOff x="8274051" y="720725"/>
              <a:chExt cx="661988" cy="901700"/>
            </a:xfrm>
          </p:grpSpPr>
          <p:sp>
            <p:nvSpPr>
              <p:cNvPr id="38" name="Freeform 69"/>
              <p:cNvSpPr>
                <a:spLocks/>
              </p:cNvSpPr>
              <p:nvPr/>
            </p:nvSpPr>
            <p:spPr bwMode="auto">
              <a:xfrm>
                <a:off x="8274051" y="720725"/>
                <a:ext cx="661988" cy="901700"/>
              </a:xfrm>
              <a:custGeom>
                <a:avLst/>
                <a:gdLst>
                  <a:gd name="T0" fmla="*/ 176 w 176"/>
                  <a:gd name="T1" fmla="*/ 224 h 240"/>
                  <a:gd name="T2" fmla="*/ 160 w 176"/>
                  <a:gd name="T3" fmla="*/ 240 h 240"/>
                  <a:gd name="T4" fmla="*/ 16 w 176"/>
                  <a:gd name="T5" fmla="*/ 240 h 240"/>
                  <a:gd name="T6" fmla="*/ 0 w 176"/>
                  <a:gd name="T7" fmla="*/ 224 h 240"/>
                  <a:gd name="T8" fmla="*/ 0 w 176"/>
                  <a:gd name="T9" fmla="*/ 16 h 240"/>
                  <a:gd name="T10" fmla="*/ 16 w 176"/>
                  <a:gd name="T11" fmla="*/ 0 h 240"/>
                  <a:gd name="T12" fmla="*/ 160 w 176"/>
                  <a:gd name="T13" fmla="*/ 0 h 240"/>
                  <a:gd name="T14" fmla="*/ 176 w 176"/>
                  <a:gd name="T15" fmla="*/ 16 h 240"/>
                  <a:gd name="T16" fmla="*/ 176 w 176"/>
                  <a:gd name="T17"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40">
                    <a:moveTo>
                      <a:pt x="176" y="224"/>
                    </a:moveTo>
                    <a:cubicBezTo>
                      <a:pt x="176" y="233"/>
                      <a:pt x="169" y="240"/>
                      <a:pt x="160" y="240"/>
                    </a:cubicBezTo>
                    <a:cubicBezTo>
                      <a:pt x="16" y="240"/>
                      <a:pt x="16" y="240"/>
                      <a:pt x="16" y="240"/>
                    </a:cubicBezTo>
                    <a:cubicBezTo>
                      <a:pt x="7" y="240"/>
                      <a:pt x="0" y="233"/>
                      <a:pt x="0" y="224"/>
                    </a:cubicBezTo>
                    <a:cubicBezTo>
                      <a:pt x="0" y="16"/>
                      <a:pt x="0" y="16"/>
                      <a:pt x="0" y="16"/>
                    </a:cubicBezTo>
                    <a:cubicBezTo>
                      <a:pt x="0" y="7"/>
                      <a:pt x="7" y="0"/>
                      <a:pt x="16" y="0"/>
                    </a:cubicBezTo>
                    <a:cubicBezTo>
                      <a:pt x="160" y="0"/>
                      <a:pt x="160" y="0"/>
                      <a:pt x="160" y="0"/>
                    </a:cubicBezTo>
                    <a:cubicBezTo>
                      <a:pt x="169" y="0"/>
                      <a:pt x="176" y="7"/>
                      <a:pt x="176" y="16"/>
                    </a:cubicBezTo>
                    <a:lnTo>
                      <a:pt x="176" y="224"/>
                    </a:ln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70"/>
              <p:cNvSpPr>
                <a:spLocks noChangeArrowheads="1"/>
              </p:cNvSpPr>
              <p:nvPr/>
            </p:nvSpPr>
            <p:spPr bwMode="auto">
              <a:xfrm>
                <a:off x="8334376" y="779463"/>
                <a:ext cx="541338" cy="78263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71"/>
              <p:cNvSpPr>
                <a:spLocks noChangeArrowheads="1"/>
              </p:cNvSpPr>
              <p:nvPr/>
            </p:nvSpPr>
            <p:spPr bwMode="auto">
              <a:xfrm>
                <a:off x="8485188" y="720725"/>
                <a:ext cx="239713" cy="5873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72"/>
              <p:cNvSpPr>
                <a:spLocks noChangeArrowheads="1"/>
              </p:cNvSpPr>
              <p:nvPr/>
            </p:nvSpPr>
            <p:spPr bwMode="auto">
              <a:xfrm>
                <a:off x="8485188" y="779463"/>
                <a:ext cx="239713" cy="603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73"/>
              <p:cNvSpPr>
                <a:spLocks noChangeArrowheads="1"/>
              </p:cNvSpPr>
              <p:nvPr/>
            </p:nvSpPr>
            <p:spPr bwMode="auto">
              <a:xfrm>
                <a:off x="8334376" y="1531938"/>
                <a:ext cx="541338"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74"/>
              <p:cNvSpPr>
                <a:spLocks noChangeArrowheads="1"/>
              </p:cNvSpPr>
              <p:nvPr/>
            </p:nvSpPr>
            <p:spPr bwMode="auto">
              <a:xfrm>
                <a:off x="8755063" y="1411288"/>
                <a:ext cx="120650"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5"/>
              <p:cNvSpPr>
                <a:spLocks/>
              </p:cNvSpPr>
              <p:nvPr/>
            </p:nvSpPr>
            <p:spPr bwMode="auto">
              <a:xfrm>
                <a:off x="8755063" y="1411288"/>
                <a:ext cx="120650" cy="120650"/>
              </a:xfrm>
              <a:custGeom>
                <a:avLst/>
                <a:gdLst>
                  <a:gd name="T0" fmla="*/ 0 w 76"/>
                  <a:gd name="T1" fmla="*/ 0 h 76"/>
                  <a:gd name="T2" fmla="*/ 76 w 76"/>
                  <a:gd name="T3" fmla="*/ 0 h 76"/>
                  <a:gd name="T4" fmla="*/ 0 w 76"/>
                  <a:gd name="T5" fmla="*/ 76 h 76"/>
                  <a:gd name="T6" fmla="*/ 0 w 76"/>
                  <a:gd name="T7" fmla="*/ 0 h 76"/>
                </a:gdLst>
                <a:ahLst/>
                <a:cxnLst>
                  <a:cxn ang="0">
                    <a:pos x="T0" y="T1"/>
                  </a:cxn>
                  <a:cxn ang="0">
                    <a:pos x="T2" y="T3"/>
                  </a:cxn>
                  <a:cxn ang="0">
                    <a:pos x="T4" y="T5"/>
                  </a:cxn>
                  <a:cxn ang="0">
                    <a:pos x="T6" y="T7"/>
                  </a:cxn>
                </a:cxnLst>
                <a:rect l="0" t="0" r="r" b="b"/>
                <a:pathLst>
                  <a:path w="76" h="76">
                    <a:moveTo>
                      <a:pt x="0" y="0"/>
                    </a:moveTo>
                    <a:lnTo>
                      <a:pt x="76" y="0"/>
                    </a:lnTo>
                    <a:lnTo>
                      <a:pt x="0" y="76"/>
                    </a:lnTo>
                    <a:lnTo>
                      <a:pt x="0" y="0"/>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76"/>
              <p:cNvSpPr>
                <a:spLocks noChangeArrowheads="1"/>
              </p:cNvSpPr>
              <p:nvPr/>
            </p:nvSpPr>
            <p:spPr bwMode="auto">
              <a:xfrm>
                <a:off x="8485188" y="930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Oval 77"/>
              <p:cNvSpPr>
                <a:spLocks noChangeArrowheads="1"/>
              </p:cNvSpPr>
              <p:nvPr/>
            </p:nvSpPr>
            <p:spPr bwMode="auto">
              <a:xfrm>
                <a:off x="8394701" y="915988"/>
                <a:ext cx="60325" cy="58738"/>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78"/>
              <p:cNvSpPr>
                <a:spLocks noChangeArrowheads="1"/>
              </p:cNvSpPr>
              <p:nvPr/>
            </p:nvSpPr>
            <p:spPr bwMode="auto">
              <a:xfrm>
                <a:off x="8485188" y="1020763"/>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Oval 79"/>
              <p:cNvSpPr>
                <a:spLocks noChangeArrowheads="1"/>
              </p:cNvSpPr>
              <p:nvPr/>
            </p:nvSpPr>
            <p:spPr bwMode="auto">
              <a:xfrm>
                <a:off x="8394701" y="1004888"/>
                <a:ext cx="60325" cy="60325"/>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80"/>
              <p:cNvSpPr>
                <a:spLocks noChangeArrowheads="1"/>
              </p:cNvSpPr>
              <p:nvPr/>
            </p:nvSpPr>
            <p:spPr bwMode="auto">
              <a:xfrm>
                <a:off x="8485188" y="11112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Oval 81"/>
              <p:cNvSpPr>
                <a:spLocks noChangeArrowheads="1"/>
              </p:cNvSpPr>
              <p:nvPr/>
            </p:nvSpPr>
            <p:spPr bwMode="auto">
              <a:xfrm>
                <a:off x="8394701" y="1095375"/>
                <a:ext cx="60325" cy="60325"/>
              </a:xfrm>
              <a:prstGeom prst="ellipse">
                <a:avLst/>
              </a:pr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82"/>
              <p:cNvSpPr>
                <a:spLocks noChangeArrowheads="1"/>
              </p:cNvSpPr>
              <p:nvPr/>
            </p:nvSpPr>
            <p:spPr bwMode="auto">
              <a:xfrm>
                <a:off x="8485188" y="12001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Oval 83"/>
              <p:cNvSpPr>
                <a:spLocks noChangeArrowheads="1"/>
              </p:cNvSpPr>
              <p:nvPr/>
            </p:nvSpPr>
            <p:spPr bwMode="auto">
              <a:xfrm>
                <a:off x="8394701" y="1185863"/>
                <a:ext cx="60325" cy="60325"/>
              </a:xfrm>
              <a:prstGeom prst="ellipse">
                <a:avLst/>
              </a:prstGeom>
              <a:solidFill>
                <a:srgbClr val="45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84"/>
              <p:cNvSpPr>
                <a:spLocks noChangeArrowheads="1"/>
              </p:cNvSpPr>
              <p:nvPr/>
            </p:nvSpPr>
            <p:spPr bwMode="auto">
              <a:xfrm>
                <a:off x="8485188" y="1290638"/>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5"/>
              <p:cNvSpPr>
                <a:spLocks noChangeArrowheads="1"/>
              </p:cNvSpPr>
              <p:nvPr/>
            </p:nvSpPr>
            <p:spPr bwMode="auto">
              <a:xfrm>
                <a:off x="8394701" y="1276350"/>
                <a:ext cx="60325" cy="60325"/>
              </a:xfrm>
              <a:prstGeom prst="ellipse">
                <a:avLst/>
              </a:pr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233"/>
            <p:cNvGrpSpPr/>
            <p:nvPr/>
          </p:nvGrpSpPr>
          <p:grpSpPr>
            <a:xfrm>
              <a:off x="6384764" y="1796227"/>
              <a:ext cx="869950" cy="742950"/>
              <a:chOff x="10328275" y="3929063"/>
              <a:chExt cx="869950" cy="742950"/>
            </a:xfrm>
          </p:grpSpPr>
          <p:sp>
            <p:nvSpPr>
              <p:cNvPr id="56" name="Freeform 50410"/>
              <p:cNvSpPr>
                <a:spLocks/>
              </p:cNvSpPr>
              <p:nvPr/>
            </p:nvSpPr>
            <p:spPr bwMode="auto">
              <a:xfrm>
                <a:off x="10342563" y="4564063"/>
                <a:ext cx="841375" cy="107950"/>
              </a:xfrm>
              <a:custGeom>
                <a:avLst/>
                <a:gdLst>
                  <a:gd name="T0" fmla="*/ 248 w 248"/>
                  <a:gd name="T1" fmla="*/ 16 h 32"/>
                  <a:gd name="T2" fmla="*/ 232 w 248"/>
                  <a:gd name="T3" fmla="*/ 32 h 32"/>
                  <a:gd name="T4" fmla="*/ 16 w 248"/>
                  <a:gd name="T5" fmla="*/ 32 h 32"/>
                  <a:gd name="T6" fmla="*/ 0 w 248"/>
                  <a:gd name="T7" fmla="*/ 16 h 32"/>
                  <a:gd name="T8" fmla="*/ 16 w 248"/>
                  <a:gd name="T9" fmla="*/ 0 h 32"/>
                  <a:gd name="T10" fmla="*/ 232 w 248"/>
                  <a:gd name="T11" fmla="*/ 0 h 32"/>
                  <a:gd name="T12" fmla="*/ 248 w 2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48" h="32">
                    <a:moveTo>
                      <a:pt x="248" y="16"/>
                    </a:moveTo>
                    <a:cubicBezTo>
                      <a:pt x="248" y="25"/>
                      <a:pt x="241" y="32"/>
                      <a:pt x="232" y="32"/>
                    </a:cubicBezTo>
                    <a:cubicBezTo>
                      <a:pt x="16" y="32"/>
                      <a:pt x="16" y="32"/>
                      <a:pt x="16" y="32"/>
                    </a:cubicBezTo>
                    <a:cubicBezTo>
                      <a:pt x="7" y="32"/>
                      <a:pt x="0" y="25"/>
                      <a:pt x="0" y="16"/>
                    </a:cubicBezTo>
                    <a:cubicBezTo>
                      <a:pt x="0" y="7"/>
                      <a:pt x="7" y="0"/>
                      <a:pt x="16" y="0"/>
                    </a:cubicBezTo>
                    <a:cubicBezTo>
                      <a:pt x="232" y="0"/>
                      <a:pt x="232" y="0"/>
                      <a:pt x="232" y="0"/>
                    </a:cubicBezTo>
                    <a:cubicBezTo>
                      <a:pt x="241" y="0"/>
                      <a:pt x="248" y="7"/>
                      <a:pt x="248" y="1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0411"/>
              <p:cNvSpPr>
                <a:spLocks/>
              </p:cNvSpPr>
              <p:nvPr/>
            </p:nvSpPr>
            <p:spPr bwMode="auto">
              <a:xfrm>
                <a:off x="10328275" y="3929063"/>
                <a:ext cx="869950" cy="688975"/>
              </a:xfrm>
              <a:custGeom>
                <a:avLst/>
                <a:gdLst>
                  <a:gd name="T0" fmla="*/ 116 w 256"/>
                  <a:gd name="T1" fmla="*/ 11 h 203"/>
                  <a:gd name="T2" fmla="*/ 140 w 256"/>
                  <a:gd name="T3" fmla="*/ 11 h 203"/>
                  <a:gd name="T4" fmla="*/ 248 w 256"/>
                  <a:gd name="T5" fmla="*/ 183 h 203"/>
                  <a:gd name="T6" fmla="*/ 240 w 256"/>
                  <a:gd name="T7" fmla="*/ 203 h 203"/>
                  <a:gd name="T8" fmla="*/ 16 w 256"/>
                  <a:gd name="T9" fmla="*/ 203 h 203"/>
                  <a:gd name="T10" fmla="*/ 8 w 256"/>
                  <a:gd name="T11" fmla="*/ 183 h 203"/>
                  <a:gd name="T12" fmla="*/ 116 w 256"/>
                  <a:gd name="T13" fmla="*/ 11 h 203"/>
                </a:gdLst>
                <a:ahLst/>
                <a:cxnLst>
                  <a:cxn ang="0">
                    <a:pos x="T0" y="T1"/>
                  </a:cxn>
                  <a:cxn ang="0">
                    <a:pos x="T2" y="T3"/>
                  </a:cxn>
                  <a:cxn ang="0">
                    <a:pos x="T4" y="T5"/>
                  </a:cxn>
                  <a:cxn ang="0">
                    <a:pos x="T6" y="T7"/>
                  </a:cxn>
                  <a:cxn ang="0">
                    <a:pos x="T8" y="T9"/>
                  </a:cxn>
                  <a:cxn ang="0">
                    <a:pos x="T10" y="T11"/>
                  </a:cxn>
                  <a:cxn ang="0">
                    <a:pos x="T12" y="T13"/>
                  </a:cxn>
                </a:cxnLst>
                <a:rect l="0" t="0" r="r" b="b"/>
                <a:pathLst>
                  <a:path w="256" h="203">
                    <a:moveTo>
                      <a:pt x="116" y="11"/>
                    </a:moveTo>
                    <a:cubicBezTo>
                      <a:pt x="123" y="1"/>
                      <a:pt x="133" y="0"/>
                      <a:pt x="140" y="11"/>
                    </a:cubicBezTo>
                    <a:cubicBezTo>
                      <a:pt x="248" y="183"/>
                      <a:pt x="248" y="183"/>
                      <a:pt x="248" y="183"/>
                    </a:cubicBezTo>
                    <a:cubicBezTo>
                      <a:pt x="256" y="195"/>
                      <a:pt x="252" y="203"/>
                      <a:pt x="240" y="203"/>
                    </a:cubicBezTo>
                    <a:cubicBezTo>
                      <a:pt x="16" y="203"/>
                      <a:pt x="16" y="203"/>
                      <a:pt x="16" y="203"/>
                    </a:cubicBezTo>
                    <a:cubicBezTo>
                      <a:pt x="4" y="203"/>
                      <a:pt x="0" y="195"/>
                      <a:pt x="8" y="183"/>
                    </a:cubicBezTo>
                    <a:lnTo>
                      <a:pt x="116" y="11"/>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412"/>
              <p:cNvSpPr>
                <a:spLocks/>
              </p:cNvSpPr>
              <p:nvPr/>
            </p:nvSpPr>
            <p:spPr bwMode="auto">
              <a:xfrm>
                <a:off x="10423525" y="4021138"/>
                <a:ext cx="679450" cy="542925"/>
              </a:xfrm>
              <a:custGeom>
                <a:avLst/>
                <a:gdLst>
                  <a:gd name="T0" fmla="*/ 214 w 428"/>
                  <a:gd name="T1" fmla="*/ 0 h 342"/>
                  <a:gd name="T2" fmla="*/ 0 w 428"/>
                  <a:gd name="T3" fmla="*/ 342 h 342"/>
                  <a:gd name="T4" fmla="*/ 428 w 428"/>
                  <a:gd name="T5" fmla="*/ 342 h 342"/>
                  <a:gd name="T6" fmla="*/ 214 w 428"/>
                  <a:gd name="T7" fmla="*/ 0 h 342"/>
                </a:gdLst>
                <a:ahLst/>
                <a:cxnLst>
                  <a:cxn ang="0">
                    <a:pos x="T0" y="T1"/>
                  </a:cxn>
                  <a:cxn ang="0">
                    <a:pos x="T2" y="T3"/>
                  </a:cxn>
                  <a:cxn ang="0">
                    <a:pos x="T4" y="T5"/>
                  </a:cxn>
                  <a:cxn ang="0">
                    <a:pos x="T6" y="T7"/>
                  </a:cxn>
                </a:cxnLst>
                <a:rect l="0" t="0" r="r" b="b"/>
                <a:pathLst>
                  <a:path w="428" h="342">
                    <a:moveTo>
                      <a:pt x="214" y="0"/>
                    </a:moveTo>
                    <a:lnTo>
                      <a:pt x="0" y="342"/>
                    </a:lnTo>
                    <a:lnTo>
                      <a:pt x="428" y="342"/>
                    </a:lnTo>
                    <a:lnTo>
                      <a:pt x="214" y="0"/>
                    </a:ln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413"/>
              <p:cNvSpPr>
                <a:spLocks/>
              </p:cNvSpPr>
              <p:nvPr/>
            </p:nvSpPr>
            <p:spPr bwMode="auto">
              <a:xfrm>
                <a:off x="10736263" y="4197350"/>
                <a:ext cx="53975" cy="217488"/>
              </a:xfrm>
              <a:custGeom>
                <a:avLst/>
                <a:gdLst>
                  <a:gd name="T0" fmla="*/ 8 w 16"/>
                  <a:gd name="T1" fmla="*/ 64 h 64"/>
                  <a:gd name="T2" fmla="*/ 0 w 16"/>
                  <a:gd name="T3" fmla="*/ 56 h 64"/>
                  <a:gd name="T4" fmla="*/ 0 w 16"/>
                  <a:gd name="T5" fmla="*/ 8 h 64"/>
                  <a:gd name="T6" fmla="*/ 8 w 16"/>
                  <a:gd name="T7" fmla="*/ 0 h 64"/>
                  <a:gd name="T8" fmla="*/ 16 w 16"/>
                  <a:gd name="T9" fmla="*/ 8 h 64"/>
                  <a:gd name="T10" fmla="*/ 16 w 16"/>
                  <a:gd name="T11" fmla="*/ 56 h 64"/>
                  <a:gd name="T12" fmla="*/ 8 w 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6" h="64">
                    <a:moveTo>
                      <a:pt x="8" y="64"/>
                    </a:moveTo>
                    <a:cubicBezTo>
                      <a:pt x="4" y="64"/>
                      <a:pt x="0" y="60"/>
                      <a:pt x="0" y="56"/>
                    </a:cubicBezTo>
                    <a:cubicBezTo>
                      <a:pt x="0" y="8"/>
                      <a:pt x="0" y="8"/>
                      <a:pt x="0" y="8"/>
                    </a:cubicBezTo>
                    <a:cubicBezTo>
                      <a:pt x="0" y="4"/>
                      <a:pt x="4" y="0"/>
                      <a:pt x="8" y="0"/>
                    </a:cubicBezTo>
                    <a:cubicBezTo>
                      <a:pt x="12" y="0"/>
                      <a:pt x="16" y="4"/>
                      <a:pt x="16" y="8"/>
                    </a:cubicBezTo>
                    <a:cubicBezTo>
                      <a:pt x="16" y="56"/>
                      <a:pt x="16" y="56"/>
                      <a:pt x="16" y="56"/>
                    </a:cubicBezTo>
                    <a:cubicBezTo>
                      <a:pt x="16" y="60"/>
                      <a:pt x="12" y="64"/>
                      <a:pt x="8" y="64"/>
                    </a:cubicBez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50414"/>
              <p:cNvSpPr>
                <a:spLocks noChangeArrowheads="1"/>
              </p:cNvSpPr>
              <p:nvPr/>
            </p:nvSpPr>
            <p:spPr bwMode="auto">
              <a:xfrm>
                <a:off x="10736263" y="4441825"/>
                <a:ext cx="53975" cy="53975"/>
              </a:xfrm>
              <a:prstGeom prst="ellipse">
                <a:avLst/>
              </a:pr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49610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97470"/>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097858302"/>
              </p:ext>
            </p:extLst>
          </p:nvPr>
        </p:nvGraphicFramePr>
        <p:xfrm>
          <a:off x="179462" y="758623"/>
          <a:ext cx="11899761" cy="5319715"/>
        </p:xfrm>
        <a:graphic>
          <a:graphicData uri="http://schemas.openxmlformats.org/drawingml/2006/table">
            <a:tbl>
              <a:tblPr firstRow="1" bandRow="1"/>
              <a:tblGrid>
                <a:gridCol w="1521664">
                  <a:extLst>
                    <a:ext uri="{9D8B030D-6E8A-4147-A177-3AD203B41FA5}">
                      <a16:colId xmlns:a16="http://schemas.microsoft.com/office/drawing/2014/main" val="20000"/>
                    </a:ext>
                  </a:extLst>
                </a:gridCol>
                <a:gridCol w="10378097">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24-2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25-1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25-1(</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95</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99</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本期異動表冊摘要</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4000724"/>
              </p:ext>
            </p:extLst>
          </p:nvPr>
        </p:nvGraphicFramePr>
        <p:xfrm>
          <a:off x="237744" y="671423"/>
          <a:ext cx="11457431" cy="6066909"/>
        </p:xfrm>
        <a:graphic>
          <a:graphicData uri="http://schemas.openxmlformats.org/drawingml/2006/table">
            <a:tbl>
              <a:tblPr firstRow="1" bandRow="1">
                <a:tableStyleId>{93296810-A885-4BE3-A3E7-6D5BEEA58F35}</a:tableStyleId>
              </a:tblPr>
              <a:tblGrid>
                <a:gridCol w="1682496">
                  <a:extLst>
                    <a:ext uri="{9D8B030D-6E8A-4147-A177-3AD203B41FA5}">
                      <a16:colId xmlns:a16="http://schemas.microsoft.com/office/drawing/2014/main" val="1728153550"/>
                    </a:ext>
                  </a:extLst>
                </a:gridCol>
                <a:gridCol w="4956048">
                  <a:extLst>
                    <a:ext uri="{9D8B030D-6E8A-4147-A177-3AD203B41FA5}">
                      <a16:colId xmlns:a16="http://schemas.microsoft.com/office/drawing/2014/main" val="20000"/>
                    </a:ext>
                  </a:extLst>
                </a:gridCol>
                <a:gridCol w="4818887">
                  <a:extLst>
                    <a:ext uri="{9D8B030D-6E8A-4147-A177-3AD203B41FA5}">
                      <a16:colId xmlns:a16="http://schemas.microsoft.com/office/drawing/2014/main" val="3721773805"/>
                    </a:ext>
                  </a:extLst>
                </a:gridCol>
              </a:tblGrid>
              <a:tr h="369178">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異動類型</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69113">
                <a:tc rowSpan="2">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endPar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設置獎學金獎勵學生修讀情形</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新增表冊，</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235145"/>
                  </a:ext>
                </a:extLst>
              </a:tr>
              <a:tr h="585216">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新增表冊，</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2841638"/>
                  </a:ext>
                </a:extLst>
              </a:tr>
              <a:tr h="649579">
                <a:tc rowSpan="8">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定義調整</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 </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原住民畢業學生</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具雙重國籍之身分認列相關說明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601828"/>
                  </a:ext>
                </a:extLst>
              </a:tr>
              <a:tr h="518933">
                <a:tc vMerge="1">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實習待遇新增欄位：「給付類型」及「金額」</a:t>
                      </a:r>
                      <a:endPar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3095165"/>
                  </a:ext>
                </a:extLst>
              </a:tr>
              <a:tr h="518933">
                <a:tc vMerge="1">
                  <a:txBody>
                    <a:bodyPr/>
                    <a:lstStyle/>
                    <a:p>
                      <a:endParaRPr lang="zh-TW" altLang="en-US"/>
                    </a:p>
                  </a:txBody>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休學原因</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「考試訓練」補充填表說明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719146"/>
                  </a:ext>
                </a:extLst>
              </a:tr>
              <a:tr h="649579">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私立大專校院編制內專任教師待遇標準</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ts val="2200"/>
                        </a:lnSpc>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依據教育部</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年最新公告標準，調整教師</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本薪</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月支數額與</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學術研究加給支給</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數額</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2795312"/>
                  </a:ext>
                </a:extLst>
              </a:tr>
              <a:tr h="649579">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依據教育部</a:t>
                      </a:r>
                      <a:r>
                        <a:rPr lang="en-US"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年最新公告標準，調整</a:t>
                      </a:r>
                      <a:r>
                        <a:rPr lang="zh-TW" altLang="zh-TW"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鐘點費支給基準</a:t>
                      </a:r>
                      <a:endPar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2495521"/>
                  </a:ext>
                </a:extLst>
              </a:tr>
              <a:tr h="518933">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9140589"/>
                  </a:ext>
                </a:extLst>
              </a:tr>
              <a:tr h="518933">
                <a:tc vMerge="1">
                  <a:txBody>
                    <a:bodyPr/>
                    <a:lstStyle/>
                    <a:p>
                      <a:pPr marL="0" marR="0" lvl="0" indent="0" algn="l"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「舉辦方式」欄位補充填表說明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2801"/>
                  </a:ext>
                </a:extLst>
              </a:tr>
              <a:tr h="518933">
                <a:tc vMerge="1">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endPar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學校學生住宿狀況</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sz="1800" b="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「學生類別」欄位補充填表說明</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2861891"/>
                  </a:ext>
                </a:extLst>
              </a:tr>
            </a:tbl>
          </a:graphicData>
        </a:graphic>
      </p:graphicFrame>
    </p:spTree>
    <p:extLst>
      <p:ext uri="{BB962C8B-B14F-4D97-AF65-F5344CB8AC3E}">
        <p14:creationId xmlns:p14="http://schemas.microsoft.com/office/powerpoint/2010/main" val="179826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3.1.3</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35853394"/>
              </p:ext>
            </p:extLst>
          </p:nvPr>
        </p:nvGraphicFramePr>
        <p:xfrm>
          <a:off x="2090352" y="1406786"/>
          <a:ext cx="8099853" cy="233557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Tree>
    <p:extLst>
      <p:ext uri="{BB962C8B-B14F-4D97-AF65-F5344CB8AC3E}">
        <p14:creationId xmlns:p14="http://schemas.microsoft.com/office/powerpoint/2010/main" val="244375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A8EB93A-195F-4650-97DA-2F906A16903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110235" y="3267348"/>
            <a:ext cx="6610769" cy="3590652"/>
          </a:xfrm>
          <a:prstGeom prst="rect">
            <a:avLst/>
          </a:prstGeom>
        </p:spPr>
      </p:pic>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「第三人生大學試辦計畫」相關說明</a:t>
            </a:r>
          </a:p>
        </p:txBody>
      </p:sp>
      <p:sp>
        <p:nvSpPr>
          <p:cNvPr id="2" name="文字方塊 1"/>
          <p:cNvSpPr txBox="1"/>
          <p:nvPr/>
        </p:nvSpPr>
        <p:spPr>
          <a:xfrm>
            <a:off x="377357" y="1217778"/>
            <a:ext cx="11635878" cy="445583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學年度教育部終身教育司辦理「</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第三人生大學試辦計畫</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」尚屬試辦計畫，</a:t>
            </a:r>
            <a:r>
              <a:rPr lang="zh-TW" altLang="en-US" sz="2400" b="1" dirty="0">
                <a:latin typeface="Arial" panose="020B0604020202020204" pitchFamily="34" charset="0"/>
                <a:ea typeface="微軟正黑體" panose="020B0604030504040204" pitchFamily="34" charset="-120"/>
                <a:cs typeface="Arial" panose="020B0604020202020204" pitchFamily="34" charset="0"/>
              </a:rPr>
              <a:t>故</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校務資料庫暫不協助蒐集</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若有相關疑義，請至下方聯絡資訊洽詢：</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15875">
              <a:lnSpc>
                <a:spcPct val="150000"/>
              </a:lnSpc>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網站：終身學習資源平臺－第三人生大學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hlinkClick r:id="rId4"/>
              </a:rPr>
              <a:t>https://lle.moe.edu.tw/life-college</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15875">
              <a:lnSpc>
                <a:spcPct val="150000"/>
              </a:lnSpc>
              <a:buFont typeface="Wingdings" panose="05000000000000000000" pitchFamily="2" charset="2"/>
              <a:buChar char="l"/>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電話：</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(05)272-0411#24021</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24027</a:t>
            </a:r>
            <a:r>
              <a:rPr lang="zh-TW" altLang="en-US" sz="2000" dirty="0">
                <a:latin typeface="Noto Sans TC" panose="020B0200000000000000" pitchFamily="34" charset="-120"/>
                <a:ea typeface="Noto Sans TC" panose="020B0200000000000000" pitchFamily="34" charset="-120"/>
              </a:rPr>
              <a:t> </a:t>
            </a:r>
            <a:endParaRPr lang="en-US" altLang="zh-TW" sz="2000" dirty="0">
              <a:latin typeface="Noto Sans TC" panose="020B0200000000000000" pitchFamily="34" charset="-120"/>
              <a:ea typeface="Noto Sans TC" panose="020B0200000000000000" pitchFamily="34" charset="-120"/>
            </a:endParaRPr>
          </a:p>
          <a:p>
            <a:pPr marL="342900">
              <a:lnSpc>
                <a:spcPct val="150000"/>
              </a:lnSpc>
            </a:pPr>
            <a:r>
              <a:rPr lang="zh-TW" altLang="en-US" sz="2000" dirty="0">
                <a:latin typeface="Noto Sans TC" panose="020B0200000000000000" pitchFamily="34" charset="-120"/>
                <a:ea typeface="Noto Sans TC" panose="020B0200000000000000" pitchFamily="34" charset="-12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(02) 7736 - 5689</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(02) 7736 - 5803</a:t>
            </a:r>
          </a:p>
          <a:p>
            <a:pPr marL="342900" indent="15875">
              <a:lnSpc>
                <a:spcPct val="150000"/>
              </a:lnSpc>
              <a:buFont typeface="Wingdings" panose="05000000000000000000" pitchFamily="2" charset="2"/>
              <a:buChar char="l"/>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hlinkClick r:id="rId5"/>
              </a:rPr>
              <a:t>thirdlife@ccu.edu.tw</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15875">
              <a:lnSpc>
                <a:spcPct val="150000"/>
              </a:lnSpc>
              <a:buFont typeface="Wingdings" panose="05000000000000000000" pitchFamily="2" charset="2"/>
              <a:buChar char="l"/>
            </a:pPr>
            <a:endPar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4082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3.2.2</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lnSpc>
                <a:spcPct val="100000"/>
              </a:lnSpc>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具雙重國籍之身分認列相關說明</a:t>
            </a:r>
          </a:p>
        </p:txBody>
      </p:sp>
      <p:sp>
        <p:nvSpPr>
          <p:cNvPr id="6" name="矩形 5"/>
          <p:cNvSpPr/>
          <p:nvPr/>
        </p:nvSpPr>
        <p:spPr>
          <a:xfrm>
            <a:off x="122441" y="1103602"/>
            <a:ext cx="11859770" cy="2862322"/>
          </a:xfrm>
          <a:prstGeom prst="rect">
            <a:avLst/>
          </a:prstGeom>
        </p:spPr>
        <p:txBody>
          <a:bodyPr wrap="square">
            <a:spAutoFit/>
          </a:bodyPr>
          <a:lstStyle/>
          <a:p>
            <a:pPr algn="just">
              <a:lnSpc>
                <a:spcPct val="150000"/>
              </a:lnSpc>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buFont typeface="Wingdings" panose="05000000000000000000" pitchFamily="2" charset="2"/>
              <a:buChar char="l"/>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原住民學生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具備「雙重國籍」</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同時符合</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「原住民身分法」及「僑生回國就學及輔導辦法」者，</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請擇一種身分資訊填報，以</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不重複認列</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為原則</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buFont typeface="Wingdings" panose="05000000000000000000" pitchFamily="2" charset="2"/>
              <a:buChar char="l"/>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例如：該生符合「原住民身分法」及「僑生回國就學及輔導辦法」，若該生已填入「學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僑生及港澳生學生」，則「學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原住民學生」不再重複填報。</a:t>
            </a:r>
            <a:endPar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8596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【114.10</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938440874"/>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3.2.3</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3331" y="848220"/>
            <a:ext cx="11965337" cy="256916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專科以上學校產學合作實施辦法第</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條之</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項</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規定：「學生實習期間於合作機構有從事學習訓練以外之勞務提供或工作事實者，所定產學合作書面契約應依勞動基準法規定辦理」。</a:t>
            </a:r>
            <a:r>
              <a:rPr lang="zh-TW" altLang="zh-TW" sz="2200" b="1" dirty="0">
                <a:latin typeface="Arial" panose="020B0604020202020204" pitchFamily="34" charset="0"/>
                <a:ea typeface="微軟正黑體" panose="020B0604030504040204" pitchFamily="34" charset="-120"/>
                <a:cs typeface="Arial" panose="020B0604020202020204" pitchFamily="34" charset="0"/>
              </a:rPr>
              <a:t>屬</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僱傭關係</a:t>
            </a:r>
            <a:r>
              <a:rPr lang="zh-TW" altLang="en-US" sz="2200" b="1" dirty="0">
                <a:latin typeface="Arial" panose="020B0604020202020204" pitchFamily="34" charset="0"/>
                <a:ea typeface="微軟正黑體" panose="020B0604030504040204" pitchFamily="34" charset="-120"/>
                <a:cs typeface="Arial" panose="020B0604020202020204" pitchFamily="34" charset="0"/>
              </a:rPr>
              <a:t>型」</a:t>
            </a:r>
            <a:r>
              <a:rPr lang="zh-TW" altLang="zh-TW" sz="2200" b="1" dirty="0">
                <a:latin typeface="Arial" panose="020B0604020202020204" pitchFamily="34" charset="0"/>
                <a:ea typeface="微軟正黑體" panose="020B0604030504040204" pitchFamily="34" charset="-120"/>
                <a:cs typeface="Arial" panose="020B0604020202020204" pitchFamily="34" charset="0"/>
              </a:rPr>
              <a:t>實習契約，內容應載明實習機構提供符合最低工資以上之待遇，並依規定投保勞保、職災保險及退休金</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2">
            <a:extLst>
              <a:ext uri="{FF2B5EF4-FFF2-40B4-BE49-F238E27FC236}">
                <a16:creationId xmlns:a16="http://schemas.microsoft.com/office/drawing/2014/main" id="{C0E7E2C0-20B0-4652-A11E-BDB8AF62FDED}"/>
              </a:ext>
            </a:extLst>
          </p:cNvPr>
          <p:cNvGraphicFramePr>
            <a:graphicFrameLocks noGrp="1"/>
          </p:cNvGraphicFramePr>
          <p:nvPr>
            <p:extLst>
              <p:ext uri="{D42A27DB-BD31-4B8C-83A1-F6EECF244321}">
                <p14:modId xmlns:p14="http://schemas.microsoft.com/office/powerpoint/2010/main" val="1998017646"/>
              </p:ext>
            </p:extLst>
          </p:nvPr>
        </p:nvGraphicFramePr>
        <p:xfrm>
          <a:off x="568710" y="3475182"/>
          <a:ext cx="11142997" cy="3136392"/>
        </p:xfrm>
        <a:graphic>
          <a:graphicData uri="http://schemas.openxmlformats.org/drawingml/2006/table">
            <a:tbl>
              <a:tblPr firstRow="1" bandRow="1">
                <a:tableStyleId>{5C22544A-7EE6-4342-B048-85BDC9FD1C3A}</a:tableStyleId>
              </a:tblPr>
              <a:tblGrid>
                <a:gridCol w="2759451">
                  <a:extLst>
                    <a:ext uri="{9D8B030D-6E8A-4147-A177-3AD203B41FA5}">
                      <a16:colId xmlns:a16="http://schemas.microsoft.com/office/drawing/2014/main" val="3709585461"/>
                    </a:ext>
                  </a:extLst>
                </a:gridCol>
                <a:gridCol w="3042851">
                  <a:extLst>
                    <a:ext uri="{9D8B030D-6E8A-4147-A177-3AD203B41FA5}">
                      <a16:colId xmlns:a16="http://schemas.microsoft.com/office/drawing/2014/main" val="2714680370"/>
                    </a:ext>
                  </a:extLst>
                </a:gridCol>
                <a:gridCol w="5340695">
                  <a:extLst>
                    <a:ext uri="{9D8B030D-6E8A-4147-A177-3AD203B41FA5}">
                      <a16:colId xmlns:a16="http://schemas.microsoft.com/office/drawing/2014/main" val="3348829960"/>
                    </a:ext>
                  </a:extLst>
                </a:gridCol>
              </a:tblGrid>
              <a:tr h="370840">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修正前欄位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修正後欄位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說明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08392949"/>
                  </a:ext>
                </a:extLst>
              </a:tr>
              <a:tr h="370840">
                <a:tc>
                  <a:txBody>
                    <a:bodyPr/>
                    <a:lstStyle/>
                    <a:p>
                      <a:pPr>
                        <a:lnSpc>
                          <a:spcPct val="150000"/>
                        </a:lnSpc>
                      </a:pPr>
                      <a:r>
                        <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投保情形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投保情形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754543"/>
                  </a:ext>
                </a:extLst>
              </a:tr>
              <a:tr h="741680">
                <a:tc>
                  <a:txBody>
                    <a:bodyPr/>
                    <a:lstStyle/>
                    <a:p>
                      <a:pPr marL="0" algn="l" defTabSz="914400" rtl="0" eaLnBrk="1" latinLnBrk="0" hangingPunct="1">
                        <a:lnSpc>
                          <a:spcPct val="150000"/>
                        </a:lnSpc>
                      </a:pP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實習待遇</a:t>
                      </a:r>
                      <a:endPar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50000"/>
                        </a:lnSpc>
                      </a:pP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l" defTabSz="914400" rtl="0" eaLnBrk="1" latinLnBrk="0" hangingPunct="1">
                        <a:lnSpc>
                          <a:spcPct val="150000"/>
                        </a:lnSpc>
                        <a:buFont typeface="Wingdings" panose="05000000000000000000" pitchFamily="2" charset="2"/>
                        <a:buChar char="l"/>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給付類型</a:t>
                      </a:r>
                      <a:endPar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l" defTabSz="914400" rtl="0" eaLnBrk="1" latinLnBrk="0" hangingPunct="1">
                        <a:lnSpc>
                          <a:spcPct val="150000"/>
                        </a:lnSpc>
                        <a:buFont typeface="Wingdings" panose="05000000000000000000" pitchFamily="2" charset="2"/>
                        <a:buChar char="l"/>
                      </a:pPr>
                      <a:r>
                        <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元</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期起，實習待遇新增「給付類型」與「金額</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」兩個欄位。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69461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200" b="1" kern="1200"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人次</a:t>
                      </a: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200" b="1" kern="1200"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rPr>
                        <a:t>人次</a:t>
                      </a: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zh-TW" altLang="en-US" sz="2200" b="1" dirty="0">
                        <a:solidFill>
                          <a:schemeClr val="bg1">
                            <a:lumMod val="65000"/>
                          </a:schemeClr>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694591"/>
                  </a:ext>
                </a:extLst>
              </a:tr>
            </a:tbl>
          </a:graphicData>
        </a:graphic>
      </p:graphicFrame>
    </p:spTree>
    <p:extLst>
      <p:ext uri="{BB962C8B-B14F-4D97-AF65-F5344CB8AC3E}">
        <p14:creationId xmlns:p14="http://schemas.microsoft.com/office/powerpoint/2010/main" val="19865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3.2.4</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336" y="797014"/>
            <a:ext cx="11896343" cy="1323439"/>
          </a:xfrm>
          <a:prstGeom prst="rect">
            <a:avLst/>
          </a:prstGeom>
        </p:spPr>
        <p:txBody>
          <a:bodyPr wrap="square">
            <a:spAutoFit/>
          </a:bodyPr>
          <a:lstStyle/>
          <a:p>
            <a:pPr algn="just">
              <a:lnSpc>
                <a:spcPts val="2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a:t>
            </a:r>
            <a:r>
              <a:rPr lang="zh-TW" altLang="en-US" sz="2000" dirty="0"/>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請填報學校前一學年度安排學生實習待遇為【工資；獎學金；津貼；無】等類</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實習待遇為【工資；獎學金；津貼】者，請分別填報【給付類型、金額及人次】等資訊</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依據「大專校院校外實習合約書」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僱傭關係版本及非僱傭關係版本</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判斷待遇類型</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，範本如下：</a:t>
            </a:r>
            <a:endPar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5" name="圖片 4">
            <a:extLst>
              <a:ext uri="{FF2B5EF4-FFF2-40B4-BE49-F238E27FC236}">
                <a16:creationId xmlns:a16="http://schemas.microsoft.com/office/drawing/2014/main" id="{2F178824-F195-4011-91D9-C5808CD183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2960" y="2114479"/>
            <a:ext cx="3815381" cy="4680000"/>
          </a:xfrm>
          <a:prstGeom prst="rect">
            <a:avLst/>
          </a:prstGeom>
        </p:spPr>
      </p:pic>
      <p:pic>
        <p:nvPicPr>
          <p:cNvPr id="10" name="圖片 9">
            <a:extLst>
              <a:ext uri="{FF2B5EF4-FFF2-40B4-BE49-F238E27FC236}">
                <a16:creationId xmlns:a16="http://schemas.microsoft.com/office/drawing/2014/main" id="{EFCEFE37-8BD7-4EF9-82D5-6D2B39FB1E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28885" y="2114479"/>
            <a:ext cx="4116913" cy="4680000"/>
          </a:xfrm>
          <a:prstGeom prst="rect">
            <a:avLst/>
          </a:prstGeom>
        </p:spPr>
      </p:pic>
    </p:spTree>
    <p:extLst>
      <p:ext uri="{BB962C8B-B14F-4D97-AF65-F5344CB8AC3E}">
        <p14:creationId xmlns:p14="http://schemas.microsoft.com/office/powerpoint/2010/main" val="183789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3.2.5</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7830" y="743256"/>
            <a:ext cx="11895672" cy="509114"/>
          </a:xfrm>
          <a:prstGeom prst="rect">
            <a:avLst/>
          </a:prstGeom>
        </p:spPr>
        <p:txBody>
          <a:bodyPr wrap="square">
            <a:spAutoFit/>
          </a:bodyPr>
          <a:lstStyle/>
          <a:p>
            <a:pPr algn="just">
              <a:lnSpc>
                <a:spcPts val="3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「給付類型」欄位選項及填報說明</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1" name="群組 10">
            <a:extLst>
              <a:ext uri="{FF2B5EF4-FFF2-40B4-BE49-F238E27FC236}">
                <a16:creationId xmlns:a16="http://schemas.microsoft.com/office/drawing/2014/main" id="{07225804-7C6F-4054-9124-42A0ED65C201}"/>
              </a:ext>
            </a:extLst>
          </p:cNvPr>
          <p:cNvGrpSpPr/>
          <p:nvPr/>
        </p:nvGrpSpPr>
        <p:grpSpPr>
          <a:xfrm>
            <a:off x="223313" y="1235229"/>
            <a:ext cx="11908145" cy="5427784"/>
            <a:chOff x="433477" y="1768384"/>
            <a:chExt cx="8044162" cy="3412836"/>
          </a:xfrm>
        </p:grpSpPr>
        <p:sp>
          <p:nvSpPr>
            <p:cNvPr id="12" name="Rounded Rectangle 3">
              <a:extLst>
                <a:ext uri="{FF2B5EF4-FFF2-40B4-BE49-F238E27FC236}">
                  <a16:creationId xmlns:a16="http://schemas.microsoft.com/office/drawing/2014/main" id="{AEAFFE3F-5D4F-4525-820A-F42F99A34389}"/>
                </a:ext>
              </a:extLst>
            </p:cNvPr>
            <p:cNvSpPr/>
            <p:nvPr/>
          </p:nvSpPr>
          <p:spPr>
            <a:xfrm>
              <a:off x="457196" y="1768384"/>
              <a:ext cx="3963937" cy="2150398"/>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 </a:t>
              </a:r>
              <a:r>
                <a:rPr sz="2000" b="1" dirty="0" err="1">
                  <a:latin typeface="微軟正黑體" panose="020B0604030504040204" pitchFamily="34" charset="-120"/>
                  <a:ea typeface="微軟正黑體" panose="020B0604030504040204" pitchFamily="34" charset="-120"/>
                  <a:cs typeface="Arial" panose="020B0604020202020204" pitchFamily="34" charset="0"/>
                </a:rPr>
                <a:t>工資</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Rounded Rectangle 4">
              <a:extLst>
                <a:ext uri="{FF2B5EF4-FFF2-40B4-BE49-F238E27FC236}">
                  <a16:creationId xmlns:a16="http://schemas.microsoft.com/office/drawing/2014/main" id="{50FDFA89-2598-4049-8619-3B1548CE2341}"/>
                </a:ext>
              </a:extLst>
            </p:cNvPr>
            <p:cNvSpPr/>
            <p:nvPr/>
          </p:nvSpPr>
          <p:spPr>
            <a:xfrm>
              <a:off x="619414" y="2110710"/>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月薪</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按月支付固定金額的</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工資</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4" name="Rounded Rectangle 5">
              <a:extLst>
                <a:ext uri="{FF2B5EF4-FFF2-40B4-BE49-F238E27FC236}">
                  <a16:creationId xmlns:a16="http://schemas.microsoft.com/office/drawing/2014/main" id="{EDB64BEB-8242-46EC-A4CD-98403C1484A7}"/>
                </a:ext>
              </a:extLst>
            </p:cNvPr>
            <p:cNvSpPr/>
            <p:nvPr/>
          </p:nvSpPr>
          <p:spPr>
            <a:xfrm>
              <a:off x="616603" y="2678125"/>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時薪</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按實際</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實習</a:t>
              </a:r>
              <a:r>
                <a:rPr sz="2000" dirty="0" err="1">
                  <a:latin typeface="微軟正黑體" panose="020B0604030504040204" pitchFamily="34" charset="-120"/>
                  <a:ea typeface="微軟正黑體" panose="020B0604030504040204" pitchFamily="34" charset="-120"/>
                  <a:cs typeface="Arial" panose="020B0604020202020204" pitchFamily="34" charset="0"/>
                </a:rPr>
                <a:t>時數</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計算</a:t>
              </a:r>
              <a:r>
                <a:rPr sz="2000" dirty="0" err="1">
                  <a:latin typeface="微軟正黑體" panose="020B0604030504040204" pitchFamily="34" charset="-120"/>
                  <a:ea typeface="微軟正黑體" panose="020B0604030504040204" pitchFamily="34" charset="-120"/>
                  <a:cs typeface="Arial" panose="020B0604020202020204" pitchFamily="34" charset="0"/>
                </a:rPr>
                <a:t>薪資</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 name="Rounded Rectangle 6">
              <a:extLst>
                <a:ext uri="{FF2B5EF4-FFF2-40B4-BE49-F238E27FC236}">
                  <a16:creationId xmlns:a16="http://schemas.microsoft.com/office/drawing/2014/main" id="{7EF0CA58-2F21-48EE-ACD4-57AFF07506D2}"/>
                </a:ext>
              </a:extLst>
            </p:cNvPr>
            <p:cNvSpPr/>
            <p:nvPr/>
          </p:nvSpPr>
          <p:spPr>
            <a:xfrm>
              <a:off x="616884" y="3230690"/>
              <a:ext cx="3657600" cy="540000"/>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ts val="3000"/>
                </a:lnSpc>
                <a:defRPr sz="1300" b="0">
                  <a:solidFill>
                    <a:srgbClr val="000000"/>
                  </a:solidFill>
                </a:defRPr>
              </a:pPr>
              <a:r>
                <a:rPr sz="2000" b="1"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其他</a:t>
              </a:r>
              <a:r>
                <a:rPr lang="zh-TW" altLang="en-US"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sz="2000"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週薪</a:t>
              </a:r>
              <a:r>
                <a:rPr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日薪</a:t>
              </a:r>
              <a:r>
                <a:rPr sz="2000" dirty="0" err="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等其他給付週期</a:t>
              </a:r>
              <a:br>
                <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br>
              <a:r>
                <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請簡述具體給付方式</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以</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20</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字為限</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 name="Rounded Rectangle 7">
              <a:extLst>
                <a:ext uri="{FF2B5EF4-FFF2-40B4-BE49-F238E27FC236}">
                  <a16:creationId xmlns:a16="http://schemas.microsoft.com/office/drawing/2014/main" id="{A01103A3-C02A-4F2A-9751-DD11A906ADAE}"/>
                </a:ext>
              </a:extLst>
            </p:cNvPr>
            <p:cNvSpPr/>
            <p:nvPr/>
          </p:nvSpPr>
          <p:spPr>
            <a:xfrm>
              <a:off x="4513702" y="1776791"/>
              <a:ext cx="3963937" cy="2150398"/>
            </a:xfrm>
            <a:prstGeom prst="roundRect">
              <a:avLst/>
            </a:prstGeom>
            <a:solidFill>
              <a:srgbClr val="FFF3CD"/>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 </a:t>
              </a:r>
              <a:r>
                <a:rPr sz="2000" b="1" dirty="0" err="1">
                  <a:latin typeface="微軟正黑體" panose="020B0604030504040204" pitchFamily="34" charset="-120"/>
                  <a:ea typeface="微軟正黑體" panose="020B0604030504040204" pitchFamily="34" charset="-120"/>
                  <a:cs typeface="Arial" panose="020B0604020202020204" pitchFamily="34" charset="0"/>
                </a:rPr>
                <a:t>獎學金</a:t>
              </a:r>
              <a:r>
                <a:rPr sz="2000" b="1" dirty="0">
                  <a:latin typeface="微軟正黑體" panose="020B0604030504040204" pitchFamily="34" charset="-120"/>
                  <a:ea typeface="微軟正黑體" panose="020B0604030504040204" pitchFamily="34" charset="-120"/>
                  <a:cs typeface="Arial" panose="020B0604020202020204" pitchFamily="34" charset="0"/>
                </a:rPr>
                <a:t>/</a:t>
              </a:r>
              <a:r>
                <a:rPr sz="2000" b="1" dirty="0" err="1">
                  <a:latin typeface="微軟正黑體" panose="020B0604030504040204" pitchFamily="34" charset="-120"/>
                  <a:ea typeface="微軟正黑體" panose="020B0604030504040204" pitchFamily="34" charset="-120"/>
                  <a:cs typeface="Arial" panose="020B0604020202020204" pitchFamily="34" charset="0"/>
                </a:rPr>
                <a:t>津貼</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7" name="Rounded Rectangle 8">
              <a:extLst>
                <a:ext uri="{FF2B5EF4-FFF2-40B4-BE49-F238E27FC236}">
                  <a16:creationId xmlns:a16="http://schemas.microsoft.com/office/drawing/2014/main" id="{9045431C-B2FD-4412-834F-490FA63A5B49}"/>
                </a:ext>
              </a:extLst>
            </p:cNvPr>
            <p:cNvSpPr/>
            <p:nvPr/>
          </p:nvSpPr>
          <p:spPr>
            <a:xfrm>
              <a:off x="4669681" y="2122358"/>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月給</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每月固定發放的獎學金</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津貼</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8" name="Rounded Rectangle 9">
              <a:extLst>
                <a:ext uri="{FF2B5EF4-FFF2-40B4-BE49-F238E27FC236}">
                  <a16:creationId xmlns:a16="http://schemas.microsoft.com/office/drawing/2014/main" id="{802E2EFA-8BB9-4166-9D63-D6E9E2DFFE7E}"/>
                </a:ext>
              </a:extLst>
            </p:cNvPr>
            <p:cNvSpPr/>
            <p:nvPr/>
          </p:nvSpPr>
          <p:spPr>
            <a:xfrm>
              <a:off x="4663442" y="2685121"/>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一次性</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實習期</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間</a:t>
              </a:r>
              <a:r>
                <a:rPr sz="2000" dirty="0" err="1">
                  <a:latin typeface="微軟正黑體" panose="020B0604030504040204" pitchFamily="34" charset="-120"/>
                  <a:ea typeface="微軟正黑體" panose="020B0604030504040204" pitchFamily="34" charset="-120"/>
                  <a:cs typeface="Arial" panose="020B0604020202020204" pitchFamily="34" charset="0"/>
                </a:rPr>
                <a:t>一次發放的</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獎學金</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津貼</a:t>
              </a:r>
              <a:endParaRPr sz="20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9" name="Rounded Rectangle 10">
              <a:extLst>
                <a:ext uri="{FF2B5EF4-FFF2-40B4-BE49-F238E27FC236}">
                  <a16:creationId xmlns:a16="http://schemas.microsoft.com/office/drawing/2014/main" id="{9018F98E-8D2D-4B43-ABF6-695AE0A55B21}"/>
                </a:ext>
              </a:extLst>
            </p:cNvPr>
            <p:cNvSpPr/>
            <p:nvPr/>
          </p:nvSpPr>
          <p:spPr>
            <a:xfrm>
              <a:off x="4663442" y="3242591"/>
              <a:ext cx="3657600" cy="540000"/>
            </a:xfrm>
            <a:prstGeom prst="roundRect">
              <a:avLst/>
            </a:prstGeom>
            <a:solidFill>
              <a:srgbClr val="FFEEB9"/>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ts val="3000"/>
                </a:lnSpc>
                <a:defRPr sz="1300" b="0">
                  <a:solidFill>
                    <a:srgbClr val="000000"/>
                  </a:solidFill>
                </a:defRPr>
              </a:pPr>
              <a:r>
                <a:rPr sz="2000" b="1" dirty="0" err="1">
                  <a:latin typeface="微軟正黑體" panose="020B0604030504040204" pitchFamily="34" charset="-120"/>
                  <a:ea typeface="微軟正黑體" panose="020B0604030504040204" pitchFamily="34" charset="-120"/>
                  <a:cs typeface="Arial" panose="020B0604020202020204" pitchFamily="34" charset="0"/>
                </a:rPr>
                <a:t>其他</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sz="2000" dirty="0" err="1">
                  <a:latin typeface="微軟正黑體" panose="020B0604030504040204" pitchFamily="34" charset="-120"/>
                  <a:ea typeface="微軟正黑體" panose="020B0604030504040204" pitchFamily="34" charset="-120"/>
                  <a:cs typeface="Arial" panose="020B0604020202020204" pitchFamily="34" charset="0"/>
                </a:rPr>
                <a:t>每學期、每季等其他</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給付</a:t>
              </a:r>
              <a:r>
                <a:rPr sz="2000" dirty="0" err="1">
                  <a:latin typeface="微軟正黑體" panose="020B0604030504040204" pitchFamily="34" charset="-120"/>
                  <a:ea typeface="微軟正黑體" panose="020B0604030504040204" pitchFamily="34" charset="-120"/>
                  <a:cs typeface="Arial" panose="020B0604020202020204" pitchFamily="34" charset="0"/>
                </a:rPr>
                <a:t>週期</a:t>
              </a:r>
              <a:br>
                <a:rPr sz="2000" b="1" dirty="0">
                  <a:latin typeface="微軟正黑體" panose="020B0604030504040204" pitchFamily="34" charset="-120"/>
                  <a:ea typeface="微軟正黑體" panose="020B0604030504040204" pitchFamily="34" charset="-120"/>
                  <a:cs typeface="Arial" panose="020B0604020202020204" pitchFamily="34" charset="0"/>
                </a:rPr>
              </a:br>
              <a:r>
                <a:rPr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請簡述具體給付方式</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以</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20</a:t>
              </a:r>
              <a:r>
                <a:rPr lang="zh-TW"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字為限</a:t>
              </a:r>
              <a:r>
                <a:rPr lang="en-US" altLang="zh-TW" sz="20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0" name="Rounded Rectangle 11">
              <a:extLst>
                <a:ext uri="{FF2B5EF4-FFF2-40B4-BE49-F238E27FC236}">
                  <a16:creationId xmlns:a16="http://schemas.microsoft.com/office/drawing/2014/main" id="{B2312DB0-B9D9-4AC1-984D-D9646934D2F3}"/>
                </a:ext>
              </a:extLst>
            </p:cNvPr>
            <p:cNvSpPr/>
            <p:nvPr/>
          </p:nvSpPr>
          <p:spPr>
            <a:xfrm>
              <a:off x="433477" y="3936252"/>
              <a:ext cx="8025148" cy="1244968"/>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defRPr sz="1600" b="1">
                  <a:solidFill>
                    <a:srgbClr val="000000"/>
                  </a:solidFill>
                </a:defRPr>
              </a:pPr>
              <a:r>
                <a:rPr sz="2000" b="1" dirty="0">
                  <a:latin typeface="微軟正黑體" panose="020B0604030504040204" pitchFamily="34" charset="-120"/>
                  <a:ea typeface="微軟正黑體" panose="020B0604030504040204" pitchFamily="34" charset="-120"/>
                  <a:cs typeface="Arial" panose="020B0604020202020204" pitchFamily="34" charset="0"/>
                </a:rPr>
                <a:t>💡「</a:t>
              </a:r>
              <a:r>
                <a:rPr sz="2000" b="1" dirty="0" err="1">
                  <a:latin typeface="微軟正黑體" panose="020B0604030504040204" pitchFamily="34" charset="-120"/>
                  <a:ea typeface="微軟正黑體" panose="020B0604030504040204" pitchFamily="34" charset="-120"/>
                  <a:cs typeface="Arial" panose="020B0604020202020204" pitchFamily="34" charset="0"/>
                </a:rPr>
                <a:t>其他」類型填寫範例</a:t>
              </a:r>
              <a:endParaRPr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2" name="Rounded Rectangle 12">
              <a:extLst>
                <a:ext uri="{FF2B5EF4-FFF2-40B4-BE49-F238E27FC236}">
                  <a16:creationId xmlns:a16="http://schemas.microsoft.com/office/drawing/2014/main" id="{853A1DE2-6989-4A56-86E1-21EF054FF285}"/>
                </a:ext>
              </a:extLst>
            </p:cNvPr>
            <p:cNvSpPr/>
            <p:nvPr/>
          </p:nvSpPr>
          <p:spPr>
            <a:xfrm>
              <a:off x="507111" y="4230259"/>
              <a:ext cx="2590892"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週薪制實習</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sz="2000"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安排學生至</a:t>
              </a:r>
              <a:r>
                <a:rPr lang="en-US" altLang="zh-TW"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國實習，機構</a:t>
              </a:r>
              <a:r>
                <a:rPr lang="zh-TW" altLang="zh-TW" sz="2000" kern="100" dirty="0">
                  <a:solidFill>
                    <a:schemeClr val="tx1"/>
                  </a:solidFill>
                  <a:effectLst/>
                  <a:ea typeface="微軟正黑體" panose="020B0604030504040204" pitchFamily="34" charset="-120"/>
                  <a:cs typeface="Arial" panose="020B0604020202020204" pitchFamily="34" charset="0"/>
                </a:rPr>
                <a:t>給薪頻率以「週」為單位</a:t>
              </a:r>
              <a:br>
                <a:rPr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以週給薪</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3" name="Rounded Rectangle 13">
              <a:extLst>
                <a:ext uri="{FF2B5EF4-FFF2-40B4-BE49-F238E27FC236}">
                  <a16:creationId xmlns:a16="http://schemas.microsoft.com/office/drawing/2014/main" id="{E03F1CCA-2599-44A9-A477-1965DD429BD3}"/>
                </a:ext>
              </a:extLst>
            </p:cNvPr>
            <p:cNvSpPr/>
            <p:nvPr/>
          </p:nvSpPr>
          <p:spPr>
            <a:xfrm>
              <a:off x="3154783" y="4230259"/>
              <a:ext cx="2589934"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學期獎學金</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sz="2000" kern="100" dirty="0">
                  <a:solidFill>
                    <a:schemeClr val="tx1"/>
                  </a:solidFill>
                  <a:effectLst/>
                  <a:ea typeface="微軟正黑體" panose="020B0604030504040204" pitchFamily="34" charset="-120"/>
                  <a:cs typeface="Arial" panose="020B0604020202020204" pitchFamily="34" charset="0"/>
                </a:rPr>
                <a:t>實習成績及格者，「每學期」固定給付一定金額之獎學金</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其他：每學期</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24" name="Rounded Rectangle 14">
              <a:extLst>
                <a:ext uri="{FF2B5EF4-FFF2-40B4-BE49-F238E27FC236}">
                  <a16:creationId xmlns:a16="http://schemas.microsoft.com/office/drawing/2014/main" id="{1C6CC739-B267-4E5D-820B-6E198537B018}"/>
                </a:ext>
              </a:extLst>
            </p:cNvPr>
            <p:cNvSpPr/>
            <p:nvPr/>
          </p:nvSpPr>
          <p:spPr>
            <a:xfrm>
              <a:off x="5789976" y="4230259"/>
              <a:ext cx="2589934" cy="914400"/>
            </a:xfrm>
            <a:prstGeom prst="roundRect">
              <a:avLst/>
            </a:prstGeom>
            <a:solidFill>
              <a:schemeClr val="accent3">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200" b="0">
                  <a:solidFill>
                    <a:srgbClr val="000000"/>
                  </a:solidFill>
                </a:defRPr>
              </a:pP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季度津貼</a:t>
              </a: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sz="2000" kern="100" dirty="0">
                  <a:solidFill>
                    <a:schemeClr val="tx1"/>
                  </a:solidFill>
                  <a:effectLst/>
                  <a:ea typeface="微軟正黑體" panose="020B0604030504040204" pitchFamily="34" charset="-120"/>
                  <a:cs typeface="Arial" panose="020B0604020202020204" pitchFamily="34" charset="0"/>
                </a:rPr>
                <a:t>依照公司「每季」營利狀況給付固定額度之津貼</a:t>
              </a:r>
              <a:b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請填報</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sz="2000" b="1" dirty="0" err="1">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其他：每季</a:t>
              </a:r>
              <a:r>
                <a:rPr sz="2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grpSp>
    </p:spTree>
    <p:extLst>
      <p:ext uri="{BB962C8B-B14F-4D97-AF65-F5344CB8AC3E}">
        <p14:creationId xmlns:p14="http://schemas.microsoft.com/office/powerpoint/2010/main" val="165659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3.2.6</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5830" y="826487"/>
            <a:ext cx="11965337" cy="1856727"/>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「金額」換算與重要提醒</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實習合約</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公函、其他同等合約效力之文件</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中載明</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之「元</a:t>
            </a:r>
            <a:r>
              <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月」金額。</a:t>
            </a:r>
            <a:endPar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若為換算之金額請</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四捨五入以「整數」填列</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a:t>
            </a:r>
            <a:endParaRPr lang="en-US" altLang="zh-TW" sz="2000" b="1" kern="100" dirty="0">
              <a:effectLst/>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28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若給薪以</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「外幣」</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計者，請依該</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「合約生效首日」臺灣銀行歷史匯率之即期匯率</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本行買入收盤</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價</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為換算基準，若合約生效首日無匯率收盤</a:t>
            </a:r>
            <a:r>
              <a:rPr lang="zh-TW" altLang="en-US" sz="2000" b="1" kern="100" dirty="0">
                <a:effectLst/>
                <a:latin typeface="Arial" panose="020B0604020202020204" pitchFamily="34" charset="0"/>
                <a:ea typeface="微軟正黑體" panose="020B0604030504040204" pitchFamily="34" charset="-120"/>
                <a:cs typeface="Arial" panose="020B0604020202020204" pitchFamily="34" charset="0"/>
              </a:rPr>
              <a:t>價</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，請以「合約生效首日」往後起算有匯率收盤</a:t>
            </a:r>
            <a:r>
              <a:rPr lang="zh-TW" altLang="en-US" sz="2000" b="1" kern="100" dirty="0">
                <a:effectLst/>
                <a:latin typeface="Arial" panose="020B0604020202020204" pitchFamily="34" charset="0"/>
                <a:ea typeface="微軟正黑體" panose="020B0604030504040204" pitchFamily="34" charset="-120"/>
                <a:cs typeface="Arial" panose="020B0604020202020204" pitchFamily="34" charset="0"/>
              </a:rPr>
              <a:t>價之</a:t>
            </a:r>
            <a:r>
              <a:rPr lang="zh-TW" altLang="zh-TW" sz="2000" b="1" kern="100" dirty="0">
                <a:effectLst/>
                <a:latin typeface="Arial" panose="020B0604020202020204" pitchFamily="34" charset="0"/>
                <a:ea typeface="微軟正黑體" panose="020B0604030504040204" pitchFamily="34" charset="-120"/>
                <a:cs typeface="Arial" panose="020B0604020202020204" pitchFamily="34" charset="0"/>
              </a:rPr>
              <a:t>日為準。</a:t>
            </a: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9" name="群組 8">
            <a:extLst>
              <a:ext uri="{FF2B5EF4-FFF2-40B4-BE49-F238E27FC236}">
                <a16:creationId xmlns:a16="http://schemas.microsoft.com/office/drawing/2014/main" id="{C6686ECB-842C-4401-826D-6659DA501D4B}"/>
              </a:ext>
            </a:extLst>
          </p:cNvPr>
          <p:cNvGrpSpPr/>
          <p:nvPr/>
        </p:nvGrpSpPr>
        <p:grpSpPr>
          <a:xfrm>
            <a:off x="198576" y="2657307"/>
            <a:ext cx="11828203" cy="3975091"/>
            <a:chOff x="457195" y="3017520"/>
            <a:chExt cx="8191938" cy="2926416"/>
          </a:xfrm>
        </p:grpSpPr>
        <p:sp>
          <p:nvSpPr>
            <p:cNvPr id="10" name="Rounded Rectangle 5">
              <a:extLst>
                <a:ext uri="{FF2B5EF4-FFF2-40B4-BE49-F238E27FC236}">
                  <a16:creationId xmlns:a16="http://schemas.microsoft.com/office/drawing/2014/main" id="{A02C707B-49C1-4983-8749-7C64E78AEFFC}"/>
                </a:ext>
              </a:extLst>
            </p:cNvPr>
            <p:cNvSpPr/>
            <p:nvPr/>
          </p:nvSpPr>
          <p:spPr>
            <a:xfrm>
              <a:off x="457195" y="3017520"/>
              <a:ext cx="2692738" cy="1457653"/>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「時薪」換算</a:t>
              </a:r>
              <a:endParaRPr lang="en-US" altLang="zh-TW"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每月金額</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每月實習時數</a:t>
              </a:r>
              <a:endPar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190</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元，每月實習時數</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80</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600"/>
                </a:lnSpc>
                <a:defRPr sz="1300" b="0">
                  <a:solidFill>
                    <a:srgbClr val="000000"/>
                  </a:solidFill>
                </a:defRPr>
              </a:pP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80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190 = 15,200</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元</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月</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 name="Rounded Rectangle 6">
              <a:extLst>
                <a:ext uri="{FF2B5EF4-FFF2-40B4-BE49-F238E27FC236}">
                  <a16:creationId xmlns:a16="http://schemas.microsoft.com/office/drawing/2014/main" id="{62CF9A5C-1239-4969-A8F2-153146A043B0}"/>
                </a:ext>
              </a:extLst>
            </p:cNvPr>
            <p:cNvSpPr/>
            <p:nvPr/>
          </p:nvSpPr>
          <p:spPr>
            <a:xfrm>
              <a:off x="3206796" y="3017520"/>
              <a:ext cx="2692738" cy="1457653"/>
            </a:xfrm>
            <a:prstGeom prst="roundRect">
              <a:avLst/>
            </a:prstGeom>
            <a:solidFill>
              <a:srgbClr val="FFF3CD"/>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ts val="24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「週薪」換算</a:t>
              </a:r>
              <a:endParaRPr lang="en-US" altLang="zh-TW"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400"/>
                </a:lnSpc>
                <a:defRPr sz="1300" b="0">
                  <a:solidFill>
                    <a:srgbClr val="000000"/>
                  </a:solidFill>
                </a:defRPr>
              </a:pP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每月金額</a:t>
              </a:r>
              <a:r>
                <a:rPr lang="en-US" altLang="zh-TW"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週薪</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實習週數</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週薪</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100</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美金</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換算新</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臺</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幣為</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a:t>
              </a:r>
              <a:r>
                <a:rPr lang="zh-TW"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 ，實習</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週</a:t>
              </a:r>
              <a:r>
                <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月</a:t>
              </a:r>
              <a:endParaRPr lang="en-US" altLang="zh-TW" sz="18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ts val="2400"/>
                </a:lnSpc>
                <a:defRPr sz="1300" b="0">
                  <a:solidFill>
                    <a:srgbClr val="000000"/>
                  </a:solidFill>
                </a:defRPr>
              </a:pP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3,281 = 9,843</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元</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月</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Rounded Rectangle 7">
              <a:extLst>
                <a:ext uri="{FF2B5EF4-FFF2-40B4-BE49-F238E27FC236}">
                  <a16:creationId xmlns:a16="http://schemas.microsoft.com/office/drawing/2014/main" id="{9A97BC89-16A4-4E4B-B35D-1F6DC942785D}"/>
                </a:ext>
              </a:extLst>
            </p:cNvPr>
            <p:cNvSpPr/>
            <p:nvPr/>
          </p:nvSpPr>
          <p:spPr>
            <a:xfrm>
              <a:off x="5956393" y="3017520"/>
              <a:ext cx="2692738" cy="1457653"/>
            </a:xfrm>
            <a:prstGeom prst="roundRect">
              <a:avLst/>
            </a:prstGeom>
            <a:solidFill>
              <a:schemeClr val="accent5">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26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外幣</a:t>
              </a:r>
              <a:r>
                <a:rPr lang="zh-TW" altLang="en-US" sz="20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換算</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a:t>
              </a:r>
              <a:r>
                <a:rPr lang="zh-TW" altLang="en-US" sz="20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合約生效首日臺銀匯率</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b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合約生效首日臺銀匯率</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a:t>
              </a:r>
              <a:b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外幣金額 </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32.81 = </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臺幣金額</a:t>
              </a:r>
            </a:p>
          </p:txBody>
        </p:sp>
        <p:sp>
          <p:nvSpPr>
            <p:cNvPr id="13" name="Rounded Rectangle 8">
              <a:extLst>
                <a:ext uri="{FF2B5EF4-FFF2-40B4-BE49-F238E27FC236}">
                  <a16:creationId xmlns:a16="http://schemas.microsoft.com/office/drawing/2014/main" id="{B28FB856-5ACB-43CD-9B98-8DD63256334A}"/>
                </a:ext>
              </a:extLst>
            </p:cNvPr>
            <p:cNvSpPr/>
            <p:nvPr/>
          </p:nvSpPr>
          <p:spPr>
            <a:xfrm>
              <a:off x="457201" y="4514164"/>
              <a:ext cx="8191932" cy="365760"/>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計算範例</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Rounded Rectangle 9">
              <a:extLst>
                <a:ext uri="{FF2B5EF4-FFF2-40B4-BE49-F238E27FC236}">
                  <a16:creationId xmlns:a16="http://schemas.microsoft.com/office/drawing/2014/main" id="{B7CAC649-0127-467E-BE26-D2532172F8D5}"/>
                </a:ext>
              </a:extLst>
            </p:cNvPr>
            <p:cNvSpPr/>
            <p:nvPr/>
          </p:nvSpPr>
          <p:spPr>
            <a:xfrm>
              <a:off x="457199" y="4936830"/>
              <a:ext cx="4034121" cy="1007106"/>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000"/>
                </a:lnSpc>
                <a:defRPr sz="1200" b="0">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獎學金</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換算</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每學期獎學金</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，實習4.5個月/</a:t>
              </a: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22,500 </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4.5 = 5,000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10">
              <a:extLst>
                <a:ext uri="{FF2B5EF4-FFF2-40B4-BE49-F238E27FC236}">
                  <a16:creationId xmlns:a16="http://schemas.microsoft.com/office/drawing/2014/main" id="{CA330C47-3D8F-444E-9700-D772D460BA34}"/>
                </a:ext>
              </a:extLst>
            </p:cNvPr>
            <p:cNvSpPr/>
            <p:nvPr/>
          </p:nvSpPr>
          <p:spPr>
            <a:xfrm>
              <a:off x="4592796" y="4929530"/>
              <a:ext cx="4033232" cy="1007106"/>
            </a:xfrm>
            <a:prstGeom prst="roundRect">
              <a:avLst/>
            </a:prstGeom>
            <a:solidFill>
              <a:schemeClr val="accent3">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000"/>
                </a:lnSpc>
                <a:defRPr sz="1200" b="0">
                  <a:solidFill>
                    <a:srgbClr val="000000"/>
                  </a:solidFill>
                </a:defRPr>
              </a:pP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津貼換算</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sz="20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每季</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個月</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15,000元津貼</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實習津貼</a:t>
              </a:r>
              <a:r>
                <a:rPr lang="en-US"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 + </a:t>
              </a:r>
              <a:r>
                <a:rPr lang="zh-TW" altLang="zh-TW" sz="18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績效津貼</a:t>
              </a:r>
              <a:r>
                <a:rPr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br>
                <a:rPr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15,000 ÷ 3 = 5,000</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元</a:t>
              </a:r>
              <a:r>
                <a:rPr lang="en-US"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3372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3.2.7</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a:extLst>
              <a:ext uri="{FF2B5EF4-FFF2-40B4-BE49-F238E27FC236}">
                <a16:creationId xmlns:a16="http://schemas.microsoft.com/office/drawing/2014/main" id="{6FFF8052-83B6-4976-A1A3-9BF37C4E63DD}"/>
              </a:ext>
            </a:extLst>
          </p:cNvPr>
          <p:cNvSpPr txBox="1"/>
          <p:nvPr/>
        </p:nvSpPr>
        <p:spPr>
          <a:xfrm>
            <a:off x="-4617" y="763228"/>
            <a:ext cx="6174508" cy="400110"/>
          </a:xfrm>
          <a:prstGeom prst="rect">
            <a:avLst/>
          </a:prstGeom>
          <a:noFill/>
        </p:spPr>
        <p:txBody>
          <a:bodyPr wrap="square">
            <a:spAutoFit/>
          </a:bodyPr>
          <a:lstStyle/>
          <a:p>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dirty="0"/>
          </a:p>
        </p:txBody>
      </p:sp>
      <p:sp>
        <p:nvSpPr>
          <p:cNvPr id="6" name="Rounded Rectangle 6">
            <a:extLst>
              <a:ext uri="{FF2B5EF4-FFF2-40B4-BE49-F238E27FC236}">
                <a16:creationId xmlns:a16="http://schemas.microsoft.com/office/drawing/2014/main" id="{36DC02E2-119C-4418-8E7F-B5532B503AC8}"/>
              </a:ext>
            </a:extLst>
          </p:cNvPr>
          <p:cNvSpPr/>
          <p:nvPr/>
        </p:nvSpPr>
        <p:spPr>
          <a:xfrm>
            <a:off x="136665" y="1163338"/>
            <a:ext cx="5896564" cy="3022453"/>
          </a:xfrm>
          <a:prstGeom prst="roundRect">
            <a:avLst/>
          </a:prstGeom>
          <a:solidFill>
            <a:srgbClr val="FFFFFF"/>
          </a:solidFill>
          <a:ln>
            <a:solidFill>
              <a:srgbClr val="C80000"/>
            </a:solidFill>
          </a:ln>
        </p:spPr>
        <p:style>
          <a:lnRef idx="1">
            <a:schemeClr val="accent1"/>
          </a:lnRef>
          <a:fillRef idx="3">
            <a:schemeClr val="accent1"/>
          </a:fillRef>
          <a:effectRef idx="2">
            <a:schemeClr val="accent1"/>
          </a:effectRef>
          <a:fontRef idx="minor">
            <a:schemeClr val="lt1"/>
          </a:fontRef>
        </p:style>
        <p:txBody>
          <a:bodyPr rtlCol="0" anchor="t"/>
          <a:lstStyle/>
          <a:p>
            <a:pPr lvl="0" algn="l"/>
            <a:r>
              <a:rPr lang="zh-TW" altLang="zh-TW"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同一學生不同場所實習</a:t>
            </a:r>
            <a:r>
              <a:rPr lang="zh-TW" altLang="en-US"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8">
            <a:extLst>
              <a:ext uri="{FF2B5EF4-FFF2-40B4-BE49-F238E27FC236}">
                <a16:creationId xmlns:a16="http://schemas.microsoft.com/office/drawing/2014/main" id="{B1B8E133-7B27-48A7-A28B-12051534031B}"/>
              </a:ext>
            </a:extLst>
          </p:cNvPr>
          <p:cNvSpPr/>
          <p:nvPr/>
        </p:nvSpPr>
        <p:spPr>
          <a:xfrm>
            <a:off x="6158773" y="1163338"/>
            <a:ext cx="5699317" cy="3022453"/>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lvl="0" algn="l"/>
            <a:r>
              <a:rPr lang="zh-TW" altLang="zh-TW"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同一學生不同待遇</a:t>
            </a:r>
            <a:r>
              <a:rPr lang="zh-TW" altLang="en-US" sz="2000" b="1"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5E4247D4-83FB-48B7-9A54-FD44C7E8245E}"/>
              </a:ext>
            </a:extLst>
          </p:cNvPr>
          <p:cNvSpPr/>
          <p:nvPr/>
        </p:nvSpPr>
        <p:spPr>
          <a:xfrm>
            <a:off x="333910" y="1683751"/>
            <a:ext cx="5599522" cy="1087157"/>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同一學生於</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113</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學年度修讀</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門實習課程，並安排至不同場所進行實習，請分別依</a:t>
            </a:r>
            <a:r>
              <a:rPr lang="zh-TW" altLang="zh-TW" sz="1800" b="1" u="none" kern="1200"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【實習單位】</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給予之</a:t>
            </a:r>
            <a:r>
              <a:rPr lang="zh-TW" altLang="zh-TW" sz="1800" b="1" u="none" kern="1200"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【保險及待遇】</a:t>
            </a:r>
            <a:r>
              <a:rPr lang="zh-TW"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列計其「人次」</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p>
        </p:txBody>
      </p:sp>
      <p:grpSp>
        <p:nvGrpSpPr>
          <p:cNvPr id="11" name="群組 10">
            <a:extLst>
              <a:ext uri="{FF2B5EF4-FFF2-40B4-BE49-F238E27FC236}">
                <a16:creationId xmlns:a16="http://schemas.microsoft.com/office/drawing/2014/main" id="{072FF794-28F7-44A1-9E6E-2A8A5B966EF3}"/>
              </a:ext>
            </a:extLst>
          </p:cNvPr>
          <p:cNvGrpSpPr/>
          <p:nvPr/>
        </p:nvGrpSpPr>
        <p:grpSpPr>
          <a:xfrm>
            <a:off x="333910" y="2779189"/>
            <a:ext cx="5599522" cy="1179841"/>
            <a:chOff x="561179" y="3655954"/>
            <a:chExt cx="4443246" cy="1700604"/>
          </a:xfrm>
          <a:solidFill>
            <a:schemeClr val="accent3">
              <a:lumMod val="20000"/>
              <a:lumOff val="80000"/>
            </a:schemeClr>
          </a:solidFill>
        </p:grpSpPr>
        <p:sp>
          <p:nvSpPr>
            <p:cNvPr id="12" name="矩形: 圓角 11">
              <a:extLst>
                <a:ext uri="{FF2B5EF4-FFF2-40B4-BE49-F238E27FC236}">
                  <a16:creationId xmlns:a16="http://schemas.microsoft.com/office/drawing/2014/main" id="{718D188A-7810-4E30-82E8-D6B9F9FB3CDA}"/>
                </a:ext>
              </a:extLst>
            </p:cNvPr>
            <p:cNvSpPr/>
            <p:nvPr/>
          </p:nvSpPr>
          <p:spPr>
            <a:xfrm>
              <a:off x="561179" y="3655954"/>
              <a:ext cx="4443246" cy="170060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矩形: 圓角 6">
              <a:extLst>
                <a:ext uri="{FF2B5EF4-FFF2-40B4-BE49-F238E27FC236}">
                  <a16:creationId xmlns:a16="http://schemas.microsoft.com/office/drawing/2014/main" id="{17DED014-C845-4A0F-8F1A-8FB0B38DB93C}"/>
                </a:ext>
              </a:extLst>
            </p:cNvPr>
            <p:cNvSpPr txBox="1"/>
            <p:nvPr/>
          </p:nvSpPr>
          <p:spPr>
            <a:xfrm>
              <a:off x="610988" y="3705763"/>
              <a:ext cx="4343628" cy="1600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marL="0" lvl="0" indent="0" algn="l" defTabSz="800100">
                <a:lnSpc>
                  <a:spcPts val="2400"/>
                </a:lnSpc>
                <a:spcBef>
                  <a:spcPct val="0"/>
                </a:spcBef>
                <a:spcAft>
                  <a:spcPct val="35000"/>
                </a:spcAft>
                <a:buNone/>
              </a:pPr>
              <a:r>
                <a:rPr lang="zh-TW" altLang="en-US" sz="20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範例：</a:t>
              </a:r>
              <a:br>
                <a:rPr lang="en-US" altLang="zh-TW" sz="20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甲生分別至乙飯店</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工資</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chemeClr val="tx1"/>
                  </a:solidFill>
                  <a:latin typeface="Arial" panose="020B0604020202020204" pitchFamily="34" charset="0"/>
                  <a:ea typeface="微軟正黑體" panose="020B0604030504040204" pitchFamily="34" charset="-120"/>
                  <a:cs typeface="Arial" panose="020B0604020202020204" pitchFamily="34" charset="0"/>
                </a:rPr>
                <a:t>時薪</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及丙飯店</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獎學金</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月給</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，應分別填報</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筆資料，各列計</a:t>
              </a:r>
              <a:r>
                <a:rPr lang="en-US" altLang="zh-TW"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人次。</a:t>
              </a:r>
            </a:p>
          </p:txBody>
        </p:sp>
      </p:grpSp>
      <p:sp>
        <p:nvSpPr>
          <p:cNvPr id="17" name="矩形: 圓角 16">
            <a:extLst>
              <a:ext uri="{FF2B5EF4-FFF2-40B4-BE49-F238E27FC236}">
                <a16:creationId xmlns:a16="http://schemas.microsoft.com/office/drawing/2014/main" id="{5BAB18E7-48C0-499C-8016-A1A4F3AF1AE7}"/>
              </a:ext>
            </a:extLst>
          </p:cNvPr>
          <p:cNvSpPr/>
          <p:nvPr/>
        </p:nvSpPr>
        <p:spPr>
          <a:xfrm>
            <a:off x="6230474" y="1683678"/>
            <a:ext cx="5599522" cy="1087157"/>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lvl="0" algn="l"/>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同一家實習單位，提供同一學生</a:t>
            </a:r>
            <a:r>
              <a:rPr lang="en-US"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種待遇，請以</a:t>
            </a:r>
            <a:r>
              <a:rPr lang="zh-TW" altLang="zh-TW" sz="1800" b="1" u="none"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「主要待遇」</a:t>
            </a:r>
            <a:r>
              <a:rPr lang="zh-TW" altLang="zh-TW" sz="1800" b="1" dirty="0">
                <a:solidFill>
                  <a:srgbClr val="FF0000"/>
                </a:solidFill>
                <a:highlight>
                  <a:srgbClr val="FFF3CD"/>
                </a:highlight>
                <a:latin typeface="Arial" panose="020B0604020202020204" pitchFamily="34" charset="0"/>
                <a:ea typeface="微軟正黑體" panose="020B0604030504040204" pitchFamily="34" charset="-120"/>
                <a:cs typeface="Arial" panose="020B0604020202020204" pitchFamily="34" charset="0"/>
              </a:rPr>
              <a:t>擇一填報</a:t>
            </a:r>
            <a:r>
              <a:rPr lang="zh-TW" altLang="zh-TW"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rPr>
              <a:t>，並於填報時確認【保險及待遇】需為同一方案。</a:t>
            </a:r>
            <a:endParaRPr lang="zh-TW" altLang="en-US" sz="1800" u="none"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8" name="群組 17">
            <a:extLst>
              <a:ext uri="{FF2B5EF4-FFF2-40B4-BE49-F238E27FC236}">
                <a16:creationId xmlns:a16="http://schemas.microsoft.com/office/drawing/2014/main" id="{B1C3A66A-B0B3-4E27-9CC0-C49F0730CBB4}"/>
              </a:ext>
            </a:extLst>
          </p:cNvPr>
          <p:cNvGrpSpPr/>
          <p:nvPr/>
        </p:nvGrpSpPr>
        <p:grpSpPr>
          <a:xfrm>
            <a:off x="6221900" y="2789564"/>
            <a:ext cx="5573419" cy="1204752"/>
            <a:chOff x="561179" y="3655954"/>
            <a:chExt cx="4443246" cy="1700604"/>
          </a:xfrm>
          <a:solidFill>
            <a:schemeClr val="accent3">
              <a:lumMod val="20000"/>
              <a:lumOff val="80000"/>
            </a:schemeClr>
          </a:solidFill>
        </p:grpSpPr>
        <p:sp>
          <p:nvSpPr>
            <p:cNvPr id="19" name="矩形: 圓角 18">
              <a:extLst>
                <a:ext uri="{FF2B5EF4-FFF2-40B4-BE49-F238E27FC236}">
                  <a16:creationId xmlns:a16="http://schemas.microsoft.com/office/drawing/2014/main" id="{214A008B-1D22-427D-9A3B-90E5112DD235}"/>
                </a:ext>
              </a:extLst>
            </p:cNvPr>
            <p:cNvSpPr/>
            <p:nvPr/>
          </p:nvSpPr>
          <p:spPr>
            <a:xfrm>
              <a:off x="561179" y="3655954"/>
              <a:ext cx="4443246" cy="1700604"/>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矩形: 圓角 6">
              <a:extLst>
                <a:ext uri="{FF2B5EF4-FFF2-40B4-BE49-F238E27FC236}">
                  <a16:creationId xmlns:a16="http://schemas.microsoft.com/office/drawing/2014/main" id="{F1C1F0D8-B936-4DAB-9942-D0D8ECD84EDA}"/>
                </a:ext>
              </a:extLst>
            </p:cNvPr>
            <p:cNvSpPr txBox="1"/>
            <p:nvPr/>
          </p:nvSpPr>
          <p:spPr>
            <a:xfrm>
              <a:off x="610988" y="3705763"/>
              <a:ext cx="4343628" cy="1600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defTabSz="800100">
                <a:lnSpc>
                  <a:spcPct val="90000"/>
                </a:lnSpc>
                <a:spcAft>
                  <a:spcPct val="35000"/>
                </a:spcAft>
              </a:pPr>
              <a:r>
                <a:rPr lang="zh-TW" altLang="en-US" sz="20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範例：</a:t>
              </a:r>
              <a:br>
                <a:rPr lang="en-US" altLang="zh-TW" sz="20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丁飯店同時提供時薪</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績效獎金，應選擇主要待遇</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如時薪</a:t>
              </a:r>
              <a:r>
                <a:rPr lang="en-US" altLang="zh-TW"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u="none"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填報，保險方案須對應該待遇類型。</a:t>
              </a:r>
            </a:p>
          </p:txBody>
        </p:sp>
      </p:grpSp>
      <p:graphicFrame>
        <p:nvGraphicFramePr>
          <p:cNvPr id="24" name="表格 23">
            <a:extLst>
              <a:ext uri="{FF2B5EF4-FFF2-40B4-BE49-F238E27FC236}">
                <a16:creationId xmlns:a16="http://schemas.microsoft.com/office/drawing/2014/main" id="{E3941D1F-45D5-4651-931D-E0042B0859F1}"/>
              </a:ext>
            </a:extLst>
          </p:cNvPr>
          <p:cNvGraphicFramePr>
            <a:graphicFrameLocks noGrp="1"/>
          </p:cNvGraphicFramePr>
          <p:nvPr>
            <p:extLst>
              <p:ext uri="{D42A27DB-BD31-4B8C-83A1-F6EECF244321}">
                <p14:modId xmlns:p14="http://schemas.microsoft.com/office/powerpoint/2010/main" val="3565336653"/>
              </p:ext>
            </p:extLst>
          </p:nvPr>
        </p:nvGraphicFramePr>
        <p:xfrm>
          <a:off x="314154" y="4240569"/>
          <a:ext cx="11507268" cy="2352027"/>
        </p:xfrm>
        <a:graphic>
          <a:graphicData uri="http://schemas.openxmlformats.org/drawingml/2006/table">
            <a:tbl>
              <a:tblPr firstRow="1" bandRow="1">
                <a:tableStyleId>{5C22544A-7EE6-4342-B048-85BDC9FD1C3A}</a:tableStyleId>
              </a:tblPr>
              <a:tblGrid>
                <a:gridCol w="11507268">
                  <a:extLst>
                    <a:ext uri="{9D8B030D-6E8A-4147-A177-3AD203B41FA5}">
                      <a16:colId xmlns:a16="http://schemas.microsoft.com/office/drawing/2014/main" val="1072936065"/>
                    </a:ext>
                  </a:extLst>
                </a:gridCol>
              </a:tblGrid>
              <a:tr h="431787">
                <a:tc>
                  <a:txBody>
                    <a:bodyPr/>
                    <a:lstStyle/>
                    <a:p>
                      <a:r>
                        <a:rPr lang="zh-TW" altLang="en-US" b="1" dirty="0">
                          <a:solidFill>
                            <a:schemeClr val="tx1"/>
                          </a:solidFill>
                          <a:latin typeface="微軟正黑體" panose="020B0604030504040204" pitchFamily="34" charset="-120"/>
                          <a:ea typeface="微軟正黑體" panose="020B0604030504040204" pitchFamily="34" charset="-120"/>
                        </a:rPr>
                        <a:t>       填表</a:t>
                      </a:r>
                      <a:r>
                        <a:rPr lang="zh-TW" altLang="en-US" b="1" dirty="0">
                          <a:solidFill>
                            <a:srgbClr val="FF0000"/>
                          </a:solidFill>
                          <a:latin typeface="微軟正黑體" panose="020B0604030504040204" pitchFamily="34" charset="-120"/>
                          <a:ea typeface="微軟正黑體" panose="020B0604030504040204" pitchFamily="34" charset="-120"/>
                        </a:rPr>
                        <a:t>重點</a:t>
                      </a:r>
                      <a:r>
                        <a:rPr lang="zh-TW" altLang="en-US" b="1" dirty="0">
                          <a:solidFill>
                            <a:schemeClr val="tx1"/>
                          </a:solidFill>
                          <a:latin typeface="微軟正黑體" panose="020B0604030504040204" pitchFamily="34" charset="-120"/>
                          <a:ea typeface="微軟正黑體" panose="020B0604030504040204" pitchFamily="34" charset="-120"/>
                        </a:rPr>
                        <a:t>提醒</a:t>
                      </a:r>
                      <a:endParaRPr lang="zh-TW" altLang="en-US" sz="20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3003213588"/>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僱傭關係型實習契約</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內容應載明實習機構提供符合最低工資以上之待遇，並依規定投保勞保、職災保險及退休金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135495809"/>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保險與待遇配對：</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填報時確認【保險及待遇】為同一方案</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，避免保險類型與待遇性質不符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2391919167"/>
                  </a:ext>
                </a:extLst>
              </a:tr>
              <a:tr h="46012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主要待遇選擇：</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     同一實習單位提供多種待遇時，應選擇金額較高或合約中明定為主要的待遇類型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8DC"/>
                    </a:solidFill>
                  </a:tcPr>
                </a:tc>
                <a:extLst>
                  <a:ext uri="{0D108BD9-81ED-4DB2-BD59-A6C34878D82A}">
                    <a16:rowId xmlns:a16="http://schemas.microsoft.com/office/drawing/2014/main" val="2534970615"/>
                  </a:ext>
                </a:extLst>
              </a:tr>
            </a:tbl>
          </a:graphicData>
        </a:graphic>
      </p:graphicFrame>
      <p:grpSp>
        <p:nvGrpSpPr>
          <p:cNvPr id="50" name="组合 247">
            <a:extLst>
              <a:ext uri="{FF2B5EF4-FFF2-40B4-BE49-F238E27FC236}">
                <a16:creationId xmlns:a16="http://schemas.microsoft.com/office/drawing/2014/main" id="{6D6D8162-13E2-419F-ADC6-6E1200008E73}"/>
              </a:ext>
            </a:extLst>
          </p:cNvPr>
          <p:cNvGrpSpPr/>
          <p:nvPr/>
        </p:nvGrpSpPr>
        <p:grpSpPr>
          <a:xfrm>
            <a:off x="380259" y="4295986"/>
            <a:ext cx="377123" cy="377613"/>
            <a:chOff x="4878388" y="692150"/>
            <a:chExt cx="600076" cy="963613"/>
          </a:xfrm>
        </p:grpSpPr>
        <p:sp>
          <p:nvSpPr>
            <p:cNvPr id="51" name="Rectangle 19">
              <a:extLst>
                <a:ext uri="{FF2B5EF4-FFF2-40B4-BE49-F238E27FC236}">
                  <a16:creationId xmlns:a16="http://schemas.microsoft.com/office/drawing/2014/main" id="{DD5FF631-87E9-4901-9CBC-CB4133A4533D}"/>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20">
              <a:extLst>
                <a:ext uri="{FF2B5EF4-FFF2-40B4-BE49-F238E27FC236}">
                  <a16:creationId xmlns:a16="http://schemas.microsoft.com/office/drawing/2014/main" id="{A4DEE6EE-C748-4C79-B40B-49992041362A}"/>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21">
              <a:extLst>
                <a:ext uri="{FF2B5EF4-FFF2-40B4-BE49-F238E27FC236}">
                  <a16:creationId xmlns:a16="http://schemas.microsoft.com/office/drawing/2014/main" id="{66682195-E75F-4ABE-981D-4A086F917CF3}"/>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22">
              <a:extLst>
                <a:ext uri="{FF2B5EF4-FFF2-40B4-BE49-F238E27FC236}">
                  <a16:creationId xmlns:a16="http://schemas.microsoft.com/office/drawing/2014/main" id="{EBD7DE5B-D437-4922-8475-96FFCA825805}"/>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3">
              <a:extLst>
                <a:ext uri="{FF2B5EF4-FFF2-40B4-BE49-F238E27FC236}">
                  <a16:creationId xmlns:a16="http://schemas.microsoft.com/office/drawing/2014/main" id="{255D6C74-677F-416D-96DB-C652A2EE4193}"/>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4">
              <a:extLst>
                <a:ext uri="{FF2B5EF4-FFF2-40B4-BE49-F238E27FC236}">
                  <a16:creationId xmlns:a16="http://schemas.microsoft.com/office/drawing/2014/main" id="{8C3FBC95-B597-493F-BF09-337EB74F7803}"/>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
              <a:extLst>
                <a:ext uri="{FF2B5EF4-FFF2-40B4-BE49-F238E27FC236}">
                  <a16:creationId xmlns:a16="http://schemas.microsoft.com/office/drawing/2014/main" id="{C26448D5-D3DB-4368-A7FD-6ED1E8059A47}"/>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
              <a:extLst>
                <a:ext uri="{FF2B5EF4-FFF2-40B4-BE49-F238E27FC236}">
                  <a16:creationId xmlns:a16="http://schemas.microsoft.com/office/drawing/2014/main" id="{B5831AB5-473E-444E-AFAA-4E5B20AB78DC}"/>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7">
              <a:extLst>
                <a:ext uri="{FF2B5EF4-FFF2-40B4-BE49-F238E27FC236}">
                  <a16:creationId xmlns:a16="http://schemas.microsoft.com/office/drawing/2014/main" id="{8AB30F5F-95D7-4DAB-8144-9FE3556A3351}"/>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38846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3.2.8</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8874" y="1933304"/>
            <a:ext cx="11896341" cy="193899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考試訓練</a:t>
            </a:r>
            <a:r>
              <a:rPr lang="zh-TW"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：準備研究所、公職、就業、證照考試或參加</a:t>
            </a:r>
            <a:r>
              <a:rPr lang="zh-TW"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培訓</a:t>
            </a:r>
            <a:r>
              <a:rPr lang="zh-TW"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、職業訓練等。</a:t>
            </a:r>
            <a:endPar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22732060"/>
              </p:ext>
            </p:extLst>
          </p:nvPr>
        </p:nvGraphicFramePr>
        <p:xfrm>
          <a:off x="118874" y="846547"/>
          <a:ext cx="11896341" cy="1071902"/>
        </p:xfrm>
        <a:graphic>
          <a:graphicData uri="http://schemas.openxmlformats.org/drawingml/2006/table">
            <a:tbl>
              <a:tblPr firstRow="1" firstCol="1" bandRow="1" bandCol="1"/>
              <a:tblGrid>
                <a:gridCol w="340518">
                  <a:extLst>
                    <a:ext uri="{9D8B030D-6E8A-4147-A177-3AD203B41FA5}">
                      <a16:colId xmlns:a16="http://schemas.microsoft.com/office/drawing/2014/main" val="2301313695"/>
                    </a:ext>
                  </a:extLst>
                </a:gridCol>
                <a:gridCol w="317755">
                  <a:extLst>
                    <a:ext uri="{9D8B030D-6E8A-4147-A177-3AD203B41FA5}">
                      <a16:colId xmlns:a16="http://schemas.microsoft.com/office/drawing/2014/main" val="2227477316"/>
                    </a:ext>
                  </a:extLst>
                </a:gridCol>
                <a:gridCol w="1158942">
                  <a:extLst>
                    <a:ext uri="{9D8B030D-6E8A-4147-A177-3AD203B41FA5}">
                      <a16:colId xmlns:a16="http://schemas.microsoft.com/office/drawing/2014/main" val="2955274671"/>
                    </a:ext>
                  </a:extLst>
                </a:gridCol>
                <a:gridCol w="1683061">
                  <a:extLst>
                    <a:ext uri="{9D8B030D-6E8A-4147-A177-3AD203B41FA5}">
                      <a16:colId xmlns:a16="http://schemas.microsoft.com/office/drawing/2014/main" val="1811733937"/>
                    </a:ext>
                  </a:extLst>
                </a:gridCol>
                <a:gridCol w="1595181">
                  <a:extLst>
                    <a:ext uri="{9D8B030D-6E8A-4147-A177-3AD203B41FA5}">
                      <a16:colId xmlns:a16="http://schemas.microsoft.com/office/drawing/2014/main" val="3199694711"/>
                    </a:ext>
                  </a:extLst>
                </a:gridCol>
                <a:gridCol w="341468">
                  <a:extLst>
                    <a:ext uri="{9D8B030D-6E8A-4147-A177-3AD203B41FA5}">
                      <a16:colId xmlns:a16="http://schemas.microsoft.com/office/drawing/2014/main" val="2938768867"/>
                    </a:ext>
                  </a:extLst>
                </a:gridCol>
                <a:gridCol w="598113">
                  <a:extLst>
                    <a:ext uri="{9D8B030D-6E8A-4147-A177-3AD203B41FA5}">
                      <a16:colId xmlns:a16="http://schemas.microsoft.com/office/drawing/2014/main" val="3991000313"/>
                    </a:ext>
                  </a:extLst>
                </a:gridCol>
                <a:gridCol w="1150959">
                  <a:extLst>
                    <a:ext uri="{9D8B030D-6E8A-4147-A177-3AD203B41FA5}">
                      <a16:colId xmlns:a16="http://schemas.microsoft.com/office/drawing/2014/main" val="3845984658"/>
                    </a:ext>
                  </a:extLst>
                </a:gridCol>
                <a:gridCol w="933020">
                  <a:extLst>
                    <a:ext uri="{9D8B030D-6E8A-4147-A177-3AD203B41FA5}">
                      <a16:colId xmlns:a16="http://schemas.microsoft.com/office/drawing/2014/main" val="1496287857"/>
                    </a:ext>
                  </a:extLst>
                </a:gridCol>
                <a:gridCol w="1829414">
                  <a:extLst>
                    <a:ext uri="{9D8B030D-6E8A-4147-A177-3AD203B41FA5}">
                      <a16:colId xmlns:a16="http://schemas.microsoft.com/office/drawing/2014/main" val="1428014158"/>
                    </a:ext>
                  </a:extLst>
                </a:gridCol>
                <a:gridCol w="1611186">
                  <a:extLst>
                    <a:ext uri="{9D8B030D-6E8A-4147-A177-3AD203B41FA5}">
                      <a16:colId xmlns:a16="http://schemas.microsoft.com/office/drawing/2014/main" val="1724455888"/>
                    </a:ext>
                  </a:extLst>
                </a:gridCol>
                <a:gridCol w="336724">
                  <a:extLst>
                    <a:ext uri="{9D8B030D-6E8A-4147-A177-3AD203B41FA5}">
                      <a16:colId xmlns:a16="http://schemas.microsoft.com/office/drawing/2014/main" val="2567371414"/>
                    </a:ext>
                  </a:extLst>
                </a:gridCol>
              </a:tblGrid>
              <a:tr h="362857">
                <a:tc rowSpan="3">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2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ea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學期間休學人數—按休學原因別分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79502170"/>
                  </a:ext>
                </a:extLst>
              </a:tr>
              <a:tr h="266213">
                <a:tc vMerge="1">
                  <a:txBody>
                    <a:bodyPr/>
                    <a:lstStyle/>
                    <a:p>
                      <a:endParaRPr lang="zh-TW" altLang="en-US"/>
                    </a:p>
                  </a:txBody>
                  <a:tcPr/>
                </a:tc>
                <a:tc vMerge="1">
                  <a:txBody>
                    <a:bodyPr/>
                    <a:lstStyle/>
                    <a:p>
                      <a:endParaRPr lang="zh-TW" altLang="en-US"/>
                    </a:p>
                  </a:txBody>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eaLnBrk="0" hangingPunct="0">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14677820"/>
                  </a:ext>
                </a:extLst>
              </a:tr>
              <a:tr h="290432">
                <a:tc vMerge="1">
                  <a:txBody>
                    <a:bodyPr/>
                    <a:lstStyle/>
                    <a:p>
                      <a:endParaRPr lang="zh-TW" altLang="en-US"/>
                    </a:p>
                  </a:txBody>
                  <a:tcPr/>
                </a:tc>
                <a:tc vMerge="1">
                  <a:txBody>
                    <a:bodyPr/>
                    <a:lstStyle/>
                    <a:p>
                      <a:endParaRPr lang="zh-TW" altLang="en-US"/>
                    </a:p>
                  </a:txBody>
                  <a:tcPr/>
                </a:tc>
                <a:tc>
                  <a:txBody>
                    <a:bodyPr/>
                    <a:lstStyle/>
                    <a:p>
                      <a:pPr algn="ctr" eaLnBrk="0" hangingPunct="0">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altLang="zh-TW" sz="11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eaLnBrk="0" hangingPunct="0">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0" latinLnBrk="0" hangingPunct="0">
                        <a:lnSpc>
                          <a:spcPts val="13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61232" marR="612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165162"/>
                  </a:ext>
                </a:extLst>
              </a:tr>
              <a:tr h="137281">
                <a:tc>
                  <a:txBody>
                    <a:bodyPr/>
                    <a:lstStyle/>
                    <a:p>
                      <a:pPr algn="just">
                        <a:lnSpc>
                          <a:spcPts val="1200"/>
                        </a:lnSpc>
                        <a:spcAft>
                          <a:spcPts val="0"/>
                        </a:spcAft>
                      </a:pPr>
                      <a:r>
                        <a:rPr lang="en-US" sz="11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1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200"/>
                        </a:lnSpc>
                        <a:spcAft>
                          <a:spcPts val="0"/>
                        </a:spcAft>
                      </a:pP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u="none" strike="noStrike" kern="100">
                          <a:solidFill>
                            <a:srgbClr val="FF0000"/>
                          </a:solidFill>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kern="10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hangingPunct="0">
                        <a:lnSpc>
                          <a:spcPts val="1200"/>
                        </a:lnSpc>
                        <a:spcAft>
                          <a:spcPts val="0"/>
                        </a:spcAft>
                      </a:pPr>
                      <a:r>
                        <a:rPr lang="en-US" sz="1100" u="none" strike="noStrike" kern="100" dirty="0">
                          <a:solidFill>
                            <a:srgbClr val="FF0000"/>
                          </a:solidFill>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hangingPunct="0">
                        <a:lnSpc>
                          <a:spcPts val="1200"/>
                        </a:lnSpc>
                        <a:spcAft>
                          <a:spcPts val="0"/>
                        </a:spcAft>
                      </a:pPr>
                      <a:r>
                        <a:rPr lang="en-US" sz="1100" kern="100" dirty="0">
                          <a:effectLst/>
                          <a:latin typeface="標楷體" panose="03000509000000000000" pitchFamily="65"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1232" marR="6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002155"/>
                  </a:ext>
                </a:extLst>
              </a:tr>
            </a:tbl>
          </a:graphicData>
        </a:graphic>
      </p:graphicFrame>
    </p:spTree>
    <p:extLst>
      <p:ext uri="{BB962C8B-B14F-4D97-AF65-F5344CB8AC3E}">
        <p14:creationId xmlns:p14="http://schemas.microsoft.com/office/powerpoint/2010/main" val="3186732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3.2.9</a:t>
            </a:r>
          </a:p>
        </p:txBody>
      </p:sp>
      <p:sp>
        <p:nvSpPr>
          <p:cNvPr id="10" name="Rectangle 2"/>
          <p:cNvSpPr>
            <a:spLocks noGrp="1" noChangeArrowheads="1"/>
          </p:cNvSpPr>
          <p:nvPr>
            <p:ph type="title"/>
          </p:nvPr>
        </p:nvSpPr>
        <p:spPr>
          <a:xfrm>
            <a:off x="9336" y="363118"/>
            <a:ext cx="12182664" cy="498548"/>
          </a:xfrm>
        </p:spPr>
        <p:txBody>
          <a:bodyPr anchor="t">
            <a:noAutofit/>
          </a:bodyPr>
          <a:lstStyle/>
          <a:p>
            <a:pPr lvl="0"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42B9A32D-25E8-4CAA-B45A-011081C6CC02}"/>
              </a:ext>
            </a:extLst>
          </p:cNvPr>
          <p:cNvGrpSpPr/>
          <p:nvPr/>
        </p:nvGrpSpPr>
        <p:grpSpPr>
          <a:xfrm>
            <a:off x="200371" y="856218"/>
            <a:ext cx="11428209" cy="3996942"/>
            <a:chOff x="457195" y="3017520"/>
            <a:chExt cx="2692738" cy="2942503"/>
          </a:xfrm>
        </p:grpSpPr>
        <p:sp>
          <p:nvSpPr>
            <p:cNvPr id="9" name="Rounded Rectangle 5">
              <a:extLst>
                <a:ext uri="{FF2B5EF4-FFF2-40B4-BE49-F238E27FC236}">
                  <a16:creationId xmlns:a16="http://schemas.microsoft.com/office/drawing/2014/main" id="{C29D5D58-65B2-4625-AE80-DB232D00ADB9}"/>
                </a:ext>
              </a:extLst>
            </p:cNvPr>
            <p:cNvSpPr/>
            <p:nvPr/>
          </p:nvSpPr>
          <p:spPr>
            <a:xfrm>
              <a:off x="457195" y="3017520"/>
              <a:ext cx="2692738" cy="820102"/>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defRPr sz="1300" b="0">
                  <a:solidFill>
                    <a:srgbClr val="000000"/>
                  </a:solidFill>
                </a:defRPr>
              </a:pPr>
              <a:r>
                <a:rPr lang="zh-TW" altLang="en-US" sz="2000" b="1" dirty="0"/>
                <a:t>📢 </a:t>
              </a:r>
              <a:r>
                <a:rPr lang="zh-TW" altLang="en-US"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填報目標：了解各學系</a:t>
              </a:r>
              <a:r>
                <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所、學位學程</a:t>
              </a:r>
              <a:r>
                <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rPr>
                <a:t>透過獎學金促進學生修讀意願的情形</a:t>
              </a:r>
              <a:endParaRPr lang="en-US" altLang="zh-TW" sz="2000" b="1" kern="1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填報時程：每年</a:t>
              </a:r>
              <a:r>
                <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月填報前一學年度資料</a:t>
              </a:r>
            </a:p>
          </p:txBody>
        </p:sp>
        <p:sp>
          <p:nvSpPr>
            <p:cNvPr id="11" name="Rounded Rectangle 6">
              <a:extLst>
                <a:ext uri="{FF2B5EF4-FFF2-40B4-BE49-F238E27FC236}">
                  <a16:creationId xmlns:a16="http://schemas.microsoft.com/office/drawing/2014/main" id="{EBE95816-820C-473F-9533-71121D04DD6F}"/>
                </a:ext>
              </a:extLst>
            </p:cNvPr>
            <p:cNvSpPr/>
            <p:nvPr/>
          </p:nvSpPr>
          <p:spPr>
            <a:xfrm>
              <a:off x="457195" y="3856952"/>
              <a:ext cx="2692738" cy="2103071"/>
            </a:xfrm>
            <a:prstGeom prst="roundRect">
              <a:avLst/>
            </a:prstGeom>
            <a:solidFill>
              <a:srgbClr val="FFE5E5"/>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indent="360000">
                <a:lnSpc>
                  <a:spcPct val="150000"/>
                </a:lnSpc>
                <a:defRPr sz="1300" b="0">
                  <a:solidFill>
                    <a:srgbClr val="000000"/>
                  </a:solidFill>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重要提醒</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獎學金種類</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獎勵學生成績優異獎學金、論文研究或發表獎學金等</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獎學金經費來源：</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endParaRPr>
            </a:p>
            <a:p>
              <a:pPr indent="360000">
                <a:lnSpc>
                  <a:spcPct val="150000"/>
                </a:lnSpc>
                <a:defRPr sz="1300" b="0">
                  <a:solidFill>
                    <a:srgbClr val="000000"/>
                  </a:solidFill>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包含</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學校校務基金編列、各部會、學校自籌、外部募款或捐助</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含校友募款</a:t>
              </a:r>
              <a:r>
                <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之補助經費等</a:t>
              </a:r>
              <a:endParaRPr lang="en-US" altLang="zh-TW"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sz="1300" b="0">
                  <a:solidFill>
                    <a:srgbClr val="000000"/>
                  </a:solidFill>
                </a:defRPr>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助學性質勿填：</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生活助學金、緊急紓困助學金、住宿優惠、清寒助學金等</a:t>
              </a:r>
              <a:endPar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6" name="组合 247">
            <a:extLst>
              <a:ext uri="{FF2B5EF4-FFF2-40B4-BE49-F238E27FC236}">
                <a16:creationId xmlns:a16="http://schemas.microsoft.com/office/drawing/2014/main" id="{06F64B04-FEF3-4A83-AB4E-B3D937730AED}"/>
              </a:ext>
            </a:extLst>
          </p:cNvPr>
          <p:cNvGrpSpPr/>
          <p:nvPr/>
        </p:nvGrpSpPr>
        <p:grpSpPr>
          <a:xfrm>
            <a:off x="453115" y="2196813"/>
            <a:ext cx="250603" cy="329938"/>
            <a:chOff x="4878388" y="692150"/>
            <a:chExt cx="600076" cy="963613"/>
          </a:xfrm>
        </p:grpSpPr>
        <p:sp>
          <p:nvSpPr>
            <p:cNvPr id="17" name="Rectangle 19">
              <a:extLst>
                <a:ext uri="{FF2B5EF4-FFF2-40B4-BE49-F238E27FC236}">
                  <a16:creationId xmlns:a16="http://schemas.microsoft.com/office/drawing/2014/main" id="{DCB4BB88-3CBA-4326-9C25-4185E2C46ADB}"/>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0">
              <a:extLst>
                <a:ext uri="{FF2B5EF4-FFF2-40B4-BE49-F238E27FC236}">
                  <a16:creationId xmlns:a16="http://schemas.microsoft.com/office/drawing/2014/main" id="{952D61F8-FF04-425B-ACE4-9A1DC8B0E48D}"/>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1">
              <a:extLst>
                <a:ext uri="{FF2B5EF4-FFF2-40B4-BE49-F238E27FC236}">
                  <a16:creationId xmlns:a16="http://schemas.microsoft.com/office/drawing/2014/main" id="{CACA1D17-9CAD-46D4-B4E3-FB16581AF00D}"/>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2">
              <a:extLst>
                <a:ext uri="{FF2B5EF4-FFF2-40B4-BE49-F238E27FC236}">
                  <a16:creationId xmlns:a16="http://schemas.microsoft.com/office/drawing/2014/main" id="{69F586D3-56DF-476C-B108-BFE3AC75BCA9}"/>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3">
              <a:extLst>
                <a:ext uri="{FF2B5EF4-FFF2-40B4-BE49-F238E27FC236}">
                  <a16:creationId xmlns:a16="http://schemas.microsoft.com/office/drawing/2014/main" id="{564FF782-3005-4666-8BC8-E7ACFDB1C5C5}"/>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4">
              <a:extLst>
                <a:ext uri="{FF2B5EF4-FFF2-40B4-BE49-F238E27FC236}">
                  <a16:creationId xmlns:a16="http://schemas.microsoft.com/office/drawing/2014/main" id="{227EB0C9-99FA-4D5C-91E1-584975889CBB}"/>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a:extLst>
                <a:ext uri="{FF2B5EF4-FFF2-40B4-BE49-F238E27FC236}">
                  <a16:creationId xmlns:a16="http://schemas.microsoft.com/office/drawing/2014/main" id="{5E0828D8-13D1-4E91-AEE4-AD8DACDD06D1}"/>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
              <a:extLst>
                <a:ext uri="{FF2B5EF4-FFF2-40B4-BE49-F238E27FC236}">
                  <a16:creationId xmlns:a16="http://schemas.microsoft.com/office/drawing/2014/main" id="{5A32A80E-79DB-4232-A6CF-9FB7E41A92DA}"/>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7">
              <a:extLst>
                <a:ext uri="{FF2B5EF4-FFF2-40B4-BE49-F238E27FC236}">
                  <a16:creationId xmlns:a16="http://schemas.microsoft.com/office/drawing/2014/main" id="{6301F1AD-D3EC-4384-A49F-C7BC743F34D1}"/>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30" name="表格 29">
            <a:extLst>
              <a:ext uri="{FF2B5EF4-FFF2-40B4-BE49-F238E27FC236}">
                <a16:creationId xmlns:a16="http://schemas.microsoft.com/office/drawing/2014/main" id="{768D9C4C-148E-46C1-889B-BD63E9F29A66}"/>
              </a:ext>
            </a:extLst>
          </p:cNvPr>
          <p:cNvGraphicFramePr>
            <a:graphicFrameLocks noGrp="1"/>
          </p:cNvGraphicFramePr>
          <p:nvPr>
            <p:extLst>
              <p:ext uri="{D42A27DB-BD31-4B8C-83A1-F6EECF244321}">
                <p14:modId xmlns:p14="http://schemas.microsoft.com/office/powerpoint/2010/main" val="3198720642"/>
              </p:ext>
            </p:extLst>
          </p:nvPr>
        </p:nvGraphicFramePr>
        <p:xfrm>
          <a:off x="251381" y="4898315"/>
          <a:ext cx="11321783" cy="1753604"/>
        </p:xfrm>
        <a:graphic>
          <a:graphicData uri="http://schemas.openxmlformats.org/drawingml/2006/table">
            <a:tbl>
              <a:tblPr firstRow="1" bandRow="1">
                <a:tableStyleId>{5C22544A-7EE6-4342-B048-85BDC9FD1C3A}</a:tableStyleId>
              </a:tblPr>
              <a:tblGrid>
                <a:gridCol w="11321783">
                  <a:extLst>
                    <a:ext uri="{9D8B030D-6E8A-4147-A177-3AD203B41FA5}">
                      <a16:colId xmlns:a16="http://schemas.microsoft.com/office/drawing/2014/main" val="1072936065"/>
                    </a:ext>
                  </a:extLst>
                </a:gridCol>
              </a:tblGrid>
              <a:tr h="438401">
                <a:tc>
                  <a:txBody>
                    <a:bodyPr/>
                    <a:lstStyle/>
                    <a:p>
                      <a:r>
                        <a:rPr lang="zh-TW" altLang="en-US" sz="2000" b="1" dirty="0">
                          <a:solidFill>
                            <a:schemeClr val="tx1"/>
                          </a:solidFill>
                        </a:rPr>
                        <a:t>⚠️</a:t>
                      </a:r>
                      <a:r>
                        <a:rPr lang="zh-TW" altLang="en-US" sz="2000"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系統自動匯入：</a:t>
                      </a:r>
                      <a:r>
                        <a:rPr lang="zh-TW"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、單位名稱、學制班別、</a:t>
                      </a:r>
                      <a:r>
                        <a:rPr lang="zh-TW"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在學學生數</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l"/>
                        <a:tabLst/>
                        <a:defRPr/>
                      </a:pPr>
                      <a:r>
                        <a:rPr lang="zh-TW" altLang="en-US" sz="2000" b="1" dirty="0">
                          <a:solidFill>
                            <a:srgbClr val="FF0000"/>
                          </a:solidFill>
                          <a:latin typeface="微軟正黑體" panose="020B0604030504040204" pitchFamily="34" charset="-120"/>
                          <a:ea typeface="微軟正黑體" panose="020B0604030504040204" pitchFamily="34" charset="-120"/>
                        </a:rPr>
                        <a:t>學校填報：</a:t>
                      </a:r>
                      <a:r>
                        <a:rPr kumimoji="0" lang="zh-TW"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是否設置</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、獎學金名稱、人數、金額</a:t>
                      </a:r>
                      <a:endPar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438401">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l"/>
                        <a:tabLst/>
                        <a:defRPr/>
                      </a:pPr>
                      <a:r>
                        <a:rPr lang="zh-TW" altLang="en-US" sz="2000" b="1" dirty="0">
                          <a:solidFill>
                            <a:srgbClr val="FF0000"/>
                          </a:solidFill>
                          <a:latin typeface="微軟正黑體" panose="020B0604030504040204" pitchFamily="34" charset="-120"/>
                          <a:ea typeface="微軟正黑體" panose="020B0604030504040204" pitchFamily="34" charset="-120"/>
                        </a:rPr>
                        <a:t>檔案上傳：僅</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設置獎學金者需上傳每種獎學金對應的辦法</a:t>
                      </a:r>
                      <a:r>
                        <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PDF</a:t>
                      </a:r>
                      <a:r>
                        <a:rPr kumimoji="0" lang="zh-TW" altLang="en-US"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檔</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pic>
        <p:nvPicPr>
          <p:cNvPr id="27" name="圖片 26">
            <a:extLst>
              <a:ext uri="{FF2B5EF4-FFF2-40B4-BE49-F238E27FC236}">
                <a16:creationId xmlns:a16="http://schemas.microsoft.com/office/drawing/2014/main" id="{CE26364D-C4B4-4FB4-A3F0-B30DE5CDB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673" y="6217468"/>
            <a:ext cx="360000" cy="430115"/>
          </a:xfrm>
          <a:prstGeom prst="rect">
            <a:avLst/>
          </a:prstGeom>
        </p:spPr>
      </p:pic>
    </p:spTree>
    <p:extLst>
      <p:ext uri="{BB962C8B-B14F-4D97-AF65-F5344CB8AC3E}">
        <p14:creationId xmlns:p14="http://schemas.microsoft.com/office/powerpoint/2010/main" val="170902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3.2.10</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Rounded Rectangle 7">
            <a:extLst>
              <a:ext uri="{FF2B5EF4-FFF2-40B4-BE49-F238E27FC236}">
                <a16:creationId xmlns:a16="http://schemas.microsoft.com/office/drawing/2014/main" id="{659A7DC6-2785-4AC3-83AD-BC2E2CBCDFB0}"/>
              </a:ext>
            </a:extLst>
          </p:cNvPr>
          <p:cNvSpPr/>
          <p:nvPr/>
        </p:nvSpPr>
        <p:spPr>
          <a:xfrm>
            <a:off x="64314" y="2570312"/>
            <a:ext cx="3896414" cy="2350007"/>
          </a:xfrm>
          <a:prstGeom prst="roundRect">
            <a:avLst/>
          </a:prstGeom>
          <a:solidFill>
            <a:srgbClr val="FFFFFF"/>
          </a:solidFill>
          <a:ln>
            <a:solidFill>
              <a:srgbClr val="FF4757"/>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sz="2600" b="1" dirty="0" err="1">
                <a:solidFill>
                  <a:schemeClr val="tx1"/>
                </a:solidFill>
                <a:latin typeface="微軟正黑體" panose="020B0604030504040204" pitchFamily="34" charset="-120"/>
                <a:ea typeface="微軟正黑體" panose="020B0604030504040204" pitchFamily="34" charset="-120"/>
              </a:rPr>
              <a:t>確認</a:t>
            </a:r>
            <a:r>
              <a:rPr lang="zh-TW" altLang="en-US" sz="2600" b="1" dirty="0">
                <a:solidFill>
                  <a:schemeClr val="tx1"/>
                </a:solidFill>
                <a:latin typeface="微軟正黑體" panose="020B0604030504040204" pitchFamily="34" charset="-120"/>
                <a:ea typeface="微軟正黑體" panose="020B0604030504040204" pitchFamily="34" charset="-120"/>
              </a:rPr>
              <a:t>基本</a:t>
            </a:r>
            <a:r>
              <a:rPr sz="2600" b="1" dirty="0" err="1">
                <a:solidFill>
                  <a:schemeClr val="tx1"/>
                </a:solidFill>
                <a:latin typeface="微軟正黑體" panose="020B0604030504040204" pitchFamily="34" charset="-120"/>
                <a:ea typeface="微軟正黑體" panose="020B0604030504040204" pitchFamily="34" charset="-120"/>
              </a:rPr>
              <a:t>資料</a:t>
            </a:r>
            <a:endParaRPr lang="en-US" sz="2600" b="1" dirty="0">
              <a:solidFill>
                <a:schemeClr val="tx1"/>
              </a:solidFill>
              <a:latin typeface="微軟正黑體" panose="020B0604030504040204" pitchFamily="34" charset="-120"/>
              <a:ea typeface="微軟正黑體" panose="020B0604030504040204" pitchFamily="34" charset="-120"/>
            </a:endParaRPr>
          </a:p>
          <a:p>
            <a:pPr algn="ctr">
              <a:defRPr sz="1100">
                <a:latin typeface="Microsoft JhengHei"/>
              </a:defRPr>
            </a:pPr>
            <a:endParaRPr lang="zh-TW" altLang="en-US" sz="1600" dirty="0">
              <a:solidFill>
                <a:schemeClr val="tx1"/>
              </a:solidFill>
            </a:endParaRPr>
          </a:p>
          <a:p>
            <a:pPr>
              <a:lnSpc>
                <a:spcPts val="2900"/>
              </a:lnSpc>
              <a:defRPr sz="1100">
                <a:latin typeface="Microsoft JhengHei"/>
              </a:defRPr>
            </a:pP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chemeClr val="tx1"/>
                </a:solidFill>
                <a:latin typeface="微軟正黑體" panose="020B0604030504040204" pitchFamily="34" charset="-120"/>
                <a:ea typeface="微軟正黑體" panose="020B0604030504040204" pitchFamily="34" charset="-120"/>
              </a:rPr>
              <a:t>檢查系統匯入的學院、系所資</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zh-TW" altLang="en-US" sz="2000" dirty="0">
                <a:solidFill>
                  <a:schemeClr val="tx1"/>
                </a:solidFill>
                <a:latin typeface="微軟正黑體" panose="020B0604030504040204" pitchFamily="34" charset="-120"/>
                <a:ea typeface="微軟正黑體" panose="020B0604030504040204" pitchFamily="34" charset="-120"/>
              </a:rPr>
              <a:t>  料及正式學籍之在學學生人數</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zh-TW" altLang="en-US" sz="2000" dirty="0">
                <a:solidFill>
                  <a:schemeClr val="tx1"/>
                </a:solidFill>
                <a:latin typeface="微軟正黑體" panose="020B0604030504040204" pitchFamily="34" charset="-120"/>
                <a:ea typeface="微軟正黑體" panose="020B0604030504040204" pitchFamily="34" charset="-120"/>
              </a:rPr>
              <a:t>  是否正確</a:t>
            </a:r>
          </a:p>
        </p:txBody>
      </p:sp>
      <p:sp>
        <p:nvSpPr>
          <p:cNvPr id="18" name="Rounded Rectangle 8">
            <a:extLst>
              <a:ext uri="{FF2B5EF4-FFF2-40B4-BE49-F238E27FC236}">
                <a16:creationId xmlns:a16="http://schemas.microsoft.com/office/drawing/2014/main" id="{F228A668-ED34-4096-9B86-991CF7ABED96}"/>
              </a:ext>
            </a:extLst>
          </p:cNvPr>
          <p:cNvSpPr/>
          <p:nvPr/>
        </p:nvSpPr>
        <p:spPr>
          <a:xfrm>
            <a:off x="4098054" y="2570312"/>
            <a:ext cx="4101426" cy="2344529"/>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判斷是否設置獎學金</a:t>
            </a:r>
          </a:p>
          <a:p>
            <a:pPr>
              <a:lnSpc>
                <a:spcPts val="2900"/>
              </a:lnSpc>
              <a:defRPr sz="1100">
                <a:latin typeface="Microsoft JhengHei"/>
              </a:defRPr>
            </a:pPr>
            <a:br>
              <a:rPr lang="zh-TW" altLang="en-US" sz="1400" dirty="0">
                <a:solidFill>
                  <a:schemeClr val="tx1"/>
                </a:solidFill>
                <a:latin typeface="微軟正黑體" panose="020B0604030504040204" pitchFamily="34" charset="-120"/>
                <a:ea typeface="微軟正黑體" panose="020B0604030504040204" pitchFamily="34" charset="-120"/>
              </a:rPr>
            </a:b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有設置→</a:t>
            </a:r>
            <a:r>
              <a:rPr lang="zh-TW" altLang="en-US" sz="1800" b="1" dirty="0">
                <a:solidFill>
                  <a:schemeClr val="tx1"/>
                </a:solidFill>
                <a:latin typeface="微軟正黑體" panose="020B0604030504040204" pitchFamily="34" charset="-120"/>
                <a:ea typeface="微軟正黑體" panose="020B0604030504040204" pitchFamily="34" charset="-120"/>
              </a:rPr>
              <a:t>填寫完整資訊</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上傳</a:t>
            </a:r>
            <a:br>
              <a:rPr lang="zh-TW" altLang="en-US" sz="2000" dirty="0">
                <a:solidFill>
                  <a:schemeClr val="tx1"/>
                </a:solidFill>
                <a:latin typeface="微軟正黑體" panose="020B0604030504040204" pitchFamily="34" charset="-120"/>
                <a:ea typeface="微軟正黑體" panose="020B0604030504040204" pitchFamily="34" charset="-120"/>
              </a:rPr>
            </a:b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無設置→</a:t>
            </a:r>
            <a:r>
              <a:rPr lang="zh-TW" altLang="en-US" sz="2000" dirty="0">
                <a:solidFill>
                  <a:schemeClr val="tx1"/>
                </a:solidFill>
                <a:latin typeface="微軟正黑體" panose="020B0604030504040204" pitchFamily="34" charset="-120"/>
                <a:ea typeface="微軟正黑體" panose="020B0604030504040204" pitchFamily="34" charset="-120"/>
              </a:rPr>
              <a:t>選擇</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否</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其餘欄位</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900"/>
              </a:lnSpc>
              <a:defRPr sz="1100">
                <a:latin typeface="Microsoft JhengHei"/>
              </a:defRPr>
            </a:pPr>
            <a:r>
              <a:rPr lang="en-US" altLang="zh-TW" sz="20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chemeClr val="tx1"/>
                </a:solidFill>
                <a:latin typeface="微軟正黑體" panose="020B0604030504040204" pitchFamily="34" charset="-120"/>
                <a:ea typeface="微軟正黑體" panose="020B0604030504040204" pitchFamily="34" charset="-120"/>
              </a:rPr>
              <a:t>免填且無需上傳檔案</a:t>
            </a:r>
          </a:p>
          <a:p>
            <a:pPr>
              <a:defRPr sz="1100">
                <a:latin typeface="Microsoft JhengHei"/>
              </a:defRPr>
            </a:pPr>
            <a:endParaRPr lang="en-US" sz="1400" dirty="0">
              <a:latin typeface="微軟正黑體" panose="020B0604030504040204" pitchFamily="34" charset="-120"/>
              <a:ea typeface="微軟正黑體" panose="020B0604030504040204" pitchFamily="34" charset="-120"/>
            </a:endParaRPr>
          </a:p>
        </p:txBody>
      </p:sp>
      <p:sp>
        <p:nvSpPr>
          <p:cNvPr id="19" name="Rounded Rectangle 9">
            <a:extLst>
              <a:ext uri="{FF2B5EF4-FFF2-40B4-BE49-F238E27FC236}">
                <a16:creationId xmlns:a16="http://schemas.microsoft.com/office/drawing/2014/main" id="{485F9CE4-3366-4328-AC97-E81970AB0F9C}"/>
              </a:ext>
            </a:extLst>
          </p:cNvPr>
          <p:cNvSpPr/>
          <p:nvPr/>
        </p:nvSpPr>
        <p:spPr>
          <a:xfrm>
            <a:off x="8336806" y="2564347"/>
            <a:ext cx="3750562" cy="2344528"/>
          </a:xfrm>
          <a:prstGeom prst="roundRect">
            <a:avLst/>
          </a:prstGeom>
          <a:solidFill>
            <a:srgbClr val="FFFFFF"/>
          </a:solidFill>
          <a:ln>
            <a:solidFill>
              <a:srgbClr val="5CB85C"/>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600" b="1" dirty="0">
                <a:solidFill>
                  <a:schemeClr val="tx1"/>
                </a:solidFill>
                <a:latin typeface="微軟正黑體" panose="020B0604030504040204" pitchFamily="34" charset="-120"/>
                <a:ea typeface="微軟正黑體" panose="020B0604030504040204" pitchFamily="34" charset="-120"/>
              </a:rPr>
              <a:t>詳細</a:t>
            </a:r>
            <a:r>
              <a:rPr sz="2600" b="1" dirty="0" err="1">
                <a:solidFill>
                  <a:schemeClr val="tx1"/>
                </a:solidFill>
                <a:latin typeface="微軟正黑體" panose="020B0604030504040204" pitchFamily="34" charset="-120"/>
                <a:ea typeface="微軟正黑體" panose="020B0604030504040204" pitchFamily="34" charset="-120"/>
              </a:rPr>
              <a:t>填報</a:t>
            </a:r>
            <a:endParaRPr lang="en-US" sz="2600" b="1" dirty="0">
              <a:solidFill>
                <a:schemeClr val="tx1"/>
              </a:solidFill>
              <a:latin typeface="微軟正黑體" panose="020B0604030504040204" pitchFamily="34" charset="-120"/>
              <a:ea typeface="微軟正黑體" panose="020B0604030504040204" pitchFamily="34" charset="-120"/>
            </a:endParaRPr>
          </a:p>
          <a:p>
            <a:pPr>
              <a:lnSpc>
                <a:spcPts val="2700"/>
              </a:lnSpc>
              <a:defRPr sz="1100">
                <a:latin typeface="Microsoft JhengHei"/>
              </a:defRPr>
            </a:pPr>
            <a:br>
              <a:rPr lang="zh-TW" altLang="en-US" sz="1600" dirty="0">
                <a:solidFill>
                  <a:schemeClr val="tx1"/>
                </a:solidFill>
              </a:rPr>
            </a:br>
            <a:r>
              <a:rPr lang="en-US" altLang="zh-TW" sz="2000" dirty="0">
                <a:solidFill>
                  <a:schemeClr val="tx1"/>
                </a:solidFill>
              </a:rPr>
              <a:t>• </a:t>
            </a:r>
            <a:r>
              <a:rPr lang="zh-TW" altLang="en-US" sz="1700" b="1" dirty="0">
                <a:solidFill>
                  <a:schemeClr val="tx1"/>
                </a:solidFill>
                <a:latin typeface="微軟正黑體" panose="020B0604030504040204" pitchFamily="34" charset="-120"/>
                <a:ea typeface="微軟正黑體" panose="020B0604030504040204" pitchFamily="34" charset="-120"/>
              </a:rPr>
              <a:t>獎學金名稱</a:t>
            </a:r>
            <a:r>
              <a:rPr lang="zh-TW" altLang="en-US" sz="1700" dirty="0">
                <a:solidFill>
                  <a:schemeClr val="tx1"/>
                </a:solidFill>
                <a:latin typeface="微軟正黑體" panose="020B0604030504040204" pitchFamily="34" charset="-120"/>
                <a:ea typeface="微軟正黑體" panose="020B0604030504040204" pitchFamily="34" charset="-120"/>
              </a:rPr>
              <a:t>：如</a:t>
            </a:r>
            <a:r>
              <a:rPr lang="en-US" altLang="zh-TW" sz="1700" dirty="0">
                <a:solidFill>
                  <a:schemeClr val="tx1"/>
                </a:solidFill>
                <a:latin typeface="微軟正黑體" panose="020B0604030504040204" pitchFamily="34" charset="-120"/>
                <a:ea typeface="微軟正黑體" panose="020B0604030504040204" pitchFamily="34" charset="-120"/>
              </a:rPr>
              <a:t>OO</a:t>
            </a:r>
            <a:r>
              <a:rPr lang="zh-TW" altLang="en-US" sz="1700" dirty="0">
                <a:solidFill>
                  <a:schemeClr val="tx1"/>
                </a:solidFill>
                <a:latin typeface="微軟正黑體" panose="020B0604030504040204" pitchFamily="34" charset="-120"/>
                <a:ea typeface="微軟正黑體" panose="020B0604030504040204" pitchFamily="34" charset="-120"/>
              </a:rPr>
              <a:t>系論文優異獎</a:t>
            </a:r>
            <a:br>
              <a:rPr lang="zh-TW" altLang="en-US" sz="1700" dirty="0">
                <a:solidFill>
                  <a:schemeClr val="tx1"/>
                </a:solidFill>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人數</a:t>
            </a:r>
            <a:r>
              <a:rPr lang="zh-TW" altLang="en-US" sz="17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區分男女填報核發獎勵人數</a:t>
            </a:r>
            <a:br>
              <a:rPr lang="zh-TW" altLang="en-US" sz="1700" dirty="0">
                <a:solidFill>
                  <a:schemeClr val="tx1"/>
                </a:solidFill>
                <a:latin typeface="微軟正黑體" panose="020B0604030504040204" pitchFamily="34" charset="-120"/>
                <a:ea typeface="微軟正黑體" panose="020B0604030504040204" pitchFamily="34" charset="-120"/>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金額</a:t>
            </a:r>
            <a:r>
              <a:rPr lang="zh-TW" altLang="en-US" sz="1700" dirty="0">
                <a:solidFill>
                  <a:schemeClr val="tx1"/>
                </a:solidFill>
                <a:latin typeface="微軟正黑體" panose="020B0604030504040204" pitchFamily="34" charset="-120"/>
                <a:ea typeface="微軟正黑體" panose="020B0604030504040204" pitchFamily="34" charset="-120"/>
              </a:rPr>
              <a:t>：區分男女填報總金額</a:t>
            </a:r>
            <a:br>
              <a:rPr lang="zh-TW" altLang="en-US" sz="1700" dirty="0">
                <a:solidFill>
                  <a:schemeClr val="tx1"/>
                </a:solidFill>
                <a:latin typeface="微軟正黑體" panose="020B0604030504040204" pitchFamily="34" charset="-120"/>
                <a:ea typeface="微軟正黑體" panose="020B0604030504040204" pitchFamily="34" charset="-120"/>
              </a:rPr>
            </a:br>
            <a:r>
              <a:rPr lang="en-US" altLang="zh-TW" sz="1700"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上傳</a:t>
            </a:r>
            <a:r>
              <a:rPr lang="zh-TW" altLang="en-US" sz="1700" dirty="0">
                <a:solidFill>
                  <a:schemeClr val="tx1"/>
                </a:solidFill>
                <a:latin typeface="微軟正黑體" panose="020B0604030504040204" pitchFamily="34" charset="-120"/>
                <a:ea typeface="微軟正黑體" panose="020B0604030504040204" pitchFamily="34" charset="-120"/>
              </a:rPr>
              <a:t>：獎學金辦法</a:t>
            </a:r>
            <a:r>
              <a:rPr lang="en-US" altLang="zh-TW" sz="1700" dirty="0">
                <a:solidFill>
                  <a:schemeClr val="tx1"/>
                </a:solidFill>
                <a:latin typeface="微軟正黑體" panose="020B0604030504040204" pitchFamily="34" charset="-120"/>
                <a:ea typeface="微軟正黑體" panose="020B0604030504040204" pitchFamily="34" charset="-120"/>
              </a:rPr>
              <a:t>PDF</a:t>
            </a:r>
            <a:r>
              <a:rPr lang="zh-TW" altLang="en-US" sz="1700" dirty="0">
                <a:solidFill>
                  <a:schemeClr val="tx1"/>
                </a:solidFill>
                <a:latin typeface="微軟正黑體" panose="020B0604030504040204" pitchFamily="34" charset="-120"/>
                <a:ea typeface="微軟正黑體" panose="020B0604030504040204" pitchFamily="34" charset="-120"/>
              </a:rPr>
              <a:t>檔案</a:t>
            </a:r>
          </a:p>
        </p:txBody>
      </p:sp>
      <p:grpSp>
        <p:nvGrpSpPr>
          <p:cNvPr id="26" name="群組 25">
            <a:extLst>
              <a:ext uri="{FF2B5EF4-FFF2-40B4-BE49-F238E27FC236}">
                <a16:creationId xmlns:a16="http://schemas.microsoft.com/office/drawing/2014/main" id="{9E1B53C0-105D-4440-90AA-AF9A25BF0B4D}"/>
              </a:ext>
            </a:extLst>
          </p:cNvPr>
          <p:cNvGrpSpPr/>
          <p:nvPr/>
        </p:nvGrpSpPr>
        <p:grpSpPr>
          <a:xfrm>
            <a:off x="159050" y="2633752"/>
            <a:ext cx="981593" cy="607440"/>
            <a:chOff x="275213" y="6016560"/>
            <a:chExt cx="504056" cy="373719"/>
          </a:xfrm>
        </p:grpSpPr>
        <p:sp>
          <p:nvSpPr>
            <p:cNvPr id="27" name="Oval 25">
              <a:extLst>
                <a:ext uri="{FF2B5EF4-FFF2-40B4-BE49-F238E27FC236}">
                  <a16:creationId xmlns:a16="http://schemas.microsoft.com/office/drawing/2014/main" id="{6648E800-1C11-4453-9C4C-A63121B26135}"/>
                </a:ext>
              </a:extLst>
            </p:cNvPr>
            <p:cNvSpPr>
              <a:spLocks noChangeArrowheads="1"/>
            </p:cNvSpPr>
            <p:nvPr/>
          </p:nvSpPr>
          <p:spPr bwMode="auto">
            <a:xfrm>
              <a:off x="347502" y="6016560"/>
              <a:ext cx="372927" cy="373719"/>
            </a:xfrm>
            <a:prstGeom prst="ellipse">
              <a:avLst/>
            </a:prstGeom>
            <a:solidFill>
              <a:srgbClr val="FF9933"/>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28" name="流程圖: 程序 27">
              <a:extLst>
                <a:ext uri="{FF2B5EF4-FFF2-40B4-BE49-F238E27FC236}">
                  <a16:creationId xmlns:a16="http://schemas.microsoft.com/office/drawing/2014/main" id="{A4D30A55-925D-4E9F-B9ED-7C206388F4AA}"/>
                </a:ext>
              </a:extLst>
            </p:cNvPr>
            <p:cNvSpPr/>
            <p:nvPr/>
          </p:nvSpPr>
          <p:spPr>
            <a:xfrm>
              <a:off x="275213" y="6105424"/>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1</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29" name="群組 28">
            <a:extLst>
              <a:ext uri="{FF2B5EF4-FFF2-40B4-BE49-F238E27FC236}">
                <a16:creationId xmlns:a16="http://schemas.microsoft.com/office/drawing/2014/main" id="{F3F02E0E-3ACE-4EA8-A13A-8F2E5B4225ED}"/>
              </a:ext>
            </a:extLst>
          </p:cNvPr>
          <p:cNvGrpSpPr/>
          <p:nvPr/>
        </p:nvGrpSpPr>
        <p:grpSpPr>
          <a:xfrm>
            <a:off x="4162185" y="2699776"/>
            <a:ext cx="981593" cy="606033"/>
            <a:chOff x="303937" y="5405913"/>
            <a:chExt cx="504056" cy="373719"/>
          </a:xfrm>
        </p:grpSpPr>
        <p:sp>
          <p:nvSpPr>
            <p:cNvPr id="30" name="Oval 25">
              <a:extLst>
                <a:ext uri="{FF2B5EF4-FFF2-40B4-BE49-F238E27FC236}">
                  <a16:creationId xmlns:a16="http://schemas.microsoft.com/office/drawing/2014/main" id="{61F9E9D7-B942-4983-A087-FCD9134A5863}"/>
                </a:ext>
              </a:extLst>
            </p:cNvPr>
            <p:cNvSpPr>
              <a:spLocks noChangeArrowheads="1"/>
            </p:cNvSpPr>
            <p:nvPr/>
          </p:nvSpPr>
          <p:spPr bwMode="auto">
            <a:xfrm>
              <a:off x="361937" y="5405913"/>
              <a:ext cx="372927" cy="373719"/>
            </a:xfrm>
            <a:prstGeom prst="ellipse">
              <a:avLst/>
            </a:prstGeom>
            <a:solidFill>
              <a:srgbClr val="577DBF"/>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1" name="流程圖: 程序 30">
              <a:extLst>
                <a:ext uri="{FF2B5EF4-FFF2-40B4-BE49-F238E27FC236}">
                  <a16:creationId xmlns:a16="http://schemas.microsoft.com/office/drawing/2014/main" id="{FA8CB1D5-946C-476B-A734-50FCEC33E839}"/>
                </a:ext>
              </a:extLst>
            </p:cNvPr>
            <p:cNvSpPr/>
            <p:nvPr/>
          </p:nvSpPr>
          <p:spPr>
            <a:xfrm>
              <a:off x="303937" y="5475160"/>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2</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32" name="群組 31">
            <a:extLst>
              <a:ext uri="{FF2B5EF4-FFF2-40B4-BE49-F238E27FC236}">
                <a16:creationId xmlns:a16="http://schemas.microsoft.com/office/drawing/2014/main" id="{C9568F43-B0A0-4EB0-927B-D98E9A0AD059}"/>
              </a:ext>
            </a:extLst>
          </p:cNvPr>
          <p:cNvGrpSpPr/>
          <p:nvPr/>
        </p:nvGrpSpPr>
        <p:grpSpPr>
          <a:xfrm>
            <a:off x="8413166" y="2620242"/>
            <a:ext cx="975932" cy="636527"/>
            <a:chOff x="276469" y="6387157"/>
            <a:chExt cx="504056" cy="373719"/>
          </a:xfrm>
        </p:grpSpPr>
        <p:sp>
          <p:nvSpPr>
            <p:cNvPr id="33" name="Oval 25">
              <a:extLst>
                <a:ext uri="{FF2B5EF4-FFF2-40B4-BE49-F238E27FC236}">
                  <a16:creationId xmlns:a16="http://schemas.microsoft.com/office/drawing/2014/main" id="{5593DBC4-6E03-4312-9963-6899E983927B}"/>
                </a:ext>
              </a:extLst>
            </p:cNvPr>
            <p:cNvSpPr>
              <a:spLocks noChangeArrowheads="1"/>
            </p:cNvSpPr>
            <p:nvPr/>
          </p:nvSpPr>
          <p:spPr bwMode="auto">
            <a:xfrm>
              <a:off x="341080" y="6387157"/>
              <a:ext cx="372927" cy="373719"/>
            </a:xfrm>
            <a:prstGeom prst="ellipse">
              <a:avLst/>
            </a:prstGeom>
            <a:solidFill>
              <a:srgbClr val="77933C"/>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4" name="流程圖: 程序 33">
              <a:extLst>
                <a:ext uri="{FF2B5EF4-FFF2-40B4-BE49-F238E27FC236}">
                  <a16:creationId xmlns:a16="http://schemas.microsoft.com/office/drawing/2014/main" id="{1BA3F9BF-FA5F-4716-8F88-07C18425E8F0}"/>
                </a:ext>
              </a:extLst>
            </p:cNvPr>
            <p:cNvSpPr/>
            <p:nvPr/>
          </p:nvSpPr>
          <p:spPr>
            <a:xfrm>
              <a:off x="276469" y="6462499"/>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3</a:t>
              </a:r>
              <a:endParaRPr lang="zh-TW" altLang="en-US" sz="6000" b="1" kern="0" dirty="0">
                <a:solidFill>
                  <a:srgbClr val="FFFFFF"/>
                </a:solidFill>
                <a:latin typeface="Arial"/>
                <a:ea typeface="新細明體" panose="02020500000000000000" pitchFamily="18" charset="-120"/>
                <a:sym typeface="Arial"/>
              </a:endParaRPr>
            </a:p>
          </p:txBody>
        </p:sp>
      </p:grpSp>
      <p:cxnSp>
        <p:nvCxnSpPr>
          <p:cNvPr id="35" name="直線單箭頭接點 34">
            <a:extLst>
              <a:ext uri="{FF2B5EF4-FFF2-40B4-BE49-F238E27FC236}">
                <a16:creationId xmlns:a16="http://schemas.microsoft.com/office/drawing/2014/main" id="{A0E9BB12-3EA3-4003-83AE-7C3C4E264977}"/>
              </a:ext>
            </a:extLst>
          </p:cNvPr>
          <p:cNvCxnSpPr>
            <a:cxnSpLocks/>
          </p:cNvCxnSpPr>
          <p:nvPr/>
        </p:nvCxnSpPr>
        <p:spPr>
          <a:xfrm>
            <a:off x="3867702" y="3821572"/>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DD2A4EA-8050-452D-B9FD-9DA3EAD33443}"/>
              </a:ext>
            </a:extLst>
          </p:cNvPr>
          <p:cNvCxnSpPr>
            <a:cxnSpLocks/>
          </p:cNvCxnSpPr>
          <p:nvPr/>
        </p:nvCxnSpPr>
        <p:spPr>
          <a:xfrm flipV="1">
            <a:off x="8124954" y="3827698"/>
            <a:ext cx="444446" cy="1974"/>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extLst>
              <p:ext uri="{D42A27DB-BD31-4B8C-83A1-F6EECF244321}">
                <p14:modId xmlns:p14="http://schemas.microsoft.com/office/powerpoint/2010/main" val="3987450870"/>
              </p:ext>
            </p:extLst>
          </p:nvPr>
        </p:nvGraphicFramePr>
        <p:xfrm>
          <a:off x="251381" y="5164700"/>
          <a:ext cx="11689237" cy="1315203"/>
        </p:xfrm>
        <a:graphic>
          <a:graphicData uri="http://schemas.openxmlformats.org/drawingml/2006/table">
            <a:tbl>
              <a:tblPr firstRow="1" bandRow="1">
                <a:tableStyleId>{5C22544A-7EE6-4342-B048-85BDC9FD1C3A}</a:tableStyleId>
              </a:tblPr>
              <a:tblGrid>
                <a:gridCol w="11689237">
                  <a:extLst>
                    <a:ext uri="{9D8B030D-6E8A-4147-A177-3AD203B41FA5}">
                      <a16:colId xmlns:a16="http://schemas.microsoft.com/office/drawing/2014/main" val="1072936065"/>
                    </a:ext>
                  </a:extLst>
                </a:gridCol>
              </a:tblGrid>
              <a:tr h="438401">
                <a:tc>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同一學生獲多項獎學金，請依各類獎學金分別填報，每類都需上傳對應辦法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2000" dirty="0">
                          <a:latin typeface="微軟正黑體" panose="020B0604030504040204" pitchFamily="34" charset="-120"/>
                          <a:ea typeface="微軟正黑體" panose="020B0604030504040204" pitchFamily="34" charset="-120"/>
                        </a:rPr>
                        <a:t>同一種獎學金分兩學期發放，由同一學生分別領取仍計算為</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人，金額加總填報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8DC"/>
                    </a:solidFill>
                  </a:tcPr>
                </a:tc>
                <a:extLst>
                  <a:ext uri="{0D108BD9-81ED-4DB2-BD59-A6C34878D82A}">
                    <a16:rowId xmlns:a16="http://schemas.microsoft.com/office/drawing/2014/main" val="2391919167"/>
                  </a:ext>
                </a:extLst>
              </a:tr>
            </a:tbl>
          </a:graphicData>
        </a:graphic>
      </p:graphicFrame>
      <p:graphicFrame>
        <p:nvGraphicFramePr>
          <p:cNvPr id="25" name="表格 24">
            <a:extLst>
              <a:ext uri="{FF2B5EF4-FFF2-40B4-BE49-F238E27FC236}">
                <a16:creationId xmlns:a16="http://schemas.microsoft.com/office/drawing/2014/main" id="{F5EE2E46-90A0-46D1-A1C2-11A3F0BC4AB3}"/>
              </a:ext>
            </a:extLst>
          </p:cNvPr>
          <p:cNvGraphicFramePr>
            <a:graphicFrameLocks noGrp="1"/>
          </p:cNvGraphicFramePr>
          <p:nvPr>
            <p:extLst>
              <p:ext uri="{D42A27DB-BD31-4B8C-83A1-F6EECF244321}">
                <p14:modId xmlns:p14="http://schemas.microsoft.com/office/powerpoint/2010/main" val="3768791288"/>
              </p:ext>
            </p:extLst>
          </p:nvPr>
        </p:nvGraphicFramePr>
        <p:xfrm>
          <a:off x="117626" y="968618"/>
          <a:ext cx="11956746" cy="1363980"/>
        </p:xfrm>
        <a:graphic>
          <a:graphicData uri="http://schemas.openxmlformats.org/drawingml/2006/table">
            <a:tbl>
              <a:tblPr firstRow="1" firstCol="1" bandRow="1"/>
              <a:tblGrid>
                <a:gridCol w="265560">
                  <a:extLst>
                    <a:ext uri="{9D8B030D-6E8A-4147-A177-3AD203B41FA5}">
                      <a16:colId xmlns:a16="http://schemas.microsoft.com/office/drawing/2014/main" val="2422214270"/>
                    </a:ext>
                  </a:extLst>
                </a:gridCol>
                <a:gridCol w="530065">
                  <a:extLst>
                    <a:ext uri="{9D8B030D-6E8A-4147-A177-3AD203B41FA5}">
                      <a16:colId xmlns:a16="http://schemas.microsoft.com/office/drawing/2014/main" val="3214255633"/>
                    </a:ext>
                  </a:extLst>
                </a:gridCol>
                <a:gridCol w="521516">
                  <a:extLst>
                    <a:ext uri="{9D8B030D-6E8A-4147-A177-3AD203B41FA5}">
                      <a16:colId xmlns:a16="http://schemas.microsoft.com/office/drawing/2014/main" val="262407607"/>
                    </a:ext>
                  </a:extLst>
                </a:gridCol>
                <a:gridCol w="521516">
                  <a:extLst>
                    <a:ext uri="{9D8B030D-6E8A-4147-A177-3AD203B41FA5}">
                      <a16:colId xmlns:a16="http://schemas.microsoft.com/office/drawing/2014/main" val="1137902523"/>
                    </a:ext>
                  </a:extLst>
                </a:gridCol>
                <a:gridCol w="957537">
                  <a:extLst>
                    <a:ext uri="{9D8B030D-6E8A-4147-A177-3AD203B41FA5}">
                      <a16:colId xmlns:a16="http://schemas.microsoft.com/office/drawing/2014/main" val="2136480420"/>
                    </a:ext>
                  </a:extLst>
                </a:gridCol>
                <a:gridCol w="1357294">
                  <a:extLst>
                    <a:ext uri="{9D8B030D-6E8A-4147-A177-3AD203B41FA5}">
                      <a16:colId xmlns:a16="http://schemas.microsoft.com/office/drawing/2014/main" val="1302734942"/>
                    </a:ext>
                  </a:extLst>
                </a:gridCol>
                <a:gridCol w="1228725">
                  <a:extLst>
                    <a:ext uri="{9D8B030D-6E8A-4147-A177-3AD203B41FA5}">
                      <a16:colId xmlns:a16="http://schemas.microsoft.com/office/drawing/2014/main" val="2299238491"/>
                    </a:ext>
                  </a:extLst>
                </a:gridCol>
                <a:gridCol w="1132987">
                  <a:extLst>
                    <a:ext uri="{9D8B030D-6E8A-4147-A177-3AD203B41FA5}">
                      <a16:colId xmlns:a16="http://schemas.microsoft.com/office/drawing/2014/main" val="611300547"/>
                    </a:ext>
                  </a:extLst>
                </a:gridCol>
                <a:gridCol w="846395">
                  <a:extLst>
                    <a:ext uri="{9D8B030D-6E8A-4147-A177-3AD203B41FA5}">
                      <a16:colId xmlns:a16="http://schemas.microsoft.com/office/drawing/2014/main" val="370370167"/>
                    </a:ext>
                  </a:extLst>
                </a:gridCol>
                <a:gridCol w="957537">
                  <a:extLst>
                    <a:ext uri="{9D8B030D-6E8A-4147-A177-3AD203B41FA5}">
                      <a16:colId xmlns:a16="http://schemas.microsoft.com/office/drawing/2014/main" val="2919413315"/>
                    </a:ext>
                  </a:extLst>
                </a:gridCol>
                <a:gridCol w="1188372">
                  <a:extLst>
                    <a:ext uri="{9D8B030D-6E8A-4147-A177-3AD203B41FA5}">
                      <a16:colId xmlns:a16="http://schemas.microsoft.com/office/drawing/2014/main" val="1122710787"/>
                    </a:ext>
                  </a:extLst>
                </a:gridCol>
                <a:gridCol w="1224621">
                  <a:extLst>
                    <a:ext uri="{9D8B030D-6E8A-4147-A177-3AD203B41FA5}">
                      <a16:colId xmlns:a16="http://schemas.microsoft.com/office/drawing/2014/main" val="941794678"/>
                    </a:ext>
                  </a:extLst>
                </a:gridCol>
                <a:gridCol w="1224621">
                  <a:extLst>
                    <a:ext uri="{9D8B030D-6E8A-4147-A177-3AD203B41FA5}">
                      <a16:colId xmlns:a16="http://schemas.microsoft.com/office/drawing/2014/main" val="3526044943"/>
                    </a:ext>
                  </a:extLst>
                </a:gridCol>
              </a:tblGrid>
              <a:tr h="33175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正式學籍之在學學生總人數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前一學年度</a:t>
                      </a: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10/15</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7">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設置獎學金</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勵學生修讀情形</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前一學年度</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699586206"/>
                  </a:ext>
                </a:extLst>
              </a:tr>
              <a:tr h="255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是否設置獎學金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獎學金名稱</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核發獎勵人數</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核發</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獎學金總額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新臺幣</a:t>
                      </a:r>
                      <a:r>
                        <a:rPr kumimoji="0" lang="en-US"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rowSpan="3">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上傳</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PDF</a:t>
                      </a:r>
                      <a:r>
                        <a:rPr kumimoji="0" lang="zh-TW"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檔案</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44628263"/>
                  </a:ext>
                </a:extLst>
              </a:tr>
              <a:tr h="255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093720286"/>
                  </a:ext>
                </a:extLst>
              </a:tr>
              <a:tr h="45148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l" defTabSz="914400" rtl="0" eaLnBrk="1" latinLnBrk="0" hangingPunct="1">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00000"/>
                        </a:lnSpc>
                        <a:spcAft>
                          <a:spcPts val="0"/>
                        </a:spcAft>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系統匯入學</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1</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kumimoji="0" lang="zh-TW" sz="16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ctr" defTabSz="914400" rtl="0" eaLnBrk="1" latinLnBrk="0" hangingPunct="1">
                        <a:lnSpc>
                          <a:spcPct val="100000"/>
                        </a:lnSpc>
                        <a:spcAft>
                          <a:spcPts val="0"/>
                        </a:spcAft>
                      </a:pPr>
                      <a:r>
                        <a:rPr kumimoji="0" lang="zh-TW" sz="16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pPr marL="0" algn="ctr" defTabSz="914400" rtl="0" eaLnBrk="1" latinLnBrk="0" hangingPunct="1">
                        <a:lnSpc>
                          <a:spcPct val="100000"/>
                        </a:lnSpc>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831411500"/>
                  </a:ext>
                </a:extLst>
              </a:tr>
            </a:tbl>
          </a:graphicData>
        </a:graphic>
      </p:graphicFrame>
      <p:pic>
        <p:nvPicPr>
          <p:cNvPr id="38" name="圖片 37">
            <a:extLst>
              <a:ext uri="{FF2B5EF4-FFF2-40B4-BE49-F238E27FC236}">
                <a16:creationId xmlns:a16="http://schemas.microsoft.com/office/drawing/2014/main" id="{8628A199-2493-412B-8AA0-72ED4327C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844" y="3395814"/>
            <a:ext cx="360000" cy="430115"/>
          </a:xfrm>
          <a:prstGeom prst="rect">
            <a:avLst/>
          </a:prstGeom>
        </p:spPr>
      </p:pic>
      <p:pic>
        <p:nvPicPr>
          <p:cNvPr id="39" name="圖片 38">
            <a:extLst>
              <a:ext uri="{FF2B5EF4-FFF2-40B4-BE49-F238E27FC236}">
                <a16:creationId xmlns:a16="http://schemas.microsoft.com/office/drawing/2014/main" id="{010C3365-91B1-4F36-AE09-A2530A154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6598" y="4426028"/>
            <a:ext cx="308108" cy="368116"/>
          </a:xfrm>
          <a:prstGeom prst="rect">
            <a:avLst/>
          </a:prstGeom>
        </p:spPr>
      </p:pic>
    </p:spTree>
    <p:extLst>
      <p:ext uri="{BB962C8B-B14F-4D97-AF65-F5344CB8AC3E}">
        <p14:creationId xmlns:p14="http://schemas.microsoft.com/office/powerpoint/2010/main" val="281333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3.2.11</a:t>
            </a:r>
          </a:p>
        </p:txBody>
      </p:sp>
      <p:sp>
        <p:nvSpPr>
          <p:cNvPr id="9" name="Rectangle 2"/>
          <p:cNvSpPr>
            <a:spLocks noGrp="1" noChangeArrowheads="1"/>
          </p:cNvSpPr>
          <p:nvPr>
            <p:ph type="title"/>
          </p:nvPr>
        </p:nvSpPr>
        <p:spPr>
          <a:xfrm>
            <a:off x="9336" y="363118"/>
            <a:ext cx="12182664" cy="498548"/>
          </a:xfrm>
        </p:spPr>
        <p:txBody>
          <a:bodyPr anchor="t">
            <a:noAutofit/>
          </a:bodyPr>
          <a:lstStyle/>
          <a:p>
            <a:pPr lvl="0"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34.</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學系設置獎學金獎勵學生修讀情形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a:extLst>
              <a:ext uri="{FF2B5EF4-FFF2-40B4-BE49-F238E27FC236}">
                <a16:creationId xmlns:a16="http://schemas.microsoft.com/office/drawing/2014/main" id="{9F930AE8-8408-430F-AAD2-B8E7A8A518AC}"/>
              </a:ext>
            </a:extLst>
          </p:cNvPr>
          <p:cNvGraphicFramePr>
            <a:graphicFrameLocks noGrp="1"/>
          </p:cNvGraphicFramePr>
          <p:nvPr>
            <p:extLst>
              <p:ext uri="{D42A27DB-BD31-4B8C-83A1-F6EECF244321}">
                <p14:modId xmlns:p14="http://schemas.microsoft.com/office/powerpoint/2010/main" val="2442339181"/>
              </p:ext>
            </p:extLst>
          </p:nvPr>
        </p:nvGraphicFramePr>
        <p:xfrm>
          <a:off x="115339" y="4436039"/>
          <a:ext cx="11961321" cy="2049602"/>
        </p:xfrm>
        <a:graphic>
          <a:graphicData uri="http://schemas.openxmlformats.org/drawingml/2006/table">
            <a:tbl>
              <a:tblPr firstRow="1" firstCol="1" bandRow="1">
                <a:tableStyleId>{21E4AEA4-8DFA-4A89-87EB-49C32662AFE0}</a:tableStyleId>
              </a:tblPr>
              <a:tblGrid>
                <a:gridCol w="532361">
                  <a:extLst>
                    <a:ext uri="{9D8B030D-6E8A-4147-A177-3AD203B41FA5}">
                      <a16:colId xmlns:a16="http://schemas.microsoft.com/office/drawing/2014/main" val="3775770684"/>
                    </a:ext>
                  </a:extLst>
                </a:gridCol>
                <a:gridCol w="728518">
                  <a:extLst>
                    <a:ext uri="{9D8B030D-6E8A-4147-A177-3AD203B41FA5}">
                      <a16:colId xmlns:a16="http://schemas.microsoft.com/office/drawing/2014/main" val="4132748105"/>
                    </a:ext>
                  </a:extLst>
                </a:gridCol>
                <a:gridCol w="1376507">
                  <a:extLst>
                    <a:ext uri="{9D8B030D-6E8A-4147-A177-3AD203B41FA5}">
                      <a16:colId xmlns:a16="http://schemas.microsoft.com/office/drawing/2014/main" val="3068397638"/>
                    </a:ext>
                  </a:extLst>
                </a:gridCol>
                <a:gridCol w="1352550">
                  <a:extLst>
                    <a:ext uri="{9D8B030D-6E8A-4147-A177-3AD203B41FA5}">
                      <a16:colId xmlns:a16="http://schemas.microsoft.com/office/drawing/2014/main" val="794489871"/>
                    </a:ext>
                  </a:extLst>
                </a:gridCol>
                <a:gridCol w="2696953">
                  <a:extLst>
                    <a:ext uri="{9D8B030D-6E8A-4147-A177-3AD203B41FA5}">
                      <a16:colId xmlns:a16="http://schemas.microsoft.com/office/drawing/2014/main" val="1280468952"/>
                    </a:ext>
                  </a:extLst>
                </a:gridCol>
                <a:gridCol w="1318608">
                  <a:extLst>
                    <a:ext uri="{9D8B030D-6E8A-4147-A177-3AD203B41FA5}">
                      <a16:colId xmlns:a16="http://schemas.microsoft.com/office/drawing/2014/main" val="1248164986"/>
                    </a:ext>
                  </a:extLst>
                </a:gridCol>
                <a:gridCol w="1318608">
                  <a:extLst>
                    <a:ext uri="{9D8B030D-6E8A-4147-A177-3AD203B41FA5}">
                      <a16:colId xmlns:a16="http://schemas.microsoft.com/office/drawing/2014/main" val="1961817342"/>
                    </a:ext>
                  </a:extLst>
                </a:gridCol>
                <a:gridCol w="1318608">
                  <a:extLst>
                    <a:ext uri="{9D8B030D-6E8A-4147-A177-3AD203B41FA5}">
                      <a16:colId xmlns:a16="http://schemas.microsoft.com/office/drawing/2014/main" val="3796925599"/>
                    </a:ext>
                  </a:extLst>
                </a:gridCol>
                <a:gridCol w="1318608">
                  <a:extLst>
                    <a:ext uri="{9D8B030D-6E8A-4147-A177-3AD203B41FA5}">
                      <a16:colId xmlns:a16="http://schemas.microsoft.com/office/drawing/2014/main" val="1460708785"/>
                    </a:ext>
                  </a:extLst>
                </a:gridCol>
              </a:tblGrid>
              <a:tr h="327654">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正式學籍之在學學生總人數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是否設置獎學金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rowSpan="3">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獎學金名稱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gridSpan="4">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設置獎學金獎勵學生修讀情形</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前一學年度</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50256090"/>
                  </a:ext>
                </a:extLst>
              </a:tr>
              <a:tr h="5435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核發獎勵人數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tc gridSpan="2">
                  <a:txBody>
                    <a:bodyPr/>
                    <a:lstStyle/>
                    <a:p>
                      <a:pPr algn="ctr">
                        <a:lnSpc>
                          <a:spcPts val="1700"/>
                        </a:lnSpc>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核發獎學金總額</a:t>
                      </a:r>
                    </a:p>
                    <a:p>
                      <a:pPr algn="ctr">
                        <a:lnSpc>
                          <a:spcPts val="1700"/>
                        </a:lnSpc>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新臺幣</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hMerge="1">
                  <a:txBody>
                    <a:bodyPr/>
                    <a:lstStyle/>
                    <a:p>
                      <a:endParaRPr lang="zh-TW" altLang="en-US"/>
                    </a:p>
                  </a:txBody>
                  <a:tcPr/>
                </a:tc>
                <a:extLst>
                  <a:ext uri="{0D108BD9-81ED-4DB2-BD59-A6C34878D82A}">
                    <a16:rowId xmlns:a16="http://schemas.microsoft.com/office/drawing/2014/main" val="10936949"/>
                  </a:ext>
                </a:extLst>
              </a:tr>
              <a:tr h="2631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0C1"/>
                    </a:solidFill>
                  </a:tcPr>
                </a:tc>
                <a:extLst>
                  <a:ext uri="{0D108BD9-81ED-4DB2-BD59-A6C34878D82A}">
                    <a16:rowId xmlns:a16="http://schemas.microsoft.com/office/drawing/2014/main" val="1362879365"/>
                  </a:ext>
                </a:extLst>
              </a:tr>
              <a:tr h="474273">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乙學系獎勵論文發表優異獎學金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25,000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30,000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983554"/>
                  </a:ext>
                </a:extLst>
              </a:tr>
              <a:tr h="440946">
                <a:tc>
                  <a:txBody>
                    <a:bodyPr/>
                    <a:lstStyle/>
                    <a:p>
                      <a:pPr marL="0" marR="0" lvl="0" indent="0" algn="ctr" defTabSz="914400" rtl="0" eaLnBrk="1" fontAlgn="auto" latinLnBrk="0" hangingPunct="1">
                        <a:lnSpc>
                          <a:spcPts val="1700"/>
                        </a:lnSpc>
                        <a:spcBef>
                          <a:spcPts val="0"/>
                        </a:spcBef>
                        <a:spcAft>
                          <a:spcPts val="0"/>
                        </a:spcAft>
                        <a:buClrTx/>
                        <a:buSzTx/>
                        <a:buFontTx/>
                        <a:buNone/>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defRPr/>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a:t>
                      </a:r>
                      <a:endParaRPr lang="en-US"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endPar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pPr>
                      <a:r>
                        <a:rPr lang="zh-TW" altLang="en-US"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乙學系論文發表投稿獎學金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1700"/>
                        </a:lnSpc>
                        <a:tabLst>
                          <a:tab pos="581660" algn="l"/>
                          <a:tab pos="1163320" algn="l"/>
                          <a:tab pos="1744980" algn="l"/>
                          <a:tab pos="2326640" algn="l"/>
                          <a:tab pos="2908300" algn="l"/>
                          <a:tab pos="3489960" algn="l"/>
                          <a:tab pos="4653280" algn="l"/>
                          <a:tab pos="5234940" algn="l"/>
                          <a:tab pos="5816600" algn="l"/>
                          <a:tab pos="6398260" algn="l"/>
                          <a:tab pos="6979920" algn="l"/>
                          <a:tab pos="7561580" algn="l"/>
                          <a:tab pos="8143240" algn="l"/>
                          <a:tab pos="8724900" algn="l"/>
                          <a:tab pos="9306560" algn="l"/>
                        </a:tabLs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00630"/>
                  </a:ext>
                </a:extLst>
              </a:tr>
            </a:tbl>
          </a:graphicData>
        </a:graphic>
      </p:graphicFrame>
      <p:grpSp>
        <p:nvGrpSpPr>
          <p:cNvPr id="3" name="群組 2">
            <a:extLst>
              <a:ext uri="{FF2B5EF4-FFF2-40B4-BE49-F238E27FC236}">
                <a16:creationId xmlns:a16="http://schemas.microsoft.com/office/drawing/2014/main" id="{32D62367-73D8-4C86-8533-0F3B5DC10841}"/>
              </a:ext>
            </a:extLst>
          </p:cNvPr>
          <p:cNvGrpSpPr/>
          <p:nvPr/>
        </p:nvGrpSpPr>
        <p:grpSpPr>
          <a:xfrm>
            <a:off x="258425" y="884252"/>
            <a:ext cx="11818235" cy="3419999"/>
            <a:chOff x="258425" y="1235229"/>
            <a:chExt cx="11818235" cy="3419999"/>
          </a:xfrm>
        </p:grpSpPr>
        <p:sp>
          <p:nvSpPr>
            <p:cNvPr id="8" name="Rounded Rectangle 3">
              <a:extLst>
                <a:ext uri="{FF2B5EF4-FFF2-40B4-BE49-F238E27FC236}">
                  <a16:creationId xmlns:a16="http://schemas.microsoft.com/office/drawing/2014/main" id="{5A224D00-5DDE-4822-B61B-E90D84FF4682}"/>
                </a:ext>
              </a:extLst>
            </p:cNvPr>
            <p:cNvSpPr/>
            <p:nvPr/>
          </p:nvSpPr>
          <p:spPr>
            <a:xfrm>
              <a:off x="258425" y="1235229"/>
              <a:ext cx="11818235" cy="3419999"/>
            </a:xfrm>
            <a:prstGeom prst="roundRect">
              <a:avLst/>
            </a:prstGeom>
            <a:solidFill>
              <a:schemeClr val="accent2">
                <a:lumMod val="20000"/>
                <a:lumOff val="8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l">
                <a:lnSpc>
                  <a:spcPts val="3400"/>
                </a:lnSpc>
                <a:defRPr sz="1600" b="1">
                  <a:solidFill>
                    <a:srgbClr val="000000"/>
                  </a:solidFill>
                </a:defRPr>
              </a:pPr>
              <a:r>
                <a:rPr lang="zh-TW" altLang="en-US" sz="2800" dirty="0">
                  <a:solidFill>
                    <a:schemeClr val="tx1"/>
                  </a:solidFill>
                  <a:latin typeface="微軟正黑體" panose="020B0604030504040204" pitchFamily="34" charset="-120"/>
                  <a:ea typeface="微軟正黑體" panose="020B0604030504040204" pitchFamily="34" charset="-120"/>
                </a:rPr>
                <a:t>📝填報範例</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nSpc>
                  <a:spcPts val="3400"/>
                </a:lnSpc>
                <a:defRPr sz="1600" b="1">
                  <a:solidFill>
                    <a:srgbClr val="000000"/>
                  </a:solidFill>
                </a:defRPr>
              </a:pPr>
              <a:r>
                <a:rPr lang="zh-TW" altLang="en-US" sz="2600" b="1" dirty="0">
                  <a:latin typeface="微軟正黑體" panose="020B0604030504040204" pitchFamily="34" charset="-120"/>
                  <a:ea typeface="微軟正黑體" panose="020B0604030504040204" pitchFamily="34" charset="-120"/>
                  <a:cs typeface="Arial" panose="020B0604020202020204" pitchFamily="34" charset="0"/>
                </a:rPr>
                <a:t>乙系</a:t>
              </a:r>
              <a:r>
                <a:rPr lang="en-US" altLang="zh-TW" sz="2600" b="1" dirty="0">
                  <a:latin typeface="微軟正黑體" panose="020B0604030504040204" pitchFamily="34" charset="-120"/>
                  <a:ea typeface="微軟正黑體" panose="020B0604030504040204" pitchFamily="34" charset="-120"/>
                  <a:cs typeface="Arial" panose="020B0604020202020204" pitchFamily="34" charset="0"/>
                </a:rPr>
                <a:t>30</a:t>
              </a:r>
              <a:r>
                <a:rPr lang="zh-TW" altLang="en-US" sz="2600" b="1" dirty="0">
                  <a:latin typeface="微軟正黑體" panose="020B0604030504040204" pitchFamily="34" charset="-120"/>
                  <a:ea typeface="微軟正黑體" panose="020B0604030504040204" pitchFamily="34" charset="-120"/>
                  <a:cs typeface="Arial" panose="020B0604020202020204" pitchFamily="34" charset="0"/>
                </a:rPr>
                <a:t>位碩士生，設置兩種獎學金：</a:t>
              </a:r>
              <a:endParaRPr sz="26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Rounded Rectangle 4">
              <a:extLst>
                <a:ext uri="{FF2B5EF4-FFF2-40B4-BE49-F238E27FC236}">
                  <a16:creationId xmlns:a16="http://schemas.microsoft.com/office/drawing/2014/main" id="{27E35C88-65AC-4A10-BDE3-64BD3F2A6E06}"/>
                </a:ext>
              </a:extLst>
            </p:cNvPr>
            <p:cNvSpPr/>
            <p:nvPr/>
          </p:nvSpPr>
          <p:spPr>
            <a:xfrm>
              <a:off x="498564" y="2333834"/>
              <a:ext cx="5414514" cy="2182747"/>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lnSpc>
                  <a:spcPct val="150000"/>
                </a:lnSpc>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範例</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1</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論文發表優異獎學金</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l">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獲獎：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5</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位女生</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每人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5,000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25,000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zh-TW" altLang="en-US" sz="2000" kern="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30,000</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p>
          </p:txBody>
        </p:sp>
        <p:sp>
          <p:nvSpPr>
            <p:cNvPr id="11" name="Rounded Rectangle 5">
              <a:extLst>
                <a:ext uri="{FF2B5EF4-FFF2-40B4-BE49-F238E27FC236}">
                  <a16:creationId xmlns:a16="http://schemas.microsoft.com/office/drawing/2014/main" id="{3F7BD32E-037F-44C1-9984-7F060A4AC718}"/>
                </a:ext>
              </a:extLst>
            </p:cNvPr>
            <p:cNvSpPr/>
            <p:nvPr/>
          </p:nvSpPr>
          <p:spPr>
            <a:xfrm>
              <a:off x="6405676" y="2333835"/>
              <a:ext cx="5414514" cy="2182746"/>
            </a:xfrm>
            <a:prstGeom prst="roundRect">
              <a:avLst/>
            </a:prstGeom>
            <a:solidFill>
              <a:schemeClr val="accent2">
                <a:lumMod val="40000"/>
                <a:lumOff val="60000"/>
              </a:schemeClr>
            </a:solidFill>
            <a:ln>
              <a:solidFill>
                <a:srgbClr val="C8C8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defRPr sz="1300" b="0">
                  <a:solidFill>
                    <a:srgbClr val="000000"/>
                  </a:solidFill>
                </a:defRPr>
              </a:pP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範例</a:t>
              </a:r>
              <a:r>
                <a:rPr lang="en-US" altLang="zh-TW" sz="2000" b="1" dirty="0">
                  <a:latin typeface="微軟正黑體" panose="020B0604030504040204" pitchFamily="34" charset="-120"/>
                  <a:ea typeface="微軟正黑體" panose="020B0604030504040204" pitchFamily="34" charset="-120"/>
                  <a:cs typeface="Arial" panose="020B0604020202020204" pitchFamily="34" charset="0"/>
                </a:rPr>
                <a:t>2</a:t>
              </a:r>
              <a:r>
                <a:rPr lang="zh-TW" altLang="en-US" sz="20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論文發表投稿獎學金</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l">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獲獎：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位男生、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位女生</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每人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sz="1300" b="0">
                  <a:solidFill>
                    <a:srgbClr val="000000"/>
                  </a:solidFil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男</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zh-TW" altLang="en-US" sz="2000" kern="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0,000</a:t>
              </a:r>
              <a:r>
                <a:rPr lang="zh-TW" altLang="en-US" sz="20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p>
          </p:txBody>
        </p:sp>
      </p:grpSp>
    </p:spTree>
    <p:extLst>
      <p:ext uri="{BB962C8B-B14F-4D97-AF65-F5344CB8AC3E}">
        <p14:creationId xmlns:p14="http://schemas.microsoft.com/office/powerpoint/2010/main" val="830628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10">
            <a:extLst>
              <a:ext uri="{FF2B5EF4-FFF2-40B4-BE49-F238E27FC236}">
                <a16:creationId xmlns:a16="http://schemas.microsoft.com/office/drawing/2014/main" id="{07116D1C-9C94-4BE5-A0B1-CD8D42364956}"/>
              </a:ext>
            </a:extLst>
          </p:cNvPr>
          <p:cNvSpPr/>
          <p:nvPr/>
        </p:nvSpPr>
        <p:spPr>
          <a:xfrm>
            <a:off x="6617792" y="1440569"/>
            <a:ext cx="5259979" cy="3760313"/>
          </a:xfrm>
          <a:prstGeom prst="roundRect">
            <a:avLst/>
          </a:prstGeom>
          <a:solidFill>
            <a:srgbClr val="FFF2F2"/>
          </a:solidFill>
          <a:ln>
            <a:solidFill>
              <a:srgbClr val="C8C8C8"/>
            </a:solidFill>
            <a:prstDash val="lgDash"/>
          </a:ln>
        </p:spPr>
        <p:style>
          <a:lnRef idx="1">
            <a:schemeClr val="accent1"/>
          </a:lnRef>
          <a:fillRef idx="3">
            <a:schemeClr val="accent1"/>
          </a:fillRef>
          <a:effectRef idx="2">
            <a:schemeClr val="accent1"/>
          </a:effectRef>
          <a:fontRef idx="minor">
            <a:schemeClr val="lt1"/>
          </a:fontRef>
        </p:style>
        <p:txBody>
          <a:bodyPr rtlCol="0" anchor="t"/>
          <a:lstStyle/>
          <a:p>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        數據關係邏輯    </a:t>
            </a:r>
            <a:r>
              <a:rPr kumimoji="0"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altLang="zh-TW" sz="2000" b="1" i="0" u="none" strike="noStrike" kern="1200" cap="none" normalizeH="0" baseline="0" dirty="0">
                <a:ln>
                  <a:noFill/>
                </a:ln>
                <a:solidFill>
                  <a:schemeClr val="accent1">
                    <a:lumMod val="75000"/>
                  </a:schemeClr>
                </a:solidFill>
                <a:effectLst/>
                <a:latin typeface="微軟正黑體" panose="020B0604030504040204" pitchFamily="34" charset="-120"/>
                <a:ea typeface="微軟正黑體" panose="020B0604030504040204" pitchFamily="34" charset="-120"/>
                <a:cs typeface="Arial" panose="020B0604020202020204" pitchFamily="34" charset="0"/>
              </a:rPr>
              <a:t>B+C+D+E+F</a:t>
            </a: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algn="ctr"/>
            <a:r>
              <a:rPr lang="zh-TW" altLang="en-US" sz="2100" b="1"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教育部分發的安置學生總數，等於各種就學狀態學生數的加總</a:t>
            </a:r>
            <a:endParaRPr lang="zh-TW" altLang="en-US" sz="2100" dirty="0">
              <a:solidFill>
                <a:schemeClr val="accent1">
                  <a:lumMod val="75000"/>
                </a:schemeClr>
              </a:solidFill>
            </a:endParaRPr>
          </a:p>
          <a:p>
            <a:endParaRPr lang="zh-TW" altLang="en-US" sz="2000" b="1" kern="1200" dirty="0">
              <a:solidFill>
                <a:schemeClr val="tx1"/>
              </a:solidFill>
              <a:latin typeface="微軟正黑體" panose="020B0604030504040204" pitchFamily="34" charset="-120"/>
              <a:ea typeface="微軟正黑體" panose="020B0604030504040204" pitchFamily="34" charset="-120"/>
              <a:cs typeface="+mn-cs"/>
            </a:endParaRPr>
          </a:p>
        </p:txBody>
      </p:sp>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3.2.12</a:t>
            </a:r>
          </a:p>
        </p:txBody>
      </p:sp>
      <p:sp>
        <p:nvSpPr>
          <p:cNvPr id="8"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3">
            <a:extLst>
              <a:ext uri="{FF2B5EF4-FFF2-40B4-BE49-F238E27FC236}">
                <a16:creationId xmlns:a16="http://schemas.microsoft.com/office/drawing/2014/main" id="{EDDC6AEF-12D1-4B71-B009-84ADEAFB32B4}"/>
              </a:ext>
            </a:extLst>
          </p:cNvPr>
          <p:cNvSpPr/>
          <p:nvPr/>
        </p:nvSpPr>
        <p:spPr>
          <a:xfrm>
            <a:off x="6693589" y="2092981"/>
            <a:ext cx="5118519" cy="2142294"/>
          </a:xfrm>
          <a:prstGeom prst="roundRect">
            <a:avLst/>
          </a:prstGeom>
          <a:solidFill>
            <a:schemeClr val="accent4">
              <a:lumMod val="20000"/>
              <a:lumOff val="80000"/>
            </a:schemeClr>
          </a:solidFill>
          <a:ln w="3810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1"/>
          <a:lstStyle/>
          <a:p>
            <a:pPr algn="ctr">
              <a:spcAft>
                <a:spcPts val="400"/>
              </a:spcAft>
            </a:pPr>
            <a:endParaRPr lang="en-US" altLang="zh-TW" sz="600" b="1" dirty="0">
              <a:solidFill>
                <a:srgbClr val="FF0000"/>
              </a:solidFill>
              <a:latin typeface="Microsoft JhengHei"/>
            </a:endParaRPr>
          </a:p>
          <a:p>
            <a:pPr algn="ctr">
              <a:spcAft>
                <a:spcPts val="400"/>
              </a:spcAft>
            </a:pPr>
            <a:r>
              <a:rPr lang="en-US" altLang="zh-TW" sz="2000" b="1" dirty="0">
                <a:solidFill>
                  <a:srgbClr val="FF0000"/>
                </a:solidFill>
                <a:latin typeface="Microsoft JhengHei"/>
              </a:rPr>
              <a:t>A</a:t>
            </a:r>
          </a:p>
          <a:p>
            <a:pPr algn="ctr">
              <a:spcAft>
                <a:spcPts val="400"/>
              </a:spcAft>
            </a:pPr>
            <a:r>
              <a:rPr lang="zh-TW" altLang="en-US" sz="1800" b="1" dirty="0">
                <a:solidFill>
                  <a:srgbClr val="FF0000"/>
                </a:solidFill>
                <a:latin typeface="微軟正黑體" panose="020B0604030504040204" pitchFamily="34" charset="-120"/>
                <a:ea typeface="微軟正黑體" panose="020B0604030504040204" pitchFamily="34" charset="-120"/>
              </a:rPr>
              <a:t>實際就讀人數</a:t>
            </a:r>
            <a:r>
              <a:rPr sz="1800" b="1" dirty="0">
                <a:solidFill>
                  <a:srgbClr val="FF0000"/>
                </a:solidFill>
                <a:latin typeface="Microsoft JhengHei"/>
              </a:rPr>
              <a:t> </a:t>
            </a:r>
            <a:endParaRPr lang="zh-TW" altLang="en-US" sz="1800" b="1" dirty="0">
              <a:solidFill>
                <a:srgbClr val="FF0000"/>
              </a:solidFill>
              <a:latin typeface="Microsoft JhengHei"/>
              <a:ea typeface="Microsoft JhengHei"/>
            </a:endParaRPr>
          </a:p>
        </p:txBody>
      </p:sp>
      <p:sp>
        <p:nvSpPr>
          <p:cNvPr id="22" name="Rounded Rectangle 5">
            <a:extLst>
              <a:ext uri="{FF2B5EF4-FFF2-40B4-BE49-F238E27FC236}">
                <a16:creationId xmlns:a16="http://schemas.microsoft.com/office/drawing/2014/main" id="{0DCF54BB-7026-4B19-A06A-12984F2FB6D0}"/>
              </a:ext>
            </a:extLst>
          </p:cNvPr>
          <p:cNvSpPr/>
          <p:nvPr/>
        </p:nvSpPr>
        <p:spPr>
          <a:xfrm>
            <a:off x="448639" y="799737"/>
            <a:ext cx="11082876" cy="564280"/>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a:t>
            </a:r>
            <a:r>
              <a:rPr lang="zh-TW" altLang="en-US" dirty="0">
                <a:solidFill>
                  <a:schemeClr val="tx1"/>
                </a:solidFill>
                <a:latin typeface="微軟正黑體" panose="020B0604030504040204" pitchFamily="34" charset="-120"/>
                <a:ea typeface="微軟正黑體" panose="020B0604030504040204" pitchFamily="34" charset="-120"/>
              </a:rPr>
              <a:t>填報對象：</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本表僅經教育部核定協助安置停招、停辦學校學生之學校填報</a:t>
            </a: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，一般學校無須填報。</a:t>
            </a:r>
            <a:endPar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4" name="群組 3">
            <a:extLst>
              <a:ext uri="{FF2B5EF4-FFF2-40B4-BE49-F238E27FC236}">
                <a16:creationId xmlns:a16="http://schemas.microsoft.com/office/drawing/2014/main" id="{7738D30E-E5FF-4096-8C81-AFE4B9B59E6C}"/>
              </a:ext>
            </a:extLst>
          </p:cNvPr>
          <p:cNvGrpSpPr/>
          <p:nvPr/>
        </p:nvGrpSpPr>
        <p:grpSpPr>
          <a:xfrm>
            <a:off x="210532" y="1424062"/>
            <a:ext cx="6399354" cy="3760313"/>
            <a:chOff x="351837" y="1952329"/>
            <a:chExt cx="6510876" cy="3760313"/>
          </a:xfrm>
        </p:grpSpPr>
        <p:sp>
          <p:nvSpPr>
            <p:cNvPr id="24" name="Rounded Rectangle 7">
              <a:extLst>
                <a:ext uri="{FF2B5EF4-FFF2-40B4-BE49-F238E27FC236}">
                  <a16:creationId xmlns:a16="http://schemas.microsoft.com/office/drawing/2014/main" id="{57F60B10-3C29-4C3F-BC42-C4BAECAEAFDD}"/>
                </a:ext>
              </a:extLst>
            </p:cNvPr>
            <p:cNvSpPr/>
            <p:nvPr/>
          </p:nvSpPr>
          <p:spPr>
            <a:xfrm>
              <a:off x="351837" y="1952329"/>
              <a:ext cx="6510876" cy="3760313"/>
            </a:xfrm>
            <a:prstGeom prst="roundRect">
              <a:avLst/>
            </a:prstGeom>
            <a:solidFill>
              <a:srgbClr val="E6F2FF"/>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r>
                <a:rPr lang="zh-TW" altLang="en-US" dirty="0"/>
                <a:t>📊</a:t>
              </a:r>
              <a:r>
                <a:rPr kumimoji="0" lang="zh-TW" altLang="zh-TW" sz="20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安置</a:t>
              </a: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學生狀態分類：</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p>
              <a:r>
                <a:rPr lang="en-US" altLang="zh-TW" sz="2000" b="1" dirty="0">
                  <a:solidFill>
                    <a:schemeClr val="tx1"/>
                  </a:solidFill>
                  <a:latin typeface="微軟正黑體" panose="020B0604030504040204" pitchFamily="34" charset="-120"/>
                  <a:ea typeface="微軟正黑體" panose="020B0604030504040204" pitchFamily="34" charset="-120"/>
                </a:rPr>
                <a:t>          </a:t>
              </a:r>
              <a:endParaRPr lang="zh-TW" altLang="en-US" sz="1600" b="1" kern="1200" dirty="0">
                <a:solidFill>
                  <a:schemeClr val="tx1"/>
                </a:solidFill>
                <a:latin typeface="微軟正黑體" panose="020B0604030504040204" pitchFamily="34" charset="-120"/>
                <a:ea typeface="微軟正黑體" panose="020B0604030504040204" pitchFamily="34" charset="-120"/>
                <a:cs typeface="+mn-cs"/>
              </a:endParaRPr>
            </a:p>
          </p:txBody>
        </p:sp>
        <p:sp>
          <p:nvSpPr>
            <p:cNvPr id="25" name="矩形: 圓角 24">
              <a:extLst>
                <a:ext uri="{FF2B5EF4-FFF2-40B4-BE49-F238E27FC236}">
                  <a16:creationId xmlns:a16="http://schemas.microsoft.com/office/drawing/2014/main" id="{45375957-FDB0-4DA0-BD17-CB54225B66BC}"/>
                </a:ext>
              </a:extLst>
            </p:cNvPr>
            <p:cNvSpPr/>
            <p:nvPr/>
          </p:nvSpPr>
          <p:spPr>
            <a:xfrm>
              <a:off x="627316" y="2505394"/>
              <a:ext cx="5818694" cy="41713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rgbClr val="FF0000"/>
                  </a:solidFill>
                </a:rPr>
                <a:t>A</a:t>
              </a:r>
              <a:r>
                <a:rPr lang="en-US" altLang="zh-TW" sz="20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實際就讀人數</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實際就讀本校之安置學生數</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系統匯入</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id="{8B564CAA-7BEF-492B-8C02-1B9BC6D50849}"/>
                </a:ext>
              </a:extLst>
            </p:cNvPr>
            <p:cNvSpPr/>
            <p:nvPr/>
          </p:nvSpPr>
          <p:spPr>
            <a:xfrm>
              <a:off x="635220" y="3011866"/>
              <a:ext cx="5810790" cy="417134"/>
            </a:xfrm>
            <a:prstGeom prst="roundRect">
              <a:avLst/>
            </a:prstGeom>
            <a:solidFill>
              <a:schemeClr val="accent1">
                <a:lumMod val="20000"/>
                <a:lumOff val="80000"/>
              </a:schemeClr>
            </a:solidFill>
            <a:ln>
              <a:solidFill>
                <a:srgbClr val="1A3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B</a:t>
              </a:r>
              <a:r>
                <a:rPr lang="en-US" altLang="zh-TW" sz="24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在學</a:t>
              </a:r>
              <a:r>
                <a:rPr lang="zh-TW" altLang="zh-TW" sz="1800" b="1" dirty="0">
                  <a:solidFill>
                    <a:schemeClr val="tx1"/>
                  </a:solidFill>
                  <a:latin typeface="微軟正黑體" panose="020B0604030504040204" pitchFamily="34" charset="-120"/>
                  <a:ea typeface="微軟正黑體" panose="020B0604030504040204" pitchFamily="34" charset="-120"/>
                </a:rPr>
                <a:t>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zh-TW" sz="1800" dirty="0">
                  <a:solidFill>
                    <a:schemeClr val="tx1"/>
                  </a:solidFill>
                  <a:latin typeface="微軟正黑體" panose="020B0604030504040204" pitchFamily="34" charset="-120"/>
                  <a:ea typeface="微軟正黑體" panose="020B0604030504040204" pitchFamily="34" charset="-120"/>
                </a:rPr>
                <a:t>具正式學籍之實際在學安置學生數</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31" name="矩形: 圓角 30">
              <a:extLst>
                <a:ext uri="{FF2B5EF4-FFF2-40B4-BE49-F238E27FC236}">
                  <a16:creationId xmlns:a16="http://schemas.microsoft.com/office/drawing/2014/main" id="{075FFD6B-A67D-4AA6-8D57-7891DAD88383}"/>
                </a:ext>
              </a:extLst>
            </p:cNvPr>
            <p:cNvSpPr/>
            <p:nvPr/>
          </p:nvSpPr>
          <p:spPr>
            <a:xfrm>
              <a:off x="627316" y="3518339"/>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C </a:t>
              </a:r>
              <a:r>
                <a:rPr lang="zh-TW" altLang="en-US" sz="1800" b="1" dirty="0">
                  <a:solidFill>
                    <a:schemeClr val="tx1"/>
                  </a:solidFill>
                  <a:latin typeface="微軟正黑體" panose="020B0604030504040204" pitchFamily="34" charset="-120"/>
                  <a:ea typeface="微軟正黑體" panose="020B0604030504040204" pitchFamily="34" charset="-120"/>
                </a:rPr>
                <a:t>休學學生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保留學籍，暫停修業之安置學生數</a:t>
              </a:r>
            </a:p>
          </p:txBody>
        </p:sp>
        <p:sp>
          <p:nvSpPr>
            <p:cNvPr id="32" name="矩形: 圓角 31">
              <a:extLst>
                <a:ext uri="{FF2B5EF4-FFF2-40B4-BE49-F238E27FC236}">
                  <a16:creationId xmlns:a16="http://schemas.microsoft.com/office/drawing/2014/main" id="{E66B4B8A-E9F7-4BBD-A9CA-A23E5FCEE45C}"/>
                </a:ext>
              </a:extLst>
            </p:cNvPr>
            <p:cNvSpPr/>
            <p:nvPr/>
          </p:nvSpPr>
          <p:spPr>
            <a:xfrm>
              <a:off x="635220" y="4055380"/>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D </a:t>
              </a:r>
              <a:r>
                <a:rPr lang="zh-TW" altLang="en-US" sz="1800" b="1" dirty="0">
                  <a:solidFill>
                    <a:schemeClr val="tx1"/>
                  </a:solidFill>
                  <a:latin typeface="微軟正黑體" panose="020B0604030504040204" pitchFamily="34" charset="-120"/>
                  <a:ea typeface="微軟正黑體" panose="020B0604030504040204" pitchFamily="34" charset="-120"/>
                </a:rPr>
                <a:t>退學學生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終止學籍之安置學生數</a:t>
              </a:r>
            </a:p>
          </p:txBody>
        </p:sp>
        <p:sp>
          <p:nvSpPr>
            <p:cNvPr id="33" name="矩形: 圓角 32">
              <a:extLst>
                <a:ext uri="{FF2B5EF4-FFF2-40B4-BE49-F238E27FC236}">
                  <a16:creationId xmlns:a16="http://schemas.microsoft.com/office/drawing/2014/main" id="{7E445629-AA68-4B05-9F20-D84A12A3F918}"/>
                </a:ext>
              </a:extLst>
            </p:cNvPr>
            <p:cNvSpPr/>
            <p:nvPr/>
          </p:nvSpPr>
          <p:spPr>
            <a:xfrm>
              <a:off x="635220" y="4577137"/>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E</a:t>
              </a:r>
              <a:r>
                <a:rPr lang="zh-TW" altLang="en-US" sz="1800" dirty="0">
                  <a:solidFill>
                    <a:schemeClr val="tx1"/>
                  </a:solidFill>
                </a:rPr>
                <a:t> </a:t>
              </a:r>
              <a:r>
                <a:rPr kumimoji="0" lang="zh-TW" altLang="zh-TW" sz="18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轉學學生</a:t>
              </a:r>
              <a:r>
                <a:rPr kumimoji="0" lang="en-US" altLang="zh-TW" sz="18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轉至他校就讀之安置學生數</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34" name="矩形: 圓角 33">
              <a:extLst>
                <a:ext uri="{FF2B5EF4-FFF2-40B4-BE49-F238E27FC236}">
                  <a16:creationId xmlns:a16="http://schemas.microsoft.com/office/drawing/2014/main" id="{B271DDED-61CD-4F46-9594-64B5C5F1A5DE}"/>
                </a:ext>
              </a:extLst>
            </p:cNvPr>
            <p:cNvSpPr/>
            <p:nvPr/>
          </p:nvSpPr>
          <p:spPr>
            <a:xfrm>
              <a:off x="627316" y="5098894"/>
              <a:ext cx="5810790" cy="4171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a:solidFill>
                    <a:schemeClr val="tx1"/>
                  </a:solidFill>
                </a:rPr>
                <a:t>F</a:t>
              </a:r>
              <a:r>
                <a:rPr lang="zh-TW" altLang="en-US" sz="2000" dirty="0">
                  <a:solidFill>
                    <a:schemeClr val="tx1"/>
                  </a:solidFill>
                </a:rPr>
                <a:t> </a:t>
              </a:r>
              <a:r>
                <a:rPr lang="zh-TW" altLang="en-US" sz="1800" b="1" dirty="0">
                  <a:solidFill>
                    <a:schemeClr val="tx1"/>
                  </a:solidFill>
                  <a:latin typeface="微軟正黑體" panose="020B0604030504040204" pitchFamily="34" charset="-120"/>
                  <a:ea typeface="微軟正黑體" panose="020B0604030504040204" pitchFamily="34" charset="-120"/>
                </a:rPr>
                <a:t>畢業學生</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完成該階段學業並獲得學位之安置學生數</a:t>
              </a:r>
            </a:p>
          </p:txBody>
        </p:sp>
      </p:grpSp>
      <p:sp>
        <p:nvSpPr>
          <p:cNvPr id="36" name="Rounded Rectangle 3">
            <a:extLst>
              <a:ext uri="{FF2B5EF4-FFF2-40B4-BE49-F238E27FC236}">
                <a16:creationId xmlns:a16="http://schemas.microsoft.com/office/drawing/2014/main" id="{E88E091C-859C-48A0-9356-AC1D45774AFD}"/>
              </a:ext>
            </a:extLst>
          </p:cNvPr>
          <p:cNvSpPr/>
          <p:nvPr/>
        </p:nvSpPr>
        <p:spPr>
          <a:xfrm>
            <a:off x="6918411" y="2296528"/>
            <a:ext cx="1472428" cy="804378"/>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B</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在學</a:t>
            </a:r>
            <a:r>
              <a:rPr sz="1800" b="1" dirty="0">
                <a:solidFill>
                  <a:schemeClr val="tx1"/>
                </a:solidFill>
                <a:latin typeface="Microsoft JhengHei"/>
              </a:rPr>
              <a:t> </a:t>
            </a:r>
            <a:endParaRPr lang="zh-TW" altLang="en-US" sz="1800" b="1" dirty="0">
              <a:solidFill>
                <a:schemeClr val="tx1"/>
              </a:solidFill>
              <a:latin typeface="Microsoft JhengHei"/>
              <a:ea typeface="Microsoft JhengHei"/>
            </a:endParaRPr>
          </a:p>
        </p:txBody>
      </p:sp>
      <p:sp>
        <p:nvSpPr>
          <p:cNvPr id="37" name="Rounded Rectangle 3">
            <a:extLst>
              <a:ext uri="{FF2B5EF4-FFF2-40B4-BE49-F238E27FC236}">
                <a16:creationId xmlns:a16="http://schemas.microsoft.com/office/drawing/2014/main" id="{27EB14A2-6B83-4DE8-971E-766C6DE83013}"/>
              </a:ext>
            </a:extLst>
          </p:cNvPr>
          <p:cNvSpPr/>
          <p:nvPr/>
        </p:nvSpPr>
        <p:spPr>
          <a:xfrm>
            <a:off x="10152742" y="2290766"/>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C</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休學</a:t>
            </a:r>
            <a:endParaRPr lang="zh-TW" altLang="en-US" sz="1800" b="1" dirty="0">
              <a:solidFill>
                <a:schemeClr val="tx1"/>
              </a:solidFill>
              <a:latin typeface="Microsoft JhengHei"/>
              <a:ea typeface="Microsoft JhengHei"/>
            </a:endParaRPr>
          </a:p>
        </p:txBody>
      </p:sp>
      <p:sp>
        <p:nvSpPr>
          <p:cNvPr id="40" name="Rounded Rectangle 3">
            <a:extLst>
              <a:ext uri="{FF2B5EF4-FFF2-40B4-BE49-F238E27FC236}">
                <a16:creationId xmlns:a16="http://schemas.microsoft.com/office/drawing/2014/main" id="{3F70C04B-C10B-471A-AA2F-B2A98E3E182F}"/>
              </a:ext>
            </a:extLst>
          </p:cNvPr>
          <p:cNvSpPr/>
          <p:nvPr/>
        </p:nvSpPr>
        <p:spPr>
          <a:xfrm>
            <a:off x="8538620"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E</a:t>
            </a:r>
          </a:p>
          <a:p>
            <a:pPr algn="ctr">
              <a:spcAft>
                <a:spcPts val="400"/>
              </a:spcAft>
            </a:pPr>
            <a:r>
              <a:rPr lang="zh-TW" altLang="en-US" sz="1600" b="1" dirty="0">
                <a:solidFill>
                  <a:schemeClr val="tx1"/>
                </a:solidFill>
                <a:latin typeface="微軟正黑體" panose="020B0604030504040204" pitchFamily="34" charset="-120"/>
                <a:ea typeface="微軟正黑體" panose="020B0604030504040204" pitchFamily="34" charset="-120"/>
              </a:rPr>
              <a:t>轉學</a:t>
            </a:r>
            <a:r>
              <a:rPr sz="1600" b="1" dirty="0">
                <a:solidFill>
                  <a:schemeClr val="tx1"/>
                </a:solidFill>
                <a:latin typeface="Microsoft JhengHei"/>
              </a:rPr>
              <a:t> </a:t>
            </a:r>
            <a:endParaRPr lang="zh-TW" altLang="en-US" sz="1600" b="1" dirty="0">
              <a:solidFill>
                <a:schemeClr val="tx1"/>
              </a:solidFill>
              <a:latin typeface="Microsoft JhengHei"/>
              <a:ea typeface="Microsoft JhengHei"/>
            </a:endParaRPr>
          </a:p>
        </p:txBody>
      </p:sp>
      <p:sp>
        <p:nvSpPr>
          <p:cNvPr id="42" name="Rounded Rectangle 3">
            <a:extLst>
              <a:ext uri="{FF2B5EF4-FFF2-40B4-BE49-F238E27FC236}">
                <a16:creationId xmlns:a16="http://schemas.microsoft.com/office/drawing/2014/main" id="{253F87B3-AF46-4AEC-9CEC-6AFB0233C972}"/>
              </a:ext>
            </a:extLst>
          </p:cNvPr>
          <p:cNvSpPr/>
          <p:nvPr/>
        </p:nvSpPr>
        <p:spPr>
          <a:xfrm>
            <a:off x="6898956"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D</a:t>
            </a:r>
          </a:p>
          <a:p>
            <a:pPr algn="ctr">
              <a:spcAft>
                <a:spcPts val="400"/>
              </a:spcAft>
            </a:pPr>
            <a:r>
              <a:rPr lang="zh-TW" altLang="en-US" sz="1800" b="1" dirty="0">
                <a:solidFill>
                  <a:schemeClr val="tx1"/>
                </a:solidFill>
                <a:latin typeface="微軟正黑體" panose="020B0604030504040204" pitchFamily="34" charset="-120"/>
                <a:ea typeface="微軟正黑體" panose="020B0604030504040204" pitchFamily="34" charset="-120"/>
              </a:rPr>
              <a:t>退學</a:t>
            </a:r>
            <a:r>
              <a:rPr sz="1800" b="1" dirty="0">
                <a:solidFill>
                  <a:schemeClr val="tx1"/>
                </a:solidFill>
                <a:latin typeface="Microsoft JhengHei"/>
              </a:rPr>
              <a:t> </a:t>
            </a:r>
            <a:endParaRPr lang="zh-TW" altLang="en-US" sz="1800" b="1" dirty="0">
              <a:solidFill>
                <a:schemeClr val="tx1"/>
              </a:solidFill>
              <a:latin typeface="Microsoft JhengHei"/>
              <a:ea typeface="Microsoft JhengHei"/>
            </a:endParaRPr>
          </a:p>
        </p:txBody>
      </p:sp>
      <p:sp>
        <p:nvSpPr>
          <p:cNvPr id="43" name="Rounded Rectangle 3">
            <a:extLst>
              <a:ext uri="{FF2B5EF4-FFF2-40B4-BE49-F238E27FC236}">
                <a16:creationId xmlns:a16="http://schemas.microsoft.com/office/drawing/2014/main" id="{DEA24F2E-0586-4F8B-88DC-D1995F502527}"/>
              </a:ext>
            </a:extLst>
          </p:cNvPr>
          <p:cNvSpPr/>
          <p:nvPr/>
        </p:nvSpPr>
        <p:spPr>
          <a:xfrm>
            <a:off x="10152742" y="3264754"/>
            <a:ext cx="1472400" cy="802800"/>
          </a:xfrm>
          <a:prstGeom prst="roundRect">
            <a:avLst/>
          </a:prstGeom>
          <a:noFill/>
          <a:ln w="25400">
            <a:solidFill>
              <a:srgbClr val="1A3877"/>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altLang="zh-TW" sz="2000" b="1" dirty="0">
                <a:solidFill>
                  <a:srgbClr val="1A3877"/>
                </a:solidFill>
                <a:latin typeface="Microsoft JhengHei"/>
              </a:rPr>
              <a:t>F</a:t>
            </a:r>
          </a:p>
          <a:p>
            <a:pPr algn="ctr">
              <a:spcAft>
                <a:spcPts val="400"/>
              </a:spcAft>
            </a:pPr>
            <a:r>
              <a:rPr lang="zh-TW" altLang="en-US" sz="1600" b="1" dirty="0">
                <a:solidFill>
                  <a:schemeClr val="tx1"/>
                </a:solidFill>
                <a:latin typeface="微軟正黑體" panose="020B0604030504040204" pitchFamily="34" charset="-120"/>
                <a:ea typeface="微軟正黑體" panose="020B0604030504040204" pitchFamily="34" charset="-120"/>
              </a:rPr>
              <a:t>畢業</a:t>
            </a:r>
            <a:r>
              <a:rPr sz="1600" b="1" dirty="0">
                <a:solidFill>
                  <a:schemeClr val="tx1"/>
                </a:solidFill>
                <a:latin typeface="Microsoft JhengHei"/>
              </a:rPr>
              <a:t> </a:t>
            </a:r>
            <a:endParaRPr lang="zh-TW" altLang="en-US" sz="1600" b="1" dirty="0">
              <a:solidFill>
                <a:schemeClr val="tx1"/>
              </a:solidFill>
              <a:latin typeface="Microsoft JhengHei"/>
              <a:ea typeface="Microsoft JhengHei"/>
            </a:endParaRPr>
          </a:p>
        </p:txBody>
      </p:sp>
      <p:graphicFrame>
        <p:nvGraphicFramePr>
          <p:cNvPr id="5" name="表格 4">
            <a:extLst>
              <a:ext uri="{FF2B5EF4-FFF2-40B4-BE49-F238E27FC236}">
                <a16:creationId xmlns:a16="http://schemas.microsoft.com/office/drawing/2014/main" id="{527C78A7-D834-48BB-8C21-466AC309C123}"/>
              </a:ext>
            </a:extLst>
          </p:cNvPr>
          <p:cNvGraphicFramePr>
            <a:graphicFrameLocks noGrp="1"/>
          </p:cNvGraphicFramePr>
          <p:nvPr/>
        </p:nvGraphicFramePr>
        <p:xfrm>
          <a:off x="169051" y="5274134"/>
          <a:ext cx="11689237" cy="1315203"/>
        </p:xfrm>
        <a:graphic>
          <a:graphicData uri="http://schemas.openxmlformats.org/drawingml/2006/table">
            <a:tbl>
              <a:tblPr firstRow="1" bandRow="1">
                <a:tableStyleId>{5C22544A-7EE6-4342-B048-85BDC9FD1C3A}</a:tableStyleId>
              </a:tblPr>
              <a:tblGrid>
                <a:gridCol w="5410985">
                  <a:extLst>
                    <a:ext uri="{9D8B030D-6E8A-4147-A177-3AD203B41FA5}">
                      <a16:colId xmlns:a16="http://schemas.microsoft.com/office/drawing/2014/main" val="1072936065"/>
                    </a:ext>
                  </a:extLst>
                </a:gridCol>
                <a:gridCol w="6278252">
                  <a:extLst>
                    <a:ext uri="{9D8B030D-6E8A-4147-A177-3AD203B41FA5}">
                      <a16:colId xmlns:a16="http://schemas.microsoft.com/office/drawing/2014/main" val="2609070364"/>
                    </a:ext>
                  </a:extLst>
                </a:gridCol>
              </a:tblGrid>
              <a:tr h="438401">
                <a:tc gridSpan="2">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8DC"/>
                    </a:solidFill>
                  </a:tcPr>
                </a:tc>
                <a:tc hMerge="1">
                  <a:txBody>
                    <a:bodyPr/>
                    <a:lstStyle/>
                    <a:p>
                      <a:endParaRPr lang="zh-TW" altLang="en-US"/>
                    </a:p>
                  </a:txBody>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填報基準日為 </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現有資料</a:t>
                      </a:r>
                    </a:p>
                  </a:txBody>
                  <a:tcPr anchor="ctr">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solidFill>
                      <a:srgbClr val="FFF8D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學生已退學、轉學、畢業仍需填報其</a:t>
                      </a:r>
                      <a:r>
                        <a:rPr lang="zh-TW" altLang="en-US" b="1" dirty="0">
                          <a:solidFill>
                            <a:srgbClr val="FF0000"/>
                          </a:solidFill>
                          <a:latin typeface="微軟正黑體" panose="020B0604030504040204" pitchFamily="34" charset="-120"/>
                          <a:ea typeface="微軟正黑體" panose="020B0604030504040204" pitchFamily="34" charset="-120"/>
                        </a:rPr>
                        <a:t>最終狀態</a:t>
                      </a:r>
                    </a:p>
                  </a:txBody>
                  <a:tcPr anchor="ctr">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轉學僅計算</a:t>
                      </a:r>
                      <a:r>
                        <a:rPr lang="zh-TW" altLang="en-US" b="1" dirty="0">
                          <a:solidFill>
                            <a:srgbClr val="FF0000"/>
                          </a:solidFill>
                          <a:latin typeface="微軟正黑體" panose="020B0604030504040204" pitchFamily="34" charset="-120"/>
                          <a:ea typeface="微軟正黑體" panose="020B0604030504040204" pitchFamily="34" charset="-120"/>
                        </a:rPr>
                        <a:t>轉出學校</a:t>
                      </a:r>
                      <a:r>
                        <a:rPr lang="zh-TW" altLang="en-US" dirty="0">
                          <a:latin typeface="微軟正黑體" panose="020B0604030504040204" pitchFamily="34" charset="-120"/>
                          <a:ea typeface="微軟正黑體" panose="020B0604030504040204" pitchFamily="34" charset="-120"/>
                        </a:rPr>
                        <a:t>，接受轉入學校不需填報</a:t>
                      </a:r>
                    </a:p>
                  </a:txBody>
                  <a:tcPr anchor="ctr">
                    <a:lnL w="12700" cap="flat" cmpd="sng" algn="ctr">
                      <a:solidFill>
                        <a:schemeClr val="tx1">
                          <a:lumMod val="95000"/>
                          <a:lumOff val="5000"/>
                        </a:schemeClr>
                      </a:solidFill>
                      <a:prstDash val="solid"/>
                      <a:round/>
                      <a:headEnd type="none" w="med" len="med"/>
                      <a:tailEnd type="none" w="med" len="med"/>
                    </a:lnL>
                    <a:lnB w="12700" cap="flat" cmpd="sng" algn="ctr">
                      <a:solidFill>
                        <a:schemeClr val="tx1">
                          <a:lumMod val="95000"/>
                          <a:lumOff val="5000"/>
                        </a:schemeClr>
                      </a:solidFill>
                      <a:prstDash val="solid"/>
                      <a:round/>
                      <a:headEnd type="none" w="med" len="med"/>
                      <a:tailEnd type="none" w="med" len="med"/>
                    </a:lnB>
                    <a:solidFill>
                      <a:srgbClr val="FFF8D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所填報資料須與教育部分發安置學生之</a:t>
                      </a:r>
                      <a:r>
                        <a:rPr lang="zh-TW" altLang="en-US" b="1" dirty="0">
                          <a:solidFill>
                            <a:srgbClr val="FF0000"/>
                          </a:solidFill>
                          <a:latin typeface="微軟正黑體" panose="020B0604030504040204" pitchFamily="34" charset="-120"/>
                          <a:ea typeface="微軟正黑體" panose="020B0604030504040204" pitchFamily="34" charset="-120"/>
                        </a:rPr>
                        <a:t>實際就讀人數相符</a:t>
                      </a:r>
                    </a:p>
                  </a:txBody>
                  <a:tcPr anchor="ctr">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391919167"/>
                  </a:ext>
                </a:extLst>
              </a:tr>
            </a:tbl>
          </a:graphicData>
        </a:graphic>
      </p:graphicFrame>
      <p:pic>
        <p:nvPicPr>
          <p:cNvPr id="46" name="圖形 45" descr="數學 以實心填滿">
            <a:extLst>
              <a:ext uri="{FF2B5EF4-FFF2-40B4-BE49-F238E27FC236}">
                <a16:creationId xmlns:a16="http://schemas.microsoft.com/office/drawing/2014/main" id="{8FF1C712-F962-4EB8-97BE-E128E33511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3827" y="1562312"/>
            <a:ext cx="446403" cy="446403"/>
          </a:xfrm>
          <a:prstGeom prst="rect">
            <a:avLst/>
          </a:prstGeom>
        </p:spPr>
      </p:pic>
    </p:spTree>
    <p:extLst>
      <p:ext uri="{BB962C8B-B14F-4D97-AF65-F5344CB8AC3E}">
        <p14:creationId xmlns:p14="http://schemas.microsoft.com/office/powerpoint/2010/main" val="352080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3.2.13</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3306769"/>
              </p:ext>
            </p:extLst>
          </p:nvPr>
        </p:nvGraphicFramePr>
        <p:xfrm>
          <a:off x="159051" y="861666"/>
          <a:ext cx="11781568" cy="881668"/>
        </p:xfrm>
        <a:graphic>
          <a:graphicData uri="http://schemas.openxmlformats.org/drawingml/2006/table">
            <a:tbl>
              <a:tblPr firstRow="1" firstCol="1" bandRow="1"/>
              <a:tblGrid>
                <a:gridCol w="585686">
                  <a:extLst>
                    <a:ext uri="{9D8B030D-6E8A-4147-A177-3AD203B41FA5}">
                      <a16:colId xmlns:a16="http://schemas.microsoft.com/office/drawing/2014/main" val="3146712020"/>
                    </a:ext>
                  </a:extLst>
                </a:gridCol>
                <a:gridCol w="480471">
                  <a:extLst>
                    <a:ext uri="{9D8B030D-6E8A-4147-A177-3AD203B41FA5}">
                      <a16:colId xmlns:a16="http://schemas.microsoft.com/office/drawing/2014/main" val="1904343552"/>
                    </a:ext>
                  </a:extLst>
                </a:gridCol>
                <a:gridCol w="997204">
                  <a:extLst>
                    <a:ext uri="{9D8B030D-6E8A-4147-A177-3AD203B41FA5}">
                      <a16:colId xmlns:a16="http://schemas.microsoft.com/office/drawing/2014/main" val="4019151224"/>
                    </a:ext>
                  </a:extLst>
                </a:gridCol>
                <a:gridCol w="1976277">
                  <a:extLst>
                    <a:ext uri="{9D8B030D-6E8A-4147-A177-3AD203B41FA5}">
                      <a16:colId xmlns:a16="http://schemas.microsoft.com/office/drawing/2014/main" val="3959670565"/>
                    </a:ext>
                  </a:extLst>
                </a:gridCol>
                <a:gridCol w="1677116">
                  <a:extLst>
                    <a:ext uri="{9D8B030D-6E8A-4147-A177-3AD203B41FA5}">
                      <a16:colId xmlns:a16="http://schemas.microsoft.com/office/drawing/2014/main" val="475441127"/>
                    </a:ext>
                  </a:extLst>
                </a:gridCol>
                <a:gridCol w="1559265">
                  <a:extLst>
                    <a:ext uri="{9D8B030D-6E8A-4147-A177-3AD203B41FA5}">
                      <a16:colId xmlns:a16="http://schemas.microsoft.com/office/drawing/2014/main" val="3787844593"/>
                    </a:ext>
                  </a:extLst>
                </a:gridCol>
                <a:gridCol w="1588433">
                  <a:extLst>
                    <a:ext uri="{9D8B030D-6E8A-4147-A177-3AD203B41FA5}">
                      <a16:colId xmlns:a16="http://schemas.microsoft.com/office/drawing/2014/main" val="190015224"/>
                    </a:ext>
                  </a:extLst>
                </a:gridCol>
                <a:gridCol w="1458558">
                  <a:extLst>
                    <a:ext uri="{9D8B030D-6E8A-4147-A177-3AD203B41FA5}">
                      <a16:colId xmlns:a16="http://schemas.microsoft.com/office/drawing/2014/main" val="2118150242"/>
                    </a:ext>
                  </a:extLst>
                </a:gridCol>
                <a:gridCol w="1458558">
                  <a:extLst>
                    <a:ext uri="{9D8B030D-6E8A-4147-A177-3AD203B41FA5}">
                      <a16:colId xmlns:a16="http://schemas.microsoft.com/office/drawing/2014/main" val="1764200502"/>
                    </a:ext>
                  </a:extLst>
                </a:gridCol>
              </a:tblGrid>
              <a:tr h="447358">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原就讀學校</a:t>
                      </a: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00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安置學生</a:t>
                      </a: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實際就讀</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lnSpc>
                          <a:spcPct val="100000"/>
                        </a:lnSpc>
                        <a:spcAft>
                          <a:spcPts val="0"/>
                        </a:spcAft>
                      </a:pP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(A=B+C+D+E+F)</a:t>
                      </a:r>
                      <a:endParaRPr kumimoji="0" 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學生在學人數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學生休學人數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學生退學人數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學生轉學人數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a:t>
                      </a: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學生畢業人數</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(F)</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831126"/>
                  </a:ext>
                </a:extLst>
              </a:tr>
              <a:tr h="43431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spcAft>
                          <a:spcPts val="0"/>
                        </a:spcAft>
                      </a:pP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endPar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r>
                        <a:rPr kumimoji="0" 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學校填報</a:t>
                      </a:r>
                      <a:r>
                        <a:rPr kumimoji="0" lang="en-US" altLang="zh-TW" sz="12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ctr" defTabSz="914400" rtl="0" eaLnBrk="1" latinLnBrk="0" hangingPunct="1">
                        <a:lnSpc>
                          <a:spcPct val="1000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397" marR="173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318533930"/>
                  </a:ext>
                </a:extLst>
              </a:tr>
            </a:tbl>
          </a:graphicData>
        </a:graphic>
      </p:graphicFrame>
      <p:sp>
        <p:nvSpPr>
          <p:cNvPr id="9" name="Rounded Rectangle 5">
            <a:extLst>
              <a:ext uri="{FF2B5EF4-FFF2-40B4-BE49-F238E27FC236}">
                <a16:creationId xmlns:a16="http://schemas.microsoft.com/office/drawing/2014/main" id="{A97A8F6E-C3BC-49B4-93E0-C5DBA87FBD11}"/>
              </a:ext>
            </a:extLst>
          </p:cNvPr>
          <p:cNvSpPr/>
          <p:nvPr/>
        </p:nvSpPr>
        <p:spPr>
          <a:xfrm>
            <a:off x="159051" y="1837602"/>
            <a:ext cx="11781568" cy="607440"/>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defRPr/>
            </a:pPr>
            <a:r>
              <a:rPr lang="zh-TW" altLang="en-US" dirty="0">
                <a:solidFill>
                  <a:schemeClr val="tx1"/>
                </a:solidFill>
                <a:latin typeface="微軟正黑體" panose="020B0604030504040204" pitchFamily="34" charset="-120"/>
                <a:ea typeface="微軟正黑體" panose="020B0604030504040204" pitchFamily="34" charset="-120"/>
              </a:rPr>
              <a:t>🗓 </a:t>
            </a:r>
            <a:r>
              <a:rPr lang="zh-TW" altLang="en-US" sz="2500" b="1" dirty="0">
                <a:solidFill>
                  <a:schemeClr val="tx1"/>
                </a:solidFill>
                <a:latin typeface="微軟正黑體" panose="020B0604030504040204" pitchFamily="34" charset="-120"/>
                <a:ea typeface="微軟正黑體" panose="020B0604030504040204" pitchFamily="34" charset="-120"/>
              </a:rPr>
              <a:t>填報時程表</a:t>
            </a:r>
            <a:endParaRPr lang="zh-TW" altLang="en-US" sz="1500" dirty="0">
              <a:solidFill>
                <a:schemeClr val="tx1"/>
              </a:solidFill>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D11466A1-96F9-4A26-B593-1A2E2BA9B51E}"/>
              </a:ext>
            </a:extLst>
          </p:cNvPr>
          <p:cNvSpPr/>
          <p:nvPr/>
        </p:nvSpPr>
        <p:spPr>
          <a:xfrm>
            <a:off x="2377389" y="1948024"/>
            <a:ext cx="695749" cy="442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a:t>
            </a:r>
          </a:p>
        </p:txBody>
      </p:sp>
      <p:sp>
        <p:nvSpPr>
          <p:cNvPr id="11" name="矩形: 圓角 10">
            <a:extLst>
              <a:ext uri="{FF2B5EF4-FFF2-40B4-BE49-F238E27FC236}">
                <a16:creationId xmlns:a16="http://schemas.microsoft.com/office/drawing/2014/main" id="{9C191906-1A13-4E50-9E83-F3706AC7C007}"/>
              </a:ext>
            </a:extLst>
          </p:cNvPr>
          <p:cNvSpPr/>
          <p:nvPr/>
        </p:nvSpPr>
        <p:spPr>
          <a:xfrm>
            <a:off x="5871618" y="1948024"/>
            <a:ext cx="695749" cy="442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latin typeface="微軟正黑體" panose="020B0604030504040204" pitchFamily="34" charset="-120"/>
                <a:ea typeface="微軟正黑體" panose="020B0604030504040204" pitchFamily="34" charset="-120"/>
              </a:rPr>
              <a:t>03</a:t>
            </a:r>
            <a:r>
              <a:rPr lang="zh-TW" altLang="en-US" sz="1600" dirty="0">
                <a:latin typeface="微軟正黑體" panose="020B0604030504040204" pitchFamily="34" charset="-120"/>
                <a:ea typeface="微軟正黑體" panose="020B0604030504040204" pitchFamily="34" charset="-120"/>
              </a:rPr>
              <a:t>月</a:t>
            </a:r>
          </a:p>
        </p:txBody>
      </p:sp>
      <p:sp>
        <p:nvSpPr>
          <p:cNvPr id="4" name="文字方塊 3">
            <a:extLst>
              <a:ext uri="{FF2B5EF4-FFF2-40B4-BE49-F238E27FC236}">
                <a16:creationId xmlns:a16="http://schemas.microsoft.com/office/drawing/2014/main" id="{4FA97407-9D4E-48CA-B028-2A4BAFC3F7BE}"/>
              </a:ext>
            </a:extLst>
          </p:cNvPr>
          <p:cNvSpPr txBox="1"/>
          <p:nvPr/>
        </p:nvSpPr>
        <p:spPr>
          <a:xfrm>
            <a:off x="3104727" y="1900441"/>
            <a:ext cx="2735301" cy="584775"/>
          </a:xfrm>
          <a:prstGeom prst="rect">
            <a:avLst/>
          </a:prstGeom>
          <a:noFill/>
        </p:spPr>
        <p:txBody>
          <a:bodyPr wrap="square" rtlCol="0">
            <a:spAutoFit/>
          </a:bodyPr>
          <a:lstStyle/>
          <a:p>
            <a:r>
              <a:rPr lang="en-US" altLang="zh-TW" sz="1600" dirty="0">
                <a:solidFill>
                  <a:schemeClr val="tx1"/>
                </a:solidFill>
                <a:latin typeface="微軟正黑體" panose="020B0604030504040204" pitchFamily="34" charset="-120"/>
                <a:ea typeface="微軟正黑體" panose="020B0604030504040204" pitchFamily="34" charset="-120"/>
              </a:rPr>
              <a:t>10</a:t>
            </a:r>
            <a:r>
              <a:rPr lang="zh-TW" altLang="en-US" sz="1600" dirty="0">
                <a:solidFill>
                  <a:schemeClr val="tx1"/>
                </a:solidFill>
                <a:latin typeface="微軟正黑體" panose="020B0604030504040204" pitchFamily="34" charset="-120"/>
                <a:ea typeface="微軟正黑體" panose="020B0604030504040204" pitchFamily="34" charset="-120"/>
              </a:rPr>
              <a:t>月</a:t>
            </a:r>
            <a:r>
              <a:rPr lang="en-US" altLang="zh-TW" sz="1600" dirty="0">
                <a:solidFill>
                  <a:schemeClr val="tx1"/>
                </a:solidFill>
                <a:latin typeface="微軟正黑體" panose="020B0604030504040204" pitchFamily="34" charset="-120"/>
                <a:ea typeface="微軟正黑體" panose="020B0604030504040204" pitchFamily="34" charset="-120"/>
              </a:rPr>
              <a:t>15</a:t>
            </a:r>
            <a:r>
              <a:rPr lang="zh-TW" altLang="en-US" sz="1600" dirty="0">
                <a:solidFill>
                  <a:schemeClr val="tx1"/>
                </a:solidFill>
                <a:latin typeface="微軟正黑體" panose="020B0604030504040204" pitchFamily="34" charset="-120"/>
                <a:ea typeface="微軟正黑體" panose="020B0604030504040204" pitchFamily="34" charset="-120"/>
              </a:rPr>
              <a:t>日為資料填報基準日</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zh-TW" altLang="en-US" sz="1600" dirty="0">
                <a:solidFill>
                  <a:schemeClr val="tx1"/>
                </a:solidFill>
                <a:latin typeface="微軟正黑體" panose="020B0604030504040204" pitchFamily="34" charset="-120"/>
                <a:ea typeface="微軟正黑體" panose="020B0604030504040204" pitchFamily="34" charset="-120"/>
              </a:rPr>
              <a:t>填報</a:t>
            </a:r>
            <a:r>
              <a:rPr lang="en-US" altLang="zh-TW" sz="1600" dirty="0">
                <a:solidFill>
                  <a:schemeClr val="tx1"/>
                </a:solidFill>
                <a:latin typeface="微軟正黑體" panose="020B0604030504040204" pitchFamily="34" charset="-120"/>
                <a:ea typeface="微軟正黑體" panose="020B0604030504040204" pitchFamily="34" charset="-120"/>
              </a:rPr>
              <a:t>114</a:t>
            </a:r>
            <a:r>
              <a:rPr lang="zh-TW" altLang="en-US" sz="1600" dirty="0">
                <a:solidFill>
                  <a:schemeClr val="tx1"/>
                </a:solidFill>
                <a:latin typeface="微軟正黑體" panose="020B0604030504040204" pitchFamily="34" charset="-120"/>
                <a:ea typeface="微軟正黑體" panose="020B0604030504040204" pitchFamily="34" charset="-120"/>
              </a:rPr>
              <a:t>學年度第</a:t>
            </a:r>
            <a:r>
              <a:rPr lang="en-US" altLang="zh-TW" sz="1600" dirty="0">
                <a:solidFill>
                  <a:schemeClr val="tx1"/>
                </a:solidFill>
                <a:latin typeface="微軟正黑體" panose="020B0604030504040204" pitchFamily="34" charset="-120"/>
                <a:ea typeface="微軟正黑體" panose="020B0604030504040204" pitchFamily="34" charset="-120"/>
              </a:rPr>
              <a:t>1</a:t>
            </a:r>
            <a:r>
              <a:rPr lang="zh-TW" altLang="en-US" sz="1600" dirty="0">
                <a:solidFill>
                  <a:schemeClr val="tx1"/>
                </a:solidFill>
                <a:latin typeface="微軟正黑體" panose="020B0604030504040204" pitchFamily="34" charset="-120"/>
                <a:ea typeface="微軟正黑體" panose="020B0604030504040204" pitchFamily="34" charset="-120"/>
              </a:rPr>
              <a:t>學期現況</a:t>
            </a:r>
            <a:endParaRPr lang="zh-TW" altLang="en-US" sz="1600" dirty="0"/>
          </a:p>
        </p:txBody>
      </p:sp>
      <p:sp>
        <p:nvSpPr>
          <p:cNvPr id="15" name="文字方塊 14">
            <a:extLst>
              <a:ext uri="{FF2B5EF4-FFF2-40B4-BE49-F238E27FC236}">
                <a16:creationId xmlns:a16="http://schemas.microsoft.com/office/drawing/2014/main" id="{FCCDC9E6-392D-4564-AD11-7947F2C179D3}"/>
              </a:ext>
            </a:extLst>
          </p:cNvPr>
          <p:cNvSpPr txBox="1"/>
          <p:nvPr/>
        </p:nvSpPr>
        <p:spPr>
          <a:xfrm>
            <a:off x="6598957" y="1883705"/>
            <a:ext cx="2856511" cy="584775"/>
          </a:xfrm>
          <a:prstGeom prst="rect">
            <a:avLst/>
          </a:prstGeom>
          <a:noFill/>
        </p:spPr>
        <p:txBody>
          <a:bodyPr wrap="square" rtlCol="0">
            <a:spAutoFit/>
          </a:bodyPr>
          <a:lstStyle/>
          <a:p>
            <a:r>
              <a:rPr lang="en-US" altLang="zh-TW" sz="1600" dirty="0">
                <a:latin typeface="微軟正黑體" panose="020B0604030504040204" pitchFamily="34" charset="-120"/>
                <a:ea typeface="微軟正黑體" panose="020B0604030504040204" pitchFamily="34" charset="-120"/>
              </a:rPr>
              <a:t>03</a:t>
            </a:r>
            <a:r>
              <a:rPr lang="zh-TW" altLang="en-US" sz="1600" dirty="0">
                <a:solidFill>
                  <a:schemeClr val="tx1"/>
                </a:solidFill>
                <a:latin typeface="微軟正黑體" panose="020B0604030504040204" pitchFamily="34" charset="-120"/>
                <a:ea typeface="微軟正黑體" panose="020B0604030504040204" pitchFamily="34" charset="-120"/>
              </a:rPr>
              <a:t>月</a:t>
            </a:r>
            <a:r>
              <a:rPr lang="en-US" altLang="zh-TW" sz="1600" dirty="0">
                <a:solidFill>
                  <a:schemeClr val="tx1"/>
                </a:solidFill>
                <a:latin typeface="微軟正黑體" panose="020B0604030504040204" pitchFamily="34" charset="-120"/>
                <a:ea typeface="微軟正黑體" panose="020B0604030504040204" pitchFamily="34" charset="-120"/>
              </a:rPr>
              <a:t>15</a:t>
            </a:r>
            <a:r>
              <a:rPr lang="zh-TW" altLang="en-US" sz="1600" dirty="0">
                <a:solidFill>
                  <a:schemeClr val="tx1"/>
                </a:solidFill>
                <a:latin typeface="微軟正黑體" panose="020B0604030504040204" pitchFamily="34" charset="-120"/>
                <a:ea typeface="微軟正黑體" panose="020B0604030504040204" pitchFamily="34" charset="-120"/>
              </a:rPr>
              <a:t>日為資料填報基準日</a:t>
            </a:r>
            <a:endParaRPr lang="en-US" altLang="zh-TW" sz="1600" dirty="0">
              <a:solidFill>
                <a:schemeClr val="tx1"/>
              </a:solidFill>
              <a:latin typeface="微軟正黑體" panose="020B0604030504040204" pitchFamily="34" charset="-120"/>
              <a:ea typeface="微軟正黑體" panose="020B0604030504040204" pitchFamily="34" charset="-120"/>
            </a:endParaRPr>
          </a:p>
          <a:p>
            <a:r>
              <a:rPr lang="zh-TW" altLang="en-US" sz="1600" dirty="0">
                <a:solidFill>
                  <a:schemeClr val="tx1"/>
                </a:solidFill>
                <a:latin typeface="微軟正黑體" panose="020B0604030504040204" pitchFamily="34" charset="-120"/>
                <a:ea typeface="微軟正黑體" panose="020B0604030504040204" pitchFamily="34" charset="-120"/>
              </a:rPr>
              <a:t>填報</a:t>
            </a:r>
            <a:r>
              <a:rPr lang="en-US" altLang="zh-TW" sz="1600" dirty="0">
                <a:solidFill>
                  <a:schemeClr val="tx1"/>
                </a:solidFill>
                <a:latin typeface="微軟正黑體" panose="020B0604030504040204" pitchFamily="34" charset="-120"/>
                <a:ea typeface="微軟正黑體" panose="020B0604030504040204" pitchFamily="34" charset="-120"/>
              </a:rPr>
              <a:t>114</a:t>
            </a:r>
            <a:r>
              <a:rPr lang="zh-TW" altLang="en-US" sz="1600" dirty="0">
                <a:solidFill>
                  <a:schemeClr val="tx1"/>
                </a:solidFill>
                <a:latin typeface="微軟正黑體" panose="020B0604030504040204" pitchFamily="34" charset="-120"/>
                <a:ea typeface="微軟正黑體" panose="020B0604030504040204" pitchFamily="34" charset="-120"/>
              </a:rPr>
              <a:t>學年度第</a:t>
            </a:r>
            <a:r>
              <a:rPr lang="en-US" altLang="zh-TW" sz="1600" dirty="0">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學期現況</a:t>
            </a:r>
            <a:endParaRPr lang="zh-TW" altLang="en-US" sz="1600" dirty="0"/>
          </a:p>
        </p:txBody>
      </p:sp>
      <p:sp>
        <p:nvSpPr>
          <p:cNvPr id="17" name="Rounded Rectangle 7">
            <a:extLst>
              <a:ext uri="{FF2B5EF4-FFF2-40B4-BE49-F238E27FC236}">
                <a16:creationId xmlns:a16="http://schemas.microsoft.com/office/drawing/2014/main" id="{659A7DC6-2785-4AC3-83AD-BC2E2CBCDFB0}"/>
              </a:ext>
            </a:extLst>
          </p:cNvPr>
          <p:cNvSpPr/>
          <p:nvPr/>
        </p:nvSpPr>
        <p:spPr>
          <a:xfrm>
            <a:off x="174657" y="2584159"/>
            <a:ext cx="3896414" cy="2110388"/>
          </a:xfrm>
          <a:prstGeom prst="roundRect">
            <a:avLst/>
          </a:prstGeom>
          <a:solidFill>
            <a:srgbClr val="FFFFFF"/>
          </a:solidFill>
          <a:ln>
            <a:solidFill>
              <a:srgbClr val="FF4757"/>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a:t>
            </a:r>
            <a:r>
              <a:rPr sz="2500" b="1" dirty="0" err="1">
                <a:solidFill>
                  <a:schemeClr val="tx1"/>
                </a:solidFill>
                <a:latin typeface="微軟正黑體" panose="020B0604030504040204" pitchFamily="34" charset="-120"/>
                <a:ea typeface="微軟正黑體" panose="020B0604030504040204" pitchFamily="34" charset="-120"/>
              </a:rPr>
              <a:t>確認資料來源</a:t>
            </a:r>
            <a:endParaRPr lang="en-US" sz="2500" b="1" dirty="0">
              <a:solidFill>
                <a:schemeClr val="tx1"/>
              </a:solidFill>
              <a:latin typeface="微軟正黑體" panose="020B0604030504040204" pitchFamily="34" charset="-120"/>
              <a:ea typeface="微軟正黑體" panose="020B0604030504040204" pitchFamily="34" charset="-120"/>
            </a:endParaRPr>
          </a:p>
          <a:p>
            <a:pPr algn="ctr">
              <a:defRPr sz="1100">
                <a:latin typeface="Microsoft JhengHei"/>
              </a:defRPr>
            </a:pPr>
            <a:endParaRPr lang="en-US" sz="1600" dirty="0">
              <a:solidFill>
                <a:schemeClr val="tx1"/>
              </a:solidFill>
            </a:endParaRPr>
          </a:p>
          <a:p>
            <a:pPr>
              <a:lnSpc>
                <a:spcPts val="2200"/>
              </a:lnSpc>
              <a:defRPr sz="11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  </a:t>
            </a:r>
            <a:r>
              <a:rPr sz="1600" dirty="0" err="1">
                <a:solidFill>
                  <a:schemeClr val="tx1"/>
                </a:solidFill>
                <a:latin typeface="微軟正黑體" panose="020B0604030504040204" pitchFamily="34" charset="-120"/>
                <a:ea typeface="微軟正黑體" panose="020B0604030504040204" pitchFamily="34" charset="-120"/>
              </a:rPr>
              <a:t>核對教育部提供的安置學生</a:t>
            </a:r>
            <a:r>
              <a:rPr lang="zh-TW" altLang="en-US" sz="1600" dirty="0">
                <a:solidFill>
                  <a:schemeClr val="tx1"/>
                </a:solidFill>
                <a:latin typeface="微軟正黑體" panose="020B0604030504040204" pitchFamily="34" charset="-120"/>
                <a:ea typeface="微軟正黑體" panose="020B0604030504040204" pitchFamily="34" charset="-120"/>
              </a:rPr>
              <a:t>資訊</a:t>
            </a:r>
            <a:br>
              <a:rPr sz="1600" dirty="0">
                <a:solidFill>
                  <a:schemeClr val="tx1"/>
                </a:solidFill>
                <a:latin typeface="微軟正黑體" panose="020B0604030504040204" pitchFamily="34" charset="-120"/>
                <a:ea typeface="微軟正黑體" panose="020B0604030504040204" pitchFamily="34" charset="-120"/>
              </a:rPr>
            </a:br>
            <a:r>
              <a:rPr sz="1600" dirty="0">
                <a:solidFill>
                  <a:schemeClr val="tx1"/>
                </a:solidFill>
                <a:latin typeface="微軟正黑體" panose="020B0604030504040204" pitchFamily="34" charset="-120"/>
                <a:ea typeface="微軟正黑體" panose="020B0604030504040204" pitchFamily="34" charset="-120"/>
              </a:rPr>
              <a:t>•</a:t>
            </a:r>
            <a:r>
              <a:rPr lang="en-US" sz="1600" dirty="0">
                <a:solidFill>
                  <a:schemeClr val="tx1"/>
                </a:solidFill>
                <a:latin typeface="微軟正黑體" panose="020B0604030504040204" pitchFamily="34" charset="-120"/>
                <a:ea typeface="微軟正黑體" panose="020B0604030504040204" pitchFamily="34" charset="-120"/>
              </a:rPr>
              <a:t> </a:t>
            </a:r>
            <a:r>
              <a:rPr lang="zh-TW" altLang="en-US" sz="1600" dirty="0">
                <a:solidFill>
                  <a:schemeClr val="tx1"/>
                </a:solidFill>
                <a:latin typeface="微軟正黑體" panose="020B0604030504040204" pitchFamily="34" charset="-120"/>
                <a:ea typeface="微軟正黑體" panose="020B0604030504040204" pitchFamily="34" charset="-120"/>
              </a:rPr>
              <a:t>原就讀學校名稱</a:t>
            </a:r>
            <a:br>
              <a:rPr sz="1600" dirty="0">
                <a:solidFill>
                  <a:schemeClr val="tx1"/>
                </a:solidFill>
                <a:latin typeface="微軟正黑體" panose="020B0604030504040204" pitchFamily="34" charset="-120"/>
                <a:ea typeface="微軟正黑體" panose="020B0604030504040204" pitchFamily="34" charset="-120"/>
              </a:rPr>
            </a:br>
            <a:r>
              <a:rPr sz="1600" dirty="0">
                <a:solidFill>
                  <a:schemeClr val="tx1"/>
                </a:solidFill>
                <a:latin typeface="微軟正黑體" panose="020B0604030504040204" pitchFamily="34" charset="-120"/>
                <a:ea typeface="微軟正黑體" panose="020B0604030504040204" pitchFamily="34" charset="-120"/>
              </a:rPr>
              <a:t>•</a:t>
            </a:r>
            <a:r>
              <a:rPr lang="en-US" sz="1600" dirty="0">
                <a:solidFill>
                  <a:schemeClr val="tx1"/>
                </a:solidFill>
                <a:latin typeface="微軟正黑體" panose="020B0604030504040204" pitchFamily="34" charset="-120"/>
                <a:ea typeface="微軟正黑體" panose="020B0604030504040204" pitchFamily="34" charset="-120"/>
              </a:rPr>
              <a:t> </a:t>
            </a:r>
            <a:r>
              <a:rPr sz="1600" dirty="0" err="1">
                <a:solidFill>
                  <a:schemeClr val="tx1"/>
                </a:solidFill>
                <a:latin typeface="微軟正黑體" panose="020B0604030504040204" pitchFamily="34" charset="-120"/>
                <a:ea typeface="微軟正黑體" panose="020B0604030504040204" pitchFamily="34" charset="-120"/>
              </a:rPr>
              <a:t>實際</a:t>
            </a:r>
            <a:r>
              <a:rPr lang="zh-TW" altLang="en-US" sz="1600" dirty="0">
                <a:solidFill>
                  <a:schemeClr val="tx1"/>
                </a:solidFill>
                <a:latin typeface="微軟正黑體" panose="020B0604030504040204" pitchFamily="34" charset="-120"/>
                <a:ea typeface="微軟正黑體" panose="020B0604030504040204" pitchFamily="34" charset="-120"/>
              </a:rPr>
              <a:t>就讀</a:t>
            </a:r>
            <a:r>
              <a:rPr sz="1600" dirty="0" err="1">
                <a:solidFill>
                  <a:schemeClr val="tx1"/>
                </a:solidFill>
                <a:latin typeface="微軟正黑體" panose="020B0604030504040204" pitchFamily="34" charset="-120"/>
                <a:ea typeface="微軟正黑體" panose="020B0604030504040204" pitchFamily="34" charset="-120"/>
              </a:rPr>
              <a:t>人數</a:t>
            </a:r>
            <a:r>
              <a:rPr sz="1600" dirty="0">
                <a:solidFill>
                  <a:schemeClr val="tx1"/>
                </a:solidFill>
                <a:latin typeface="微軟正黑體" panose="020B0604030504040204" pitchFamily="34" charset="-120"/>
                <a:ea typeface="微軟正黑體" panose="020B0604030504040204" pitchFamily="34" charset="-120"/>
              </a:rPr>
              <a:t>(A)</a:t>
            </a:r>
            <a:br>
              <a:rPr sz="1600" dirty="0">
                <a:solidFill>
                  <a:schemeClr val="tx1"/>
                </a:solidFill>
                <a:latin typeface="微軟正黑體" panose="020B0604030504040204" pitchFamily="34" charset="-120"/>
                <a:ea typeface="微軟正黑體" panose="020B0604030504040204" pitchFamily="34" charset="-120"/>
              </a:rPr>
            </a:br>
            <a:r>
              <a:rPr sz="1600" dirty="0">
                <a:solidFill>
                  <a:schemeClr val="tx1"/>
                </a:solidFill>
                <a:latin typeface="微軟正黑體" panose="020B0604030504040204" pitchFamily="34" charset="-120"/>
                <a:ea typeface="微軟正黑體" panose="020B0604030504040204" pitchFamily="34" charset="-120"/>
              </a:rPr>
              <a:t>• </a:t>
            </a:r>
            <a:r>
              <a:rPr sz="1600" dirty="0" err="1">
                <a:solidFill>
                  <a:schemeClr val="tx1"/>
                </a:solidFill>
                <a:latin typeface="微軟正黑體" panose="020B0604030504040204" pitchFamily="34" charset="-120"/>
                <a:ea typeface="微軟正黑體" panose="020B0604030504040204" pitchFamily="34" charset="-120"/>
              </a:rPr>
              <a:t>安置學生名單</a:t>
            </a:r>
            <a:endParaRPr sz="1600" dirty="0">
              <a:solidFill>
                <a:schemeClr val="tx1"/>
              </a:solidFill>
              <a:latin typeface="微軟正黑體" panose="020B0604030504040204" pitchFamily="34" charset="-120"/>
              <a:ea typeface="微軟正黑體" panose="020B0604030504040204" pitchFamily="34" charset="-120"/>
            </a:endParaRPr>
          </a:p>
        </p:txBody>
      </p:sp>
      <p:sp>
        <p:nvSpPr>
          <p:cNvPr id="18" name="Rounded Rectangle 8">
            <a:extLst>
              <a:ext uri="{FF2B5EF4-FFF2-40B4-BE49-F238E27FC236}">
                <a16:creationId xmlns:a16="http://schemas.microsoft.com/office/drawing/2014/main" id="{F228A668-ED34-4096-9B86-991CF7ABED96}"/>
              </a:ext>
            </a:extLst>
          </p:cNvPr>
          <p:cNvSpPr/>
          <p:nvPr/>
        </p:nvSpPr>
        <p:spPr>
          <a:xfrm>
            <a:off x="4308048" y="2584158"/>
            <a:ext cx="3896415" cy="2110389"/>
          </a:xfrm>
          <a:prstGeom prst="roundRect">
            <a:avLst/>
          </a:prstGeom>
          <a:solidFill>
            <a:srgbClr val="FFFFFF"/>
          </a:solidFill>
          <a:ln>
            <a:solidFill>
              <a:srgbClr val="FFB84D"/>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lang="zh-TW" altLang="en-US" sz="2500" b="1" dirty="0">
                <a:solidFill>
                  <a:schemeClr val="tx1"/>
                </a:solidFill>
                <a:latin typeface="微軟正黑體" panose="020B0604030504040204" pitchFamily="34" charset="-120"/>
                <a:ea typeface="微軟正黑體" panose="020B0604030504040204" pitchFamily="34" charset="-120"/>
              </a:rPr>
              <a:t>     統計安置學生狀態</a:t>
            </a:r>
          </a:p>
          <a:p>
            <a:pPr>
              <a:defRPr sz="1100">
                <a:latin typeface="Microsoft JhengHei"/>
              </a:defRPr>
            </a:pPr>
            <a:endParaRPr lang="en-US" altLang="zh-TW" sz="1400" dirty="0">
              <a:solidFill>
                <a:schemeClr val="tx1"/>
              </a:solidFill>
              <a:latin typeface="微軟正黑體" panose="020B0604030504040204" pitchFamily="34" charset="-120"/>
              <a:ea typeface="微軟正黑體" panose="020B0604030504040204" pitchFamily="34" charset="-120"/>
            </a:endParaRPr>
          </a:p>
          <a:p>
            <a:pPr>
              <a:defRPr sz="11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            以基準日統計各安置學生人數</a:t>
            </a:r>
            <a:br>
              <a:rPr lang="zh-TW" altLang="en-US"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在學學生人數</a:t>
            </a:r>
            <a:r>
              <a:rPr lang="en-US" altLang="zh-TW" sz="1400" dirty="0">
                <a:solidFill>
                  <a:schemeClr val="tx1"/>
                </a:solidFill>
                <a:latin typeface="微軟正黑體" panose="020B0604030504040204" pitchFamily="34" charset="-120"/>
                <a:ea typeface="微軟正黑體" panose="020B0604030504040204" pitchFamily="34" charset="-120"/>
              </a:rPr>
              <a:t>(B)</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休學學生人數</a:t>
            </a:r>
            <a:r>
              <a:rPr lang="en-US" altLang="zh-TW" sz="1400" dirty="0">
                <a:solidFill>
                  <a:schemeClr val="tx1"/>
                </a:solidFill>
                <a:latin typeface="微軟正黑體" panose="020B0604030504040204" pitchFamily="34" charset="-120"/>
                <a:ea typeface="微軟正黑體" panose="020B0604030504040204" pitchFamily="34" charset="-120"/>
              </a:rPr>
              <a:t>(C)</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退學學生人數</a:t>
            </a:r>
            <a:r>
              <a:rPr lang="en-US" altLang="zh-TW" sz="1400" dirty="0">
                <a:solidFill>
                  <a:schemeClr val="tx1"/>
                </a:solidFill>
                <a:latin typeface="微軟正黑體" panose="020B0604030504040204" pitchFamily="34" charset="-120"/>
                <a:ea typeface="微軟正黑體" panose="020B0604030504040204" pitchFamily="34" charset="-120"/>
              </a:rPr>
              <a:t>(D)</a:t>
            </a:r>
            <a:br>
              <a:rPr lang="en-US" altLang="zh-TW" sz="1400"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轉學學生人數</a:t>
            </a:r>
            <a:r>
              <a:rPr lang="en-US" altLang="zh-TW" sz="1400" dirty="0">
                <a:solidFill>
                  <a:schemeClr val="tx1"/>
                </a:solidFill>
                <a:latin typeface="微軟正黑體" panose="020B0604030504040204" pitchFamily="34" charset="-120"/>
                <a:ea typeface="微軟正黑體" panose="020B0604030504040204" pitchFamily="34" charset="-120"/>
              </a:rPr>
              <a:t>(E)</a:t>
            </a:r>
          </a:p>
          <a:p>
            <a:pPr>
              <a:defRPr sz="1100">
                <a:latin typeface="Microsoft JhengHei"/>
              </a:defRPr>
            </a:pPr>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畢業學生人數</a:t>
            </a:r>
            <a:r>
              <a:rPr lang="en-US" altLang="zh-TW" sz="1400" dirty="0">
                <a:solidFill>
                  <a:schemeClr val="tx1"/>
                </a:solidFill>
                <a:latin typeface="微軟正黑體" panose="020B0604030504040204" pitchFamily="34" charset="-120"/>
                <a:ea typeface="微軟正黑體" panose="020B0604030504040204" pitchFamily="34" charset="-120"/>
              </a:rPr>
              <a:t>(F)</a:t>
            </a:r>
            <a:endParaRPr lang="en-US" sz="1400" dirty="0">
              <a:latin typeface="微軟正黑體" panose="020B0604030504040204" pitchFamily="34" charset="-120"/>
              <a:ea typeface="微軟正黑體" panose="020B0604030504040204" pitchFamily="34" charset="-120"/>
            </a:endParaRPr>
          </a:p>
        </p:txBody>
      </p:sp>
      <p:sp>
        <p:nvSpPr>
          <p:cNvPr id="19" name="Rounded Rectangle 9">
            <a:extLst>
              <a:ext uri="{FF2B5EF4-FFF2-40B4-BE49-F238E27FC236}">
                <a16:creationId xmlns:a16="http://schemas.microsoft.com/office/drawing/2014/main" id="{485F9CE4-3366-4328-AC97-E81970AB0F9C}"/>
              </a:ext>
            </a:extLst>
          </p:cNvPr>
          <p:cNvSpPr/>
          <p:nvPr/>
        </p:nvSpPr>
        <p:spPr>
          <a:xfrm>
            <a:off x="8441439" y="2584159"/>
            <a:ext cx="3450735" cy="2110388"/>
          </a:xfrm>
          <a:prstGeom prst="roundRect">
            <a:avLst/>
          </a:prstGeom>
          <a:solidFill>
            <a:srgbClr val="FFFFFF"/>
          </a:solidFill>
          <a:ln>
            <a:solidFill>
              <a:srgbClr val="5CB85C"/>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100">
                <a:latin typeface="Microsoft JhengHei"/>
              </a:defRPr>
            </a:pPr>
            <a:r>
              <a:rPr sz="2500" b="1" dirty="0" err="1">
                <a:solidFill>
                  <a:schemeClr val="tx1"/>
                </a:solidFill>
                <a:latin typeface="微軟正黑體" panose="020B0604030504040204" pitchFamily="34" charset="-120"/>
                <a:ea typeface="微軟正黑體" panose="020B0604030504040204" pitchFamily="34" charset="-120"/>
              </a:rPr>
              <a:t>核對並填報</a:t>
            </a:r>
            <a:endParaRPr lang="en-US" sz="2500" b="1" dirty="0">
              <a:solidFill>
                <a:schemeClr val="tx1"/>
              </a:solidFill>
              <a:latin typeface="微軟正黑體" panose="020B0604030504040204" pitchFamily="34" charset="-120"/>
              <a:ea typeface="微軟正黑體" panose="020B0604030504040204" pitchFamily="34" charset="-120"/>
            </a:endParaRPr>
          </a:p>
          <a:p>
            <a:pPr>
              <a:lnSpc>
                <a:spcPts val="2200"/>
              </a:lnSpc>
              <a:defRPr sz="1100">
                <a:latin typeface="Microsoft JhengHei"/>
              </a:defRPr>
            </a:pPr>
            <a:br>
              <a:rPr dirty="0">
                <a:solidFill>
                  <a:schemeClr val="tx1"/>
                </a:solidFill>
              </a:rPr>
            </a:br>
            <a:r>
              <a:rPr lang="zh-TW" altLang="en-US" dirty="0">
                <a:solidFill>
                  <a:schemeClr val="tx1"/>
                </a:solidFill>
              </a:rPr>
              <a:t>                </a:t>
            </a:r>
            <a:r>
              <a:rPr lang="zh-TW" altLang="en-US" sz="1600" dirty="0">
                <a:solidFill>
                  <a:schemeClr val="tx1"/>
                </a:solidFill>
                <a:latin typeface="微軟正黑體" panose="020B0604030504040204" pitchFamily="34" charset="-120"/>
                <a:ea typeface="微軟正黑體" panose="020B0604030504040204" pitchFamily="34" charset="-120"/>
              </a:rPr>
              <a:t>驗證</a:t>
            </a:r>
            <a:r>
              <a:rPr sz="1600" dirty="0" err="1">
                <a:solidFill>
                  <a:schemeClr val="tx1"/>
                </a:solidFill>
                <a:latin typeface="微軟正黑體" panose="020B0604030504040204" pitchFamily="34" charset="-120"/>
                <a:ea typeface="微軟正黑體" panose="020B0604030504040204" pitchFamily="34" charset="-120"/>
              </a:rPr>
              <a:t>數據正確</a:t>
            </a:r>
            <a:r>
              <a:rPr lang="zh-TW" altLang="en-US" sz="1600" dirty="0">
                <a:solidFill>
                  <a:schemeClr val="tx1"/>
                </a:solidFill>
                <a:latin typeface="微軟正黑體" panose="020B0604030504040204" pitchFamily="34" charset="-120"/>
                <a:ea typeface="微軟正黑體" panose="020B0604030504040204" pitchFamily="34" charset="-120"/>
              </a:rPr>
              <a:t>性</a:t>
            </a:r>
            <a:r>
              <a:rPr sz="1600" dirty="0" err="1">
                <a:solidFill>
                  <a:schemeClr val="tx1"/>
                </a:solidFill>
                <a:latin typeface="微軟正黑體" panose="020B0604030504040204" pitchFamily="34" charset="-120"/>
                <a:ea typeface="微軟正黑體" panose="020B0604030504040204" pitchFamily="34" charset="-120"/>
              </a:rPr>
              <a:t>後進行填報</a:t>
            </a:r>
            <a:br>
              <a:rPr sz="1600" dirty="0">
                <a:solidFill>
                  <a:schemeClr val="tx1"/>
                </a:solidFill>
              </a:rPr>
            </a:br>
            <a:r>
              <a:rPr sz="1600" dirty="0">
                <a:solidFill>
                  <a:schemeClr val="tx1"/>
                </a:solidFill>
              </a:rPr>
              <a:t>• </a:t>
            </a:r>
            <a:r>
              <a:rPr sz="1600" dirty="0" err="1">
                <a:solidFill>
                  <a:schemeClr val="tx1"/>
                </a:solidFill>
              </a:rPr>
              <a:t>確認</a:t>
            </a:r>
            <a:r>
              <a:rPr sz="1600" dirty="0">
                <a:solidFill>
                  <a:schemeClr val="tx1"/>
                </a:solidFill>
              </a:rPr>
              <a:t> A=B+C+D+E+F</a:t>
            </a:r>
            <a:br>
              <a:rPr sz="1600" dirty="0">
                <a:solidFill>
                  <a:schemeClr val="tx1"/>
                </a:solidFill>
              </a:rPr>
            </a:br>
            <a:r>
              <a:rPr sz="1600" dirty="0">
                <a:solidFill>
                  <a:schemeClr val="tx1"/>
                </a:solidFill>
              </a:rPr>
              <a:t>• </a:t>
            </a:r>
            <a:r>
              <a:rPr lang="zh-TW" altLang="en-US" sz="1600" dirty="0">
                <a:solidFill>
                  <a:schemeClr val="tx1"/>
                </a:solidFill>
                <a:latin typeface="微軟正黑體" panose="020B0604030504040204" pitchFamily="34" charset="-120"/>
                <a:ea typeface="微軟正黑體" panose="020B0604030504040204" pitchFamily="34" charset="-120"/>
              </a:rPr>
              <a:t>檢查數據邏輯合理性</a:t>
            </a:r>
            <a:br>
              <a:rPr sz="1600" dirty="0">
                <a:solidFill>
                  <a:schemeClr val="tx1"/>
                </a:solidFill>
              </a:rPr>
            </a:br>
            <a:r>
              <a:rPr sz="1600" dirty="0">
                <a:solidFill>
                  <a:schemeClr val="tx1"/>
                </a:solidFill>
              </a:rPr>
              <a:t>• </a:t>
            </a:r>
            <a:r>
              <a:rPr sz="1600" dirty="0" err="1">
                <a:solidFill>
                  <a:schemeClr val="tx1"/>
                </a:solidFill>
              </a:rPr>
              <a:t>完成</a:t>
            </a:r>
            <a:r>
              <a:rPr lang="zh-TW" altLang="en-US" sz="1600" dirty="0">
                <a:solidFill>
                  <a:schemeClr val="tx1"/>
                </a:solidFill>
                <a:latin typeface="微軟正黑體" panose="020B0604030504040204" pitchFamily="34" charset="-120"/>
                <a:ea typeface="微軟正黑體" panose="020B0604030504040204" pitchFamily="34" charset="-120"/>
              </a:rPr>
              <a:t>填報</a:t>
            </a:r>
            <a:endParaRPr sz="1600" dirty="0">
              <a:solidFill>
                <a:schemeClr val="tx1"/>
              </a:solidFill>
              <a:latin typeface="微軟正黑體" panose="020B0604030504040204" pitchFamily="34" charset="-120"/>
              <a:ea typeface="微軟正黑體" panose="020B0604030504040204" pitchFamily="34" charset="-120"/>
            </a:endParaRPr>
          </a:p>
        </p:txBody>
      </p:sp>
      <p:grpSp>
        <p:nvGrpSpPr>
          <p:cNvPr id="26" name="群組 25">
            <a:extLst>
              <a:ext uri="{FF2B5EF4-FFF2-40B4-BE49-F238E27FC236}">
                <a16:creationId xmlns:a16="http://schemas.microsoft.com/office/drawing/2014/main" id="{9E1B53C0-105D-4440-90AA-AF9A25BF0B4D}"/>
              </a:ext>
            </a:extLst>
          </p:cNvPr>
          <p:cNvGrpSpPr/>
          <p:nvPr/>
        </p:nvGrpSpPr>
        <p:grpSpPr>
          <a:xfrm>
            <a:off x="159050" y="2633752"/>
            <a:ext cx="981593" cy="607440"/>
            <a:chOff x="275213" y="6016560"/>
            <a:chExt cx="504056" cy="373719"/>
          </a:xfrm>
        </p:grpSpPr>
        <p:sp>
          <p:nvSpPr>
            <p:cNvPr id="27" name="Oval 25">
              <a:extLst>
                <a:ext uri="{FF2B5EF4-FFF2-40B4-BE49-F238E27FC236}">
                  <a16:creationId xmlns:a16="http://schemas.microsoft.com/office/drawing/2014/main" id="{6648E800-1C11-4453-9C4C-A63121B26135}"/>
                </a:ext>
              </a:extLst>
            </p:cNvPr>
            <p:cNvSpPr>
              <a:spLocks noChangeArrowheads="1"/>
            </p:cNvSpPr>
            <p:nvPr/>
          </p:nvSpPr>
          <p:spPr bwMode="auto">
            <a:xfrm>
              <a:off x="347502" y="6016560"/>
              <a:ext cx="372927" cy="373719"/>
            </a:xfrm>
            <a:prstGeom prst="ellipse">
              <a:avLst/>
            </a:prstGeom>
            <a:solidFill>
              <a:srgbClr val="FF9933"/>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28" name="流程圖: 程序 27">
              <a:extLst>
                <a:ext uri="{FF2B5EF4-FFF2-40B4-BE49-F238E27FC236}">
                  <a16:creationId xmlns:a16="http://schemas.microsoft.com/office/drawing/2014/main" id="{A4D30A55-925D-4E9F-B9ED-7C206388F4AA}"/>
                </a:ext>
              </a:extLst>
            </p:cNvPr>
            <p:cNvSpPr/>
            <p:nvPr/>
          </p:nvSpPr>
          <p:spPr>
            <a:xfrm>
              <a:off x="275213" y="6105424"/>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1</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29" name="群組 28">
            <a:extLst>
              <a:ext uri="{FF2B5EF4-FFF2-40B4-BE49-F238E27FC236}">
                <a16:creationId xmlns:a16="http://schemas.microsoft.com/office/drawing/2014/main" id="{F3F02E0E-3ACE-4EA8-A13A-8F2E5B4225ED}"/>
              </a:ext>
            </a:extLst>
          </p:cNvPr>
          <p:cNvGrpSpPr/>
          <p:nvPr/>
        </p:nvGrpSpPr>
        <p:grpSpPr>
          <a:xfrm>
            <a:off x="4308049" y="2650736"/>
            <a:ext cx="981593" cy="606033"/>
            <a:chOff x="303937" y="5405913"/>
            <a:chExt cx="504056" cy="373719"/>
          </a:xfrm>
        </p:grpSpPr>
        <p:sp>
          <p:nvSpPr>
            <p:cNvPr id="30" name="Oval 25">
              <a:extLst>
                <a:ext uri="{FF2B5EF4-FFF2-40B4-BE49-F238E27FC236}">
                  <a16:creationId xmlns:a16="http://schemas.microsoft.com/office/drawing/2014/main" id="{61F9E9D7-B942-4983-A087-FCD9134A5863}"/>
                </a:ext>
              </a:extLst>
            </p:cNvPr>
            <p:cNvSpPr>
              <a:spLocks noChangeArrowheads="1"/>
            </p:cNvSpPr>
            <p:nvPr/>
          </p:nvSpPr>
          <p:spPr bwMode="auto">
            <a:xfrm>
              <a:off x="361937" y="5405913"/>
              <a:ext cx="372927" cy="373719"/>
            </a:xfrm>
            <a:prstGeom prst="ellipse">
              <a:avLst/>
            </a:prstGeom>
            <a:solidFill>
              <a:srgbClr val="577DBF"/>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1" name="流程圖: 程序 30">
              <a:extLst>
                <a:ext uri="{FF2B5EF4-FFF2-40B4-BE49-F238E27FC236}">
                  <a16:creationId xmlns:a16="http://schemas.microsoft.com/office/drawing/2014/main" id="{FA8CB1D5-946C-476B-A734-50FCEC33E839}"/>
                </a:ext>
              </a:extLst>
            </p:cNvPr>
            <p:cNvSpPr/>
            <p:nvPr/>
          </p:nvSpPr>
          <p:spPr>
            <a:xfrm>
              <a:off x="303937" y="5475160"/>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2</a:t>
              </a:r>
              <a:endParaRPr lang="zh-TW" altLang="en-US" sz="6000" b="1" kern="0" dirty="0">
                <a:solidFill>
                  <a:srgbClr val="FFFFFF"/>
                </a:solidFill>
                <a:latin typeface="Arial"/>
                <a:ea typeface="新細明體" panose="02020500000000000000" pitchFamily="18" charset="-120"/>
                <a:sym typeface="Arial"/>
              </a:endParaRPr>
            </a:p>
          </p:txBody>
        </p:sp>
      </p:grpSp>
      <p:grpSp>
        <p:nvGrpSpPr>
          <p:cNvPr id="32" name="群組 31">
            <a:extLst>
              <a:ext uri="{FF2B5EF4-FFF2-40B4-BE49-F238E27FC236}">
                <a16:creationId xmlns:a16="http://schemas.microsoft.com/office/drawing/2014/main" id="{C9568F43-B0A0-4EB0-927B-D98E9A0AD059}"/>
              </a:ext>
            </a:extLst>
          </p:cNvPr>
          <p:cNvGrpSpPr/>
          <p:nvPr/>
        </p:nvGrpSpPr>
        <p:grpSpPr>
          <a:xfrm>
            <a:off x="8413166" y="2620242"/>
            <a:ext cx="975932" cy="636527"/>
            <a:chOff x="276469" y="6387157"/>
            <a:chExt cx="504056" cy="373719"/>
          </a:xfrm>
        </p:grpSpPr>
        <p:sp>
          <p:nvSpPr>
            <p:cNvPr id="33" name="Oval 25">
              <a:extLst>
                <a:ext uri="{FF2B5EF4-FFF2-40B4-BE49-F238E27FC236}">
                  <a16:creationId xmlns:a16="http://schemas.microsoft.com/office/drawing/2014/main" id="{5593DBC4-6E03-4312-9963-6899E983927B}"/>
                </a:ext>
              </a:extLst>
            </p:cNvPr>
            <p:cNvSpPr>
              <a:spLocks noChangeArrowheads="1"/>
            </p:cNvSpPr>
            <p:nvPr/>
          </p:nvSpPr>
          <p:spPr bwMode="auto">
            <a:xfrm>
              <a:off x="341080" y="6387157"/>
              <a:ext cx="372927" cy="373719"/>
            </a:xfrm>
            <a:prstGeom prst="ellipse">
              <a:avLst/>
            </a:prstGeom>
            <a:solidFill>
              <a:srgbClr val="77933C"/>
            </a:solidFill>
            <a:ln w="34925">
              <a:solidFill>
                <a:srgbClr val="F9F9F6"/>
              </a:solidFill>
              <a:miter lim="800000"/>
              <a:headEnd/>
              <a:tailEnd/>
            </a:ln>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defRPr/>
              </a:pPr>
              <a:endParaRPr lang="zh-CN" altLang="en-US" sz="6000" kern="0">
                <a:cs typeface="Arial"/>
                <a:sym typeface="Arial"/>
              </a:endParaRPr>
            </a:p>
          </p:txBody>
        </p:sp>
        <p:sp>
          <p:nvSpPr>
            <p:cNvPr id="34" name="流程圖: 程序 33">
              <a:extLst>
                <a:ext uri="{FF2B5EF4-FFF2-40B4-BE49-F238E27FC236}">
                  <a16:creationId xmlns:a16="http://schemas.microsoft.com/office/drawing/2014/main" id="{1BA3F9BF-FA5F-4716-8F88-07C18425E8F0}"/>
                </a:ext>
              </a:extLst>
            </p:cNvPr>
            <p:cNvSpPr/>
            <p:nvPr/>
          </p:nvSpPr>
          <p:spPr>
            <a:xfrm>
              <a:off x="276469" y="6462499"/>
              <a:ext cx="504056" cy="216025"/>
            </a:xfrm>
            <a:prstGeom prst="flowChartProcess">
              <a:avLst/>
            </a:prstGeom>
            <a:noFill/>
            <a:ln w="25400" cap="flat" cmpd="sng" algn="ctr">
              <a:noFill/>
              <a:prstDash val="solid"/>
            </a:ln>
            <a:effectLst/>
          </p:spPr>
          <p:txBody>
            <a:bodyPr rtlCol="0" anchor="ctr"/>
            <a:lstStyle/>
            <a:p>
              <a:pPr algn="ctr">
                <a:defRPr/>
              </a:pPr>
              <a:r>
                <a:rPr lang="en-US" altLang="zh-TW" sz="6000" b="1" kern="0" dirty="0">
                  <a:solidFill>
                    <a:srgbClr val="FFFFFF"/>
                  </a:solidFill>
                  <a:latin typeface="Arial"/>
                  <a:ea typeface="新細明體" panose="02020500000000000000" pitchFamily="18" charset="-120"/>
                  <a:sym typeface="Arial"/>
                </a:rPr>
                <a:t>3</a:t>
              </a:r>
              <a:endParaRPr lang="zh-TW" altLang="en-US" sz="6000" b="1" kern="0" dirty="0">
                <a:solidFill>
                  <a:srgbClr val="FFFFFF"/>
                </a:solidFill>
                <a:latin typeface="Arial"/>
                <a:ea typeface="新細明體" panose="02020500000000000000" pitchFamily="18" charset="-120"/>
                <a:sym typeface="Arial"/>
              </a:endParaRPr>
            </a:p>
          </p:txBody>
        </p:sp>
      </p:grpSp>
      <p:cxnSp>
        <p:nvCxnSpPr>
          <p:cNvPr id="35" name="直線單箭頭接點 34">
            <a:extLst>
              <a:ext uri="{FF2B5EF4-FFF2-40B4-BE49-F238E27FC236}">
                <a16:creationId xmlns:a16="http://schemas.microsoft.com/office/drawing/2014/main" id="{A0E9BB12-3EA3-4003-83AE-7C3C4E264977}"/>
              </a:ext>
            </a:extLst>
          </p:cNvPr>
          <p:cNvCxnSpPr/>
          <p:nvPr/>
        </p:nvCxnSpPr>
        <p:spPr>
          <a:xfrm>
            <a:off x="4075446" y="3454924"/>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DD2A4EA-8050-452D-B9FD-9DA3EAD33443}"/>
              </a:ext>
            </a:extLst>
          </p:cNvPr>
          <p:cNvCxnSpPr/>
          <p:nvPr/>
        </p:nvCxnSpPr>
        <p:spPr>
          <a:xfrm>
            <a:off x="8189992" y="3454924"/>
            <a:ext cx="465201" cy="2739"/>
          </a:xfrm>
          <a:prstGeom prst="straightConnector1">
            <a:avLst/>
          </a:prstGeom>
          <a:ln w="76200">
            <a:solidFill>
              <a:srgbClr val="7F7F7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nvGraphicFramePr>
        <p:xfrm>
          <a:off x="251381" y="4833663"/>
          <a:ext cx="11689237" cy="1753604"/>
        </p:xfrm>
        <a:graphic>
          <a:graphicData uri="http://schemas.openxmlformats.org/drawingml/2006/table">
            <a:tbl>
              <a:tblPr firstRow="1" bandRow="1">
                <a:tableStyleId>{5C22544A-7EE6-4342-B048-85BDC9FD1C3A}</a:tableStyleId>
              </a:tblPr>
              <a:tblGrid>
                <a:gridCol w="11689237">
                  <a:extLst>
                    <a:ext uri="{9D8B030D-6E8A-4147-A177-3AD203B41FA5}">
                      <a16:colId xmlns:a16="http://schemas.microsoft.com/office/drawing/2014/main" val="1072936065"/>
                    </a:ext>
                  </a:extLst>
                </a:gridCol>
              </a:tblGrid>
              <a:tr h="438401">
                <a:tc>
                  <a:txBody>
                    <a:bodyPr/>
                    <a:lstStyle/>
                    <a:p>
                      <a:r>
                        <a:rPr lang="zh-TW" altLang="en-US" dirty="0"/>
                        <a:t>⚠️</a:t>
                      </a:r>
                      <a:r>
                        <a:rPr lang="zh-TW" altLang="en-US" b="1" dirty="0">
                          <a:solidFill>
                            <a:schemeClr val="tx1"/>
                          </a:solidFill>
                          <a:latin typeface="微軟正黑體" panose="020B0604030504040204" pitchFamily="34" charset="-120"/>
                          <a:ea typeface="微軟正黑體" panose="020B0604030504040204" pitchFamily="34" charset="-120"/>
                        </a:rPr>
                        <a:t>填表注意事項</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系統匯入資料請</a:t>
                      </a:r>
                      <a:r>
                        <a:rPr lang="zh-TW" altLang="en-US" sz="1800" b="1" i="0" dirty="0">
                          <a:solidFill>
                            <a:srgbClr val="FF0000"/>
                          </a:solidFill>
                          <a:latin typeface="Arial" panose="020B0604020202020204" pitchFamily="34" charset="0"/>
                          <a:ea typeface="微軟正黑體" panose="020B0604030504040204" pitchFamily="34" charset="-120"/>
                          <a:cs typeface="Arial" panose="020B0604020202020204" pitchFamily="34" charset="0"/>
                        </a:rPr>
                        <a:t>審慎確認正確性</a:t>
                      </a:r>
                      <a:r>
                        <a:rPr lang="zh-TW" altLang="en-US" sz="1800" b="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，如有疑義請聯繫校庫小組</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rgbClr val="FFF8DC"/>
                    </a:solidFill>
                  </a:tcPr>
                </a:tc>
                <a:extLst>
                  <a:ext uri="{0D108BD9-81ED-4DB2-BD59-A6C34878D82A}">
                    <a16:rowId xmlns:a16="http://schemas.microsoft.com/office/drawing/2014/main" val="135495809"/>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安置學生狀態以</a:t>
                      </a:r>
                      <a:r>
                        <a:rPr lang="zh-TW" altLang="en-US" b="1" dirty="0">
                          <a:solidFill>
                            <a:srgbClr val="FF0000"/>
                          </a:solidFill>
                          <a:latin typeface="微軟正黑體" panose="020B0604030504040204" pitchFamily="34" charset="-120"/>
                          <a:ea typeface="微軟正黑體" panose="020B0604030504040204" pitchFamily="34" charset="-120"/>
                        </a:rPr>
                        <a:t>填報基準日現況</a:t>
                      </a:r>
                      <a:r>
                        <a:rPr lang="zh-TW" altLang="en-US" dirty="0">
                          <a:latin typeface="微軟正黑體" panose="020B0604030504040204" pitchFamily="34" charset="-120"/>
                          <a:ea typeface="微軟正黑體" panose="020B0604030504040204" pitchFamily="34" charset="-120"/>
                        </a:rPr>
                        <a:t>為準，即使後續有變化也以基準日狀態填報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dirty="0">
                          <a:latin typeface="微軟正黑體" panose="020B0604030504040204" pitchFamily="34" charset="-120"/>
                          <a:ea typeface="微軟正黑體" panose="020B0604030504040204" pitchFamily="34" charset="-120"/>
                        </a:rPr>
                        <a:t>確保</a:t>
                      </a:r>
                      <a:r>
                        <a:rPr kumimoji="0"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rPr>
                        <a:t>A=B+C+D+E+F</a:t>
                      </a:r>
                      <a:r>
                        <a:rPr lang="zh-TW" altLang="en-US" dirty="0">
                          <a:latin typeface="微軟正黑體" panose="020B0604030504040204" pitchFamily="34" charset="-120"/>
                          <a:ea typeface="微軟正黑體" panose="020B0604030504040204" pitchFamily="34" charset="-120"/>
                        </a:rPr>
                        <a:t>等式成立，數據不符將無法完成填報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spTree>
    <p:extLst>
      <p:ext uri="{BB962C8B-B14F-4D97-AF65-F5344CB8AC3E}">
        <p14:creationId xmlns:p14="http://schemas.microsoft.com/office/powerpoint/2010/main" val="17278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3.2.14</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安置學生就學情形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7" name="表格 36">
            <a:extLst>
              <a:ext uri="{FF2B5EF4-FFF2-40B4-BE49-F238E27FC236}">
                <a16:creationId xmlns:a16="http://schemas.microsoft.com/office/drawing/2014/main" id="{F6C85C0A-E701-4FF7-BC18-B0E50372ABFC}"/>
              </a:ext>
            </a:extLst>
          </p:cNvPr>
          <p:cNvGraphicFramePr>
            <a:graphicFrameLocks noGrp="1"/>
          </p:cNvGraphicFramePr>
          <p:nvPr>
            <p:extLst>
              <p:ext uri="{D42A27DB-BD31-4B8C-83A1-F6EECF244321}">
                <p14:modId xmlns:p14="http://schemas.microsoft.com/office/powerpoint/2010/main" val="1794302718"/>
              </p:ext>
            </p:extLst>
          </p:nvPr>
        </p:nvGraphicFramePr>
        <p:xfrm>
          <a:off x="251381" y="4570652"/>
          <a:ext cx="11767794" cy="1974082"/>
        </p:xfrm>
        <a:graphic>
          <a:graphicData uri="http://schemas.openxmlformats.org/drawingml/2006/table">
            <a:tbl>
              <a:tblPr firstRow="1" bandRow="1">
                <a:tableStyleId>{5C22544A-7EE6-4342-B048-85BDC9FD1C3A}</a:tableStyleId>
              </a:tblPr>
              <a:tblGrid>
                <a:gridCol w="11767794">
                  <a:extLst>
                    <a:ext uri="{9D8B030D-6E8A-4147-A177-3AD203B41FA5}">
                      <a16:colId xmlns:a16="http://schemas.microsoft.com/office/drawing/2014/main" val="1072936065"/>
                    </a:ext>
                  </a:extLst>
                </a:gridCol>
              </a:tblGrid>
              <a:tr h="438401">
                <a:tc>
                  <a:txBody>
                    <a:bodyPr/>
                    <a:lstStyle/>
                    <a:p>
                      <a:r>
                        <a:rPr lang="zh-TW" altLang="en-US" b="1" dirty="0">
                          <a:solidFill>
                            <a:schemeClr val="tx1"/>
                          </a:solidFill>
                          <a:latin typeface="微軟正黑體" panose="020B0604030504040204" pitchFamily="34" charset="-120"/>
                          <a:ea typeface="微軟正黑體" panose="020B0604030504040204" pitchFamily="34" charset="-120"/>
                        </a:rPr>
                        <a:t>     填表重點提醒</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3003213588"/>
                  </a:ext>
                </a:extLst>
              </a:tr>
              <a:tr h="318031">
                <a:tc>
                  <a:txBody>
                    <a:bodyPr/>
                    <a:lstStyle/>
                    <a:p>
                      <a:pPr marL="285750" indent="-285750">
                        <a:buFont typeface="Wingdings" panose="05000000000000000000" pitchFamily="2" charset="2"/>
                        <a:buChar char="l"/>
                        <a:defRPr sz="1000">
                          <a:latin typeface="Microsoft JhengHei"/>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安置學生實際就讀人數</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固定不變，為</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教育部分發的總數</a:t>
                      </a:r>
                      <a:endParaRPr lang="zh-TW" altLang="en-US" sz="1800" b="1" dirty="0">
                        <a:solidFill>
                          <a:srgbClr val="FF0000"/>
                        </a:solidFill>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35495809"/>
                  </a:ext>
                </a:extLst>
              </a:tr>
              <a:tr h="33877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安置學生狀態只影響</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B~F</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的分布，</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總和必須等於</a:t>
                      </a:r>
                      <a:r>
                        <a:rPr lang="en-US" altLang="zh-TW" sz="1800" b="1" kern="1200" dirty="0">
                          <a:solidFill>
                            <a:srgbClr val="FF0000"/>
                          </a:solidFill>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rgbClr val="FFF8DC"/>
                    </a:solidFill>
                  </a:tcPr>
                </a:tc>
                <a:extLst>
                  <a:ext uri="{0D108BD9-81ED-4DB2-BD59-A6C34878D82A}">
                    <a16:rowId xmlns:a16="http://schemas.microsoft.com/office/drawing/2014/main" val="2391919167"/>
                  </a:ext>
                </a:extLst>
              </a:tr>
              <a:tr h="3500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轉學只有轉出學校填報</a:t>
                      </a:r>
                      <a:r>
                        <a:rPr lang="zh-TW" altLang="en-US" sz="1800" b="0" kern="1200" dirty="0">
                          <a:solidFill>
                            <a:schemeClr val="tx1"/>
                          </a:solidFill>
                          <a:latin typeface="微軟正黑體" panose="020B0604030504040204" pitchFamily="34" charset="-120"/>
                          <a:ea typeface="微軟正黑體" panose="020B0604030504040204" pitchFamily="34" charset="-120"/>
                          <a:cs typeface="+mn-cs"/>
                        </a:rPr>
                        <a:t>，接受轉入的學校無須填報</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045622820"/>
                  </a:ext>
                </a:extLst>
              </a:tr>
              <a:tr h="4384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已畢業、已轉學、已退學的學生，仍需持續填報其最終狀態</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B w="12700" cap="flat" cmpd="sng" algn="ctr">
                      <a:solidFill>
                        <a:schemeClr val="tx1">
                          <a:lumMod val="95000"/>
                          <a:lumOff val="5000"/>
                        </a:schemeClr>
                      </a:solidFill>
                      <a:prstDash val="solid"/>
                      <a:round/>
                      <a:headEnd type="none" w="med" len="med"/>
                      <a:tailEnd type="none" w="med" len="med"/>
                    </a:lnB>
                    <a:solidFill>
                      <a:srgbClr val="FFF8DC"/>
                    </a:solidFill>
                  </a:tcPr>
                </a:tc>
                <a:extLst>
                  <a:ext uri="{0D108BD9-81ED-4DB2-BD59-A6C34878D82A}">
                    <a16:rowId xmlns:a16="http://schemas.microsoft.com/office/drawing/2014/main" val="2534970615"/>
                  </a:ext>
                </a:extLst>
              </a:tr>
            </a:tbl>
          </a:graphicData>
        </a:graphic>
      </p:graphicFrame>
      <p:graphicFrame>
        <p:nvGraphicFramePr>
          <p:cNvPr id="3" name="表格 2">
            <a:extLst>
              <a:ext uri="{FF2B5EF4-FFF2-40B4-BE49-F238E27FC236}">
                <a16:creationId xmlns:a16="http://schemas.microsoft.com/office/drawing/2014/main" id="{2EFF02B6-F876-4028-BAE5-6B2910C6FDE1}"/>
              </a:ext>
            </a:extLst>
          </p:cNvPr>
          <p:cNvGraphicFramePr>
            <a:graphicFrameLocks noGrp="1"/>
          </p:cNvGraphicFramePr>
          <p:nvPr>
            <p:extLst>
              <p:ext uri="{D42A27DB-BD31-4B8C-83A1-F6EECF244321}">
                <p14:modId xmlns:p14="http://schemas.microsoft.com/office/powerpoint/2010/main" val="3241714227"/>
              </p:ext>
            </p:extLst>
          </p:nvPr>
        </p:nvGraphicFramePr>
        <p:xfrm>
          <a:off x="209274" y="1759782"/>
          <a:ext cx="11787304" cy="1416138"/>
        </p:xfrm>
        <a:graphic>
          <a:graphicData uri="http://schemas.openxmlformats.org/drawingml/2006/table">
            <a:tbl>
              <a:tblPr firstRow="1" firstCol="1" bandRow="1"/>
              <a:tblGrid>
                <a:gridCol w="931575">
                  <a:extLst>
                    <a:ext uri="{9D8B030D-6E8A-4147-A177-3AD203B41FA5}">
                      <a16:colId xmlns:a16="http://schemas.microsoft.com/office/drawing/2014/main" val="1080440777"/>
                    </a:ext>
                  </a:extLst>
                </a:gridCol>
                <a:gridCol w="745529">
                  <a:extLst>
                    <a:ext uri="{9D8B030D-6E8A-4147-A177-3AD203B41FA5}">
                      <a16:colId xmlns:a16="http://schemas.microsoft.com/office/drawing/2014/main" val="3119087659"/>
                    </a:ext>
                  </a:extLst>
                </a:gridCol>
                <a:gridCol w="1694945">
                  <a:extLst>
                    <a:ext uri="{9D8B030D-6E8A-4147-A177-3AD203B41FA5}">
                      <a16:colId xmlns:a16="http://schemas.microsoft.com/office/drawing/2014/main" val="1138287365"/>
                    </a:ext>
                  </a:extLst>
                </a:gridCol>
                <a:gridCol w="1641420">
                  <a:extLst>
                    <a:ext uri="{9D8B030D-6E8A-4147-A177-3AD203B41FA5}">
                      <a16:colId xmlns:a16="http://schemas.microsoft.com/office/drawing/2014/main" val="961407983"/>
                    </a:ext>
                  </a:extLst>
                </a:gridCol>
                <a:gridCol w="1677104">
                  <a:extLst>
                    <a:ext uri="{9D8B030D-6E8A-4147-A177-3AD203B41FA5}">
                      <a16:colId xmlns:a16="http://schemas.microsoft.com/office/drawing/2014/main" val="2027637495"/>
                    </a:ext>
                  </a:extLst>
                </a:gridCol>
                <a:gridCol w="1623580">
                  <a:extLst>
                    <a:ext uri="{9D8B030D-6E8A-4147-A177-3AD203B41FA5}">
                      <a16:colId xmlns:a16="http://schemas.microsoft.com/office/drawing/2014/main" val="2551039800"/>
                    </a:ext>
                  </a:extLst>
                </a:gridCol>
                <a:gridCol w="1677104">
                  <a:extLst>
                    <a:ext uri="{9D8B030D-6E8A-4147-A177-3AD203B41FA5}">
                      <a16:colId xmlns:a16="http://schemas.microsoft.com/office/drawing/2014/main" val="1133895316"/>
                    </a:ext>
                  </a:extLst>
                </a:gridCol>
                <a:gridCol w="1796047">
                  <a:extLst>
                    <a:ext uri="{9D8B030D-6E8A-4147-A177-3AD203B41FA5}">
                      <a16:colId xmlns:a16="http://schemas.microsoft.com/office/drawing/2014/main" val="1264883497"/>
                    </a:ext>
                  </a:extLst>
                </a:gridCol>
              </a:tblGrid>
              <a:tr h="578655">
                <a:tc>
                  <a:txBody>
                    <a:bodyPr/>
                    <a:lstStyle/>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校庫期數</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endParaRPr lang="en-US"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spcAft>
                          <a:spcPts val="0"/>
                        </a:spcAft>
                      </a:pPr>
                      <a:r>
                        <a:rPr lang="zh-TW" alt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kumimoji="0" lang="zh-TW"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安置學生實際就讀人數</a:t>
                      </a: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(A=B+C+D+E+F)</a:t>
                      </a:r>
                      <a:endParaRPr lang="zh-TW" altLang="zh-TW" sz="16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(C)</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退學人數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轉學人數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(E)</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zh-TW" alt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安置學生</a:t>
                      </a: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畢業人數</a:t>
                      </a:r>
                    </a:p>
                    <a:p>
                      <a:pPr marL="0" algn="ctr" defTabSz="914400" rtl="0" eaLnBrk="1" latinLnBrk="0" hangingPunct="1">
                        <a:spcAft>
                          <a:spcPts val="0"/>
                        </a:spcAft>
                      </a:pPr>
                      <a:r>
                        <a:rPr lang="en-US"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(F)</a:t>
                      </a:r>
                      <a:endPar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0530258"/>
                  </a:ext>
                </a:extLst>
              </a:tr>
              <a:tr h="372789">
                <a:tc>
                  <a:txBody>
                    <a:bodyPr/>
                    <a:lstStyle/>
                    <a:p>
                      <a:pPr marL="0" algn="ctr" defTabSz="914400" rtl="0" eaLnBrk="1" latinLnBrk="0" hangingPunct="1">
                        <a:spcAft>
                          <a:spcPts val="0"/>
                        </a:spcAft>
                      </a:pPr>
                      <a:r>
                        <a:rPr lang="en-US"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系統匯入</a:t>
                      </a: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053424"/>
                  </a:ext>
                </a:extLst>
              </a:tr>
              <a:tr h="372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115.03</a:t>
                      </a:r>
                      <a:r>
                        <a:rPr lang="zh-TW" altLang="en-US"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endParaRPr lang="zh-TW"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系統匯入</a:t>
                      </a:r>
                      <a:r>
                        <a:rPr lang="en-US" altLang="zh-TW" sz="1600" b="1" kern="1200" dirty="0">
                          <a:solidFill>
                            <a:schemeClr val="tx1">
                              <a:lumMod val="50000"/>
                              <a:lumOff val="50000"/>
                            </a:schemeClr>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spcAft>
                          <a:spcPts val="0"/>
                        </a:spcAft>
                      </a:pPr>
                      <a:r>
                        <a:rPr lang="en-US"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altLang="zh-TW" sz="1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137693"/>
                  </a:ext>
                </a:extLst>
              </a:tr>
            </a:tbl>
          </a:graphicData>
        </a:graphic>
      </p:graphicFrame>
      <p:sp>
        <p:nvSpPr>
          <p:cNvPr id="25" name="Rounded Rectangle 6">
            <a:extLst>
              <a:ext uri="{FF2B5EF4-FFF2-40B4-BE49-F238E27FC236}">
                <a16:creationId xmlns:a16="http://schemas.microsoft.com/office/drawing/2014/main" id="{955571D4-B177-49A7-8583-277B89B14C61}"/>
              </a:ext>
            </a:extLst>
          </p:cNvPr>
          <p:cNvSpPr/>
          <p:nvPr/>
        </p:nvSpPr>
        <p:spPr>
          <a:xfrm>
            <a:off x="209663" y="961621"/>
            <a:ext cx="11772672" cy="715591"/>
          </a:xfrm>
          <a:prstGeom prst="roundRect">
            <a:avLst/>
          </a:prstGeom>
          <a:solidFill>
            <a:srgbClr val="FFECB6"/>
          </a:solidFill>
          <a:ln>
            <a:solidFill>
              <a:srgbClr val="C8C8C8"/>
            </a:solid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lgn="just">
              <a:lnSpc>
                <a:spcPts val="23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dirty="0">
                <a:solidFill>
                  <a:schemeClr val="tx1"/>
                </a:solidFill>
                <a:latin typeface="微軟正黑體" panose="020B0604030504040204" pitchFamily="34" charset="-120"/>
                <a:ea typeface="微軟正黑體" panose="020B0604030504040204" pitchFamily="34" charset="-120"/>
              </a:rPr>
              <a:t>📝範例說明：</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Y</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校於</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學期經</a:t>
            </a:r>
            <a:r>
              <a:rPr lang="zh-TW"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教育部分發</a:t>
            </a:r>
            <a:r>
              <a:rPr lang="en-US"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35</a:t>
            </a:r>
            <a:r>
              <a:rPr lang="zh-TW" altLang="zh-TW" sz="1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名安置學生人數</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到校就讀</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，分別於</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10</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日</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年</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3</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月</a:t>
            </a:r>
            <a:r>
              <a:rPr lang="en-US" altLang="zh-TW"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15</a:t>
            </a:r>
            <a:r>
              <a:rPr lang="zh-TW" altLang="en-US" sz="1600" dirty="0">
                <a:solidFill>
                  <a:srgbClr val="FF0000"/>
                </a:solidFill>
                <a:highlight>
                  <a:srgbClr val="FFCCCC"/>
                </a:highlight>
                <a:latin typeface="Arial" panose="020B0604020202020204" pitchFamily="34" charset="0"/>
                <a:ea typeface="微軟正黑體" panose="020B0604030504040204" pitchFamily="34" charset="-120"/>
                <a:cs typeface="Arial" panose="020B0604020202020204" pitchFamily="34" charset="0"/>
              </a:rPr>
              <a:t>日</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統計其就學情形，以下說明</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期首次填報及</a:t>
            </a:r>
            <a:r>
              <a:rPr lang="en-US"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115.03</a:t>
            </a:r>
            <a:r>
              <a:rPr lang="zh-TW" altLang="en-US"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期續填的填報方式</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51" name="组合 247">
            <a:extLst>
              <a:ext uri="{FF2B5EF4-FFF2-40B4-BE49-F238E27FC236}">
                <a16:creationId xmlns:a16="http://schemas.microsoft.com/office/drawing/2014/main" id="{A84624DD-1443-4548-999A-8C667B618632}"/>
              </a:ext>
            </a:extLst>
          </p:cNvPr>
          <p:cNvGrpSpPr/>
          <p:nvPr/>
        </p:nvGrpSpPr>
        <p:grpSpPr>
          <a:xfrm>
            <a:off x="333858" y="4628560"/>
            <a:ext cx="250603" cy="329938"/>
            <a:chOff x="4878388" y="692150"/>
            <a:chExt cx="600076" cy="963613"/>
          </a:xfrm>
        </p:grpSpPr>
        <p:sp>
          <p:nvSpPr>
            <p:cNvPr id="52" name="Rectangle 19">
              <a:extLst>
                <a:ext uri="{FF2B5EF4-FFF2-40B4-BE49-F238E27FC236}">
                  <a16:creationId xmlns:a16="http://schemas.microsoft.com/office/drawing/2014/main" id="{6E54CA7D-80B0-47AD-AAE8-E22D5EE62E88}"/>
                </a:ext>
              </a:extLst>
            </p:cNvPr>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20">
              <a:extLst>
                <a:ext uri="{FF2B5EF4-FFF2-40B4-BE49-F238E27FC236}">
                  <a16:creationId xmlns:a16="http://schemas.microsoft.com/office/drawing/2014/main" id="{2ADB77B7-2972-4808-9611-BBF9D1D530B2}"/>
                </a:ext>
              </a:extLst>
            </p:cNvPr>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21">
              <a:extLst>
                <a:ext uri="{FF2B5EF4-FFF2-40B4-BE49-F238E27FC236}">
                  <a16:creationId xmlns:a16="http://schemas.microsoft.com/office/drawing/2014/main" id="{7B4EC23C-75E3-46B5-9EB5-54C43C3CCA31}"/>
                </a:ext>
              </a:extLst>
            </p:cNvPr>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2">
              <a:extLst>
                <a:ext uri="{FF2B5EF4-FFF2-40B4-BE49-F238E27FC236}">
                  <a16:creationId xmlns:a16="http://schemas.microsoft.com/office/drawing/2014/main" id="{F566F290-A1D1-49FB-9AE3-64B241A282C4}"/>
                </a:ext>
              </a:extLst>
            </p:cNvPr>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3">
              <a:extLst>
                <a:ext uri="{FF2B5EF4-FFF2-40B4-BE49-F238E27FC236}">
                  <a16:creationId xmlns:a16="http://schemas.microsoft.com/office/drawing/2014/main" id="{845027B1-F67C-45A8-A301-C613B7A4F9B8}"/>
                </a:ext>
              </a:extLst>
            </p:cNvPr>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24">
              <a:extLst>
                <a:ext uri="{FF2B5EF4-FFF2-40B4-BE49-F238E27FC236}">
                  <a16:creationId xmlns:a16="http://schemas.microsoft.com/office/drawing/2014/main" id="{E3FD1577-7F45-4614-9856-7AF4DD46DCEE}"/>
                </a:ext>
              </a:extLst>
            </p:cNvPr>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
              <a:extLst>
                <a:ext uri="{FF2B5EF4-FFF2-40B4-BE49-F238E27FC236}">
                  <a16:creationId xmlns:a16="http://schemas.microsoft.com/office/drawing/2014/main" id="{26E5DE7C-9C3D-4EB4-9123-0CEA5D7FD1DA}"/>
                </a:ext>
              </a:extLst>
            </p:cNvPr>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
              <a:extLst>
                <a:ext uri="{FF2B5EF4-FFF2-40B4-BE49-F238E27FC236}">
                  <a16:creationId xmlns:a16="http://schemas.microsoft.com/office/drawing/2014/main" id="{4AC61C52-4F2D-447F-AEAB-BCD171F7CE66}"/>
                </a:ext>
              </a:extLst>
            </p:cNvPr>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7">
              <a:extLst>
                <a:ext uri="{FF2B5EF4-FFF2-40B4-BE49-F238E27FC236}">
                  <a16:creationId xmlns:a16="http://schemas.microsoft.com/office/drawing/2014/main" id="{A9A80438-0C4C-4837-97DE-77748210F6D7}"/>
                </a:ext>
              </a:extLst>
            </p:cNvPr>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群組 13">
            <a:extLst>
              <a:ext uri="{FF2B5EF4-FFF2-40B4-BE49-F238E27FC236}">
                <a16:creationId xmlns:a16="http://schemas.microsoft.com/office/drawing/2014/main" id="{8905FB2D-3E93-4017-8F56-3472AB37AD74}"/>
              </a:ext>
            </a:extLst>
          </p:cNvPr>
          <p:cNvGrpSpPr/>
          <p:nvPr/>
        </p:nvGrpSpPr>
        <p:grpSpPr>
          <a:xfrm>
            <a:off x="216651" y="3233136"/>
            <a:ext cx="11856106" cy="1227652"/>
            <a:chOff x="151265" y="3518738"/>
            <a:chExt cx="11856106" cy="1227652"/>
          </a:xfrm>
        </p:grpSpPr>
        <p:sp>
          <p:nvSpPr>
            <p:cNvPr id="38" name="Rounded Rectangle 8">
              <a:extLst>
                <a:ext uri="{FF2B5EF4-FFF2-40B4-BE49-F238E27FC236}">
                  <a16:creationId xmlns:a16="http://schemas.microsoft.com/office/drawing/2014/main" id="{D6871126-AB96-4B86-90F2-688D45FF7827}"/>
                </a:ext>
              </a:extLst>
            </p:cNvPr>
            <p:cNvSpPr/>
            <p:nvPr/>
          </p:nvSpPr>
          <p:spPr>
            <a:xfrm>
              <a:off x="151265" y="3518738"/>
              <a:ext cx="11856106" cy="1227652"/>
            </a:xfrm>
            <a:prstGeom prst="roundRect">
              <a:avLst/>
            </a:prstGeom>
            <a:solidFill>
              <a:srgbClr val="FFFFFF"/>
            </a:solidFill>
            <a:ln>
              <a:solidFill>
                <a:srgbClr val="C80000"/>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defRPr sz="1000">
                  <a:latin typeface="Microsoft JhengHei"/>
                </a:defRPr>
              </a:pPr>
              <a:r>
                <a:rPr lang="zh-TW" altLang="en-US" sz="1500" b="1" dirty="0">
                  <a:solidFill>
                    <a:schemeClr val="tx1"/>
                  </a:solidFill>
                  <a:latin typeface="微軟正黑體" panose="020B0604030504040204" pitchFamily="34" charset="-120"/>
                  <a:ea typeface="微軟正黑體" panose="020B0604030504040204" pitchFamily="34" charset="-120"/>
                </a:rPr>
                <a:t>         </a:t>
              </a:r>
              <a:r>
                <a:rPr lang="zh-TW" altLang="en-US" sz="1800" b="1" dirty="0">
                  <a:solidFill>
                    <a:schemeClr val="tx1"/>
                  </a:solidFill>
                  <a:latin typeface="微軟正黑體" panose="020B0604030504040204" pitchFamily="34" charset="-120"/>
                  <a:ea typeface="微軟正黑體" panose="020B0604030504040204" pitchFamily="34" charset="-120"/>
                </a:rPr>
                <a:t>轉學填報方式</a:t>
              </a:r>
              <a:r>
                <a:rPr lang="zh-TW" altLang="en-US" sz="1500" dirty="0">
                  <a:solidFill>
                    <a:schemeClr val="tx1"/>
                  </a:solidFill>
                  <a:latin typeface="微軟正黑體" panose="020B0604030504040204" pitchFamily="34" charset="-120"/>
                  <a:ea typeface="微軟正黑體" panose="020B0604030504040204" pitchFamily="34" charset="-120"/>
                </a:rPr>
                <a:t>：</a:t>
              </a:r>
              <a:endParaRPr lang="en-US" altLang="zh-TW" sz="1500" dirty="0">
                <a:solidFill>
                  <a:schemeClr val="tx1"/>
                </a:solidFill>
                <a:latin typeface="微軟正黑體" panose="020B0604030504040204" pitchFamily="34" charset="-120"/>
                <a:ea typeface="微軟正黑體" panose="020B0604030504040204" pitchFamily="34" charset="-120"/>
              </a:endParaRPr>
            </a:p>
            <a:p>
              <a:pPr>
                <a:spcBef>
                  <a:spcPts val="300"/>
                </a:spcBef>
                <a:defRPr sz="10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狀況一：</a:t>
              </a:r>
              <a:r>
                <a:rPr lang="zh-TW" altLang="en-US" sz="1600" b="1" dirty="0">
                  <a:solidFill>
                    <a:schemeClr val="tx1"/>
                  </a:solidFill>
                  <a:latin typeface="微軟正黑體" panose="020B0604030504040204" pitchFamily="34" charset="-120"/>
                  <a:ea typeface="微軟正黑體" panose="020B0604030504040204" pitchFamily="34" charset="-120"/>
                </a:rPr>
                <a:t>安置學校間轉學</a:t>
              </a:r>
              <a:r>
                <a:rPr lang="zh-TW" altLang="en-US" sz="1600" dirty="0">
                  <a:solidFill>
                    <a:schemeClr val="tx1"/>
                  </a:solidFill>
                  <a:latin typeface="微軟正黑體" panose="020B0604030504040204" pitchFamily="34" charset="-120"/>
                  <a:ea typeface="微軟正黑體" panose="020B0604030504040204" pitchFamily="34" charset="-120"/>
                </a:rPr>
                <a:t>：甲校安置學生轉學至乙校</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乙校也有安置學生</a:t>
              </a:r>
              <a:r>
                <a:rPr lang="en-US" altLang="zh-TW" sz="1500" dirty="0">
                  <a:solidFill>
                    <a:schemeClr val="tx1"/>
                  </a:solidFill>
                  <a:latin typeface="微軟正黑體" panose="020B0604030504040204" pitchFamily="34" charset="-120"/>
                  <a:ea typeface="微軟正黑體" panose="020B0604030504040204" pitchFamily="34" charset="-120"/>
                </a:rPr>
                <a:t>)</a:t>
              </a:r>
            </a:p>
            <a:p>
              <a:pPr>
                <a:defRPr sz="1000">
                  <a:latin typeface="Microsoft JhengHei"/>
                </a:defRPr>
              </a:pPr>
              <a:endParaRPr lang="en-US" altLang="zh-TW" sz="1500" dirty="0">
                <a:solidFill>
                  <a:schemeClr val="tx1"/>
                </a:solidFill>
                <a:latin typeface="微軟正黑體" panose="020B0604030504040204" pitchFamily="34" charset="-120"/>
                <a:ea typeface="微軟正黑體" panose="020B0604030504040204" pitchFamily="34" charset="-120"/>
              </a:endParaRPr>
            </a:p>
            <a:p>
              <a:pPr>
                <a:defRPr sz="1000">
                  <a:latin typeface="Microsoft JhengHei"/>
                </a:defRPr>
              </a:pPr>
              <a:r>
                <a:rPr lang="zh-TW" altLang="en-US" sz="1600" dirty="0">
                  <a:solidFill>
                    <a:schemeClr val="tx1"/>
                  </a:solidFill>
                  <a:latin typeface="微軟正黑體" panose="020B0604030504040204" pitchFamily="34" charset="-120"/>
                  <a:ea typeface="微軟正黑體" panose="020B0604030504040204" pitchFamily="34" charset="-120"/>
                </a:rPr>
                <a:t>狀況二：</a:t>
              </a:r>
              <a:r>
                <a:rPr lang="zh-TW" altLang="en-US" sz="1600" b="1" dirty="0">
                  <a:solidFill>
                    <a:schemeClr val="tx1"/>
                  </a:solidFill>
                  <a:latin typeface="微軟正黑體" panose="020B0604030504040204" pitchFamily="34" charset="-120"/>
                  <a:ea typeface="微軟正黑體" panose="020B0604030504040204" pitchFamily="34" charset="-120"/>
                </a:rPr>
                <a:t>轉入一般學校</a:t>
              </a:r>
              <a:r>
                <a:rPr lang="zh-TW" altLang="en-US" sz="1600" dirty="0">
                  <a:solidFill>
                    <a:schemeClr val="tx1"/>
                  </a:solidFill>
                  <a:latin typeface="微軟正黑體" panose="020B0604030504040204" pitchFamily="34" charset="-120"/>
                  <a:ea typeface="微軟正黑體" panose="020B0604030504040204" pitchFamily="34" charset="-120"/>
                </a:rPr>
                <a:t>： 甲校安置學生轉學至丙校</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一般學校</a:t>
              </a:r>
              <a:r>
                <a:rPr lang="en-US" altLang="zh-TW" sz="1600"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39" name="矩形: 圓角 38">
              <a:extLst>
                <a:ext uri="{FF2B5EF4-FFF2-40B4-BE49-F238E27FC236}">
                  <a16:creationId xmlns:a16="http://schemas.microsoft.com/office/drawing/2014/main" id="{F7E7A8BA-CC65-4B07-8A5F-8F327B08725F}"/>
                </a:ext>
              </a:extLst>
            </p:cNvPr>
            <p:cNvSpPr/>
            <p:nvPr/>
          </p:nvSpPr>
          <p:spPr>
            <a:xfrm>
              <a:off x="6718564" y="3788742"/>
              <a:ext cx="5244651" cy="4171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微軟正黑體" panose="020B0604030504040204" pitchFamily="34" charset="-120"/>
                  <a:ea typeface="微軟正黑體" panose="020B0604030504040204" pitchFamily="34" charset="-120"/>
                </a:rPr>
                <a:t>甲校：填報</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「轉學」</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名，乙校：不需填報接受轉入學生</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40" name="矩形: 圓角 39">
              <a:extLst>
                <a:ext uri="{FF2B5EF4-FFF2-40B4-BE49-F238E27FC236}">
                  <a16:creationId xmlns:a16="http://schemas.microsoft.com/office/drawing/2014/main" id="{E6A6E9D8-9FAD-4946-AB3C-14B5ECA63B0E}"/>
                </a:ext>
              </a:extLst>
            </p:cNvPr>
            <p:cNvSpPr/>
            <p:nvPr/>
          </p:nvSpPr>
          <p:spPr>
            <a:xfrm>
              <a:off x="5802758" y="4267566"/>
              <a:ext cx="5151790" cy="41713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微軟正黑體" panose="020B0604030504040204" pitchFamily="34" charset="-120"/>
                  <a:ea typeface="微軟正黑體" panose="020B0604030504040204" pitchFamily="34" charset="-120"/>
                </a:rPr>
                <a:t>甲校：填報</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「轉學」</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名，丙校：無須填報</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非安置學校</a:t>
              </a:r>
              <a:r>
                <a:rPr lang="en-US" altLang="zh-TW" sz="16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pic>
          <p:nvPicPr>
            <p:cNvPr id="8" name="圖形 7" descr="箭號: 左旋 以實心填滿">
              <a:extLst>
                <a:ext uri="{FF2B5EF4-FFF2-40B4-BE49-F238E27FC236}">
                  <a16:creationId xmlns:a16="http://schemas.microsoft.com/office/drawing/2014/main" id="{67A517F1-6CB0-4B8D-B0B2-17D92A3F15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326" y="3568754"/>
              <a:ext cx="384355" cy="384355"/>
            </a:xfrm>
            <a:prstGeom prst="rect">
              <a:avLst/>
            </a:prstGeom>
          </p:spPr>
        </p:pic>
      </p:grpSp>
    </p:spTree>
    <p:extLst>
      <p:ext uri="{BB962C8B-B14F-4D97-AF65-F5344CB8AC3E}">
        <p14:creationId xmlns:p14="http://schemas.microsoft.com/office/powerpoint/2010/main" val="397132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Arial" panose="020B0604020202020204" pitchFamily="34" charset="0"/>
              </a:rPr>
              <a:t>3.2.15</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私立大專校院編制內專任教師待遇標準</a:t>
            </a:r>
            <a:b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4017" y="1193535"/>
            <a:ext cx="11852912" cy="464743"/>
          </a:xfrm>
          <a:prstGeom prst="rect">
            <a:avLst/>
          </a:prstGeom>
        </p:spPr>
        <p:txBody>
          <a:bodyPr wrap="square">
            <a:spAutoFit/>
          </a:bodyPr>
          <a:lstStyle/>
          <a:p>
            <a:pPr marL="0" marR="0" lvl="0" indent="0" algn="just" defTabSz="914400" rtl="0" eaLnBrk="0" fontAlgn="base" latinLnBrk="0" hangingPunct="0">
              <a:lnSpc>
                <a:spcPts val="3200"/>
              </a:lnSpc>
              <a:spcBef>
                <a:spcPts val="0"/>
              </a:spcBef>
              <a:spcAft>
                <a:spcPts val="0"/>
              </a:spcAft>
              <a:buClrTx/>
              <a:buSzTx/>
              <a:buFontTx/>
              <a:buNone/>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114.10</a:t>
            </a:r>
            <a:r>
              <a:rPr kumimoji="0" lang="zh-TW" altLang="en-US"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期</a:t>
            </a:r>
            <a:r>
              <a:rPr kumimoji="0" lang="en-US" altLang="zh-TW" sz="22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2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Arial" panose="020B0604020202020204" pitchFamily="34" charset="0"/>
              </a:rPr>
              <a:t>修正填表說明</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調整</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本薪</a:t>
            </a:r>
            <a:r>
              <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年功薪</a:t>
            </a:r>
            <a:r>
              <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月支數額</a:t>
            </a:r>
            <a:r>
              <a:rPr kumimoji="0" lang="zh-TW" altLang="en-US"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rPr>
              <a:t>學術研究加給支給數額</a:t>
            </a:r>
            <a:endParaRPr kumimoji="0" lang="en-US" altLang="zh-TW" sz="2200" b="1" i="0" u="none" strike="noStrike" kern="1200" cap="none" spc="0" normalizeH="0" baseline="0" noProof="0" dirty="0">
              <a:ln>
                <a:noFill/>
              </a:ln>
              <a:solidFill>
                <a:srgbClr val="0000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nvGraphicFramePr>
        <p:xfrm>
          <a:off x="439492" y="5411162"/>
          <a:ext cx="11109379" cy="1133476"/>
        </p:xfrm>
        <a:graphic>
          <a:graphicData uri="http://schemas.openxmlformats.org/drawingml/2006/table">
            <a:tbl>
              <a:tblPr firstRow="1" firstCol="1" bandRow="1"/>
              <a:tblGrid>
                <a:gridCol w="1755067">
                  <a:extLst>
                    <a:ext uri="{9D8B030D-6E8A-4147-A177-3AD203B41FA5}">
                      <a16:colId xmlns:a16="http://schemas.microsoft.com/office/drawing/2014/main" val="2447543328"/>
                    </a:ext>
                  </a:extLst>
                </a:gridCol>
                <a:gridCol w="2540329">
                  <a:extLst>
                    <a:ext uri="{9D8B030D-6E8A-4147-A177-3AD203B41FA5}">
                      <a16:colId xmlns:a16="http://schemas.microsoft.com/office/drawing/2014/main" val="3530648592"/>
                    </a:ext>
                  </a:extLst>
                </a:gridCol>
                <a:gridCol w="2247261">
                  <a:extLst>
                    <a:ext uri="{9D8B030D-6E8A-4147-A177-3AD203B41FA5}">
                      <a16:colId xmlns:a16="http://schemas.microsoft.com/office/drawing/2014/main" val="2743405865"/>
                    </a:ext>
                  </a:extLst>
                </a:gridCol>
                <a:gridCol w="2499965">
                  <a:extLst>
                    <a:ext uri="{9D8B030D-6E8A-4147-A177-3AD203B41FA5}">
                      <a16:colId xmlns:a16="http://schemas.microsoft.com/office/drawing/2014/main" val="3358292723"/>
                    </a:ext>
                  </a:extLst>
                </a:gridCol>
                <a:gridCol w="2066757">
                  <a:extLst>
                    <a:ext uri="{9D8B030D-6E8A-4147-A177-3AD203B41FA5}">
                      <a16:colId xmlns:a16="http://schemas.microsoft.com/office/drawing/2014/main" val="166758160"/>
                    </a:ext>
                  </a:extLst>
                </a:gridCol>
              </a:tblGrid>
              <a:tr h="259245">
                <a:tc gridSpan="5">
                  <a:txBody>
                    <a:bodyPr/>
                    <a:lstStyle/>
                    <a:p>
                      <a:pPr marL="30480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kern="1200" dirty="0">
                          <a:solidFill>
                            <a:schemeClr val="bg1"/>
                          </a:solidFill>
                          <a:latin typeface="Arial" panose="020B0604020202020204" pitchFamily="34" charset="0"/>
                          <a:ea typeface="微軟正黑體" panose="020B0604030504040204" pitchFamily="34" charset="-120"/>
                          <a:cs typeface="Arial" panose="020B0604020202020204" pitchFamily="34" charset="0"/>
                        </a:rPr>
                        <a:t>公立大專校院教師學術研究加給表</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pPr marL="30480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公立大專校院教師學術研究加給表</a:t>
                      </a: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D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147775"/>
                  </a:ext>
                </a:extLst>
              </a:tr>
              <a:tr h="314925">
                <a:tc rowSpan="2">
                  <a:txBody>
                    <a:bodyPr/>
                    <a:lstStyle/>
                    <a:p>
                      <a:pPr marL="0" marR="0" lvl="0" indent="0" algn="l" defTabSz="914400" rtl="0" eaLnBrk="1" fontAlgn="auto" latinLnBrk="0" hangingPunct="1">
                        <a:lnSpc>
                          <a:spcPct val="15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未實施學術研究加給分級制</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tc>
                  <a:txBody>
                    <a:bodyPr/>
                    <a:lstStyle/>
                    <a:p>
                      <a:pPr marL="0" algn="ct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ED0"/>
                    </a:solidFill>
                  </a:tcPr>
                </a:tc>
                <a:extLst>
                  <a:ext uri="{0D108BD9-81ED-4DB2-BD59-A6C34878D82A}">
                    <a16:rowId xmlns:a16="http://schemas.microsoft.com/office/drawing/2014/main" val="2207562189"/>
                  </a:ext>
                </a:extLst>
              </a:tr>
              <a:tr h="347549">
                <a:tc vMerge="1">
                  <a:txBody>
                    <a:bodyPr/>
                    <a:lstStyle/>
                    <a:p>
                      <a:endParaRPr lang="zh-TW" altLang="en-US"/>
                    </a:p>
                  </a:txBody>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73,800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56,960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49,860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a:lnSpc>
                          <a:spcPct val="15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35,580</a:t>
                      </a:r>
                      <a:endParaRPr 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459178"/>
                  </a:ext>
                </a:extLst>
              </a:tr>
            </a:tbl>
          </a:graphicData>
        </a:graphic>
      </p:graphicFrame>
      <p:graphicFrame>
        <p:nvGraphicFramePr>
          <p:cNvPr id="2" name="表格 3">
            <a:extLst>
              <a:ext uri="{FF2B5EF4-FFF2-40B4-BE49-F238E27FC236}">
                <a16:creationId xmlns:a16="http://schemas.microsoft.com/office/drawing/2014/main" id="{3A8B9675-F807-4B48-9405-4BD57090D8BB}"/>
              </a:ext>
            </a:extLst>
          </p:cNvPr>
          <p:cNvGraphicFramePr>
            <a:graphicFrameLocks noGrp="1"/>
          </p:cNvGraphicFramePr>
          <p:nvPr/>
        </p:nvGraphicFramePr>
        <p:xfrm>
          <a:off x="439493" y="2535993"/>
          <a:ext cx="11109378" cy="2714628"/>
        </p:xfrm>
        <a:graphic>
          <a:graphicData uri="http://schemas.openxmlformats.org/drawingml/2006/table">
            <a:tbl>
              <a:tblPr firstRow="1" bandRow="1">
                <a:tableStyleId>{5C22544A-7EE6-4342-B048-85BDC9FD1C3A}</a:tableStyleId>
              </a:tblPr>
              <a:tblGrid>
                <a:gridCol w="3703126">
                  <a:extLst>
                    <a:ext uri="{9D8B030D-6E8A-4147-A177-3AD203B41FA5}">
                      <a16:colId xmlns:a16="http://schemas.microsoft.com/office/drawing/2014/main" val="2390427394"/>
                    </a:ext>
                  </a:extLst>
                </a:gridCol>
                <a:gridCol w="3703126">
                  <a:extLst>
                    <a:ext uri="{9D8B030D-6E8A-4147-A177-3AD203B41FA5}">
                      <a16:colId xmlns:a16="http://schemas.microsoft.com/office/drawing/2014/main" val="783014779"/>
                    </a:ext>
                  </a:extLst>
                </a:gridCol>
                <a:gridCol w="3703126">
                  <a:extLst>
                    <a:ext uri="{9D8B030D-6E8A-4147-A177-3AD203B41FA5}">
                      <a16:colId xmlns:a16="http://schemas.microsoft.com/office/drawing/2014/main" val="3527491049"/>
                    </a:ext>
                  </a:extLst>
                </a:gridCol>
              </a:tblGrid>
              <a:tr h="370840">
                <a:tc grid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公立大專校院教師本薪</a:t>
                      </a:r>
                      <a:r>
                        <a:rPr lang="en-US"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200" dirty="0">
                          <a:solidFill>
                            <a:schemeClr val="bg1">
                              <a:lumMod val="95000"/>
                            </a:schemeClr>
                          </a:solidFill>
                          <a:latin typeface="Arial" panose="020B0604020202020204" pitchFamily="34" charset="0"/>
                          <a:ea typeface="微軟正黑體" panose="020B0604030504040204" pitchFamily="34" charset="-120"/>
                          <a:cs typeface="Arial" panose="020B0604020202020204" pitchFamily="34" charset="0"/>
                        </a:rPr>
                        <a:t>月支數額表</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日生效</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709200971"/>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職級</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薪</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額</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4117520"/>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475-770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44,970~63,570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686055"/>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390-710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38,460~59,520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621540"/>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310-650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33,860~55,690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390635"/>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245-625</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29,270~54,160</a:t>
                      </a:r>
                      <a:endParaRPr lang="zh-TW"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324200"/>
                  </a:ext>
                </a:extLst>
              </a:tr>
            </a:tbl>
          </a:graphicData>
        </a:graphic>
      </p:graphicFrame>
      <p:sp>
        <p:nvSpPr>
          <p:cNvPr id="9" name="Rounded Rectangle 5">
            <a:extLst>
              <a:ext uri="{FF2B5EF4-FFF2-40B4-BE49-F238E27FC236}">
                <a16:creationId xmlns:a16="http://schemas.microsoft.com/office/drawing/2014/main" id="{5B74986F-21D2-4110-9F66-098A48B6F329}"/>
              </a:ext>
            </a:extLst>
          </p:cNvPr>
          <p:cNvSpPr/>
          <p:nvPr/>
        </p:nvSpPr>
        <p:spPr>
          <a:xfrm>
            <a:off x="303845" y="1658278"/>
            <a:ext cx="11380671" cy="765536"/>
          </a:xfrm>
          <a:prstGeom prst="roundRect">
            <a:avLst/>
          </a:prstGeom>
          <a:solidFill>
            <a:srgbClr val="FFECB6"/>
          </a:solidFill>
          <a:ln>
            <a:solidFill>
              <a:srgbClr val="FFECB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19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填報依據</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教育部</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30</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日臺教人（四）字第</a:t>
            </a:r>
            <a:r>
              <a:rPr kumimoji="0" lang="en-US"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1140043879</a:t>
            </a:r>
            <a:r>
              <a:rPr kumimoji="0" lang="zh-TW" altLang="zh-TW" sz="1800" b="0" i="0" u="heavy"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號函</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轉行政院核定之「公立大專校院教師本</a:t>
            </a: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薪</a:t>
            </a:r>
            <a:r>
              <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年功薪</a:t>
            </a:r>
            <a:r>
              <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標準」</a:t>
            </a:r>
            <a:r>
              <a:rPr kumimoji="0"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及</a:t>
            </a:r>
            <a:r>
              <a:rPr kumimoji="0" lang="zh-TW" altLang="zh-TW" sz="1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「公立大專校院教師學術研究加給表」</a:t>
            </a:r>
            <a:endPar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012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3.2.16</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5735" y="883191"/>
            <a:ext cx="11764725" cy="230832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調整</a:t>
            </a:r>
            <a:r>
              <a:rPr lang="zh-TW"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鐘點費支給基準</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：係依教育部</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1140043939</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轉行政院核定</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日生效適用</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規定，如下表：</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2110510"/>
              </p:ext>
            </p:extLst>
          </p:nvPr>
        </p:nvGraphicFramePr>
        <p:xfrm>
          <a:off x="583882" y="3170777"/>
          <a:ext cx="11193590" cy="1930276"/>
        </p:xfrm>
        <a:graphic>
          <a:graphicData uri="http://schemas.openxmlformats.org/drawingml/2006/table">
            <a:tbl>
              <a:tblPr firstRow="1" firstCol="1" bandRow="1"/>
              <a:tblGrid>
                <a:gridCol w="2397062">
                  <a:extLst>
                    <a:ext uri="{9D8B030D-6E8A-4147-A177-3AD203B41FA5}">
                      <a16:colId xmlns:a16="http://schemas.microsoft.com/office/drawing/2014/main" val="1006941970"/>
                    </a:ext>
                  </a:extLst>
                </a:gridCol>
                <a:gridCol w="3145536">
                  <a:extLst>
                    <a:ext uri="{9D8B030D-6E8A-4147-A177-3AD203B41FA5}">
                      <a16:colId xmlns:a16="http://schemas.microsoft.com/office/drawing/2014/main" val="1423146614"/>
                    </a:ext>
                  </a:extLst>
                </a:gridCol>
                <a:gridCol w="1709928">
                  <a:extLst>
                    <a:ext uri="{9D8B030D-6E8A-4147-A177-3AD203B41FA5}">
                      <a16:colId xmlns:a16="http://schemas.microsoft.com/office/drawing/2014/main" val="1338189024"/>
                    </a:ext>
                  </a:extLst>
                </a:gridCol>
                <a:gridCol w="1435608">
                  <a:extLst>
                    <a:ext uri="{9D8B030D-6E8A-4147-A177-3AD203B41FA5}">
                      <a16:colId xmlns:a16="http://schemas.microsoft.com/office/drawing/2014/main" val="877547007"/>
                    </a:ext>
                  </a:extLst>
                </a:gridCol>
                <a:gridCol w="1353312">
                  <a:extLst>
                    <a:ext uri="{9D8B030D-6E8A-4147-A177-3AD203B41FA5}">
                      <a16:colId xmlns:a16="http://schemas.microsoft.com/office/drawing/2014/main" val="2122281643"/>
                    </a:ext>
                  </a:extLst>
                </a:gridCol>
                <a:gridCol w="1152144">
                  <a:extLst>
                    <a:ext uri="{9D8B030D-6E8A-4147-A177-3AD203B41FA5}">
                      <a16:colId xmlns:a16="http://schemas.microsoft.com/office/drawing/2014/main" val="2696102113"/>
                    </a:ext>
                  </a:extLst>
                </a:gridCol>
              </a:tblGrid>
              <a:tr h="589356">
                <a:tc gridSpan="2">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31433603"/>
                  </a:ext>
                </a:extLst>
              </a:tr>
              <a:tr h="574123">
                <a:tc rowSpan="2">
                  <a:txBody>
                    <a:bodyPr/>
                    <a:lstStyle/>
                    <a:p>
                      <a:pPr algn="ctr">
                        <a:lnSpc>
                          <a:spcPct val="100000"/>
                        </a:lnSpc>
                        <a:spcAft>
                          <a:spcPts val="0"/>
                        </a:spcAf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支給基準</a:t>
                      </a:r>
                    </a:p>
                    <a:p>
                      <a:pPr algn="ct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新臺幣</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日間授課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r">
                        <a:lnSpc>
                          <a:spcPct val="100000"/>
                        </a:lnSpc>
                        <a:spcAft>
                          <a:spcPts val="0"/>
                        </a:spcAft>
                        <a:tabLst>
                          <a:tab pos="658495"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1,070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920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855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780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5819"/>
                  </a:ext>
                </a:extLst>
              </a:tr>
              <a:tr h="766797">
                <a:tc vMerge="1">
                  <a:txBody>
                    <a:bodyPr/>
                    <a:lstStyle/>
                    <a:p>
                      <a:endParaRPr lang="zh-TW" altLang="en-US"/>
                    </a:p>
                  </a:txBody>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夜間授課</a:t>
                      </a:r>
                    </a:p>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授課時間下午</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時以後</a:t>
                      </a: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955</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900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830</a:t>
                      </a:r>
                      <a:endParaRPr 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79597"/>
                  </a:ext>
                </a:extLst>
              </a:tr>
            </a:tbl>
          </a:graphicData>
        </a:graphic>
      </p:graphicFrame>
    </p:spTree>
    <p:extLst>
      <p:ext uri="{BB962C8B-B14F-4D97-AF65-F5344CB8AC3E}">
        <p14:creationId xmlns:p14="http://schemas.microsoft.com/office/powerpoint/2010/main" val="42600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3.2.17</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3612" y="2800338"/>
            <a:ext cx="11764725" cy="39703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若學校組織編制中</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未設置</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該行政主管職務（如：副校長），</a:t>
            </a:r>
            <a:r>
              <a:rPr lang="zh-TW" altLang="zh-TW" sz="2400" b="1" dirty="0">
                <a:latin typeface="Arial" panose="020B0604020202020204" pitchFamily="34" charset="0"/>
                <a:ea typeface="微軟正黑體" panose="020B0604030504040204" pitchFamily="34" charset="-120"/>
                <a:cs typeface="Arial" panose="020B0604020202020204" pitchFamily="34" charset="0"/>
              </a:rPr>
              <a:t>請於【姓名】欄</a:t>
            </a:r>
            <a:r>
              <a:rPr lang="zh-TW" altLang="en-US" sz="2400" b="1" dirty="0">
                <a:latin typeface="Arial" panose="020B0604020202020204" pitchFamily="34" charset="0"/>
                <a:ea typeface="微軟正黑體" panose="020B0604030504040204" pitchFamily="34" charset="-120"/>
                <a:cs typeface="Arial" panose="020B0604020202020204" pitchFamily="34" charset="0"/>
              </a:rPr>
              <a:t>位</a:t>
            </a:r>
            <a:r>
              <a:rPr lang="zh-TW" altLang="zh-TW" sz="2400" b="1" dirty="0">
                <a:latin typeface="Arial" panose="020B0604020202020204" pitchFamily="34" charset="0"/>
                <a:ea typeface="微軟正黑體" panose="020B0604030504040204" pitchFamily="34" charset="-120"/>
                <a:cs typeface="Arial" panose="020B0604020202020204" pitchFamily="34" charset="0"/>
              </a:rPr>
              <a:t>填寫</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「無該職缺」</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若學校行政或學術主管已依校內程序辦理聘任作業者，惟</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截至資料</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基準日</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日現有資料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尚未完成聘任</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400" b="1" dirty="0">
                <a:latin typeface="Arial" panose="020B0604020202020204" pitchFamily="34" charset="0"/>
                <a:ea typeface="微軟正黑體" panose="020B0604030504040204" pitchFamily="34" charset="-120"/>
                <a:cs typeface="Arial" panose="020B0604020202020204" pitchFamily="34" charset="0"/>
              </a:rPr>
              <a:t>請於【姓名】欄</a:t>
            </a:r>
            <a:r>
              <a:rPr lang="zh-TW" altLang="en-US" sz="2400" b="1" dirty="0">
                <a:latin typeface="Arial" panose="020B0604020202020204" pitchFamily="34" charset="0"/>
                <a:ea typeface="微軟正黑體" panose="020B0604030504040204" pitchFamily="34" charset="-120"/>
                <a:cs typeface="Arial" panose="020B0604020202020204" pitchFamily="34" charset="0"/>
              </a:rPr>
              <a:t>位</a:t>
            </a:r>
            <a:r>
              <a:rPr lang="zh-TW" altLang="zh-TW" sz="2400" b="1" dirty="0">
                <a:latin typeface="Arial" panose="020B0604020202020204" pitchFamily="34" charset="0"/>
                <a:ea typeface="微軟正黑體" panose="020B0604030504040204" pitchFamily="34" charset="-120"/>
                <a:cs typeface="Arial" panose="020B0604020202020204" pitchFamily="34" charset="0"/>
              </a:rPr>
              <a:t>填寫</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「待聘」</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67182580"/>
              </p:ext>
            </p:extLst>
          </p:nvPr>
        </p:nvGraphicFramePr>
        <p:xfrm>
          <a:off x="146741" y="861666"/>
          <a:ext cx="11831620" cy="1927280"/>
        </p:xfrm>
        <a:graphic>
          <a:graphicData uri="http://schemas.openxmlformats.org/drawingml/2006/table">
            <a:tbl>
              <a:tblPr firstRow="1" firstCol="1" bandRow="1"/>
              <a:tblGrid>
                <a:gridCol w="964718">
                  <a:extLst>
                    <a:ext uri="{9D8B030D-6E8A-4147-A177-3AD203B41FA5}">
                      <a16:colId xmlns:a16="http://schemas.microsoft.com/office/drawing/2014/main" val="968188531"/>
                    </a:ext>
                  </a:extLst>
                </a:gridCol>
                <a:gridCol w="2949337">
                  <a:extLst>
                    <a:ext uri="{9D8B030D-6E8A-4147-A177-3AD203B41FA5}">
                      <a16:colId xmlns:a16="http://schemas.microsoft.com/office/drawing/2014/main" val="1624466281"/>
                    </a:ext>
                  </a:extLst>
                </a:gridCol>
                <a:gridCol w="1123557">
                  <a:extLst>
                    <a:ext uri="{9D8B030D-6E8A-4147-A177-3AD203B41FA5}">
                      <a16:colId xmlns:a16="http://schemas.microsoft.com/office/drawing/2014/main" val="998933869"/>
                    </a:ext>
                  </a:extLst>
                </a:gridCol>
                <a:gridCol w="1316668">
                  <a:extLst>
                    <a:ext uri="{9D8B030D-6E8A-4147-A177-3AD203B41FA5}">
                      <a16:colId xmlns:a16="http://schemas.microsoft.com/office/drawing/2014/main" val="3192290118"/>
                    </a:ext>
                  </a:extLst>
                </a:gridCol>
                <a:gridCol w="737334">
                  <a:extLst>
                    <a:ext uri="{9D8B030D-6E8A-4147-A177-3AD203B41FA5}">
                      <a16:colId xmlns:a16="http://schemas.microsoft.com/office/drawing/2014/main" val="11715856"/>
                    </a:ext>
                  </a:extLst>
                </a:gridCol>
                <a:gridCol w="702223">
                  <a:extLst>
                    <a:ext uri="{9D8B030D-6E8A-4147-A177-3AD203B41FA5}">
                      <a16:colId xmlns:a16="http://schemas.microsoft.com/office/drawing/2014/main" val="3443197911"/>
                    </a:ext>
                  </a:extLst>
                </a:gridCol>
                <a:gridCol w="1369335">
                  <a:extLst>
                    <a:ext uri="{9D8B030D-6E8A-4147-A177-3AD203B41FA5}">
                      <a16:colId xmlns:a16="http://schemas.microsoft.com/office/drawing/2014/main" val="985639460"/>
                    </a:ext>
                  </a:extLst>
                </a:gridCol>
                <a:gridCol w="1176224">
                  <a:extLst>
                    <a:ext uri="{9D8B030D-6E8A-4147-A177-3AD203B41FA5}">
                      <a16:colId xmlns:a16="http://schemas.microsoft.com/office/drawing/2014/main" val="351807023"/>
                    </a:ext>
                  </a:extLst>
                </a:gridCol>
                <a:gridCol w="1492224">
                  <a:extLst>
                    <a:ext uri="{9D8B030D-6E8A-4147-A177-3AD203B41FA5}">
                      <a16:colId xmlns:a16="http://schemas.microsoft.com/office/drawing/2014/main" val="2595077918"/>
                    </a:ext>
                  </a:extLst>
                </a:gridCol>
              </a:tblGrid>
              <a:tr h="142949">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67485" marR="67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公務連絡電話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001741"/>
                  </a:ext>
                </a:extLst>
              </a:tr>
              <a:tr h="1615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電話號碼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分機號碼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40230120"/>
                  </a:ext>
                </a:extLst>
              </a:tr>
              <a:tr h="1604445">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□副校長</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□一級行政主管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五專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宗教研修學院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院長</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所、學位學程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703800"/>
                  </a:ext>
                </a:extLst>
              </a:tr>
            </a:tbl>
          </a:graphicData>
        </a:graphic>
      </p:graphicFrame>
    </p:spTree>
    <p:extLst>
      <p:ext uri="{BB962C8B-B14F-4D97-AF65-F5344CB8AC3E}">
        <p14:creationId xmlns:p14="http://schemas.microsoft.com/office/powerpoint/2010/main" val="150478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3.2.18</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3330" y="1834167"/>
            <a:ext cx="11965337" cy="2031325"/>
          </a:xfrm>
          <a:prstGeom prst="rect">
            <a:avLst/>
          </a:prstGeom>
        </p:spPr>
        <p:txBody>
          <a:bodyPr wrap="square">
            <a:spAutoFit/>
          </a:bodyPr>
          <a:lstStyle/>
          <a:p>
            <a:pPr algn="just">
              <a:lnSpc>
                <a:spcPct val="150000"/>
              </a:lnSpc>
            </a:pP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舉辦方式</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請依研討會舉辦方式選填【主辦；協辦】，</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該會議若採「實體；線上；線上及實體」等方式辦理</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皆可填報</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5089138"/>
              </p:ext>
            </p:extLst>
          </p:nvPr>
        </p:nvGraphicFramePr>
        <p:xfrm>
          <a:off x="113330" y="861665"/>
          <a:ext cx="11965337" cy="966007"/>
        </p:xfrm>
        <a:graphic>
          <a:graphicData uri="http://schemas.openxmlformats.org/drawingml/2006/table">
            <a:tbl>
              <a:tblPr firstRow="1" firstCol="1" lastRow="1" lastCol="1" bandRow="1" bandCol="1"/>
              <a:tblGrid>
                <a:gridCol w="1593478">
                  <a:extLst>
                    <a:ext uri="{9D8B030D-6E8A-4147-A177-3AD203B41FA5}">
                      <a16:colId xmlns:a16="http://schemas.microsoft.com/office/drawing/2014/main" val="3888063451"/>
                    </a:ext>
                  </a:extLst>
                </a:gridCol>
                <a:gridCol w="2402156">
                  <a:extLst>
                    <a:ext uri="{9D8B030D-6E8A-4147-A177-3AD203B41FA5}">
                      <a16:colId xmlns:a16="http://schemas.microsoft.com/office/drawing/2014/main" val="1353405210"/>
                    </a:ext>
                  </a:extLst>
                </a:gridCol>
                <a:gridCol w="1511070">
                  <a:extLst>
                    <a:ext uri="{9D8B030D-6E8A-4147-A177-3AD203B41FA5}">
                      <a16:colId xmlns:a16="http://schemas.microsoft.com/office/drawing/2014/main" val="3303541910"/>
                    </a:ext>
                  </a:extLst>
                </a:gridCol>
                <a:gridCol w="1511841">
                  <a:extLst>
                    <a:ext uri="{9D8B030D-6E8A-4147-A177-3AD203B41FA5}">
                      <a16:colId xmlns:a16="http://schemas.microsoft.com/office/drawing/2014/main" val="2157770051"/>
                    </a:ext>
                  </a:extLst>
                </a:gridCol>
                <a:gridCol w="1808356">
                  <a:extLst>
                    <a:ext uri="{9D8B030D-6E8A-4147-A177-3AD203B41FA5}">
                      <a16:colId xmlns:a16="http://schemas.microsoft.com/office/drawing/2014/main" val="220721774"/>
                    </a:ext>
                  </a:extLst>
                </a:gridCol>
                <a:gridCol w="1593478">
                  <a:extLst>
                    <a:ext uri="{9D8B030D-6E8A-4147-A177-3AD203B41FA5}">
                      <a16:colId xmlns:a16="http://schemas.microsoft.com/office/drawing/2014/main" val="2162330868"/>
                    </a:ext>
                  </a:extLst>
                </a:gridCol>
                <a:gridCol w="1544958">
                  <a:extLst>
                    <a:ext uri="{9D8B030D-6E8A-4147-A177-3AD203B41FA5}">
                      <a16:colId xmlns:a16="http://schemas.microsoft.com/office/drawing/2014/main" val="1445881879"/>
                    </a:ext>
                  </a:extLst>
                </a:gridCol>
              </a:tblGrid>
              <a:tr h="147215">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辦理代表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舉辦方式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會議舉行起迄日期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433052826"/>
                  </a:ext>
                </a:extLst>
              </a:tr>
              <a:tr h="25873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結束日期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258491"/>
                  </a:ext>
                </a:extLst>
              </a:tr>
              <a:tr h="560056">
                <a:tc>
                  <a:txBody>
                    <a:bodyPr/>
                    <a:lstStyle/>
                    <a:p>
                      <a:pPr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主辦</a:t>
                      </a:r>
                    </a:p>
                    <a:p>
                      <a:pPr algn="l">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協辦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084429"/>
                  </a:ext>
                </a:extLst>
              </a:tr>
            </a:tbl>
          </a:graphicData>
        </a:graphic>
      </p:graphicFrame>
    </p:spTree>
    <p:extLst>
      <p:ext uri="{BB962C8B-B14F-4D97-AF65-F5344CB8AC3E}">
        <p14:creationId xmlns:p14="http://schemas.microsoft.com/office/powerpoint/2010/main" val="79803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3.2.19</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學校學生住宿狀況</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380" y="2577117"/>
            <a:ext cx="11965337" cy="3244734"/>
          </a:xfrm>
          <a:prstGeom prst="rect">
            <a:avLst/>
          </a:prstGeom>
        </p:spPr>
        <p:txBody>
          <a:bodyPr wrap="square">
            <a:spAutoFit/>
          </a:bodyPr>
          <a:lstStyle/>
          <a:p>
            <a:pPr algn="just">
              <a:lnSpc>
                <a:spcPct val="150000"/>
              </a:lnSpc>
            </a:pP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114.10</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華語先修生補充說明</a:t>
            </a:r>
            <a:endParaRPr lang="en-US" altLang="zh-TW" sz="2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學生類別</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：非上述</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項</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latin typeface="微軟正黑體" panose="020B0604030504040204" pitchFamily="34" charset="-120"/>
                <a:ea typeface="微軟正黑體" panose="020B0604030504040204" pitchFamily="34" charset="-120"/>
                <a:cs typeface="Arial" panose="020B0604020202020204" pitchFamily="34" charset="0"/>
              </a:rPr>
              <a:t>一年級學生</a:t>
            </a:r>
            <a:r>
              <a:rPr lang="zh-TW" altLang="en-US" sz="28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b="1" dirty="0">
                <a:latin typeface="微軟正黑體" panose="020B0604030504040204" pitchFamily="34" charset="-120"/>
                <a:ea typeface="微軟正黑體" panose="020B0604030504040204" pitchFamily="34" charset="-120"/>
                <a:cs typeface="Arial" panose="020B0604020202020204" pitchFamily="34" charset="0"/>
              </a:rPr>
              <a:t>非一年級學生</a:t>
            </a:r>
            <a:r>
              <a:rPr lang="en-US" altLang="zh-TW" sz="28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之學生，例如修讀學校推廣教育學分班或非學分班之學生、短期交換生、</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華語先修生</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其中「華語先修生」請</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於「補充說明」欄位</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敘明華語先修生</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住宿</a:t>
            </a:r>
            <a:r>
              <a:rPr lang="zh-TW"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196367300"/>
              </p:ext>
            </p:extLst>
          </p:nvPr>
        </p:nvGraphicFramePr>
        <p:xfrm>
          <a:off x="180975" y="861666"/>
          <a:ext cx="11801474" cy="1703998"/>
        </p:xfrm>
        <a:graphic>
          <a:graphicData uri="http://schemas.openxmlformats.org/drawingml/2006/table">
            <a:tbl>
              <a:tblPr firstRow="1" firstCol="1" bandRow="1"/>
              <a:tblGrid>
                <a:gridCol w="938066">
                  <a:extLst>
                    <a:ext uri="{9D8B030D-6E8A-4147-A177-3AD203B41FA5}">
                      <a16:colId xmlns:a16="http://schemas.microsoft.com/office/drawing/2014/main" val="3050532726"/>
                    </a:ext>
                  </a:extLst>
                </a:gridCol>
                <a:gridCol w="938066">
                  <a:extLst>
                    <a:ext uri="{9D8B030D-6E8A-4147-A177-3AD203B41FA5}">
                      <a16:colId xmlns:a16="http://schemas.microsoft.com/office/drawing/2014/main" val="1513005823"/>
                    </a:ext>
                  </a:extLst>
                </a:gridCol>
                <a:gridCol w="2715852">
                  <a:extLst>
                    <a:ext uri="{9D8B030D-6E8A-4147-A177-3AD203B41FA5}">
                      <a16:colId xmlns:a16="http://schemas.microsoft.com/office/drawing/2014/main" val="3021374506"/>
                    </a:ext>
                  </a:extLst>
                </a:gridCol>
                <a:gridCol w="3128147">
                  <a:extLst>
                    <a:ext uri="{9D8B030D-6E8A-4147-A177-3AD203B41FA5}">
                      <a16:colId xmlns:a16="http://schemas.microsoft.com/office/drawing/2014/main" val="1747468611"/>
                    </a:ext>
                  </a:extLst>
                </a:gridCol>
                <a:gridCol w="892676">
                  <a:extLst>
                    <a:ext uri="{9D8B030D-6E8A-4147-A177-3AD203B41FA5}">
                      <a16:colId xmlns:a16="http://schemas.microsoft.com/office/drawing/2014/main" val="1469643500"/>
                    </a:ext>
                  </a:extLst>
                </a:gridCol>
                <a:gridCol w="1221755">
                  <a:extLst>
                    <a:ext uri="{9D8B030D-6E8A-4147-A177-3AD203B41FA5}">
                      <a16:colId xmlns:a16="http://schemas.microsoft.com/office/drawing/2014/main" val="811183132"/>
                    </a:ext>
                  </a:extLst>
                </a:gridCol>
                <a:gridCol w="983456">
                  <a:extLst>
                    <a:ext uri="{9D8B030D-6E8A-4147-A177-3AD203B41FA5}">
                      <a16:colId xmlns:a16="http://schemas.microsoft.com/office/drawing/2014/main" val="936168091"/>
                    </a:ext>
                  </a:extLst>
                </a:gridCol>
                <a:gridCol w="983456">
                  <a:extLst>
                    <a:ext uri="{9D8B030D-6E8A-4147-A177-3AD203B41FA5}">
                      <a16:colId xmlns:a16="http://schemas.microsoft.com/office/drawing/2014/main" val="2784865529"/>
                    </a:ext>
                  </a:extLst>
                </a:gridCol>
              </a:tblGrid>
              <a:tr h="548091">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學生類別</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租賃宿舍是否符合土地使用分區管制規定、消防法及建築管理等規定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申請學校宿舍人數</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161068427"/>
                  </a:ext>
                </a:extLst>
              </a:tr>
              <a:tr h="3653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endParaRPr kumimoji="0" lang="zh-TW" alt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069001737"/>
                  </a:ext>
                </a:extLst>
              </a:tr>
              <a:tr h="608991">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一年級學生</a:t>
                      </a:r>
                    </a:p>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非一年級學生</a:t>
                      </a:r>
                    </a:p>
                    <a:p>
                      <a:pPr marL="0" algn="l" defTabSz="914400" rtl="0" eaLnBrk="1" latinLnBrk="0" hangingPunct="1">
                        <a:lnSpc>
                          <a:spcPct val="150000"/>
                        </a:lnSpc>
                        <a:spcAft>
                          <a:spcPts val="0"/>
                        </a:spcAft>
                      </a:pPr>
                      <a:r>
                        <a:rPr kumimoji="0" lang="en-US" altLang="zh-TW" sz="1200" b="1" i="0" u="none" strike="noStrike" kern="1200" cap="none" normalizeH="0" baseline="0" dirty="0">
                          <a:ln>
                            <a:noFill/>
                          </a:ln>
                          <a:solidFill>
                            <a:schemeClr val="tx1"/>
                          </a:solidFill>
                          <a:effectLst/>
                          <a:latin typeface="細明體" panose="02020509000000000000" pitchFamily="49" charset="-120"/>
                          <a:ea typeface="細明體" panose="02020509000000000000" pitchFamily="49"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無租賃宿舍</a:t>
                      </a: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233793124"/>
                  </a:ext>
                </a:extLst>
              </a:tr>
            </a:tbl>
          </a:graphicData>
        </a:graphic>
      </p:graphicFrame>
    </p:spTree>
    <p:extLst>
      <p:ext uri="{BB962C8B-B14F-4D97-AF65-F5344CB8AC3E}">
        <p14:creationId xmlns:p14="http://schemas.microsoft.com/office/powerpoint/2010/main" val="393555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2018269" y="1961223"/>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306780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a:solidFill>
                  <a:srgbClr val="000000"/>
                </a:solidFill>
                <a:cs typeface="Arial" panose="020B0604020202020204" pitchFamily="34" charset="0"/>
              </a:rPr>
              <a:t>4.1</a:t>
            </a: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國立大學校院校務基金「接受捐贈」決算情形</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364" y="2781711"/>
            <a:ext cx="11965337" cy="699872"/>
          </a:xfrm>
          <a:prstGeom prst="rect">
            <a:avLst/>
          </a:prstGeom>
        </p:spPr>
        <p:txBody>
          <a:bodyPr wrap="square">
            <a:spAutoFit/>
          </a:bodyPr>
          <a:lstStyle/>
          <a:p>
            <a:pPr marL="342900" indent="-342900" algn="just">
              <a:lnSpc>
                <a:spcPct val="150000"/>
              </a:lnSpc>
              <a:buClr>
                <a:schemeClr val="tx1"/>
              </a:buClr>
              <a:buFont typeface="Wingdings" panose="05000000000000000000" pitchFamily="2" charset="2"/>
              <a:buChar char="l"/>
            </a:pP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本表自</a:t>
            </a:r>
            <a:r>
              <a:rPr lang="en-US"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115.03</a:t>
            </a: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起</a:t>
            </a:r>
            <a:r>
              <a:rPr lang="zh-TW" altLang="zh-TW" sz="3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383125387"/>
              </p:ext>
            </p:extLst>
          </p:nvPr>
        </p:nvGraphicFramePr>
        <p:xfrm>
          <a:off x="129367" y="861666"/>
          <a:ext cx="11867564" cy="1671765"/>
        </p:xfrm>
        <a:graphic>
          <a:graphicData uri="http://schemas.openxmlformats.org/drawingml/2006/table">
            <a:tbl>
              <a:tblPr firstRow="1" firstCol="1" bandRow="1"/>
              <a:tblGrid>
                <a:gridCol w="704740">
                  <a:extLst>
                    <a:ext uri="{9D8B030D-6E8A-4147-A177-3AD203B41FA5}">
                      <a16:colId xmlns:a16="http://schemas.microsoft.com/office/drawing/2014/main" val="1583107606"/>
                    </a:ext>
                  </a:extLst>
                </a:gridCol>
                <a:gridCol w="1043074">
                  <a:extLst>
                    <a:ext uri="{9D8B030D-6E8A-4147-A177-3AD203B41FA5}">
                      <a16:colId xmlns:a16="http://schemas.microsoft.com/office/drawing/2014/main" val="1873414246"/>
                    </a:ext>
                  </a:extLst>
                </a:gridCol>
                <a:gridCol w="611878">
                  <a:extLst>
                    <a:ext uri="{9D8B030D-6E8A-4147-A177-3AD203B41FA5}">
                      <a16:colId xmlns:a16="http://schemas.microsoft.com/office/drawing/2014/main" val="2365118471"/>
                    </a:ext>
                  </a:extLst>
                </a:gridCol>
                <a:gridCol w="714098">
                  <a:extLst>
                    <a:ext uri="{9D8B030D-6E8A-4147-A177-3AD203B41FA5}">
                      <a16:colId xmlns:a16="http://schemas.microsoft.com/office/drawing/2014/main" val="2275306955"/>
                    </a:ext>
                  </a:extLst>
                </a:gridCol>
                <a:gridCol w="772407">
                  <a:extLst>
                    <a:ext uri="{9D8B030D-6E8A-4147-A177-3AD203B41FA5}">
                      <a16:colId xmlns:a16="http://schemas.microsoft.com/office/drawing/2014/main" val="2635211382"/>
                    </a:ext>
                  </a:extLst>
                </a:gridCol>
                <a:gridCol w="772407">
                  <a:extLst>
                    <a:ext uri="{9D8B030D-6E8A-4147-A177-3AD203B41FA5}">
                      <a16:colId xmlns:a16="http://schemas.microsoft.com/office/drawing/2014/main" val="2080864723"/>
                    </a:ext>
                  </a:extLst>
                </a:gridCol>
                <a:gridCol w="665868">
                  <a:extLst>
                    <a:ext uri="{9D8B030D-6E8A-4147-A177-3AD203B41FA5}">
                      <a16:colId xmlns:a16="http://schemas.microsoft.com/office/drawing/2014/main" val="3318325525"/>
                    </a:ext>
                  </a:extLst>
                </a:gridCol>
                <a:gridCol w="695382">
                  <a:extLst>
                    <a:ext uri="{9D8B030D-6E8A-4147-A177-3AD203B41FA5}">
                      <a16:colId xmlns:a16="http://schemas.microsoft.com/office/drawing/2014/main" val="4113716815"/>
                    </a:ext>
                  </a:extLst>
                </a:gridCol>
                <a:gridCol w="510378">
                  <a:extLst>
                    <a:ext uri="{9D8B030D-6E8A-4147-A177-3AD203B41FA5}">
                      <a16:colId xmlns:a16="http://schemas.microsoft.com/office/drawing/2014/main" val="1688787296"/>
                    </a:ext>
                  </a:extLst>
                </a:gridCol>
                <a:gridCol w="510378">
                  <a:extLst>
                    <a:ext uri="{9D8B030D-6E8A-4147-A177-3AD203B41FA5}">
                      <a16:colId xmlns:a16="http://schemas.microsoft.com/office/drawing/2014/main" val="3443282745"/>
                    </a:ext>
                  </a:extLst>
                </a:gridCol>
                <a:gridCol w="611878">
                  <a:extLst>
                    <a:ext uri="{9D8B030D-6E8A-4147-A177-3AD203B41FA5}">
                      <a16:colId xmlns:a16="http://schemas.microsoft.com/office/drawing/2014/main" val="524847542"/>
                    </a:ext>
                  </a:extLst>
                </a:gridCol>
                <a:gridCol w="716258">
                  <a:extLst>
                    <a:ext uri="{9D8B030D-6E8A-4147-A177-3AD203B41FA5}">
                      <a16:colId xmlns:a16="http://schemas.microsoft.com/office/drawing/2014/main" val="32264144"/>
                    </a:ext>
                  </a:extLst>
                </a:gridCol>
                <a:gridCol w="716258">
                  <a:extLst>
                    <a:ext uri="{9D8B030D-6E8A-4147-A177-3AD203B41FA5}">
                      <a16:colId xmlns:a16="http://schemas.microsoft.com/office/drawing/2014/main" val="1536213438"/>
                    </a:ext>
                  </a:extLst>
                </a:gridCol>
                <a:gridCol w="563648">
                  <a:extLst>
                    <a:ext uri="{9D8B030D-6E8A-4147-A177-3AD203B41FA5}">
                      <a16:colId xmlns:a16="http://schemas.microsoft.com/office/drawing/2014/main" val="2563195949"/>
                    </a:ext>
                  </a:extLst>
                </a:gridCol>
                <a:gridCol w="635634">
                  <a:extLst>
                    <a:ext uri="{9D8B030D-6E8A-4147-A177-3AD203B41FA5}">
                      <a16:colId xmlns:a16="http://schemas.microsoft.com/office/drawing/2014/main" val="3889471268"/>
                    </a:ext>
                  </a:extLst>
                </a:gridCol>
                <a:gridCol w="635634">
                  <a:extLst>
                    <a:ext uri="{9D8B030D-6E8A-4147-A177-3AD203B41FA5}">
                      <a16:colId xmlns:a16="http://schemas.microsoft.com/office/drawing/2014/main" val="607117329"/>
                    </a:ext>
                  </a:extLst>
                </a:gridCol>
                <a:gridCol w="493822">
                  <a:extLst>
                    <a:ext uri="{9D8B030D-6E8A-4147-A177-3AD203B41FA5}">
                      <a16:colId xmlns:a16="http://schemas.microsoft.com/office/drawing/2014/main" val="1581978843"/>
                    </a:ext>
                  </a:extLst>
                </a:gridCol>
                <a:gridCol w="493822">
                  <a:extLst>
                    <a:ext uri="{9D8B030D-6E8A-4147-A177-3AD203B41FA5}">
                      <a16:colId xmlns:a16="http://schemas.microsoft.com/office/drawing/2014/main" val="94872178"/>
                    </a:ext>
                  </a:extLst>
                </a:gridCol>
              </a:tblGrid>
              <a:tr h="194945">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接受捐贈總金額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非指定用途捐贈金額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指定用途捐贈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實體捐贈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2609120"/>
                  </a:ext>
                </a:extLst>
              </a:tr>
              <a:tr h="2806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指定用於非資本支出用途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指定用於資本支出用途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土地改良物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房屋及建築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機械及設備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交通運輸及設備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什項設備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有價證券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例如股票、基金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rowSpan="2" gridSpan="2">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3502506619"/>
                  </a:ext>
                </a:extLst>
              </a:tr>
              <a:tr h="1752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45572889"/>
                  </a:ext>
                </a:extLst>
              </a:tr>
              <a:tr h="3308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留本獎助學金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其他獎助學金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780350"/>
                  </a:ext>
                </a:extLst>
              </a:tr>
              <a:tr h="143510">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a:t>
                      </a:r>
                    </a:p>
                    <a:p>
                      <a:pPr marL="0" indent="-15240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□附設實驗國民小學</a:t>
                      </a:r>
                    </a:p>
                    <a:p>
                      <a:pPr marL="0" algn="l" defTabSz="914400" rtl="0" eaLnBrk="1" latinLnBrk="0" hangingPunct="1">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p>
                      <a:pPr marL="0" algn="l" defTabSz="914400" rtl="0" eaLnBrk="1" latinLnBrk="0" hangingPunct="1">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(112.03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296138"/>
                  </a:ext>
                </a:extLst>
              </a:tr>
            </a:tbl>
          </a:graphicData>
        </a:graphic>
      </p:graphicFrame>
      <p:grpSp>
        <p:nvGrpSpPr>
          <p:cNvPr id="3" name="群組 2"/>
          <p:cNvGrpSpPr/>
          <p:nvPr/>
        </p:nvGrpSpPr>
        <p:grpSpPr>
          <a:xfrm>
            <a:off x="129364" y="861666"/>
            <a:ext cx="11867567" cy="1671765"/>
            <a:chOff x="129364" y="861666"/>
            <a:chExt cx="11867567" cy="1671765"/>
          </a:xfrm>
        </p:grpSpPr>
        <p:cxnSp>
          <p:nvCxnSpPr>
            <p:cNvPr id="4" name="直線接點 3"/>
            <p:cNvCxnSpPr/>
            <p:nvPr/>
          </p:nvCxnSpPr>
          <p:spPr>
            <a:xfrm>
              <a:off x="129364" y="861666"/>
              <a:ext cx="11867567" cy="1671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129364" y="861666"/>
              <a:ext cx="11867567" cy="1671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696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8" y="99756"/>
            <a:ext cx="481664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校庫角色定位</a:t>
            </a:r>
          </a:p>
        </p:txBody>
      </p:sp>
      <p:sp>
        <p:nvSpPr>
          <p:cNvPr id="26" name="TextBox 2"/>
          <p:cNvSpPr txBox="1"/>
          <p:nvPr/>
        </p:nvSpPr>
        <p:spPr>
          <a:xfrm>
            <a:off x="2463539" y="914400"/>
            <a:ext cx="7059946" cy="584775"/>
          </a:xfrm>
          <a:prstGeom prst="rect">
            <a:avLst/>
          </a:prstGeom>
          <a:solidFill>
            <a:srgbClr val="EF7D85"/>
          </a:solidFill>
          <a:scene3d>
            <a:camera prst="orthographicFront"/>
            <a:lightRig rig="threePt" dir="t"/>
          </a:scene3d>
          <a:sp3d>
            <a:bevelT/>
          </a:sp3d>
        </p:spPr>
        <p:txBody>
          <a:bodyPr wrap="none">
            <a:spAutoFit/>
          </a:bodyPr>
          <a:lstStyle/>
          <a:p>
            <a:pPr algn="ctr"/>
            <a:r>
              <a:rPr sz="3200" b="1" dirty="0" err="1">
                <a:latin typeface="Arial" panose="020B0604020202020204" pitchFamily="34" charset="0"/>
                <a:ea typeface="微軟正黑體" panose="020B0604030504040204" pitchFamily="34" charset="-120"/>
                <a:cs typeface="Arial" panose="020B0604020202020204" pitchFamily="34" charset="0"/>
              </a:rPr>
              <a:t>校庫網址：https</a:t>
            </a:r>
            <a:r>
              <a:rPr sz="3200" b="1" dirty="0">
                <a:latin typeface="Arial" panose="020B0604020202020204" pitchFamily="34" charset="0"/>
                <a:ea typeface="微軟正黑體" panose="020B0604030504040204" pitchFamily="34" charset="-120"/>
                <a:cs typeface="Arial" panose="020B0604020202020204" pitchFamily="34" charset="0"/>
              </a:rPr>
              <a:t>://hedb.moe.edu.tw/</a:t>
            </a:r>
          </a:p>
        </p:txBody>
      </p:sp>
      <p:sp>
        <p:nvSpPr>
          <p:cNvPr id="27" name="TextBox 3"/>
          <p:cNvSpPr txBox="1"/>
          <p:nvPr/>
        </p:nvSpPr>
        <p:spPr>
          <a:xfrm>
            <a:off x="1342661" y="1664208"/>
            <a:ext cx="9212778" cy="584775"/>
          </a:xfrm>
          <a:prstGeom prst="rect">
            <a:avLst/>
          </a:prstGeom>
          <a:solidFill>
            <a:schemeClr val="tx2">
              <a:lumMod val="40000"/>
              <a:lumOff val="60000"/>
            </a:schemeClr>
          </a:solidFill>
          <a:scene3d>
            <a:camera prst="orthographicFront"/>
            <a:lightRig rig="threePt" dir="t"/>
          </a:scene3d>
          <a:sp3d>
            <a:bevelT/>
          </a:sp3d>
        </p:spPr>
        <p:txBody>
          <a:bodyPr wrap="none">
            <a:spAutoFit/>
          </a:bodyPr>
          <a:lstStyle>
            <a:defPPr>
              <a:defRPr lang="en-US"/>
            </a:defPPr>
            <a:lvl1pPr algn="ctr">
              <a:defRPr sz="1800" b="1">
                <a:latin typeface="Arial" panose="020B0604020202020204" pitchFamily="34" charset="0"/>
                <a:ea typeface="微軟正黑體" panose="020B0604030504040204" pitchFamily="34" charset="-120"/>
                <a:cs typeface="Arial" panose="020B0604020202020204" pitchFamily="34" charset="0"/>
              </a:defRPr>
            </a:lvl1pPr>
          </a:lstStyle>
          <a:p>
            <a:r>
              <a:rPr sz="3200" dirty="0" err="1"/>
              <a:t>校庫定位：教育部與各大學校院間的專業資料橋樑</a:t>
            </a:r>
            <a:endParaRPr sz="3200" dirty="0"/>
          </a:p>
        </p:txBody>
      </p:sp>
      <p:grpSp>
        <p:nvGrpSpPr>
          <p:cNvPr id="12" name="群組 11"/>
          <p:cNvGrpSpPr/>
          <p:nvPr/>
        </p:nvGrpSpPr>
        <p:grpSpPr>
          <a:xfrm>
            <a:off x="612648" y="2286000"/>
            <a:ext cx="11100816" cy="4425696"/>
            <a:chOff x="612648" y="2221992"/>
            <a:chExt cx="11100816" cy="4425696"/>
          </a:xfrm>
        </p:grpSpPr>
        <p:graphicFrame>
          <p:nvGraphicFramePr>
            <p:cNvPr id="10" name="資料庫圖表 9"/>
            <p:cNvGraphicFramePr/>
            <p:nvPr>
              <p:extLst>
                <p:ext uri="{D42A27DB-BD31-4B8C-83A1-F6EECF244321}">
                  <p14:modId xmlns:p14="http://schemas.microsoft.com/office/powerpoint/2010/main" val="1285483780"/>
                </p:ext>
              </p:extLst>
            </p:nvPr>
          </p:nvGraphicFramePr>
          <p:xfrm>
            <a:off x="612648" y="2221992"/>
            <a:ext cx="11100816"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a:xfrm>
              <a:off x="4017817" y="2267271"/>
              <a:ext cx="4322619" cy="4380417"/>
            </a:xfrm>
            <a:prstGeom prst="rect">
              <a:avLst/>
            </a:prstGeom>
            <a:noFill/>
            <a:ln w="57150">
              <a:solidFill>
                <a:srgbClr val="E6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2130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意見處理機制</a:t>
            </a:r>
          </a:p>
        </p:txBody>
      </p:sp>
      <p:graphicFrame>
        <p:nvGraphicFramePr>
          <p:cNvPr id="8" name="表格 7"/>
          <p:cNvGraphicFramePr>
            <a:graphicFrameLocks noGrp="1"/>
          </p:cNvGraphicFramePr>
          <p:nvPr>
            <p:extLst>
              <p:ext uri="{D42A27DB-BD31-4B8C-83A1-F6EECF244321}">
                <p14:modId xmlns:p14="http://schemas.microsoft.com/office/powerpoint/2010/main" val="3531783187"/>
              </p:ext>
            </p:extLst>
          </p:nvPr>
        </p:nvGraphicFramePr>
        <p:xfrm>
          <a:off x="6815667" y="1021658"/>
          <a:ext cx="4895002" cy="2955420"/>
        </p:xfrm>
        <a:graphic>
          <a:graphicData uri="http://schemas.openxmlformats.org/drawingml/2006/table">
            <a:tbl>
              <a:tblPr firstRow="1" bandRow="1">
                <a:tableStyleId>{85BE263C-DBD7-4A20-BB59-AAB30ACAA65A}</a:tableStyleId>
              </a:tblPr>
              <a:tblGrid>
                <a:gridCol w="2609829">
                  <a:extLst>
                    <a:ext uri="{9D8B030D-6E8A-4147-A177-3AD203B41FA5}">
                      <a16:colId xmlns:a16="http://schemas.microsoft.com/office/drawing/2014/main" val="727075419"/>
                    </a:ext>
                  </a:extLst>
                </a:gridCol>
                <a:gridCol w="2285173">
                  <a:extLst>
                    <a:ext uri="{9D8B030D-6E8A-4147-A177-3AD203B41FA5}">
                      <a16:colId xmlns:a16="http://schemas.microsoft.com/office/drawing/2014/main" val="331893573"/>
                    </a:ext>
                  </a:extLst>
                </a:gridCol>
              </a:tblGrid>
              <a:tr h="370840">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處理類型說明</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cell3D prstMaterial="dkEdge">
                      <a:bevel prst="convex"/>
                      <a:lightRig rig="flood" dir="t"/>
                    </a:cell3D>
                    <a:solidFill>
                      <a:srgbClr val="CCCCFF"/>
                    </a:solidFill>
                  </a:tcPr>
                </a:tc>
                <a:tc hMerge="1">
                  <a:txBody>
                    <a:bodyPr/>
                    <a:lstStyle/>
                    <a:p>
                      <a:endParaRPr lang="zh-TW" altLang="en-US" dirty="0"/>
                    </a:p>
                  </a:txBody>
                  <a:tcPr anchor="ctr"/>
                </a:tc>
                <a:extLst>
                  <a:ext uri="{0D108BD9-81ED-4DB2-BD59-A6C34878D82A}">
                    <a16:rowId xmlns:a16="http://schemas.microsoft.com/office/drawing/2014/main" val="543610156"/>
                  </a:ext>
                </a:extLst>
              </a:tr>
              <a:tr h="370840">
                <a:tc>
                  <a:txBody>
                    <a:bodyPr/>
                    <a:lstStyle/>
                    <a:p>
                      <a:pPr marL="360000" marR="0" lvl="0" indent="0" algn="l" defTabSz="914400" rtl="0" eaLnBrk="1" fontAlgn="auto" latinLnBrk="0" hangingPunct="1">
                        <a:lnSpc>
                          <a:spcPct val="150000"/>
                        </a:lnSpc>
                        <a:spcBef>
                          <a:spcPts val="0"/>
                        </a:spcBef>
                        <a:spcAft>
                          <a:spcPts val="0"/>
                        </a:spcAft>
                        <a:buClrTx/>
                        <a:buSzTx/>
                        <a:buFontTx/>
                        <a:buNone/>
                        <a:tabLst/>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立即處理類型</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60000" marR="0" lvl="0" indent="0" algn="l" defTabSz="914400" rtl="0" eaLnBrk="1" fontAlgn="auto" latinLnBrk="0" hangingPunct="1">
                        <a:lnSpc>
                          <a:spcPct val="150000"/>
                        </a:lnSpc>
                        <a:spcBef>
                          <a:spcPts val="0"/>
                        </a:spcBef>
                        <a:spcAft>
                          <a:spcPts val="0"/>
                        </a:spcAft>
                        <a:buClrTx/>
                        <a:buSzTx/>
                        <a:buFontTx/>
                        <a:buNone/>
                        <a:tabLst/>
                        <a:defRPr/>
                      </a:pP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定期檢討類型</a:t>
                      </a:r>
                    </a:p>
                  </a:txBody>
                  <a:tcPr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2296200218"/>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系統操作問題</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表冊架構調整</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1031713551"/>
                  </a:ext>
                </a:extLst>
              </a:tr>
              <a:tr h="426644">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填表格式疑義</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欄位定義修改</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1394936820"/>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聯繫方式查詢</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作業流程改善</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4189310390"/>
                  </a:ext>
                </a:extLst>
              </a:tr>
              <a:tr h="37084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表冊內容釋疑</a:t>
                      </a: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TW" altLang="en-US" sz="2000" dirty="0">
                          <a:solidFill>
                            <a:schemeClr val="tx1"/>
                          </a:solidFill>
                          <a:latin typeface="Arial" panose="020B0604020202020204" pitchFamily="34" charset="0"/>
                          <a:ea typeface="微軟正黑體" panose="020B0604030504040204" pitchFamily="34" charset="-120"/>
                          <a:cs typeface="Arial" panose="020B0604020202020204" pitchFamily="34" charset="0"/>
                        </a:rPr>
                        <a:t>政策配套建議</a:t>
                      </a:r>
                      <a:endPar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extLst>
                  <a:ext uri="{0D108BD9-81ED-4DB2-BD59-A6C34878D82A}">
                    <a16:rowId xmlns:a16="http://schemas.microsoft.com/office/drawing/2014/main" val="2160240577"/>
                  </a:ext>
                </a:extLst>
              </a:tr>
            </a:tbl>
          </a:graphicData>
        </a:graphic>
      </p:graphicFrame>
      <p:grpSp>
        <p:nvGrpSpPr>
          <p:cNvPr id="71" name="组合 247"/>
          <p:cNvGrpSpPr/>
          <p:nvPr/>
        </p:nvGrpSpPr>
        <p:grpSpPr>
          <a:xfrm>
            <a:off x="8295258" y="1199042"/>
            <a:ext cx="143503" cy="238986"/>
            <a:chOff x="4878388" y="692150"/>
            <a:chExt cx="600071" cy="963613"/>
          </a:xfrm>
        </p:grpSpPr>
        <p:sp>
          <p:nvSpPr>
            <p:cNvPr id="7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7"/>
            <p:cNvSpPr>
              <a:spLocks/>
            </p:cNvSpPr>
            <p:nvPr/>
          </p:nvSpPr>
          <p:spPr bwMode="auto">
            <a:xfrm>
              <a:off x="4968873" y="696912"/>
              <a:ext cx="509586" cy="717551"/>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199"/>
          <p:cNvGrpSpPr/>
          <p:nvPr/>
        </p:nvGrpSpPr>
        <p:grpSpPr>
          <a:xfrm flipH="1">
            <a:off x="9566239" y="1667064"/>
            <a:ext cx="288000" cy="288000"/>
            <a:chOff x="6626226" y="5164138"/>
            <a:chExt cx="909637" cy="903288"/>
          </a:xfrm>
        </p:grpSpPr>
        <p:sp>
          <p:nvSpPr>
            <p:cNvPr id="63" name="Freeform 157"/>
            <p:cNvSpPr>
              <a:spLocks/>
            </p:cNvSpPr>
            <p:nvPr/>
          </p:nvSpPr>
          <p:spPr bwMode="auto">
            <a:xfrm>
              <a:off x="6931026" y="5581650"/>
              <a:ext cx="187325" cy="184150"/>
            </a:xfrm>
            <a:custGeom>
              <a:avLst/>
              <a:gdLst>
                <a:gd name="T0" fmla="*/ 13 w 50"/>
                <a:gd name="T1" fmla="*/ 49 h 49"/>
                <a:gd name="T2" fmla="*/ 5 w 50"/>
                <a:gd name="T3" fmla="*/ 45 h 49"/>
                <a:gd name="T4" fmla="*/ 5 w 50"/>
                <a:gd name="T5" fmla="*/ 29 h 49"/>
                <a:gd name="T6" fmla="*/ 29 w 50"/>
                <a:gd name="T7" fmla="*/ 5 h 49"/>
                <a:gd name="T8" fmla="*/ 45 w 50"/>
                <a:gd name="T9" fmla="*/ 5 h 49"/>
                <a:gd name="T10" fmla="*/ 45 w 50"/>
                <a:gd name="T11" fmla="*/ 21 h 49"/>
                <a:gd name="T12" fmla="*/ 21 w 50"/>
                <a:gd name="T13" fmla="*/ 45 h 49"/>
                <a:gd name="T14" fmla="*/ 13 w 5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13" y="49"/>
                  </a:moveTo>
                  <a:cubicBezTo>
                    <a:pt x="10" y="49"/>
                    <a:pt x="7" y="48"/>
                    <a:pt x="5" y="45"/>
                  </a:cubicBezTo>
                  <a:cubicBezTo>
                    <a:pt x="0" y="41"/>
                    <a:pt x="0" y="33"/>
                    <a:pt x="5" y="29"/>
                  </a:cubicBezTo>
                  <a:cubicBezTo>
                    <a:pt x="29" y="5"/>
                    <a:pt x="29" y="5"/>
                    <a:pt x="29" y="5"/>
                  </a:cubicBezTo>
                  <a:cubicBezTo>
                    <a:pt x="33" y="0"/>
                    <a:pt x="41" y="0"/>
                    <a:pt x="45" y="5"/>
                  </a:cubicBezTo>
                  <a:cubicBezTo>
                    <a:pt x="50" y="9"/>
                    <a:pt x="50" y="17"/>
                    <a:pt x="45" y="21"/>
                  </a:cubicBezTo>
                  <a:cubicBezTo>
                    <a:pt x="21" y="45"/>
                    <a:pt x="21" y="45"/>
                    <a:pt x="21" y="45"/>
                  </a:cubicBezTo>
                  <a:cubicBezTo>
                    <a:pt x="19" y="48"/>
                    <a:pt x="16" y="49"/>
                    <a:pt x="13" y="49"/>
                  </a:cubicBez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8"/>
            <p:cNvSpPr>
              <a:spLocks/>
            </p:cNvSpPr>
            <p:nvPr/>
          </p:nvSpPr>
          <p:spPr bwMode="auto">
            <a:xfrm>
              <a:off x="6626226" y="5668963"/>
              <a:ext cx="406400" cy="398463"/>
            </a:xfrm>
            <a:custGeom>
              <a:avLst/>
              <a:gdLst>
                <a:gd name="T0" fmla="*/ 22 w 108"/>
                <a:gd name="T1" fmla="*/ 106 h 106"/>
                <a:gd name="T2" fmla="*/ 8 w 108"/>
                <a:gd name="T3" fmla="*/ 100 h 106"/>
                <a:gd name="T4" fmla="*/ 6 w 108"/>
                <a:gd name="T5" fmla="*/ 74 h 106"/>
                <a:gd name="T6" fmla="*/ 74 w 108"/>
                <a:gd name="T7" fmla="*/ 6 h 106"/>
                <a:gd name="T8" fmla="*/ 100 w 108"/>
                <a:gd name="T9" fmla="*/ 8 h 106"/>
                <a:gd name="T10" fmla="*/ 102 w 108"/>
                <a:gd name="T11" fmla="*/ 34 h 106"/>
                <a:gd name="T12" fmla="*/ 34 w 108"/>
                <a:gd name="T13" fmla="*/ 102 h 106"/>
                <a:gd name="T14" fmla="*/ 22 w 108"/>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6">
                  <a:moveTo>
                    <a:pt x="22" y="106"/>
                  </a:moveTo>
                  <a:cubicBezTo>
                    <a:pt x="17" y="106"/>
                    <a:pt x="12" y="104"/>
                    <a:pt x="8" y="100"/>
                  </a:cubicBezTo>
                  <a:cubicBezTo>
                    <a:pt x="0" y="92"/>
                    <a:pt x="2" y="78"/>
                    <a:pt x="6" y="74"/>
                  </a:cubicBezTo>
                  <a:cubicBezTo>
                    <a:pt x="74" y="6"/>
                    <a:pt x="74" y="6"/>
                    <a:pt x="74" y="6"/>
                  </a:cubicBezTo>
                  <a:cubicBezTo>
                    <a:pt x="78" y="2"/>
                    <a:pt x="92" y="0"/>
                    <a:pt x="100" y="8"/>
                  </a:cubicBezTo>
                  <a:cubicBezTo>
                    <a:pt x="108" y="16"/>
                    <a:pt x="106" y="30"/>
                    <a:pt x="102" y="34"/>
                  </a:cubicBezTo>
                  <a:cubicBezTo>
                    <a:pt x="34" y="102"/>
                    <a:pt x="34" y="102"/>
                    <a:pt x="34" y="102"/>
                  </a:cubicBezTo>
                  <a:cubicBezTo>
                    <a:pt x="30" y="106"/>
                    <a:pt x="27" y="106"/>
                    <a:pt x="22" y="10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59"/>
            <p:cNvSpPr>
              <a:spLocks/>
            </p:cNvSpPr>
            <p:nvPr/>
          </p:nvSpPr>
          <p:spPr bwMode="auto">
            <a:xfrm>
              <a:off x="6708776" y="5856288"/>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60"/>
            <p:cNvSpPr>
              <a:spLocks/>
            </p:cNvSpPr>
            <p:nvPr/>
          </p:nvSpPr>
          <p:spPr bwMode="auto">
            <a:xfrm>
              <a:off x="6769101" y="5795963"/>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61"/>
            <p:cNvSpPr>
              <a:spLocks/>
            </p:cNvSpPr>
            <p:nvPr/>
          </p:nvSpPr>
          <p:spPr bwMode="auto">
            <a:xfrm>
              <a:off x="6829426" y="5735638"/>
              <a:ext cx="134938" cy="134938"/>
            </a:xfrm>
            <a:custGeom>
              <a:avLst/>
              <a:gdLst>
                <a:gd name="T0" fmla="*/ 66 w 85"/>
                <a:gd name="T1" fmla="*/ 85 h 85"/>
                <a:gd name="T2" fmla="*/ 0 w 85"/>
                <a:gd name="T3" fmla="*/ 19 h 85"/>
                <a:gd name="T4" fmla="*/ 19 w 85"/>
                <a:gd name="T5" fmla="*/ 0 h 85"/>
                <a:gd name="T6" fmla="*/ 85 w 85"/>
                <a:gd name="T7" fmla="*/ 67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7"/>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162"/>
            <p:cNvSpPr>
              <a:spLocks noChangeArrowheads="1"/>
            </p:cNvSpPr>
            <p:nvPr/>
          </p:nvSpPr>
          <p:spPr bwMode="auto">
            <a:xfrm>
              <a:off x="6964363" y="5164138"/>
              <a:ext cx="571500" cy="571500"/>
            </a:xfrm>
            <a:prstGeom prst="ellipse">
              <a:avLst/>
            </a:pr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163"/>
            <p:cNvSpPr>
              <a:spLocks noChangeArrowheads="1"/>
            </p:cNvSpPr>
            <p:nvPr/>
          </p:nvSpPr>
          <p:spPr bwMode="auto">
            <a:xfrm>
              <a:off x="7024688" y="5224463"/>
              <a:ext cx="450850"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Oval 164"/>
            <p:cNvSpPr>
              <a:spLocks noChangeArrowheads="1"/>
            </p:cNvSpPr>
            <p:nvPr/>
          </p:nvSpPr>
          <p:spPr bwMode="auto">
            <a:xfrm>
              <a:off x="7204076" y="5284788"/>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02"/>
          <p:cNvGrpSpPr/>
          <p:nvPr/>
        </p:nvGrpSpPr>
        <p:grpSpPr>
          <a:xfrm rot="2700000">
            <a:off x="6928154" y="1685594"/>
            <a:ext cx="398310" cy="239173"/>
            <a:chOff x="9731376" y="2195513"/>
            <a:chExt cx="811213" cy="963613"/>
          </a:xfrm>
        </p:grpSpPr>
        <p:sp>
          <p:nvSpPr>
            <p:cNvPr id="41" name="Freeform 145"/>
            <p:cNvSpPr>
              <a:spLocks/>
            </p:cNvSpPr>
            <p:nvPr/>
          </p:nvSpPr>
          <p:spPr bwMode="auto">
            <a:xfrm>
              <a:off x="9731376" y="2481263"/>
              <a:ext cx="811213" cy="587375"/>
            </a:xfrm>
            <a:custGeom>
              <a:avLst/>
              <a:gdLst>
                <a:gd name="T0" fmla="*/ 216 w 216"/>
                <a:gd name="T1" fmla="*/ 148 h 156"/>
                <a:gd name="T2" fmla="*/ 208 w 216"/>
                <a:gd name="T3" fmla="*/ 156 h 156"/>
                <a:gd name="T4" fmla="*/ 8 w 216"/>
                <a:gd name="T5" fmla="*/ 156 h 156"/>
                <a:gd name="T6" fmla="*/ 0 w 216"/>
                <a:gd name="T7" fmla="*/ 148 h 156"/>
                <a:gd name="T8" fmla="*/ 0 w 216"/>
                <a:gd name="T9" fmla="*/ 132 h 156"/>
                <a:gd name="T10" fmla="*/ 88 w 216"/>
                <a:gd name="T11" fmla="*/ 0 h 156"/>
                <a:gd name="T12" fmla="*/ 128 w 216"/>
                <a:gd name="T13" fmla="*/ 0 h 156"/>
                <a:gd name="T14" fmla="*/ 216 w 216"/>
                <a:gd name="T15" fmla="*/ 132 h 156"/>
                <a:gd name="T16" fmla="*/ 216 w 216"/>
                <a:gd name="T17" fmla="*/ 14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6">
                  <a:moveTo>
                    <a:pt x="216" y="148"/>
                  </a:moveTo>
                  <a:cubicBezTo>
                    <a:pt x="216" y="152"/>
                    <a:pt x="212" y="156"/>
                    <a:pt x="208" y="156"/>
                  </a:cubicBezTo>
                  <a:cubicBezTo>
                    <a:pt x="8" y="156"/>
                    <a:pt x="8" y="156"/>
                    <a:pt x="8" y="156"/>
                  </a:cubicBezTo>
                  <a:cubicBezTo>
                    <a:pt x="4" y="156"/>
                    <a:pt x="0" y="152"/>
                    <a:pt x="0" y="148"/>
                  </a:cubicBezTo>
                  <a:cubicBezTo>
                    <a:pt x="0" y="132"/>
                    <a:pt x="0" y="132"/>
                    <a:pt x="0" y="132"/>
                  </a:cubicBezTo>
                  <a:cubicBezTo>
                    <a:pt x="88" y="0"/>
                    <a:pt x="88" y="0"/>
                    <a:pt x="88" y="0"/>
                  </a:cubicBezTo>
                  <a:cubicBezTo>
                    <a:pt x="128" y="0"/>
                    <a:pt x="128" y="0"/>
                    <a:pt x="128" y="0"/>
                  </a:cubicBezTo>
                  <a:cubicBezTo>
                    <a:pt x="216" y="132"/>
                    <a:pt x="216" y="132"/>
                    <a:pt x="216" y="132"/>
                  </a:cubicBezTo>
                  <a:lnTo>
                    <a:pt x="216" y="148"/>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6"/>
            <p:cNvSpPr>
              <a:spLocks/>
            </p:cNvSpPr>
            <p:nvPr/>
          </p:nvSpPr>
          <p:spPr bwMode="auto">
            <a:xfrm>
              <a:off x="10061576" y="2195513"/>
              <a:ext cx="150813" cy="873125"/>
            </a:xfrm>
            <a:custGeom>
              <a:avLst/>
              <a:gdLst>
                <a:gd name="T0" fmla="*/ 0 w 40"/>
                <a:gd name="T1" fmla="*/ 232 h 232"/>
                <a:gd name="T2" fmla="*/ 0 w 40"/>
                <a:gd name="T3" fmla="*/ 56 h 232"/>
                <a:gd name="T4" fmla="*/ 20 w 40"/>
                <a:gd name="T5" fmla="*/ 0 h 232"/>
                <a:gd name="T6" fmla="*/ 40 w 40"/>
                <a:gd name="T7" fmla="*/ 56 h 232"/>
                <a:gd name="T8" fmla="*/ 40 w 40"/>
                <a:gd name="T9" fmla="*/ 232 h 232"/>
                <a:gd name="T10" fmla="*/ 0 w 40"/>
                <a:gd name="T11" fmla="*/ 232 h 232"/>
              </a:gdLst>
              <a:ahLst/>
              <a:cxnLst>
                <a:cxn ang="0">
                  <a:pos x="T0" y="T1"/>
                </a:cxn>
                <a:cxn ang="0">
                  <a:pos x="T2" y="T3"/>
                </a:cxn>
                <a:cxn ang="0">
                  <a:pos x="T4" y="T5"/>
                </a:cxn>
                <a:cxn ang="0">
                  <a:pos x="T6" y="T7"/>
                </a:cxn>
                <a:cxn ang="0">
                  <a:pos x="T8" y="T9"/>
                </a:cxn>
                <a:cxn ang="0">
                  <a:pos x="T10" y="T11"/>
                </a:cxn>
              </a:cxnLst>
              <a:rect l="0" t="0" r="r" b="b"/>
              <a:pathLst>
                <a:path w="40" h="232">
                  <a:moveTo>
                    <a:pt x="0" y="232"/>
                  </a:moveTo>
                  <a:cubicBezTo>
                    <a:pt x="0" y="56"/>
                    <a:pt x="0" y="56"/>
                    <a:pt x="0" y="56"/>
                  </a:cubicBezTo>
                  <a:cubicBezTo>
                    <a:pt x="0" y="40"/>
                    <a:pt x="12" y="0"/>
                    <a:pt x="20" y="0"/>
                  </a:cubicBezTo>
                  <a:cubicBezTo>
                    <a:pt x="28" y="0"/>
                    <a:pt x="40" y="40"/>
                    <a:pt x="40" y="56"/>
                  </a:cubicBezTo>
                  <a:cubicBezTo>
                    <a:pt x="40" y="232"/>
                    <a:pt x="40" y="232"/>
                    <a:pt x="40" y="232"/>
                  </a:cubicBezTo>
                  <a:lnTo>
                    <a:pt x="0" y="232"/>
                  </a:ln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7"/>
            <p:cNvSpPr>
              <a:spLocks/>
            </p:cNvSpPr>
            <p:nvPr/>
          </p:nvSpPr>
          <p:spPr bwMode="auto">
            <a:xfrm>
              <a:off x="10091738" y="3068638"/>
              <a:ext cx="90488" cy="90488"/>
            </a:xfrm>
            <a:custGeom>
              <a:avLst/>
              <a:gdLst>
                <a:gd name="T0" fmla="*/ 38 w 57"/>
                <a:gd name="T1" fmla="*/ 57 h 57"/>
                <a:gd name="T2" fmla="*/ 19 w 57"/>
                <a:gd name="T3" fmla="*/ 57 h 57"/>
                <a:gd name="T4" fmla="*/ 0 w 57"/>
                <a:gd name="T5" fmla="*/ 0 h 57"/>
                <a:gd name="T6" fmla="*/ 57 w 57"/>
                <a:gd name="T7" fmla="*/ 0 h 57"/>
                <a:gd name="T8" fmla="*/ 38 w 57"/>
                <a:gd name="T9" fmla="*/ 57 h 57"/>
              </a:gdLst>
              <a:ahLst/>
              <a:cxnLst>
                <a:cxn ang="0">
                  <a:pos x="T0" y="T1"/>
                </a:cxn>
                <a:cxn ang="0">
                  <a:pos x="T2" y="T3"/>
                </a:cxn>
                <a:cxn ang="0">
                  <a:pos x="T4" y="T5"/>
                </a:cxn>
                <a:cxn ang="0">
                  <a:pos x="T6" y="T7"/>
                </a:cxn>
                <a:cxn ang="0">
                  <a:pos x="T8" y="T9"/>
                </a:cxn>
              </a:cxnLst>
              <a:rect l="0" t="0" r="r" b="b"/>
              <a:pathLst>
                <a:path w="57" h="57">
                  <a:moveTo>
                    <a:pt x="38" y="57"/>
                  </a:moveTo>
                  <a:lnTo>
                    <a:pt x="19" y="57"/>
                  </a:lnTo>
                  <a:lnTo>
                    <a:pt x="0" y="0"/>
                  </a:lnTo>
                  <a:lnTo>
                    <a:pt x="57" y="0"/>
                  </a:lnTo>
                  <a:lnTo>
                    <a:pt x="38" y="57"/>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48"/>
            <p:cNvSpPr>
              <a:spLocks noChangeArrowheads="1"/>
            </p:cNvSpPr>
            <p:nvPr/>
          </p:nvSpPr>
          <p:spPr bwMode="auto">
            <a:xfrm>
              <a:off x="9807576"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149"/>
            <p:cNvSpPr>
              <a:spLocks noChangeArrowheads="1"/>
            </p:cNvSpPr>
            <p:nvPr/>
          </p:nvSpPr>
          <p:spPr bwMode="auto">
            <a:xfrm>
              <a:off x="10272713"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50"/>
            <p:cNvSpPr>
              <a:spLocks noChangeArrowheads="1"/>
            </p:cNvSpPr>
            <p:nvPr/>
          </p:nvSpPr>
          <p:spPr bwMode="auto">
            <a:xfrm>
              <a:off x="10061576" y="3038475"/>
              <a:ext cx="15081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1"/>
            <p:cNvSpPr>
              <a:spLocks noChangeArrowheads="1"/>
            </p:cNvSpPr>
            <p:nvPr/>
          </p:nvSpPr>
          <p:spPr bwMode="auto">
            <a:xfrm>
              <a:off x="10121901" y="2887663"/>
              <a:ext cx="30163" cy="180975"/>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群組 1"/>
          <p:cNvGrpSpPr/>
          <p:nvPr/>
        </p:nvGrpSpPr>
        <p:grpSpPr>
          <a:xfrm>
            <a:off x="675982" y="1021658"/>
            <a:ext cx="5404507" cy="4907370"/>
            <a:chOff x="674478" y="1021658"/>
            <a:chExt cx="5404507" cy="4907370"/>
          </a:xfrm>
        </p:grpSpPr>
        <p:grpSp>
          <p:nvGrpSpPr>
            <p:cNvPr id="49" name="群組 48"/>
            <p:cNvGrpSpPr/>
            <p:nvPr/>
          </p:nvGrpSpPr>
          <p:grpSpPr>
            <a:xfrm>
              <a:off x="674478" y="1021658"/>
              <a:ext cx="5404507" cy="4907370"/>
              <a:chOff x="674478" y="1021659"/>
              <a:chExt cx="5404507" cy="4372082"/>
            </a:xfrm>
          </p:grpSpPr>
          <p:grpSp>
            <p:nvGrpSpPr>
              <p:cNvPr id="27" name="群組 26"/>
              <p:cNvGrpSpPr/>
              <p:nvPr/>
            </p:nvGrpSpPr>
            <p:grpSpPr>
              <a:xfrm>
                <a:off x="674478" y="1021659"/>
                <a:ext cx="5404507" cy="4372082"/>
                <a:chOff x="2968752" y="644652"/>
                <a:chExt cx="6281840" cy="4372082"/>
              </a:xfrm>
            </p:grpSpPr>
            <p:grpSp>
              <p:nvGrpSpPr>
                <p:cNvPr id="26" name="群組 25"/>
                <p:cNvGrpSpPr/>
                <p:nvPr/>
              </p:nvGrpSpPr>
              <p:grpSpPr>
                <a:xfrm>
                  <a:off x="3629898" y="644652"/>
                  <a:ext cx="4547616" cy="2235708"/>
                  <a:chOff x="3629898" y="644652"/>
                  <a:chExt cx="4547616" cy="2235708"/>
                </a:xfrm>
              </p:grpSpPr>
              <p:sp>
                <p:nvSpPr>
                  <p:cNvPr id="15" name="Rectangle 2"/>
                  <p:cNvSpPr/>
                  <p:nvPr/>
                </p:nvSpPr>
                <p:spPr>
                  <a:xfrm>
                    <a:off x="3629898" y="644652"/>
                    <a:ext cx="4547616" cy="2235708"/>
                  </a:xfrm>
                  <a:prstGeom prst="roundRect">
                    <a:avLst/>
                  </a:prstGeom>
                  <a:solidFill>
                    <a:srgbClr val="DCF0FA"/>
                  </a:solidFill>
                  <a:ln w="25400">
                    <a:solidFill>
                      <a:srgbClr val="007BC8"/>
                    </a:solidFill>
                  </a:ln>
                </p:spPr>
                <p:style>
                  <a:lnRef idx="1">
                    <a:schemeClr val="accent1"/>
                  </a:lnRef>
                  <a:fillRef idx="3">
                    <a:schemeClr val="accent1"/>
                  </a:fillRef>
                  <a:effectRef idx="2">
                    <a:schemeClr val="accent1"/>
                  </a:effectRef>
                  <a:fontRef idx="minor">
                    <a:schemeClr val="lt1"/>
                  </a:fontRef>
                </p:style>
                <p:txBody>
                  <a:bodyPr rtlCol="0" anchor="t"/>
                  <a:lstStyle/>
                  <a:p>
                    <a:pPr algn="ctr">
                      <a:defRPr sz="1600" b="1"/>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意見蒐集方式</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Rectangle 4"/>
                  <p:cNvSpPr/>
                  <p:nvPr/>
                </p:nvSpPr>
                <p:spPr>
                  <a:xfrm>
                    <a:off x="4151374" y="1651695"/>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公務電話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8" name="Rectangle 5"/>
                  <p:cNvSpPr/>
                  <p:nvPr/>
                </p:nvSpPr>
                <p:spPr>
                  <a:xfrm>
                    <a:off x="4151374" y="2199134"/>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公務電子信箱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Rectangle 3"/>
                  <p:cNvSpPr/>
                  <p:nvPr/>
                </p:nvSpPr>
                <p:spPr>
                  <a:xfrm>
                    <a:off x="4151375" y="1083954"/>
                    <a:ext cx="3657600" cy="457200"/>
                  </a:xfrm>
                  <a:prstGeom prst="roundRect">
                    <a:avLst/>
                  </a:prstGeom>
                  <a:solidFill>
                    <a:srgbClr val="F7E8D6"/>
                  </a:solidFill>
                  <a:ln>
                    <a:solidFill>
                      <a:srgbClr val="007BC8"/>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說明會</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4" name="群組 3"/>
                <p:cNvGrpSpPr/>
                <p:nvPr/>
              </p:nvGrpSpPr>
              <p:grpSpPr>
                <a:xfrm>
                  <a:off x="2968752" y="3123924"/>
                  <a:ext cx="2011680" cy="1892810"/>
                  <a:chOff x="2621280" y="3123924"/>
                  <a:chExt cx="2011680" cy="1892810"/>
                </a:xfrm>
              </p:grpSpPr>
              <p:sp>
                <p:nvSpPr>
                  <p:cNvPr id="19" name="Rounded Rectangle 6"/>
                  <p:cNvSpPr/>
                  <p:nvPr/>
                </p:nvSpPr>
                <p:spPr>
                  <a:xfrm>
                    <a:off x="2621280" y="3123924"/>
                    <a:ext cx="2011680" cy="731520"/>
                  </a:xfrm>
                  <a:prstGeom prst="roundRect">
                    <a:avLst/>
                  </a:prstGeom>
                  <a:solidFill>
                    <a:srgbClr val="92D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a:solidFill>
                          <a:schemeClr val="tx1"/>
                        </a:solidFill>
                        <a:latin typeface="Arial" panose="020B0604020202020204" pitchFamily="34" charset="0"/>
                        <a:ea typeface="微軟正黑體" panose="020B0604030504040204" pitchFamily="34" charset="-120"/>
                        <a:cs typeface="Arial" panose="020B0604020202020204" pitchFamily="34" charset="0"/>
                      </a:rPr>
                      <a:t>立即可解決</a:t>
                    </a:r>
                  </a:p>
                </p:txBody>
              </p:sp>
              <p:sp>
                <p:nvSpPr>
                  <p:cNvPr id="22" name="Rounded Rectangle 9"/>
                  <p:cNvSpPr/>
                  <p:nvPr/>
                </p:nvSpPr>
                <p:spPr>
                  <a:xfrm>
                    <a:off x="2621280" y="4285214"/>
                    <a:ext cx="2011680" cy="731520"/>
                  </a:xfrm>
                  <a:prstGeom prst="roundRect">
                    <a:avLst/>
                  </a:prstGeom>
                  <a:solidFill>
                    <a:srgbClr val="B4DED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即時處理</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向下箭號 2"/>
                  <p:cNvSpPr/>
                  <p:nvPr/>
                </p:nvSpPr>
                <p:spPr>
                  <a:xfrm>
                    <a:off x="3447288" y="3892020"/>
                    <a:ext cx="356616" cy="38404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 name="群組 4"/>
                <p:cNvGrpSpPr/>
                <p:nvPr/>
              </p:nvGrpSpPr>
              <p:grpSpPr>
                <a:xfrm>
                  <a:off x="5936601" y="3132237"/>
                  <a:ext cx="3313991" cy="1874524"/>
                  <a:chOff x="6549249" y="3132237"/>
                  <a:chExt cx="3313991" cy="1874524"/>
                </a:xfrm>
              </p:grpSpPr>
              <p:sp>
                <p:nvSpPr>
                  <p:cNvPr id="20" name="Rounded Rectangle 7"/>
                  <p:cNvSpPr/>
                  <p:nvPr/>
                </p:nvSpPr>
                <p:spPr>
                  <a:xfrm>
                    <a:off x="6549249" y="3132237"/>
                    <a:ext cx="3307983" cy="731520"/>
                  </a:xfrm>
                  <a:prstGeom prst="roundRect">
                    <a:avLst/>
                  </a:prstGeom>
                  <a:solidFill>
                    <a:srgbClr val="FFCCCC"/>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defRPr sz="14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需與應用單位審慎討論</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ounded Rectangle 8"/>
                  <p:cNvSpPr/>
                  <p:nvPr/>
                </p:nvSpPr>
                <p:spPr>
                  <a:xfrm>
                    <a:off x="6553380" y="4275241"/>
                    <a:ext cx="3309860" cy="731520"/>
                  </a:xfrm>
                  <a:prstGeom prst="roundRect">
                    <a:avLst/>
                  </a:prstGeom>
                  <a:solidFill>
                    <a:srgbClr val="CCCC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sz="1300">
                        <a:solidFill>
                          <a:srgbClr val="FFFFFF"/>
                        </a:solidFill>
                      </a:defRPr>
                    </a:pP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定期檢討</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defRPr sz="1300">
                        <a:solidFill>
                          <a:srgbClr val="FFFFFF"/>
                        </a:solidFill>
                      </a:defRPr>
                    </a:pP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每年六、七月</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23" name="向下箭號 22"/>
                  <p:cNvSpPr/>
                  <p:nvPr/>
                </p:nvSpPr>
                <p:spPr>
                  <a:xfrm>
                    <a:off x="7977726" y="3882047"/>
                    <a:ext cx="356616" cy="38404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8" name="矩形 27"/>
              <p:cNvSpPr/>
              <p:nvPr/>
            </p:nvSpPr>
            <p:spPr>
              <a:xfrm>
                <a:off x="2326324" y="1458440"/>
                <a:ext cx="505267" cy="4770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500" b="0" i="0" u="none" strike="noStrike" kern="0" cap="none" spc="0" normalizeH="0" baseline="0" noProof="0" dirty="0">
                    <a:ln>
                      <a:noFill/>
                    </a:ln>
                    <a:solidFill>
                      <a:srgbClr val="0000FF"/>
                    </a:solidFill>
                    <a:effectLst/>
                    <a:uLnTx/>
                    <a:uFillTx/>
                    <a:latin typeface="Calibri"/>
                  </a:rPr>
                  <a:t>📢</a:t>
                </a:r>
                <a:endParaRPr kumimoji="0" lang="zh-TW" altLang="en-US" sz="2500" b="0" i="0" u="none" strike="noStrike" kern="0" cap="none" spc="0" normalizeH="0" baseline="0" noProof="0" dirty="0">
                  <a:ln>
                    <a:noFill/>
                  </a:ln>
                  <a:solidFill>
                    <a:srgbClr val="0000FF"/>
                  </a:solidFill>
                  <a:effectLst/>
                  <a:uLnTx/>
                  <a:uFillTx/>
                </a:endParaRPr>
              </a:p>
            </p:txBody>
          </p:sp>
        </p:grpSp>
        <p:pic>
          <p:nvPicPr>
            <p:cNvPr id="56" name="Picture 6" descr="C:\Users\HEUser\Desktop\1103\phone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308" y="2276374"/>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350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諮詢服務與聯繫方式</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43" name="群組 42"/>
          <p:cNvGrpSpPr/>
          <p:nvPr/>
        </p:nvGrpSpPr>
        <p:grpSpPr>
          <a:xfrm>
            <a:off x="1770888" y="762000"/>
            <a:ext cx="3960000" cy="5760000"/>
            <a:chOff x="1770888" y="762000"/>
            <a:chExt cx="3960000" cy="5760000"/>
          </a:xfrm>
        </p:grpSpPr>
        <p:grpSp>
          <p:nvGrpSpPr>
            <p:cNvPr id="3" name="群組 2"/>
            <p:cNvGrpSpPr/>
            <p:nvPr/>
          </p:nvGrpSpPr>
          <p:grpSpPr>
            <a:xfrm>
              <a:off x="1770888" y="762000"/>
              <a:ext cx="3960000" cy="5760000"/>
              <a:chOff x="381000" y="762000"/>
              <a:chExt cx="3960000" cy="5760000"/>
            </a:xfrm>
          </p:grpSpPr>
          <p:sp>
            <p:nvSpPr>
              <p:cNvPr id="7" name="Rounded Rectangle 2"/>
              <p:cNvSpPr/>
              <p:nvPr/>
            </p:nvSpPr>
            <p:spPr>
              <a:xfrm>
                <a:off x="381000" y="762000"/>
                <a:ext cx="3960000" cy="5760000"/>
              </a:xfrm>
              <a:prstGeom prst="roundRect">
                <a:avLst/>
              </a:prstGeom>
              <a:solidFill>
                <a:srgbClr val="FFE899"/>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日常諮詢管道</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ounded Rectangle 3"/>
              <p:cNvSpPr/>
              <p:nvPr/>
            </p:nvSpPr>
            <p:spPr>
              <a:xfrm>
                <a:off x="602069" y="1427184"/>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表冊疑義</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(05)534-2601 #5377、#5378</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填表內容、定義解釋</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Rounded Rectangle 4"/>
              <p:cNvSpPr/>
              <p:nvPr/>
            </p:nvSpPr>
            <p:spPr>
              <a:xfrm>
                <a:off x="591312" y="2681732"/>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系統程式</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(05)534-2601 #5379、#5380</a:t>
                </a:r>
                <a:endParaRPr 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系統操作、技術問題</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Rounded Rectangle 5"/>
              <p:cNvSpPr/>
              <p:nvPr/>
            </p:nvSpPr>
            <p:spPr>
              <a:xfrm>
                <a:off x="591312" y="3910584"/>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表冊疑義信箱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hedb@yuntech.edu.tw</a:t>
                </a:r>
              </a:p>
            </p:txBody>
          </p:sp>
          <p:sp>
            <p:nvSpPr>
              <p:cNvPr id="11" name="Rounded Rectangle 6"/>
              <p:cNvSpPr/>
              <p:nvPr/>
            </p:nvSpPr>
            <p:spPr>
              <a:xfrm>
                <a:off x="585327" y="5148580"/>
                <a:ext cx="3600000" cy="1080000"/>
              </a:xfrm>
              <a:prstGeom prst="roundRect">
                <a:avLst/>
              </a:prstGeom>
              <a:solidFill>
                <a:schemeClr val="accent4">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 </a:t>
                </a:r>
                <a:r>
                  <a:rPr sz="2000" b="1" dirty="0" err="1">
                    <a:solidFill>
                      <a:schemeClr val="tx1"/>
                    </a:solidFill>
                    <a:latin typeface="Arial" panose="020B0604020202020204" pitchFamily="34" charset="0"/>
                    <a:ea typeface="微軟正黑體" panose="020B0604030504040204" pitchFamily="34" charset="-120"/>
                    <a:cs typeface="Arial" panose="020B0604020202020204" pitchFamily="34" charset="0"/>
                  </a:rPr>
                  <a:t>系統程式信箱</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hedb2@yuntech.edu.tw</a:t>
                </a:r>
              </a:p>
            </p:txBody>
          </p:sp>
        </p:grpSp>
        <p:grpSp>
          <p:nvGrpSpPr>
            <p:cNvPr id="31" name="组合 30"/>
            <p:cNvGrpSpPr/>
            <p:nvPr/>
          </p:nvGrpSpPr>
          <p:grpSpPr>
            <a:xfrm>
              <a:off x="2765016" y="923484"/>
              <a:ext cx="252000" cy="360000"/>
              <a:chOff x="-3596645" y="2265093"/>
              <a:chExt cx="2013514" cy="4688219"/>
            </a:xfrm>
            <a:solidFill>
              <a:schemeClr val="tx1">
                <a:lumMod val="65000"/>
                <a:lumOff val="35000"/>
              </a:schemeClr>
            </a:solidFill>
          </p:grpSpPr>
          <p:sp>
            <p:nvSpPr>
              <p:cNvPr id="32" name="Freeform 151"/>
              <p:cNvSpPr>
                <a:spLocks/>
              </p:cNvSpPr>
              <p:nvPr/>
            </p:nvSpPr>
            <p:spPr bwMode="auto">
              <a:xfrm flipV="1">
                <a:off x="-1965719" y="2265093"/>
                <a:ext cx="382588" cy="434975"/>
              </a:xfrm>
              <a:custGeom>
                <a:avLst/>
                <a:gdLst>
                  <a:gd name="T0" fmla="*/ 230 w 1057"/>
                  <a:gd name="T1" fmla="*/ 1049 h 1207"/>
                  <a:gd name="T2" fmla="*/ 831 w 1057"/>
                  <a:gd name="T3" fmla="*/ 1139 h 1207"/>
                  <a:gd name="T4" fmla="*/ 1049 w 1057"/>
                  <a:gd name="T5" fmla="*/ 881 h 1207"/>
                  <a:gd name="T6" fmla="*/ 876 w 1057"/>
                  <a:gd name="T7" fmla="*/ 412 h 1207"/>
                  <a:gd name="T8" fmla="*/ 373 w 1057"/>
                  <a:gd name="T9" fmla="*/ 268 h 1207"/>
                  <a:gd name="T10" fmla="*/ 244 w 1057"/>
                  <a:gd name="T11" fmla="*/ 50 h 1207"/>
                  <a:gd name="T12" fmla="*/ 48 w 1057"/>
                  <a:gd name="T13" fmla="*/ 33 h 1207"/>
                  <a:gd name="T14" fmla="*/ 201 w 1057"/>
                  <a:gd name="T15" fmla="*/ 439 h 1207"/>
                  <a:gd name="T16" fmla="*/ 688 w 1057"/>
                  <a:gd name="T17" fmla="*/ 559 h 1207"/>
                  <a:gd name="T18" fmla="*/ 791 w 1057"/>
                  <a:gd name="T19" fmla="*/ 813 h 1207"/>
                  <a:gd name="T20" fmla="*/ 577 w 1057"/>
                  <a:gd name="T21" fmla="*/ 950 h 1207"/>
                  <a:gd name="T22" fmla="*/ 365 w 1057"/>
                  <a:gd name="T23" fmla="*/ 841 h 1207"/>
                  <a:gd name="T24" fmla="*/ 167 w 1057"/>
                  <a:gd name="T25" fmla="*/ 874 h 1207"/>
                  <a:gd name="T26" fmla="*/ 230 w 1057"/>
                  <a:gd name="T27" fmla="*/ 1049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7" h="1207">
                    <a:moveTo>
                      <a:pt x="230" y="1049"/>
                    </a:moveTo>
                    <a:cubicBezTo>
                      <a:pt x="387" y="1207"/>
                      <a:pt x="632" y="1193"/>
                      <a:pt x="831" y="1139"/>
                    </a:cubicBezTo>
                    <a:cubicBezTo>
                      <a:pt x="935" y="1091"/>
                      <a:pt x="1016" y="990"/>
                      <a:pt x="1049" y="881"/>
                    </a:cubicBezTo>
                    <a:cubicBezTo>
                      <a:pt x="1057" y="714"/>
                      <a:pt x="1018" y="517"/>
                      <a:pt x="876" y="412"/>
                    </a:cubicBezTo>
                    <a:cubicBezTo>
                      <a:pt x="741" y="286"/>
                      <a:pt x="540" y="313"/>
                      <a:pt x="373" y="268"/>
                    </a:cubicBezTo>
                    <a:cubicBezTo>
                      <a:pt x="316" y="204"/>
                      <a:pt x="292" y="120"/>
                      <a:pt x="244" y="50"/>
                    </a:cubicBezTo>
                    <a:cubicBezTo>
                      <a:pt x="189" y="0"/>
                      <a:pt x="113" y="30"/>
                      <a:pt x="48" y="33"/>
                    </a:cubicBezTo>
                    <a:cubicBezTo>
                      <a:pt x="0" y="189"/>
                      <a:pt x="104" y="328"/>
                      <a:pt x="201" y="439"/>
                    </a:cubicBezTo>
                    <a:cubicBezTo>
                      <a:pt x="357" y="501"/>
                      <a:pt x="528" y="511"/>
                      <a:pt x="688" y="559"/>
                    </a:cubicBezTo>
                    <a:cubicBezTo>
                      <a:pt x="769" y="613"/>
                      <a:pt x="807" y="718"/>
                      <a:pt x="791" y="813"/>
                    </a:cubicBezTo>
                    <a:cubicBezTo>
                      <a:pt x="801" y="924"/>
                      <a:pt x="658" y="935"/>
                      <a:pt x="577" y="950"/>
                    </a:cubicBezTo>
                    <a:cubicBezTo>
                      <a:pt x="485" y="970"/>
                      <a:pt x="430" y="887"/>
                      <a:pt x="365" y="841"/>
                    </a:cubicBezTo>
                    <a:cubicBezTo>
                      <a:pt x="297" y="822"/>
                      <a:pt x="231" y="856"/>
                      <a:pt x="167" y="874"/>
                    </a:cubicBezTo>
                    <a:cubicBezTo>
                      <a:pt x="175" y="936"/>
                      <a:pt x="174" y="1008"/>
                      <a:pt x="230" y="10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3" name="Freeform 152"/>
              <p:cNvSpPr>
                <a:spLocks/>
              </p:cNvSpPr>
              <p:nvPr/>
            </p:nvSpPr>
            <p:spPr bwMode="auto">
              <a:xfrm flipV="1">
                <a:off x="-3024581" y="2674668"/>
                <a:ext cx="876300" cy="827088"/>
              </a:xfrm>
              <a:custGeom>
                <a:avLst/>
                <a:gdLst>
                  <a:gd name="T0" fmla="*/ 1013 w 2422"/>
                  <a:gd name="T1" fmla="*/ 2232 h 2291"/>
                  <a:gd name="T2" fmla="*/ 1922 w 2422"/>
                  <a:gd name="T3" fmla="*/ 2015 h 2291"/>
                  <a:gd name="T4" fmla="*/ 2302 w 2422"/>
                  <a:gd name="T5" fmla="*/ 1443 h 2291"/>
                  <a:gd name="T6" fmla="*/ 1934 w 2422"/>
                  <a:gd name="T7" fmla="*/ 296 h 2291"/>
                  <a:gd name="T8" fmla="*/ 1439 w 2422"/>
                  <a:gd name="T9" fmla="*/ 62 h 2291"/>
                  <a:gd name="T10" fmla="*/ 659 w 2422"/>
                  <a:gd name="T11" fmla="*/ 192 h 2291"/>
                  <a:gd name="T12" fmla="*/ 137 w 2422"/>
                  <a:gd name="T13" fmla="*/ 918 h 2291"/>
                  <a:gd name="T14" fmla="*/ 1013 w 2422"/>
                  <a:gd name="T15" fmla="*/ 2232 h 2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2" h="2291">
                    <a:moveTo>
                      <a:pt x="1013" y="2232"/>
                    </a:moveTo>
                    <a:cubicBezTo>
                      <a:pt x="1326" y="2291"/>
                      <a:pt x="1677" y="2229"/>
                      <a:pt x="1922" y="2015"/>
                    </a:cubicBezTo>
                    <a:cubicBezTo>
                      <a:pt x="2115" y="1879"/>
                      <a:pt x="2228" y="1663"/>
                      <a:pt x="2302" y="1443"/>
                    </a:cubicBezTo>
                    <a:cubicBezTo>
                      <a:pt x="2422" y="1035"/>
                      <a:pt x="2269" y="558"/>
                      <a:pt x="1934" y="296"/>
                    </a:cubicBezTo>
                    <a:cubicBezTo>
                      <a:pt x="1802" y="163"/>
                      <a:pt x="1615" y="109"/>
                      <a:pt x="1439" y="62"/>
                    </a:cubicBezTo>
                    <a:cubicBezTo>
                      <a:pt x="1173" y="0"/>
                      <a:pt x="899" y="74"/>
                      <a:pt x="659" y="192"/>
                    </a:cubicBezTo>
                    <a:cubicBezTo>
                      <a:pt x="399" y="355"/>
                      <a:pt x="211" y="621"/>
                      <a:pt x="137" y="918"/>
                    </a:cubicBezTo>
                    <a:cubicBezTo>
                      <a:pt x="0" y="1495"/>
                      <a:pt x="423" y="2145"/>
                      <a:pt x="1013" y="22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4" name="Freeform 158"/>
              <p:cNvSpPr>
                <a:spLocks/>
              </p:cNvSpPr>
              <p:nvPr/>
            </p:nvSpPr>
            <p:spPr bwMode="auto">
              <a:xfrm flipV="1">
                <a:off x="-2045093" y="2728643"/>
                <a:ext cx="171450" cy="128587"/>
              </a:xfrm>
              <a:custGeom>
                <a:avLst/>
                <a:gdLst>
                  <a:gd name="T0" fmla="*/ 170 w 473"/>
                  <a:gd name="T1" fmla="*/ 314 h 354"/>
                  <a:gd name="T2" fmla="*/ 384 w 473"/>
                  <a:gd name="T3" fmla="*/ 93 h 354"/>
                  <a:gd name="T4" fmla="*/ 43 w 473"/>
                  <a:gd name="T5" fmla="*/ 143 h 354"/>
                  <a:gd name="T6" fmla="*/ 170 w 473"/>
                  <a:gd name="T7" fmla="*/ 314 h 354"/>
                </a:gdLst>
                <a:ahLst/>
                <a:cxnLst>
                  <a:cxn ang="0">
                    <a:pos x="T0" y="T1"/>
                  </a:cxn>
                  <a:cxn ang="0">
                    <a:pos x="T2" y="T3"/>
                  </a:cxn>
                  <a:cxn ang="0">
                    <a:pos x="T4" y="T5"/>
                  </a:cxn>
                  <a:cxn ang="0">
                    <a:pos x="T6" y="T7"/>
                  </a:cxn>
                </a:cxnLst>
                <a:rect l="0" t="0" r="r" b="b"/>
                <a:pathLst>
                  <a:path w="473" h="354">
                    <a:moveTo>
                      <a:pt x="170" y="314"/>
                    </a:moveTo>
                    <a:cubicBezTo>
                      <a:pt x="286" y="354"/>
                      <a:pt x="473" y="222"/>
                      <a:pt x="384" y="93"/>
                    </a:cubicBezTo>
                    <a:cubicBezTo>
                      <a:pt x="292" y="2"/>
                      <a:pt x="88" y="0"/>
                      <a:pt x="43" y="143"/>
                    </a:cubicBezTo>
                    <a:cubicBezTo>
                      <a:pt x="0" y="228"/>
                      <a:pt x="110" y="280"/>
                      <a:pt x="170" y="3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35" name="Freeform 161"/>
              <p:cNvSpPr>
                <a:spLocks/>
              </p:cNvSpPr>
              <p:nvPr/>
            </p:nvSpPr>
            <p:spPr bwMode="auto">
              <a:xfrm flipV="1">
                <a:off x="-2803900" y="6581526"/>
                <a:ext cx="153988" cy="153988"/>
              </a:xfrm>
              <a:custGeom>
                <a:avLst/>
                <a:gdLst>
                  <a:gd name="T0" fmla="*/ 0 w 425"/>
                  <a:gd name="T1" fmla="*/ 0 h 429"/>
                  <a:gd name="T2" fmla="*/ 425 w 425"/>
                  <a:gd name="T3" fmla="*/ 429 h 429"/>
                  <a:gd name="T4" fmla="*/ 0 w 425"/>
                  <a:gd name="T5" fmla="*/ 0 h 429"/>
                </a:gdLst>
                <a:ahLst/>
                <a:cxnLst>
                  <a:cxn ang="0">
                    <a:pos x="T0" y="T1"/>
                  </a:cxn>
                  <a:cxn ang="0">
                    <a:pos x="T2" y="T3"/>
                  </a:cxn>
                  <a:cxn ang="0">
                    <a:pos x="T4" y="T5"/>
                  </a:cxn>
                </a:cxnLst>
                <a:rect l="0" t="0" r="r" b="b"/>
                <a:pathLst>
                  <a:path w="425" h="429">
                    <a:moveTo>
                      <a:pt x="0" y="0"/>
                    </a:moveTo>
                    <a:cubicBezTo>
                      <a:pt x="131" y="153"/>
                      <a:pt x="278" y="292"/>
                      <a:pt x="425" y="429"/>
                    </a:cubicBezTo>
                    <a:cubicBezTo>
                      <a:pt x="294" y="276"/>
                      <a:pt x="148" y="136"/>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grpSp>
            <p:nvGrpSpPr>
              <p:cNvPr id="36" name="组合 35"/>
              <p:cNvGrpSpPr/>
              <p:nvPr/>
            </p:nvGrpSpPr>
            <p:grpSpPr>
              <a:xfrm>
                <a:off x="-3596645" y="2947718"/>
                <a:ext cx="1879600" cy="4005594"/>
                <a:chOff x="-3596645" y="2947718"/>
                <a:chExt cx="1879600" cy="4005594"/>
              </a:xfrm>
              <a:grpFill/>
            </p:grpSpPr>
            <p:sp>
              <p:nvSpPr>
                <p:cNvPr id="37" name="Freeform 154"/>
                <p:cNvSpPr>
                  <a:spLocks/>
                </p:cNvSpPr>
                <p:nvPr/>
              </p:nvSpPr>
              <p:spPr bwMode="auto">
                <a:xfrm flipV="1">
                  <a:off x="-2587908" y="5885558"/>
                  <a:ext cx="449263" cy="1067754"/>
                </a:xfrm>
                <a:custGeom>
                  <a:avLst/>
                  <a:gdLst>
                    <a:gd name="T0" fmla="*/ 724 w 1239"/>
                    <a:gd name="T1" fmla="*/ 1968 h 2472"/>
                    <a:gd name="T2" fmla="*/ 1239 w 1239"/>
                    <a:gd name="T3" fmla="*/ 2472 h 2472"/>
                    <a:gd name="T4" fmla="*/ 1235 w 1239"/>
                    <a:gd name="T5" fmla="*/ 702 h 2472"/>
                    <a:gd name="T6" fmla="*/ 871 w 1239"/>
                    <a:gd name="T7" fmla="*/ 128 h 2472"/>
                    <a:gd name="T8" fmla="*/ 155 w 1239"/>
                    <a:gd name="T9" fmla="*/ 278 h 2472"/>
                    <a:gd name="T10" fmla="*/ 9 w 1239"/>
                    <a:gd name="T11" fmla="*/ 668 h 2472"/>
                    <a:gd name="T12" fmla="*/ 11 w 1239"/>
                    <a:gd name="T13" fmla="*/ 1242 h 2472"/>
                    <a:gd name="T14" fmla="*/ 316 w 1239"/>
                    <a:gd name="T15" fmla="*/ 1533 h 2472"/>
                    <a:gd name="T16" fmla="*/ 582 w 1239"/>
                    <a:gd name="T17" fmla="*/ 1801 h 2472"/>
                    <a:gd name="T18" fmla="*/ 724 w 1239"/>
                    <a:gd name="T19" fmla="*/ 1968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9" h="2472">
                      <a:moveTo>
                        <a:pt x="724" y="1968"/>
                      </a:moveTo>
                      <a:cubicBezTo>
                        <a:pt x="904" y="2128"/>
                        <a:pt x="1062" y="2310"/>
                        <a:pt x="1239" y="2472"/>
                      </a:cubicBezTo>
                      <a:cubicBezTo>
                        <a:pt x="1230" y="1882"/>
                        <a:pt x="1238" y="1292"/>
                        <a:pt x="1235" y="702"/>
                      </a:cubicBezTo>
                      <a:cubicBezTo>
                        <a:pt x="1237" y="463"/>
                        <a:pt x="1094" y="222"/>
                        <a:pt x="871" y="128"/>
                      </a:cubicBezTo>
                      <a:cubicBezTo>
                        <a:pt x="633" y="0"/>
                        <a:pt x="334" y="92"/>
                        <a:pt x="155" y="278"/>
                      </a:cubicBezTo>
                      <a:cubicBezTo>
                        <a:pt x="78" y="395"/>
                        <a:pt x="6" y="524"/>
                        <a:pt x="9" y="668"/>
                      </a:cubicBezTo>
                      <a:cubicBezTo>
                        <a:pt x="5" y="859"/>
                        <a:pt x="0" y="1051"/>
                        <a:pt x="11" y="1242"/>
                      </a:cubicBezTo>
                      <a:cubicBezTo>
                        <a:pt x="106" y="1345"/>
                        <a:pt x="205" y="1446"/>
                        <a:pt x="316" y="1533"/>
                      </a:cubicBezTo>
                      <a:cubicBezTo>
                        <a:pt x="392" y="1634"/>
                        <a:pt x="474" y="1733"/>
                        <a:pt x="582" y="1801"/>
                      </a:cubicBezTo>
                      <a:cubicBezTo>
                        <a:pt x="646" y="1842"/>
                        <a:pt x="671" y="1918"/>
                        <a:pt x="724" y="19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grpSp>
              <p:nvGrpSpPr>
                <p:cNvPr id="38" name="组合 37"/>
                <p:cNvGrpSpPr/>
                <p:nvPr/>
              </p:nvGrpSpPr>
              <p:grpSpPr>
                <a:xfrm>
                  <a:off x="-3596645" y="2947718"/>
                  <a:ext cx="1879600" cy="3978275"/>
                  <a:chOff x="-3596645" y="2947718"/>
                  <a:chExt cx="1879600" cy="3978275"/>
                </a:xfrm>
                <a:grpFill/>
              </p:grpSpPr>
              <p:sp>
                <p:nvSpPr>
                  <p:cNvPr id="39" name="Freeform 153"/>
                  <p:cNvSpPr>
                    <a:spLocks noEditPoints="1"/>
                  </p:cNvSpPr>
                  <p:nvPr/>
                </p:nvSpPr>
                <p:spPr bwMode="auto">
                  <a:xfrm flipV="1">
                    <a:off x="-3596645" y="2947718"/>
                    <a:ext cx="1879600" cy="3978275"/>
                  </a:xfrm>
                  <a:custGeom>
                    <a:avLst/>
                    <a:gdLst>
                      <a:gd name="T0" fmla="*/ 1575 w 5194"/>
                      <a:gd name="T1" fmla="*/ 11022 h 11022"/>
                      <a:gd name="T2" fmla="*/ 773 w 5194"/>
                      <a:gd name="T3" fmla="*/ 9725 h 11022"/>
                      <a:gd name="T4" fmla="*/ 1845 w 5194"/>
                      <a:gd name="T5" fmla="*/ 9240 h 11022"/>
                      <a:gd name="T6" fmla="*/ 4237 w 5194"/>
                      <a:gd name="T7" fmla="*/ 9048 h 11022"/>
                      <a:gd name="T8" fmla="*/ 5048 w 5194"/>
                      <a:gd name="T9" fmla="*/ 7437 h 11022"/>
                      <a:gd name="T10" fmla="*/ 4416 w 5194"/>
                      <a:gd name="T11" fmla="*/ 5714 h 11022"/>
                      <a:gd name="T12" fmla="*/ 5138 w 5194"/>
                      <a:gd name="T13" fmla="*/ 4998 h 11022"/>
                      <a:gd name="T14" fmla="*/ 4562 w 5194"/>
                      <a:gd name="T15" fmla="*/ 4582 h 11022"/>
                      <a:gd name="T16" fmla="*/ 4365 w 5194"/>
                      <a:gd name="T17" fmla="*/ 5270 h 11022"/>
                      <a:gd name="T18" fmla="*/ 4351 w 5194"/>
                      <a:gd name="T19" fmla="*/ 6587 h 11022"/>
                      <a:gd name="T20" fmla="*/ 4050 w 5194"/>
                      <a:gd name="T21" fmla="*/ 6090 h 11022"/>
                      <a:gd name="T22" fmla="*/ 1632 w 5194"/>
                      <a:gd name="T23" fmla="*/ 8491 h 11022"/>
                      <a:gd name="T24" fmla="*/ 1943 w 5194"/>
                      <a:gd name="T25" fmla="*/ 8159 h 11022"/>
                      <a:gd name="T26" fmla="*/ 2361 w 5194"/>
                      <a:gd name="T27" fmla="*/ 7743 h 11022"/>
                      <a:gd name="T28" fmla="*/ 2775 w 5194"/>
                      <a:gd name="T29" fmla="*/ 7341 h 11022"/>
                      <a:gd name="T30" fmla="*/ 3200 w 5194"/>
                      <a:gd name="T31" fmla="*/ 6936 h 11022"/>
                      <a:gd name="T32" fmla="*/ 3231 w 5194"/>
                      <a:gd name="T33" fmla="*/ 6901 h 11022"/>
                      <a:gd name="T34" fmla="*/ 3615 w 5194"/>
                      <a:gd name="T35" fmla="*/ 6484 h 11022"/>
                      <a:gd name="T36" fmla="*/ 4043 w 5194"/>
                      <a:gd name="T37" fmla="*/ 6089 h 11022"/>
                      <a:gd name="T38" fmla="*/ 4041 w 5194"/>
                      <a:gd name="T39" fmla="*/ 2466 h 11022"/>
                      <a:gd name="T40" fmla="*/ 3231 w 5194"/>
                      <a:gd name="T41" fmla="*/ 1667 h 11022"/>
                      <a:gd name="T42" fmla="*/ 3028 w 5194"/>
                      <a:gd name="T43" fmla="*/ 1453 h 11022"/>
                      <a:gd name="T44" fmla="*/ 2816 w 5194"/>
                      <a:gd name="T45" fmla="*/ 1309 h 11022"/>
                      <a:gd name="T46" fmla="*/ 2601 w 5194"/>
                      <a:gd name="T47" fmla="*/ 5114 h 11022"/>
                      <a:gd name="T48" fmla="*/ 2603 w 5194"/>
                      <a:gd name="T49" fmla="*/ 986 h 11022"/>
                      <a:gd name="T50" fmla="*/ 2595 w 5194"/>
                      <a:gd name="T51" fmla="*/ 961 h 11022"/>
                      <a:gd name="T52" fmla="*/ 2095 w 5194"/>
                      <a:gd name="T53" fmla="*/ 72 h 11022"/>
                      <a:gd name="T54" fmla="*/ 1375 w 5194"/>
                      <a:gd name="T55" fmla="*/ 8521 h 11022"/>
                      <a:gd name="T56" fmla="*/ 0 w 5194"/>
                      <a:gd name="T57" fmla="*/ 9525 h 11022"/>
                      <a:gd name="T58" fmla="*/ 933 w 5194"/>
                      <a:gd name="T59" fmla="*/ 10499 h 11022"/>
                      <a:gd name="T60" fmla="*/ 2095 w 5194"/>
                      <a:gd name="T61" fmla="*/ 520 h 11022"/>
                      <a:gd name="T62" fmla="*/ 2095 w 5194"/>
                      <a:gd name="T63" fmla="*/ 520 h 1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4" h="11022">
                        <a:moveTo>
                          <a:pt x="1347" y="10949"/>
                        </a:moveTo>
                        <a:cubicBezTo>
                          <a:pt x="1418" y="10988"/>
                          <a:pt x="1495" y="11012"/>
                          <a:pt x="1575" y="11022"/>
                        </a:cubicBezTo>
                        <a:cubicBezTo>
                          <a:pt x="1482" y="10752"/>
                          <a:pt x="1498" y="10460"/>
                          <a:pt x="1588" y="10192"/>
                        </a:cubicBezTo>
                        <a:cubicBezTo>
                          <a:pt x="1296" y="10079"/>
                          <a:pt x="990" y="9960"/>
                          <a:pt x="773" y="9725"/>
                        </a:cubicBezTo>
                        <a:cubicBezTo>
                          <a:pt x="936" y="9564"/>
                          <a:pt x="1135" y="9437"/>
                          <a:pt x="1355" y="9369"/>
                        </a:cubicBezTo>
                        <a:cubicBezTo>
                          <a:pt x="1515" y="9317"/>
                          <a:pt x="1673" y="9239"/>
                          <a:pt x="1845" y="9240"/>
                        </a:cubicBezTo>
                        <a:cubicBezTo>
                          <a:pt x="2467" y="9240"/>
                          <a:pt x="3090" y="9242"/>
                          <a:pt x="3713" y="9240"/>
                        </a:cubicBezTo>
                        <a:cubicBezTo>
                          <a:pt x="3899" y="9221"/>
                          <a:pt x="4092" y="9172"/>
                          <a:pt x="4237" y="9048"/>
                        </a:cubicBezTo>
                        <a:cubicBezTo>
                          <a:pt x="4476" y="8881"/>
                          <a:pt x="4638" y="8634"/>
                          <a:pt x="4766" y="8377"/>
                        </a:cubicBezTo>
                        <a:cubicBezTo>
                          <a:pt x="4887" y="8073"/>
                          <a:pt x="5014" y="7765"/>
                          <a:pt x="5048" y="7437"/>
                        </a:cubicBezTo>
                        <a:cubicBezTo>
                          <a:pt x="5194" y="6630"/>
                          <a:pt x="5192" y="5806"/>
                          <a:pt x="5153" y="4989"/>
                        </a:cubicBezTo>
                        <a:cubicBezTo>
                          <a:pt x="4900" y="5224"/>
                          <a:pt x="4666" y="5478"/>
                          <a:pt x="4416" y="5714"/>
                        </a:cubicBezTo>
                        <a:cubicBezTo>
                          <a:pt x="4479" y="5544"/>
                          <a:pt x="4677" y="5493"/>
                          <a:pt x="4758" y="5335"/>
                        </a:cubicBezTo>
                        <a:cubicBezTo>
                          <a:pt x="4883" y="5222"/>
                          <a:pt x="4979" y="5067"/>
                          <a:pt x="5138" y="4998"/>
                        </a:cubicBezTo>
                        <a:cubicBezTo>
                          <a:pt x="5170" y="4858"/>
                          <a:pt x="5099" y="4722"/>
                          <a:pt x="5011" y="4619"/>
                        </a:cubicBezTo>
                        <a:cubicBezTo>
                          <a:pt x="4880" y="4534"/>
                          <a:pt x="4703" y="4505"/>
                          <a:pt x="4562" y="4582"/>
                        </a:cubicBezTo>
                        <a:cubicBezTo>
                          <a:pt x="4451" y="4631"/>
                          <a:pt x="4379" y="4742"/>
                          <a:pt x="4352" y="4857"/>
                        </a:cubicBezTo>
                        <a:cubicBezTo>
                          <a:pt x="4340" y="4994"/>
                          <a:pt x="4361" y="5132"/>
                          <a:pt x="4365" y="5270"/>
                        </a:cubicBezTo>
                        <a:cubicBezTo>
                          <a:pt x="4375" y="5421"/>
                          <a:pt x="4362" y="5574"/>
                          <a:pt x="4394" y="5723"/>
                        </a:cubicBezTo>
                        <a:cubicBezTo>
                          <a:pt x="4358" y="6008"/>
                          <a:pt x="4383" y="6300"/>
                          <a:pt x="4351" y="6587"/>
                        </a:cubicBezTo>
                        <a:cubicBezTo>
                          <a:pt x="4335" y="7082"/>
                          <a:pt x="4243" y="7578"/>
                          <a:pt x="4053" y="8037"/>
                        </a:cubicBezTo>
                        <a:cubicBezTo>
                          <a:pt x="4044" y="7388"/>
                          <a:pt x="4050" y="6739"/>
                          <a:pt x="4050" y="6090"/>
                        </a:cubicBezTo>
                        <a:cubicBezTo>
                          <a:pt x="3302" y="6831"/>
                          <a:pt x="2559" y="7575"/>
                          <a:pt x="1815" y="8321"/>
                        </a:cubicBezTo>
                        <a:cubicBezTo>
                          <a:pt x="1754" y="8378"/>
                          <a:pt x="1701" y="8445"/>
                          <a:pt x="1632" y="8491"/>
                        </a:cubicBezTo>
                        <a:cubicBezTo>
                          <a:pt x="1638" y="8422"/>
                          <a:pt x="1717" y="8410"/>
                          <a:pt x="1750" y="8358"/>
                        </a:cubicBezTo>
                        <a:cubicBezTo>
                          <a:pt x="1796" y="8274"/>
                          <a:pt x="1899" y="8245"/>
                          <a:pt x="1943" y="8159"/>
                        </a:cubicBezTo>
                        <a:cubicBezTo>
                          <a:pt x="1991" y="8068"/>
                          <a:pt x="2101" y="8040"/>
                          <a:pt x="2158" y="7955"/>
                        </a:cubicBezTo>
                        <a:cubicBezTo>
                          <a:pt x="2215" y="7876"/>
                          <a:pt x="2275" y="7795"/>
                          <a:pt x="2361" y="7743"/>
                        </a:cubicBezTo>
                        <a:cubicBezTo>
                          <a:pt x="2464" y="7680"/>
                          <a:pt x="2503" y="7553"/>
                          <a:pt x="2607" y="7489"/>
                        </a:cubicBezTo>
                        <a:cubicBezTo>
                          <a:pt x="2650" y="7426"/>
                          <a:pt x="2718" y="7389"/>
                          <a:pt x="2775" y="7341"/>
                        </a:cubicBezTo>
                        <a:cubicBezTo>
                          <a:pt x="2845" y="7283"/>
                          <a:pt x="2876" y="7189"/>
                          <a:pt x="2957" y="7144"/>
                        </a:cubicBezTo>
                        <a:cubicBezTo>
                          <a:pt x="3037" y="7076"/>
                          <a:pt x="3086" y="6958"/>
                          <a:pt x="3200" y="6936"/>
                        </a:cubicBezTo>
                        <a:cubicBezTo>
                          <a:pt x="3198" y="6914"/>
                          <a:pt x="3195" y="6870"/>
                          <a:pt x="3193" y="6848"/>
                        </a:cubicBezTo>
                        <a:lnTo>
                          <a:pt x="3231" y="6901"/>
                        </a:lnTo>
                        <a:cubicBezTo>
                          <a:pt x="3290" y="6834"/>
                          <a:pt x="3325" y="6743"/>
                          <a:pt x="3409" y="6703"/>
                        </a:cubicBezTo>
                        <a:cubicBezTo>
                          <a:pt x="3449" y="6603"/>
                          <a:pt x="3565" y="6575"/>
                          <a:pt x="3615" y="6484"/>
                        </a:cubicBezTo>
                        <a:cubicBezTo>
                          <a:pt x="3684" y="6375"/>
                          <a:pt x="3814" y="6329"/>
                          <a:pt x="3875" y="6216"/>
                        </a:cubicBezTo>
                        <a:cubicBezTo>
                          <a:pt x="3921" y="6161"/>
                          <a:pt x="3988" y="6132"/>
                          <a:pt x="4043" y="6089"/>
                        </a:cubicBezTo>
                        <a:cubicBezTo>
                          <a:pt x="4057" y="5115"/>
                          <a:pt x="4045" y="4141"/>
                          <a:pt x="4049" y="3167"/>
                        </a:cubicBezTo>
                        <a:cubicBezTo>
                          <a:pt x="4045" y="2933"/>
                          <a:pt x="4058" y="2699"/>
                          <a:pt x="4041" y="2466"/>
                        </a:cubicBezTo>
                        <a:cubicBezTo>
                          <a:pt x="3859" y="2350"/>
                          <a:pt x="3758" y="2148"/>
                          <a:pt x="3574" y="2035"/>
                        </a:cubicBezTo>
                        <a:cubicBezTo>
                          <a:pt x="3475" y="1899"/>
                          <a:pt x="3347" y="1788"/>
                          <a:pt x="3231" y="1667"/>
                        </a:cubicBezTo>
                        <a:cubicBezTo>
                          <a:pt x="3158" y="1598"/>
                          <a:pt x="3093" y="1515"/>
                          <a:pt x="2997" y="1476"/>
                        </a:cubicBezTo>
                        <a:lnTo>
                          <a:pt x="3028" y="1453"/>
                        </a:lnTo>
                        <a:cubicBezTo>
                          <a:pt x="2982" y="1412"/>
                          <a:pt x="2937" y="1370"/>
                          <a:pt x="2893" y="1326"/>
                        </a:cubicBezTo>
                        <a:cubicBezTo>
                          <a:pt x="2874" y="1322"/>
                          <a:pt x="2835" y="1313"/>
                          <a:pt x="2816" y="1309"/>
                        </a:cubicBezTo>
                        <a:cubicBezTo>
                          <a:pt x="2823" y="2577"/>
                          <a:pt x="2820" y="3846"/>
                          <a:pt x="2817" y="5114"/>
                        </a:cubicBezTo>
                        <a:cubicBezTo>
                          <a:pt x="2745" y="5114"/>
                          <a:pt x="2673" y="5114"/>
                          <a:pt x="2601" y="5114"/>
                        </a:cubicBezTo>
                        <a:cubicBezTo>
                          <a:pt x="2595" y="3912"/>
                          <a:pt x="2600" y="2709"/>
                          <a:pt x="2598" y="1506"/>
                        </a:cubicBezTo>
                        <a:cubicBezTo>
                          <a:pt x="2601" y="1333"/>
                          <a:pt x="2591" y="1159"/>
                          <a:pt x="2603" y="986"/>
                        </a:cubicBezTo>
                        <a:cubicBezTo>
                          <a:pt x="2588" y="989"/>
                          <a:pt x="2557" y="995"/>
                          <a:pt x="2541" y="998"/>
                        </a:cubicBezTo>
                        <a:lnTo>
                          <a:pt x="2595" y="961"/>
                        </a:lnTo>
                        <a:cubicBezTo>
                          <a:pt x="2613" y="716"/>
                          <a:pt x="2607" y="443"/>
                          <a:pt x="2434" y="249"/>
                        </a:cubicBezTo>
                        <a:cubicBezTo>
                          <a:pt x="2333" y="172"/>
                          <a:pt x="2225" y="91"/>
                          <a:pt x="2095" y="72"/>
                        </a:cubicBezTo>
                        <a:cubicBezTo>
                          <a:pt x="1746" y="0"/>
                          <a:pt x="1370" y="300"/>
                          <a:pt x="1378" y="659"/>
                        </a:cubicBezTo>
                        <a:cubicBezTo>
                          <a:pt x="1376" y="3280"/>
                          <a:pt x="1381" y="5900"/>
                          <a:pt x="1375" y="8521"/>
                        </a:cubicBezTo>
                        <a:cubicBezTo>
                          <a:pt x="1016" y="8637"/>
                          <a:pt x="657" y="8782"/>
                          <a:pt x="361" y="9023"/>
                        </a:cubicBezTo>
                        <a:cubicBezTo>
                          <a:pt x="199" y="9155"/>
                          <a:pt x="80" y="9333"/>
                          <a:pt x="0" y="9525"/>
                        </a:cubicBezTo>
                        <a:cubicBezTo>
                          <a:pt x="66" y="9664"/>
                          <a:pt x="191" y="9757"/>
                          <a:pt x="298" y="9864"/>
                        </a:cubicBezTo>
                        <a:cubicBezTo>
                          <a:pt x="507" y="10078"/>
                          <a:pt x="720" y="10288"/>
                          <a:pt x="933" y="10499"/>
                        </a:cubicBezTo>
                        <a:cubicBezTo>
                          <a:pt x="1074" y="10646"/>
                          <a:pt x="1232" y="10779"/>
                          <a:pt x="1347" y="10949"/>
                        </a:cubicBezTo>
                        <a:moveTo>
                          <a:pt x="2095" y="520"/>
                        </a:moveTo>
                        <a:cubicBezTo>
                          <a:pt x="2243" y="656"/>
                          <a:pt x="2389" y="796"/>
                          <a:pt x="2520" y="949"/>
                        </a:cubicBezTo>
                        <a:cubicBezTo>
                          <a:pt x="2373" y="812"/>
                          <a:pt x="2226" y="673"/>
                          <a:pt x="2095" y="5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FF"/>
                      </a:solidFill>
                    </a:endParaRPr>
                  </a:p>
                </p:txBody>
              </p:sp>
              <p:sp>
                <p:nvSpPr>
                  <p:cNvPr id="40" name="圆角矩形 39"/>
                  <p:cNvSpPr/>
                  <p:nvPr/>
                </p:nvSpPr>
                <p:spPr>
                  <a:xfrm>
                    <a:off x="-2948940" y="6499860"/>
                    <a:ext cx="292095" cy="2356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1" name="任意多边形 40"/>
                  <p:cNvSpPr/>
                  <p:nvPr/>
                </p:nvSpPr>
                <p:spPr>
                  <a:xfrm>
                    <a:off x="-2011680" y="4808220"/>
                    <a:ext cx="281940" cy="365760"/>
                  </a:xfrm>
                  <a:custGeom>
                    <a:avLst/>
                    <a:gdLst>
                      <a:gd name="connsiteX0" fmla="*/ 7620 w 281940"/>
                      <a:gd name="connsiteY0" fmla="*/ 0 h 365760"/>
                      <a:gd name="connsiteX1" fmla="*/ 0 w 281940"/>
                      <a:gd name="connsiteY1" fmla="*/ 259080 h 365760"/>
                      <a:gd name="connsiteX2" fmla="*/ 274320 w 281940"/>
                      <a:gd name="connsiteY2" fmla="*/ 365760 h 365760"/>
                      <a:gd name="connsiteX3" fmla="*/ 281940 w 281940"/>
                      <a:gd name="connsiteY3" fmla="*/ 274320 h 365760"/>
                      <a:gd name="connsiteX4" fmla="*/ 7620 w 28194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 h="365760">
                        <a:moveTo>
                          <a:pt x="7620" y="0"/>
                        </a:moveTo>
                        <a:lnTo>
                          <a:pt x="0" y="259080"/>
                        </a:lnTo>
                        <a:lnTo>
                          <a:pt x="274320" y="365760"/>
                        </a:lnTo>
                        <a:lnTo>
                          <a:pt x="281940" y="274320"/>
                        </a:lnTo>
                        <a:lnTo>
                          <a:pt x="76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42" name="任意多边形 41"/>
                  <p:cNvSpPr/>
                  <p:nvPr/>
                </p:nvSpPr>
                <p:spPr>
                  <a:xfrm>
                    <a:off x="-3086100" y="3771900"/>
                    <a:ext cx="952500" cy="1005840"/>
                  </a:xfrm>
                  <a:custGeom>
                    <a:avLst/>
                    <a:gdLst>
                      <a:gd name="connsiteX0" fmla="*/ 0 w 952500"/>
                      <a:gd name="connsiteY0" fmla="*/ 0 h 1005840"/>
                      <a:gd name="connsiteX1" fmla="*/ 83820 w 952500"/>
                      <a:gd name="connsiteY1" fmla="*/ 342900 h 1005840"/>
                      <a:gd name="connsiteX2" fmla="*/ 952500 w 952500"/>
                      <a:gd name="connsiteY2" fmla="*/ 1005840 h 1005840"/>
                      <a:gd name="connsiteX3" fmla="*/ 937260 w 952500"/>
                      <a:gd name="connsiteY3" fmla="*/ 586740 h 1005840"/>
                      <a:gd name="connsiteX4" fmla="*/ 0 w 952500"/>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1005840">
                        <a:moveTo>
                          <a:pt x="0" y="0"/>
                        </a:moveTo>
                        <a:lnTo>
                          <a:pt x="83820" y="342900"/>
                        </a:lnTo>
                        <a:lnTo>
                          <a:pt x="952500" y="1005840"/>
                        </a:lnTo>
                        <a:lnTo>
                          <a:pt x="937260" y="5867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grpSp>
          </p:grpSp>
        </p:grpSp>
      </p:grpSp>
      <p:pic>
        <p:nvPicPr>
          <p:cNvPr id="89" name="Picture 6" descr="C:\Users\HEUser\Desktop\1103\phon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610" y="1513795"/>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 descr="C:\Users\HEUser\Desktop\1103\phon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610" y="2755368"/>
            <a:ext cx="360000" cy="3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6595872" y="762000"/>
            <a:ext cx="3960000" cy="5760000"/>
            <a:chOff x="6595872" y="762000"/>
            <a:chExt cx="3960000" cy="5760000"/>
          </a:xfrm>
        </p:grpSpPr>
        <p:grpSp>
          <p:nvGrpSpPr>
            <p:cNvPr id="16" name="群組 15"/>
            <p:cNvGrpSpPr/>
            <p:nvPr/>
          </p:nvGrpSpPr>
          <p:grpSpPr>
            <a:xfrm>
              <a:off x="6595872" y="762000"/>
              <a:ext cx="3960000" cy="5760000"/>
              <a:chOff x="6595872" y="762000"/>
              <a:chExt cx="3960000" cy="5760000"/>
            </a:xfrm>
          </p:grpSpPr>
          <p:grpSp>
            <p:nvGrpSpPr>
              <p:cNvPr id="30" name="群組 29"/>
              <p:cNvGrpSpPr/>
              <p:nvPr/>
            </p:nvGrpSpPr>
            <p:grpSpPr>
              <a:xfrm>
                <a:off x="6595872" y="762000"/>
                <a:ext cx="3960000" cy="5760000"/>
                <a:chOff x="6595872" y="762000"/>
                <a:chExt cx="3960000" cy="5760000"/>
              </a:xfrm>
            </p:grpSpPr>
            <p:grpSp>
              <p:nvGrpSpPr>
                <p:cNvPr id="18" name="群組 17"/>
                <p:cNvGrpSpPr/>
                <p:nvPr/>
              </p:nvGrpSpPr>
              <p:grpSpPr>
                <a:xfrm>
                  <a:off x="6595872" y="762000"/>
                  <a:ext cx="3960000" cy="5760000"/>
                  <a:chOff x="4648200" y="762000"/>
                  <a:chExt cx="3960000" cy="5760000"/>
                </a:xfrm>
              </p:grpSpPr>
              <p:grpSp>
                <p:nvGrpSpPr>
                  <p:cNvPr id="12" name="群組 11"/>
                  <p:cNvGrpSpPr/>
                  <p:nvPr/>
                </p:nvGrpSpPr>
                <p:grpSpPr>
                  <a:xfrm>
                    <a:off x="4648200" y="762000"/>
                    <a:ext cx="3960000" cy="5760000"/>
                    <a:chOff x="381000" y="762000"/>
                    <a:chExt cx="3960000" cy="5760000"/>
                  </a:xfrm>
                </p:grpSpPr>
                <p:sp>
                  <p:nvSpPr>
                    <p:cNvPr id="13" name="Rounded Rectangle 2"/>
                    <p:cNvSpPr/>
                    <p:nvPr/>
                  </p:nvSpPr>
                  <p:spPr>
                    <a:xfrm>
                      <a:off x="381000" y="762000"/>
                      <a:ext cx="3960000" cy="5760000"/>
                    </a:xfrm>
                    <a:prstGeom prst="roundRect">
                      <a:avLst/>
                    </a:prstGeom>
                    <a:solidFill>
                      <a:srgbClr val="DCF0FA"/>
                    </a:solidFill>
                    <a:ln w="38100">
                      <a:solidFill>
                        <a:srgbClr val="007BC8"/>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說明會意見反映</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Rounded Rectangle 3"/>
                    <p:cNvSpPr/>
                    <p:nvPr/>
                  </p:nvSpPr>
                  <p:spPr>
                    <a:xfrm>
                      <a:off x="557619" y="1290024"/>
                      <a:ext cx="3600000" cy="720000"/>
                    </a:xfrm>
                    <a:prstGeom prst="roundRect">
                      <a:avLst/>
                    </a:prstGeom>
                    <a:solidFill>
                      <a:schemeClr val="accent1">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本次說明會發言條</a:t>
                      </a:r>
                      <a:endParaRPr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360000"/>
                      <a:r>
                        <a:rPr lang="zh-TW" altLang="en-US" sz="20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請參閱填表手冊最末頁</a:t>
                      </a:r>
                      <a:endParaRPr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Rounded Rectangle 4"/>
                    <p:cNvSpPr/>
                    <p:nvPr/>
                  </p:nvSpPr>
                  <p:spPr>
                    <a:xfrm>
                      <a:off x="557619" y="5569204"/>
                      <a:ext cx="3600000" cy="720000"/>
                    </a:xfrm>
                    <a:prstGeom prst="roundRect">
                      <a:avLst/>
                    </a:prstGeom>
                    <a:solidFill>
                      <a:schemeClr val="accent1">
                        <a:lumMod val="20000"/>
                        <a:lumOff val="80000"/>
                      </a:schemeClr>
                    </a:solidFill>
                    <a:ln w="19050">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360000"/>
                      <a:r>
                        <a:rPr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請於</a:t>
                      </a:r>
                      <a:r>
                        <a:rPr lang="zh-TW" altLang="en-US" sz="2000" b="1" dirty="0">
                          <a:solidFill>
                            <a:srgbClr val="000000"/>
                          </a:solidFill>
                          <a:latin typeface="微軟正黑體" panose="020B0604030504040204" pitchFamily="34" charset="-120"/>
                          <a:ea typeface="微軟正黑體" panose="020B0604030504040204" pitchFamily="34" charset="-120"/>
                          <a:cs typeface="華康中圓體" pitchFamily="49" charset="-120"/>
                        </a:rPr>
                        <a:t>會議休息時間，提繳場邊工作人員</a:t>
                      </a:r>
                      <a:r>
                        <a:rPr lang="zh-TW" altLang="en-US" sz="20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600" y="2068272"/>
                    <a:ext cx="2370808" cy="3456000"/>
                  </a:xfrm>
                  <a:prstGeom prst="rect">
                    <a:avLst/>
                  </a:prstGeom>
                </p:spPr>
              </p:pic>
            </p:grpSp>
            <p:grpSp>
              <p:nvGrpSpPr>
                <p:cNvPr id="19" name="组合 195"/>
                <p:cNvGrpSpPr/>
                <p:nvPr/>
              </p:nvGrpSpPr>
              <p:grpSpPr>
                <a:xfrm flipH="1">
                  <a:off x="7367297" y="980619"/>
                  <a:ext cx="288000" cy="288000"/>
                  <a:chOff x="9939338" y="2247900"/>
                  <a:chExt cx="901700" cy="811213"/>
                </a:xfrm>
              </p:grpSpPr>
              <p:sp>
                <p:nvSpPr>
                  <p:cNvPr id="20" name="Freeform 110"/>
                  <p:cNvSpPr>
                    <a:spLocks/>
                  </p:cNvSpPr>
                  <p:nvPr/>
                </p:nvSpPr>
                <p:spPr bwMode="auto">
                  <a:xfrm>
                    <a:off x="9939338" y="2308225"/>
                    <a:ext cx="901700" cy="571500"/>
                  </a:xfrm>
                  <a:custGeom>
                    <a:avLst/>
                    <a:gdLst>
                      <a:gd name="T0" fmla="*/ 240 w 240"/>
                      <a:gd name="T1" fmla="*/ 136 h 152"/>
                      <a:gd name="T2" fmla="*/ 224 w 240"/>
                      <a:gd name="T3" fmla="*/ 152 h 152"/>
                      <a:gd name="T4" fmla="*/ 16 w 240"/>
                      <a:gd name="T5" fmla="*/ 152 h 152"/>
                      <a:gd name="T6" fmla="*/ 0 w 240"/>
                      <a:gd name="T7" fmla="*/ 136 h 152"/>
                      <a:gd name="T8" fmla="*/ 0 w 240"/>
                      <a:gd name="T9" fmla="*/ 16 h 152"/>
                      <a:gd name="T10" fmla="*/ 16 w 240"/>
                      <a:gd name="T11" fmla="*/ 0 h 152"/>
                      <a:gd name="T12" fmla="*/ 224 w 240"/>
                      <a:gd name="T13" fmla="*/ 0 h 152"/>
                      <a:gd name="T14" fmla="*/ 240 w 240"/>
                      <a:gd name="T15" fmla="*/ 16 h 152"/>
                      <a:gd name="T16" fmla="*/ 240 w 240"/>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52">
                        <a:moveTo>
                          <a:pt x="240" y="136"/>
                        </a:moveTo>
                        <a:cubicBezTo>
                          <a:pt x="240" y="145"/>
                          <a:pt x="233" y="152"/>
                          <a:pt x="224" y="152"/>
                        </a:cubicBezTo>
                        <a:cubicBezTo>
                          <a:pt x="16" y="152"/>
                          <a:pt x="16" y="152"/>
                          <a:pt x="16" y="152"/>
                        </a:cubicBezTo>
                        <a:cubicBezTo>
                          <a:pt x="7" y="152"/>
                          <a:pt x="0" y="145"/>
                          <a:pt x="0" y="136"/>
                        </a:cubicBezTo>
                        <a:cubicBezTo>
                          <a:pt x="0" y="16"/>
                          <a:pt x="0" y="16"/>
                          <a:pt x="0" y="16"/>
                        </a:cubicBezTo>
                        <a:cubicBezTo>
                          <a:pt x="0" y="7"/>
                          <a:pt x="7" y="0"/>
                          <a:pt x="16" y="0"/>
                        </a:cubicBezTo>
                        <a:cubicBezTo>
                          <a:pt x="224" y="0"/>
                          <a:pt x="224" y="0"/>
                          <a:pt x="224" y="0"/>
                        </a:cubicBezTo>
                        <a:cubicBezTo>
                          <a:pt x="233" y="0"/>
                          <a:pt x="240" y="7"/>
                          <a:pt x="240" y="16"/>
                        </a:cubicBezTo>
                        <a:lnTo>
                          <a:pt x="240" y="136"/>
                        </a:ln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1"/>
                  <p:cNvSpPr>
                    <a:spLocks/>
                  </p:cNvSpPr>
                  <p:nvPr/>
                </p:nvSpPr>
                <p:spPr bwMode="auto">
                  <a:xfrm>
                    <a:off x="10194926" y="2819400"/>
                    <a:ext cx="271463" cy="239713"/>
                  </a:xfrm>
                  <a:custGeom>
                    <a:avLst/>
                    <a:gdLst>
                      <a:gd name="T0" fmla="*/ 19 w 171"/>
                      <a:gd name="T1" fmla="*/ 151 h 151"/>
                      <a:gd name="T2" fmla="*/ 0 w 171"/>
                      <a:gd name="T3" fmla="*/ 151 h 151"/>
                      <a:gd name="T4" fmla="*/ 0 w 171"/>
                      <a:gd name="T5" fmla="*/ 0 h 151"/>
                      <a:gd name="T6" fmla="*/ 171 w 171"/>
                      <a:gd name="T7" fmla="*/ 0 h 151"/>
                      <a:gd name="T8" fmla="*/ 19 w 171"/>
                      <a:gd name="T9" fmla="*/ 151 h 151"/>
                    </a:gdLst>
                    <a:ahLst/>
                    <a:cxnLst>
                      <a:cxn ang="0">
                        <a:pos x="T0" y="T1"/>
                      </a:cxn>
                      <a:cxn ang="0">
                        <a:pos x="T2" y="T3"/>
                      </a:cxn>
                      <a:cxn ang="0">
                        <a:pos x="T4" y="T5"/>
                      </a:cxn>
                      <a:cxn ang="0">
                        <a:pos x="T6" y="T7"/>
                      </a:cxn>
                      <a:cxn ang="0">
                        <a:pos x="T8" y="T9"/>
                      </a:cxn>
                    </a:cxnLst>
                    <a:rect l="0" t="0" r="r" b="b"/>
                    <a:pathLst>
                      <a:path w="171" h="151">
                        <a:moveTo>
                          <a:pt x="19" y="151"/>
                        </a:moveTo>
                        <a:lnTo>
                          <a:pt x="0" y="151"/>
                        </a:lnTo>
                        <a:lnTo>
                          <a:pt x="0" y="0"/>
                        </a:lnTo>
                        <a:lnTo>
                          <a:pt x="171" y="0"/>
                        </a:lnTo>
                        <a:lnTo>
                          <a:pt x="19" y="151"/>
                        </a:lnTo>
                        <a:close/>
                      </a:path>
                    </a:pathLst>
                  </a:cu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2"/>
                  <p:cNvSpPr>
                    <a:spLocks/>
                  </p:cNvSpPr>
                  <p:nvPr/>
                </p:nvSpPr>
                <p:spPr bwMode="auto">
                  <a:xfrm>
                    <a:off x="10194926" y="2744788"/>
                    <a:ext cx="271463" cy="239713"/>
                  </a:xfrm>
                  <a:custGeom>
                    <a:avLst/>
                    <a:gdLst>
                      <a:gd name="T0" fmla="*/ 19 w 171"/>
                      <a:gd name="T1" fmla="*/ 151 h 151"/>
                      <a:gd name="T2" fmla="*/ 0 w 171"/>
                      <a:gd name="T3" fmla="*/ 151 h 151"/>
                      <a:gd name="T4" fmla="*/ 0 w 171"/>
                      <a:gd name="T5" fmla="*/ 0 h 151"/>
                      <a:gd name="T6" fmla="*/ 171 w 171"/>
                      <a:gd name="T7" fmla="*/ 0 h 151"/>
                      <a:gd name="T8" fmla="*/ 19 w 171"/>
                      <a:gd name="T9" fmla="*/ 151 h 151"/>
                    </a:gdLst>
                    <a:ahLst/>
                    <a:cxnLst>
                      <a:cxn ang="0">
                        <a:pos x="T0" y="T1"/>
                      </a:cxn>
                      <a:cxn ang="0">
                        <a:pos x="T2" y="T3"/>
                      </a:cxn>
                      <a:cxn ang="0">
                        <a:pos x="T4" y="T5"/>
                      </a:cxn>
                      <a:cxn ang="0">
                        <a:pos x="T6" y="T7"/>
                      </a:cxn>
                      <a:cxn ang="0">
                        <a:pos x="T8" y="T9"/>
                      </a:cxn>
                    </a:cxnLst>
                    <a:rect l="0" t="0" r="r" b="b"/>
                    <a:pathLst>
                      <a:path w="171" h="151">
                        <a:moveTo>
                          <a:pt x="19" y="151"/>
                        </a:moveTo>
                        <a:lnTo>
                          <a:pt x="0" y="151"/>
                        </a:lnTo>
                        <a:lnTo>
                          <a:pt x="0" y="0"/>
                        </a:lnTo>
                        <a:lnTo>
                          <a:pt x="171" y="0"/>
                        </a:lnTo>
                        <a:lnTo>
                          <a:pt x="19" y="151"/>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13"/>
                  <p:cNvSpPr>
                    <a:spLocks/>
                  </p:cNvSpPr>
                  <p:nvPr/>
                </p:nvSpPr>
                <p:spPr bwMode="auto">
                  <a:xfrm>
                    <a:off x="9939338" y="2247900"/>
                    <a:ext cx="901700" cy="571500"/>
                  </a:xfrm>
                  <a:custGeom>
                    <a:avLst/>
                    <a:gdLst>
                      <a:gd name="T0" fmla="*/ 240 w 240"/>
                      <a:gd name="T1" fmla="*/ 136 h 152"/>
                      <a:gd name="T2" fmla="*/ 224 w 240"/>
                      <a:gd name="T3" fmla="*/ 152 h 152"/>
                      <a:gd name="T4" fmla="*/ 16 w 240"/>
                      <a:gd name="T5" fmla="*/ 152 h 152"/>
                      <a:gd name="T6" fmla="*/ 0 w 240"/>
                      <a:gd name="T7" fmla="*/ 136 h 152"/>
                      <a:gd name="T8" fmla="*/ 0 w 240"/>
                      <a:gd name="T9" fmla="*/ 16 h 152"/>
                      <a:gd name="T10" fmla="*/ 16 w 240"/>
                      <a:gd name="T11" fmla="*/ 0 h 152"/>
                      <a:gd name="T12" fmla="*/ 224 w 240"/>
                      <a:gd name="T13" fmla="*/ 0 h 152"/>
                      <a:gd name="T14" fmla="*/ 240 w 240"/>
                      <a:gd name="T15" fmla="*/ 16 h 152"/>
                      <a:gd name="T16" fmla="*/ 240 w 240"/>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52">
                        <a:moveTo>
                          <a:pt x="240" y="136"/>
                        </a:moveTo>
                        <a:cubicBezTo>
                          <a:pt x="240" y="145"/>
                          <a:pt x="233" y="152"/>
                          <a:pt x="224" y="152"/>
                        </a:cubicBezTo>
                        <a:cubicBezTo>
                          <a:pt x="16" y="152"/>
                          <a:pt x="16" y="152"/>
                          <a:pt x="16" y="152"/>
                        </a:cubicBezTo>
                        <a:cubicBezTo>
                          <a:pt x="7" y="152"/>
                          <a:pt x="0" y="145"/>
                          <a:pt x="0" y="136"/>
                        </a:cubicBezTo>
                        <a:cubicBezTo>
                          <a:pt x="0" y="16"/>
                          <a:pt x="0" y="16"/>
                          <a:pt x="0" y="16"/>
                        </a:cubicBezTo>
                        <a:cubicBezTo>
                          <a:pt x="0" y="7"/>
                          <a:pt x="7" y="0"/>
                          <a:pt x="16" y="0"/>
                        </a:cubicBezTo>
                        <a:cubicBezTo>
                          <a:pt x="224" y="0"/>
                          <a:pt x="224" y="0"/>
                          <a:pt x="224" y="0"/>
                        </a:cubicBezTo>
                        <a:cubicBezTo>
                          <a:pt x="233" y="0"/>
                          <a:pt x="240" y="7"/>
                          <a:pt x="240" y="16"/>
                        </a:cubicBezTo>
                        <a:lnTo>
                          <a:pt x="240" y="136"/>
                        </a:lnTo>
                        <a:close/>
                      </a:path>
                    </a:pathLst>
                  </a:custGeom>
                  <a:solidFill>
                    <a:srgbClr val="41C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114"/>
                  <p:cNvSpPr>
                    <a:spLocks noChangeArrowheads="1"/>
                  </p:cNvSpPr>
                  <p:nvPr/>
                </p:nvSpPr>
                <p:spPr bwMode="auto">
                  <a:xfrm>
                    <a:off x="10345738" y="2517775"/>
                    <a:ext cx="90488"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115"/>
                  <p:cNvSpPr>
                    <a:spLocks noChangeArrowheads="1"/>
                  </p:cNvSpPr>
                  <p:nvPr/>
                </p:nvSpPr>
                <p:spPr bwMode="auto">
                  <a:xfrm>
                    <a:off x="10496551" y="2517775"/>
                    <a:ext cx="88900"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116"/>
                  <p:cNvSpPr>
                    <a:spLocks noChangeArrowheads="1"/>
                  </p:cNvSpPr>
                  <p:nvPr/>
                </p:nvSpPr>
                <p:spPr bwMode="auto">
                  <a:xfrm>
                    <a:off x="10194926" y="2517775"/>
                    <a:ext cx="90488" cy="90488"/>
                  </a:xfrm>
                  <a:prstGeom prst="ellipse">
                    <a:avLst/>
                  </a:prstGeom>
                  <a:solidFill>
                    <a:srgbClr val="3F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117"/>
                  <p:cNvSpPr>
                    <a:spLocks noChangeArrowheads="1"/>
                  </p:cNvSpPr>
                  <p:nvPr/>
                </p:nvSpPr>
                <p:spPr bwMode="auto">
                  <a:xfrm>
                    <a:off x="10345738" y="2489200"/>
                    <a:ext cx="90488"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118"/>
                  <p:cNvSpPr>
                    <a:spLocks noChangeArrowheads="1"/>
                  </p:cNvSpPr>
                  <p:nvPr/>
                </p:nvSpPr>
                <p:spPr bwMode="auto">
                  <a:xfrm>
                    <a:off x="10496551" y="2489200"/>
                    <a:ext cx="88900"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119"/>
                  <p:cNvSpPr>
                    <a:spLocks noChangeArrowheads="1"/>
                  </p:cNvSpPr>
                  <p:nvPr/>
                </p:nvSpPr>
                <p:spPr bwMode="auto">
                  <a:xfrm>
                    <a:off x="10194926" y="2489200"/>
                    <a:ext cx="90488" cy="8890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组合 249"/>
              <p:cNvGrpSpPr/>
              <p:nvPr/>
            </p:nvGrpSpPr>
            <p:grpSpPr>
              <a:xfrm>
                <a:off x="6865476" y="1468182"/>
                <a:ext cx="360000" cy="360000"/>
                <a:chOff x="10637838" y="2122114"/>
                <a:chExt cx="841375" cy="901701"/>
              </a:xfrm>
            </p:grpSpPr>
            <p:sp>
              <p:nvSpPr>
                <p:cNvPr id="58" name="Rectangle 166"/>
                <p:cNvSpPr>
                  <a:spLocks noChangeArrowheads="1"/>
                </p:cNvSpPr>
                <p:nvPr/>
              </p:nvSpPr>
              <p:spPr bwMode="auto">
                <a:xfrm>
                  <a:off x="10637838" y="2241177"/>
                  <a:ext cx="692150" cy="72231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167"/>
                <p:cNvSpPr>
                  <a:spLocks noChangeArrowheads="1"/>
                </p:cNvSpPr>
                <p:nvPr/>
              </p:nvSpPr>
              <p:spPr bwMode="auto">
                <a:xfrm>
                  <a:off x="10637838" y="2963489"/>
                  <a:ext cx="692150" cy="60325"/>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168"/>
                <p:cNvSpPr>
                  <a:spLocks noChangeArrowheads="1"/>
                </p:cNvSpPr>
                <p:nvPr/>
              </p:nvSpPr>
              <p:spPr bwMode="auto">
                <a:xfrm>
                  <a:off x="10637838" y="2122114"/>
                  <a:ext cx="692150" cy="119063"/>
                </a:xfrm>
                <a:prstGeom prst="rect">
                  <a:avLst/>
                </a:prstGeom>
                <a:solidFill>
                  <a:srgbClr val="41C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169"/>
                <p:cNvSpPr>
                  <a:spLocks noChangeArrowheads="1"/>
                </p:cNvSpPr>
                <p:nvPr/>
              </p:nvSpPr>
              <p:spPr bwMode="auto">
                <a:xfrm>
                  <a:off x="10637838" y="2241177"/>
                  <a:ext cx="692150" cy="30163"/>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70"/>
                <p:cNvSpPr>
                  <a:spLocks noChangeArrowheads="1"/>
                </p:cNvSpPr>
                <p:nvPr/>
              </p:nvSpPr>
              <p:spPr bwMode="auto">
                <a:xfrm>
                  <a:off x="10637838" y="233166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171"/>
                <p:cNvSpPr>
                  <a:spLocks noChangeArrowheads="1"/>
                </p:cNvSpPr>
                <p:nvPr/>
              </p:nvSpPr>
              <p:spPr bwMode="auto">
                <a:xfrm>
                  <a:off x="10637838" y="237770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172"/>
                <p:cNvSpPr>
                  <a:spLocks noChangeArrowheads="1"/>
                </p:cNvSpPr>
                <p:nvPr/>
              </p:nvSpPr>
              <p:spPr bwMode="auto">
                <a:xfrm>
                  <a:off x="10637838" y="24221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173"/>
                <p:cNvSpPr>
                  <a:spLocks noChangeArrowheads="1"/>
                </p:cNvSpPr>
                <p:nvPr/>
              </p:nvSpPr>
              <p:spPr bwMode="auto">
                <a:xfrm>
                  <a:off x="10637838" y="24666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174"/>
                <p:cNvSpPr>
                  <a:spLocks noChangeArrowheads="1"/>
                </p:cNvSpPr>
                <p:nvPr/>
              </p:nvSpPr>
              <p:spPr bwMode="auto">
                <a:xfrm>
                  <a:off x="10637838" y="2512639"/>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175"/>
                <p:cNvSpPr>
                  <a:spLocks noChangeArrowheads="1"/>
                </p:cNvSpPr>
                <p:nvPr/>
              </p:nvSpPr>
              <p:spPr bwMode="auto">
                <a:xfrm>
                  <a:off x="10637838" y="2557089"/>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76"/>
                <p:cNvSpPr>
                  <a:spLocks noChangeArrowheads="1"/>
                </p:cNvSpPr>
                <p:nvPr/>
              </p:nvSpPr>
              <p:spPr bwMode="auto">
                <a:xfrm>
                  <a:off x="10637838" y="260312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77"/>
                <p:cNvSpPr>
                  <a:spLocks noChangeArrowheads="1"/>
                </p:cNvSpPr>
                <p:nvPr/>
              </p:nvSpPr>
              <p:spPr bwMode="auto">
                <a:xfrm>
                  <a:off x="10637838" y="264757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178"/>
                <p:cNvSpPr>
                  <a:spLocks noChangeArrowheads="1"/>
                </p:cNvSpPr>
                <p:nvPr/>
              </p:nvSpPr>
              <p:spPr bwMode="auto">
                <a:xfrm>
                  <a:off x="10637838" y="2692027"/>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179"/>
                <p:cNvSpPr>
                  <a:spLocks noChangeArrowheads="1"/>
                </p:cNvSpPr>
                <p:nvPr/>
              </p:nvSpPr>
              <p:spPr bwMode="auto">
                <a:xfrm>
                  <a:off x="10637838" y="2738064"/>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180"/>
                <p:cNvSpPr>
                  <a:spLocks noChangeArrowheads="1"/>
                </p:cNvSpPr>
                <p:nvPr/>
              </p:nvSpPr>
              <p:spPr bwMode="auto">
                <a:xfrm>
                  <a:off x="10637838" y="278251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181"/>
                <p:cNvSpPr>
                  <a:spLocks noChangeArrowheads="1"/>
                </p:cNvSpPr>
                <p:nvPr/>
              </p:nvSpPr>
              <p:spPr bwMode="auto">
                <a:xfrm>
                  <a:off x="10637838" y="28285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182"/>
                <p:cNvSpPr>
                  <a:spLocks noChangeArrowheads="1"/>
                </p:cNvSpPr>
                <p:nvPr/>
              </p:nvSpPr>
              <p:spPr bwMode="auto">
                <a:xfrm>
                  <a:off x="10637838" y="28730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183"/>
                <p:cNvSpPr>
                  <a:spLocks noChangeArrowheads="1"/>
                </p:cNvSpPr>
                <p:nvPr/>
              </p:nvSpPr>
              <p:spPr bwMode="auto">
                <a:xfrm>
                  <a:off x="10758488" y="2271339"/>
                  <a:ext cx="15875" cy="6921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184"/>
                <p:cNvSpPr>
                  <a:spLocks noChangeArrowheads="1"/>
                </p:cNvSpPr>
                <p:nvPr/>
              </p:nvSpPr>
              <p:spPr bwMode="auto">
                <a:xfrm>
                  <a:off x="11390313" y="2361827"/>
                  <a:ext cx="88900" cy="48101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185"/>
                <p:cNvSpPr>
                  <a:spLocks noChangeArrowheads="1"/>
                </p:cNvSpPr>
                <p:nvPr/>
              </p:nvSpPr>
              <p:spPr bwMode="auto">
                <a:xfrm>
                  <a:off x="11390313" y="2331664"/>
                  <a:ext cx="88900"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Rectangle 186"/>
                <p:cNvSpPr>
                  <a:spLocks noChangeArrowheads="1"/>
                </p:cNvSpPr>
                <p:nvPr/>
              </p:nvSpPr>
              <p:spPr bwMode="auto">
                <a:xfrm>
                  <a:off x="11404601" y="2271339"/>
                  <a:ext cx="60325" cy="60325"/>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187"/>
                <p:cNvSpPr>
                  <a:spLocks noChangeArrowheads="1"/>
                </p:cNvSpPr>
                <p:nvPr/>
              </p:nvSpPr>
              <p:spPr bwMode="auto">
                <a:xfrm>
                  <a:off x="11390313" y="2842839"/>
                  <a:ext cx="88900" cy="301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188"/>
                <p:cNvSpPr>
                  <a:spLocks noChangeArrowheads="1"/>
                </p:cNvSpPr>
                <p:nvPr/>
              </p:nvSpPr>
              <p:spPr bwMode="auto">
                <a:xfrm>
                  <a:off x="11390313" y="2873002"/>
                  <a:ext cx="88900" cy="6032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89"/>
                <p:cNvSpPr>
                  <a:spLocks/>
                </p:cNvSpPr>
                <p:nvPr/>
              </p:nvSpPr>
              <p:spPr bwMode="auto">
                <a:xfrm>
                  <a:off x="11390313" y="2933327"/>
                  <a:ext cx="88900" cy="60325"/>
                </a:xfrm>
                <a:custGeom>
                  <a:avLst/>
                  <a:gdLst>
                    <a:gd name="T0" fmla="*/ 37 w 56"/>
                    <a:gd name="T1" fmla="*/ 38 h 38"/>
                    <a:gd name="T2" fmla="*/ 19 w 56"/>
                    <a:gd name="T3" fmla="*/ 38 h 38"/>
                    <a:gd name="T4" fmla="*/ 0 w 56"/>
                    <a:gd name="T5" fmla="*/ 0 h 38"/>
                    <a:gd name="T6" fmla="*/ 56 w 56"/>
                    <a:gd name="T7" fmla="*/ 0 h 38"/>
                    <a:gd name="T8" fmla="*/ 37 w 56"/>
                    <a:gd name="T9" fmla="*/ 38 h 38"/>
                  </a:gdLst>
                  <a:ahLst/>
                  <a:cxnLst>
                    <a:cxn ang="0">
                      <a:pos x="T0" y="T1"/>
                    </a:cxn>
                    <a:cxn ang="0">
                      <a:pos x="T2" y="T3"/>
                    </a:cxn>
                    <a:cxn ang="0">
                      <a:pos x="T4" y="T5"/>
                    </a:cxn>
                    <a:cxn ang="0">
                      <a:pos x="T6" y="T7"/>
                    </a:cxn>
                    <a:cxn ang="0">
                      <a:pos x="T8" y="T9"/>
                    </a:cxn>
                  </a:cxnLst>
                  <a:rect l="0" t="0" r="r" b="b"/>
                  <a:pathLst>
                    <a:path w="56" h="38">
                      <a:moveTo>
                        <a:pt x="37" y="38"/>
                      </a:moveTo>
                      <a:lnTo>
                        <a:pt x="19" y="38"/>
                      </a:lnTo>
                      <a:lnTo>
                        <a:pt x="0" y="0"/>
                      </a:lnTo>
                      <a:lnTo>
                        <a:pt x="56" y="0"/>
                      </a:lnTo>
                      <a:lnTo>
                        <a:pt x="37" y="38"/>
                      </a:ln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190"/>
                <p:cNvSpPr>
                  <a:spLocks noChangeArrowheads="1"/>
                </p:cNvSpPr>
                <p:nvPr/>
              </p:nvSpPr>
              <p:spPr bwMode="auto">
                <a:xfrm>
                  <a:off x="11420476" y="2993652"/>
                  <a:ext cx="28575"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191"/>
                <p:cNvSpPr>
                  <a:spLocks noChangeArrowheads="1"/>
                </p:cNvSpPr>
                <p:nvPr/>
              </p:nvSpPr>
              <p:spPr bwMode="auto">
                <a:xfrm>
                  <a:off x="11420476" y="2361827"/>
                  <a:ext cx="28575" cy="18097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1" name="组合 247"/>
            <p:cNvGrpSpPr/>
            <p:nvPr/>
          </p:nvGrpSpPr>
          <p:grpSpPr>
            <a:xfrm>
              <a:off x="6847951" y="5688580"/>
              <a:ext cx="331200" cy="284400"/>
              <a:chOff x="4878388" y="692150"/>
              <a:chExt cx="600076" cy="963613"/>
            </a:xfrm>
          </p:grpSpPr>
          <p:sp>
            <p:nvSpPr>
              <p:cNvPr id="92"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236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月匯出應用單位總覽</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6" name="Rounded Rectangle 3"/>
          <p:cNvSpPr/>
          <p:nvPr/>
        </p:nvSpPr>
        <p:spPr>
          <a:xfrm>
            <a:off x="1687200" y="858109"/>
            <a:ext cx="2232000" cy="1368000"/>
          </a:xfrm>
          <a:prstGeom prst="round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統計處</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7" name="Rounded Rectangle 4"/>
          <p:cNvSpPr/>
          <p:nvPr/>
        </p:nvSpPr>
        <p:spPr>
          <a:xfrm>
            <a:off x="4207200" y="858109"/>
            <a:ext cx="2232000" cy="1368000"/>
          </a:xfrm>
          <a:prstGeom prst="roundRect">
            <a:avLst/>
          </a:prstGeom>
          <a:no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oAutofit/>
          </a:bodyPr>
          <a:lstStyle/>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大學</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sz="1800" b="1" dirty="0" err="1">
                <a:solidFill>
                  <a:srgbClr val="213448"/>
                </a:solidFill>
                <a:latin typeface="微軟正黑體" panose="020B0604030504040204" pitchFamily="34" charset="-120"/>
                <a:ea typeface="微軟正黑體" panose="020B0604030504040204" pitchFamily="34" charset="-120"/>
              </a:rPr>
              <a:t>總量管制小組</a:t>
            </a:r>
            <a:endParaRPr lang="en-US" sz="18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sz="1800" b="1" dirty="0">
              <a:solidFill>
                <a:srgbClr val="213448"/>
              </a:solidFill>
              <a:latin typeface="微軟正黑體" panose="020B0604030504040204" pitchFamily="34" charset="-120"/>
              <a:ea typeface="微軟正黑體" panose="020B0604030504040204" pitchFamily="34" charset="-120"/>
            </a:endParaRPr>
          </a:p>
        </p:txBody>
      </p:sp>
      <p:sp>
        <p:nvSpPr>
          <p:cNvPr id="8" name="Rounded Rectangle 5"/>
          <p:cNvSpPr/>
          <p:nvPr/>
        </p:nvSpPr>
        <p:spPr>
          <a:xfrm>
            <a:off x="6727200" y="858109"/>
            <a:ext cx="2232000" cy="1368000"/>
          </a:xfrm>
          <a:prstGeom prst="roundRect">
            <a:avLst/>
          </a:prstGeom>
          <a:no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800" b="1" dirty="0" err="1">
                <a:solidFill>
                  <a:srgbClr val="213448"/>
                </a:solidFill>
                <a:latin typeface="Microsoft JhengHei"/>
              </a:rPr>
              <a:t>產學合作</a:t>
            </a:r>
            <a:endParaRPr lang="en-US" sz="1800" b="1" dirty="0">
              <a:solidFill>
                <a:srgbClr val="213448"/>
              </a:solidFill>
              <a:latin typeface="Microsoft JhengHei"/>
            </a:endParaRPr>
          </a:p>
          <a:p>
            <a:pPr algn="ctr">
              <a:spcAft>
                <a:spcPts val="400"/>
              </a:spcAft>
            </a:pPr>
            <a:r>
              <a:rPr sz="1800" b="1" dirty="0" err="1">
                <a:solidFill>
                  <a:srgbClr val="213448"/>
                </a:solidFill>
                <a:latin typeface="Microsoft JhengHei"/>
              </a:rPr>
              <a:t>績效評量</a:t>
            </a:r>
            <a:endParaRPr lang="en-US" sz="1800" b="1" dirty="0">
              <a:solidFill>
                <a:srgbClr val="213448"/>
              </a:solidFill>
              <a:latin typeface="Microsoft JhengHei"/>
            </a:endParaRPr>
          </a:p>
          <a:p>
            <a:pPr algn="ctr">
              <a:spcAft>
                <a:spcPts val="400"/>
              </a:spcAft>
            </a:pPr>
            <a:endParaRPr sz="1800" b="1" dirty="0">
              <a:solidFill>
                <a:srgbClr val="213448"/>
              </a:solidFill>
              <a:latin typeface="Microsoft JhengHei"/>
            </a:endParaRPr>
          </a:p>
        </p:txBody>
      </p:sp>
      <p:sp>
        <p:nvSpPr>
          <p:cNvPr id="9" name="Rounded Rectangle 6"/>
          <p:cNvSpPr/>
          <p:nvPr/>
        </p:nvSpPr>
        <p:spPr>
          <a:xfrm>
            <a:off x="1687200" y="2514109"/>
            <a:ext cx="2232000" cy="1368000"/>
          </a:xfrm>
          <a:prstGeom prst="roundRect">
            <a:avLst/>
          </a:prstGeom>
          <a:no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zh-TW" altLang="en-US" sz="2000" b="1" dirty="0">
                <a:solidFill>
                  <a:srgbClr val="213448"/>
                </a:solidFill>
                <a:latin typeface="微軟正黑體" panose="020B0604030504040204" pitchFamily="34" charset="-120"/>
                <a:ea typeface="微軟正黑體" panose="020B0604030504040204" pitchFamily="34" charset="-120"/>
              </a:rPr>
              <a:t>教育部</a:t>
            </a:r>
            <a:endParaRPr lang="en-US" altLang="zh-TW" sz="20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r>
              <a:rPr lang="zh-TW" altLang="en-US" sz="2000" b="1" dirty="0">
                <a:solidFill>
                  <a:srgbClr val="213448"/>
                </a:solidFill>
                <a:latin typeface="微軟正黑體" panose="020B0604030504040204" pitchFamily="34" charset="-120"/>
                <a:ea typeface="微軟正黑體" panose="020B0604030504040204" pitchFamily="34" charset="-120"/>
              </a:rPr>
              <a:t>會計處</a:t>
            </a:r>
            <a:endParaRPr lang="en-US" altLang="zh-TW" sz="2000" b="1" dirty="0">
              <a:solidFill>
                <a:srgbClr val="213448"/>
              </a:solidFill>
              <a:latin typeface="微軟正黑體" panose="020B0604030504040204" pitchFamily="34" charset="-120"/>
              <a:ea typeface="微軟正黑體" panose="020B0604030504040204" pitchFamily="34" charset="-120"/>
            </a:endParaRPr>
          </a:p>
          <a:p>
            <a:pPr algn="ctr">
              <a:spcAft>
                <a:spcPts val="400"/>
              </a:spcAft>
            </a:pPr>
            <a:endParaRPr lang="zh-TW" altLang="en-US" sz="2000" b="1" dirty="0">
              <a:solidFill>
                <a:srgbClr val="213448"/>
              </a:solidFill>
              <a:latin typeface="微軟正黑體" panose="020B0604030504040204" pitchFamily="34" charset="-120"/>
              <a:ea typeface="微軟正黑體" panose="020B0604030504040204" pitchFamily="34" charset="-120"/>
            </a:endParaRPr>
          </a:p>
        </p:txBody>
      </p:sp>
      <p:sp>
        <p:nvSpPr>
          <p:cNvPr id="10" name="Rounded Rectangle 7"/>
          <p:cNvSpPr/>
          <p:nvPr/>
        </p:nvSpPr>
        <p:spPr>
          <a:xfrm>
            <a:off x="4207200" y="2514109"/>
            <a:ext cx="2232000" cy="1368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人事處</a:t>
            </a:r>
            <a:endParaRPr lang="en-US" sz="2000" b="1" dirty="0">
              <a:solidFill>
                <a:srgbClr val="213448"/>
              </a:solidFill>
              <a:latin typeface="Microsoft JhengHei"/>
            </a:endParaRPr>
          </a:p>
          <a:p>
            <a:pPr algn="ctr">
              <a:spcAft>
                <a:spcPts val="400"/>
              </a:spcAft>
            </a:pPr>
            <a:endParaRPr sz="2000" b="1" dirty="0">
              <a:solidFill>
                <a:srgbClr val="213448"/>
              </a:solidFill>
              <a:latin typeface="Microsoft JhengHei"/>
            </a:endParaRPr>
          </a:p>
        </p:txBody>
      </p:sp>
      <p:sp>
        <p:nvSpPr>
          <p:cNvPr id="11" name="Rounded Rectangle 8"/>
          <p:cNvSpPr/>
          <p:nvPr/>
        </p:nvSpPr>
        <p:spPr>
          <a:xfrm>
            <a:off x="6727200" y="2514109"/>
            <a:ext cx="2232000" cy="1368000"/>
          </a:xfrm>
          <a:prstGeom prst="roundRect">
            <a:avLst/>
          </a:prstGeom>
          <a:no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400" b="1" dirty="0">
                <a:solidFill>
                  <a:srgbClr val="213448"/>
                </a:solidFill>
                <a:latin typeface="Microsoft JhengHei"/>
              </a:rPr>
              <a:t> </a:t>
            </a:r>
            <a:r>
              <a:rPr sz="2000" b="1" dirty="0" err="1">
                <a:solidFill>
                  <a:srgbClr val="213448"/>
                </a:solidFill>
                <a:latin typeface="Microsoft JhengHei"/>
              </a:rPr>
              <a:t>教育部</a:t>
            </a:r>
            <a:endParaRPr lang="en-US" sz="2000" b="1" dirty="0">
              <a:solidFill>
                <a:srgbClr val="213448"/>
              </a:solidFill>
              <a:latin typeface="Microsoft JhengHei"/>
            </a:endParaRPr>
          </a:p>
          <a:p>
            <a:pPr algn="ctr">
              <a:spcAft>
                <a:spcPts val="400"/>
              </a:spcAft>
            </a:pPr>
            <a:r>
              <a:rPr sz="2000" b="1" dirty="0" err="1">
                <a:solidFill>
                  <a:srgbClr val="213448"/>
                </a:solidFill>
                <a:latin typeface="Microsoft JhengHei"/>
              </a:rPr>
              <a:t>國際司</a:t>
            </a:r>
            <a:endParaRPr lang="en-US" sz="2000" b="1" dirty="0">
              <a:solidFill>
                <a:srgbClr val="213448"/>
              </a:solidFill>
              <a:latin typeface="Microsoft JhengHei"/>
            </a:endParaRPr>
          </a:p>
          <a:p>
            <a:pPr algn="ctr">
              <a:spcAft>
                <a:spcPts val="400"/>
              </a:spcAft>
            </a:pPr>
            <a:endParaRPr lang="zh-TW" altLang="en-US" sz="2000" b="1" dirty="0">
              <a:solidFill>
                <a:srgbClr val="213448"/>
              </a:solidFill>
              <a:latin typeface="Microsoft JhengHei"/>
              <a:ea typeface="Microsoft JhengHei"/>
            </a:endParaRPr>
          </a:p>
        </p:txBody>
      </p:sp>
      <p:sp>
        <p:nvSpPr>
          <p:cNvPr id="13" name="Rounded Rectangle 10"/>
          <p:cNvSpPr/>
          <p:nvPr/>
        </p:nvSpPr>
        <p:spPr>
          <a:xfrm>
            <a:off x="4207200" y="4170109"/>
            <a:ext cx="2232000" cy="1368000"/>
          </a:xfrm>
          <a:prstGeom prst="roundRect">
            <a:avLst/>
          </a:prstGeom>
          <a:no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私立大學校院</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獎補助小組</a:t>
            </a:r>
          </a:p>
          <a:p>
            <a:pPr algn="ctr">
              <a:spcAft>
                <a:spcPts val="400"/>
              </a:spcAft>
            </a:pPr>
            <a:endParaRPr sz="1400" b="1" dirty="0">
              <a:solidFill>
                <a:srgbClr val="213448"/>
              </a:solidFill>
              <a:latin typeface="Microsoft JhengHei"/>
            </a:endParaRPr>
          </a:p>
        </p:txBody>
      </p:sp>
      <p:sp>
        <p:nvSpPr>
          <p:cNvPr id="17" name="Rounded Rectangle 3"/>
          <p:cNvSpPr/>
          <p:nvPr/>
        </p:nvSpPr>
        <p:spPr>
          <a:xfrm>
            <a:off x="1957220" y="1791852"/>
            <a:ext cx="1691960" cy="314037"/>
          </a:xfrm>
          <a:prstGeom prst="roundRect">
            <a:avLst/>
          </a:prstGeom>
          <a:solidFill>
            <a:srgbClr val="EAF1F6"/>
          </a:solid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sz="1500" b="1" dirty="0">
                <a:solidFill>
                  <a:schemeClr val="tx1"/>
                </a:solidFill>
                <a:latin typeface="Microsoft JhengHei"/>
              </a:rPr>
              <a:t>3張表冊</a:t>
            </a:r>
            <a:endParaRPr sz="1500" b="1" dirty="0">
              <a:solidFill>
                <a:schemeClr val="tx1"/>
              </a:solidFill>
              <a:latin typeface="Microsoft JhengHei"/>
              <a:ea typeface="Microsoft JhengHei"/>
            </a:endParaRPr>
          </a:p>
        </p:txBody>
      </p:sp>
      <p:sp>
        <p:nvSpPr>
          <p:cNvPr id="19" name="Rounded Rectangle 3"/>
          <p:cNvSpPr/>
          <p:nvPr/>
        </p:nvSpPr>
        <p:spPr>
          <a:xfrm>
            <a:off x="4477220" y="1791852"/>
            <a:ext cx="1691960" cy="314037"/>
          </a:xfrm>
          <a:prstGeom prst="roundRect">
            <a:avLst/>
          </a:prstGeom>
          <a:solidFill>
            <a:srgbClr val="FFB061"/>
          </a:solidFill>
          <a:ln w="25400">
            <a:solidFill>
              <a:srgbClr val="EA66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0" name="Rounded Rectangle 3"/>
          <p:cNvSpPr/>
          <p:nvPr/>
        </p:nvSpPr>
        <p:spPr>
          <a:xfrm>
            <a:off x="6997220" y="1791851"/>
            <a:ext cx="1691960" cy="314037"/>
          </a:xfrm>
          <a:prstGeom prst="roundRect">
            <a:avLst/>
          </a:prstGeom>
          <a:solidFill>
            <a:schemeClr val="accent6">
              <a:lumMod val="20000"/>
              <a:lumOff val="80000"/>
            </a:schemeClr>
          </a:solidFill>
          <a:ln w="25400">
            <a:solidFill>
              <a:srgbClr val="844EAD"/>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altLang="zh-TW" sz="1500" b="1" dirty="0">
                <a:solidFill>
                  <a:schemeClr val="tx1"/>
                </a:solidFill>
                <a:latin typeface="Microsoft JhengHei"/>
              </a:rPr>
              <a:t>10</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1" name="Rounded Rectangle 3"/>
          <p:cNvSpPr/>
          <p:nvPr/>
        </p:nvSpPr>
        <p:spPr>
          <a:xfrm>
            <a:off x="1957220" y="3431307"/>
            <a:ext cx="1691960" cy="314037"/>
          </a:xfrm>
          <a:prstGeom prst="roundRect">
            <a:avLst/>
          </a:prstGeom>
          <a:solidFill>
            <a:srgbClr val="CCFFCC"/>
          </a:solidFill>
          <a:ln w="25400">
            <a:solidFill>
              <a:srgbClr val="0099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sz="1500" b="1" dirty="0">
                <a:solidFill>
                  <a:schemeClr val="tx1"/>
                </a:solidFill>
                <a:latin typeface="Microsoft JhengHei"/>
              </a:rPr>
              <a:t>1</a:t>
            </a:r>
            <a:r>
              <a:rPr sz="1500" b="1" dirty="0">
                <a:solidFill>
                  <a:schemeClr val="tx1"/>
                </a:solidFill>
                <a:latin typeface="Microsoft JhengHei"/>
              </a:rPr>
              <a:t>張表冊</a:t>
            </a:r>
          </a:p>
        </p:txBody>
      </p:sp>
      <p:sp>
        <p:nvSpPr>
          <p:cNvPr id="22" name="Rounded Rectangle 3"/>
          <p:cNvSpPr/>
          <p:nvPr/>
        </p:nvSpPr>
        <p:spPr>
          <a:xfrm>
            <a:off x="4477220" y="3426687"/>
            <a:ext cx="1691960" cy="314037"/>
          </a:xfrm>
          <a:prstGeom prst="roundRect">
            <a:avLst/>
          </a:prstGeom>
          <a:solidFill>
            <a:srgbClr val="FF9393"/>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4</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4" name="Rounded Rectangle 3"/>
          <p:cNvSpPr/>
          <p:nvPr/>
        </p:nvSpPr>
        <p:spPr>
          <a:xfrm>
            <a:off x="6997220" y="3431307"/>
            <a:ext cx="1691960" cy="314037"/>
          </a:xfrm>
          <a:prstGeom prst="roundRect">
            <a:avLst/>
          </a:prstGeom>
          <a:solidFill>
            <a:srgbClr val="FFFFC5"/>
          </a:solidFill>
          <a:ln w="25400">
            <a:solidFill>
              <a:srgbClr val="FFCC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1100" b="1" dirty="0">
                <a:solidFill>
                  <a:schemeClr val="tx1"/>
                </a:solidFill>
                <a:latin typeface="Microsoft JhengHei"/>
              </a:rPr>
              <a:t> </a:t>
            </a:r>
            <a:r>
              <a:rPr lang="en-US" sz="1500" b="1" dirty="0">
                <a:solidFill>
                  <a:schemeClr val="tx1"/>
                </a:solidFill>
                <a:latin typeface="Microsoft JhengHei"/>
              </a:rPr>
              <a:t>8</a:t>
            </a:r>
            <a:r>
              <a:rPr sz="1500" b="1" dirty="0">
                <a:solidFill>
                  <a:schemeClr val="tx1"/>
                </a:solidFill>
                <a:latin typeface="Microsoft JhengHei"/>
              </a:rPr>
              <a:t>張表冊</a:t>
            </a:r>
            <a:endParaRPr sz="1500" b="1" dirty="0">
              <a:solidFill>
                <a:schemeClr val="tx1"/>
              </a:solidFill>
              <a:latin typeface="Microsoft JhengHei"/>
              <a:ea typeface="Microsoft JhengHei"/>
            </a:endParaRPr>
          </a:p>
        </p:txBody>
      </p:sp>
      <p:sp>
        <p:nvSpPr>
          <p:cNvPr id="25" name="Rounded Rectangle 3"/>
          <p:cNvSpPr/>
          <p:nvPr/>
        </p:nvSpPr>
        <p:spPr>
          <a:xfrm>
            <a:off x="1975200" y="5098468"/>
            <a:ext cx="1691960" cy="314037"/>
          </a:xfrm>
          <a:prstGeom prst="roundRect">
            <a:avLst/>
          </a:prstGeom>
          <a:solidFill>
            <a:schemeClr val="bg2">
              <a:lumMod val="60000"/>
              <a:lumOff val="40000"/>
            </a:schemeClr>
          </a:solid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chemeClr val="tx1"/>
                </a:solidFill>
                <a:latin typeface="Microsoft JhengHei"/>
              </a:rPr>
              <a:t>9</a:t>
            </a:r>
            <a:r>
              <a:rPr sz="1500" b="1" dirty="0">
                <a:solidFill>
                  <a:schemeClr val="tx1"/>
                </a:solidFill>
                <a:latin typeface="Microsoft JhengHei"/>
              </a:rPr>
              <a:t>張表冊</a:t>
            </a:r>
          </a:p>
        </p:txBody>
      </p:sp>
      <p:sp>
        <p:nvSpPr>
          <p:cNvPr id="26" name="Rounded Rectangle 3"/>
          <p:cNvSpPr/>
          <p:nvPr/>
        </p:nvSpPr>
        <p:spPr>
          <a:xfrm>
            <a:off x="4477220" y="5098469"/>
            <a:ext cx="1691960" cy="314037"/>
          </a:xfrm>
          <a:prstGeom prst="roundRect">
            <a:avLst/>
          </a:prstGeom>
          <a:solidFill>
            <a:srgbClr val="EFD1AF"/>
          </a:solidFill>
          <a:ln w="25400">
            <a:solidFill>
              <a:srgbClr val="6633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sz="2000" b="1" dirty="0">
                <a:solidFill>
                  <a:srgbClr val="213448"/>
                </a:solidFill>
                <a:latin typeface="Microsoft JhengHei"/>
              </a:rPr>
              <a:t> </a:t>
            </a:r>
            <a:r>
              <a:rPr lang="en-US" altLang="zh-TW" sz="1500" b="1" dirty="0">
                <a:solidFill>
                  <a:schemeClr val="tx1"/>
                </a:solidFill>
                <a:latin typeface="Microsoft JhengHei"/>
              </a:rPr>
              <a:t>7</a:t>
            </a:r>
            <a:r>
              <a:rPr sz="1500" b="1" dirty="0">
                <a:solidFill>
                  <a:schemeClr val="tx1"/>
                </a:solidFill>
                <a:latin typeface="Microsoft JhengHei"/>
              </a:rPr>
              <a:t>張表冊</a:t>
            </a:r>
          </a:p>
        </p:txBody>
      </p:sp>
      <p:sp>
        <p:nvSpPr>
          <p:cNvPr id="27" name="Rounded Rectangle 3"/>
          <p:cNvSpPr/>
          <p:nvPr/>
        </p:nvSpPr>
        <p:spPr>
          <a:xfrm>
            <a:off x="7068020" y="5098469"/>
            <a:ext cx="1691960" cy="314037"/>
          </a:xfrm>
          <a:prstGeom prst="roundRect">
            <a:avLst/>
          </a:prstGeom>
          <a:solidFill>
            <a:schemeClr val="bg1">
              <a:lumMod val="8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spcAft>
                <a:spcPts val="400"/>
              </a:spcAft>
            </a:pPr>
            <a:r>
              <a:rPr lang="en-US" sz="1500" b="1" dirty="0">
                <a:solidFill>
                  <a:srgbClr val="213448"/>
                </a:solidFill>
                <a:latin typeface="Microsoft JhengHei"/>
              </a:rPr>
              <a:t>21</a:t>
            </a:r>
            <a:r>
              <a:rPr sz="1500" b="1" dirty="0">
                <a:solidFill>
                  <a:srgbClr val="213448"/>
                </a:solidFill>
                <a:latin typeface="Microsoft JhengHei"/>
              </a:rPr>
              <a:t>張表冊</a:t>
            </a:r>
          </a:p>
        </p:txBody>
      </p:sp>
      <p:sp>
        <p:nvSpPr>
          <p:cNvPr id="23" name="Rounded Rectangle 10"/>
          <p:cNvSpPr/>
          <p:nvPr/>
        </p:nvSpPr>
        <p:spPr>
          <a:xfrm>
            <a:off x="1705180" y="4170109"/>
            <a:ext cx="2232000" cy="1368000"/>
          </a:xfrm>
          <a:prstGeom prst="roundRect">
            <a:avLst/>
          </a:prstGeom>
          <a:noFill/>
          <a:ln w="25400">
            <a:solidFill>
              <a:srgbClr val="00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教育部</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國際化調查</a:t>
            </a:r>
          </a:p>
          <a:p>
            <a:pPr algn="ctr">
              <a:spcAft>
                <a:spcPts val="400"/>
              </a:spcAft>
            </a:pPr>
            <a:endParaRPr sz="1400" b="1" dirty="0">
              <a:solidFill>
                <a:srgbClr val="213448"/>
              </a:solidFill>
              <a:latin typeface="Microsoft JhengHei"/>
            </a:endParaRPr>
          </a:p>
        </p:txBody>
      </p:sp>
      <p:sp>
        <p:nvSpPr>
          <p:cNvPr id="28" name="Rounded Rectangle 10"/>
          <p:cNvSpPr/>
          <p:nvPr/>
        </p:nvSpPr>
        <p:spPr>
          <a:xfrm>
            <a:off x="6727200" y="4170109"/>
            <a:ext cx="2232000" cy="1368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r>
              <a:rPr sz="1800" b="1" dirty="0">
                <a:solidFill>
                  <a:srgbClr val="213448"/>
                </a:solidFill>
                <a:latin typeface="微軟正黑體" panose="020B0604030504040204" pitchFamily="34" charset="-120"/>
                <a:ea typeface="微軟正黑體" panose="020B0604030504040204" pitchFamily="34" charset="-120"/>
              </a:rPr>
              <a:t> </a:t>
            </a:r>
            <a:r>
              <a:rPr lang="zh-TW" altLang="en-US" sz="1800" b="1" dirty="0">
                <a:solidFill>
                  <a:srgbClr val="213448"/>
                </a:solidFill>
                <a:latin typeface="微軟正黑體" panose="020B0604030504040204" pitchFamily="34" charset="-120"/>
                <a:ea typeface="微軟正黑體" panose="020B0604030504040204" pitchFamily="34" charset="-120"/>
              </a:rPr>
              <a:t>高教</a:t>
            </a:r>
            <a:br>
              <a:rPr lang="zh-TW" altLang="en-US" sz="1800" b="1" dirty="0">
                <a:solidFill>
                  <a:srgbClr val="213448"/>
                </a:solidFill>
                <a:latin typeface="微軟正黑體" panose="020B0604030504040204" pitchFamily="34" charset="-120"/>
                <a:ea typeface="微軟正黑體" panose="020B0604030504040204" pitchFamily="34" charset="-120"/>
              </a:rPr>
            </a:br>
            <a:r>
              <a:rPr lang="zh-TW" altLang="en-US" sz="1800" b="1" dirty="0">
                <a:solidFill>
                  <a:srgbClr val="213448"/>
                </a:solidFill>
                <a:latin typeface="微軟正黑體" panose="020B0604030504040204" pitchFamily="34" charset="-120"/>
                <a:ea typeface="微軟正黑體" panose="020B0604030504040204" pitchFamily="34" charset="-120"/>
              </a:rPr>
              <a:t>深耕計畫小組</a:t>
            </a:r>
          </a:p>
          <a:p>
            <a:pPr algn="ctr">
              <a:spcAft>
                <a:spcPts val="400"/>
              </a:spcAft>
            </a:pPr>
            <a:endParaRPr sz="1400" b="1" dirty="0">
              <a:solidFill>
                <a:srgbClr val="213448"/>
              </a:solidFill>
              <a:latin typeface="Microsoft JhengHei"/>
            </a:endParaRPr>
          </a:p>
        </p:txBody>
      </p:sp>
    </p:spTree>
    <p:extLst>
      <p:ext uri="{BB962C8B-B14F-4D97-AF65-F5344CB8AC3E}">
        <p14:creationId xmlns:p14="http://schemas.microsoft.com/office/powerpoint/2010/main" val="264844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857077861"/>
              </p:ext>
            </p:extLst>
          </p:nvPr>
        </p:nvGraphicFramePr>
        <p:xfrm>
          <a:off x="275628" y="715531"/>
          <a:ext cx="10623282" cy="5595731"/>
        </p:xfrm>
        <a:graphic>
          <a:graphicData uri="http://schemas.openxmlformats.org/drawingml/2006/table">
            <a:tbl>
              <a:tblPr/>
              <a:tblGrid>
                <a:gridCol w="2883208">
                  <a:extLst>
                    <a:ext uri="{9D8B030D-6E8A-4147-A177-3AD203B41FA5}">
                      <a16:colId xmlns:a16="http://schemas.microsoft.com/office/drawing/2014/main" val="20002"/>
                    </a:ext>
                  </a:extLst>
                </a:gridCol>
                <a:gridCol w="7740074">
                  <a:extLst>
                    <a:ext uri="{9D8B030D-6E8A-4147-A177-3AD203B41FA5}">
                      <a16:colId xmlns:a16="http://schemas.microsoft.com/office/drawing/2014/main" val="196825654"/>
                    </a:ext>
                  </a:extLst>
                </a:gridCol>
              </a:tblGrid>
              <a:tr h="4457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5720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教育部統計處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0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89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產學合作績效評量</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4895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教育部會計處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02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89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教育部國際司</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49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教育部國際化調查</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23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私立大學校院</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獎補助小組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5352416"/>
                  </a:ext>
                </a:extLst>
              </a:tr>
              <a:tr h="8698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高教</a:t>
                      </a:r>
                      <a:b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b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深耕計畫小組</a:t>
                      </a: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6" name="Rounded Rectangle 4"/>
          <p:cNvSpPr/>
          <p:nvPr/>
        </p:nvSpPr>
        <p:spPr>
          <a:xfrm>
            <a:off x="3253795" y="1178920"/>
            <a:ext cx="1604531"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 name="Rounded Rectangle 4"/>
          <p:cNvSpPr/>
          <p:nvPr/>
        </p:nvSpPr>
        <p:spPr>
          <a:xfrm>
            <a:off x="3253796" y="1656410"/>
            <a:ext cx="2620532"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27" name="Rounded Rectangle 35"/>
          <p:cNvSpPr/>
          <p:nvPr/>
        </p:nvSpPr>
        <p:spPr>
          <a:xfrm>
            <a:off x="6514228" y="1664065"/>
            <a:ext cx="936568"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endParaRPr sz="1600" dirty="0">
              <a:latin typeface="Arial" panose="020B0604020202020204" pitchFamily="34" charset="0"/>
              <a:cs typeface="Arial" panose="020B0604020202020204" pitchFamily="34" charset="0"/>
            </a:endParaRPr>
          </a:p>
        </p:txBody>
      </p:sp>
      <p:sp>
        <p:nvSpPr>
          <p:cNvPr id="29" name="Rounded Rectangle 57"/>
          <p:cNvSpPr/>
          <p:nvPr/>
        </p:nvSpPr>
        <p:spPr>
          <a:xfrm>
            <a:off x="5919958" y="1656410"/>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ounded Rectangle 16"/>
          <p:cNvSpPr/>
          <p:nvPr/>
        </p:nvSpPr>
        <p:spPr>
          <a:xfrm>
            <a:off x="3253797" y="2164368"/>
            <a:ext cx="5372968"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p>
        </p:txBody>
      </p:sp>
      <p:sp>
        <p:nvSpPr>
          <p:cNvPr id="32" name="Rounded Rectangle 57"/>
          <p:cNvSpPr/>
          <p:nvPr/>
        </p:nvSpPr>
        <p:spPr>
          <a:xfrm>
            <a:off x="3253796" y="2691183"/>
            <a:ext cx="647966" cy="365760"/>
          </a:xfrm>
          <a:prstGeom prst="roundRect">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3" name="Rounded Rectangle 57"/>
          <p:cNvSpPr/>
          <p:nvPr/>
        </p:nvSpPr>
        <p:spPr>
          <a:xfrm>
            <a:off x="3253796" y="3181680"/>
            <a:ext cx="1826204"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4" name="Rounded Rectangle 4"/>
          <p:cNvSpPr/>
          <p:nvPr/>
        </p:nvSpPr>
        <p:spPr>
          <a:xfrm>
            <a:off x="3253796" y="3694749"/>
            <a:ext cx="388924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5" name="Rounded Rectangle 4"/>
          <p:cNvSpPr/>
          <p:nvPr/>
        </p:nvSpPr>
        <p:spPr>
          <a:xfrm>
            <a:off x="3253796" y="4269654"/>
            <a:ext cx="3459010"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5-</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6" name="Rounded Rectangle 57"/>
          <p:cNvSpPr/>
          <p:nvPr/>
        </p:nvSpPr>
        <p:spPr>
          <a:xfrm>
            <a:off x="6771028" y="4265338"/>
            <a:ext cx="733369"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7" name="Rounded Rectangle 16"/>
          <p:cNvSpPr/>
          <p:nvPr/>
        </p:nvSpPr>
        <p:spPr>
          <a:xfrm>
            <a:off x="7560310" y="4265338"/>
            <a:ext cx="713222"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16</a:t>
            </a:r>
          </a:p>
        </p:txBody>
      </p:sp>
      <p:sp>
        <p:nvSpPr>
          <p:cNvPr id="38" name="Rounded Rectangle 4"/>
          <p:cNvSpPr/>
          <p:nvPr/>
        </p:nvSpPr>
        <p:spPr>
          <a:xfrm>
            <a:off x="3247776" y="4896316"/>
            <a:ext cx="1401796"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6</a:t>
            </a:r>
            <a:r>
              <a:rPr lang="en-US"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7, </a:t>
            </a:r>
            <a:r>
              <a:rPr lang="zh-TW" altLang="en-US" sz="1600" b="1" dirty="0">
                <a:solidFill>
                  <a:schemeClr val="tx1"/>
                </a:solidFill>
                <a:latin typeface="微軟正黑體" panose="020B0604030504040204" pitchFamily="34" charset="-120"/>
                <a:ea typeface="微軟正黑體" panose="020B0604030504040204" pitchFamily="34" charset="-120"/>
              </a:rPr>
              <a:t>學</a:t>
            </a:r>
            <a:r>
              <a:rPr lang="en-US" altLang="zh-TW" sz="1600" b="1" dirty="0">
                <a:solidFill>
                  <a:schemeClr val="tx1"/>
                </a:solidFill>
                <a:latin typeface="微軟正黑體" panose="020B0604030504040204" pitchFamily="34" charset="-120"/>
                <a:ea typeface="微軟正黑體" panose="020B0604030504040204" pitchFamily="34" charset="-120"/>
              </a:rPr>
              <a:t>8</a:t>
            </a:r>
            <a:endParaRPr sz="1600" b="1" dirty="0">
              <a:solidFill>
                <a:schemeClr val="tx1"/>
              </a:solidFill>
              <a:latin typeface="微軟正黑體" panose="020B0604030504040204" pitchFamily="34" charset="-120"/>
              <a:ea typeface="微軟正黑體" panose="020B0604030504040204" pitchFamily="34" charset="-120"/>
            </a:endParaRPr>
          </a:p>
        </p:txBody>
      </p:sp>
      <p:sp>
        <p:nvSpPr>
          <p:cNvPr id="39" name="Rounded Rectangle 16"/>
          <p:cNvSpPr/>
          <p:nvPr/>
        </p:nvSpPr>
        <p:spPr>
          <a:xfrm>
            <a:off x="5297802" y="4895550"/>
            <a:ext cx="1555580"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0" name="Rounded Rectangle 4"/>
          <p:cNvSpPr/>
          <p:nvPr/>
        </p:nvSpPr>
        <p:spPr>
          <a:xfrm>
            <a:off x="3229839" y="5450939"/>
            <a:ext cx="4266453" cy="365760"/>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29</a:t>
            </a:r>
            <a:endPar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1" name="Rounded Rectangle 57"/>
          <p:cNvSpPr/>
          <p:nvPr/>
        </p:nvSpPr>
        <p:spPr>
          <a:xfrm>
            <a:off x="7582396" y="5450939"/>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2" name="Rounded Rectangle 4"/>
          <p:cNvSpPr/>
          <p:nvPr/>
        </p:nvSpPr>
        <p:spPr>
          <a:xfrm>
            <a:off x="8181695" y="5450939"/>
            <a:ext cx="937791" cy="365760"/>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職</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3" name="Rounded Rectangle 16"/>
          <p:cNvSpPr/>
          <p:nvPr/>
        </p:nvSpPr>
        <p:spPr>
          <a:xfrm>
            <a:off x="3223498" y="5892752"/>
            <a:ext cx="4156358" cy="365760"/>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16</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en-US" altLang="zh-TW" sz="1600" b="1" dirty="0">
                <a:solidFill>
                  <a:schemeClr val="tx1"/>
                </a:solidFill>
                <a:latin typeface="微軟正黑體" panose="020B0604030504040204" pitchFamily="34" charset="-120"/>
                <a:ea typeface="微軟正黑體" panose="020B0604030504040204" pitchFamily="34" charset="-120"/>
              </a:rPr>
              <a:t>, </a:t>
            </a:r>
            <a:r>
              <a:rPr lang="zh-TW" altLang="en-US"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21</a:t>
            </a:r>
          </a:p>
        </p:txBody>
      </p:sp>
      <p:sp>
        <p:nvSpPr>
          <p:cNvPr id="44" name="Rounded Rectangle 35"/>
          <p:cNvSpPr/>
          <p:nvPr/>
        </p:nvSpPr>
        <p:spPr>
          <a:xfrm>
            <a:off x="7426758" y="5892752"/>
            <a:ext cx="695198" cy="365760"/>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endParaRPr sz="1600" dirty="0">
              <a:latin typeface="Arial" panose="020B0604020202020204" pitchFamily="34" charset="0"/>
              <a:cs typeface="Arial" panose="020B0604020202020204" pitchFamily="34" charset="0"/>
            </a:endParaRPr>
          </a:p>
        </p:txBody>
      </p:sp>
      <p:sp>
        <p:nvSpPr>
          <p:cNvPr id="31" name="Rounded Rectangle 57"/>
          <p:cNvSpPr/>
          <p:nvPr/>
        </p:nvSpPr>
        <p:spPr>
          <a:xfrm>
            <a:off x="4708981" y="4896316"/>
            <a:ext cx="548640" cy="365760"/>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defRPr sz="1000"/>
            </a:pPr>
            <a:r>
              <a:rPr lang="zh-TW" altLang="en-US"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6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sz="16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3" name="群組 2"/>
          <p:cNvGrpSpPr/>
          <p:nvPr/>
        </p:nvGrpSpPr>
        <p:grpSpPr>
          <a:xfrm>
            <a:off x="4306165" y="6448735"/>
            <a:ext cx="7146342" cy="307777"/>
            <a:chOff x="3359294" y="6521430"/>
            <a:chExt cx="7146342" cy="307777"/>
          </a:xfrm>
        </p:grpSpPr>
        <p:sp>
          <p:nvSpPr>
            <p:cNvPr id="47" name="文字方塊 46"/>
            <p:cNvSpPr txBox="1"/>
            <p:nvPr/>
          </p:nvSpPr>
          <p:spPr>
            <a:xfrm>
              <a:off x="3359294" y="6521430"/>
              <a:ext cx="7146342"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表冊類別說明        學生類        教師類         職員類        研究類        校務類         財務類</a:t>
              </a:r>
            </a:p>
          </p:txBody>
        </p:sp>
        <p:sp>
          <p:nvSpPr>
            <p:cNvPr id="48" name="Rounded Rectangle 4"/>
            <p:cNvSpPr/>
            <p:nvPr/>
          </p:nvSpPr>
          <p:spPr>
            <a:xfrm>
              <a:off x="4517880" y="6584407"/>
              <a:ext cx="331065" cy="180509"/>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p>
          </p:txBody>
        </p:sp>
        <p:sp>
          <p:nvSpPr>
            <p:cNvPr id="49" name="Rounded Rectangle 4"/>
            <p:cNvSpPr/>
            <p:nvPr/>
          </p:nvSpPr>
          <p:spPr>
            <a:xfrm>
              <a:off x="5434870" y="6573477"/>
              <a:ext cx="331065" cy="185215"/>
            </a:xfrm>
            <a:prstGeom prst="roundRect">
              <a:avLst/>
            </a:prstGeom>
            <a:solidFill>
              <a:srgbClr val="FFFFC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p>
          </p:txBody>
        </p:sp>
        <p:sp>
          <p:nvSpPr>
            <p:cNvPr id="50" name="Rounded Rectangle 4"/>
            <p:cNvSpPr/>
            <p:nvPr/>
          </p:nvSpPr>
          <p:spPr>
            <a:xfrm>
              <a:off x="8131036" y="6575136"/>
              <a:ext cx="331065" cy="199213"/>
            </a:xfrm>
            <a:prstGeom prst="roundRect">
              <a:avLst/>
            </a:prstGeom>
            <a:solidFill>
              <a:srgbClr val="FFCC9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p>
          </p:txBody>
        </p:sp>
        <p:sp>
          <p:nvSpPr>
            <p:cNvPr id="51" name="Rounded Rectangle 4"/>
            <p:cNvSpPr/>
            <p:nvPr/>
          </p:nvSpPr>
          <p:spPr>
            <a:xfrm>
              <a:off x="6328507" y="6573477"/>
              <a:ext cx="331065" cy="185215"/>
            </a:xfrm>
            <a:prstGeom prst="roundRect">
              <a:avLst/>
            </a:prstGeom>
            <a:solidFill>
              <a:srgbClr val="FF898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p>
          </p:txBody>
        </p:sp>
        <p:sp>
          <p:nvSpPr>
            <p:cNvPr id="52" name="Rounded Rectangle 4"/>
            <p:cNvSpPr/>
            <p:nvPr/>
          </p:nvSpPr>
          <p:spPr>
            <a:xfrm>
              <a:off x="7239306" y="6573476"/>
              <a:ext cx="331065" cy="185215"/>
            </a:xfrm>
            <a:prstGeom prst="round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p>
          </p:txBody>
        </p:sp>
        <p:sp>
          <p:nvSpPr>
            <p:cNvPr id="45" name="Rounded Rectangle 4"/>
            <p:cNvSpPr/>
            <p:nvPr/>
          </p:nvSpPr>
          <p:spPr>
            <a:xfrm>
              <a:off x="9022766" y="6589134"/>
              <a:ext cx="331065" cy="185215"/>
            </a:xfrm>
            <a:prstGeom prst="roundRect">
              <a:avLst/>
            </a:prstGeom>
            <a:solidFill>
              <a:srgbClr val="92D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eaLnBrk="1" hangingPunct="1">
                <a:defRPr/>
              </a:pPr>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財</a:t>
              </a:r>
            </a:p>
          </p:txBody>
        </p:sp>
      </p:grpSp>
    </p:spTree>
    <p:extLst>
      <p:ext uri="{BB962C8B-B14F-4D97-AF65-F5344CB8AC3E}">
        <p14:creationId xmlns:p14="http://schemas.microsoft.com/office/powerpoint/2010/main" val="425714884"/>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41541</TotalTime>
  <Words>7055</Words>
  <Application>Microsoft Office PowerPoint</Application>
  <PresentationFormat>寬螢幕</PresentationFormat>
  <Paragraphs>1020</Paragraphs>
  <Slides>49</Slides>
  <Notes>41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49</vt:i4>
      </vt:variant>
    </vt:vector>
  </HeadingPairs>
  <TitlesOfParts>
    <vt:vector size="60" baseType="lpstr">
      <vt:lpstr>Noto Sans TC</vt:lpstr>
      <vt:lpstr>細明體</vt:lpstr>
      <vt:lpstr>Microsoft JhengHei</vt:lpstr>
      <vt:lpstr>Microsoft JhengHei</vt:lpstr>
      <vt:lpstr>標楷體</vt:lpstr>
      <vt:lpstr>Arial</vt:lpstr>
      <vt:lpstr>Calibri</vt:lpstr>
      <vt:lpstr>Times New Roman</vt:lpstr>
      <vt:lpstr>Tw Cen MT</vt:lpstr>
      <vt:lpstr>Wingdings</vt:lpstr>
      <vt:lpstr>小水滴</vt:lpstr>
      <vt:lpstr>歡迎蒞臨</vt:lpstr>
      <vt:lpstr>PowerPoint 簡報</vt:lpstr>
      <vt:lpstr>【114.10期】填表暨系統操作說明會</vt:lpstr>
      <vt:lpstr>PowerPoint 簡報</vt:lpstr>
      <vt:lpstr>1.1 校庫角色定位</vt:lpstr>
      <vt:lpstr>1.2 意見處理機制</vt:lpstr>
      <vt:lpstr>1.3 諮詢服務與聯繫方式</vt:lpstr>
      <vt:lpstr>1.4 定期匯出-每年5月匯出應用單位總覽</vt:lpstr>
      <vt:lpstr>1.5 定期匯出-每年5月匯出資料予應用單位</vt:lpstr>
      <vt:lpstr>1.6 定期匯出-每年11月匯出應用單位總覽</vt:lpstr>
      <vt:lpstr>1.7 定期匯出-每年11月匯出資料予應用單位-1</vt:lpstr>
      <vt:lpstr>1.8 定期匯出-每年11月匯出資料予應用單位-2</vt:lpstr>
      <vt:lpstr>1.9 定期匯出-每年11月匯出資料予應用單位-3</vt:lpstr>
      <vt:lpstr>PowerPoint 簡報</vt:lpstr>
      <vt:lpstr>2.1 作業時程</vt:lpstr>
      <vt:lpstr>2.2 重要時程概覽</vt:lpstr>
      <vt:lpstr>2.3 11/4資料匯出與單位概覽</vt:lpstr>
      <vt:lpstr>2.4 11/21資料匯出與單位概覽</vt:lpstr>
      <vt:lpstr>2.5 12/1資料匯出與單位概覽</vt:lpstr>
      <vt:lpstr>2.6 各應用單位聯絡資訊</vt:lpstr>
      <vt:lpstr>2.7 檢核表報部</vt:lpstr>
      <vt:lpstr>PowerPoint 簡報</vt:lpstr>
      <vt:lpstr>PowerPoint 簡報</vt:lpstr>
      <vt:lpstr>3.1.1 本期填報表冊</vt:lpstr>
      <vt:lpstr>3.1.2 本期異動表冊摘要</vt:lpstr>
      <vt:lpstr>3.1.3 本期免填表冊</vt:lpstr>
      <vt:lpstr>PowerPoint 簡報</vt:lpstr>
      <vt:lpstr>「第三人生大學試辦計畫」相關說明</vt:lpstr>
      <vt:lpstr>原住民學生具雙重國籍之身分認列相關說明</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學12.學生休學人數         (3月、10月填報)</vt:lpstr>
      <vt:lpstr>學34.學系設置獎學金獎勵學生修讀情形   (114.10期首填，10月填報)</vt:lpstr>
      <vt:lpstr>學34.學系設置獎學金獎勵學生修讀情形  (114.10期首填、10月填報)</vt:lpstr>
      <vt:lpstr>學34.學系設置獎學金獎勵學生修讀情形    (114.10期首填，10月填報)</vt:lpstr>
      <vt:lpstr>學35.安置學生就學情形     (114.10期首填，3月、10月填報)</vt:lpstr>
      <vt:lpstr>學35.安置學生就學情形     (114.10期首填，3月、10月填報)</vt:lpstr>
      <vt:lpstr>學35.安置學生就學情形     (114.10期首填，3月、10月填報)</vt:lpstr>
      <vt:lpstr>教6. 私立大專校院編制內專任教師待遇標準 教8. 編制外專任教師薪酬標準       (3月、10月填報)</vt:lpstr>
      <vt:lpstr>教7. 私立大專校院兼任教師鐘點費      (3月、10月填報)</vt:lpstr>
      <vt:lpstr>職2. 校長、一級行政主管及學術主管       (10月填報)</vt:lpstr>
      <vt:lpstr>研7.學校、研究學院辦理國際及兩岸學術研討會      (10月填報)</vt:lpstr>
      <vt:lpstr>校5. 學校學生住宿狀況          (10月填報)</vt:lpstr>
      <vt:lpstr>PowerPoint 簡報</vt:lpstr>
      <vt:lpstr>財15.國立大學校院校務基金「接受捐贈」決算情形        (3月填報)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楊雪鳳</cp:lastModifiedBy>
  <cp:revision>7415</cp:revision>
  <cp:lastPrinted>2025-08-11T07:49:57Z</cp:lastPrinted>
  <dcterms:created xsi:type="dcterms:W3CDTF">2016-12-26T01:09:48Z</dcterms:created>
  <dcterms:modified xsi:type="dcterms:W3CDTF">2025-08-15T01:42:58Z</dcterms:modified>
</cp:coreProperties>
</file>