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1"/>
    <p:sldMasterId id="2147483730" r:id="rId2"/>
  </p:sldMasterIdLst>
  <p:notesMasterIdLst>
    <p:notesMasterId r:id="rId93"/>
  </p:notesMasterIdLst>
  <p:handoutMasterIdLst>
    <p:handoutMasterId r:id="rId94"/>
  </p:handoutMasterIdLst>
  <p:sldIdLst>
    <p:sldId id="258" r:id="rId3"/>
    <p:sldId id="649" r:id="rId4"/>
    <p:sldId id="3870" r:id="rId5"/>
    <p:sldId id="631" r:id="rId6"/>
    <p:sldId id="630" r:id="rId7"/>
    <p:sldId id="632" r:id="rId8"/>
    <p:sldId id="633" r:id="rId9"/>
    <p:sldId id="635" r:id="rId10"/>
    <p:sldId id="3865" r:id="rId11"/>
    <p:sldId id="650" r:id="rId12"/>
    <p:sldId id="3860" r:id="rId13"/>
    <p:sldId id="3859" r:id="rId14"/>
    <p:sldId id="637" r:id="rId15"/>
    <p:sldId id="3857" r:id="rId16"/>
    <p:sldId id="3858" r:id="rId17"/>
    <p:sldId id="259" r:id="rId18"/>
    <p:sldId id="260" r:id="rId19"/>
    <p:sldId id="3866" r:id="rId20"/>
    <p:sldId id="3881" r:id="rId21"/>
    <p:sldId id="3883" r:id="rId22"/>
    <p:sldId id="3877" r:id="rId23"/>
    <p:sldId id="3879" r:id="rId24"/>
    <p:sldId id="625" r:id="rId25"/>
    <p:sldId id="640" r:id="rId26"/>
    <p:sldId id="642" r:id="rId27"/>
    <p:sldId id="646" r:id="rId28"/>
    <p:sldId id="647" r:id="rId29"/>
    <p:sldId id="648" r:id="rId30"/>
    <p:sldId id="643" r:id="rId31"/>
    <p:sldId id="644" r:id="rId32"/>
    <p:sldId id="645" r:id="rId33"/>
    <p:sldId id="3875" r:id="rId34"/>
    <p:sldId id="3876" r:id="rId35"/>
    <p:sldId id="3880" r:id="rId36"/>
    <p:sldId id="3882" r:id="rId37"/>
    <p:sldId id="548" r:id="rId38"/>
    <p:sldId id="550" r:id="rId39"/>
    <p:sldId id="551" r:id="rId40"/>
    <p:sldId id="3873" r:id="rId41"/>
    <p:sldId id="552" r:id="rId42"/>
    <p:sldId id="553" r:id="rId43"/>
    <p:sldId id="554" r:id="rId44"/>
    <p:sldId id="556" r:id="rId45"/>
    <p:sldId id="557" r:id="rId46"/>
    <p:sldId id="559" r:id="rId47"/>
    <p:sldId id="558" r:id="rId48"/>
    <p:sldId id="560" r:id="rId49"/>
    <p:sldId id="561" r:id="rId50"/>
    <p:sldId id="562" r:id="rId51"/>
    <p:sldId id="563" r:id="rId52"/>
    <p:sldId id="564" r:id="rId53"/>
    <p:sldId id="566" r:id="rId54"/>
    <p:sldId id="565" r:id="rId55"/>
    <p:sldId id="568" r:id="rId56"/>
    <p:sldId id="569" r:id="rId57"/>
    <p:sldId id="570" r:id="rId58"/>
    <p:sldId id="3871" r:id="rId59"/>
    <p:sldId id="572" r:id="rId60"/>
    <p:sldId id="573" r:id="rId61"/>
    <p:sldId id="574" r:id="rId62"/>
    <p:sldId id="577" r:id="rId63"/>
    <p:sldId id="588" r:id="rId64"/>
    <p:sldId id="590" r:id="rId65"/>
    <p:sldId id="579" r:id="rId66"/>
    <p:sldId id="580" r:id="rId67"/>
    <p:sldId id="615" r:id="rId68"/>
    <p:sldId id="608" r:id="rId69"/>
    <p:sldId id="3868" r:id="rId70"/>
    <p:sldId id="3861" r:id="rId71"/>
    <p:sldId id="586" r:id="rId72"/>
    <p:sldId id="3864" r:id="rId73"/>
    <p:sldId id="3869" r:id="rId74"/>
    <p:sldId id="617" r:id="rId75"/>
    <p:sldId id="620" r:id="rId76"/>
    <p:sldId id="591" r:id="rId77"/>
    <p:sldId id="592" r:id="rId78"/>
    <p:sldId id="594" r:id="rId79"/>
    <p:sldId id="596" r:id="rId80"/>
    <p:sldId id="597" r:id="rId81"/>
    <p:sldId id="598" r:id="rId82"/>
    <p:sldId id="621" r:id="rId83"/>
    <p:sldId id="599" r:id="rId84"/>
    <p:sldId id="601" r:id="rId85"/>
    <p:sldId id="600" r:id="rId86"/>
    <p:sldId id="602" r:id="rId87"/>
    <p:sldId id="603" r:id="rId88"/>
    <p:sldId id="604" r:id="rId89"/>
    <p:sldId id="605" r:id="rId90"/>
    <p:sldId id="3874" r:id="rId91"/>
    <p:sldId id="293" r:id="rId92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BFF02"/>
    <a:srgbClr val="008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81" autoAdjust="0"/>
    <p:restoredTop sz="94660"/>
  </p:normalViewPr>
  <p:slideViewPr>
    <p:cSldViewPr showGuides="1">
      <p:cViewPr varScale="1">
        <p:scale>
          <a:sx n="72" d="100"/>
          <a:sy n="72" d="100"/>
        </p:scale>
        <p:origin x="378" y="66"/>
      </p:cViewPr>
      <p:guideLst>
        <p:guide orient="horz" pos="3240"/>
        <p:guide pos="575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385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7AAC56-3822-40F5-B759-4CC9C8EF52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F175CE8-9458-470F-A0D8-5C8E8E92D4C4}">
      <dgm:prSet phldrT="[文字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sz="5000" b="1" dirty="0">
              <a:solidFill>
                <a:srgbClr val="0000FF"/>
              </a:solidFill>
            </a:rPr>
            <a:t>卸任人員</a:t>
          </a:r>
          <a:r>
            <a:rPr lang="en-US" altLang="zh-TW" sz="5000" b="1" dirty="0">
              <a:solidFill>
                <a:srgbClr val="0000FF"/>
              </a:solidFill>
            </a:rPr>
            <a:t>(</a:t>
          </a:r>
          <a:r>
            <a:rPr lang="zh-TW" altLang="en-US" sz="5000" b="1" dirty="0">
              <a:solidFill>
                <a:srgbClr val="FF0000"/>
              </a:solidFill>
            </a:rPr>
            <a:t>停用</a:t>
          </a:r>
          <a:r>
            <a:rPr lang="en-US" altLang="zh-TW" sz="5000" b="1" dirty="0">
              <a:solidFill>
                <a:srgbClr val="0000FF"/>
              </a:solidFill>
            </a:rPr>
            <a:t>)</a:t>
          </a:r>
          <a:endParaRPr lang="zh-TW" altLang="en-US" sz="5000" b="1" dirty="0">
            <a:solidFill>
              <a:srgbClr val="0000FF"/>
            </a:solidFill>
          </a:endParaRPr>
        </a:p>
      </dgm:t>
    </dgm:pt>
    <dgm:pt modelId="{F79831F0-6CEF-4779-9801-8A4F29F76288}" type="parTrans" cxnId="{AF9E5B0B-4A37-40B7-8231-D70811B5DF2C}">
      <dgm:prSet/>
      <dgm:spPr/>
      <dgm:t>
        <a:bodyPr/>
        <a:lstStyle/>
        <a:p>
          <a:endParaRPr lang="zh-TW" altLang="en-US"/>
        </a:p>
      </dgm:t>
    </dgm:pt>
    <dgm:pt modelId="{14B0730B-5685-4274-9C30-0204D3517AF0}" type="sibTrans" cxnId="{AF9E5B0B-4A37-40B7-8231-D70811B5DF2C}">
      <dgm:prSet/>
      <dgm:spPr/>
      <dgm:t>
        <a:bodyPr/>
        <a:lstStyle/>
        <a:p>
          <a:endParaRPr lang="zh-TW" altLang="en-US"/>
        </a:p>
      </dgm:t>
    </dgm:pt>
    <dgm:pt modelId="{25FEEFC5-2AC6-4E9C-A2DE-B65145EDACDE}">
      <dgm:prSet phldrT="[文字]"/>
      <dgm:spPr/>
      <dgm:t>
        <a:bodyPr/>
        <a:lstStyle/>
        <a:p>
          <a:r>
            <a:rPr lang="zh-TW" altLang="en-US" dirty="0"/>
            <a:t>因應教育部資安要求</a:t>
          </a:r>
        </a:p>
      </dgm:t>
    </dgm:pt>
    <dgm:pt modelId="{4826C539-BCDD-40F9-AED2-A459548570AA}" type="parTrans" cxnId="{2F51B996-AFA8-4587-9075-8B5AEC41A62B}">
      <dgm:prSet/>
      <dgm:spPr/>
      <dgm:t>
        <a:bodyPr/>
        <a:lstStyle/>
        <a:p>
          <a:endParaRPr lang="zh-TW" altLang="en-US"/>
        </a:p>
      </dgm:t>
    </dgm:pt>
    <dgm:pt modelId="{8E90DFCB-89D2-4402-8DBA-7D438CCED3A5}" type="sibTrans" cxnId="{2F51B996-AFA8-4587-9075-8B5AEC41A62B}">
      <dgm:prSet/>
      <dgm:spPr/>
      <dgm:t>
        <a:bodyPr/>
        <a:lstStyle/>
        <a:p>
          <a:endParaRPr lang="zh-TW" altLang="en-US"/>
        </a:p>
      </dgm:t>
    </dgm:pt>
    <dgm:pt modelId="{25AC71F7-335B-4FAB-82E6-72FF5679B4E9}">
      <dgm:prSet phldrT="[文字]"/>
      <dgm:spPr/>
      <dgm:t>
        <a:bodyPr/>
        <a:lstStyle/>
        <a:p>
          <a:r>
            <a:rPr lang="zh-TW" altLang="en-US" dirty="0"/>
            <a:t>人員卸任該職務</a:t>
          </a:r>
          <a:r>
            <a:rPr lang="en-US" altLang="zh-TW" dirty="0"/>
            <a:t>(</a:t>
          </a:r>
          <a:r>
            <a:rPr lang="zh-TW" altLang="en-US" dirty="0"/>
            <a:t>管理師、教</a:t>
          </a:r>
          <a:r>
            <a:rPr lang="en-US" altLang="zh-TW" dirty="0"/>
            <a:t>1</a:t>
          </a:r>
          <a:r>
            <a:rPr lang="zh-TW" altLang="en-US" dirty="0"/>
            <a:t>專責人員</a:t>
          </a:r>
          <a:r>
            <a:rPr lang="en-US" altLang="zh-TW" dirty="0"/>
            <a:t>)</a:t>
          </a:r>
          <a:endParaRPr lang="zh-TW" altLang="en-US" dirty="0"/>
        </a:p>
      </dgm:t>
    </dgm:pt>
    <dgm:pt modelId="{E50D5C86-0011-4953-8F99-487E52491764}" type="parTrans" cxnId="{6B573280-743A-4EEE-A091-3A82AAE146FB}">
      <dgm:prSet/>
      <dgm:spPr/>
      <dgm:t>
        <a:bodyPr/>
        <a:lstStyle/>
        <a:p>
          <a:endParaRPr lang="zh-TW" altLang="en-US"/>
        </a:p>
      </dgm:t>
    </dgm:pt>
    <dgm:pt modelId="{7CC94BD9-3ABF-4E6D-AD18-56013D407EB6}" type="sibTrans" cxnId="{6B573280-743A-4EEE-A091-3A82AAE146FB}">
      <dgm:prSet/>
      <dgm:spPr/>
      <dgm:t>
        <a:bodyPr/>
        <a:lstStyle/>
        <a:p>
          <a:endParaRPr lang="zh-TW" altLang="en-US"/>
        </a:p>
      </dgm:t>
    </dgm:pt>
    <dgm:pt modelId="{E7F859DE-3774-41DA-86C3-7CB1083A3950}">
      <dgm:prSet phldrT="[文字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sz="5000" b="1" dirty="0">
              <a:solidFill>
                <a:srgbClr val="0000FF"/>
              </a:solidFill>
            </a:rPr>
            <a:t>新進人員</a:t>
          </a:r>
          <a:r>
            <a:rPr lang="en-US" altLang="zh-TW" sz="5000" b="1" dirty="0">
              <a:solidFill>
                <a:srgbClr val="0000FF"/>
              </a:solidFill>
            </a:rPr>
            <a:t>(</a:t>
          </a:r>
          <a:r>
            <a:rPr lang="zh-TW" altLang="en-US" sz="5000" b="1" dirty="0">
              <a:solidFill>
                <a:srgbClr val="FF0000"/>
              </a:solidFill>
            </a:rPr>
            <a:t>新增</a:t>
          </a:r>
          <a:r>
            <a:rPr lang="en-US" altLang="zh-TW" sz="5000" b="1" dirty="0">
              <a:solidFill>
                <a:srgbClr val="0000FF"/>
              </a:solidFill>
            </a:rPr>
            <a:t>)</a:t>
          </a:r>
          <a:endParaRPr lang="zh-TW" altLang="en-US" sz="5000" b="1" dirty="0">
            <a:solidFill>
              <a:srgbClr val="0000FF"/>
            </a:solidFill>
          </a:endParaRPr>
        </a:p>
      </dgm:t>
    </dgm:pt>
    <dgm:pt modelId="{E0CA114A-90D2-4211-AAF4-C701DB1D1287}" type="parTrans" cxnId="{8DD55F65-76AC-44AB-9882-0F55D8A85410}">
      <dgm:prSet/>
      <dgm:spPr/>
      <dgm:t>
        <a:bodyPr/>
        <a:lstStyle/>
        <a:p>
          <a:endParaRPr lang="zh-TW" altLang="en-US"/>
        </a:p>
      </dgm:t>
    </dgm:pt>
    <dgm:pt modelId="{FD82C3EA-5121-453D-B305-B8F9A181FD15}" type="sibTrans" cxnId="{8DD55F65-76AC-44AB-9882-0F55D8A85410}">
      <dgm:prSet/>
      <dgm:spPr/>
      <dgm:t>
        <a:bodyPr/>
        <a:lstStyle/>
        <a:p>
          <a:endParaRPr lang="zh-TW" altLang="en-US"/>
        </a:p>
      </dgm:t>
    </dgm:pt>
    <dgm:pt modelId="{7D4CBFAA-4EDE-497A-8DAC-C9029E30B831}">
      <dgm:prSet phldrT="[文字]"/>
      <dgm:spPr/>
      <dgm:t>
        <a:bodyPr/>
        <a:lstStyle/>
        <a:p>
          <a:r>
            <a:rPr lang="zh-TW" altLang="en-US" dirty="0"/>
            <a:t>請依申請單填報</a:t>
          </a:r>
        </a:p>
      </dgm:t>
    </dgm:pt>
    <dgm:pt modelId="{4E552A42-78B9-45AD-AF3C-77CC9B008712}" type="parTrans" cxnId="{3BF90676-9F76-4687-96D2-7154A87715B4}">
      <dgm:prSet/>
      <dgm:spPr/>
      <dgm:t>
        <a:bodyPr/>
        <a:lstStyle/>
        <a:p>
          <a:endParaRPr lang="zh-TW" altLang="en-US"/>
        </a:p>
      </dgm:t>
    </dgm:pt>
    <dgm:pt modelId="{1F2F9B80-4978-402C-9D3D-72EF9109DA3B}" type="sibTrans" cxnId="{3BF90676-9F76-4687-96D2-7154A87715B4}">
      <dgm:prSet/>
      <dgm:spPr/>
      <dgm:t>
        <a:bodyPr/>
        <a:lstStyle/>
        <a:p>
          <a:endParaRPr lang="zh-TW" altLang="en-US"/>
        </a:p>
      </dgm:t>
    </dgm:pt>
    <dgm:pt modelId="{82082F71-D0C3-4CF2-B664-3E53B67724BB}">
      <dgm:prSet phldrT="[文字]"/>
      <dgm:spPr/>
      <dgm:t>
        <a:bodyPr/>
        <a:lstStyle/>
        <a:p>
          <a:r>
            <a:rPr lang="zh-TW" altLang="en-US" dirty="0"/>
            <a:t>後續由校庫授權</a:t>
          </a:r>
        </a:p>
      </dgm:t>
    </dgm:pt>
    <dgm:pt modelId="{1985413A-BFDD-4802-BA51-A8EAE4C32A64}" type="parTrans" cxnId="{A74BB3A1-6CEB-47D2-BC37-3F1ED73A4EF3}">
      <dgm:prSet/>
      <dgm:spPr/>
      <dgm:t>
        <a:bodyPr/>
        <a:lstStyle/>
        <a:p>
          <a:endParaRPr lang="zh-TW" altLang="en-US"/>
        </a:p>
      </dgm:t>
    </dgm:pt>
    <dgm:pt modelId="{B9877A01-1C5C-4992-9CD1-9A3BB7EB977C}" type="sibTrans" cxnId="{A74BB3A1-6CEB-47D2-BC37-3F1ED73A4EF3}">
      <dgm:prSet/>
      <dgm:spPr/>
      <dgm:t>
        <a:bodyPr/>
        <a:lstStyle/>
        <a:p>
          <a:endParaRPr lang="zh-TW" altLang="en-US"/>
        </a:p>
      </dgm:t>
    </dgm:pt>
    <dgm:pt modelId="{741FFAD7-C5FE-4A21-9EF8-7026E0CED836}">
      <dgm:prSet phldrT="[文字]"/>
      <dgm:spPr/>
      <dgm:t>
        <a:bodyPr/>
        <a:lstStyle/>
        <a:p>
          <a:r>
            <a:rPr lang="zh-TW" altLang="en-US" dirty="0"/>
            <a:t>應有相應管理程序</a:t>
          </a:r>
        </a:p>
      </dgm:t>
    </dgm:pt>
    <dgm:pt modelId="{42444667-BE01-44AB-8244-A7A09CDA5AC7}" type="parTrans" cxnId="{16770502-1342-4BFC-8CBF-1AB5971DC401}">
      <dgm:prSet/>
      <dgm:spPr/>
      <dgm:t>
        <a:bodyPr/>
        <a:lstStyle/>
        <a:p>
          <a:endParaRPr lang="zh-TW" altLang="en-US"/>
        </a:p>
      </dgm:t>
    </dgm:pt>
    <dgm:pt modelId="{DFB9DE90-C358-4127-99B0-4C6B14141E42}" type="sibTrans" cxnId="{16770502-1342-4BFC-8CBF-1AB5971DC401}">
      <dgm:prSet/>
      <dgm:spPr/>
      <dgm:t>
        <a:bodyPr/>
        <a:lstStyle/>
        <a:p>
          <a:endParaRPr lang="zh-TW" altLang="en-US"/>
        </a:p>
      </dgm:t>
    </dgm:pt>
    <dgm:pt modelId="{2313AEC6-59D3-4002-BB3C-1F04762922B1}" type="pres">
      <dgm:prSet presAssocID="{8F7AAC56-3822-40F5-B759-4CC9C8EF52BC}" presName="linear" presStyleCnt="0">
        <dgm:presLayoutVars>
          <dgm:dir/>
          <dgm:animLvl val="lvl"/>
          <dgm:resizeHandles val="exact"/>
        </dgm:presLayoutVars>
      </dgm:prSet>
      <dgm:spPr/>
    </dgm:pt>
    <dgm:pt modelId="{D6589696-FE3D-4882-A0D7-69E3BE9E58C1}" type="pres">
      <dgm:prSet presAssocID="{BF175CE8-9458-470F-A0D8-5C8E8E92D4C4}" presName="parentLin" presStyleCnt="0"/>
      <dgm:spPr/>
    </dgm:pt>
    <dgm:pt modelId="{1CE8E0A2-D7B4-454B-8B42-0CCB689E28A3}" type="pres">
      <dgm:prSet presAssocID="{BF175CE8-9458-470F-A0D8-5C8E8E92D4C4}" presName="parentLeftMargin" presStyleLbl="node1" presStyleIdx="0" presStyleCnt="2"/>
      <dgm:spPr/>
    </dgm:pt>
    <dgm:pt modelId="{46B60330-5C17-43CD-A906-BD1337381F0B}" type="pres">
      <dgm:prSet presAssocID="{BF175CE8-9458-470F-A0D8-5C8E8E92D4C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B5C04A9-0D02-464B-A953-ED108CCA6267}" type="pres">
      <dgm:prSet presAssocID="{BF175CE8-9458-470F-A0D8-5C8E8E92D4C4}" presName="negativeSpace" presStyleCnt="0"/>
      <dgm:spPr/>
    </dgm:pt>
    <dgm:pt modelId="{3D927909-7BA8-4B0F-8D87-DA6ACF669368}" type="pres">
      <dgm:prSet presAssocID="{BF175CE8-9458-470F-A0D8-5C8E8E92D4C4}" presName="childText" presStyleLbl="conFgAcc1" presStyleIdx="0" presStyleCnt="2">
        <dgm:presLayoutVars>
          <dgm:bulletEnabled val="1"/>
        </dgm:presLayoutVars>
      </dgm:prSet>
      <dgm:spPr/>
    </dgm:pt>
    <dgm:pt modelId="{C9455C84-8489-4074-ACE2-EA005C8DA14B}" type="pres">
      <dgm:prSet presAssocID="{14B0730B-5685-4274-9C30-0204D3517AF0}" presName="spaceBetweenRectangles" presStyleCnt="0"/>
      <dgm:spPr/>
    </dgm:pt>
    <dgm:pt modelId="{90CA39FE-F5FE-47F1-8756-796C33BB5703}" type="pres">
      <dgm:prSet presAssocID="{E7F859DE-3774-41DA-86C3-7CB1083A3950}" presName="parentLin" presStyleCnt="0"/>
      <dgm:spPr/>
    </dgm:pt>
    <dgm:pt modelId="{26275DBF-F55F-408E-99F3-256EFFD74D7D}" type="pres">
      <dgm:prSet presAssocID="{E7F859DE-3774-41DA-86C3-7CB1083A3950}" presName="parentLeftMargin" presStyleLbl="node1" presStyleIdx="0" presStyleCnt="2"/>
      <dgm:spPr/>
    </dgm:pt>
    <dgm:pt modelId="{9AAD9187-AF2C-4EAD-878F-3AC989D320C8}" type="pres">
      <dgm:prSet presAssocID="{E7F859DE-3774-41DA-86C3-7CB1083A395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A98AB8A-CA60-4A79-A8E3-BD4E2769F7A5}" type="pres">
      <dgm:prSet presAssocID="{E7F859DE-3774-41DA-86C3-7CB1083A3950}" presName="negativeSpace" presStyleCnt="0"/>
      <dgm:spPr/>
    </dgm:pt>
    <dgm:pt modelId="{6A223D1E-9E12-4723-950D-885920CB1B3C}" type="pres">
      <dgm:prSet presAssocID="{E7F859DE-3774-41DA-86C3-7CB1083A395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6770502-1342-4BFC-8CBF-1AB5971DC401}" srcId="{BF175CE8-9458-470F-A0D8-5C8E8E92D4C4}" destId="{741FFAD7-C5FE-4A21-9EF8-7026E0CED836}" srcOrd="2" destOrd="0" parTransId="{42444667-BE01-44AB-8244-A7A09CDA5AC7}" sibTransId="{DFB9DE90-C358-4127-99B0-4C6B14141E42}"/>
    <dgm:cxn modelId="{E32E5C04-0166-4D56-84BC-52D8A92C7BD0}" type="presOf" srcId="{E7F859DE-3774-41DA-86C3-7CB1083A3950}" destId="{9AAD9187-AF2C-4EAD-878F-3AC989D320C8}" srcOrd="1" destOrd="0" presId="urn:microsoft.com/office/officeart/2005/8/layout/list1"/>
    <dgm:cxn modelId="{AF9E5B0B-4A37-40B7-8231-D70811B5DF2C}" srcId="{8F7AAC56-3822-40F5-B759-4CC9C8EF52BC}" destId="{BF175CE8-9458-470F-A0D8-5C8E8E92D4C4}" srcOrd="0" destOrd="0" parTransId="{F79831F0-6CEF-4779-9801-8A4F29F76288}" sibTransId="{14B0730B-5685-4274-9C30-0204D3517AF0}"/>
    <dgm:cxn modelId="{305C4516-F577-46DE-A49C-28DC0220088B}" type="presOf" srcId="{BF175CE8-9458-470F-A0D8-5C8E8E92D4C4}" destId="{1CE8E0A2-D7B4-454B-8B42-0CCB689E28A3}" srcOrd="0" destOrd="0" presId="urn:microsoft.com/office/officeart/2005/8/layout/list1"/>
    <dgm:cxn modelId="{C50A9829-E99A-48A0-A5B0-7458F765EBF7}" type="presOf" srcId="{25FEEFC5-2AC6-4E9C-A2DE-B65145EDACDE}" destId="{3D927909-7BA8-4B0F-8D87-DA6ACF669368}" srcOrd="0" destOrd="0" presId="urn:microsoft.com/office/officeart/2005/8/layout/list1"/>
    <dgm:cxn modelId="{3C48C935-C440-478D-BDB1-3EDEDECC9E16}" type="presOf" srcId="{25AC71F7-335B-4FAB-82E6-72FF5679B4E9}" destId="{3D927909-7BA8-4B0F-8D87-DA6ACF669368}" srcOrd="0" destOrd="1" presId="urn:microsoft.com/office/officeart/2005/8/layout/list1"/>
    <dgm:cxn modelId="{F8C1EE5F-5F74-49B4-A7A5-B8F1981698DC}" type="presOf" srcId="{BF175CE8-9458-470F-A0D8-5C8E8E92D4C4}" destId="{46B60330-5C17-43CD-A906-BD1337381F0B}" srcOrd="1" destOrd="0" presId="urn:microsoft.com/office/officeart/2005/8/layout/list1"/>
    <dgm:cxn modelId="{8DD55F65-76AC-44AB-9882-0F55D8A85410}" srcId="{8F7AAC56-3822-40F5-B759-4CC9C8EF52BC}" destId="{E7F859DE-3774-41DA-86C3-7CB1083A3950}" srcOrd="1" destOrd="0" parTransId="{E0CA114A-90D2-4211-AAF4-C701DB1D1287}" sibTransId="{FD82C3EA-5121-453D-B305-B8F9A181FD15}"/>
    <dgm:cxn modelId="{3BF90676-9F76-4687-96D2-7154A87715B4}" srcId="{E7F859DE-3774-41DA-86C3-7CB1083A3950}" destId="{7D4CBFAA-4EDE-497A-8DAC-C9029E30B831}" srcOrd="0" destOrd="0" parTransId="{4E552A42-78B9-45AD-AF3C-77CC9B008712}" sibTransId="{1F2F9B80-4978-402C-9D3D-72EF9109DA3B}"/>
    <dgm:cxn modelId="{6B573280-743A-4EEE-A091-3A82AAE146FB}" srcId="{BF175CE8-9458-470F-A0D8-5C8E8E92D4C4}" destId="{25AC71F7-335B-4FAB-82E6-72FF5679B4E9}" srcOrd="1" destOrd="0" parTransId="{E50D5C86-0011-4953-8F99-487E52491764}" sibTransId="{7CC94BD9-3ABF-4E6D-AD18-56013D407EB6}"/>
    <dgm:cxn modelId="{39F5238F-9DE2-4EFC-AD75-B5DE0CEB7579}" type="presOf" srcId="{E7F859DE-3774-41DA-86C3-7CB1083A3950}" destId="{26275DBF-F55F-408E-99F3-256EFFD74D7D}" srcOrd="0" destOrd="0" presId="urn:microsoft.com/office/officeart/2005/8/layout/list1"/>
    <dgm:cxn modelId="{2F51B996-AFA8-4587-9075-8B5AEC41A62B}" srcId="{BF175CE8-9458-470F-A0D8-5C8E8E92D4C4}" destId="{25FEEFC5-2AC6-4E9C-A2DE-B65145EDACDE}" srcOrd="0" destOrd="0" parTransId="{4826C539-BCDD-40F9-AED2-A459548570AA}" sibTransId="{8E90DFCB-89D2-4402-8DBA-7D438CCED3A5}"/>
    <dgm:cxn modelId="{A74BB3A1-6CEB-47D2-BC37-3F1ED73A4EF3}" srcId="{E7F859DE-3774-41DA-86C3-7CB1083A3950}" destId="{82082F71-D0C3-4CF2-B664-3E53B67724BB}" srcOrd="1" destOrd="0" parTransId="{1985413A-BFDD-4802-BA51-A8EAE4C32A64}" sibTransId="{B9877A01-1C5C-4992-9CD1-9A3BB7EB977C}"/>
    <dgm:cxn modelId="{101738BE-C49A-4A66-B6E3-5C93AFCF72EB}" type="presOf" srcId="{7D4CBFAA-4EDE-497A-8DAC-C9029E30B831}" destId="{6A223D1E-9E12-4723-950D-885920CB1B3C}" srcOrd="0" destOrd="0" presId="urn:microsoft.com/office/officeart/2005/8/layout/list1"/>
    <dgm:cxn modelId="{F7648ABF-BDD3-41F1-A04D-F9478FC08208}" type="presOf" srcId="{8F7AAC56-3822-40F5-B759-4CC9C8EF52BC}" destId="{2313AEC6-59D3-4002-BB3C-1F04762922B1}" srcOrd="0" destOrd="0" presId="urn:microsoft.com/office/officeart/2005/8/layout/list1"/>
    <dgm:cxn modelId="{F7505BFC-3F7B-4903-989F-5907B9676C52}" type="presOf" srcId="{741FFAD7-C5FE-4A21-9EF8-7026E0CED836}" destId="{3D927909-7BA8-4B0F-8D87-DA6ACF669368}" srcOrd="0" destOrd="2" presId="urn:microsoft.com/office/officeart/2005/8/layout/list1"/>
    <dgm:cxn modelId="{7DD439FE-82D1-4291-82CE-0F99CCBBD2C3}" type="presOf" srcId="{82082F71-D0C3-4CF2-B664-3E53B67724BB}" destId="{6A223D1E-9E12-4723-950D-885920CB1B3C}" srcOrd="0" destOrd="1" presId="urn:microsoft.com/office/officeart/2005/8/layout/list1"/>
    <dgm:cxn modelId="{1CCC8846-D4A0-4F64-822D-12D77DC7C08C}" type="presParOf" srcId="{2313AEC6-59D3-4002-BB3C-1F04762922B1}" destId="{D6589696-FE3D-4882-A0D7-69E3BE9E58C1}" srcOrd="0" destOrd="0" presId="urn:microsoft.com/office/officeart/2005/8/layout/list1"/>
    <dgm:cxn modelId="{93F33CA6-8514-48D6-9D98-C8290D7EE3BB}" type="presParOf" srcId="{D6589696-FE3D-4882-A0D7-69E3BE9E58C1}" destId="{1CE8E0A2-D7B4-454B-8B42-0CCB689E28A3}" srcOrd="0" destOrd="0" presId="urn:microsoft.com/office/officeart/2005/8/layout/list1"/>
    <dgm:cxn modelId="{0E896B6A-DE0B-40E1-9403-E076F350696F}" type="presParOf" srcId="{D6589696-FE3D-4882-A0D7-69E3BE9E58C1}" destId="{46B60330-5C17-43CD-A906-BD1337381F0B}" srcOrd="1" destOrd="0" presId="urn:microsoft.com/office/officeart/2005/8/layout/list1"/>
    <dgm:cxn modelId="{9DD94993-7E1E-408E-82C0-A7D53291BDF4}" type="presParOf" srcId="{2313AEC6-59D3-4002-BB3C-1F04762922B1}" destId="{3B5C04A9-0D02-464B-A953-ED108CCA6267}" srcOrd="1" destOrd="0" presId="urn:microsoft.com/office/officeart/2005/8/layout/list1"/>
    <dgm:cxn modelId="{4CF8807B-AB36-4680-9B22-D404509B4D15}" type="presParOf" srcId="{2313AEC6-59D3-4002-BB3C-1F04762922B1}" destId="{3D927909-7BA8-4B0F-8D87-DA6ACF669368}" srcOrd="2" destOrd="0" presId="urn:microsoft.com/office/officeart/2005/8/layout/list1"/>
    <dgm:cxn modelId="{EA74FDA1-8B25-48C5-B614-C57B43654C7A}" type="presParOf" srcId="{2313AEC6-59D3-4002-BB3C-1F04762922B1}" destId="{C9455C84-8489-4074-ACE2-EA005C8DA14B}" srcOrd="3" destOrd="0" presId="urn:microsoft.com/office/officeart/2005/8/layout/list1"/>
    <dgm:cxn modelId="{89558BCF-EC7C-48BE-ADB1-DD1B894DEDA2}" type="presParOf" srcId="{2313AEC6-59D3-4002-BB3C-1F04762922B1}" destId="{90CA39FE-F5FE-47F1-8756-796C33BB5703}" srcOrd="4" destOrd="0" presId="urn:microsoft.com/office/officeart/2005/8/layout/list1"/>
    <dgm:cxn modelId="{C5FFD788-CB5A-4981-AD51-B046E7CF217E}" type="presParOf" srcId="{90CA39FE-F5FE-47F1-8756-796C33BB5703}" destId="{26275DBF-F55F-408E-99F3-256EFFD74D7D}" srcOrd="0" destOrd="0" presId="urn:microsoft.com/office/officeart/2005/8/layout/list1"/>
    <dgm:cxn modelId="{864566B8-1719-4B6B-983C-DCEBBBFD9E32}" type="presParOf" srcId="{90CA39FE-F5FE-47F1-8756-796C33BB5703}" destId="{9AAD9187-AF2C-4EAD-878F-3AC989D320C8}" srcOrd="1" destOrd="0" presId="urn:microsoft.com/office/officeart/2005/8/layout/list1"/>
    <dgm:cxn modelId="{8159C5B7-B702-40F9-8D9E-3D49F780EF43}" type="presParOf" srcId="{2313AEC6-59D3-4002-BB3C-1F04762922B1}" destId="{AA98AB8A-CA60-4A79-A8E3-BD4E2769F7A5}" srcOrd="5" destOrd="0" presId="urn:microsoft.com/office/officeart/2005/8/layout/list1"/>
    <dgm:cxn modelId="{77AB5AA0-F644-4342-896D-01895F65D0CF}" type="presParOf" srcId="{2313AEC6-59D3-4002-BB3C-1F04762922B1}" destId="{6A223D1E-9E12-4723-950D-885920CB1B3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27909-7BA8-4B0F-8D87-DA6ACF669368}">
      <dsp:nvSpPr>
        <dsp:cNvPr id="0" name=""/>
        <dsp:cNvSpPr/>
      </dsp:nvSpPr>
      <dsp:spPr>
        <a:xfrm>
          <a:off x="0" y="616647"/>
          <a:ext cx="12190942" cy="37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153" tIns="833120" rIns="946153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因應教育部資安要求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人員卸任該職務</a:t>
          </a:r>
          <a:r>
            <a:rPr lang="en-US" altLang="zh-TW" sz="4000" kern="1200" dirty="0"/>
            <a:t>(</a:t>
          </a:r>
          <a:r>
            <a:rPr lang="zh-TW" altLang="en-US" sz="4000" kern="1200" dirty="0"/>
            <a:t>管理師、教</a:t>
          </a:r>
          <a:r>
            <a:rPr lang="en-US" altLang="zh-TW" sz="4000" kern="1200" dirty="0"/>
            <a:t>1</a:t>
          </a:r>
          <a:r>
            <a:rPr lang="zh-TW" altLang="en-US" sz="4000" kern="1200" dirty="0"/>
            <a:t>專責人員</a:t>
          </a:r>
          <a:r>
            <a:rPr lang="en-US" altLang="zh-TW" sz="4000" kern="1200" dirty="0"/>
            <a:t>)</a:t>
          </a:r>
          <a:endParaRPr lang="zh-TW" altLang="en-US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應有相應管理程序</a:t>
          </a:r>
        </a:p>
      </dsp:txBody>
      <dsp:txXfrm>
        <a:off x="0" y="616647"/>
        <a:ext cx="12190942" cy="3780000"/>
      </dsp:txXfrm>
    </dsp:sp>
    <dsp:sp modelId="{46B60330-5C17-43CD-A906-BD1337381F0B}">
      <dsp:nvSpPr>
        <dsp:cNvPr id="0" name=""/>
        <dsp:cNvSpPr/>
      </dsp:nvSpPr>
      <dsp:spPr>
        <a:xfrm>
          <a:off x="609547" y="26247"/>
          <a:ext cx="8533659" cy="11808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52" tIns="0" rIns="322552" bIns="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b="1" kern="1200" dirty="0">
              <a:solidFill>
                <a:srgbClr val="0000FF"/>
              </a:solidFill>
            </a:rPr>
            <a:t>卸任人員</a:t>
          </a:r>
          <a:r>
            <a:rPr lang="en-US" altLang="zh-TW" sz="5000" b="1" kern="1200" dirty="0">
              <a:solidFill>
                <a:srgbClr val="0000FF"/>
              </a:solidFill>
            </a:rPr>
            <a:t>(</a:t>
          </a:r>
          <a:r>
            <a:rPr lang="zh-TW" altLang="en-US" sz="5000" b="1" kern="1200" dirty="0">
              <a:solidFill>
                <a:srgbClr val="FF0000"/>
              </a:solidFill>
            </a:rPr>
            <a:t>停用</a:t>
          </a:r>
          <a:r>
            <a:rPr lang="en-US" altLang="zh-TW" sz="5000" b="1" kern="1200" dirty="0">
              <a:solidFill>
                <a:srgbClr val="0000FF"/>
              </a:solidFill>
            </a:rPr>
            <a:t>)</a:t>
          </a:r>
          <a:endParaRPr lang="zh-TW" altLang="en-US" sz="5000" b="1" kern="1200" dirty="0">
            <a:solidFill>
              <a:srgbClr val="0000FF"/>
            </a:solidFill>
          </a:endParaRPr>
        </a:p>
      </dsp:txBody>
      <dsp:txXfrm>
        <a:off x="667189" y="83889"/>
        <a:ext cx="8418375" cy="1065516"/>
      </dsp:txXfrm>
    </dsp:sp>
    <dsp:sp modelId="{6A223D1E-9E12-4723-950D-885920CB1B3C}">
      <dsp:nvSpPr>
        <dsp:cNvPr id="0" name=""/>
        <dsp:cNvSpPr/>
      </dsp:nvSpPr>
      <dsp:spPr>
        <a:xfrm>
          <a:off x="0" y="5203047"/>
          <a:ext cx="12190942" cy="289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153" tIns="833120" rIns="946153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請依申請單填報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後續由校庫授權</a:t>
          </a:r>
        </a:p>
      </dsp:txBody>
      <dsp:txXfrm>
        <a:off x="0" y="5203047"/>
        <a:ext cx="12190942" cy="2898000"/>
      </dsp:txXfrm>
    </dsp:sp>
    <dsp:sp modelId="{9AAD9187-AF2C-4EAD-878F-3AC989D320C8}">
      <dsp:nvSpPr>
        <dsp:cNvPr id="0" name=""/>
        <dsp:cNvSpPr/>
      </dsp:nvSpPr>
      <dsp:spPr>
        <a:xfrm>
          <a:off x="609547" y="4612647"/>
          <a:ext cx="8533659" cy="11808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52" tIns="0" rIns="322552" bIns="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b="1" kern="1200" dirty="0">
              <a:solidFill>
                <a:srgbClr val="0000FF"/>
              </a:solidFill>
            </a:rPr>
            <a:t>新進人員</a:t>
          </a:r>
          <a:r>
            <a:rPr lang="en-US" altLang="zh-TW" sz="5000" b="1" kern="1200" dirty="0">
              <a:solidFill>
                <a:srgbClr val="0000FF"/>
              </a:solidFill>
            </a:rPr>
            <a:t>(</a:t>
          </a:r>
          <a:r>
            <a:rPr lang="zh-TW" altLang="en-US" sz="5000" b="1" kern="1200" dirty="0">
              <a:solidFill>
                <a:srgbClr val="FF0000"/>
              </a:solidFill>
            </a:rPr>
            <a:t>新增</a:t>
          </a:r>
          <a:r>
            <a:rPr lang="en-US" altLang="zh-TW" sz="5000" b="1" kern="1200" dirty="0">
              <a:solidFill>
                <a:srgbClr val="0000FF"/>
              </a:solidFill>
            </a:rPr>
            <a:t>)</a:t>
          </a:r>
          <a:endParaRPr lang="zh-TW" altLang="en-US" sz="5000" b="1" kern="1200" dirty="0">
            <a:solidFill>
              <a:srgbClr val="0000FF"/>
            </a:solidFill>
          </a:endParaRPr>
        </a:p>
      </dsp:txBody>
      <dsp:txXfrm>
        <a:off x="667189" y="4670289"/>
        <a:ext cx="8418375" cy="1065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7" name="Google Shape;300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1" name="Google Shape;302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2" name="Google Shape;304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43" name="Google Shape;304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1" name="Google Shape;30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1" name="Google Shape;30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3300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88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602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89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65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881" y="890144"/>
            <a:ext cx="7344527" cy="5020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" y="890144"/>
            <a:ext cx="7344527" cy="502011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1077913" y="1111250"/>
            <a:ext cx="5617021" cy="3671888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11488633" y="1111052"/>
            <a:ext cx="5617021" cy="367188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4462686" y="691694"/>
            <a:ext cx="8713511" cy="6130764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19147" y="967036"/>
            <a:ext cx="6800589" cy="432048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63253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4" y="511247"/>
            <a:ext cx="8568014" cy="5856389"/>
          </a:xfrm>
          <a:prstGeom prst="rect">
            <a:avLst/>
          </a:prstGeom>
        </p:spPr>
      </p:pic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5110758" y="764182"/>
            <a:ext cx="6696744" cy="42835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2388840"/>
            <a:ext cx="1812335" cy="37627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574" y="1112079"/>
            <a:ext cx="3556895" cy="5029200"/>
          </a:xfrm>
          <a:prstGeom prst="rect">
            <a:avLst/>
          </a:prstGeom>
        </p:spPr>
      </p:pic>
      <p:sp>
        <p:nvSpPr>
          <p:cNvPr id="18" name="図プレースホルダー 8"/>
          <p:cNvSpPr>
            <a:spLocks noGrp="1"/>
          </p:cNvSpPr>
          <p:nvPr>
            <p:ph type="pic" sz="quarter" idx="17" hasCustomPrompt="1"/>
          </p:nvPr>
        </p:nvSpPr>
        <p:spPr>
          <a:xfrm>
            <a:off x="3022526" y="2876155"/>
            <a:ext cx="1512168" cy="277140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722021" y="1615108"/>
            <a:ext cx="3024000" cy="40324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490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643964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7735788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62286" y="6727676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8671892"/>
            <a:ext cx="16201800" cy="122413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09407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2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0007302" y="3805742"/>
            <a:ext cx="763284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9503246" y="2797630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07302" y="4741846"/>
            <a:ext cx="7632848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25925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6871692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6302" y="7807796"/>
            <a:ext cx="16201800" cy="194421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57966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3483" y="3771901"/>
            <a:ext cx="13371938" cy="3394172"/>
          </a:xfrm>
        </p:spPr>
        <p:txBody>
          <a:bodyPr anchor="b">
            <a:normAutofit/>
          </a:bodyPr>
          <a:lstStyle>
            <a:lvl1pPr>
              <a:defRPr sz="80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3483" y="7166069"/>
            <a:ext cx="13371938" cy="168942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8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6485716"/>
            <a:ext cx="2616751" cy="1167884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097059" y="9758958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730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051" y="936165"/>
            <a:ext cx="13366370" cy="192133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481" y="3200400"/>
            <a:ext cx="13371940" cy="566643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66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3088125"/>
            <a:ext cx="13371938" cy="2203200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2" y="5295194"/>
            <a:ext cx="13371938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26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1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7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5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2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0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2" y="47672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51250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92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3481" y="3200400"/>
            <a:ext cx="6470234" cy="566643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85185" y="3189333"/>
            <a:ext cx="6470234" cy="566643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43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677" y="2959055"/>
            <a:ext cx="598857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754" indent="0">
              <a:buNone/>
              <a:defRPr sz="3000" b="1"/>
            </a:lvl2pPr>
            <a:lvl3pPr marL="1371509" indent="0">
              <a:buNone/>
              <a:defRPr sz="2700" b="1"/>
            </a:lvl3pPr>
            <a:lvl4pPr marL="2057263" indent="0">
              <a:buNone/>
              <a:defRPr sz="2400" b="1"/>
            </a:lvl4pPr>
            <a:lvl5pPr marL="2743017" indent="0">
              <a:buNone/>
              <a:defRPr sz="2400" b="1"/>
            </a:lvl5pPr>
            <a:lvl6pPr marL="3428771" indent="0">
              <a:buNone/>
              <a:defRPr sz="2400" b="1"/>
            </a:lvl6pPr>
            <a:lvl7pPr marL="4114526" indent="0">
              <a:buNone/>
              <a:defRPr sz="2400" b="1"/>
            </a:lvl7pPr>
            <a:lvl8pPr marL="4800280" indent="0">
              <a:buNone/>
              <a:defRPr sz="2400" b="1"/>
            </a:lvl8pPr>
            <a:lvl9pPr marL="5486034" indent="0">
              <a:buNone/>
              <a:defRPr sz="2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3482" y="3823449"/>
            <a:ext cx="6513774" cy="503109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58967" y="2954213"/>
            <a:ext cx="5997981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754" indent="0">
              <a:buNone/>
              <a:defRPr sz="3000" b="1"/>
            </a:lvl2pPr>
            <a:lvl3pPr marL="1371509" indent="0">
              <a:buNone/>
              <a:defRPr sz="2700" b="1"/>
            </a:lvl3pPr>
            <a:lvl4pPr marL="2057263" indent="0">
              <a:buNone/>
              <a:defRPr sz="2400" b="1"/>
            </a:lvl4pPr>
            <a:lvl5pPr marL="2743017" indent="0">
              <a:buNone/>
              <a:defRPr sz="2400" b="1"/>
            </a:lvl5pPr>
            <a:lvl6pPr marL="3428771" indent="0">
              <a:buNone/>
              <a:defRPr sz="2400" b="1"/>
            </a:lvl6pPr>
            <a:lvl7pPr marL="4114526" indent="0">
              <a:buNone/>
              <a:defRPr sz="2400" b="1"/>
            </a:lvl7pPr>
            <a:lvl8pPr marL="4800280" indent="0">
              <a:buNone/>
              <a:defRPr sz="2400" b="1"/>
            </a:lvl8pPr>
            <a:lvl9pPr marL="5486034" indent="0">
              <a:buNone/>
              <a:defRPr sz="2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49503" y="3818607"/>
            <a:ext cx="6507446" cy="503109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286222" y="1887546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33874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0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621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279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669132"/>
            <a:ext cx="5257342" cy="1464468"/>
          </a:xfrm>
        </p:spPr>
        <p:txBody>
          <a:bodyPr anchor="b"/>
          <a:lstStyle>
            <a:lvl1pPr algn="l">
              <a:defRPr sz="3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3695" y="669133"/>
            <a:ext cx="7771726" cy="812244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2397920"/>
            <a:ext cx="5257342" cy="6393654"/>
          </a:xfrm>
        </p:spPr>
        <p:txBody>
          <a:bodyPr/>
          <a:lstStyle>
            <a:lvl1pPr marL="0" indent="0">
              <a:buNone/>
              <a:defRPr sz="2100"/>
            </a:lvl1pPr>
            <a:lvl2pPr marL="685754" indent="0">
              <a:buNone/>
              <a:defRPr sz="1800"/>
            </a:lvl2pPr>
            <a:lvl3pPr marL="1371509" indent="0">
              <a:buNone/>
              <a:defRPr sz="1500"/>
            </a:lvl3pPr>
            <a:lvl4pPr marL="2057263" indent="0">
              <a:buNone/>
              <a:defRPr sz="1350"/>
            </a:lvl4pPr>
            <a:lvl5pPr marL="2743017" indent="0">
              <a:buNone/>
              <a:defRPr sz="1350"/>
            </a:lvl5pPr>
            <a:lvl6pPr marL="3428771" indent="0">
              <a:buNone/>
              <a:defRPr sz="1350"/>
            </a:lvl6pPr>
            <a:lvl7pPr marL="4114526" indent="0">
              <a:buNone/>
              <a:defRPr sz="1350"/>
            </a:lvl7pPr>
            <a:lvl8pPr marL="4800280" indent="0">
              <a:buNone/>
              <a:defRPr sz="1350"/>
            </a:lvl8pPr>
            <a:lvl9pPr marL="5486034" indent="0">
              <a:buNone/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903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7200900"/>
            <a:ext cx="13371940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481" y="952448"/>
            <a:ext cx="13371940" cy="578245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754" indent="0">
              <a:buNone/>
              <a:defRPr sz="2400"/>
            </a:lvl2pPr>
            <a:lvl3pPr marL="1371509" indent="0">
              <a:buNone/>
              <a:defRPr sz="2400"/>
            </a:lvl3pPr>
            <a:lvl4pPr marL="2057263" indent="0">
              <a:buNone/>
              <a:defRPr sz="2400"/>
            </a:lvl4pPr>
            <a:lvl5pPr marL="2743017" indent="0">
              <a:buNone/>
              <a:defRPr sz="2400"/>
            </a:lvl5pPr>
            <a:lvl6pPr marL="3428771" indent="0">
              <a:buNone/>
              <a:defRPr sz="2400"/>
            </a:lvl6pPr>
            <a:lvl7pPr marL="4114526" indent="0">
              <a:buNone/>
              <a:defRPr sz="2400"/>
            </a:lvl7pPr>
            <a:lvl8pPr marL="4800280" indent="0">
              <a:buNone/>
              <a:defRPr sz="2400"/>
            </a:lvl8pPr>
            <a:lvl9pPr marL="5486034" indent="0">
              <a:buNone/>
              <a:defRPr sz="24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8051007"/>
            <a:ext cx="13371940" cy="74056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754" indent="0">
              <a:buNone/>
              <a:defRPr sz="1800"/>
            </a:lvl2pPr>
            <a:lvl3pPr marL="1371509" indent="0">
              <a:buNone/>
              <a:defRPr sz="1500"/>
            </a:lvl3pPr>
            <a:lvl4pPr marL="2057263" indent="0">
              <a:buNone/>
              <a:defRPr sz="1350"/>
            </a:lvl4pPr>
            <a:lvl5pPr marL="2743017" indent="0">
              <a:buNone/>
              <a:defRPr sz="1350"/>
            </a:lvl5pPr>
            <a:lvl6pPr marL="3428771" indent="0">
              <a:buNone/>
              <a:defRPr sz="1350"/>
            </a:lvl6pPr>
            <a:lvl7pPr marL="4114526" indent="0">
              <a:buNone/>
              <a:defRPr sz="1350"/>
            </a:lvl7pPr>
            <a:lvl8pPr marL="4800280" indent="0">
              <a:buNone/>
              <a:defRPr sz="1350"/>
            </a:lvl8pPr>
            <a:lvl9pPr marL="5486034" indent="0">
              <a:buNone/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286222" y="5719564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16864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504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914400"/>
            <a:ext cx="13371938" cy="467556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2" y="6531069"/>
            <a:ext cx="13371938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26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1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7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5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2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0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20523" y="5558501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9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553" y="914400"/>
            <a:ext cx="12589796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12092" y="5257800"/>
            <a:ext cx="11303850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754" indent="0">
              <a:buFontTx/>
              <a:buNone/>
              <a:defRPr/>
            </a:lvl2pPr>
            <a:lvl3pPr marL="1371509" indent="0">
              <a:buFontTx/>
              <a:buNone/>
              <a:defRPr/>
            </a:lvl3pPr>
            <a:lvl4pPr marL="2057263" indent="0">
              <a:buFontTx/>
              <a:buNone/>
              <a:defRPr/>
            </a:lvl4pPr>
            <a:lvl5pPr marL="2743017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2" y="6531069"/>
            <a:ext cx="13371938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26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1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7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5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2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0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0" y="41052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095233" y="9751250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01157" y="972008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70831" y="4357959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4635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3657601"/>
            <a:ext cx="13371940" cy="4087268"/>
          </a:xfrm>
        </p:spPr>
        <p:txBody>
          <a:bodyPr anchor="b">
            <a:normAutofit/>
          </a:bodyPr>
          <a:lstStyle>
            <a:lvl1pPr algn="l">
              <a:defRPr sz="7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7772400"/>
            <a:ext cx="1337194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5766" y="6367636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00717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94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274553" y="914400"/>
            <a:ext cx="12589796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481" y="6515100"/>
            <a:ext cx="1337194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754" indent="0">
              <a:buFontTx/>
              <a:buNone/>
              <a:defRPr/>
            </a:lvl2pPr>
            <a:lvl3pPr marL="1371509" indent="0">
              <a:buFontTx/>
              <a:buNone/>
              <a:defRPr/>
            </a:lvl3pPr>
            <a:lvl4pPr marL="2057263" indent="0">
              <a:buFontTx/>
              <a:buNone/>
              <a:defRPr/>
            </a:lvl4pPr>
            <a:lvl5pPr marL="2743017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7772400"/>
            <a:ext cx="1337194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91132" y="6382804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16864" y="9724367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701157" y="972008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70831" y="4357959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92668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941111"/>
            <a:ext cx="13371938" cy="4320030"/>
          </a:xfrm>
        </p:spPr>
        <p:txBody>
          <a:bodyPr anchor="ctr">
            <a:normAutofit/>
          </a:bodyPr>
          <a:lstStyle>
            <a:lvl1pPr algn="l">
              <a:defRPr sz="7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481" y="6515100"/>
            <a:ext cx="1337194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754" indent="0">
              <a:buFontTx/>
              <a:buNone/>
              <a:defRPr/>
            </a:lvl2pPr>
            <a:lvl3pPr marL="1371509" indent="0">
              <a:buFontTx/>
              <a:buNone/>
              <a:defRPr/>
            </a:lvl3pPr>
            <a:lvl4pPr marL="2057263" indent="0">
              <a:buFontTx/>
              <a:buNone/>
              <a:defRPr/>
            </a:lvl4pPr>
            <a:lvl5pPr marL="2743017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7772400"/>
            <a:ext cx="1337194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0" y="6223620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04598" y="9735971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644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5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62173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41009" y="941108"/>
            <a:ext cx="3311114" cy="7925726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481" y="941108"/>
            <a:ext cx="9714657" cy="792572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331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id="{51E936EF-FD9E-4D2C-B5CE-19BCB7EC3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3481" y="9195656"/>
            <a:ext cx="11429007" cy="5476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71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FEB525A-CD01-461D-BD39-C9165BB47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3481" y="9195656"/>
            <a:ext cx="11429007" cy="5476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232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630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636974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2401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5289" y="3"/>
            <a:ext cx="16828877" cy="10286997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57191" y="2738438"/>
            <a:ext cx="4323318" cy="6446517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2700"/>
            </a:lvl1pPr>
            <a:lvl2pPr marL="1114351" indent="-428596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/>
            </a:lvl2pPr>
            <a:lvl3pPr marL="1800105" indent="-428596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100"/>
            </a:lvl3pPr>
            <a:lvl4pPr marL="2314421" indent="-257158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3000175" indent="-257158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057374" y="2738438"/>
            <a:ext cx="10971846" cy="6446520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270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191" y="457205"/>
            <a:ext cx="15772031" cy="2209461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57191" y="2757149"/>
            <a:ext cx="12017127" cy="642733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700"/>
            </a:lvl1pPr>
            <a:lvl2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400"/>
            </a:lvl2pPr>
            <a:lvl3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100"/>
            </a:lvl3pPr>
            <a:lvl4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1800"/>
            </a:lvl4pPr>
            <a:lvl5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571635" y="7716673"/>
            <a:ext cx="2606102" cy="1439179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740284" y="3"/>
            <a:ext cx="1273881" cy="536502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6662705" y="5290564"/>
            <a:ext cx="1623708" cy="2424788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155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57191" y="2738438"/>
            <a:ext cx="7372105" cy="6446520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3000"/>
            </a:lvl1pPr>
            <a:lvl2pPr marL="342877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2pPr>
            <a:lvl3pPr marL="891481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3pPr>
            <a:lvl4pPr marL="1302933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4pPr>
            <a:lvl5pPr marL="1714386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221044" y="2725374"/>
            <a:ext cx="7817442" cy="6446520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3000"/>
            </a:lvl1pPr>
            <a:lvl2pPr marL="342877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2pPr>
            <a:lvl3pPr marL="891481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3pPr>
            <a:lvl4pPr marL="1302933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4pPr>
            <a:lvl5pPr marL="1714386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5288" y="3"/>
            <a:ext cx="18101125" cy="10286997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1626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8966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1111052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HISTORY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 userDrawn="1"/>
        </p:nvGrpSpPr>
        <p:grpSpPr>
          <a:xfrm>
            <a:off x="574254" y="462980"/>
            <a:ext cx="661574" cy="1728192"/>
            <a:chOff x="4012746" y="1615108"/>
            <a:chExt cx="661574" cy="1728192"/>
          </a:xfrm>
        </p:grpSpPr>
        <p:cxnSp>
          <p:nvCxnSpPr>
            <p:cNvPr id="5" name="直線コネクタ 4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503246" y="82302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503246" y="190314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891972" y="4315408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3919364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4999484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694370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802382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97136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19386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026472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8346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57197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8666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4220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14220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14220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870398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70398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870398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870398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70398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870398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0" name="グループ化 29"/>
          <p:cNvGrpSpPr/>
          <p:nvPr userDrawn="1"/>
        </p:nvGrpSpPr>
        <p:grpSpPr>
          <a:xfrm>
            <a:off x="8639150" y="2470598"/>
            <a:ext cx="1552133" cy="1728192"/>
            <a:chOff x="7054974" y="1111052"/>
            <a:chExt cx="1552133" cy="1728192"/>
          </a:xfrm>
        </p:grpSpPr>
        <p:sp>
          <p:nvSpPr>
            <p:cNvPr id="31" name="テキスト ボックス 3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2" name="直線コネクタ 3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>
            <a:off x="8639150" y="4774854"/>
            <a:ext cx="1552133" cy="1728192"/>
            <a:chOff x="7054974" y="1111052"/>
            <a:chExt cx="1552133" cy="1728192"/>
          </a:xfrm>
        </p:grpSpPr>
        <p:sp>
          <p:nvSpPr>
            <p:cNvPr id="34" name="テキスト ボックス 33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5" name="直線コネクタ 34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/>
          <p:cNvGrpSpPr/>
          <p:nvPr userDrawn="1"/>
        </p:nvGrpSpPr>
        <p:grpSpPr>
          <a:xfrm>
            <a:off x="8639150" y="7079110"/>
            <a:ext cx="1552133" cy="1728192"/>
            <a:chOff x="7054974" y="1111052"/>
            <a:chExt cx="1552133" cy="1728192"/>
          </a:xfrm>
        </p:grpSpPr>
        <p:sp>
          <p:nvSpPr>
            <p:cNvPr id="37" name="テキスト ボックス 36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8" name="直線コネクタ 3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367342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367342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367342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367342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67342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816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6478910" y="1831132"/>
            <a:ext cx="1552133" cy="1569660"/>
            <a:chOff x="7054974" y="1200132"/>
            <a:chExt cx="1552133" cy="1569660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2047156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6478910" y="3343300"/>
            <a:ext cx="1552133" cy="1569660"/>
            <a:chOff x="7054974" y="1248171"/>
            <a:chExt cx="1552133" cy="1569660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207102" y="3511285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478910" y="4855468"/>
            <a:ext cx="1552133" cy="1569660"/>
            <a:chOff x="7054974" y="1257783"/>
            <a:chExt cx="1552133" cy="1569660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07102" y="5013841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6478910" y="6295628"/>
            <a:ext cx="1552133" cy="1569660"/>
            <a:chOff x="7054974" y="1202317"/>
            <a:chExt cx="1552133" cy="1569660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207102" y="6509467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6478910" y="7879804"/>
            <a:ext cx="1552133" cy="1569660"/>
            <a:chOff x="7054974" y="1247810"/>
            <a:chExt cx="1552133" cy="1569660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7102" y="8048150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3539384"/>
            <a:ext cx="6192688" cy="4124396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2551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83" y="2047156"/>
            <a:ext cx="3468257" cy="7200800"/>
          </a:xfrm>
          <a:prstGeom prst="rect">
            <a:avLst/>
          </a:prstGeom>
        </p:spPr>
      </p:pic>
      <p:sp>
        <p:nvSpPr>
          <p:cNvPr id="9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3919364"/>
            <a:ext cx="103331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6942" y="4639444"/>
            <a:ext cx="10333148" cy="28083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3038248" y="2983260"/>
            <a:ext cx="3008614" cy="5415505"/>
          </a:xfrm>
          <a:solidFill>
            <a:schemeClr val="tx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4858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3990999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4783460"/>
            <a:ext cx="9181020" cy="230425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78703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2263180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3055641"/>
            <a:ext cx="9181020" cy="2159867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1072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82302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190314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4243400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3847356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4927476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589208" y="694370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02246" y="802382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122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16633551" cy="518537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08961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6799684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19764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59230" y="6800479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59230" y="7520559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359527" y="2263180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7884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4" y="2263178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46262" y="6367639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6943702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038548" y="2263179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894236" y="6367640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94236" y="6943703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814" y="2263180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143502" y="6367641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43502" y="6943704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5990" y="2263181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3391678" y="6367642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91678" y="6943705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19908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246662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46662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790278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6365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246365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519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743606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743606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9287222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43309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43309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5762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2551210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838950" y="2263181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6622926" y="226318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4999482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38950" y="4711453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8" name="直線コネクタ 17"/>
          <p:cNvCxnSpPr/>
          <p:nvPr userDrawn="1"/>
        </p:nvCxnSpPr>
        <p:spPr>
          <a:xfrm>
            <a:off x="6622926" y="4711452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90278" y="7447753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38950" y="7159724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1" name="直線コネクタ 20"/>
          <p:cNvCxnSpPr/>
          <p:nvPr userDrawn="1"/>
        </p:nvCxnSpPr>
        <p:spPr>
          <a:xfrm>
            <a:off x="6622926" y="7159723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499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0828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8731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 flipH="1">
            <a:off x="108731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38890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66793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666793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96952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55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7" name="直線コネクタ 26"/>
          <p:cNvCxnSpPr/>
          <p:nvPr userDrawn="1"/>
        </p:nvCxnSpPr>
        <p:spPr>
          <a:xfrm flipH="1">
            <a:off x="1224855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014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552696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7667042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0781388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3895734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21049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3600400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184000" y="2263180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1375454" y="2263180"/>
            <a:ext cx="547260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5184000" y="5359524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86139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366342" y="2623220"/>
            <a:ext cx="6120680" cy="61206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2117625" y="4148759"/>
            <a:ext cx="4618114" cy="4618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022526" y="5935589"/>
            <a:ext cx="2808312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 userDrawn="1"/>
        </p:nvCxnSpPr>
        <p:spPr>
          <a:xfrm flipV="1">
            <a:off x="9142413" y="24705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18472" y="238355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318472" y="316060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1" name="直線コネクタ 20"/>
          <p:cNvCxnSpPr/>
          <p:nvPr userDrawn="1"/>
        </p:nvCxnSpPr>
        <p:spPr>
          <a:xfrm flipV="1">
            <a:off x="5974854" y="333469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 flipV="1">
            <a:off x="9145513" y="472648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321572" y="463944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21572" y="541649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6" name="直線コネクタ 20"/>
          <p:cNvCxnSpPr/>
          <p:nvPr userDrawn="1"/>
        </p:nvCxnSpPr>
        <p:spPr>
          <a:xfrm flipV="1">
            <a:off x="5977954" y="559058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 userDrawn="1"/>
        </p:nvCxnSpPr>
        <p:spPr>
          <a:xfrm flipV="1">
            <a:off x="9142413" y="703074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18472" y="6943700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318472" y="7720752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30" name="直線コネクタ 20"/>
          <p:cNvCxnSpPr/>
          <p:nvPr userDrawn="1"/>
        </p:nvCxnSpPr>
        <p:spPr>
          <a:xfrm>
            <a:off x="4750718" y="7339745"/>
            <a:ext cx="4391695" cy="5550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3022526" y="30297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3022526" y="48299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058530" y="699018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1243098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アーチ 6"/>
          <p:cNvSpPr/>
          <p:nvPr userDrawn="1"/>
        </p:nvSpPr>
        <p:spPr>
          <a:xfrm>
            <a:off x="5830838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アーチ 30"/>
          <p:cNvSpPr/>
          <p:nvPr userDrawn="1"/>
        </p:nvSpPr>
        <p:spPr>
          <a:xfrm rot="5400000">
            <a:off x="5902846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10800000">
            <a:off x="5902846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 userDrawn="1"/>
        </p:nvSpPr>
        <p:spPr>
          <a:xfrm rot="16200000">
            <a:off x="5830838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7" name="直線コネクタ 36"/>
          <p:cNvCxnSpPr/>
          <p:nvPr userDrawn="1"/>
        </p:nvCxnSpPr>
        <p:spPr>
          <a:xfrm flipV="1">
            <a:off x="12639555" y="2335188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2815614" y="2390092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2815614" y="3167144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0" name="直線コネクタ 39"/>
          <p:cNvCxnSpPr/>
          <p:nvPr userDrawn="1"/>
        </p:nvCxnSpPr>
        <p:spPr>
          <a:xfrm flipV="1">
            <a:off x="12629212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2805271" y="7030744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805271" y="7807796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3" name="直線コネクタ 42"/>
          <p:cNvCxnSpPr/>
          <p:nvPr userDrawn="1"/>
        </p:nvCxnSpPr>
        <p:spPr>
          <a:xfrm flipV="1">
            <a:off x="5593114" y="2384184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40581" y="2407196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40581" y="3184248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6" name="直線コネクタ 45"/>
          <p:cNvCxnSpPr/>
          <p:nvPr userDrawn="1"/>
        </p:nvCxnSpPr>
        <p:spPr>
          <a:xfrm flipV="1">
            <a:off x="5582771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430238" y="7047848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30238" y="7824900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791278" y="3701272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791278" y="7157656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334894" y="3703340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34894" y="7159724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cxnSp>
        <p:nvCxnSpPr>
          <p:cNvPr id="11" name="直線コネクタ 10"/>
          <p:cNvCxnSpPr>
            <a:stCxn id="49" idx="3"/>
          </p:cNvCxnSpPr>
          <p:nvPr userDrawn="1"/>
        </p:nvCxnSpPr>
        <p:spPr>
          <a:xfrm flipV="1">
            <a:off x="11806147" y="3358336"/>
            <a:ext cx="833408" cy="7040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10"/>
          <p:cNvCxnSpPr>
            <a:stCxn id="50" idx="3"/>
          </p:cNvCxnSpPr>
          <p:nvPr userDrawn="1"/>
        </p:nvCxnSpPr>
        <p:spPr>
          <a:xfrm>
            <a:off x="11806147" y="7518730"/>
            <a:ext cx="823065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10"/>
          <p:cNvCxnSpPr/>
          <p:nvPr userDrawn="1"/>
        </p:nvCxnSpPr>
        <p:spPr>
          <a:xfrm flipV="1">
            <a:off x="5593114" y="7518730"/>
            <a:ext cx="741780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51" idx="1"/>
          </p:cNvCxnSpPr>
          <p:nvPr userDrawn="1"/>
        </p:nvCxnSpPr>
        <p:spPr>
          <a:xfrm rot="10800000">
            <a:off x="5593114" y="3358336"/>
            <a:ext cx="741780" cy="7060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4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2503" y="175245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174951" y="174948"/>
            <a:ext cx="8856687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142206" y="4207396"/>
            <a:ext cx="6480720" cy="59046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6766942" y="4207396"/>
            <a:ext cx="288032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6766942" y="7303740"/>
            <a:ext cx="11377264" cy="28083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175654" y="174948"/>
            <a:ext cx="4968552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863286" y="4423420"/>
            <a:ext cx="8280920" cy="1368152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7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863286" y="5647556"/>
            <a:ext cx="8280920" cy="129614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99651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6985000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063086" y="2743594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63086" y="3520646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66186" y="5806608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066186" y="6583660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1735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263181"/>
            <a:ext cx="16633848" cy="51845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25357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9433048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367342" y="2983260"/>
            <a:ext cx="7125692" cy="2088232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367342" y="4984448"/>
            <a:ext cx="7125692" cy="33994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30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2362191"/>
            <a:ext cx="11985332" cy="6741749"/>
          </a:xfrm>
          <a:prstGeom prst="rect">
            <a:avLst/>
          </a:prstGeom>
        </p:spPr>
      </p:pic>
      <p:sp>
        <p:nvSpPr>
          <p:cNvPr id="7" name="涙形 6"/>
          <p:cNvSpPr/>
          <p:nvPr userDrawn="1"/>
        </p:nvSpPr>
        <p:spPr>
          <a:xfrm rot="8100000">
            <a:off x="1896976" y="422705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276723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涙形 13"/>
          <p:cNvSpPr/>
          <p:nvPr userDrawn="1"/>
        </p:nvSpPr>
        <p:spPr>
          <a:xfrm rot="8100000">
            <a:off x="3286137" y="673241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35423" y="527259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涙形 15"/>
          <p:cNvSpPr/>
          <p:nvPr userDrawn="1"/>
        </p:nvSpPr>
        <p:spPr>
          <a:xfrm rot="8100000">
            <a:off x="6349623" y="6121606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98909" y="4661783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涙形 17"/>
          <p:cNvSpPr/>
          <p:nvPr userDrawn="1"/>
        </p:nvSpPr>
        <p:spPr>
          <a:xfrm rot="8100000">
            <a:off x="5977936" y="3734174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727222" y="2274351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涙形 19"/>
          <p:cNvSpPr/>
          <p:nvPr userDrawn="1"/>
        </p:nvSpPr>
        <p:spPr>
          <a:xfrm rot="8100000">
            <a:off x="9291965" y="4148618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041251" y="2688795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涙形 21"/>
          <p:cNvSpPr/>
          <p:nvPr userDrawn="1"/>
        </p:nvSpPr>
        <p:spPr>
          <a:xfrm rot="8100000">
            <a:off x="10539813" y="6994463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289099" y="5534640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527582" y="2767236"/>
            <a:ext cx="5184576" cy="20771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527582" y="4757356"/>
            <a:ext cx="5184576" cy="35544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77037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082990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2357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03544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8286413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9461" y="3840958"/>
            <a:ext cx="6857405" cy="4279106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 anchor="ctr"/>
          <a:lstStyle>
            <a:lvl1pPr algn="ctr">
              <a:defRPr sz="675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9461" y="8120068"/>
            <a:ext cx="6857405" cy="1414463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/>
          <a:lstStyle>
            <a:lvl1pPr marL="0" indent="0" algn="ctr">
              <a:buNone/>
              <a:defRPr sz="2700">
                <a:solidFill>
                  <a:srgbClr val="8C9CA6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3121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08156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32042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2974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6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">
  <p:cSld name="2_3 Point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1" y="0"/>
            <a:ext cx="300000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5999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ftr" idx="11"/>
          </p:nvPr>
        </p:nvSpPr>
        <p:spPr>
          <a:xfrm>
            <a:off x="9413235" y="9591368"/>
            <a:ext cx="777686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ldNum" idx="12"/>
          </p:nvPr>
        </p:nvSpPr>
        <p:spPr>
          <a:xfrm>
            <a:off x="17371931" y="9591368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1"/>
          </p:nvPr>
        </p:nvSpPr>
        <p:spPr>
          <a:xfrm>
            <a:off x="959043" y="6697586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176" lvl="0" indent="-22858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49" name="Google Shape;149;p21"/>
          <p:cNvCxnSpPr/>
          <p:nvPr/>
        </p:nvCxnSpPr>
        <p:spPr>
          <a:xfrm rot="10800000">
            <a:off x="870143" y="5863580"/>
            <a:ext cx="5032703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0" name="Google Shape;150;p21"/>
          <p:cNvSpPr txBox="1">
            <a:spLocks noGrp="1"/>
          </p:cNvSpPr>
          <p:nvPr>
            <p:ph type="body" idx="2"/>
          </p:nvPr>
        </p:nvSpPr>
        <p:spPr>
          <a:xfrm>
            <a:off x="961322" y="6043602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176" lvl="0" indent="-2285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/>
          <p:nvPr/>
        </p:nvSpPr>
        <p:spPr>
          <a:xfrm>
            <a:off x="1782598" y="2315842"/>
            <a:ext cx="3187701" cy="3187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3"/>
          </p:nvPr>
        </p:nvSpPr>
        <p:spPr>
          <a:xfrm>
            <a:off x="1870885" y="3459642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176" lvl="0" indent="-228589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4"/>
          </p:nvPr>
        </p:nvSpPr>
        <p:spPr>
          <a:xfrm>
            <a:off x="6725008" y="6697586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176" lvl="0" indent="-22858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4" name="Google Shape;154;p21"/>
          <p:cNvCxnSpPr/>
          <p:nvPr/>
        </p:nvCxnSpPr>
        <p:spPr>
          <a:xfrm rot="10800000">
            <a:off x="6636108" y="5863580"/>
            <a:ext cx="5032703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5" name="Google Shape;155;p21"/>
          <p:cNvSpPr txBox="1">
            <a:spLocks noGrp="1"/>
          </p:cNvSpPr>
          <p:nvPr>
            <p:ph type="body" idx="5"/>
          </p:nvPr>
        </p:nvSpPr>
        <p:spPr>
          <a:xfrm>
            <a:off x="6727285" y="6043602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176" lvl="0" indent="-2285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7548564" y="2315842"/>
            <a:ext cx="3187701" cy="3187700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6"/>
          </p:nvPr>
        </p:nvSpPr>
        <p:spPr>
          <a:xfrm>
            <a:off x="7636849" y="3459642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176" lvl="0" indent="-228589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body" idx="7"/>
          </p:nvPr>
        </p:nvSpPr>
        <p:spPr>
          <a:xfrm>
            <a:off x="12472467" y="6697586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176" lvl="0" indent="-22858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9" name="Google Shape;159;p21"/>
          <p:cNvCxnSpPr/>
          <p:nvPr/>
        </p:nvCxnSpPr>
        <p:spPr>
          <a:xfrm rot="10800000">
            <a:off x="12383567" y="5863580"/>
            <a:ext cx="5032703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0" name="Google Shape;160;p21"/>
          <p:cNvSpPr txBox="1">
            <a:spLocks noGrp="1"/>
          </p:cNvSpPr>
          <p:nvPr>
            <p:ph type="body" idx="8"/>
          </p:nvPr>
        </p:nvSpPr>
        <p:spPr>
          <a:xfrm>
            <a:off x="12474744" y="6043602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176" lvl="0" indent="-2285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13296023" y="2315842"/>
            <a:ext cx="3187701" cy="3187700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9"/>
          </p:nvPr>
        </p:nvSpPr>
        <p:spPr>
          <a:xfrm>
            <a:off x="13384308" y="3459642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176" lvl="0" indent="-228589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533" lvl="2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09" lvl="3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885" lvl="4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062" lvl="5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8" lvl="7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/>
          <p:nvPr/>
        </p:nvSpPr>
        <p:spPr>
          <a:xfrm rot="5400000">
            <a:off x="1447350" y="2171534"/>
            <a:ext cx="848876" cy="848876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1665642" y="2315841"/>
            <a:ext cx="412292" cy="58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5" name="Google Shape;165;p21"/>
          <p:cNvSpPr/>
          <p:nvPr/>
        </p:nvSpPr>
        <p:spPr>
          <a:xfrm rot="5400000">
            <a:off x="7214211" y="2171534"/>
            <a:ext cx="848876" cy="848876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7432503" y="2315841"/>
            <a:ext cx="412292" cy="58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7" name="Google Shape;167;p21"/>
          <p:cNvSpPr/>
          <p:nvPr/>
        </p:nvSpPr>
        <p:spPr>
          <a:xfrm rot="5400000">
            <a:off x="13006902" y="2198824"/>
            <a:ext cx="848876" cy="848876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13225194" y="2343133"/>
            <a:ext cx="412292" cy="58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0782932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8286413" cy="1768932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413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11746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2110558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4198790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6287022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202351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280056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4095081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872133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6166648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943700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6367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42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0278" y="4274836"/>
            <a:ext cx="5904656" cy="1354388"/>
          </a:xfrm>
          <a:prstGeom prst="rect">
            <a:avLst/>
          </a:prstGeom>
        </p:spPr>
        <p:txBody>
          <a:bodyPr anchor="t"/>
          <a:lstStyle>
            <a:lvl1pPr algn="r">
              <a:defRPr sz="7200" spc="600" baseline="0"/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555502" y="3991372"/>
            <a:ext cx="10372680" cy="17666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6838950" y="391936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3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slideLayout" Target="../slideLayouts/slideLayout72.xml"/><Relationship Id="rId5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318964"/>
            <a:ext cx="16457772" cy="915119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05FFD6F-2F4D-4AC6-9131-5947B2D80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6B2EDBC-B214-4F07-86B9-0D3A545B8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0613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28E6BA-E3CD-4D0F-8924-04F8EB184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4313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060BC-33ED-4A58-B179-5F1D558D23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8" r:id="rId2"/>
    <p:sldLayoutId id="2147483665" r:id="rId3"/>
    <p:sldLayoutId id="2147483673" r:id="rId4"/>
    <p:sldLayoutId id="2147483674" r:id="rId5"/>
    <p:sldLayoutId id="2147483672" r:id="rId6"/>
    <p:sldLayoutId id="2147483679" r:id="rId7"/>
    <p:sldLayoutId id="2147483680" r:id="rId8"/>
    <p:sldLayoutId id="2147483686" r:id="rId9"/>
    <p:sldLayoutId id="2147483685" r:id="rId10"/>
    <p:sldLayoutId id="2147483696" r:id="rId11"/>
    <p:sldLayoutId id="2147483701" r:id="rId12"/>
    <p:sldLayoutId id="2147483703" r:id="rId13"/>
    <p:sldLayoutId id="2147483702" r:id="rId14"/>
  </p:sldLayoutIdLst>
  <p:hf hdr="0" ft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274296" cy="10287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9049" y="936165"/>
            <a:ext cx="13366370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1" y="3200400"/>
            <a:ext cx="13371940" cy="5829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3481" y="9195656"/>
            <a:ext cx="114290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7095420" y="9739312"/>
            <a:ext cx="116954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id="{21CCCFB0-C9C5-41CC-98E7-99816D138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1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8" r:id="rId27"/>
    <p:sldLayoutId id="2147483759" r:id="rId28"/>
    <p:sldLayoutId id="2147483660" r:id="rId29"/>
    <p:sldLayoutId id="2147483676" r:id="rId30"/>
    <p:sldLayoutId id="2147483700" r:id="rId31"/>
    <p:sldLayoutId id="2147483695" r:id="rId32"/>
    <p:sldLayoutId id="2147483683" r:id="rId33"/>
    <p:sldLayoutId id="2147483666" r:id="rId34"/>
    <p:sldLayoutId id="2147483691" r:id="rId35"/>
    <p:sldLayoutId id="2147483675" r:id="rId36"/>
    <p:sldLayoutId id="2147483682" r:id="rId37"/>
    <p:sldLayoutId id="2147483668" r:id="rId38"/>
    <p:sldLayoutId id="2147483687" r:id="rId39"/>
    <p:sldLayoutId id="2147483669" r:id="rId40"/>
    <p:sldLayoutId id="2147483678" r:id="rId41"/>
    <p:sldLayoutId id="2147483670" r:id="rId42"/>
    <p:sldLayoutId id="2147483671" r:id="rId43"/>
    <p:sldLayoutId id="2147483690" r:id="rId44"/>
    <p:sldLayoutId id="2147483692" r:id="rId45"/>
    <p:sldLayoutId id="2147483693" r:id="rId46"/>
    <p:sldLayoutId id="2147483694" r:id="rId47"/>
    <p:sldLayoutId id="2147483699" r:id="rId48"/>
    <p:sldLayoutId id="2147483697" r:id="rId49"/>
    <p:sldLayoutId id="2147483704" r:id="rId50"/>
    <p:sldLayoutId id="2147483705" r:id="rId51"/>
    <p:sldLayoutId id="2147483706" r:id="rId52"/>
    <p:sldLayoutId id="2147483707" r:id="rId53"/>
    <p:sldLayoutId id="2147483708" r:id="rId54"/>
    <p:sldLayoutId id="2147483709" r:id="rId55"/>
    <p:sldLayoutId id="2147483710" r:id="rId56"/>
    <p:sldLayoutId id="2147483760" r:id="rId57"/>
    <p:sldLayoutId id="2147483761" r:id="rId58"/>
  </p:sldLayoutIdLst>
  <p:hf hdr="0" ftr="0" dt="0"/>
  <p:txStyles>
    <p:titleStyle>
      <a:lvl1pPr algn="l" defTabSz="685754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16" indent="-514316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351" indent="-428596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386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140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5894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649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403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157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8911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4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09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263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17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771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526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280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034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76.png"/><Relationship Id="rId4" Type="http://schemas.openxmlformats.org/officeDocument/2006/relationships/image" Target="../media/image75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5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系統</a:t>
            </a:r>
            <a:r>
              <a:rPr lang="zh-TW" altLang="en-US" b="1" dirty="0">
                <a:solidFill>
                  <a:srgbClr val="00B0F0"/>
                </a:solidFill>
              </a:rPr>
              <a:t>操作</a:t>
            </a:r>
            <a:r>
              <a:rPr lang="zh-TW" altLang="en-US" b="1" dirty="0"/>
              <a:t>說明</a:t>
            </a:r>
            <a:endParaRPr kumimoji="1" lang="ja-JP" altLang="en-US" b="1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大學校院校務資料庫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9215371"/>
      </p:ext>
    </p:extLst>
  </p:cSld>
  <p:clrMapOvr>
    <a:masterClrMapping/>
  </p:clrMapOvr>
  <p:extLst>
    <p:ext uri="{E180D4A7-C9FB-4DFB-919C-405C955672EB}">
      <p14:showEvtLst xmlns:p14="http://schemas.microsoft.com/office/powerpoint/2010/main">
        <p14:playEvt time="2365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C758AAD-B2AC-4BC3-B643-E4B1D1C96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2566" y="318964"/>
            <a:ext cx="13366370" cy="1921335"/>
          </a:xfrm>
        </p:spPr>
        <p:txBody>
          <a:bodyPr/>
          <a:lstStyle/>
          <a:p>
            <a:r>
              <a:rPr lang="zh-TW" altLang="en-US" b="1" dirty="0"/>
              <a:t>管理師與教</a:t>
            </a:r>
            <a:r>
              <a:rPr lang="en-US" altLang="zh-TW" b="1" dirty="0"/>
              <a:t>1</a:t>
            </a:r>
            <a:r>
              <a:rPr lang="zh-TW" altLang="en-US" b="1" dirty="0"/>
              <a:t>專責人員異動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須填</a:t>
            </a:r>
            <a:r>
              <a:rPr lang="en-US" altLang="zh-TW" b="1" dirty="0">
                <a:solidFill>
                  <a:srgbClr val="FF0000"/>
                </a:solidFill>
              </a:rPr>
              <a:t>2</a:t>
            </a:r>
            <a:r>
              <a:rPr lang="zh-TW" altLang="en-US" b="1" dirty="0">
                <a:solidFill>
                  <a:srgbClr val="FF0000"/>
                </a:solidFill>
              </a:rPr>
              <a:t>張申請單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349E87FC-AA0D-4B92-89CB-EBBC68ACBF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0129"/>
              </p:ext>
            </p:extLst>
          </p:nvPr>
        </p:nvGraphicFramePr>
        <p:xfrm>
          <a:off x="3526582" y="1471092"/>
          <a:ext cx="12190942" cy="8127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47CC4EFF-A856-4213-81A7-B19B22F9FD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359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CBFB026-158A-4390-BE6B-BE2DDF8A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051" y="221197"/>
            <a:ext cx="11850662" cy="9844607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DE646EC-9199-4E7E-A39D-183BF9C19FC2}"/>
              </a:ext>
            </a:extLst>
          </p:cNvPr>
          <p:cNvSpPr txBox="1"/>
          <p:nvPr/>
        </p:nvSpPr>
        <p:spPr>
          <a:xfrm>
            <a:off x="1211935" y="1025728"/>
            <a:ext cx="1431033" cy="47802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99" b="1" dirty="0">
                <a:solidFill>
                  <a:srgbClr val="C00000"/>
                </a:solidFill>
              </a:rPr>
              <a:t>卸任人員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37E3540-7E98-4509-BE19-526282DE835B}"/>
              </a:ext>
            </a:extLst>
          </p:cNvPr>
          <p:cNvCxnSpPr/>
          <p:nvPr/>
        </p:nvCxnSpPr>
        <p:spPr>
          <a:xfrm>
            <a:off x="6284844" y="2011065"/>
            <a:ext cx="173100" cy="1864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3097923-23F5-444C-BDC9-CEED348A8D38}"/>
              </a:ext>
            </a:extLst>
          </p:cNvPr>
          <p:cNvCxnSpPr/>
          <p:nvPr/>
        </p:nvCxnSpPr>
        <p:spPr>
          <a:xfrm flipV="1">
            <a:off x="6431313" y="1891226"/>
            <a:ext cx="199730" cy="3062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88BD3E3-3719-4BEB-8B4A-0A08A27B67B1}"/>
              </a:ext>
            </a:extLst>
          </p:cNvPr>
          <p:cNvCxnSpPr/>
          <p:nvPr/>
        </p:nvCxnSpPr>
        <p:spPr>
          <a:xfrm>
            <a:off x="6284843" y="2612474"/>
            <a:ext cx="173100" cy="1864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E08D0A33-37F0-4907-8B51-D74D8793277B}"/>
              </a:ext>
            </a:extLst>
          </p:cNvPr>
          <p:cNvCxnSpPr/>
          <p:nvPr/>
        </p:nvCxnSpPr>
        <p:spPr>
          <a:xfrm flipV="1">
            <a:off x="6431312" y="2492635"/>
            <a:ext cx="199730" cy="3062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9DAC87BE-C673-402F-8204-E46A14C02AF9}"/>
              </a:ext>
            </a:extLst>
          </p:cNvPr>
          <p:cNvSpPr/>
          <p:nvPr/>
        </p:nvSpPr>
        <p:spPr>
          <a:xfrm>
            <a:off x="6062372" y="1580469"/>
            <a:ext cx="4763009" cy="1482507"/>
          </a:xfrm>
          <a:prstGeom prst="rect">
            <a:avLst/>
          </a:prstGeom>
          <a:noFill/>
          <a:ln w="57150" cap="flat" cmpd="sng">
            <a:solidFill>
              <a:srgbClr val="00B05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FD5B11-21DA-4B32-A48E-305F9440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50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113EE5-F5CA-4A0C-9EC9-FD4883EA6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181" y="447"/>
            <a:ext cx="10744767" cy="10030354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CA56A48-B678-4BC8-A603-332A20A3D934}"/>
              </a:ext>
            </a:extLst>
          </p:cNvPr>
          <p:cNvCxnSpPr/>
          <p:nvPr/>
        </p:nvCxnSpPr>
        <p:spPr>
          <a:xfrm>
            <a:off x="6857404" y="1731443"/>
            <a:ext cx="173100" cy="1864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F266F65-EC2A-4AB4-A5F9-D0B1C9AAA86E}"/>
              </a:ext>
            </a:extLst>
          </p:cNvPr>
          <p:cNvCxnSpPr/>
          <p:nvPr/>
        </p:nvCxnSpPr>
        <p:spPr>
          <a:xfrm flipV="1">
            <a:off x="7003874" y="1611604"/>
            <a:ext cx="199730" cy="30625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03AD4FA7-B29F-43A0-8BE5-66CEFF8908FA}"/>
              </a:ext>
            </a:extLst>
          </p:cNvPr>
          <p:cNvCxnSpPr/>
          <p:nvPr/>
        </p:nvCxnSpPr>
        <p:spPr>
          <a:xfrm>
            <a:off x="7871591" y="2319539"/>
            <a:ext cx="173100" cy="1864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D0BEBDD-BF40-4679-8256-B3655B52BD1D}"/>
              </a:ext>
            </a:extLst>
          </p:cNvPr>
          <p:cNvCxnSpPr/>
          <p:nvPr/>
        </p:nvCxnSpPr>
        <p:spPr>
          <a:xfrm flipV="1">
            <a:off x="8018060" y="2199700"/>
            <a:ext cx="199730" cy="30625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5311455-622C-4369-83AA-AAB2CCB2CC3A}"/>
              </a:ext>
            </a:extLst>
          </p:cNvPr>
          <p:cNvSpPr txBox="1"/>
          <p:nvPr/>
        </p:nvSpPr>
        <p:spPr>
          <a:xfrm>
            <a:off x="1731234" y="919206"/>
            <a:ext cx="1431033" cy="47802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99" b="1" dirty="0">
                <a:solidFill>
                  <a:srgbClr val="0070C0"/>
                </a:solidFill>
              </a:rPr>
              <a:t>新進人員</a:t>
            </a:r>
          </a:p>
        </p:txBody>
      </p:sp>
      <p:sp>
        <p:nvSpPr>
          <p:cNvPr id="14" name="Google Shape;3040;p219">
            <a:extLst>
              <a:ext uri="{FF2B5EF4-FFF2-40B4-BE49-F238E27FC236}">
                <a16:creationId xmlns:a16="http://schemas.microsoft.com/office/drawing/2014/main" id="{43496272-E394-4B57-93F2-D526B757821F}"/>
              </a:ext>
            </a:extLst>
          </p:cNvPr>
          <p:cNvSpPr/>
          <p:nvPr/>
        </p:nvSpPr>
        <p:spPr>
          <a:xfrm>
            <a:off x="6761702" y="1340793"/>
            <a:ext cx="4763009" cy="148250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7F46C6F-4350-45F8-8003-883A97198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62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9247AF07-C8DC-48E7-A011-6AEF2C1D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27FE04B9-88B5-4A1B-A713-A96E031648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879677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F1B284-AF63-4732-86D9-665A48A2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346" y="0"/>
            <a:ext cx="14306660" cy="1028700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134307C2-53C1-450A-99D4-3D7CE2A577AF}"/>
              </a:ext>
            </a:extLst>
          </p:cNvPr>
          <p:cNvSpPr/>
          <p:nvPr/>
        </p:nvSpPr>
        <p:spPr>
          <a:xfrm>
            <a:off x="12563060" y="5647556"/>
            <a:ext cx="1524001" cy="43204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C6A1970-20F8-40AB-84DE-A264F43C6306}"/>
              </a:ext>
            </a:extLst>
          </p:cNvPr>
          <p:cNvSpPr/>
          <p:nvPr/>
        </p:nvSpPr>
        <p:spPr>
          <a:xfrm>
            <a:off x="15119870" y="5647556"/>
            <a:ext cx="792088" cy="43204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BD03671F-9733-4FBD-99A7-6FFECEB4F6CE}"/>
              </a:ext>
            </a:extLst>
          </p:cNvPr>
          <p:cNvCxnSpPr>
            <a:cxnSpLocks/>
          </p:cNvCxnSpPr>
          <p:nvPr/>
        </p:nvCxnSpPr>
        <p:spPr>
          <a:xfrm>
            <a:off x="14183766" y="5863580"/>
            <a:ext cx="86409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0DE22D1-7160-410E-9990-07E0863837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041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56EE291-835F-4B6D-81C6-15D84A37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表單下載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3F43F1A-C6C7-41A7-AD80-8526221F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98" y="2460895"/>
            <a:ext cx="13193848" cy="6723709"/>
          </a:xfrm>
          <a:prstGeom prst="rect">
            <a:avLst/>
          </a:prstGeom>
        </p:spPr>
      </p:pic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FA1CED42-CD40-4D57-82C8-F67DB6270405}"/>
              </a:ext>
            </a:extLst>
          </p:cNvPr>
          <p:cNvSpPr/>
          <p:nvPr/>
        </p:nvSpPr>
        <p:spPr>
          <a:xfrm>
            <a:off x="8752070" y="8259258"/>
            <a:ext cx="5698968" cy="123401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C9810A7-0A77-4E51-A625-9AD511597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07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F0DFA2D-2BC7-4344-B908-14073F805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34" y="1968503"/>
            <a:ext cx="15197381" cy="6127675"/>
          </a:xfrm>
          <a:prstGeom prst="rect">
            <a:avLst/>
          </a:prstGeom>
        </p:spPr>
      </p:pic>
      <p:sp>
        <p:nvSpPr>
          <p:cNvPr id="8" name="Google Shape;3040;p219">
            <a:extLst>
              <a:ext uri="{FF2B5EF4-FFF2-40B4-BE49-F238E27FC236}">
                <a16:creationId xmlns:a16="http://schemas.microsoft.com/office/drawing/2014/main" id="{A8D06F5A-8075-4348-8C5E-E6AA02C245EB}"/>
              </a:ext>
            </a:extLst>
          </p:cNvPr>
          <p:cNvSpPr/>
          <p:nvPr/>
        </p:nvSpPr>
        <p:spPr>
          <a:xfrm>
            <a:off x="718270" y="4415331"/>
            <a:ext cx="15553088" cy="1234016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B8315D-1B1D-4222-97F9-2C597B1D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9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</a:t>
            </a:r>
            <a:r>
              <a:rPr lang="en-US" altLang="ja-JP" dirty="0">
                <a:solidFill>
                  <a:schemeClr val="accent1"/>
                </a:solidFill>
              </a:rPr>
              <a:t>N</a:t>
            </a:r>
            <a:r>
              <a:rPr lang="en-US" altLang="ja-JP" dirty="0"/>
              <a:t>TENTS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學校、校區、學院、系所學制、行政單位及各類中心等基本資料建立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填報方式說明與示範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zh-TW" altLang="en-US" dirty="0"/>
              <a:t>單表檢核、跨表檢核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TW" altLang="en-US" dirty="0"/>
              <a:t>帳號管理及修正申請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帳號建立與表冊授權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432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958630" y="3703339"/>
            <a:ext cx="8640960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chemeClr val="accent1"/>
                </a:solidFill>
              </a:rPr>
              <a:t>基本資料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96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9" name="Google Shape;3009;p217"/>
          <p:cNvSpPr txBox="1">
            <a:spLocks noGrp="1"/>
          </p:cNvSpPr>
          <p:nvPr>
            <p:ph type="title"/>
          </p:nvPr>
        </p:nvSpPr>
        <p:spPr>
          <a:xfrm>
            <a:off x="971937" y="201279"/>
            <a:ext cx="8277649" cy="13983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8" tIns="45696" rIns="91418" bIns="45696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基本資料確認程序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0" name="Google Shape;3010;p217"/>
          <p:cNvSpPr txBox="1">
            <a:spLocks noGrp="1"/>
          </p:cNvSpPr>
          <p:nvPr>
            <p:ph type="body" idx="1"/>
          </p:nvPr>
        </p:nvSpPr>
        <p:spPr>
          <a:xfrm>
            <a:off x="959752" y="6697451"/>
            <a:ext cx="4854483" cy="13983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建議由基本資料</a:t>
            </a:r>
            <a:r>
              <a:rPr lang="en-US" altLang="zh-TW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下載</a:t>
            </a:r>
            <a:r>
              <a:rPr lang="en-US" altLang="zh-TW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</a:t>
            </a: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檢視全校系所及學院資料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1" name="Google Shape;3011;p217"/>
          <p:cNvSpPr txBox="1">
            <a:spLocks noGrp="1"/>
          </p:cNvSpPr>
          <p:nvPr>
            <p:ph type="body" idx="2"/>
          </p:nvPr>
        </p:nvSpPr>
        <p:spPr>
          <a:xfrm>
            <a:off x="962031" y="6043524"/>
            <a:ext cx="4849929" cy="7200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b" anchorCtr="0">
            <a:noAutofit/>
          </a:bodyPr>
          <a:lstStyle/>
          <a:p>
            <a:pPr marL="0" indent="0"/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基本資料1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2" name="Google Shape;3012;p217"/>
          <p:cNvSpPr txBox="1">
            <a:spLocks noGrp="1"/>
          </p:cNvSpPr>
          <p:nvPr>
            <p:ph type="body" idx="3"/>
          </p:nvPr>
        </p:nvSpPr>
        <p:spPr>
          <a:xfrm>
            <a:off x="1871515" y="3459788"/>
            <a:ext cx="3010867" cy="90002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檢視基本資料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3" name="Google Shape;3013;p217"/>
          <p:cNvSpPr txBox="1">
            <a:spLocks noGrp="1"/>
          </p:cNvSpPr>
          <p:nvPr>
            <p:ph type="body" idx="4"/>
          </p:nvPr>
        </p:nvSpPr>
        <p:spPr>
          <a:xfrm>
            <a:off x="6725218" y="6697451"/>
            <a:ext cx="4854483" cy="20911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2800">
                <a:latin typeface="Microsoft JhengHei"/>
                <a:ea typeface="Microsoft JhengHei"/>
                <a:cs typeface="Microsoft JhengHei"/>
                <a:sym typeface="Microsoft JhengHei"/>
              </a:rPr>
              <a:t>請檢視「未確認」區塊中的系所與學制資料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4" name="Google Shape;3014;p217"/>
          <p:cNvSpPr txBox="1">
            <a:spLocks noGrp="1"/>
          </p:cNvSpPr>
          <p:nvPr>
            <p:ph type="body" idx="5"/>
          </p:nvPr>
        </p:nvSpPr>
        <p:spPr>
          <a:xfrm>
            <a:off x="6727495" y="6043524"/>
            <a:ext cx="4849929" cy="7200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b" anchorCtr="0">
            <a:noAutofit/>
          </a:bodyPr>
          <a:lstStyle/>
          <a:p>
            <a:pPr marL="0" indent="0"/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確認系所與學制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5" name="Google Shape;3015;p217"/>
          <p:cNvSpPr txBox="1">
            <a:spLocks noGrp="1"/>
          </p:cNvSpPr>
          <p:nvPr>
            <p:ph type="body" idx="6"/>
          </p:nvPr>
        </p:nvSpPr>
        <p:spPr>
          <a:xfrm>
            <a:off x="7636979" y="3271292"/>
            <a:ext cx="3010867" cy="15396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   </a:t>
            </a:r>
          </a:p>
          <a:p>
            <a:pPr marL="0" indent="0">
              <a:spcBef>
                <a:spcPts val="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學年度基本資料系所及學制確認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/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6" name="Google Shape;3016;p217"/>
          <p:cNvSpPr txBox="1">
            <a:spLocks noGrp="1"/>
          </p:cNvSpPr>
          <p:nvPr>
            <p:ph type="body" idx="7"/>
          </p:nvPr>
        </p:nvSpPr>
        <p:spPr>
          <a:xfrm>
            <a:off x="12472177" y="6697451"/>
            <a:ext cx="4854483" cy="20911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由基本資料</a:t>
            </a:r>
            <a:r>
              <a:rPr lang="en-US" altLang="zh-TW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r>
              <a:rPr lang="zh-TW" altLang="en-US" sz="2800" dirty="0">
                <a:latin typeface="Microsoft JhengHei"/>
                <a:ea typeface="Microsoft JhengHei"/>
                <a:cs typeface="Microsoft JhengHei"/>
                <a:sym typeface="Microsoft JhengHei"/>
              </a:rPr>
              <a:t>逐一確認全部基本資料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7" name="Google Shape;3017;p217"/>
          <p:cNvSpPr txBox="1">
            <a:spLocks noGrp="1"/>
          </p:cNvSpPr>
          <p:nvPr>
            <p:ph type="body" idx="8"/>
          </p:nvPr>
        </p:nvSpPr>
        <p:spPr>
          <a:xfrm>
            <a:off x="12474456" y="6043524"/>
            <a:ext cx="4849929" cy="7200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b" anchorCtr="0">
            <a:noAutofit/>
          </a:bodyPr>
          <a:lstStyle/>
          <a:p>
            <a:pPr marL="0" indent="0"/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完成基本資料確認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8" name="Google Shape;3018;p217"/>
          <p:cNvSpPr txBox="1">
            <a:spLocks noGrp="1"/>
          </p:cNvSpPr>
          <p:nvPr>
            <p:ph type="body" idx="9"/>
          </p:nvPr>
        </p:nvSpPr>
        <p:spPr>
          <a:xfrm>
            <a:off x="13031638" y="3055268"/>
            <a:ext cx="3672408" cy="172819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lang="en-US" alt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spcBef>
                <a:spcPts val="0"/>
              </a:spcBef>
            </a:pPr>
            <a:r>
              <a:rPr lang="zh-TW" altLang="en-US" dirty="0">
                <a:solidFill>
                  <a:srgbClr val="BBFF0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表冊檢核</a:t>
            </a:r>
            <a:endParaRPr lang="en-US" altLang="zh-TW" dirty="0">
              <a:solidFill>
                <a:srgbClr val="BBFF0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spcBef>
                <a:spcPts val="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r>
              <a:rPr lang="zh-TW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確認</a:t>
            </a:r>
            <a:endParaRPr lang="en-US" alt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spcBef>
                <a:spcPts val="0"/>
              </a:spcBef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帳號及權限確認</a:t>
            </a:r>
            <a:endParaRPr lang="en-US" alt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spcBef>
                <a:spcPts val="0"/>
              </a:spcBef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/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Google Shape;3724;p288">
            <a:extLst>
              <a:ext uri="{FF2B5EF4-FFF2-40B4-BE49-F238E27FC236}">
                <a16:creationId xmlns:a16="http://schemas.microsoft.com/office/drawing/2014/main" id="{C0741F2E-4E6C-4605-AE70-69458321EF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71216" y="9590982"/>
            <a:ext cx="907213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18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Google Shape;3011;p217">
            <a:extLst>
              <a:ext uri="{FF2B5EF4-FFF2-40B4-BE49-F238E27FC236}">
                <a16:creationId xmlns:a16="http://schemas.microsoft.com/office/drawing/2014/main" id="{41B8182A-3851-44C6-B41E-2C50E329A30E}"/>
              </a:ext>
            </a:extLst>
          </p:cNvPr>
          <p:cNvSpPr txBox="1">
            <a:spLocks/>
          </p:cNvSpPr>
          <p:nvPr/>
        </p:nvSpPr>
        <p:spPr>
          <a:xfrm>
            <a:off x="951983" y="7744621"/>
            <a:ext cx="4849929" cy="7200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b" anchorCtr="0">
            <a:noAutofit/>
          </a:bodyPr>
          <a:lstStyle>
            <a:lvl1pPr marL="457176" lvl="0" indent="-228589" algn="l" defTabSz="68575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Wingdings 3" charset="2"/>
              <a:buNone/>
              <a:defRPr sz="2800" kern="1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–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71533" lvl="2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09" lvl="3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85885" lvl="4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43062" lvl="5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00240" lvl="6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7418" lvl="7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14594" lvl="8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kumimoji="0"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r>
              <a:rPr kumimoji="0" lang="en-US" alt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endParaRPr kumimoji="0" lang="zh-TW" altLang="en-US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017;p217">
            <a:extLst>
              <a:ext uri="{FF2B5EF4-FFF2-40B4-BE49-F238E27FC236}">
                <a16:creationId xmlns:a16="http://schemas.microsoft.com/office/drawing/2014/main" id="{0BB01AB2-50A0-418A-A1AD-9146FDD1C2A6}"/>
              </a:ext>
            </a:extLst>
          </p:cNvPr>
          <p:cNvSpPr txBox="1">
            <a:spLocks/>
          </p:cNvSpPr>
          <p:nvPr/>
        </p:nvSpPr>
        <p:spPr>
          <a:xfrm>
            <a:off x="12455574" y="7951875"/>
            <a:ext cx="4849929" cy="7200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b" anchorCtr="0">
            <a:noAutofit/>
          </a:bodyPr>
          <a:lstStyle>
            <a:lvl1pPr marL="457176" lvl="0" indent="-228589" algn="l" defTabSz="68575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Wingdings 3" charset="2"/>
              <a:buNone/>
              <a:defRPr sz="2800" kern="1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355" lvl="1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–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71533" lvl="2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09" lvl="3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85885" lvl="4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43062" lvl="5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00240" lvl="6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7418" lvl="7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14594" lvl="8" indent="-342882" algn="l" defTabSz="685754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 3" charset="2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kumimoji="0"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完成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帳號及權限確認</a:t>
            </a:r>
            <a:endParaRPr lang="en-US" altLang="zh-TW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E0F738-1DA9-431B-8C5F-B2E6C78E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19" y="662526"/>
            <a:ext cx="11593288" cy="1183060"/>
          </a:xfrm>
          <a:noFill/>
          <a:ln>
            <a:noFill/>
          </a:ln>
        </p:spPr>
        <p:txBody>
          <a:bodyPr spcFirstLastPara="1" vert="horz" wrap="square" lIns="91418" tIns="45696" rIns="91418" bIns="45696" rtlCol="0" anchor="t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accent1"/>
              </a:buClr>
              <a:buSzPts val="6000"/>
              <a:buFont typeface="Roboto Condensed Light"/>
            </a:pP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檢視基本資料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-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基本資料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6</a:t>
            </a:r>
            <a:endParaRPr lang="zh-TW" altLang="en-US" sz="5999" dirty="0">
              <a:solidFill>
                <a:schemeClr val="accent1"/>
              </a:solidFill>
              <a:latin typeface="Microsoft JhengHei"/>
              <a:ea typeface="Microsoft JhengHei"/>
              <a:sym typeface="Roboto Condensed Light"/>
            </a:endParaRPr>
          </a:p>
        </p:txBody>
      </p:sp>
      <p:sp>
        <p:nvSpPr>
          <p:cNvPr id="3" name="Google Shape;3724;p288">
            <a:extLst>
              <a:ext uri="{FF2B5EF4-FFF2-40B4-BE49-F238E27FC236}">
                <a16:creationId xmlns:a16="http://schemas.microsoft.com/office/drawing/2014/main" id="{44608048-4A27-4954-9ABA-90E1E0DA9514}"/>
              </a:ext>
            </a:extLst>
          </p:cNvPr>
          <p:cNvSpPr txBox="1">
            <a:spLocks/>
          </p:cNvSpPr>
          <p:nvPr/>
        </p:nvSpPr>
        <p:spPr>
          <a:xfrm>
            <a:off x="17371216" y="9590982"/>
            <a:ext cx="907213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>
            <a:defPPr>
              <a:defRPr lang="ja-JP"/>
            </a:defPPr>
            <a:lvl1pPr marL="0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-US" altLang="zh-TW" smtClean="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19</a:t>
            </a:fld>
            <a:endParaRPr lang="en-US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30E12FB-27AC-47E3-AFA0-95859E15E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990" y="3919364"/>
            <a:ext cx="10890011" cy="543853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6" name="Google Shape;3029;p218">
            <a:extLst>
              <a:ext uri="{FF2B5EF4-FFF2-40B4-BE49-F238E27FC236}">
                <a16:creationId xmlns:a16="http://schemas.microsoft.com/office/drawing/2014/main" id="{0CE8E6E3-6D1E-42E1-BDA7-8E5637961718}"/>
              </a:ext>
            </a:extLst>
          </p:cNvPr>
          <p:cNvSpPr/>
          <p:nvPr/>
        </p:nvSpPr>
        <p:spPr>
          <a:xfrm>
            <a:off x="9359230" y="5935588"/>
            <a:ext cx="1224136" cy="53645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9D17152-6C4E-495E-B4FA-5B80A5A97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54" y="2335188"/>
            <a:ext cx="6539225" cy="24075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962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2590478" y="895028"/>
            <a:ext cx="13557478" cy="1440161"/>
          </a:xfrm>
        </p:spPr>
        <p:txBody>
          <a:bodyPr/>
          <a:lstStyle/>
          <a:p>
            <a:r>
              <a:rPr kumimoji="1" lang="zh-TW" altLang="en-US" sz="8000" b="1" dirty="0">
                <a:solidFill>
                  <a:schemeClr val="accent1"/>
                </a:solidFill>
              </a:rPr>
              <a:t>注意</a:t>
            </a:r>
            <a:r>
              <a:rPr kumimoji="1" lang="zh-TW" altLang="en-US" sz="8000" b="1" dirty="0"/>
              <a:t>事項</a:t>
            </a:r>
            <a:endParaRPr kumimoji="1" lang="ja-JP" altLang="en-US" sz="8000" b="1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>
          <a:xfrm>
            <a:off x="2636969" y="3415308"/>
            <a:ext cx="15507237" cy="6264696"/>
          </a:xfrm>
        </p:spPr>
        <p:txBody>
          <a:bodyPr/>
          <a:lstStyle/>
          <a:p>
            <a:r>
              <a:rPr kumimoji="1" lang="zh-TW" altLang="en-US" sz="4800" dirty="0"/>
              <a:t>使用者登入</a:t>
            </a:r>
            <a:endParaRPr kumimoji="1" lang="en-US" altLang="zh-TW" sz="4800" dirty="0"/>
          </a:p>
          <a:p>
            <a:endParaRPr kumimoji="1" lang="en-US" altLang="zh-TW" sz="4800" dirty="0"/>
          </a:p>
          <a:p>
            <a:r>
              <a:rPr kumimoji="1" lang="zh-TW" altLang="en-US" sz="4800" dirty="0"/>
              <a:t>管理師設定</a:t>
            </a:r>
            <a:r>
              <a:rPr kumimoji="1" lang="en-US" altLang="zh-TW" sz="4800" dirty="0"/>
              <a:t>[</a:t>
            </a:r>
            <a:r>
              <a:rPr kumimoji="1" lang="zh-TW" altLang="en-US" sz="4800" b="1" dirty="0">
                <a:solidFill>
                  <a:srgbClr val="FF0000"/>
                </a:solidFill>
              </a:rPr>
              <a:t>全校業務總承辦人</a:t>
            </a:r>
            <a:r>
              <a:rPr kumimoji="1" lang="en-US" altLang="zh-TW" sz="4800" dirty="0"/>
              <a:t>]</a:t>
            </a:r>
            <a:r>
              <a:rPr kumimoji="1" lang="zh-TW" altLang="en-US" sz="4800" dirty="0"/>
              <a:t>、</a:t>
            </a:r>
            <a:r>
              <a:rPr kumimoji="1" lang="en-US" altLang="zh-TW" sz="4800" dirty="0"/>
              <a:t>[</a:t>
            </a:r>
            <a:r>
              <a:rPr kumimoji="1" lang="zh-TW" altLang="en-US" sz="4800" b="1" dirty="0">
                <a:solidFill>
                  <a:srgbClr val="FF0000"/>
                </a:solidFill>
              </a:rPr>
              <a:t>全校業務總主管</a:t>
            </a:r>
            <a:r>
              <a:rPr kumimoji="1" lang="en-US" altLang="zh-TW" sz="4800" dirty="0"/>
              <a:t>]</a:t>
            </a:r>
          </a:p>
          <a:p>
            <a:endParaRPr kumimoji="1" lang="en-US" altLang="zh-TW" sz="4800" dirty="0"/>
          </a:p>
          <a:p>
            <a:r>
              <a:rPr lang="zh-TW" altLang="en-US" sz="4800" dirty="0"/>
              <a:t>管理師與教</a:t>
            </a:r>
            <a:r>
              <a:rPr lang="en-US" altLang="zh-TW" sz="4800" dirty="0"/>
              <a:t>1</a:t>
            </a:r>
            <a:r>
              <a:rPr lang="zh-TW" altLang="en-US" sz="4800" dirty="0"/>
              <a:t>專責人員異動</a:t>
            </a:r>
            <a:r>
              <a:rPr lang="en-US" altLang="zh-TW" sz="4800" dirty="0"/>
              <a:t>(</a:t>
            </a:r>
            <a:r>
              <a:rPr lang="zh-TW" altLang="en-US" sz="4800" dirty="0">
                <a:solidFill>
                  <a:srgbClr val="FF0000"/>
                </a:solidFill>
              </a:rPr>
              <a:t>須填</a:t>
            </a:r>
            <a:r>
              <a:rPr lang="en-US" altLang="zh-TW" sz="4800" dirty="0">
                <a:solidFill>
                  <a:srgbClr val="FF0000"/>
                </a:solidFill>
              </a:rPr>
              <a:t>2</a:t>
            </a:r>
            <a:r>
              <a:rPr lang="zh-TW" altLang="en-US" sz="4800" dirty="0">
                <a:solidFill>
                  <a:srgbClr val="FF0000"/>
                </a:solidFill>
              </a:rPr>
              <a:t>張申請單</a:t>
            </a:r>
            <a:r>
              <a:rPr lang="en-US" altLang="zh-TW" sz="4800" dirty="0"/>
              <a:t>)</a:t>
            </a:r>
          </a:p>
          <a:p>
            <a:pPr marL="0" indent="0">
              <a:buNone/>
            </a:pPr>
            <a:endParaRPr kumimoji="1" lang="en-US" altLang="zh-TW" sz="4800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40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EACF145-BB7D-42C3-8344-EE270E177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509" y="1869367"/>
            <a:ext cx="10985595" cy="7090557"/>
          </a:xfrm>
          <a:prstGeom prst="rect">
            <a:avLst/>
          </a:prstGeom>
        </p:spPr>
      </p:pic>
      <p:sp>
        <p:nvSpPr>
          <p:cNvPr id="5" name="Google Shape;3023;p218">
            <a:extLst>
              <a:ext uri="{FF2B5EF4-FFF2-40B4-BE49-F238E27FC236}">
                <a16:creationId xmlns:a16="http://schemas.microsoft.com/office/drawing/2014/main" id="{7D9496C1-C9FF-4081-8360-D8FE331A3E86}"/>
              </a:ext>
            </a:extLst>
          </p:cNvPr>
          <p:cNvSpPr txBox="1">
            <a:spLocks/>
          </p:cNvSpPr>
          <p:nvPr/>
        </p:nvSpPr>
        <p:spPr>
          <a:xfrm>
            <a:off x="1222326" y="325451"/>
            <a:ext cx="17064087" cy="15219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8" tIns="45696" rIns="91418" bIns="45696" rtlCol="0" anchor="t" anchorCtr="0">
            <a:noAutofit/>
          </a:bodyPr>
          <a:lstStyle>
            <a:lvl1pPr algn="ctr" defTabSz="685754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spcBef>
                <a:spcPts val="0"/>
              </a:spcBef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kumimoji="0"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基本資料系所及學制確認</a:t>
            </a:r>
          </a:p>
        </p:txBody>
      </p:sp>
    </p:spTree>
    <p:extLst>
      <p:ext uri="{BB962C8B-B14F-4D97-AF65-F5344CB8AC3E}">
        <p14:creationId xmlns:p14="http://schemas.microsoft.com/office/powerpoint/2010/main" val="3816699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p218"/>
          <p:cNvSpPr txBox="1">
            <a:spLocks noGrp="1"/>
          </p:cNvSpPr>
          <p:nvPr>
            <p:ph type="title"/>
          </p:nvPr>
        </p:nvSpPr>
        <p:spPr>
          <a:xfrm>
            <a:off x="1222326" y="246956"/>
            <a:ext cx="17064087" cy="15219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8" tIns="45696" rIns="91418" bIns="45696" rtlCol="0" anchor="t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accent1"/>
              </a:buClr>
              <a:buSzPts val="6000"/>
              <a:buFont typeface="Roboto Condensed Light"/>
            </a:pP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基本資料系所及學制確認</a:t>
            </a:r>
            <a:endParaRPr sz="5999" dirty="0">
              <a:solidFill>
                <a:schemeClr val="accent1"/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D6C11576-8726-4AAD-B8C0-B4E68DC5AB31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17381618" y="9591290"/>
            <a:ext cx="904795" cy="546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21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7F6AD73-4B0D-4D29-9356-2E0BB371F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77" y="1471092"/>
            <a:ext cx="17213450" cy="8424936"/>
          </a:xfrm>
          <a:prstGeom prst="rect">
            <a:avLst/>
          </a:prstGeom>
        </p:spPr>
      </p:pic>
      <p:sp>
        <p:nvSpPr>
          <p:cNvPr id="3029" name="Google Shape;3029;p218"/>
          <p:cNvSpPr/>
          <p:nvPr/>
        </p:nvSpPr>
        <p:spPr>
          <a:xfrm>
            <a:off x="16782268" y="7231732"/>
            <a:ext cx="767658" cy="57606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029;p218">
            <a:extLst>
              <a:ext uri="{FF2B5EF4-FFF2-40B4-BE49-F238E27FC236}">
                <a16:creationId xmlns:a16="http://schemas.microsoft.com/office/drawing/2014/main" id="{202D0D58-3800-4D1F-B984-50154BD1B849}"/>
              </a:ext>
            </a:extLst>
          </p:cNvPr>
          <p:cNvSpPr/>
          <p:nvPr/>
        </p:nvSpPr>
        <p:spPr>
          <a:xfrm>
            <a:off x="8351118" y="3271292"/>
            <a:ext cx="6192688" cy="136815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CF415A8F-F60A-4FF1-A566-42C759BB4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26" y="1542173"/>
            <a:ext cx="17317363" cy="7801387"/>
          </a:xfrm>
          <a:prstGeom prst="rect">
            <a:avLst/>
          </a:prstGeom>
        </p:spPr>
      </p:pic>
      <p:sp>
        <p:nvSpPr>
          <p:cNvPr id="3046" name="Google Shape;3046;p220"/>
          <p:cNvSpPr/>
          <p:nvPr/>
        </p:nvSpPr>
        <p:spPr>
          <a:xfrm>
            <a:off x="357117" y="1542174"/>
            <a:ext cx="1826601" cy="50598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47" name="Google Shape;3047;p220"/>
          <p:cNvSpPr txBox="1">
            <a:spLocks noGrp="1"/>
          </p:cNvSpPr>
          <p:nvPr>
            <p:ph type="title"/>
          </p:nvPr>
        </p:nvSpPr>
        <p:spPr>
          <a:xfrm>
            <a:off x="484524" y="0"/>
            <a:ext cx="17801889" cy="17689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8" tIns="45696" rIns="91418" bIns="45696" rtlCol="0" anchor="t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accent1"/>
              </a:buClr>
              <a:buSzPts val="6000"/>
              <a:buFont typeface="Roboto Condensed Light"/>
            </a:pP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基本資料系所及學制確認</a:t>
            </a:r>
            <a:endParaRPr sz="5999" dirty="0">
              <a:solidFill>
                <a:schemeClr val="accent1"/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Google Shape;3723;p288">
            <a:extLst>
              <a:ext uri="{FF2B5EF4-FFF2-40B4-BE49-F238E27FC236}">
                <a16:creationId xmlns:a16="http://schemas.microsoft.com/office/drawing/2014/main" id="{DEC1BFE3-6ACB-4681-9A29-FDDC95C9A908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10511514" y="9591290"/>
            <a:ext cx="7774899" cy="546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7D3FCF14-A7EE-4365-AA27-8E53CEC290F0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17381618" y="9591290"/>
            <a:ext cx="904795" cy="546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22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36D6A790-28B8-43F3-A4CD-8D6E6D1DE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530" y="936165"/>
            <a:ext cx="16428889" cy="1921335"/>
          </a:xfrm>
        </p:spPr>
        <p:txBody>
          <a:bodyPr/>
          <a:lstStyle/>
          <a:p>
            <a:pPr algn="ctr"/>
            <a:r>
              <a:rPr lang="zh-TW" altLang="en-US" b="1" dirty="0">
                <a:solidFill>
                  <a:schemeClr val="accent1"/>
                </a:solidFill>
              </a:rPr>
              <a:t>基本資料異動</a:t>
            </a:r>
            <a:r>
              <a:rPr lang="en-US" altLang="zh-TW" b="1" dirty="0"/>
              <a:t>-</a:t>
            </a:r>
            <a:r>
              <a:rPr lang="en-US" altLang="zh-TW" sz="6000" b="1" dirty="0"/>
              <a:t>10</a:t>
            </a:r>
            <a:r>
              <a:rPr lang="zh-TW" altLang="en-US" b="1" dirty="0"/>
              <a:t>月份填報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34A6D1DA-3FE3-452D-A682-F43E0EC499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70398" y="1759124"/>
            <a:ext cx="16201800" cy="810421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zh-TW" sz="4800" dirty="0"/>
              <a:t>10</a:t>
            </a:r>
            <a:r>
              <a:rPr lang="zh-TW" altLang="en-US" sz="4800" dirty="0"/>
              <a:t>月份</a:t>
            </a:r>
            <a:r>
              <a:rPr lang="en-US" altLang="zh-TW" sz="4800" dirty="0"/>
              <a:t>(</a:t>
            </a:r>
            <a:r>
              <a:rPr lang="zh-TW" altLang="en-US" sz="4800" dirty="0"/>
              <a:t>上學期</a:t>
            </a:r>
            <a:r>
              <a:rPr lang="en-US" altLang="zh-TW" sz="4800" dirty="0"/>
              <a:t>)</a:t>
            </a:r>
            <a:r>
              <a:rPr lang="zh-TW" altLang="en-US" sz="4800" dirty="0"/>
              <a:t>之基本資料異動</a:t>
            </a:r>
            <a:r>
              <a:rPr lang="en-US" altLang="zh-TW" sz="4800" dirty="0"/>
              <a:t>(</a:t>
            </a:r>
            <a:r>
              <a:rPr lang="zh-TW" altLang="en-US" sz="4800" dirty="0">
                <a:solidFill>
                  <a:srgbClr val="FF0000">
                    <a:alpha val="90000"/>
                  </a:srgbClr>
                </a:solidFill>
              </a:rPr>
              <a:t>基</a:t>
            </a:r>
            <a:r>
              <a:rPr lang="en-US" altLang="zh-TW" sz="4800" dirty="0">
                <a:solidFill>
                  <a:srgbClr val="FF0000">
                    <a:alpha val="90000"/>
                  </a:srgbClr>
                </a:solidFill>
              </a:rPr>
              <a:t>2</a:t>
            </a:r>
            <a:r>
              <a:rPr lang="zh-TW" altLang="en-US" sz="4800" dirty="0">
                <a:solidFill>
                  <a:srgbClr val="FF0000">
                    <a:alpha val="90000"/>
                  </a:srgbClr>
                </a:solidFill>
              </a:rPr>
              <a:t>、基</a:t>
            </a:r>
            <a:r>
              <a:rPr lang="en-US" altLang="zh-TW" sz="4800" dirty="0">
                <a:solidFill>
                  <a:srgbClr val="FF0000">
                    <a:alpha val="90000"/>
                  </a:srgbClr>
                </a:solidFill>
              </a:rPr>
              <a:t>3</a:t>
            </a:r>
            <a:r>
              <a:rPr lang="zh-TW" altLang="en-US" sz="4800" dirty="0">
                <a:solidFill>
                  <a:srgbClr val="FF0000">
                    <a:alpha val="90000"/>
                  </a:srgbClr>
                </a:solidFill>
              </a:rPr>
              <a:t>、基</a:t>
            </a:r>
            <a:r>
              <a:rPr lang="en-US" altLang="zh-TW" sz="4800" dirty="0">
                <a:solidFill>
                  <a:srgbClr val="FF0000">
                    <a:alpha val="90000"/>
                  </a:srgbClr>
                </a:solidFill>
              </a:rPr>
              <a:t>6</a:t>
            </a:r>
            <a:r>
              <a:rPr lang="en-US" altLang="zh-TW" sz="4800" dirty="0"/>
              <a:t>)</a:t>
            </a:r>
            <a:r>
              <a:rPr lang="zh-TW" altLang="en-US" sz="4800" dirty="0"/>
              <a:t>。</a:t>
            </a:r>
            <a:endParaRPr lang="en-US" altLang="zh-TW" sz="48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4800" dirty="0"/>
              <a:t>    請填</a:t>
            </a:r>
            <a:r>
              <a:rPr lang="zh-TW" altLang="en-US" sz="4800" dirty="0">
                <a:solidFill>
                  <a:srgbClr val="FF0000">
                    <a:alpha val="90000"/>
                  </a:srgbClr>
                </a:solidFill>
              </a:rPr>
              <a:t>線上異動申請表</a:t>
            </a:r>
            <a:r>
              <a:rPr lang="zh-TW" altLang="en-US" sz="4800" dirty="0"/>
              <a:t>，並提供校庫基本資料異動之</a:t>
            </a:r>
            <a:r>
              <a:rPr lang="zh-TW" altLang="en-US" sz="4800" dirty="0">
                <a:solidFill>
                  <a:srgbClr val="0000FF">
                    <a:alpha val="90000"/>
                  </a:srgbClr>
                </a:solidFill>
              </a:rPr>
              <a:t>核定公</a:t>
            </a:r>
            <a:endParaRPr lang="en-US" altLang="zh-TW" sz="4800" dirty="0">
              <a:solidFill>
                <a:srgbClr val="0000FF">
                  <a:alpha val="90000"/>
                </a:srgb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4800" dirty="0">
                <a:solidFill>
                  <a:srgbClr val="0000FF">
                    <a:alpha val="90000"/>
                  </a:srgbClr>
                </a:solidFill>
              </a:rPr>
              <a:t>    文或佐證</a:t>
            </a:r>
            <a:r>
              <a:rPr lang="zh-TW" altLang="en-US" sz="4800" dirty="0"/>
              <a:t>。由校庫代為更新。</a:t>
            </a:r>
            <a:endParaRPr lang="en-US" altLang="zh-TW" sz="4800" dirty="0"/>
          </a:p>
          <a:p>
            <a:pPr marL="0" indent="0">
              <a:lnSpc>
                <a:spcPct val="100000"/>
              </a:lnSpc>
              <a:buNone/>
            </a:pPr>
            <a:endParaRPr lang="en-US" altLang="zh-TW" sz="4800" dirty="0"/>
          </a:p>
          <a:p>
            <a:pPr>
              <a:lnSpc>
                <a:spcPct val="100000"/>
              </a:lnSpc>
            </a:pPr>
            <a:r>
              <a:rPr lang="en-US" altLang="zh-TW" sz="4800" dirty="0"/>
              <a:t>10</a:t>
            </a:r>
            <a:r>
              <a:rPr lang="zh-TW" altLang="en-US" sz="4800" dirty="0"/>
              <a:t>月份</a:t>
            </a:r>
            <a:r>
              <a:rPr lang="en-US" altLang="zh-TW" sz="4800" dirty="0"/>
              <a:t>(</a:t>
            </a:r>
            <a:r>
              <a:rPr lang="zh-TW" altLang="en-US" sz="4800" dirty="0"/>
              <a:t>上學期</a:t>
            </a:r>
            <a:r>
              <a:rPr lang="en-US" altLang="zh-TW" sz="4800" dirty="0"/>
              <a:t>)</a:t>
            </a:r>
            <a:r>
              <a:rPr lang="zh-TW" altLang="en-US" sz="4800" dirty="0"/>
              <a:t>之基本資料異動</a:t>
            </a:r>
            <a:r>
              <a:rPr lang="en-US" altLang="zh-TW" sz="4800" dirty="0"/>
              <a:t>(</a:t>
            </a:r>
            <a:r>
              <a:rPr lang="zh-TW" altLang="en-US" sz="4800" dirty="0">
                <a:solidFill>
                  <a:srgbClr val="FF0000">
                    <a:alpha val="90000"/>
                  </a:srgbClr>
                </a:solidFill>
              </a:rPr>
              <a:t>基</a:t>
            </a:r>
            <a:r>
              <a:rPr lang="en-US" altLang="zh-TW" sz="4800" dirty="0">
                <a:solidFill>
                  <a:srgbClr val="FF0000">
                    <a:alpha val="90000"/>
                  </a:srgbClr>
                </a:solidFill>
              </a:rPr>
              <a:t>1</a:t>
            </a:r>
            <a:r>
              <a:rPr lang="zh-TW" altLang="en-US" sz="4800" dirty="0">
                <a:solidFill>
                  <a:srgbClr val="FF0000">
                    <a:alpha val="90000"/>
                  </a:srgbClr>
                </a:solidFill>
              </a:rPr>
              <a:t>、基</a:t>
            </a:r>
            <a:r>
              <a:rPr lang="en-US" altLang="zh-TW" sz="4800" dirty="0">
                <a:solidFill>
                  <a:srgbClr val="FF0000">
                    <a:alpha val="90000"/>
                  </a:srgbClr>
                </a:solidFill>
              </a:rPr>
              <a:t>7</a:t>
            </a:r>
            <a:r>
              <a:rPr lang="en-US" altLang="zh-TW" sz="4800" dirty="0"/>
              <a:t>)</a:t>
            </a:r>
            <a:r>
              <a:rPr lang="zh-TW" altLang="en-US" sz="4800" dirty="0"/>
              <a:t>。</a:t>
            </a:r>
            <a:endParaRPr lang="en-US" altLang="zh-TW" sz="48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4800" dirty="0"/>
              <a:t>    請於系統功能直接進行修改，並</a:t>
            </a:r>
            <a:r>
              <a:rPr lang="zh-TW" altLang="en-US" sz="4800" dirty="0">
                <a:solidFill>
                  <a:srgbClr val="0000FF">
                    <a:alpha val="90000"/>
                  </a:srgbClr>
                </a:solidFill>
              </a:rPr>
              <a:t>提供佐證</a:t>
            </a:r>
            <a:r>
              <a:rPr lang="zh-TW" altLang="en-US" sz="4800" dirty="0"/>
              <a:t>。</a:t>
            </a:r>
            <a:endParaRPr lang="en-US" altLang="zh-TW" sz="48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4800" dirty="0"/>
              <a:t>    校庫審核後更新。</a:t>
            </a:r>
            <a:endParaRPr lang="en-US" altLang="zh-TW" sz="4800" dirty="0"/>
          </a:p>
          <a:p>
            <a:pPr marL="0" indent="0">
              <a:lnSpc>
                <a:spcPct val="100000"/>
              </a:lnSpc>
              <a:buNone/>
            </a:pPr>
            <a:endParaRPr lang="en-US" altLang="zh-TW" sz="4800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4FCF561-5BBB-4667-A907-E61B70A779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468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A66920-BAA2-4A41-A80C-76DE3B32C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9" y="534988"/>
            <a:ext cx="13366370" cy="1110991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(</a:t>
            </a:r>
            <a:r>
              <a:rPr lang="zh-TW" altLang="en-US" b="1" dirty="0">
                <a:solidFill>
                  <a:schemeClr val="accent1"/>
                </a:solidFill>
              </a:rPr>
              <a:t>總承辦人權限</a:t>
            </a:r>
            <a:r>
              <a:rPr lang="en-US" altLang="zh-TW" b="1" dirty="0">
                <a:solidFill>
                  <a:schemeClr val="accent1"/>
                </a:solidFill>
              </a:rPr>
              <a:t>)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F4528ED-0D7D-4DF2-A8CC-39C573520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54" y="2508001"/>
            <a:ext cx="6825344" cy="7077668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228A25FD-022A-4F7D-8936-353D7431132C}"/>
              </a:ext>
            </a:extLst>
          </p:cNvPr>
          <p:cNvSpPr/>
          <p:nvPr/>
        </p:nvSpPr>
        <p:spPr>
          <a:xfrm>
            <a:off x="7490265" y="5359524"/>
            <a:ext cx="1652941" cy="1584176"/>
          </a:xfrm>
          <a:prstGeom prst="rightArrow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9002759-94FA-4C07-9EC2-3067CAC40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101" y="1903140"/>
            <a:ext cx="3831841" cy="782008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133B369-E10D-4AAA-9908-959764084FCB}"/>
              </a:ext>
            </a:extLst>
          </p:cNvPr>
          <p:cNvSpPr/>
          <p:nvPr/>
        </p:nvSpPr>
        <p:spPr>
          <a:xfrm>
            <a:off x="2950518" y="9031932"/>
            <a:ext cx="2664296" cy="71946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6ABF629B-2BF7-483E-A497-AABB333BD8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89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D579BC-E5A2-4F35-8596-A9786AE06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366" y="174948"/>
            <a:ext cx="13366370" cy="1921335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提出申請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2143817-E6B8-4D7A-841F-C8DA67665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294" y="1135615"/>
            <a:ext cx="10423056" cy="4691321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0F5A2D7-0890-42A6-A80D-127D049733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25</a:t>
            </a:fld>
            <a:endParaRPr lang="ja-JP" altLang="en-US" dirty="0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1692B9C1-1DF7-4B9F-A660-9D8DFEA7E032}"/>
              </a:ext>
            </a:extLst>
          </p:cNvPr>
          <p:cNvSpPr txBox="1">
            <a:spLocks/>
          </p:cNvSpPr>
          <p:nvPr/>
        </p:nvSpPr>
        <p:spPr>
          <a:xfrm>
            <a:off x="1726382" y="6976638"/>
            <a:ext cx="14374482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kumimoji="0" lang="zh-TW" altLang="en-US" b="1" dirty="0">
                <a:solidFill>
                  <a:schemeClr val="accent1"/>
                </a:solidFill>
              </a:rPr>
              <a:t>上傳佐證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56F3BAF-945A-4390-B521-972B8C25C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3286" y="6007596"/>
            <a:ext cx="7955934" cy="3816424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515A5BF-5E33-4477-AF08-6A91F7FA73B0}"/>
              </a:ext>
            </a:extLst>
          </p:cNvPr>
          <p:cNvSpPr/>
          <p:nvPr/>
        </p:nvSpPr>
        <p:spPr>
          <a:xfrm>
            <a:off x="13751718" y="7484437"/>
            <a:ext cx="3616137" cy="7602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81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D8EB-4580-4A0C-99F1-55D21FD5F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574" y="936165"/>
            <a:ext cx="13366370" cy="1921335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編輯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9540606-E93A-4D04-B018-19E039354A3F}"/>
              </a:ext>
            </a:extLst>
          </p:cNvPr>
          <p:cNvGrpSpPr/>
          <p:nvPr/>
        </p:nvGrpSpPr>
        <p:grpSpPr>
          <a:xfrm>
            <a:off x="1078310" y="1896353"/>
            <a:ext cx="15045231" cy="6696744"/>
            <a:chOff x="790277" y="2550733"/>
            <a:chExt cx="15045231" cy="6696744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5222604-5BE2-4FA6-966F-1211648F8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0277" y="2550733"/>
              <a:ext cx="15045231" cy="6696744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AD11AE18-DD5D-42D9-AFF8-1C5425AC0E48}"/>
                </a:ext>
              </a:extLst>
            </p:cNvPr>
            <p:cNvSpPr/>
            <p:nvPr/>
          </p:nvSpPr>
          <p:spPr>
            <a:xfrm>
              <a:off x="790277" y="8311852"/>
              <a:ext cx="864097" cy="792088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ED333CD7-CA79-4FAC-A1C0-7BF11B6A1F98}"/>
                </a:ext>
              </a:extLst>
            </p:cNvPr>
            <p:cNvSpPr/>
            <p:nvPr/>
          </p:nvSpPr>
          <p:spPr>
            <a:xfrm>
              <a:off x="11951518" y="8286329"/>
              <a:ext cx="1944216" cy="792088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42210BB8-FF67-4680-A009-963BF07682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45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817758-5B85-45DE-B446-420B0685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601" y="306795"/>
            <a:ext cx="13366370" cy="1921335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97B78D4-5A21-4A2A-8BD1-7FE5BDEDB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78" y="1267463"/>
            <a:ext cx="8454136" cy="9007498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19F0DD23-A936-4007-A618-D210C6E61BD7}"/>
              </a:ext>
            </a:extLst>
          </p:cNvPr>
          <p:cNvSpPr/>
          <p:nvPr/>
        </p:nvSpPr>
        <p:spPr>
          <a:xfrm>
            <a:off x="2014414" y="5595105"/>
            <a:ext cx="5976664" cy="5476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DAD474E-748E-48DB-8A07-0DC22CEE11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3319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1D40C4-8B9E-4D98-AD80-F8B4CC3EB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4297ED1-D7C6-4749-A7BA-5345DC1947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2723" y="1663485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8190D87-C7D5-4548-A4B5-E210DF3AF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294" y="2442477"/>
            <a:ext cx="7992888" cy="728097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A2E5016-621D-42B4-9783-F7C6F78DF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478" y="3573265"/>
            <a:ext cx="3960440" cy="4648304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5B477BF-7E37-4C1F-9118-DB25210FBD43}"/>
              </a:ext>
            </a:extLst>
          </p:cNvPr>
          <p:cNvSpPr/>
          <p:nvPr/>
        </p:nvSpPr>
        <p:spPr>
          <a:xfrm>
            <a:off x="5686822" y="6583660"/>
            <a:ext cx="834897" cy="305271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4DF91295-F1A0-431A-A239-671DF224FF1F}"/>
              </a:ext>
            </a:extLst>
          </p:cNvPr>
          <p:cNvSpPr/>
          <p:nvPr/>
        </p:nvSpPr>
        <p:spPr>
          <a:xfrm>
            <a:off x="6802946" y="6295628"/>
            <a:ext cx="4680519" cy="1179717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D4AE0838-50AE-4D05-9973-FBEE03A1D4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026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8507AE-7141-45B9-B85E-FC14415AB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055" y="357914"/>
            <a:ext cx="9577064" cy="1921335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基</a:t>
            </a:r>
            <a:r>
              <a:rPr lang="en-US" altLang="zh-TW" b="1" dirty="0">
                <a:solidFill>
                  <a:schemeClr val="accent1"/>
                </a:solidFill>
              </a:rPr>
              <a:t>1</a:t>
            </a:r>
            <a:r>
              <a:rPr lang="zh-TW" altLang="en-US" b="1" dirty="0">
                <a:solidFill>
                  <a:schemeClr val="accent1"/>
                </a:solidFill>
              </a:rPr>
              <a:t>資料異動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編輯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AEAD234-4B7B-4EC7-A01F-B50AC223F3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98390" y="2839244"/>
            <a:ext cx="15913768" cy="5616624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F3C40092-0935-44E3-88B0-AFBA6B72C5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29</a:t>
            </a:fld>
            <a:endParaRPr lang="ja-JP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1B0EF29-E564-40C0-B9AB-657FCE2E7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306" y="2431608"/>
            <a:ext cx="7619550" cy="5028904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A54AABEF-27B5-4F3C-8153-F87CBD4C8D08}"/>
              </a:ext>
            </a:extLst>
          </p:cNvPr>
          <p:cNvSpPr/>
          <p:nvPr/>
        </p:nvSpPr>
        <p:spPr>
          <a:xfrm>
            <a:off x="945518" y="2387691"/>
            <a:ext cx="1163441" cy="67353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E1595A1-7DEF-441D-A194-435F58609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040" y="2358968"/>
            <a:ext cx="7863303" cy="5947711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FCFD5A2-9815-441F-A3EB-FAA85BC6270D}"/>
              </a:ext>
            </a:extLst>
          </p:cNvPr>
          <p:cNvSpPr/>
          <p:nvPr/>
        </p:nvSpPr>
        <p:spPr>
          <a:xfrm>
            <a:off x="12347562" y="2508159"/>
            <a:ext cx="3816424" cy="594771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3C609393-3154-4DE9-B218-FA6C31320F1C}"/>
              </a:ext>
            </a:extLst>
          </p:cNvPr>
          <p:cNvSpPr/>
          <p:nvPr/>
        </p:nvSpPr>
        <p:spPr>
          <a:xfrm>
            <a:off x="9417940" y="2305822"/>
            <a:ext cx="828255" cy="67353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28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708C2B98-4EB5-4F25-8528-5CEDFA8E4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94434" y="3760480"/>
            <a:ext cx="14509612" cy="4695388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C00000">
                    <a:alpha val="90000"/>
                  </a:srgbClr>
                </a:solidFill>
              </a:rPr>
              <a:t>更新使用者資料</a:t>
            </a:r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r>
              <a:rPr lang="zh-TW" altLang="en-US" sz="4000" b="1" dirty="0">
                <a:solidFill>
                  <a:srgbClr val="C00000">
                    <a:alpha val="90000"/>
                  </a:srgbClr>
                </a:solidFill>
              </a:rPr>
              <a:t>輸入新密碼</a:t>
            </a:r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r>
              <a:rPr lang="zh-TW" altLang="en-US" sz="4000" b="1" dirty="0">
                <a:solidFill>
                  <a:srgbClr val="C00000">
                    <a:alpha val="90000"/>
                  </a:srgbClr>
                </a:solidFill>
              </a:rPr>
              <a:t>密碼設定規則</a:t>
            </a:r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endParaRPr lang="zh-TW" altLang="en-US" sz="4000" b="1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0222E2E1-66B1-4FD1-B809-A5D8953FF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350" y="2243517"/>
            <a:ext cx="5514624" cy="140718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04ABE22-AABB-47E4-9057-F3C1A7F9F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006" y="1759124"/>
            <a:ext cx="10513168" cy="8269162"/>
          </a:xfrm>
          <a:prstGeom prst="rect">
            <a:avLst/>
          </a:prstGeom>
        </p:spPr>
      </p:pic>
      <p:sp>
        <p:nvSpPr>
          <p:cNvPr id="19" name="標題 7">
            <a:extLst>
              <a:ext uri="{FF2B5EF4-FFF2-40B4-BE49-F238E27FC236}">
                <a16:creationId xmlns:a16="http://schemas.microsoft.com/office/drawing/2014/main" id="{BA0536C9-70BA-492A-9E9A-506550559C38}"/>
              </a:ext>
            </a:extLst>
          </p:cNvPr>
          <p:cNvSpPr txBox="1">
            <a:spLocks/>
          </p:cNvSpPr>
          <p:nvPr/>
        </p:nvSpPr>
        <p:spPr>
          <a:xfrm>
            <a:off x="1535661" y="601025"/>
            <a:ext cx="15745061" cy="1110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kumimoji="0" lang="zh-TW" altLang="en-US" b="1" dirty="0">
                <a:solidFill>
                  <a:schemeClr val="accent1"/>
                </a:solidFill>
              </a:rPr>
              <a:t>新期數首次登入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0AB57D7-4774-4584-A48C-651FA7679455}"/>
              </a:ext>
            </a:extLst>
          </p:cNvPr>
          <p:cNvSpPr/>
          <p:nvPr/>
        </p:nvSpPr>
        <p:spPr>
          <a:xfrm>
            <a:off x="1237350" y="2119164"/>
            <a:ext cx="5601600" cy="164131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AB646AD-7E8D-4EAD-B007-1C94C25097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</a:t>
            </a:fld>
            <a:endParaRPr lang="ja-JP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B3713C7-2476-4962-9EAC-B7C86335C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1038" y="8113672"/>
            <a:ext cx="4039164" cy="3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8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D6D0528-AE8D-40AF-B6AA-FC973283A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30</a:t>
            </a:fld>
            <a:endParaRPr lang="ja-JP" altLang="en-US" dirty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80C74A78-3ABF-48D1-9DCC-869F6DB873A1}"/>
              </a:ext>
            </a:extLst>
          </p:cNvPr>
          <p:cNvSpPr txBox="1">
            <a:spLocks/>
          </p:cNvSpPr>
          <p:nvPr/>
        </p:nvSpPr>
        <p:spPr>
          <a:xfrm>
            <a:off x="934294" y="606997"/>
            <a:ext cx="17209911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>
                <a:solidFill>
                  <a:schemeClr val="accent1"/>
                </a:solidFill>
              </a:rPr>
              <a:t>基</a:t>
            </a:r>
            <a:r>
              <a:rPr kumimoji="0" lang="en-US" altLang="zh-TW" b="1" dirty="0">
                <a:solidFill>
                  <a:schemeClr val="accent1"/>
                </a:solidFill>
              </a:rPr>
              <a:t>7</a:t>
            </a:r>
            <a:r>
              <a:rPr kumimoji="0" lang="zh-TW" altLang="en-US" b="1" dirty="0">
                <a:solidFill>
                  <a:schemeClr val="accent1"/>
                </a:solidFill>
              </a:rPr>
              <a:t>資料異動</a:t>
            </a:r>
            <a:r>
              <a:rPr kumimoji="0" lang="en-US" altLang="zh-TW" b="1" dirty="0">
                <a:solidFill>
                  <a:schemeClr val="accent1"/>
                </a:solidFill>
              </a:rPr>
              <a:t>-1.</a:t>
            </a:r>
            <a:r>
              <a:rPr kumimoji="0" lang="zh-TW" altLang="en-US" b="1" dirty="0">
                <a:solidFill>
                  <a:schemeClr val="accent1"/>
                </a:solidFill>
              </a:rPr>
              <a:t>新增。</a:t>
            </a:r>
            <a:r>
              <a:rPr kumimoji="0" lang="en-US" altLang="zh-TW" b="1" dirty="0">
                <a:solidFill>
                  <a:schemeClr val="accent1"/>
                </a:solidFill>
              </a:rPr>
              <a:t>2.</a:t>
            </a:r>
            <a:r>
              <a:rPr kumimoji="0" lang="zh-TW" altLang="en-US" b="1" dirty="0">
                <a:solidFill>
                  <a:schemeClr val="accent1"/>
                </a:solidFill>
              </a:rPr>
              <a:t>刪除、編輯、檢視。</a:t>
            </a:r>
            <a:r>
              <a:rPr kumimoji="0" lang="en-US" altLang="zh-TW" b="1" dirty="0">
                <a:solidFill>
                  <a:schemeClr val="accent1"/>
                </a:solidFill>
              </a:rPr>
              <a:t>3.</a:t>
            </a:r>
            <a:r>
              <a:rPr kumimoji="0" lang="zh-TW" altLang="en-US" b="1" dirty="0">
                <a:solidFill>
                  <a:schemeClr val="accent1"/>
                </a:solidFill>
              </a:rPr>
              <a:t>取消異動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79C28E6-2660-4788-BCF5-89DB45BE8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70" y="1849150"/>
            <a:ext cx="17016773" cy="7686838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BAF1F3FB-F52C-46F9-842C-14BCE287D058}"/>
              </a:ext>
            </a:extLst>
          </p:cNvPr>
          <p:cNvSpPr/>
          <p:nvPr/>
        </p:nvSpPr>
        <p:spPr>
          <a:xfrm>
            <a:off x="418925" y="2551212"/>
            <a:ext cx="1163441" cy="57606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solidFill>
                  <a:srgbClr val="FF0000"/>
                </a:solidFill>
              </a:rPr>
              <a:t>1.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4A097ACC-2560-4673-858A-0F4D8922E845}"/>
              </a:ext>
            </a:extLst>
          </p:cNvPr>
          <p:cNvSpPr/>
          <p:nvPr/>
        </p:nvSpPr>
        <p:spPr>
          <a:xfrm>
            <a:off x="418926" y="5102149"/>
            <a:ext cx="1320982" cy="67353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solidFill>
                  <a:srgbClr val="FF0000"/>
                </a:solidFill>
              </a:rPr>
              <a:t>2.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48DC8D5D-A318-44BD-A34C-4F10E702B96A}"/>
              </a:ext>
            </a:extLst>
          </p:cNvPr>
          <p:cNvSpPr/>
          <p:nvPr/>
        </p:nvSpPr>
        <p:spPr>
          <a:xfrm>
            <a:off x="418925" y="3985263"/>
            <a:ext cx="803401" cy="67353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solidFill>
                  <a:srgbClr val="FF0000"/>
                </a:solidFill>
              </a:rPr>
              <a:t>3.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51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>
            <a:extLst>
              <a:ext uri="{FF2B5EF4-FFF2-40B4-BE49-F238E27FC236}">
                <a16:creationId xmlns:a16="http://schemas.microsoft.com/office/drawing/2014/main" id="{B70B78AB-69C4-403F-B66D-41A1D4986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EE843FB5-0A51-4F75-B291-9346EA37E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內容版面配置區 14">
            <a:extLst>
              <a:ext uri="{FF2B5EF4-FFF2-40B4-BE49-F238E27FC236}">
                <a16:creationId xmlns:a16="http://schemas.microsoft.com/office/drawing/2014/main" id="{EBA3982B-FB88-4F38-9F2A-AEC9016DD9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7" name="內容版面配置區 16">
            <a:extLst>
              <a:ext uri="{FF2B5EF4-FFF2-40B4-BE49-F238E27FC236}">
                <a16:creationId xmlns:a16="http://schemas.microsoft.com/office/drawing/2014/main" id="{C6C0C932-C11E-422D-994A-410C20999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87222" y="1915195"/>
            <a:ext cx="8603764" cy="7435639"/>
          </a:xfrm>
        </p:spPr>
        <p:txBody>
          <a:bodyPr/>
          <a:lstStyle/>
          <a:p>
            <a:r>
              <a:rPr lang="zh-TW" altLang="en-US" b="1" dirty="0">
                <a:solidFill>
                  <a:srgbClr val="0000FF"/>
                </a:solidFill>
              </a:rPr>
              <a:t>單位類型：一級行政單位、一級學術單位、其他單位</a:t>
            </a:r>
            <a:endParaRPr lang="en-US" altLang="zh-TW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 請提供</a:t>
            </a:r>
            <a:r>
              <a:rPr lang="zh-TW" altLang="en-US" b="1" dirty="0">
                <a:solidFill>
                  <a:srgbClr val="FF0000"/>
                </a:solidFill>
              </a:rPr>
              <a:t>組織規程佐證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0000FF"/>
              </a:solidFill>
            </a:endParaRPr>
          </a:p>
          <a:p>
            <a:r>
              <a:rPr lang="zh-TW" altLang="en-US" b="1" dirty="0">
                <a:solidFill>
                  <a:srgbClr val="0000FF"/>
                </a:solidFill>
              </a:rPr>
              <a:t>是否獨立聘任教師：</a:t>
            </a:r>
            <a:endParaRPr lang="en-US" altLang="zh-TW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教師、研究類表冊</a:t>
            </a:r>
            <a:r>
              <a:rPr lang="zh-TW" altLang="en-US" b="1" dirty="0">
                <a:solidFill>
                  <a:srgbClr val="FF0000"/>
                </a:solidFill>
              </a:rPr>
              <a:t>可填報單位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</a:t>
            </a:r>
            <a:r>
              <a:rPr lang="en-US" altLang="zh-TW" b="1" dirty="0">
                <a:solidFill>
                  <a:srgbClr val="0000FF"/>
                </a:solidFill>
              </a:rPr>
              <a:t>(EX</a:t>
            </a:r>
            <a:r>
              <a:rPr lang="zh-TW" altLang="en-US" b="1" dirty="0">
                <a:solidFill>
                  <a:srgbClr val="0000FF"/>
                </a:solidFill>
              </a:rPr>
              <a:t>：教</a:t>
            </a:r>
            <a:r>
              <a:rPr lang="en-US" altLang="zh-TW" b="1" dirty="0">
                <a:solidFill>
                  <a:srgbClr val="0000FF"/>
                </a:solidFill>
              </a:rPr>
              <a:t>1-</a:t>
            </a:r>
            <a:r>
              <a:rPr lang="zh-TW" altLang="en-US" b="1" dirty="0">
                <a:solidFill>
                  <a:srgbClr val="0000FF"/>
                </a:solidFill>
              </a:rPr>
              <a:t>主聘單位：師培中心</a:t>
            </a:r>
            <a:r>
              <a:rPr lang="en-US" altLang="zh-TW" b="1" dirty="0">
                <a:solidFill>
                  <a:srgbClr val="0000FF"/>
                </a:solidFill>
              </a:rPr>
              <a:t>)</a:t>
            </a:r>
          </a:p>
          <a:p>
            <a:endParaRPr lang="en-US" altLang="zh-TW" b="1" dirty="0">
              <a:solidFill>
                <a:srgbClr val="0000FF"/>
              </a:solidFill>
            </a:endParaRPr>
          </a:p>
          <a:p>
            <a:r>
              <a:rPr lang="zh-TW" altLang="en-US" b="1" dirty="0">
                <a:solidFill>
                  <a:srgbClr val="0000FF"/>
                </a:solidFill>
              </a:rPr>
              <a:t>是否有獨立研究成效或聘任研究員</a:t>
            </a:r>
            <a:endParaRPr lang="en-US" altLang="zh-TW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 研究類表冊</a:t>
            </a:r>
            <a:r>
              <a:rPr lang="zh-TW" altLang="en-US" b="1" dirty="0">
                <a:solidFill>
                  <a:srgbClr val="FF0000"/>
                </a:solidFill>
              </a:rPr>
              <a:t>可填報單位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 </a:t>
            </a:r>
            <a:r>
              <a:rPr lang="en-US" altLang="zh-TW" b="1" dirty="0">
                <a:solidFill>
                  <a:srgbClr val="0000FF"/>
                </a:solidFill>
              </a:rPr>
              <a:t>(EX</a:t>
            </a:r>
            <a:r>
              <a:rPr lang="zh-TW" altLang="en-US" b="1" dirty="0">
                <a:solidFill>
                  <a:srgbClr val="0000FF"/>
                </a:solidFill>
              </a:rPr>
              <a:t>：研</a:t>
            </a:r>
            <a:r>
              <a:rPr lang="en-US" altLang="zh-TW" b="1" dirty="0">
                <a:solidFill>
                  <a:srgbClr val="0000FF"/>
                </a:solidFill>
              </a:rPr>
              <a:t>16-</a:t>
            </a:r>
            <a:r>
              <a:rPr lang="zh-TW" altLang="en-US" b="1" dirty="0">
                <a:solidFill>
                  <a:srgbClr val="0000FF"/>
                </a:solidFill>
              </a:rPr>
              <a:t>教師發表期刊</a:t>
            </a:r>
            <a:r>
              <a:rPr lang="en-US" altLang="zh-TW" b="1" dirty="0">
                <a:solidFill>
                  <a:srgbClr val="0000FF"/>
                </a:solidFill>
              </a:rPr>
              <a:t>-</a:t>
            </a:r>
            <a:r>
              <a:rPr lang="zh-TW" altLang="en-US" b="1" dirty="0">
                <a:solidFill>
                  <a:srgbClr val="0000FF"/>
                </a:solidFill>
              </a:rPr>
              <a:t>單位名稱：國際中心</a:t>
            </a:r>
            <a:r>
              <a:rPr lang="en-US" altLang="zh-TW" b="1" dirty="0">
                <a:solidFill>
                  <a:srgbClr val="0000FF"/>
                </a:solidFill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0B2394D8-DB79-46B6-8861-4ED85959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31</a:t>
            </a:fld>
            <a:endParaRPr lang="ja-JP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1D1D21B9-D1B4-461C-A690-14700D1F3FBC}"/>
              </a:ext>
            </a:extLst>
          </p:cNvPr>
          <p:cNvSpPr txBox="1">
            <a:spLocks/>
          </p:cNvSpPr>
          <p:nvPr/>
        </p:nvSpPr>
        <p:spPr>
          <a:xfrm>
            <a:off x="934294" y="606997"/>
            <a:ext cx="17209911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>
                <a:solidFill>
                  <a:schemeClr val="accent1"/>
                </a:solidFill>
              </a:rPr>
              <a:t>基</a:t>
            </a:r>
            <a:r>
              <a:rPr kumimoji="0" lang="en-US" altLang="zh-TW" b="1" dirty="0">
                <a:solidFill>
                  <a:schemeClr val="accent1"/>
                </a:solidFill>
              </a:rPr>
              <a:t>7</a:t>
            </a:r>
            <a:r>
              <a:rPr kumimoji="0" lang="zh-TW" altLang="en-US" b="1" dirty="0">
                <a:solidFill>
                  <a:schemeClr val="accent1"/>
                </a:solidFill>
              </a:rPr>
              <a:t>資料異動</a:t>
            </a:r>
            <a:r>
              <a:rPr kumimoji="0" lang="en-US" altLang="zh-TW" b="1" dirty="0">
                <a:solidFill>
                  <a:schemeClr val="accent1"/>
                </a:solidFill>
              </a:rPr>
              <a:t>-1.</a:t>
            </a:r>
            <a:r>
              <a:rPr kumimoji="0" lang="zh-TW" altLang="en-US" b="1" dirty="0">
                <a:solidFill>
                  <a:schemeClr val="accent1"/>
                </a:solidFill>
              </a:rPr>
              <a:t>新增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F736412-9C14-4494-9A62-27F563478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76" y="1839348"/>
            <a:ext cx="853181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0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890DDAB-4C25-44F3-8965-EE6D566E9B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32</a:t>
            </a:fld>
            <a:endParaRPr lang="ja-JP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6415BC5-00BA-451C-BB20-7E76821B8A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46462" y="2079523"/>
            <a:ext cx="9505056" cy="575841"/>
          </a:xfrm>
        </p:spPr>
        <p:txBody>
          <a:bodyPr>
            <a:noAutofit/>
          </a:bodyPr>
          <a:lstStyle/>
          <a:p>
            <a:r>
              <a:rPr kumimoji="0" lang="zh-TW" altLang="en-US" sz="3200" b="1" dirty="0">
                <a:solidFill>
                  <a:schemeClr val="accent1"/>
                </a:solidFill>
              </a:rPr>
              <a:t>刪除</a:t>
            </a:r>
            <a:endParaRPr lang="zh-TW" altLang="en-US" sz="32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D0D8965-ABBD-42BC-8735-9F03AB32C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932" y="2079523"/>
            <a:ext cx="6432117" cy="2106092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E7F4605F-BA2E-429B-A714-49DA83C35862}"/>
              </a:ext>
            </a:extLst>
          </p:cNvPr>
          <p:cNvSpPr txBox="1">
            <a:spLocks/>
          </p:cNvSpPr>
          <p:nvPr/>
        </p:nvSpPr>
        <p:spPr>
          <a:xfrm>
            <a:off x="934294" y="606997"/>
            <a:ext cx="17209911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>
                <a:solidFill>
                  <a:schemeClr val="accent1"/>
                </a:solidFill>
              </a:rPr>
              <a:t>基</a:t>
            </a:r>
            <a:r>
              <a:rPr kumimoji="0" lang="en-US" altLang="zh-TW" b="1" dirty="0">
                <a:solidFill>
                  <a:schemeClr val="accent1"/>
                </a:solidFill>
              </a:rPr>
              <a:t>7</a:t>
            </a:r>
            <a:r>
              <a:rPr kumimoji="0" lang="zh-TW" altLang="en-US" b="1" dirty="0">
                <a:solidFill>
                  <a:schemeClr val="accent1"/>
                </a:solidFill>
              </a:rPr>
              <a:t>資料異動</a:t>
            </a:r>
            <a:r>
              <a:rPr kumimoji="0" lang="en-US" altLang="zh-TW" b="1" dirty="0">
                <a:solidFill>
                  <a:schemeClr val="accent1"/>
                </a:solidFill>
              </a:rPr>
              <a:t>-2.</a:t>
            </a:r>
            <a:r>
              <a:rPr kumimoji="0" lang="zh-TW" altLang="en-US" b="1" dirty="0">
                <a:solidFill>
                  <a:schemeClr val="accent1"/>
                </a:solidFill>
              </a:rPr>
              <a:t>刪除、編輯、檢視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ADB5E33-2A83-443A-B52A-78B5C2A14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366" y="5431532"/>
            <a:ext cx="6824702" cy="448747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7491257-3FAE-4DCB-8362-F305C5AF1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312" y="5431531"/>
            <a:ext cx="9067884" cy="4248471"/>
          </a:xfrm>
          <a:prstGeom prst="rect">
            <a:avLst/>
          </a:prstGeom>
        </p:spPr>
      </p:pic>
      <p:sp>
        <p:nvSpPr>
          <p:cNvPr id="13" name="文字版面配置區 3">
            <a:extLst>
              <a:ext uri="{FF2B5EF4-FFF2-40B4-BE49-F238E27FC236}">
                <a16:creationId xmlns:a16="http://schemas.microsoft.com/office/drawing/2014/main" id="{2D8AB88F-26EE-48D5-BC8E-FC0E946FAF26}"/>
              </a:ext>
            </a:extLst>
          </p:cNvPr>
          <p:cNvSpPr txBox="1">
            <a:spLocks/>
          </p:cNvSpPr>
          <p:nvPr/>
        </p:nvSpPr>
        <p:spPr>
          <a:xfrm>
            <a:off x="2445589" y="4666613"/>
            <a:ext cx="5960606" cy="575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14316" indent="-514316" algn="l" defTabSz="685754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700" kern="1200" baseline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14351" indent="-42859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14386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00140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85894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71649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57403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143157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828911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3200" b="1" dirty="0">
                <a:solidFill>
                  <a:schemeClr val="accent1"/>
                </a:solidFill>
              </a:rPr>
              <a:t>編輯</a:t>
            </a:r>
            <a:endParaRPr kumimoji="0" lang="zh-TW" altLang="en-US" sz="3200" dirty="0"/>
          </a:p>
        </p:txBody>
      </p:sp>
      <p:sp>
        <p:nvSpPr>
          <p:cNvPr id="14" name="文字版面配置區 3">
            <a:extLst>
              <a:ext uri="{FF2B5EF4-FFF2-40B4-BE49-F238E27FC236}">
                <a16:creationId xmlns:a16="http://schemas.microsoft.com/office/drawing/2014/main" id="{47DC8A3D-C525-415D-85F9-7FD9DF3D7399}"/>
              </a:ext>
            </a:extLst>
          </p:cNvPr>
          <p:cNvSpPr txBox="1">
            <a:spLocks/>
          </p:cNvSpPr>
          <p:nvPr/>
        </p:nvSpPr>
        <p:spPr>
          <a:xfrm>
            <a:off x="10049160" y="4699358"/>
            <a:ext cx="5960606" cy="575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14316" indent="-514316" algn="l" defTabSz="685754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700" kern="1200" baseline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14351" indent="-42859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14386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00140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85894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71649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57403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143157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828911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3200" b="1" dirty="0">
                <a:solidFill>
                  <a:schemeClr val="accent1"/>
                </a:solidFill>
              </a:rPr>
              <a:t>檢視</a:t>
            </a:r>
            <a:endParaRPr kumimoji="0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760419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6C93E9E-7477-474A-8387-0D435AE189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33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3E5484-8DD1-493F-A55B-BD8FF89078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AA469606-DC0B-40D8-914D-5113C4EBF8F7}"/>
              </a:ext>
            </a:extLst>
          </p:cNvPr>
          <p:cNvSpPr txBox="1">
            <a:spLocks/>
          </p:cNvSpPr>
          <p:nvPr/>
        </p:nvSpPr>
        <p:spPr>
          <a:xfrm>
            <a:off x="934294" y="606997"/>
            <a:ext cx="17209911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>
                <a:solidFill>
                  <a:schemeClr val="accent1"/>
                </a:solidFill>
              </a:rPr>
              <a:t>基</a:t>
            </a:r>
            <a:r>
              <a:rPr kumimoji="0" lang="en-US" altLang="zh-TW" b="1" dirty="0">
                <a:solidFill>
                  <a:schemeClr val="accent1"/>
                </a:solidFill>
              </a:rPr>
              <a:t>7</a:t>
            </a:r>
            <a:r>
              <a:rPr kumimoji="0" lang="zh-TW" altLang="en-US" b="1" dirty="0">
                <a:solidFill>
                  <a:schemeClr val="accent1"/>
                </a:solidFill>
              </a:rPr>
              <a:t>資料異動</a:t>
            </a:r>
            <a:r>
              <a:rPr kumimoji="0" lang="en-US" altLang="zh-TW" b="1" dirty="0">
                <a:solidFill>
                  <a:schemeClr val="accent1"/>
                </a:solidFill>
              </a:rPr>
              <a:t>-3.</a:t>
            </a:r>
            <a:r>
              <a:rPr kumimoji="0" lang="zh-TW" altLang="en-US" b="1" dirty="0">
                <a:solidFill>
                  <a:schemeClr val="accent1"/>
                </a:solidFill>
              </a:rPr>
              <a:t>取消異動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1AD9C0B-F675-4FAB-BA86-EFD6EE70F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322" y="2407196"/>
            <a:ext cx="13195229" cy="2448272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657336E1-3224-42A4-87E1-3C33488493D5}"/>
              </a:ext>
            </a:extLst>
          </p:cNvPr>
          <p:cNvSpPr/>
          <p:nvPr/>
        </p:nvSpPr>
        <p:spPr>
          <a:xfrm>
            <a:off x="1133779" y="2739214"/>
            <a:ext cx="592603" cy="211625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ACAB8EA0-0859-46A8-AA1E-F18135A2F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080" y="6008656"/>
            <a:ext cx="7374268" cy="244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782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21"/>
          <p:cNvSpPr txBox="1">
            <a:spLocks noGrp="1"/>
          </p:cNvSpPr>
          <p:nvPr>
            <p:ph type="title"/>
          </p:nvPr>
        </p:nvSpPr>
        <p:spPr>
          <a:xfrm>
            <a:off x="790278" y="0"/>
            <a:ext cx="17496135" cy="17689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8" tIns="45696" rIns="91418" bIns="45696" rtlCol="0" anchor="t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accent1"/>
              </a:buClr>
              <a:buSzPts val="6000"/>
              <a:buFont typeface="Roboto Condensed Light"/>
            </a:pP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[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帳號及權限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]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、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[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基本資料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]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確認</a:t>
            </a:r>
            <a:endParaRPr sz="5999" dirty="0">
              <a:solidFill>
                <a:schemeClr val="accent1"/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D4EAB7BB-D629-43AF-B310-3F0DBBD6086F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17381618" y="9591290"/>
            <a:ext cx="904795" cy="546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34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6" name="Google Shape;3056;p221"/>
          <p:cNvSpPr/>
          <p:nvPr/>
        </p:nvSpPr>
        <p:spPr>
          <a:xfrm>
            <a:off x="654299" y="1453411"/>
            <a:ext cx="16272147" cy="575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62" tIns="81619" rIns="163262" bIns="81619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zh-TW" altLang="en-US" sz="24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須為「</a:t>
            </a:r>
            <a:r>
              <a:rPr lang="zh-TW" altLang="en-US" sz="24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管理師</a:t>
            </a:r>
            <a:r>
              <a:rPr lang="zh-TW" altLang="en-US" sz="24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」登入，方可使用</a:t>
            </a:r>
            <a:endParaRPr sz="1400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B946EB4-E422-4A6A-ACDD-134012218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310" y="2425621"/>
            <a:ext cx="9270466" cy="114817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E8CE54D-ADF4-4C0B-BD99-69BD12DCA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0221" y="4954033"/>
            <a:ext cx="6768752" cy="4551003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538500B9-5C5E-4E1C-9550-0DDD5B831631}"/>
              </a:ext>
            </a:extLst>
          </p:cNvPr>
          <p:cNvSpPr/>
          <p:nvPr/>
        </p:nvSpPr>
        <p:spPr>
          <a:xfrm>
            <a:off x="12383566" y="2395541"/>
            <a:ext cx="3384375" cy="11751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582C880-6FE1-47DA-B722-D66E69FB60E5}"/>
              </a:ext>
            </a:extLst>
          </p:cNvPr>
          <p:cNvSpPr/>
          <p:nvPr/>
        </p:nvSpPr>
        <p:spPr>
          <a:xfrm>
            <a:off x="10543259" y="6289937"/>
            <a:ext cx="6624736" cy="337794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6C86CD39-9621-4B7E-BFF9-870ACFB53A55}"/>
              </a:ext>
            </a:extLst>
          </p:cNvPr>
          <p:cNvSpPr/>
          <p:nvPr/>
        </p:nvSpPr>
        <p:spPr>
          <a:xfrm rot="5400000">
            <a:off x="13255279" y="3990914"/>
            <a:ext cx="1175156" cy="501608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308D157-C537-43B1-B5B8-5B5948734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332" y="2382496"/>
            <a:ext cx="6661698" cy="363668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27E83DC-B1F7-456B-956A-5DAE289625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286" y="6511652"/>
            <a:ext cx="6624736" cy="3246718"/>
          </a:xfrm>
          <a:prstGeom prst="rect">
            <a:avLst/>
          </a:prstGeom>
        </p:spPr>
      </p:pic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F8800E3B-0A8E-4C2A-B964-5418E33C9EDD}"/>
              </a:ext>
            </a:extLst>
          </p:cNvPr>
          <p:cNvCxnSpPr>
            <a:cxnSpLocks/>
            <a:stCxn id="3056" idx="2"/>
          </p:cNvCxnSpPr>
          <p:nvPr/>
        </p:nvCxnSpPr>
        <p:spPr>
          <a:xfrm>
            <a:off x="8790373" y="2029203"/>
            <a:ext cx="0" cy="78351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21"/>
          <p:cNvSpPr txBox="1">
            <a:spLocks noGrp="1"/>
          </p:cNvSpPr>
          <p:nvPr>
            <p:ph type="title"/>
          </p:nvPr>
        </p:nvSpPr>
        <p:spPr>
          <a:xfrm>
            <a:off x="790278" y="0"/>
            <a:ext cx="17496135" cy="17689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8" tIns="45696" rIns="91418" bIns="45696" rtlCol="0" anchor="t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accent1"/>
              </a:buClr>
              <a:buSzPts val="6000"/>
              <a:buFont typeface="Roboto Condensed Light"/>
            </a:pP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[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帳號及權限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]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、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[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基本資料</a:t>
            </a:r>
            <a:r>
              <a:rPr lang="en-US" altLang="zh-TW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]</a:t>
            </a:r>
            <a:r>
              <a:rPr lang="zh-TW" altLang="en-US" sz="5999" dirty="0">
                <a:solidFill>
                  <a:schemeClr val="accent1"/>
                </a:solidFill>
                <a:latin typeface="Microsoft JhengHei"/>
                <a:ea typeface="Microsoft JhengHei"/>
                <a:sym typeface="Microsoft JhengHei"/>
              </a:rPr>
              <a:t>確認</a:t>
            </a:r>
            <a:endParaRPr sz="5999" dirty="0">
              <a:solidFill>
                <a:schemeClr val="accent1"/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D4EAB7BB-D629-43AF-B310-3F0DBBD6086F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17381618" y="9591290"/>
            <a:ext cx="904795" cy="546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2" tIns="81619" rIns="163262" bIns="81619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35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6" name="Google Shape;3056;p221"/>
          <p:cNvSpPr/>
          <p:nvPr/>
        </p:nvSpPr>
        <p:spPr>
          <a:xfrm>
            <a:off x="654299" y="1453411"/>
            <a:ext cx="16272147" cy="575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62" tIns="81619" rIns="163262" bIns="81619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zh-TW" altLang="en-US" sz="24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須設定為「</a:t>
            </a:r>
            <a:r>
              <a:rPr lang="zh-TW" altLang="en-US" sz="2400" b="1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學校業務總承辦人</a:t>
            </a:r>
            <a:r>
              <a:rPr lang="zh-TW" altLang="en-US" sz="24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」帳號登入，方可使用</a:t>
            </a:r>
            <a:endParaRPr sz="1400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B946EB4-E422-4A6A-ACDD-134012218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78" y="2055013"/>
            <a:ext cx="10401720" cy="128828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48CD157-3DB0-4E5C-8D5B-F3BE7BB20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0371" y="3482614"/>
            <a:ext cx="7524603" cy="6341406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BD6DDAD-3F00-441E-834D-15C06E3B9BB3}"/>
              </a:ext>
            </a:extLst>
          </p:cNvPr>
          <p:cNvSpPr/>
          <p:nvPr/>
        </p:nvSpPr>
        <p:spPr>
          <a:xfrm>
            <a:off x="3526583" y="2164215"/>
            <a:ext cx="1728192" cy="5310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4CD803E-DAD5-436D-AF0B-FB29295DDC70}"/>
              </a:ext>
            </a:extLst>
          </p:cNvPr>
          <p:cNvSpPr/>
          <p:nvPr/>
        </p:nvSpPr>
        <p:spPr>
          <a:xfrm>
            <a:off x="7417938" y="2614849"/>
            <a:ext cx="2229324" cy="5310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D8A013B-337B-45A3-938E-6F84BFE7CB6A}"/>
              </a:ext>
            </a:extLst>
          </p:cNvPr>
          <p:cNvSpPr/>
          <p:nvPr/>
        </p:nvSpPr>
        <p:spPr>
          <a:xfrm>
            <a:off x="8279110" y="4351411"/>
            <a:ext cx="8424936" cy="578593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2F0CBD95-A850-4CCB-B63E-EEF311A21B40}"/>
              </a:ext>
            </a:extLst>
          </p:cNvPr>
          <p:cNvSpPr/>
          <p:nvPr/>
        </p:nvSpPr>
        <p:spPr>
          <a:xfrm rot="596296">
            <a:off x="5508240" y="2444424"/>
            <a:ext cx="1770091" cy="501608"/>
          </a:xfrm>
          <a:prstGeom prst="rightArrow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1B84075A-0EC8-4E21-B8C3-14BF95230A34}"/>
              </a:ext>
            </a:extLst>
          </p:cNvPr>
          <p:cNvSpPr/>
          <p:nvPr/>
        </p:nvSpPr>
        <p:spPr>
          <a:xfrm rot="3520949">
            <a:off x="7520342" y="3652332"/>
            <a:ext cx="1161657" cy="501608"/>
          </a:xfrm>
          <a:prstGeom prst="rightArrow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92447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526582" y="3775348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chemeClr val="accent1"/>
                </a:solidFill>
              </a:rPr>
              <a:t>資料填報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5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39550" y="3721596"/>
            <a:ext cx="6840760" cy="5382344"/>
          </a:xfrm>
        </p:spPr>
        <p:txBody>
          <a:bodyPr/>
          <a:lstStyle/>
          <a:p>
            <a:r>
              <a:rPr lang="zh-TW" altLang="en-US" b="1" dirty="0"/>
              <a:t>新增</a:t>
            </a:r>
            <a:endParaRPr lang="en-US" altLang="zh-TW" b="1" dirty="0"/>
          </a:p>
          <a:p>
            <a:endParaRPr lang="en-US" altLang="zh-TW" b="1" dirty="0"/>
          </a:p>
          <a:p>
            <a:r>
              <a:rPr lang="en-US" altLang="zh-TW" b="1" dirty="0"/>
              <a:t>Excel</a:t>
            </a:r>
            <a:r>
              <a:rPr lang="zh-TW" altLang="en-US" b="1" dirty="0"/>
              <a:t>上下傳</a:t>
            </a:r>
            <a:endParaRPr lang="en-US" altLang="zh-TW" b="1" dirty="0"/>
          </a:p>
          <a:p>
            <a:endParaRPr lang="en-US" altLang="zh-TW" b="1" dirty="0"/>
          </a:p>
          <a:p>
            <a:r>
              <a:rPr lang="zh-TW" altLang="en-US" b="1" dirty="0"/>
              <a:t>清除本表資料</a:t>
            </a:r>
            <a:r>
              <a:rPr lang="en-US" altLang="zh-TW" b="1" dirty="0"/>
              <a:t>(</a:t>
            </a:r>
            <a:r>
              <a:rPr lang="zh-TW" altLang="en-US" b="1" dirty="0"/>
              <a:t>僅供總承辦使用</a:t>
            </a:r>
            <a:r>
              <a:rPr lang="en-US" altLang="zh-TW" b="1" dirty="0"/>
              <a:t>)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FF0000">
                    <a:alpha val="80000"/>
                  </a:srgbClr>
                </a:solidFill>
              </a:rPr>
              <a:t>       *清除該表所有資料，務必先備份</a:t>
            </a:r>
            <a:endParaRPr lang="en-US" altLang="zh-TW" b="1" dirty="0">
              <a:solidFill>
                <a:srgbClr val="FF0000">
                  <a:alpha val="80000"/>
                </a:srgbClr>
              </a:solidFill>
            </a:endParaRPr>
          </a:p>
          <a:p>
            <a:endParaRPr lang="en-US" altLang="zh-TW" b="1" dirty="0"/>
          </a:p>
          <a:p>
            <a:r>
              <a:rPr lang="zh-TW" altLang="en-US" b="1" dirty="0"/>
              <a:t>本表無資料</a:t>
            </a:r>
            <a:r>
              <a:rPr lang="en-US" altLang="zh-TW" b="1" dirty="0"/>
              <a:t>(</a:t>
            </a:r>
            <a:r>
              <a:rPr lang="zh-TW" altLang="en-US" b="1" dirty="0"/>
              <a:t>僅供總承辦使用</a:t>
            </a:r>
            <a:r>
              <a:rPr lang="en-US" altLang="zh-TW" b="1" dirty="0"/>
              <a:t>)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       *當該表無資料才可按</a:t>
            </a:r>
            <a:endParaRPr lang="en-US" altLang="zh-TW" b="1" dirty="0">
              <a:solidFill>
                <a:srgbClr val="0070C0">
                  <a:alpha val="80000"/>
                </a:srgbClr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       *如誤按，直接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[</a:t>
            </a: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新增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]</a:t>
            </a: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、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[</a:t>
            </a: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上傳資料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]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         即可消除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5D90AA0-9650-4C9B-9855-5E3D70851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73" y="2319518"/>
            <a:ext cx="11532445" cy="5990395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94423586-61A0-4B55-9B61-9BDE919E20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37</a:t>
            </a:fld>
            <a:endParaRPr lang="ja-JP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7569222-A939-464A-95F7-DD77D2F48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08" y="2319519"/>
            <a:ext cx="11704698" cy="491221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03A8EF2-6CDB-45CE-A655-B9FE2D8F2653}"/>
              </a:ext>
            </a:extLst>
          </p:cNvPr>
          <p:cNvSpPr/>
          <p:nvPr/>
        </p:nvSpPr>
        <p:spPr>
          <a:xfrm>
            <a:off x="284808" y="6151612"/>
            <a:ext cx="8138318" cy="76521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030638" y="3108184"/>
            <a:ext cx="5616624" cy="53955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</a:t>
            </a:r>
            <a:r>
              <a:rPr lang="zh-TW" altLang="en-US" b="1" dirty="0"/>
              <a:t>新增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562862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8B7C50-2174-4C78-BDAF-725EEC77E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542" y="1858732"/>
            <a:ext cx="11665296" cy="8198918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19EF068-B2C8-4D64-B8D9-606D1A47E4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31A6A66-A129-4A19-AB28-C5838FB180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標題 6">
            <a:extLst>
              <a:ext uri="{FF2B5EF4-FFF2-40B4-BE49-F238E27FC236}">
                <a16:creationId xmlns:a16="http://schemas.microsoft.com/office/drawing/2014/main" id="{B31B0D24-6D76-4907-8FB4-8CD721205FBE}"/>
              </a:ext>
            </a:extLst>
          </p:cNvPr>
          <p:cNvSpPr txBox="1">
            <a:spLocks/>
          </p:cNvSpPr>
          <p:nvPr/>
        </p:nvSpPr>
        <p:spPr>
          <a:xfrm>
            <a:off x="3883482" y="895028"/>
            <a:ext cx="13366370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/>
              <a:t>資料填報</a:t>
            </a:r>
            <a:r>
              <a:rPr kumimoji="0" lang="en-US" altLang="zh-TW" b="1" dirty="0"/>
              <a:t>-</a:t>
            </a:r>
            <a:r>
              <a:rPr kumimoji="0" lang="zh-TW" altLang="en-US" b="1" dirty="0"/>
              <a:t>新增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6181D2C-2ABA-4E8F-988F-9D04FEEEC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248" y="2046932"/>
            <a:ext cx="15212073" cy="698499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25EBDA11-30E5-4337-8F1E-DDC598951136}"/>
              </a:ext>
            </a:extLst>
          </p:cNvPr>
          <p:cNvSpPr/>
          <p:nvPr/>
        </p:nvSpPr>
        <p:spPr>
          <a:xfrm>
            <a:off x="7198990" y="4639444"/>
            <a:ext cx="3096344" cy="547688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642FBE-C9F4-4F64-B944-3F797A50A8DB}"/>
              </a:ext>
            </a:extLst>
          </p:cNvPr>
          <p:cNvSpPr/>
          <p:nvPr/>
        </p:nvSpPr>
        <p:spPr>
          <a:xfrm>
            <a:off x="15479910" y="2816363"/>
            <a:ext cx="1368152" cy="88697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090478B9-80D2-4974-B569-048B6B7939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538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669A66E-29D3-482E-97E9-57ECF8CC8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782" y="3343300"/>
            <a:ext cx="7747440" cy="3892994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0BCE19E1-8994-4A91-A5A4-BFF13C327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366" y="751012"/>
            <a:ext cx="15673053" cy="2106488"/>
          </a:xfrm>
        </p:spPr>
        <p:txBody>
          <a:bodyPr/>
          <a:lstStyle/>
          <a:p>
            <a:pPr algn="ctr"/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重設密碼</a:t>
            </a:r>
            <a:r>
              <a:rPr lang="en-US" altLang="zh-TW" b="1" dirty="0">
                <a:solidFill>
                  <a:schemeClr val="accent1"/>
                </a:solidFill>
              </a:rPr>
              <a:t>(</a:t>
            </a:r>
            <a:r>
              <a:rPr kumimoji="0" lang="zh-TW" altLang="en-US" b="1" dirty="0">
                <a:solidFill>
                  <a:schemeClr val="accent1"/>
                </a:solidFill>
              </a:rPr>
              <a:t>忘記密碼</a:t>
            </a:r>
            <a:r>
              <a:rPr lang="en-US" altLang="zh-TW" b="1" dirty="0">
                <a:solidFill>
                  <a:schemeClr val="accent1"/>
                </a:solidFill>
              </a:rPr>
              <a:t>)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4B1AD42-7ED0-4389-B451-721FFC724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4699" y="1643219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F2BF924-EC3F-4F31-AD6B-92D415BA9205}"/>
              </a:ext>
            </a:extLst>
          </p:cNvPr>
          <p:cNvSpPr/>
          <p:nvPr/>
        </p:nvSpPr>
        <p:spPr>
          <a:xfrm>
            <a:off x="5542806" y="5935589"/>
            <a:ext cx="2016224" cy="8640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F308170-DE66-467C-80DF-FA2C7FB9A6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265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</a:t>
            </a:r>
            <a:r>
              <a:rPr lang="zh-TW" altLang="en-US" b="1" dirty="0"/>
              <a:t>填表說明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3B402A-FA83-4681-A563-616B98924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4975" y="64824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26BFB33-23CE-4BDA-8C67-0217280D2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454" y="1823573"/>
            <a:ext cx="13537504" cy="8357521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A51DA0AC-28E8-4095-BDC6-20D53BDA70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-Excel </a:t>
            </a:r>
            <a:r>
              <a:rPr lang="zh-TW" altLang="en-US" b="1" dirty="0"/>
              <a:t>上傳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>
          <a:xfrm>
            <a:off x="862534" y="692376"/>
            <a:ext cx="16273560" cy="575841"/>
          </a:xfrm>
        </p:spPr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筆，第二次上傳另</a:t>
            </a:r>
            <a:r>
              <a:rPr lang="en-US" altLang="zh-TW" sz="3000" dirty="0"/>
              <a:t>3</a:t>
            </a:r>
            <a:r>
              <a:rPr lang="zh-TW" altLang="en-US" sz="3000" dirty="0"/>
              <a:t>筆，關鍵資料不同則累計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90478" y="5448197"/>
            <a:ext cx="14905656" cy="1224136"/>
          </a:xfrm>
        </p:spPr>
        <p:txBody>
          <a:bodyPr/>
          <a:lstStyle/>
          <a:p>
            <a:r>
              <a:rPr lang="zh-TW" altLang="en-US" dirty="0"/>
              <a:t>若</a:t>
            </a:r>
            <a:r>
              <a:rPr lang="en-US" altLang="zh-TW" dirty="0"/>
              <a:t>Excel</a:t>
            </a:r>
            <a:r>
              <a:rPr lang="zh-TW" altLang="en-US" dirty="0"/>
              <a:t>檔案原本有</a:t>
            </a:r>
            <a:r>
              <a:rPr lang="en-US" altLang="zh-TW" dirty="0"/>
              <a:t>10</a:t>
            </a:r>
            <a:r>
              <a:rPr lang="zh-TW" altLang="en-US" dirty="0"/>
              <a:t>筆資料且上傳完成。後續</a:t>
            </a:r>
            <a:r>
              <a:rPr lang="en-US" altLang="zh-TW" dirty="0"/>
              <a:t>Excel</a:t>
            </a:r>
            <a:r>
              <a:rPr lang="zh-TW" altLang="en-US" dirty="0"/>
              <a:t>檔案刪除至剩</a:t>
            </a:r>
            <a:r>
              <a:rPr lang="en-US" altLang="zh-TW" dirty="0"/>
              <a:t>3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7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90478" y="7735788"/>
            <a:ext cx="14905656" cy="1224136"/>
          </a:xfrm>
        </p:spPr>
        <p:txBody>
          <a:bodyPr/>
          <a:lstStyle/>
          <a:p>
            <a:r>
              <a:rPr lang="zh-TW" altLang="en-US" dirty="0"/>
              <a:t>若前、後上傳的資料均為相同的資料，例如：同系所</a:t>
            </a:r>
            <a:r>
              <a:rPr lang="en-US" altLang="zh-TW" dirty="0"/>
              <a:t>-</a:t>
            </a:r>
            <a:r>
              <a:rPr lang="zh-TW" altLang="en-US" dirty="0"/>
              <a:t>同年級</a:t>
            </a:r>
            <a:r>
              <a:rPr lang="en-US" altLang="zh-TW" dirty="0"/>
              <a:t>-</a:t>
            </a:r>
            <a:r>
              <a:rPr lang="zh-TW" altLang="en-US" dirty="0"/>
              <a:t>同性別，則以第二次上傳為主</a:t>
            </a:r>
            <a:endParaRPr lang="en-US" altLang="zh-TW" dirty="0"/>
          </a:p>
          <a:p>
            <a:r>
              <a:rPr lang="zh-TW" altLang="en-US" dirty="0"/>
              <a:t>注意：教師異動身分證號或居留證號，例如：王</a:t>
            </a:r>
            <a:r>
              <a:rPr lang="en-US" altLang="zh-TW" dirty="0"/>
              <a:t>O</a:t>
            </a:r>
            <a:r>
              <a:rPr lang="zh-TW" altLang="en-US" dirty="0"/>
              <a:t>雄：</a:t>
            </a:r>
            <a:r>
              <a:rPr lang="en-US" altLang="zh-TW" dirty="0"/>
              <a:t>AB12345678</a:t>
            </a:r>
            <a:r>
              <a:rPr lang="zh-TW" altLang="en-US" dirty="0"/>
              <a:t>；異動</a:t>
            </a:r>
            <a:r>
              <a:rPr lang="en-US" altLang="zh-TW" dirty="0"/>
              <a:t>AH34567899</a:t>
            </a:r>
            <a:r>
              <a:rPr lang="zh-TW" altLang="en-US" dirty="0"/>
              <a:t>， 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        第一次上傳 王</a:t>
            </a:r>
            <a:r>
              <a:rPr lang="en-US" altLang="zh-TW" dirty="0"/>
              <a:t>O</a:t>
            </a:r>
            <a:r>
              <a:rPr lang="zh-TW" altLang="en-US" dirty="0"/>
              <a:t>雄：</a:t>
            </a:r>
            <a:r>
              <a:rPr lang="en-US" altLang="zh-TW" dirty="0"/>
              <a:t>AB12345678</a:t>
            </a:r>
          </a:p>
          <a:p>
            <a:pPr marL="0" indent="0">
              <a:buNone/>
            </a:pPr>
            <a:r>
              <a:rPr lang="zh-TW" altLang="en-US" dirty="0"/>
              <a:t>                第二次上傳 王</a:t>
            </a:r>
            <a:r>
              <a:rPr lang="en-US" altLang="zh-TW" dirty="0"/>
              <a:t>O</a:t>
            </a:r>
            <a:r>
              <a:rPr lang="zh-TW" altLang="en-US" dirty="0"/>
              <a:t>雄：</a:t>
            </a:r>
            <a:r>
              <a:rPr lang="en-US" altLang="zh-TW" dirty="0"/>
              <a:t>AH34567899</a:t>
            </a:r>
            <a:r>
              <a:rPr lang="zh-TW" altLang="en-US" dirty="0"/>
              <a:t> 會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</a:rPr>
              <a:t>被視為同名同姓但不同人</a:t>
            </a:r>
            <a:endParaRPr lang="en-US" altLang="zh-TW" b="1" dirty="0">
              <a:solidFill>
                <a:srgbClr val="FF0000">
                  <a:alpha val="90000"/>
                </a:srgbClr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E7654384-C493-4D92-9565-7C51227CF2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/>
              <a:t>-Excel </a:t>
            </a:r>
            <a:r>
              <a:rPr lang="zh-TW" altLang="en-US" b="1"/>
              <a:t>上</a:t>
            </a:r>
            <a:r>
              <a:rPr lang="zh-TW" altLang="en-US" b="1" dirty="0"/>
              <a:t>傳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3607" y="2058241"/>
            <a:ext cx="5603295" cy="575841"/>
          </a:xfrm>
        </p:spPr>
        <p:txBody>
          <a:bodyPr>
            <a:noAutofit/>
          </a:bodyPr>
          <a:lstStyle/>
          <a:p>
            <a:r>
              <a:rPr lang="zh-TW" altLang="en-US" sz="3200" b="1" dirty="0"/>
              <a:t>第一次上傳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934294" y="6799684"/>
            <a:ext cx="511256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934294" y="5143500"/>
            <a:ext cx="5112568" cy="830997"/>
          </a:xfrm>
          <a:prstGeom prst="rect">
            <a:avLst/>
          </a:prstGeom>
          <a:solidFill>
            <a:schemeClr val="accent2">
              <a:lumMod val="50000"/>
              <a:alpha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934294" y="3631332"/>
            <a:ext cx="5112568" cy="830997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646262" y="2911252"/>
            <a:ext cx="5760640" cy="542747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 b="1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A9937D4-4DAC-4C6B-A654-6607618225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42</a:t>
            </a:fld>
            <a:endParaRPr lang="ja-JP" altLang="en-US" dirty="0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5F984D67-316C-4F14-B1B2-9931FC35D19E}"/>
              </a:ext>
            </a:extLst>
          </p:cNvPr>
          <p:cNvSpPr/>
          <p:nvPr/>
        </p:nvSpPr>
        <p:spPr>
          <a:xfrm>
            <a:off x="6728511" y="2674394"/>
            <a:ext cx="5544615" cy="6933602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5A5573A-8C45-49B9-9B18-31DAC90A106A}"/>
              </a:ext>
            </a:extLst>
          </p:cNvPr>
          <p:cNvSpPr txBox="1"/>
          <p:nvPr/>
        </p:nvSpPr>
        <p:spPr>
          <a:xfrm>
            <a:off x="6982967" y="6844878"/>
            <a:ext cx="5112567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FF0000"/>
                </a:solidFill>
                <a:latin typeface="微軟正黑體" panose="020B0604030504040204" pitchFamily="34" charset="-120"/>
              </a:rPr>
              <a:t>7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人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A130EAA-B4CD-4C1C-A105-568F8D3F0C6E}"/>
              </a:ext>
            </a:extLst>
          </p:cNvPr>
          <p:cNvSpPr txBox="1"/>
          <p:nvPr/>
        </p:nvSpPr>
        <p:spPr>
          <a:xfrm>
            <a:off x="6959612" y="8200935"/>
            <a:ext cx="5112567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二年級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3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人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C9BB970-92C3-49BB-98FE-B77EF3A3519F}"/>
              </a:ext>
            </a:extLst>
          </p:cNvPr>
          <p:cNvSpPr txBox="1"/>
          <p:nvPr/>
        </p:nvSpPr>
        <p:spPr>
          <a:xfrm>
            <a:off x="12887625" y="6829575"/>
            <a:ext cx="5184573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781053D-ECC4-4054-9B0F-E25507006C92}"/>
              </a:ext>
            </a:extLst>
          </p:cNvPr>
          <p:cNvSpPr txBox="1"/>
          <p:nvPr/>
        </p:nvSpPr>
        <p:spPr>
          <a:xfrm>
            <a:off x="12887625" y="5229374"/>
            <a:ext cx="5184573" cy="830997"/>
          </a:xfrm>
          <a:prstGeom prst="rect">
            <a:avLst/>
          </a:prstGeom>
          <a:solidFill>
            <a:schemeClr val="accent2">
              <a:lumMod val="50000"/>
              <a:alpha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4E5FBEA-2DA5-4291-A65E-FBE0234652BB}"/>
              </a:ext>
            </a:extLst>
          </p:cNvPr>
          <p:cNvSpPr txBox="1"/>
          <p:nvPr/>
        </p:nvSpPr>
        <p:spPr>
          <a:xfrm>
            <a:off x="12887625" y="3629172"/>
            <a:ext cx="5184573" cy="830997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173FF60A-21A3-4DB4-8CC4-2DBD3DAD94EA}"/>
              </a:ext>
            </a:extLst>
          </p:cNvPr>
          <p:cNvSpPr/>
          <p:nvPr/>
        </p:nvSpPr>
        <p:spPr>
          <a:xfrm>
            <a:off x="12638021" y="3028392"/>
            <a:ext cx="5578192" cy="6579604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 b="1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7670011-983B-42D6-86A1-9A1420B81F33}"/>
              </a:ext>
            </a:extLst>
          </p:cNvPr>
          <p:cNvSpPr txBox="1"/>
          <p:nvPr/>
        </p:nvSpPr>
        <p:spPr>
          <a:xfrm>
            <a:off x="12959631" y="8200935"/>
            <a:ext cx="5112567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二年級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3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人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2E57D170-DCC0-48B6-8C2F-A3C228BB4D59}"/>
              </a:ext>
            </a:extLst>
          </p:cNvPr>
          <p:cNvSpPr/>
          <p:nvPr/>
        </p:nvSpPr>
        <p:spPr>
          <a:xfrm>
            <a:off x="6982966" y="3629172"/>
            <a:ext cx="5089213" cy="830997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23" name="文字版面配置區 1">
            <a:extLst>
              <a:ext uri="{FF2B5EF4-FFF2-40B4-BE49-F238E27FC236}">
                <a16:creationId xmlns:a16="http://schemas.microsoft.com/office/drawing/2014/main" id="{7E0056F2-A089-4FC7-B156-6E23021FDF21}"/>
              </a:ext>
            </a:extLst>
          </p:cNvPr>
          <p:cNvSpPr txBox="1">
            <a:spLocks/>
          </p:cNvSpPr>
          <p:nvPr/>
        </p:nvSpPr>
        <p:spPr>
          <a:xfrm>
            <a:off x="12684927" y="2098552"/>
            <a:ext cx="5603295" cy="575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14316" indent="-514316" defTabSz="68575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b="1" baseline="0">
                <a:solidFill>
                  <a:schemeClr val="tx1">
                    <a:alpha val="80000"/>
                  </a:schemeClr>
                </a:solidFill>
              </a:defRPr>
            </a:lvl1pPr>
            <a:lvl2pPr marL="1114351" indent="-428596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714386" indent="-342877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2400140" indent="-342877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3085894" indent="-342877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3771649" indent="-342877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4457403" indent="-342877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5143157" indent="-342877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5828911" indent="-342877" defTabSz="685754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zh-TW" altLang="en-US" dirty="0"/>
              <a:t>上傳結果</a:t>
            </a:r>
          </a:p>
        </p:txBody>
      </p:sp>
      <p:sp>
        <p:nvSpPr>
          <p:cNvPr id="24" name="文字版面配置區 1">
            <a:extLst>
              <a:ext uri="{FF2B5EF4-FFF2-40B4-BE49-F238E27FC236}">
                <a16:creationId xmlns:a16="http://schemas.microsoft.com/office/drawing/2014/main" id="{46BE909A-DF72-4128-A402-1D86081976A3}"/>
              </a:ext>
            </a:extLst>
          </p:cNvPr>
          <p:cNvSpPr txBox="1">
            <a:spLocks/>
          </p:cNvSpPr>
          <p:nvPr/>
        </p:nvSpPr>
        <p:spPr>
          <a:xfrm>
            <a:off x="6708263" y="2047156"/>
            <a:ext cx="5603295" cy="575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14316" indent="-514316" algn="l" defTabSz="685754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700" kern="1200" baseline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14351" indent="-42859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14386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00140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85894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71649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57403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143157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828911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3200" b="1" dirty="0"/>
              <a:t>第二次上傳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2FFF4865-B08E-4E15-935B-5B4680DDB297}"/>
              </a:ext>
            </a:extLst>
          </p:cNvPr>
          <p:cNvSpPr/>
          <p:nvPr/>
        </p:nvSpPr>
        <p:spPr>
          <a:xfrm>
            <a:off x="6982966" y="5248607"/>
            <a:ext cx="5089213" cy="830997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58430" y="2839244"/>
            <a:ext cx="14941660" cy="5616624"/>
          </a:xfrm>
        </p:spPr>
        <p:txBody>
          <a:bodyPr/>
          <a:lstStyle/>
          <a:p>
            <a:pPr marL="342900" indent="-171450"/>
            <a:r>
              <a:rPr lang="zh-TW" altLang="zh-TW" sz="3600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sz="3600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sz="3600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sz="3600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sz="3600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sz="3600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sz="3600" dirty="0">
                <a:latin typeface="微軟正黑體" pitchFamily="34"/>
                <a:ea typeface="微軟正黑體" pitchFamily="34"/>
              </a:rPr>
              <a:t>若需以最後一份資料為主，請按</a:t>
            </a:r>
            <a:r>
              <a:rPr lang="zh-TW" altLang="en-US" sz="3600" dirty="0">
                <a:latin typeface="微軟正黑體" pitchFamily="34"/>
                <a:ea typeface="微軟正黑體" pitchFamily="34"/>
              </a:rPr>
              <a:t>       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 </a:t>
            </a:r>
            <a:r>
              <a:rPr lang="en-US" altLang="zh-TW" sz="3600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sz="3600" dirty="0"/>
          </a:p>
        </p:txBody>
      </p:sp>
      <p:sp>
        <p:nvSpPr>
          <p:cNvPr id="10" name="圓角矩形 8"/>
          <p:cNvSpPr/>
          <p:nvPr/>
        </p:nvSpPr>
        <p:spPr>
          <a:xfrm>
            <a:off x="9287222" y="6151612"/>
            <a:ext cx="4176464" cy="7200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r>
              <a:rPr lang="en-US" altLang="zh-TW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(</a:t>
            </a: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僅供總承辦人使用</a:t>
            </a:r>
            <a:r>
              <a:rPr lang="en-US" altLang="zh-TW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)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4A6C06A-B63A-4720-87E8-0DCEE54061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必要欄位檢核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可以調換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分割可自由更改欄位順序</a:t>
            </a: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DB987C8F-FC8C-4650-8816-77BB2E5D52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kern="0" dirty="0">
                <a:solidFill>
                  <a:schemeClr val="tx1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b="1" kern="0" dirty="0">
                <a:solidFill>
                  <a:schemeClr val="tx1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5968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400" b="1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5968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  <p:sp>
        <p:nvSpPr>
          <p:cNvPr id="23" name="投影片編號版面配置區 22">
            <a:extLst>
              <a:ext uri="{FF2B5EF4-FFF2-40B4-BE49-F238E27FC236}">
                <a16:creationId xmlns:a16="http://schemas.microsoft.com/office/drawing/2014/main" id="{CC64AC9D-AE07-48A1-A31D-74105D1B35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欄位順序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660113" y="2625230"/>
            <a:ext cx="3304445" cy="14344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 dirty="0">
                <a:latin typeface="微軟正黑體" pitchFamily="34"/>
                <a:ea typeface="微軟正黑體" pitchFamily="34"/>
              </a:rPr>
              <a:t>系所</a:t>
            </a:r>
            <a:endParaRPr lang="en-US" sz="4000" b="1" kern="0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8783166" y="2642897"/>
            <a:ext cx="3304445" cy="14344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>
                <a:latin typeface="微軟正黑體" pitchFamily="34"/>
                <a:ea typeface="微軟正黑體" pitchFamily="34"/>
              </a:rPr>
              <a:t>學制</a:t>
            </a:r>
            <a:endParaRPr lang="en-US" sz="4000" b="1" kern="0"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2751529" y="2623220"/>
            <a:ext cx="3304445" cy="14344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 dirty="0">
                <a:latin typeface="微軟正黑體" pitchFamily="34"/>
                <a:ea typeface="微軟正黑體" pitchFamily="34"/>
              </a:rPr>
              <a:t>學生人數</a:t>
            </a:r>
            <a:endParaRPr lang="en-US" sz="4000" b="1" kern="0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9938102" y="4564232"/>
            <a:ext cx="1268262" cy="1109352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1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8783165" y="5816572"/>
            <a:ext cx="3304445" cy="14935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>
                <a:latin typeface="微軟正黑體" pitchFamily="34"/>
                <a:ea typeface="微軟正黑體" pitchFamily="34"/>
              </a:rPr>
              <a:t>系所</a:t>
            </a:r>
            <a:endParaRPr lang="en-US" sz="4000" b="1" kern="0"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2756090" y="5816572"/>
            <a:ext cx="3304445" cy="14935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>
                <a:latin typeface="微軟正黑體" pitchFamily="34"/>
                <a:ea typeface="微軟正黑體" pitchFamily="34"/>
              </a:rPr>
              <a:t>學制</a:t>
            </a:r>
            <a:endParaRPr lang="en-US" sz="4000" b="1" kern="0"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685184" y="5816572"/>
            <a:ext cx="3304445" cy="14935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 dirty="0">
                <a:latin typeface="微軟正黑體" pitchFamily="34"/>
                <a:ea typeface="微軟正黑體" pitchFamily="34"/>
              </a:rPr>
              <a:t>學生人數</a:t>
            </a:r>
            <a:endParaRPr lang="en-US" sz="4000" b="1" kern="0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C51027-F208-4F8E-B478-63F4896BAD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操作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7A52480-D300-4904-B36D-C51807DC0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236" y="3124577"/>
            <a:ext cx="16099497" cy="2953162"/>
          </a:xfrm>
          <a:prstGeom prst="rect">
            <a:avLst/>
          </a:prstGeom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C404CA4-247F-4270-BAF4-7FE40DBF7C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資料上傳說明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9164" y="1772205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2EA9EB7-1211-44B9-9691-C1BE34771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964" y="2361757"/>
            <a:ext cx="11704889" cy="7444705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733B8BC-CEFF-4B93-83C4-7C4FBBC8A4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48</a:t>
            </a:fld>
            <a:endParaRPr lang="ja-JP" altLang="en-US" dirty="0"/>
          </a:p>
        </p:txBody>
      </p:sp>
      <p:sp>
        <p:nvSpPr>
          <p:cNvPr id="6" name="矩形 4">
            <a:extLst>
              <a:ext uri="{FF2B5EF4-FFF2-40B4-BE49-F238E27FC236}">
                <a16:creationId xmlns:a16="http://schemas.microsoft.com/office/drawing/2014/main" id="{9F342802-8A46-44B5-B6B4-24633562A442}"/>
              </a:ext>
            </a:extLst>
          </p:cNvPr>
          <p:cNvSpPr/>
          <p:nvPr/>
        </p:nvSpPr>
        <p:spPr>
          <a:xfrm>
            <a:off x="3304854" y="6367636"/>
            <a:ext cx="11526983" cy="343882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資料下載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7206" y="1665802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BB9D71B-F88E-43F4-B879-8D4C91725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048" y="2621459"/>
            <a:ext cx="10580215" cy="6729375"/>
          </a:xfrm>
          <a:prstGeom prst="rect">
            <a:avLst/>
          </a:prstGeom>
        </p:spPr>
      </p:pic>
      <p:sp>
        <p:nvSpPr>
          <p:cNvPr id="7" name="矩形 4"/>
          <p:cNvSpPr/>
          <p:nvPr/>
        </p:nvSpPr>
        <p:spPr>
          <a:xfrm>
            <a:off x="3850300" y="2971280"/>
            <a:ext cx="5004874" cy="75891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95ACE09C-62A8-473D-A3FD-8CF5E84358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F11CB47-CD63-4AA4-899C-F2327AE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BFC7DAC-325E-4565-8A8B-7B288F769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1658199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AA76C42-6FD5-4492-BB86-F52BC1E36822}"/>
              </a:ext>
            </a:extLst>
          </p:cNvPr>
          <p:cNvSpPr/>
          <p:nvPr/>
        </p:nvSpPr>
        <p:spPr>
          <a:xfrm>
            <a:off x="9581292" y="3789596"/>
            <a:ext cx="1179636" cy="10516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FDB43CC-B191-4252-A08A-F9C25AF6D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2551212"/>
            <a:ext cx="8507578" cy="595708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296B091-0409-440E-BFD2-7FF184607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956" y="6596524"/>
            <a:ext cx="6947445" cy="23634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7B682AD-E5E2-48BF-B9C2-21F483B57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5800" y="3101289"/>
            <a:ext cx="6947444" cy="2125473"/>
          </a:xfrm>
          <a:prstGeom prst="rect">
            <a:avLst/>
          </a:prstGeom>
        </p:spPr>
      </p:pic>
      <p:sp>
        <p:nvSpPr>
          <p:cNvPr id="13" name="乘號 12">
            <a:extLst>
              <a:ext uri="{FF2B5EF4-FFF2-40B4-BE49-F238E27FC236}">
                <a16:creationId xmlns:a16="http://schemas.microsoft.com/office/drawing/2014/main" id="{05C423B4-5F9B-44B3-B07C-B1A56CB438BB}"/>
              </a:ext>
            </a:extLst>
          </p:cNvPr>
          <p:cNvSpPr/>
          <p:nvPr/>
        </p:nvSpPr>
        <p:spPr>
          <a:xfrm>
            <a:off x="9696778" y="6743293"/>
            <a:ext cx="1434678" cy="140847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B7D1F517-ACB5-4F4A-9DFD-6AA56B0E02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305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資料下載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964" y="162349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CDB1CB4-9FFD-431E-8AF4-2E7D15B1E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685" y="2731268"/>
            <a:ext cx="10871445" cy="5652592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F731685-9436-44AF-9198-7F92CD9F6E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對照表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1859" y="548198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0C34AC0-4C02-49B9-ABB5-2E58F0A10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311" y="1892803"/>
            <a:ext cx="6891845" cy="8080890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A1550656-FA62-48A4-9EC3-38F7497D68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資料匯入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0722" y="562761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D574B3C-44A9-471A-BA7B-6B159A693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2" y="3246387"/>
            <a:ext cx="16666808" cy="2617193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6D04EC54-5788-4A79-94A2-D76C2F237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資料匯入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46595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DDE43F80-B4B8-47E1-8041-6D8656419A5B}"/>
              </a:ext>
            </a:extLst>
          </p:cNvPr>
          <p:cNvGrpSpPr/>
          <p:nvPr/>
        </p:nvGrpSpPr>
        <p:grpSpPr>
          <a:xfrm>
            <a:off x="2158430" y="1875738"/>
            <a:ext cx="13699847" cy="8180884"/>
            <a:chOff x="2158430" y="1875738"/>
            <a:chExt cx="13699847" cy="8180884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75462D5-A427-40D3-A5AF-CCF8B7CD3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2486" y="1875738"/>
              <a:ext cx="13195791" cy="8180884"/>
            </a:xfrm>
            <a:prstGeom prst="rect">
              <a:avLst/>
            </a:prstGeom>
          </p:spPr>
        </p:pic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09A52F5B-A3A1-4871-A4DD-62FAAF91D5F7}"/>
                </a:ext>
              </a:extLst>
            </p:cNvPr>
            <p:cNvSpPr txBox="1"/>
            <p:nvPr/>
          </p:nvSpPr>
          <p:spPr>
            <a:xfrm>
              <a:off x="10943406" y="3238636"/>
              <a:ext cx="69762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7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45501C4-343F-4F15-8437-4B85B97E2F9C}"/>
                </a:ext>
              </a:extLst>
            </p:cNvPr>
            <p:cNvSpPr txBox="1"/>
            <p:nvPr/>
          </p:nvSpPr>
          <p:spPr>
            <a:xfrm>
              <a:off x="12023526" y="8750670"/>
              <a:ext cx="69762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7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A969E356-A4F6-4FE5-9417-553ADE302699}"/>
                </a:ext>
              </a:extLst>
            </p:cNvPr>
            <p:cNvSpPr txBox="1"/>
            <p:nvPr/>
          </p:nvSpPr>
          <p:spPr>
            <a:xfrm>
              <a:off x="2158430" y="3806705"/>
              <a:ext cx="69762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7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30EB3F3E-BA09-4802-ADEA-F171292B33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成功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27AEA34-33E2-4651-AB9C-02BB83D52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752" y="1729362"/>
            <a:ext cx="11429006" cy="8492915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ACAF189-5579-46CE-B7A1-FB6D37CA00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失敗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28BFE07-8120-42AB-8428-1F8138DA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55" y="3271292"/>
            <a:ext cx="17378360" cy="3384376"/>
          </a:xfrm>
          <a:prstGeom prst="rect">
            <a:avLst/>
          </a:prstGeom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1315580-0D7F-4A11-9168-6EC2F54536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失敗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605833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C570F98-A6DE-4708-B60E-272761F0B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50" y="1831132"/>
            <a:ext cx="13825288" cy="8343953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D295B4D-E396-4F18-8AEA-4F20EF4B65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20AD71-7950-4E96-B92A-661E77A3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>
                <a:solidFill>
                  <a:srgbClr val="FF0000"/>
                </a:solidFill>
              </a:rPr>
              <a:t>檢查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EC6881C-FA8A-4477-B8DD-301046C6E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617" y="2551212"/>
            <a:ext cx="16693852" cy="6062267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E624B1A1-029C-4177-9AC9-2DE65FE898AF}"/>
              </a:ext>
            </a:extLst>
          </p:cNvPr>
          <p:cNvSpPr/>
          <p:nvPr/>
        </p:nvSpPr>
        <p:spPr>
          <a:xfrm flipV="1">
            <a:off x="15312489" y="2191171"/>
            <a:ext cx="1103525" cy="8083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D2E5450C-9878-4327-AE50-9E1933EB0340}"/>
              </a:ext>
            </a:extLst>
          </p:cNvPr>
          <p:cNvSpPr/>
          <p:nvPr/>
        </p:nvSpPr>
        <p:spPr>
          <a:xfrm flipV="1">
            <a:off x="7847062" y="7452141"/>
            <a:ext cx="864096" cy="5672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5BBDB3E7-FFC9-4908-8ED1-3FCF157647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936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BB9D5-862A-485D-904C-1D661F2B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表冊列印</a:t>
            </a:r>
            <a:r>
              <a:rPr lang="en-US" altLang="zh-TW" b="1" dirty="0"/>
              <a:t>-</a:t>
            </a:r>
            <a:r>
              <a:rPr lang="zh-TW" altLang="en-US" b="1" dirty="0"/>
              <a:t>表冊一覽</a:t>
            </a:r>
            <a:r>
              <a:rPr lang="zh-TW" altLang="en-US" b="1" dirty="0">
                <a:solidFill>
                  <a:srgbClr val="FF0000"/>
                </a:solidFill>
              </a:rPr>
              <a:t>檢查</a:t>
            </a:r>
            <a:endParaRPr lang="zh-TW" altLang="en-US" b="1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939233-1281-418F-9C1A-40CA29E8B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392263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B575B0B6-33CA-47B8-9F56-6F125C0D7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58</a:t>
            </a:fld>
            <a:endParaRPr lang="ja-JP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190563F-F62C-4075-80B4-A1E14DD87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97" y="2623220"/>
            <a:ext cx="13795075" cy="122413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6F49717-62D5-4775-BCA7-50EAF1B87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397" y="3847356"/>
            <a:ext cx="13795075" cy="5099169"/>
          </a:xfrm>
          <a:prstGeom prst="rect">
            <a:avLst/>
          </a:prstGeom>
        </p:spPr>
      </p:pic>
      <p:sp>
        <p:nvSpPr>
          <p:cNvPr id="10" name="矩形 4">
            <a:extLst>
              <a:ext uri="{FF2B5EF4-FFF2-40B4-BE49-F238E27FC236}">
                <a16:creationId xmlns:a16="http://schemas.microsoft.com/office/drawing/2014/main" id="{5C16B2FC-AB0B-4B20-8516-24B99BD15CB3}"/>
              </a:ext>
            </a:extLst>
          </p:cNvPr>
          <p:cNvSpPr/>
          <p:nvPr/>
        </p:nvSpPr>
        <p:spPr>
          <a:xfrm>
            <a:off x="2086422" y="8095827"/>
            <a:ext cx="13321480" cy="576065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id="{67AF9B26-CDA4-44F3-8010-F46016301E69}"/>
              </a:ext>
            </a:extLst>
          </p:cNvPr>
          <p:cNvSpPr/>
          <p:nvPr/>
        </p:nvSpPr>
        <p:spPr>
          <a:xfrm>
            <a:off x="11879510" y="2712884"/>
            <a:ext cx="1368152" cy="99045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箭號: 向下 12">
            <a:extLst>
              <a:ext uri="{FF2B5EF4-FFF2-40B4-BE49-F238E27FC236}">
                <a16:creationId xmlns:a16="http://schemas.microsoft.com/office/drawing/2014/main" id="{A3B847DC-7F0B-4137-B73A-3A05D055C52E}"/>
              </a:ext>
            </a:extLst>
          </p:cNvPr>
          <p:cNvSpPr/>
          <p:nvPr/>
        </p:nvSpPr>
        <p:spPr>
          <a:xfrm>
            <a:off x="12022293" y="3793004"/>
            <a:ext cx="504056" cy="40281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DB6A95D6-1FD4-4D57-9132-24E9FD4B4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1859" y="280535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C46C89D-AD7C-4761-968A-5AB8AF148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30" y="2220073"/>
            <a:ext cx="17764644" cy="5209427"/>
          </a:xfrm>
          <a:prstGeom prst="rect">
            <a:avLst/>
          </a:prstGeom>
        </p:spPr>
      </p:pic>
      <p:sp>
        <p:nvSpPr>
          <p:cNvPr id="2" name="箭號: 向下 1">
            <a:extLst>
              <a:ext uri="{FF2B5EF4-FFF2-40B4-BE49-F238E27FC236}">
                <a16:creationId xmlns:a16="http://schemas.microsoft.com/office/drawing/2014/main" id="{8D451D41-AA66-45F2-B0C9-19FB4EE7E9E4}"/>
              </a:ext>
            </a:extLst>
          </p:cNvPr>
          <p:cNvSpPr/>
          <p:nvPr/>
        </p:nvSpPr>
        <p:spPr>
          <a:xfrm>
            <a:off x="646262" y="3415308"/>
            <a:ext cx="504056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9B1FDFA1-A530-4360-B039-C3291474CC63}"/>
              </a:ext>
            </a:extLst>
          </p:cNvPr>
          <p:cNvSpPr/>
          <p:nvPr/>
        </p:nvSpPr>
        <p:spPr>
          <a:xfrm flipV="1">
            <a:off x="12455574" y="3631332"/>
            <a:ext cx="1103525" cy="8083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082DD95E-7883-495E-A28E-92BDEF130D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59</a:t>
            </a:fld>
            <a:endParaRPr lang="ja-JP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7C694CEB-AC25-4721-A11F-6E1EB4A45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9" y="917909"/>
            <a:ext cx="13366370" cy="1921335"/>
          </a:xfrm>
        </p:spPr>
        <p:txBody>
          <a:bodyPr/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>
                <a:solidFill>
                  <a:srgbClr val="FF0000"/>
                </a:solidFill>
              </a:rPr>
              <a:t>檢查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FA89EC07-F0D8-42CE-A37F-C6CD25721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111" y="228832"/>
            <a:ext cx="13366370" cy="1921335"/>
          </a:xfrm>
        </p:spPr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  <a:endParaRPr lang="zh-TW" altLang="en-US" b="1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C0D8EDEE-1DFB-4ADA-A374-11FCEAA3A4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11358" y="2263180"/>
            <a:ext cx="7488832" cy="5417594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重設密碼連結</a:t>
            </a:r>
            <a:r>
              <a:rPr lang="en-US" altLang="zh-TW" sz="4400" b="1" dirty="0">
                <a:solidFill>
                  <a:srgbClr val="C00000">
                    <a:alpha val="80000"/>
                  </a:srgbClr>
                </a:solidFill>
              </a:rPr>
              <a:t>30</a:t>
            </a:r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分鐘內有效</a:t>
            </a:r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瀏覽器有阻擋，請複製連結</a:t>
            </a:r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小提醒：留意社交工程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A23584-6905-41D5-B381-A2B731807C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5E52B9D-96F9-4DD8-AAAA-0A2A47C27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86" y="1884913"/>
            <a:ext cx="9375083" cy="6174128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DE9C5CC4-B6B9-4B47-9151-541048C95A80}"/>
              </a:ext>
            </a:extLst>
          </p:cNvPr>
          <p:cNvSpPr/>
          <p:nvPr/>
        </p:nvSpPr>
        <p:spPr>
          <a:xfrm>
            <a:off x="718270" y="4600548"/>
            <a:ext cx="9001000" cy="504056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18355EFB-B6FB-4D2B-A664-E5FBBCBD98EA}"/>
              </a:ext>
            </a:extLst>
          </p:cNvPr>
          <p:cNvSpPr/>
          <p:nvPr/>
        </p:nvSpPr>
        <p:spPr>
          <a:xfrm>
            <a:off x="863858" y="5287516"/>
            <a:ext cx="7343243" cy="504056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8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kern="0" dirty="0">
                <a:solidFill>
                  <a:schemeClr val="tx1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ED52060-2905-4524-A6D9-253BE9BC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228" y="360324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28E4FAF-3364-4D65-A55F-C4F85F0173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814614" y="3559324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rgbClr val="C00000"/>
                </a:solidFill>
              </a:rPr>
              <a:t>資料</a:t>
            </a:r>
            <a:r>
              <a:rPr kumimoji="1" lang="zh-TW" altLang="en-US" b="1" dirty="0">
                <a:solidFill>
                  <a:schemeClr val="accent1"/>
                </a:solidFill>
              </a:rPr>
              <a:t>檢核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52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2158430" y="936165"/>
            <a:ext cx="15096989" cy="1921335"/>
          </a:xfrm>
        </p:spPr>
        <p:txBody>
          <a:bodyPr>
            <a:normAutofit/>
          </a:bodyPr>
          <a:lstStyle/>
          <a:p>
            <a:r>
              <a:rPr lang="zh-TW" altLang="en-US" b="1" dirty="0"/>
              <a:t>交叉檢核提示</a:t>
            </a:r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>
          <a:xfrm>
            <a:off x="2590478" y="2695228"/>
            <a:ext cx="14545616" cy="864096"/>
          </a:xfrm>
        </p:spPr>
        <p:txBody>
          <a:bodyPr/>
          <a:lstStyle/>
          <a:p>
            <a:r>
              <a:rPr lang="zh-TW" altLang="en-US" dirty="0"/>
              <a:t>單一表冊完整填報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FF0000"/>
                </a:solidFill>
              </a:rPr>
              <a:t>必須修正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>
          <a:xfrm>
            <a:off x="2590478" y="3472280"/>
            <a:ext cx="14545616" cy="1224136"/>
          </a:xfrm>
        </p:spPr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90478" y="4982819"/>
            <a:ext cx="14545616" cy="864096"/>
          </a:xfrm>
        </p:spPr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FF0000"/>
                </a:solidFill>
              </a:rPr>
              <a:t>必須修正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90478" y="5759871"/>
            <a:ext cx="14545616" cy="1224136"/>
          </a:xfrm>
        </p:spPr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478" y="7270410"/>
            <a:ext cx="14545616" cy="864096"/>
          </a:xfrm>
        </p:spPr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00B050"/>
                </a:solidFill>
              </a:rPr>
              <a:t>建議檢查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90478" y="8023820"/>
            <a:ext cx="14545616" cy="1224136"/>
          </a:xfrm>
        </p:spPr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40D0D25B-0CA6-46BA-B2EE-1C481C0359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62</a:t>
            </a:fld>
            <a:endParaRPr lang="ja-JP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96FC986-3C73-440D-825F-3BC60F71D2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單一表冊完整填報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82621"/>
              </p:ext>
            </p:extLst>
          </p:nvPr>
        </p:nvGraphicFramePr>
        <p:xfrm>
          <a:off x="4822726" y="2407196"/>
          <a:ext cx="11281851" cy="6375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35465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5546386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595146">
                <a:tc>
                  <a:txBody>
                    <a:bodyPr/>
                    <a:lstStyle/>
                    <a:p>
                      <a:pPr lvl="0" algn="ctr"/>
                      <a:r>
                        <a:rPr lang="zh-TW" sz="3600" b="1" dirty="0">
                          <a:solidFill>
                            <a:schemeClr val="accent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3600" b="1" dirty="0">
                        <a:solidFill>
                          <a:schemeClr val="accent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3600" b="1" dirty="0">
                          <a:solidFill>
                            <a:schemeClr val="accent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3600" b="1" dirty="0">
                        <a:solidFill>
                          <a:schemeClr val="accent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1096322">
                <a:tc>
                  <a:txBody>
                    <a:bodyPr/>
                    <a:lstStyle/>
                    <a:p>
                      <a:pPr lvl="0"/>
                      <a:r>
                        <a:rPr 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lang="en-US" sz="36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1096322">
                <a:tc>
                  <a:txBody>
                    <a:bodyPr/>
                    <a:lstStyle/>
                    <a:p>
                      <a:pPr lvl="0"/>
                      <a:r>
                        <a:rPr 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lang="en-US" sz="36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70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36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109632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lang="en-US" sz="36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36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55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36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36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48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36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0848594-B68E-4BD4-923A-2E91847228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單一表冊完整填報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218037"/>
              </p:ext>
            </p:extLst>
          </p:nvPr>
        </p:nvGraphicFramePr>
        <p:xfrm>
          <a:off x="3889049" y="2263180"/>
          <a:ext cx="12241360" cy="65568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0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602832">
                <a:tc>
                  <a:txBody>
                    <a:bodyPr/>
                    <a:lstStyle/>
                    <a:p>
                      <a:pPr lvl="0" algn="ctr"/>
                      <a:r>
                        <a:rPr lang="zh-TW" sz="3200" b="1" dirty="0">
                          <a:solidFill>
                            <a:schemeClr val="accent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3200" b="1" dirty="0">
                        <a:solidFill>
                          <a:schemeClr val="accent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1131342">
                <a:tc>
                  <a:txBody>
                    <a:bodyPr/>
                    <a:lstStyle/>
                    <a:p>
                      <a:pPr marL="0" marR="0" lvl="0" indent="0" algn="l" defTabSz="685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該表冊尚未填報，請於關表前完成填報，如無資料請總承辦人點選</a:t>
                      </a:r>
                      <a:r>
                        <a:rPr kumimoji="1" lang="en-US" altLang="zh-TW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[</a:t>
                      </a: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本表無資料</a:t>
                      </a:r>
                      <a:r>
                        <a:rPr kumimoji="1" lang="en-US" altLang="zh-TW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]</a:t>
                      </a: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按鈕。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lvl="0"/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1】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有自有學生宿舍，但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3】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未填報</a:t>
                      </a:r>
                      <a:endParaRPr kumimoji="1" lang="zh-TW" altLang="en-US" sz="3200" u="none" strike="noStrike" kern="1200" cap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學</a:t>
                      </a:r>
                      <a:r>
                        <a:rPr lang="en-US" altLang="zh-TW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20-2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】</a:t>
                      </a: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系所無畢業學生但有填報學位資料</a:t>
                      </a:r>
                      <a:endParaRPr kumimoji="1" lang="zh-TW" altLang="en-US" sz="3200" u="none" strike="noStrike" kern="1200" cap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、未填報特色說明</a:t>
                      </a:r>
                      <a:endParaRPr lang="zh-TW" altLang="en-US" sz="3200" u="none" strike="noStrike" cap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24】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3200" b="0" i="0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2EFF161-CA34-46DC-A8C9-1365FCE537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交叉比對</a:t>
            </a:r>
            <a:r>
              <a:rPr lang="en-US" altLang="zh-TW" b="1" dirty="0"/>
              <a:t>-</a:t>
            </a:r>
            <a:r>
              <a:rPr lang="zh-TW" altLang="en-US" b="1" dirty="0"/>
              <a:t>檢誤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4711" y="936165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334790"/>
              </p:ext>
            </p:extLst>
          </p:nvPr>
        </p:nvGraphicFramePr>
        <p:xfrm>
          <a:off x="4534694" y="2322853"/>
          <a:ext cx="13249473" cy="657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900974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169066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717943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4F9BE00-3514-4A5E-928E-C2F1ABC108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交叉比對</a:t>
            </a:r>
            <a:r>
              <a:rPr lang="en-US" altLang="zh-TW" b="1" dirty="0"/>
              <a:t>-</a:t>
            </a:r>
            <a:r>
              <a:rPr lang="zh-TW" altLang="en-US" b="1" dirty="0"/>
              <a:t>檢誤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767993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268960"/>
              </p:ext>
            </p:extLst>
          </p:nvPr>
        </p:nvGraphicFramePr>
        <p:xfrm>
          <a:off x="3742606" y="2119164"/>
          <a:ext cx="14027237" cy="653574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811173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47146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7168918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1180065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800" b="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800" b="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1180065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63542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11800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6354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724711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8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8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8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C80EC57A-CEF8-4F0C-AD3C-3EB3487506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建議檢查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835885"/>
              </p:ext>
            </p:extLst>
          </p:nvPr>
        </p:nvGraphicFramePr>
        <p:xfrm>
          <a:off x="4030638" y="2119164"/>
          <a:ext cx="11881320" cy="5532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1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1568022">
                <a:tc>
                  <a:txBody>
                    <a:bodyPr/>
                    <a:lstStyle/>
                    <a:p>
                      <a:r>
                        <a:rPr lang="zh-TW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【學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27】</a:t>
                      </a:r>
                      <a:r>
                        <a:rPr lang="zh-TW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【學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28】</a:t>
                      </a:r>
                    </a:p>
                    <a:p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有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通過門檻人數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，卻沒有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未通過門檻人數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如該系全部學生都通過，請忽略本提示。</a:t>
                      </a:r>
                      <a:endParaRPr lang="en-US" altLang="zh-TW" sz="2800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438058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【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20-2】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學位英文名稱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(OOO)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通常不會與系所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基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6)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英文名稱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(OOO)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相同，如確認相同請忽略本提示。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2526374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4-3 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比對 前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2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期 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4-2】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本期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大陸地區來臺畢業學生人數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_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男：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1]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，比前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2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期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4-2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0]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學生數多。如學校已掌握此情形，且確認資料無誤，請忽略本提示。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41958491"/>
                  </a:ext>
                </a:extLst>
              </a:tr>
            </a:tbl>
          </a:graphicData>
        </a:graphic>
      </p:graphicFrame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FC65C5B-5706-4217-988D-25672E7590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E283E44-8B96-4207-A5A1-36B7EC8078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0318" y="1363163"/>
            <a:ext cx="15049672" cy="1008112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C00000"/>
                </a:solidFill>
              </a:rPr>
              <a:t>差異大於</a:t>
            </a:r>
            <a:r>
              <a:rPr lang="en-US" altLang="zh-TW" sz="4400" dirty="0">
                <a:solidFill>
                  <a:srgbClr val="C00000"/>
                </a:solidFill>
              </a:rPr>
              <a:t>20%</a:t>
            </a:r>
            <a:r>
              <a:rPr lang="zh-TW" altLang="en-US" sz="4400" dirty="0">
                <a:solidFill>
                  <a:srgbClr val="C00000"/>
                </a:solidFill>
              </a:rPr>
              <a:t>，並非一定錯誤，只是</a:t>
            </a:r>
            <a:r>
              <a:rPr lang="zh-TW" altLang="en-US" sz="4400" b="1" dirty="0">
                <a:solidFill>
                  <a:srgbClr val="C00000"/>
                </a:solidFill>
              </a:rPr>
              <a:t>提醒</a:t>
            </a:r>
            <a:r>
              <a:rPr lang="zh-TW" altLang="en-US" sz="4400" dirty="0">
                <a:solidFill>
                  <a:srgbClr val="C00000"/>
                </a:solidFill>
              </a:rPr>
              <a:t>使用者留意數據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4427777-95DB-47C2-B8BA-9D1D82C5B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27" y="2399656"/>
            <a:ext cx="16674567" cy="6150442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06235A81-B3FF-4C78-A5CD-C6269EDB31C1}"/>
              </a:ext>
            </a:extLst>
          </p:cNvPr>
          <p:cNvSpPr txBox="1">
            <a:spLocks/>
          </p:cNvSpPr>
          <p:nvPr/>
        </p:nvSpPr>
        <p:spPr>
          <a:xfrm>
            <a:off x="286222" y="-615309"/>
            <a:ext cx="15485809" cy="220946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>
                <a:solidFill>
                  <a:schemeClr val="accent1"/>
                </a:solidFill>
              </a:rPr>
              <a:t>資料前後期</a:t>
            </a:r>
            <a:r>
              <a:rPr kumimoji="0" lang="en-US" altLang="zh-TW" sz="6600" b="1" dirty="0">
                <a:solidFill>
                  <a:schemeClr val="accent1"/>
                </a:solidFill>
              </a:rPr>
              <a:t>[</a:t>
            </a:r>
            <a:r>
              <a:rPr kumimoji="0" lang="zh-TW" altLang="en-US" sz="6600" b="1" dirty="0">
                <a:solidFill>
                  <a:schemeClr val="accent1"/>
                </a:solidFill>
              </a:rPr>
              <a:t>比對</a:t>
            </a:r>
            <a:r>
              <a:rPr kumimoji="0" lang="en-US" altLang="zh-TW" sz="6600" b="1" dirty="0">
                <a:solidFill>
                  <a:schemeClr val="accent1"/>
                </a:solidFill>
              </a:rPr>
              <a:t>]</a:t>
            </a:r>
            <a:r>
              <a:rPr kumimoji="0" lang="zh-TW" altLang="en-US" b="1" dirty="0">
                <a:solidFill>
                  <a:schemeClr val="accent1"/>
                </a:solidFill>
              </a:rPr>
              <a:t>及檢核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38D3039-2965-4D47-B0BE-0DBA8E03C6C4}"/>
              </a:ext>
            </a:extLst>
          </p:cNvPr>
          <p:cNvSpPr/>
          <p:nvPr/>
        </p:nvSpPr>
        <p:spPr>
          <a:xfrm>
            <a:off x="7125827" y="6871692"/>
            <a:ext cx="8786131" cy="43204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4AAF850-1BA2-4A1B-9ABF-71529CECF6EA}"/>
              </a:ext>
            </a:extLst>
          </p:cNvPr>
          <p:cNvSpPr/>
          <p:nvPr/>
        </p:nvSpPr>
        <p:spPr>
          <a:xfrm>
            <a:off x="7125826" y="7461172"/>
            <a:ext cx="8786131" cy="432048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60AC2FB3-E89A-452B-9B4F-5B14AF765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28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4472C8-FBF4-4AF9-95D9-5F72AC055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222" y="-598742"/>
            <a:ext cx="15485809" cy="2209461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資料前後期</a:t>
            </a:r>
            <a:r>
              <a:rPr lang="en-US" altLang="zh-TW" sz="6000" b="1" dirty="0">
                <a:solidFill>
                  <a:schemeClr val="accent1"/>
                </a:solidFill>
              </a:rPr>
              <a:t>[</a:t>
            </a:r>
            <a:r>
              <a:rPr lang="zh-TW" altLang="en-US" sz="6000" b="1" dirty="0">
                <a:solidFill>
                  <a:schemeClr val="accent1"/>
                </a:solidFill>
              </a:rPr>
              <a:t>比對</a:t>
            </a:r>
            <a:r>
              <a:rPr lang="en-US" altLang="zh-TW" sz="6000" b="1" dirty="0">
                <a:solidFill>
                  <a:schemeClr val="accent1"/>
                </a:solidFill>
              </a:rPr>
              <a:t>]</a:t>
            </a:r>
            <a:r>
              <a:rPr lang="zh-TW" altLang="en-US" b="1" dirty="0">
                <a:solidFill>
                  <a:schemeClr val="accent1"/>
                </a:solidFill>
              </a:rPr>
              <a:t>及檢核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BD90A41-4672-45BF-8557-1791FDC40E7A}"/>
              </a:ext>
            </a:extLst>
          </p:cNvPr>
          <p:cNvGrpSpPr/>
          <p:nvPr/>
        </p:nvGrpSpPr>
        <p:grpSpPr>
          <a:xfrm>
            <a:off x="1726382" y="1596586"/>
            <a:ext cx="15442082" cy="8659482"/>
            <a:chOff x="2844331" y="1596586"/>
            <a:chExt cx="15442082" cy="8659482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5D6F08B-10FB-4B3E-AA3D-E39C76499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4186" y="1596586"/>
              <a:ext cx="15432227" cy="594586"/>
            </a:xfrm>
            <a:prstGeom prst="rect">
              <a:avLst/>
            </a:prstGeom>
          </p:spPr>
        </p:pic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F07ABC5C-B9F5-4524-8CB7-C7D25DD4E8F0}"/>
                </a:ext>
              </a:extLst>
            </p:cNvPr>
            <p:cNvGrpSpPr/>
            <p:nvPr/>
          </p:nvGrpSpPr>
          <p:grpSpPr>
            <a:xfrm>
              <a:off x="2844331" y="2197022"/>
              <a:ext cx="15371883" cy="8059046"/>
              <a:chOff x="2844331" y="2197022"/>
              <a:chExt cx="15371883" cy="8059046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21814DBB-0A3F-4420-AC0F-E819000852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44331" y="2197022"/>
                <a:ext cx="15371883" cy="8059046"/>
              </a:xfrm>
              <a:prstGeom prst="rect">
                <a:avLst/>
              </a:prstGeom>
            </p:spPr>
          </p:pic>
          <p:sp>
            <p:nvSpPr>
              <p:cNvPr id="7" name="矩形: 圓角 6">
                <a:extLst>
                  <a:ext uri="{FF2B5EF4-FFF2-40B4-BE49-F238E27FC236}">
                    <a16:creationId xmlns:a16="http://schemas.microsoft.com/office/drawing/2014/main" id="{893129D4-AF3C-4B73-8C7B-A6B6BF8C65C5}"/>
                  </a:ext>
                </a:extLst>
              </p:cNvPr>
              <p:cNvSpPr/>
              <p:nvPr/>
            </p:nvSpPr>
            <p:spPr>
              <a:xfrm>
                <a:off x="9431238" y="2736497"/>
                <a:ext cx="2232248" cy="7519571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矩形: 圓角 7">
                <a:extLst>
                  <a:ext uri="{FF2B5EF4-FFF2-40B4-BE49-F238E27FC236}">
                    <a16:creationId xmlns:a16="http://schemas.microsoft.com/office/drawing/2014/main" id="{6AA3E78D-8DFC-4AEE-81EF-6A3D7938609F}"/>
                  </a:ext>
                </a:extLst>
              </p:cNvPr>
              <p:cNvSpPr/>
              <p:nvPr/>
            </p:nvSpPr>
            <p:spPr>
              <a:xfrm>
                <a:off x="13107113" y="2738696"/>
                <a:ext cx="2012757" cy="7517372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16A6859A-ED33-4432-B7DE-BF13CB44FFF1}"/>
                  </a:ext>
                </a:extLst>
              </p:cNvPr>
              <p:cNvSpPr txBox="1"/>
              <p:nvPr/>
            </p:nvSpPr>
            <p:spPr>
              <a:xfrm>
                <a:off x="10711478" y="6079604"/>
                <a:ext cx="11521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solidFill>
                      <a:srgbClr val="FF0000"/>
                    </a:solidFill>
                  </a:rPr>
                  <a:t>本期</a:t>
                </a: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BFAE104E-1104-44E1-9DD5-B2ADCEE92DA6}"/>
                  </a:ext>
                </a:extLst>
              </p:cNvPr>
              <p:cNvSpPr txBox="1"/>
              <p:nvPr/>
            </p:nvSpPr>
            <p:spPr>
              <a:xfrm>
                <a:off x="13103646" y="6079604"/>
                <a:ext cx="11521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solidFill>
                      <a:srgbClr val="FF0000"/>
                    </a:solidFill>
                  </a:rPr>
                  <a:t>前期</a:t>
                </a:r>
              </a:p>
            </p:txBody>
          </p:sp>
          <p:sp>
            <p:nvSpPr>
              <p:cNvPr id="14" name="矩形: 圓角 13">
                <a:extLst>
                  <a:ext uri="{FF2B5EF4-FFF2-40B4-BE49-F238E27FC236}">
                    <a16:creationId xmlns:a16="http://schemas.microsoft.com/office/drawing/2014/main" id="{2197B456-3653-4D01-9930-CA0C6A3F29B7}"/>
                  </a:ext>
                </a:extLst>
              </p:cNvPr>
              <p:cNvSpPr/>
              <p:nvPr/>
            </p:nvSpPr>
            <p:spPr>
              <a:xfrm>
                <a:off x="17211242" y="6439644"/>
                <a:ext cx="1004972" cy="432048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1EF347AF-7B79-4E65-85AF-B8113074E3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62486" y="967036"/>
            <a:ext cx="13249472" cy="587676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差異大於</a:t>
            </a:r>
            <a:r>
              <a:rPr lang="en-US" altLang="zh-TW" sz="3600" dirty="0">
                <a:solidFill>
                  <a:srgbClr val="C00000"/>
                </a:solidFill>
              </a:rPr>
              <a:t>20%</a:t>
            </a:r>
            <a:r>
              <a:rPr lang="zh-TW" altLang="en-US" sz="3600" dirty="0">
                <a:solidFill>
                  <a:srgbClr val="C00000"/>
                </a:solidFill>
              </a:rPr>
              <a:t>，並非一定錯誤，只是</a:t>
            </a:r>
            <a:r>
              <a:rPr lang="zh-TW" altLang="en-US" sz="3600" b="1" dirty="0">
                <a:solidFill>
                  <a:srgbClr val="C00000"/>
                </a:solidFill>
              </a:rPr>
              <a:t>提醒</a:t>
            </a:r>
            <a:r>
              <a:rPr lang="zh-TW" altLang="en-US" sz="3600" dirty="0">
                <a:solidFill>
                  <a:srgbClr val="C00000"/>
                </a:solidFill>
              </a:rPr>
              <a:t>使用者留意數據</a:t>
            </a:r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07BB0255-8716-4B41-BBB3-4592CFE73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7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46ADE448-B550-4B79-9032-440B5ED15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9" y="629877"/>
            <a:ext cx="13366370" cy="1921335"/>
          </a:xfrm>
        </p:spPr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E70654-736F-482C-86AC-EA6C7CCD1B90}"/>
              </a:ext>
            </a:extLst>
          </p:cNvPr>
          <p:cNvSpPr/>
          <p:nvPr/>
        </p:nvSpPr>
        <p:spPr>
          <a:xfrm>
            <a:off x="9204082" y="6295628"/>
            <a:ext cx="136815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F6E6D37-45A7-4996-B104-919812850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390" y="5863580"/>
            <a:ext cx="7344800" cy="2000529"/>
          </a:xfrm>
          <a:prstGeom prst="rect">
            <a:avLst/>
          </a:prstGeom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F0C75BC-A7AA-415E-B8A5-304ADFE424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9C6AC95-3CD0-4619-AD0D-000BA9D20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314" y="2047156"/>
            <a:ext cx="8006612" cy="7272808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75261A0C-6206-4E90-8027-A3FAF4381B1F}"/>
              </a:ext>
            </a:extLst>
          </p:cNvPr>
          <p:cNvSpPr/>
          <p:nvPr/>
        </p:nvSpPr>
        <p:spPr>
          <a:xfrm>
            <a:off x="1150319" y="5287516"/>
            <a:ext cx="6624736" cy="2448272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19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>
          <a:xfrm>
            <a:off x="894971" y="702881"/>
            <a:ext cx="16273560" cy="575841"/>
          </a:xfrm>
        </p:spPr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方便快速比對前期資料，檢視是否有較大的落差，若有，很可能是資料填報不正確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計算方式：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{[(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本期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上期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)]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上期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)}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115.10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114.10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可能為較大的差異，請再確認資料之正確性。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B990573F-BAC3-4DF0-9EB3-D97EC5DEDE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DBE205-3627-4946-A679-DDCFC718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13" y="221007"/>
            <a:ext cx="13366370" cy="1250086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資料前後期比對及</a:t>
            </a:r>
            <a:r>
              <a:rPr lang="en-US" altLang="zh-TW" sz="6600" b="1" dirty="0">
                <a:solidFill>
                  <a:schemeClr val="accent1"/>
                </a:solidFill>
              </a:rPr>
              <a:t>[</a:t>
            </a:r>
            <a:r>
              <a:rPr lang="zh-TW" altLang="en-US" sz="6600" b="1" dirty="0">
                <a:solidFill>
                  <a:schemeClr val="accent1"/>
                </a:solidFill>
              </a:rPr>
              <a:t>檢核</a:t>
            </a:r>
            <a:r>
              <a:rPr lang="en-US" altLang="zh-TW" sz="6600" b="1" dirty="0">
                <a:solidFill>
                  <a:schemeClr val="accent1"/>
                </a:solidFill>
              </a:rPr>
              <a:t>]</a:t>
            </a:r>
            <a:endParaRPr lang="zh-TW" altLang="en-US" sz="6600" b="1" dirty="0">
              <a:solidFill>
                <a:schemeClr val="accent1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6E1CF56-513A-4AF4-9EDF-786498BB3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7" y="1239805"/>
            <a:ext cx="11089232" cy="4320480"/>
          </a:xfrm>
          <a:prstGeom prst="rect">
            <a:avLst/>
          </a:prstGeom>
        </p:spPr>
      </p:pic>
      <p:sp>
        <p:nvSpPr>
          <p:cNvPr id="9" name="箭號: 向下 8">
            <a:extLst>
              <a:ext uri="{FF2B5EF4-FFF2-40B4-BE49-F238E27FC236}">
                <a16:creationId xmlns:a16="http://schemas.microsoft.com/office/drawing/2014/main" id="{0B6ED683-5B31-4915-8C3B-F8838DFA5883}"/>
              </a:ext>
            </a:extLst>
          </p:cNvPr>
          <p:cNvSpPr/>
          <p:nvPr/>
        </p:nvSpPr>
        <p:spPr>
          <a:xfrm>
            <a:off x="11760874" y="3127276"/>
            <a:ext cx="1800200" cy="2228528"/>
          </a:xfrm>
          <a:prstGeom prst="downArrow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照抄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E518F51-7064-4B25-BA31-2D105585C4E5}"/>
              </a:ext>
            </a:extLst>
          </p:cNvPr>
          <p:cNvSpPr txBox="1"/>
          <p:nvPr/>
        </p:nvSpPr>
        <p:spPr>
          <a:xfrm>
            <a:off x="14080444" y="3400045"/>
            <a:ext cx="3703722" cy="1077218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00FF"/>
                </a:solidFill>
              </a:rPr>
              <a:t>請核對</a:t>
            </a:r>
            <a:r>
              <a:rPr lang="en-US" altLang="zh-TW" b="1" dirty="0">
                <a:solidFill>
                  <a:srgbClr val="0000FF"/>
                </a:solidFill>
              </a:rPr>
              <a:t>-</a:t>
            </a:r>
            <a:r>
              <a:rPr lang="zh-TW" altLang="en-US" b="1" dirty="0">
                <a:solidFill>
                  <a:srgbClr val="0000FF"/>
                </a:solidFill>
              </a:rPr>
              <a:t>填報人員所提供</a:t>
            </a:r>
            <a:r>
              <a:rPr lang="en-US" altLang="zh-TW" b="1" dirty="0">
                <a:solidFill>
                  <a:srgbClr val="0000FF"/>
                </a:solidFill>
              </a:rPr>
              <a:t>-</a:t>
            </a:r>
            <a:r>
              <a:rPr lang="zh-TW" altLang="en-US" b="1" dirty="0">
                <a:solidFill>
                  <a:srgbClr val="0000FF"/>
                </a:solidFill>
              </a:rPr>
              <a:t>原始資料</a:t>
            </a:r>
          </a:p>
        </p:txBody>
      </p:sp>
      <p:pic>
        <p:nvPicPr>
          <p:cNvPr id="14" name="圖形 13" descr="核取記號">
            <a:extLst>
              <a:ext uri="{FF2B5EF4-FFF2-40B4-BE49-F238E27FC236}">
                <a16:creationId xmlns:a16="http://schemas.microsoft.com/office/drawing/2014/main" id="{C2EA1839-404F-4187-84C0-8ABDB0BE1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63656" y="1777658"/>
            <a:ext cx="1597867" cy="159786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A325986-90BF-4EE2-B58C-7A6432E60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4107" y="5462003"/>
            <a:ext cx="8567352" cy="4824997"/>
          </a:xfrm>
          <a:prstGeom prst="rect">
            <a:avLst/>
          </a:prstGeom>
        </p:spPr>
      </p:pic>
      <p:sp>
        <p:nvSpPr>
          <p:cNvPr id="18" name="乘號 17">
            <a:extLst>
              <a:ext uri="{FF2B5EF4-FFF2-40B4-BE49-F238E27FC236}">
                <a16:creationId xmlns:a16="http://schemas.microsoft.com/office/drawing/2014/main" id="{E826E6BB-1B20-4E40-9D3F-0077DF3A9256}"/>
              </a:ext>
            </a:extLst>
          </p:cNvPr>
          <p:cNvSpPr/>
          <p:nvPr/>
        </p:nvSpPr>
        <p:spPr>
          <a:xfrm>
            <a:off x="11943635" y="1815508"/>
            <a:ext cx="1434678" cy="140847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C9BBC85C-D758-4050-8C2A-A2F33AF608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603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F38E3404-2089-48CD-8E3E-80266C8933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587DF91-FEB9-4B4F-8159-99FF6B1651C1}"/>
              </a:ext>
            </a:extLst>
          </p:cNvPr>
          <p:cNvSpPr txBox="1">
            <a:spLocks/>
          </p:cNvSpPr>
          <p:nvPr/>
        </p:nvSpPr>
        <p:spPr>
          <a:xfrm>
            <a:off x="320113" y="221007"/>
            <a:ext cx="13366370" cy="12500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>
                <a:solidFill>
                  <a:schemeClr val="accent1"/>
                </a:solidFill>
              </a:rPr>
              <a:t>資料前後期比對及</a:t>
            </a:r>
            <a:r>
              <a:rPr kumimoji="0" lang="en-US" altLang="zh-TW" sz="6600" b="1" dirty="0">
                <a:solidFill>
                  <a:schemeClr val="accent1"/>
                </a:solidFill>
              </a:rPr>
              <a:t>[</a:t>
            </a:r>
            <a:r>
              <a:rPr kumimoji="0" lang="zh-TW" altLang="en-US" sz="6600" b="1" dirty="0">
                <a:solidFill>
                  <a:schemeClr val="accent1"/>
                </a:solidFill>
              </a:rPr>
              <a:t>檢核</a:t>
            </a:r>
            <a:r>
              <a:rPr kumimoji="0" lang="en-US" altLang="zh-TW" sz="6600" b="1" dirty="0">
                <a:solidFill>
                  <a:schemeClr val="accent1"/>
                </a:solidFill>
              </a:rPr>
              <a:t>]</a:t>
            </a:r>
            <a:endParaRPr kumimoji="0" lang="zh-TW" altLang="en-US" sz="6600" b="1" dirty="0">
              <a:solidFill>
                <a:schemeClr val="accent1"/>
              </a:solidFill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1496990-66D0-42B6-A21E-A2F98518D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374" y="1196245"/>
            <a:ext cx="15265696" cy="8396133"/>
          </a:xfrm>
          <a:prstGeom prst="rect">
            <a:avLst/>
          </a:prstGeom>
        </p:spPr>
      </p:pic>
      <p:sp>
        <p:nvSpPr>
          <p:cNvPr id="16" name="內容版面配置區 2">
            <a:extLst>
              <a:ext uri="{FF2B5EF4-FFF2-40B4-BE49-F238E27FC236}">
                <a16:creationId xmlns:a16="http://schemas.microsoft.com/office/drawing/2014/main" id="{9BA4AAC1-2C6D-40C0-BECB-DE6A63F00803}"/>
              </a:ext>
            </a:extLst>
          </p:cNvPr>
          <p:cNvSpPr txBox="1">
            <a:spLocks/>
          </p:cNvSpPr>
          <p:nvPr/>
        </p:nvSpPr>
        <p:spPr>
          <a:xfrm>
            <a:off x="11022187" y="3625390"/>
            <a:ext cx="5328592" cy="5441401"/>
          </a:xfrm>
          <a:prstGeom prst="rect">
            <a:avLst/>
          </a:prstGeom>
        </p:spPr>
        <p:txBody>
          <a:bodyPr>
            <a:normAutofit/>
          </a:bodyPr>
          <a:lstStyle>
            <a:lvl1pPr marL="514316" indent="-51431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14351" indent="-42859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14386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00140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85894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71649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57403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143157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828911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3600" dirty="0">
                <a:solidFill>
                  <a:srgbClr val="C00000"/>
                </a:solidFill>
              </a:rPr>
              <a:t>差異大於</a:t>
            </a:r>
            <a:r>
              <a:rPr kumimoji="0" lang="en-US" altLang="zh-TW" sz="3600" dirty="0">
                <a:solidFill>
                  <a:srgbClr val="C00000"/>
                </a:solidFill>
              </a:rPr>
              <a:t>20%</a:t>
            </a:r>
            <a:r>
              <a:rPr kumimoji="0" lang="zh-TW" altLang="en-US" sz="3600" dirty="0">
                <a:solidFill>
                  <a:srgbClr val="C00000"/>
                </a:solidFill>
              </a:rPr>
              <a:t>，並非一定錯誤，只是</a:t>
            </a:r>
            <a:r>
              <a:rPr kumimoji="0" lang="zh-TW" altLang="en-US" sz="3600" b="1" dirty="0">
                <a:solidFill>
                  <a:srgbClr val="C00000"/>
                </a:solidFill>
              </a:rPr>
              <a:t>提醒</a:t>
            </a:r>
            <a:r>
              <a:rPr kumimoji="0" lang="zh-TW" altLang="en-US" sz="3600" dirty="0">
                <a:solidFill>
                  <a:srgbClr val="C00000"/>
                </a:solidFill>
              </a:rPr>
              <a:t>使用者留意數據。</a:t>
            </a:r>
            <a:endParaRPr kumimoji="0" lang="en-US" altLang="zh-TW" sz="3600" dirty="0">
              <a:solidFill>
                <a:srgbClr val="C00000"/>
              </a:solidFill>
            </a:endParaRPr>
          </a:p>
          <a:p>
            <a:endParaRPr kumimoji="0" lang="en-US" altLang="zh-TW" sz="3600" dirty="0">
              <a:solidFill>
                <a:srgbClr val="C00000"/>
              </a:solidFill>
            </a:endParaRPr>
          </a:p>
          <a:p>
            <a:r>
              <a:rPr kumimoji="0" lang="zh-TW" altLang="en-US" sz="3600" dirty="0">
                <a:solidFill>
                  <a:srgbClr val="C00000"/>
                </a:solidFill>
              </a:rPr>
              <a:t>再次確認資料無誤。</a:t>
            </a:r>
            <a:endParaRPr kumimoji="0" lang="en-US" altLang="zh-TW" sz="3600" dirty="0">
              <a:solidFill>
                <a:srgbClr val="C00000"/>
              </a:solidFill>
            </a:endParaRPr>
          </a:p>
          <a:p>
            <a:endParaRPr kumimoji="0" lang="zh-TW" altLang="en-US" sz="3600" dirty="0">
              <a:solidFill>
                <a:srgbClr val="C00000"/>
              </a:solidFill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23F119A1-93E2-44CF-8B63-033BB66C0D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191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2878510" y="3991372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rgbClr val="C00000"/>
                </a:solidFill>
              </a:rPr>
              <a:t>帳號</a:t>
            </a:r>
            <a:r>
              <a:rPr kumimoji="1" lang="zh-TW" altLang="en-US" b="1" dirty="0">
                <a:solidFill>
                  <a:schemeClr val="accent1"/>
                </a:solidFill>
              </a:rPr>
              <a:t>管理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69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b="1" u="heavy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管理師</a:t>
            </a:r>
            <a:r>
              <a:rPr lang="zh-TW" altLang="en-US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權限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149867-597F-44C9-8B31-07D946A84B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3740" y="78912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FA65690-36AA-4495-8800-6FD6A269F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438" y="3066760"/>
            <a:ext cx="14779942" cy="503835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212942" y="6871914"/>
            <a:ext cx="1457656" cy="57584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EB20997E-FF88-4563-97E9-6357ECABC8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0922" y="64824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A667D4-1BEE-47AE-81EC-D8D6CE155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454" y="2442785"/>
            <a:ext cx="12385376" cy="745489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4CDDF435-C03D-4CB1-9B6F-FA10FABAF2BA}"/>
              </a:ext>
            </a:extLst>
          </p:cNvPr>
          <p:cNvSpPr/>
          <p:nvPr/>
        </p:nvSpPr>
        <p:spPr>
          <a:xfrm>
            <a:off x="3883482" y="6079604"/>
            <a:ext cx="4539644" cy="57584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0FE4FE4-3B7F-4082-87E1-BEC08AA68307}"/>
              </a:ext>
            </a:extLst>
          </p:cNvPr>
          <p:cNvSpPr/>
          <p:nvPr/>
        </p:nvSpPr>
        <p:spPr>
          <a:xfrm>
            <a:off x="2425826" y="9329124"/>
            <a:ext cx="5565252" cy="57584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0E867C58-6F74-47D1-9961-903A04EDD3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3481" y="865017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C635ABD-FDA7-4AAF-9F26-3DF588DC2FF7}"/>
              </a:ext>
            </a:extLst>
          </p:cNvPr>
          <p:cNvGrpSpPr/>
          <p:nvPr/>
        </p:nvGrpSpPr>
        <p:grpSpPr>
          <a:xfrm>
            <a:off x="1266282" y="2351211"/>
            <a:ext cx="14141620" cy="7300307"/>
            <a:chOff x="1266282" y="2351211"/>
            <a:chExt cx="14141620" cy="730030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CC35BFF5-B12E-46B3-A49C-E4D987436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8390" y="2351211"/>
              <a:ext cx="13609512" cy="7300307"/>
            </a:xfrm>
            <a:prstGeom prst="rect">
              <a:avLst/>
            </a:prstGeom>
          </p:spPr>
        </p:pic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621D8A94-E906-487F-BF95-9CF017566602}"/>
                </a:ext>
              </a:extLst>
            </p:cNvPr>
            <p:cNvSpPr txBox="1"/>
            <p:nvPr/>
          </p:nvSpPr>
          <p:spPr>
            <a:xfrm>
              <a:off x="2572177" y="2372155"/>
              <a:ext cx="61266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6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DDB1775B-EF09-44C2-827C-71195F2B0FA8}"/>
                </a:ext>
              </a:extLst>
            </p:cNvPr>
            <p:cNvSpPr txBox="1"/>
            <p:nvPr/>
          </p:nvSpPr>
          <p:spPr>
            <a:xfrm>
              <a:off x="1266282" y="2879986"/>
              <a:ext cx="61266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6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D9677109-0F46-426C-8143-15F8F521BE4A}"/>
                </a:ext>
              </a:extLst>
            </p:cNvPr>
            <p:cNvSpPr txBox="1"/>
            <p:nvPr/>
          </p:nvSpPr>
          <p:spPr>
            <a:xfrm>
              <a:off x="7847062" y="5536046"/>
              <a:ext cx="61266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6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BD4E7D48-92C3-4803-ACF5-4E8C2A8E32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0994" y="51429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959630" y="4567436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320C124-4365-49A9-B437-FF477790F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454" y="2874639"/>
            <a:ext cx="9577064" cy="7055594"/>
          </a:xfrm>
          <a:prstGeom prst="rect">
            <a:avLst/>
          </a:prstGeom>
        </p:spPr>
      </p:pic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6CABDA99-87ED-4C01-A357-2EF6010B13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743105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926A83DF-5C16-4085-98A6-F92644AAE7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BC1F9FA-C4FF-4124-877B-B44174B2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  <a:r>
              <a:rPr lang="en-US" altLang="zh-TW" b="1" dirty="0">
                <a:solidFill>
                  <a:srgbClr val="C00000"/>
                </a:solidFill>
              </a:rPr>
              <a:t>(</a:t>
            </a:r>
            <a:r>
              <a:rPr lang="zh-TW" altLang="en-US" b="1" dirty="0">
                <a:solidFill>
                  <a:srgbClr val="C00000"/>
                </a:solidFill>
              </a:rPr>
              <a:t>特殊狀況</a:t>
            </a:r>
            <a:r>
              <a:rPr lang="en-US" altLang="zh-TW" b="1" dirty="0">
                <a:solidFill>
                  <a:srgbClr val="C00000"/>
                </a:solidFill>
              </a:rPr>
              <a:t>)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12F00D8-A95B-460A-9060-E591774C0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35294" y="2569579"/>
            <a:ext cx="8136904" cy="575841"/>
          </a:xfrm>
        </p:spPr>
        <p:txBody>
          <a:bodyPr>
            <a:noAutofit/>
          </a:bodyPr>
          <a:lstStyle/>
          <a:p>
            <a:r>
              <a:rPr lang="zh-TW" altLang="en-US" sz="3200" b="1" dirty="0"/>
              <a:t>一般使用者超時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11246B7-B708-485D-82FE-9BB1C28D36E8}"/>
              </a:ext>
            </a:extLst>
          </p:cNvPr>
          <p:cNvCxnSpPr/>
          <p:nvPr/>
        </p:nvCxnSpPr>
        <p:spPr>
          <a:xfrm>
            <a:off x="1942406" y="34926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:a16="http://schemas.microsoft.com/office/drawing/2014/main" id="{070263BC-59F8-43BC-AB41-C5AC1CF3E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90" y="2360573"/>
            <a:ext cx="7987866" cy="233491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7048706-CD03-44E3-9DAF-5FB514277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878" y="5815966"/>
            <a:ext cx="10043940" cy="2783918"/>
          </a:xfrm>
          <a:prstGeom prst="rect">
            <a:avLst/>
          </a:prstGeom>
        </p:spPr>
      </p:pic>
      <p:sp>
        <p:nvSpPr>
          <p:cNvPr id="14" name="文字版面配置區 8">
            <a:extLst>
              <a:ext uri="{FF2B5EF4-FFF2-40B4-BE49-F238E27FC236}">
                <a16:creationId xmlns:a16="http://schemas.microsoft.com/office/drawing/2014/main" id="{25C9CE88-BA79-4666-9710-ECC6A7F56326}"/>
              </a:ext>
            </a:extLst>
          </p:cNvPr>
          <p:cNvSpPr txBox="1">
            <a:spLocks/>
          </p:cNvSpPr>
          <p:nvPr/>
        </p:nvSpPr>
        <p:spPr>
          <a:xfrm>
            <a:off x="1366342" y="6583660"/>
            <a:ext cx="9145016" cy="2480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14316" indent="-514316" algn="l" defTabSz="685754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700" kern="1200" baseline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14351" indent="-42859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14386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00140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85894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71649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57403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143157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828911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教</a:t>
            </a:r>
            <a:r>
              <a:rPr kumimoji="0" lang="en-US" altLang="zh-TW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1</a:t>
            </a:r>
            <a:r>
              <a:rPr kumimoji="0" lang="zh-TW" altLang="en-US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專責人員</a:t>
            </a:r>
            <a:r>
              <a:rPr kumimoji="0" lang="en-US" altLang="zh-TW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(IP</a:t>
            </a:r>
            <a:r>
              <a:rPr kumimoji="0" lang="zh-TW" altLang="en-US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固定</a:t>
            </a:r>
            <a:r>
              <a:rPr kumimoji="0" lang="en-US" altLang="zh-TW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)</a:t>
            </a:r>
            <a:endParaRPr kumimoji="0" lang="zh-TW" altLang="en-US" sz="3600" b="1" dirty="0">
              <a:solidFill>
                <a:srgbClr val="C00000">
                  <a:alpha val="80000"/>
                </a:srgbClr>
              </a:solidFill>
              <a:highlight>
                <a:srgbClr val="FFFF00"/>
              </a:highlight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BC828B0D-73B0-4004-84EE-478AB24B98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61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1859" y="741109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C1ACED16-EE80-49B6-ACA0-F2B26F7835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526582" y="3919364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rgbClr val="C00000"/>
                </a:solidFill>
              </a:rPr>
              <a:t>修正</a:t>
            </a:r>
            <a:r>
              <a:rPr kumimoji="1" lang="zh-TW" altLang="en-US" b="1" dirty="0">
                <a:solidFill>
                  <a:schemeClr val="accent1"/>
                </a:solidFill>
              </a:rPr>
              <a:t>申請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57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9D34DD2-2755-4E27-8FB4-6B2AA21E0544}"/>
              </a:ext>
            </a:extLst>
          </p:cNvPr>
          <p:cNvSpPr txBox="1"/>
          <p:nvPr/>
        </p:nvSpPr>
        <p:spPr>
          <a:xfrm>
            <a:off x="3903000" y="8667156"/>
            <a:ext cx="127290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請至</a:t>
            </a:r>
            <a:r>
              <a:rPr lang="zh-TW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校庫首頁</a:t>
            </a:r>
            <a:r>
              <a:rPr lang="zh-TW" alt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點選             。</a:t>
            </a:r>
            <a:endParaRPr lang="en-US" altLang="zh-TW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進入修正系統頁面後，輸入帳號密碼登入。</a:t>
            </a:r>
            <a:endParaRPr lang="en-US" altLang="zh-TW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22">
            <a:extLst>
              <a:ext uri="{FF2B5EF4-FFF2-40B4-BE49-F238E27FC236}">
                <a16:creationId xmlns:a16="http://schemas.microsoft.com/office/drawing/2014/main" id="{B89DFBE2-83DB-4E55-9088-A7521B9BD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57" t="2" r="13612" b="94362"/>
          <a:stretch>
            <a:fillRect/>
          </a:stretch>
        </p:blipFill>
        <p:spPr bwMode="auto">
          <a:xfrm>
            <a:off x="9143206" y="8545360"/>
            <a:ext cx="1857834" cy="86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6A182D69-A14F-4609-A07C-BFABFEB8EB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82</a:t>
            </a:fld>
            <a:endParaRPr lang="ja-JP" altLang="en-US" dirty="0"/>
          </a:p>
        </p:txBody>
      </p:sp>
      <p:sp>
        <p:nvSpPr>
          <p:cNvPr id="10" name="標題 9">
            <a:extLst>
              <a:ext uri="{FF2B5EF4-FFF2-40B4-BE49-F238E27FC236}">
                <a16:creationId xmlns:a16="http://schemas.microsoft.com/office/drawing/2014/main" id="{5729F44E-9D13-4A8F-BC1E-352CE3BC9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468" y="417698"/>
            <a:ext cx="13366370" cy="1921335"/>
          </a:xfrm>
        </p:spPr>
        <p:txBody>
          <a:bodyPr>
            <a:normAutofit/>
          </a:bodyPr>
          <a:lstStyle/>
          <a:p>
            <a:r>
              <a:rPr lang="zh-TW" altLang="en-US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修正申請</a:t>
            </a:r>
            <a:r>
              <a:rPr lang="en-US" altLang="zh-TW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en-US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總承辦權限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5">
            <a:extLst>
              <a:ext uri="{FF2B5EF4-FFF2-40B4-BE49-F238E27FC236}">
                <a16:creationId xmlns:a16="http://schemas.microsoft.com/office/drawing/2014/main" id="{8E4083F3-F50D-4C29-8EF2-6903DF8B7E62}"/>
              </a:ext>
            </a:extLst>
          </p:cNvPr>
          <p:cNvSpPr txBox="1">
            <a:spLocks/>
          </p:cNvSpPr>
          <p:nvPr/>
        </p:nvSpPr>
        <p:spPr>
          <a:xfrm>
            <a:off x="3238550" y="809444"/>
            <a:ext cx="13366370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/>
              <a:t>統一修正期間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26F2D58-4F72-455D-89C1-608808874D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83</a:t>
            </a:fld>
            <a:endParaRPr lang="ja-JP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140F768-D54F-4DCA-B06D-A79F7E2E6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84" y="2043482"/>
            <a:ext cx="17318034" cy="6844434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F9E95878-DD1A-4FA4-908E-4DA31A6C7010}"/>
              </a:ext>
            </a:extLst>
          </p:cNvPr>
          <p:cNvSpPr/>
          <p:nvPr/>
        </p:nvSpPr>
        <p:spPr>
          <a:xfrm>
            <a:off x="5830838" y="2630452"/>
            <a:ext cx="3456384" cy="2153008"/>
          </a:xfrm>
          <a:prstGeom prst="roundRect">
            <a:avLst/>
          </a:prstGeom>
          <a:noFill/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FDEE715-29E4-4C70-8556-A2B7873F0D2B}"/>
              </a:ext>
            </a:extLst>
          </p:cNvPr>
          <p:cNvSpPr/>
          <p:nvPr/>
        </p:nvSpPr>
        <p:spPr>
          <a:xfrm>
            <a:off x="9443052" y="2683194"/>
            <a:ext cx="2580473" cy="418849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959999" y="234247"/>
            <a:ext cx="13366370" cy="1164837"/>
          </a:xfrm>
        </p:spPr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  <a:r>
              <a:rPr lang="en-US" altLang="zh-TW" b="1" dirty="0"/>
              <a:t>-</a:t>
            </a:r>
            <a:r>
              <a:rPr lang="zh-TW" alt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統一修正期間</a:t>
            </a:r>
            <a:endParaRPr lang="zh-TW" altLang="en-US" b="1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4374" y="1183060"/>
            <a:ext cx="12529392" cy="2880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統一修正期間：</a:t>
            </a:r>
            <a:r>
              <a:rPr lang="zh-TW" altLang="en-US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僅申請修正本期</a:t>
            </a:r>
            <a:r>
              <a:rPr lang="en-US" altLang="zh-TW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(115.10</a:t>
            </a:r>
            <a:r>
              <a:rPr lang="zh-TW" altLang="en-US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期</a:t>
            </a:r>
            <a:r>
              <a:rPr lang="en-US" altLang="zh-TW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資料</a:t>
            </a:r>
            <a:r>
              <a:rPr lang="zh-TW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745" y="2377979"/>
            <a:ext cx="8043655" cy="1889956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A27FA5E-EEAC-4AE6-96C7-5B66D5DD61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84</a:t>
            </a:fld>
            <a:endParaRPr lang="ja-JP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FC42FCB-5044-4D24-B3DB-C779A41CC59B}"/>
              </a:ext>
            </a:extLst>
          </p:cNvPr>
          <p:cNvSpPr/>
          <p:nvPr/>
        </p:nvSpPr>
        <p:spPr>
          <a:xfrm>
            <a:off x="2374454" y="3378014"/>
            <a:ext cx="1969426" cy="756345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35D7130-EC40-447E-8953-848EAD678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744" y="4148909"/>
            <a:ext cx="15746462" cy="524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1846953" y="223803"/>
            <a:ext cx="13366370" cy="1921335"/>
          </a:xfrm>
        </p:spPr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>
                <a:solidFill>
                  <a:srgbClr val="FF0000"/>
                </a:solidFill>
              </a:rPr>
              <a:t>非</a:t>
            </a:r>
            <a:r>
              <a:rPr kumimoji="0" lang="zh-TW" altLang="en-US" b="1" dirty="0"/>
              <a:t>統一修正期間</a:t>
            </a:r>
            <a:endParaRPr lang="zh-TW" altLang="en-US" b="1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984" y="3817293"/>
            <a:ext cx="12639349" cy="62459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246663" y="4410092"/>
            <a:ext cx="1656184" cy="6047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22526" y="8023820"/>
            <a:ext cx="772454" cy="4045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A06AA3A5-3C8E-45D0-9638-380A65AB5E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85</a:t>
            </a:fld>
            <a:endParaRPr lang="ja-JP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F8B1FA8-9702-42D0-835D-2EFDCB523CD6}"/>
              </a:ext>
            </a:extLst>
          </p:cNvPr>
          <p:cNvSpPr txBox="1"/>
          <p:nvPr/>
        </p:nvSpPr>
        <p:spPr>
          <a:xfrm>
            <a:off x="1870398" y="1111052"/>
            <a:ext cx="15697744" cy="2598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非統一修正期間：</a:t>
            </a:r>
            <a:r>
              <a:rPr lang="zh-TW" alt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超過「統一修正期間」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後，學校仍有資料需要修正或</a:t>
            </a:r>
            <a:r>
              <a:rPr lang="zh-TW" alt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需要修正</a:t>
            </a:r>
            <a:r>
              <a:rPr lang="zh-TW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前幾期</a:t>
            </a:r>
            <a:r>
              <a:rPr lang="zh-TW" alt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資料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，則請提出「非統一修正」。</a:t>
            </a:r>
            <a:endParaRPr lang="en-US" altLang="zh-TW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申請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「非統一修正」前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，請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填寫「修正申請對照表」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，並於「修正說明」欄敘明具體修正理由，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核章後函送教育部高教司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；俟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教育部回函後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再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至校庫申請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開放修改權限</a:t>
            </a:r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開放</a:t>
            </a:r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小時為限</a:t>
            </a:r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zh-TW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>
                <a:solidFill>
                  <a:srgbClr val="FF0000"/>
                </a:solidFill>
              </a:rPr>
              <a:t>非</a:t>
            </a:r>
            <a:r>
              <a:rPr kumimoji="0" lang="zh-TW" altLang="en-US" b="1" dirty="0"/>
              <a:t>統一修正期間</a:t>
            </a:r>
            <a:endParaRPr lang="zh-TW" altLang="en-US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509" y="2485894"/>
            <a:ext cx="13508541" cy="71221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72F3CCB-6AF1-4418-BE7E-947D1C5EF2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A279092E-A427-46E2-8756-E3744E9C2762}"/>
              </a:ext>
            </a:extLst>
          </p:cNvPr>
          <p:cNvGrpSpPr/>
          <p:nvPr/>
        </p:nvGrpSpPr>
        <p:grpSpPr>
          <a:xfrm>
            <a:off x="2646154" y="3029330"/>
            <a:ext cx="13841868" cy="5570554"/>
            <a:chOff x="2646154" y="3029330"/>
            <a:chExt cx="12597063" cy="4907249"/>
          </a:xfrm>
        </p:grpSpPr>
        <p:pic>
          <p:nvPicPr>
            <p:cNvPr id="6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646154" y="3029330"/>
              <a:ext cx="12597063" cy="490724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0E2C9C60-1BA7-4FE1-8FD8-452E58AB1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6154" y="3127276"/>
              <a:ext cx="4768860" cy="613108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>
                <a:solidFill>
                  <a:srgbClr val="FF0000"/>
                </a:solidFill>
              </a:rPr>
              <a:t>非</a:t>
            </a:r>
            <a:r>
              <a:rPr kumimoji="0" lang="zh-TW" altLang="en-US" b="1" dirty="0"/>
              <a:t>統一修正期間</a:t>
            </a:r>
            <a:endParaRPr lang="zh-TW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12815614" y="6943700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F50291C-A9D8-455D-896E-C650BD4F1A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478" y="221007"/>
            <a:ext cx="14483079" cy="1322094"/>
          </a:xfr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/>
              <a:t>請務必完成核章，並上傳「</a:t>
            </a:r>
            <a:r>
              <a:rPr lang="zh-TW" altLang="zh-TW" b="1" dirty="0">
                <a:solidFill>
                  <a:srgbClr val="FF0000"/>
                </a:solidFill>
              </a:rPr>
              <a:t>修正前後對照表</a:t>
            </a:r>
            <a:r>
              <a:rPr lang="zh-TW" altLang="zh-TW" b="1" dirty="0"/>
              <a:t>」</a:t>
            </a:r>
            <a:endParaRPr lang="zh-TW" altLang="en-US" b="1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700" y="1363002"/>
            <a:ext cx="13527306" cy="8821058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B87DCD4-69F7-4C52-84BE-D183B47298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478" y="221007"/>
            <a:ext cx="14483079" cy="1322094"/>
          </a:xfr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/>
              <a:t>請務必完成核章，並上傳「</a:t>
            </a:r>
            <a:r>
              <a:rPr lang="zh-TW" altLang="zh-TW" b="1" dirty="0">
                <a:solidFill>
                  <a:srgbClr val="FF0000"/>
                </a:solidFill>
              </a:rPr>
              <a:t>修正前後對照表</a:t>
            </a:r>
            <a:r>
              <a:rPr lang="zh-TW" altLang="zh-TW" b="1" dirty="0"/>
              <a:t>」</a:t>
            </a:r>
            <a:endParaRPr lang="zh-TW" altLang="en-US" b="1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B87DCD4-69F7-4C52-84BE-D183B47298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89</a:t>
            </a:fld>
            <a:endParaRPr lang="ja-JP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E15A6CE-E786-4237-9663-4819D86A6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478" y="1327077"/>
            <a:ext cx="12889432" cy="884653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66DDA69-F9D4-4744-8DCC-F0DDE06BA9A9}"/>
              </a:ext>
            </a:extLst>
          </p:cNvPr>
          <p:cNvSpPr/>
          <p:nvPr/>
        </p:nvSpPr>
        <p:spPr>
          <a:xfrm>
            <a:off x="10295334" y="8745255"/>
            <a:ext cx="1008112" cy="1419180"/>
          </a:xfrm>
          <a:prstGeom prst="rect">
            <a:avLst/>
          </a:prstGeom>
          <a:noFill/>
          <a:ln w="57150" cap="flat">
            <a:solidFill>
              <a:srgbClr val="0000FF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9962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38815B5-EA81-46D3-B275-F9EC06D8A2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0526" y="1039044"/>
            <a:ext cx="16273560" cy="1078123"/>
          </a:xfrm>
        </p:spPr>
        <p:txBody>
          <a:bodyPr>
            <a:normAutofit/>
          </a:bodyPr>
          <a:lstStyle/>
          <a:p>
            <a:r>
              <a:rPr lang="zh-TW" altLang="en-US" sz="4800" dirty="0"/>
              <a:t>管理師設定：</a:t>
            </a:r>
            <a:r>
              <a:rPr kumimoji="1" lang="en-US" altLang="zh-TW" sz="4800" dirty="0"/>
              <a:t>[</a:t>
            </a:r>
            <a:r>
              <a:rPr kumimoji="1" lang="zh-TW" altLang="en-US" sz="4800" b="1" dirty="0">
                <a:solidFill>
                  <a:srgbClr val="FF0000"/>
                </a:solidFill>
              </a:rPr>
              <a:t>全校業務總承辦人</a:t>
            </a:r>
            <a:r>
              <a:rPr kumimoji="1" lang="en-US" altLang="zh-TW" sz="4800" dirty="0"/>
              <a:t>]</a:t>
            </a:r>
            <a:r>
              <a:rPr kumimoji="1" lang="zh-TW" altLang="en-US" sz="4800" dirty="0"/>
              <a:t>、</a:t>
            </a:r>
            <a:r>
              <a:rPr kumimoji="1" lang="en-US" altLang="zh-TW" sz="4800" dirty="0"/>
              <a:t>[</a:t>
            </a:r>
            <a:r>
              <a:rPr kumimoji="1" lang="zh-TW" altLang="en-US" sz="4800" b="1" dirty="0">
                <a:solidFill>
                  <a:srgbClr val="FF0000"/>
                </a:solidFill>
              </a:rPr>
              <a:t>全校業務總主管</a:t>
            </a:r>
            <a:r>
              <a:rPr kumimoji="1" lang="en-US" altLang="zh-TW" sz="4800" dirty="0"/>
              <a:t>]</a:t>
            </a:r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1C7B08DB-AF80-4C89-A51B-0E168F282F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7B65632-C6ED-45A7-AD52-2CDB5B8698D9}"/>
              </a:ext>
            </a:extLst>
          </p:cNvPr>
          <p:cNvGrpSpPr/>
          <p:nvPr/>
        </p:nvGrpSpPr>
        <p:grpSpPr>
          <a:xfrm>
            <a:off x="1768266" y="3313933"/>
            <a:ext cx="14719756" cy="6294063"/>
            <a:chOff x="1006302" y="3415308"/>
            <a:chExt cx="14318080" cy="593402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E922E31F-9D9B-4817-A9CA-6A0E4F0B6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6302" y="3415308"/>
              <a:ext cx="14318080" cy="5934023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B3E6AE7-B255-4961-9D0E-178F1E49CA01}"/>
                </a:ext>
              </a:extLst>
            </p:cNvPr>
            <p:cNvSpPr/>
            <p:nvPr/>
          </p:nvSpPr>
          <p:spPr>
            <a:xfrm>
              <a:off x="4678710" y="4792593"/>
              <a:ext cx="1596009" cy="504056"/>
            </a:xfrm>
            <a:prstGeom prst="rect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" name="直線單箭頭接點 13">
              <a:extLst>
                <a:ext uri="{FF2B5EF4-FFF2-40B4-BE49-F238E27FC236}">
                  <a16:creationId xmlns:a16="http://schemas.microsoft.com/office/drawing/2014/main" id="{004BFDB4-F6E3-4E90-890E-BB7DBBC78C45}"/>
                </a:ext>
              </a:extLst>
            </p:cNvPr>
            <p:cNvCxnSpPr>
              <a:cxnSpLocks/>
            </p:cNvCxnSpPr>
            <p:nvPr/>
          </p:nvCxnSpPr>
          <p:spPr>
            <a:xfrm>
              <a:off x="6347667" y="5503512"/>
              <a:ext cx="3240360" cy="1368152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35E4E98-B46C-4FCD-9287-36A747EE108B}"/>
                </a:ext>
              </a:extLst>
            </p:cNvPr>
            <p:cNvSpPr/>
            <p:nvPr/>
          </p:nvSpPr>
          <p:spPr>
            <a:xfrm>
              <a:off x="9935294" y="6655668"/>
              <a:ext cx="4032448" cy="1186107"/>
            </a:xfrm>
            <a:prstGeom prst="rect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F195EFB9-A0BB-44C0-91E9-6CD42D83BA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18494" y="2157164"/>
            <a:ext cx="14077440" cy="1258173"/>
          </a:xfrm>
        </p:spPr>
        <p:txBody>
          <a:bodyPr/>
          <a:lstStyle/>
          <a:p>
            <a:r>
              <a:rPr lang="zh-TW" altLang="en-US" sz="3600" b="1" dirty="0"/>
              <a:t>如設定完成後，職務</a:t>
            </a:r>
            <a:r>
              <a:rPr lang="zh-TW" altLang="en-US" sz="3600" b="1" dirty="0">
                <a:solidFill>
                  <a:srgbClr val="FF0000">
                    <a:alpha val="90000"/>
                  </a:srgbClr>
                </a:solidFill>
              </a:rPr>
              <a:t>有異動，請通知校庫小組</a:t>
            </a:r>
            <a:r>
              <a:rPr lang="zh-TW" altLang="en-US" sz="3600" b="1" dirty="0"/>
              <a:t>，將協助重置。</a:t>
            </a:r>
          </a:p>
        </p:txBody>
      </p:sp>
    </p:spTree>
    <p:extLst>
      <p:ext uri="{BB962C8B-B14F-4D97-AF65-F5344CB8AC3E}">
        <p14:creationId xmlns:p14="http://schemas.microsoft.com/office/powerpoint/2010/main" val="338031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THANK </a:t>
            </a:r>
            <a:r>
              <a:rPr kumimoji="1" lang="en-US" altLang="ja-JP" b="1" dirty="0">
                <a:solidFill>
                  <a:schemeClr val="accent1"/>
                </a:solidFill>
              </a:rPr>
              <a:t>Y</a:t>
            </a:r>
            <a:r>
              <a:rPr kumimoji="1" lang="en-US" altLang="ja-JP" b="1" dirty="0"/>
              <a:t>OU!</a:t>
            </a:r>
            <a:endParaRPr kumimoji="1" lang="ja-JP" altLang="en-US" b="1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/>
              <a:t>若有任何問題請以下列資訊連繫系統人員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sz="3600" dirty="0"/>
              <a:t>信箱：</a:t>
            </a:r>
            <a:r>
              <a:rPr kumimoji="1" lang="en-US" altLang="zh-TW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HEDB2@YUNTECH.EDU.TW</a:t>
            </a:r>
          </a:p>
          <a:p>
            <a:r>
              <a:rPr kumimoji="1" lang="zh-TW" altLang="en-US" sz="3600" dirty="0"/>
              <a:t>電話：</a:t>
            </a:r>
            <a:r>
              <a:rPr kumimoji="1" lang="en-US" altLang="zh-TW" sz="3600" dirty="0"/>
              <a:t>05-5342601 </a:t>
            </a:r>
            <a:r>
              <a:rPr kumimoji="1" lang="zh-TW" altLang="en-US" sz="3600" dirty="0"/>
              <a:t>轉</a:t>
            </a:r>
            <a:r>
              <a:rPr kumimoji="1" lang="en-US" altLang="zh-TW" sz="3600" dirty="0"/>
              <a:t>5379</a:t>
            </a:r>
            <a:r>
              <a:rPr lang="zh-TW" altLang="en-US" sz="3600" dirty="0"/>
              <a:t> 或 </a:t>
            </a:r>
            <a:r>
              <a:rPr kumimoji="1" lang="en-US" altLang="zh-TW" sz="3600" dirty="0"/>
              <a:t>5380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092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Title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3081</TotalTime>
  <Words>2617</Words>
  <Application>Microsoft Office PowerPoint</Application>
  <PresentationFormat>自訂</PresentationFormat>
  <Paragraphs>418</Paragraphs>
  <Slides>90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90</vt:i4>
      </vt:variant>
    </vt:vector>
  </HeadingPairs>
  <TitlesOfParts>
    <vt:vector size="103" baseType="lpstr">
      <vt:lpstr>Crimson Text</vt:lpstr>
      <vt:lpstr>Ubuntu Medium</vt:lpstr>
      <vt:lpstr>Microsoft JhengHei</vt:lpstr>
      <vt:lpstr>Microsoft JhengHei</vt:lpstr>
      <vt:lpstr>Arial</vt:lpstr>
      <vt:lpstr>Calibri</vt:lpstr>
      <vt:lpstr>Century Gothic</vt:lpstr>
      <vt:lpstr>Roboto Condensed Light</vt:lpstr>
      <vt:lpstr>Roboto Light</vt:lpstr>
      <vt:lpstr>Wingdings</vt:lpstr>
      <vt:lpstr>Wingdings 3</vt:lpstr>
      <vt:lpstr>Title</vt:lpstr>
      <vt:lpstr>絲縷</vt:lpstr>
      <vt:lpstr>系統操作說明</vt:lpstr>
      <vt:lpstr>注意事項</vt:lpstr>
      <vt:lpstr>PowerPoint 簡報</vt:lpstr>
      <vt:lpstr>使用者登入-重設密碼(忘記密碼)</vt:lpstr>
      <vt:lpstr>使用者登入-重設密碼</vt:lpstr>
      <vt:lpstr>使用者登入-重設密碼</vt:lpstr>
      <vt:lpstr>使用者登入-重設密碼</vt:lpstr>
      <vt:lpstr>使用者登入-重設密碼(特殊狀況)</vt:lpstr>
      <vt:lpstr>PowerPoint 簡報</vt:lpstr>
      <vt:lpstr>管理師與教1專責人員異動(須填2張申請單)</vt:lpstr>
      <vt:lpstr>PowerPoint 簡報</vt:lpstr>
      <vt:lpstr>PowerPoint 簡報</vt:lpstr>
      <vt:lpstr>PowerPoint 簡報</vt:lpstr>
      <vt:lpstr>表單下載</vt:lpstr>
      <vt:lpstr>PowerPoint 簡報</vt:lpstr>
      <vt:lpstr>CONTENTS</vt:lpstr>
      <vt:lpstr>基本資料</vt:lpstr>
      <vt:lpstr>基本資料確認程序</vt:lpstr>
      <vt:lpstr>檢視基本資料-基本資料6</vt:lpstr>
      <vt:lpstr>PowerPoint 簡報</vt:lpstr>
      <vt:lpstr>基本資料系所及學制確認</vt:lpstr>
      <vt:lpstr>基本資料系所及學制確認</vt:lpstr>
      <vt:lpstr>基本資料異動-10月份填報</vt:lpstr>
      <vt:lpstr>線上異動申請表(總承辦人權限)</vt:lpstr>
      <vt:lpstr>線上異動申請表-提出申請</vt:lpstr>
      <vt:lpstr>線上異動申請表-編輯</vt:lpstr>
      <vt:lpstr>線上異動申請表</vt:lpstr>
      <vt:lpstr>線上異動申請表</vt:lpstr>
      <vt:lpstr>基1資料異動-編輯</vt:lpstr>
      <vt:lpstr>PowerPoint 簡報</vt:lpstr>
      <vt:lpstr>PowerPoint 簡報</vt:lpstr>
      <vt:lpstr>PowerPoint 簡報</vt:lpstr>
      <vt:lpstr>PowerPoint 簡報</vt:lpstr>
      <vt:lpstr>[帳號及權限]、[基本資料]確認</vt:lpstr>
      <vt:lpstr>[帳號及權限]、[基本資料]確認</vt:lpstr>
      <vt:lpstr>資料填報</vt:lpstr>
      <vt:lpstr>資料填報</vt:lpstr>
      <vt:lpstr>資料填報-新增</vt:lpstr>
      <vt:lpstr>PowerPoint 簡報</vt:lpstr>
      <vt:lpstr>資料填報-填表說明</vt:lpstr>
      <vt:lpstr>資料填報-Excel 上傳</vt:lpstr>
      <vt:lpstr>資料填報-Excel 上傳</vt:lpstr>
      <vt:lpstr>Excel 上傳</vt:lpstr>
      <vt:lpstr>Excel 上傳</vt:lpstr>
      <vt:lpstr>Excel 上傳-必要欄位檢核</vt:lpstr>
      <vt:lpstr>Excel 上傳-欄位順序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上傳-成功</vt:lpstr>
      <vt:lpstr>EXCEL 上傳-失敗</vt:lpstr>
      <vt:lpstr>EXCEL 上傳-失敗</vt:lpstr>
      <vt:lpstr>EXCEL 上傳-檢查</vt:lpstr>
      <vt:lpstr>EXCEL 上傳-表冊列印-表冊一覽檢查</vt:lpstr>
      <vt:lpstr>EXCEL 上傳-檢查</vt:lpstr>
      <vt:lpstr>填寫狀況</vt:lpstr>
      <vt:lpstr>資料檢核</vt:lpstr>
      <vt:lpstr>交叉檢核提示</vt:lpstr>
      <vt:lpstr>單一表冊完整填報(必須修正)</vt:lpstr>
      <vt:lpstr>單一表冊完整填報(必須修正)</vt:lpstr>
      <vt:lpstr>交叉比對-檢誤(必須修正)</vt:lpstr>
      <vt:lpstr>交叉比對-檢誤(必須修正)</vt:lpstr>
      <vt:lpstr>交叉比對-提示(建議檢查)</vt:lpstr>
      <vt:lpstr>PowerPoint 簡報</vt:lpstr>
      <vt:lpstr>資料前後期[比對]及檢核</vt:lpstr>
      <vt:lpstr>差異比率說明</vt:lpstr>
      <vt:lpstr>資料前後期比對及[檢核]</vt:lpstr>
      <vt:lpstr>PowerPoint 簡報</vt:lpstr>
      <vt:lpstr>帳號管理</vt:lpstr>
      <vt:lpstr>帳號管理 (管理師權限)</vt:lpstr>
      <vt:lpstr>帳號管理</vt:lpstr>
      <vt:lpstr>帳號管理</vt:lpstr>
      <vt:lpstr>權限設定</vt:lpstr>
      <vt:lpstr>權限設定</vt:lpstr>
      <vt:lpstr>權限設定</vt:lpstr>
      <vt:lpstr>權限設定</vt:lpstr>
      <vt:lpstr>修正申請</vt:lpstr>
      <vt:lpstr>修正申請 (總承辦權限)</vt:lpstr>
      <vt:lpstr>PowerPoint 簡報</vt:lpstr>
      <vt:lpstr>修正申請-統一修正期間</vt:lpstr>
      <vt:lpstr>修正申請-非統一修正期間</vt:lpstr>
      <vt:lpstr>修正申請-非統一修正期間</vt:lpstr>
      <vt:lpstr>修正申請-非統一修正期間</vt:lpstr>
      <vt:lpstr>請務必完成核章，並上傳「修正前後對照表」</vt:lpstr>
      <vt:lpstr>請務必完成核章，並上傳「修正前後對照表」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Scheat</dc:title>
  <dc:creator>Jun</dc:creator>
  <cp:lastModifiedBy>大學校務資料庫_甫光 張</cp:lastModifiedBy>
  <cp:revision>267</cp:revision>
  <dcterms:created xsi:type="dcterms:W3CDTF">2015-02-26T15:14:38Z</dcterms:created>
  <dcterms:modified xsi:type="dcterms:W3CDTF">2026-08-23T06:19:53Z</dcterms:modified>
</cp:coreProperties>
</file>