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6" r:id="rId1"/>
  </p:sldMasterIdLst>
  <p:notesMasterIdLst>
    <p:notesMasterId r:id="rId67"/>
  </p:notesMasterIdLst>
  <p:handoutMasterIdLst>
    <p:handoutMasterId r:id="rId68"/>
  </p:handoutMasterIdLst>
  <p:sldIdLst>
    <p:sldId id="1306" r:id="rId2"/>
    <p:sldId id="1188" r:id="rId3"/>
    <p:sldId id="1131" r:id="rId4"/>
    <p:sldId id="1132" r:id="rId5"/>
    <p:sldId id="1350" r:id="rId6"/>
    <p:sldId id="1351" r:id="rId7"/>
    <p:sldId id="1260" r:id="rId8"/>
    <p:sldId id="1135" r:id="rId9"/>
    <p:sldId id="1136" r:id="rId10"/>
    <p:sldId id="1137" r:id="rId11"/>
    <p:sldId id="1138" r:id="rId12"/>
    <p:sldId id="1349" r:id="rId13"/>
    <p:sldId id="1139" r:id="rId14"/>
    <p:sldId id="1140" r:id="rId15"/>
    <p:sldId id="1307" r:id="rId16"/>
    <p:sldId id="1308" r:id="rId17"/>
    <p:sldId id="1352" r:id="rId18"/>
    <p:sldId id="1314" r:id="rId19"/>
    <p:sldId id="1315" r:id="rId20"/>
    <p:sldId id="1316" r:id="rId21"/>
    <p:sldId id="1319" r:id="rId22"/>
    <p:sldId id="1320" r:id="rId23"/>
    <p:sldId id="1321" r:id="rId24"/>
    <p:sldId id="1322" r:id="rId25"/>
    <p:sldId id="1323" r:id="rId26"/>
    <p:sldId id="1324" r:id="rId27"/>
    <p:sldId id="1353" r:id="rId28"/>
    <p:sldId id="1354" r:id="rId29"/>
    <p:sldId id="1357" r:id="rId30"/>
    <p:sldId id="1355" r:id="rId31"/>
    <p:sldId id="1356" r:id="rId32"/>
    <p:sldId id="1340" r:id="rId33"/>
    <p:sldId id="1341" r:id="rId34"/>
    <p:sldId id="1342" r:id="rId35"/>
    <p:sldId id="1343" r:id="rId36"/>
    <p:sldId id="1371" r:id="rId37"/>
    <p:sldId id="1358" r:id="rId38"/>
    <p:sldId id="1361" r:id="rId39"/>
    <p:sldId id="1359" r:id="rId40"/>
    <p:sldId id="1360" r:id="rId41"/>
    <p:sldId id="1362" r:id="rId42"/>
    <p:sldId id="1363" r:id="rId43"/>
    <p:sldId id="1364" r:id="rId44"/>
    <p:sldId id="1365" r:id="rId45"/>
    <p:sldId id="1366" r:id="rId46"/>
    <p:sldId id="1367" r:id="rId47"/>
    <p:sldId id="1368" r:id="rId48"/>
    <p:sldId id="1374" r:id="rId49"/>
    <p:sldId id="1344" r:id="rId50"/>
    <p:sldId id="1345" r:id="rId51"/>
    <p:sldId id="1375" r:id="rId52"/>
    <p:sldId id="1376" r:id="rId53"/>
    <p:sldId id="1370" r:id="rId54"/>
    <p:sldId id="1331" r:id="rId55"/>
    <p:sldId id="1377" r:id="rId56"/>
    <p:sldId id="1378" r:id="rId57"/>
    <p:sldId id="1379" r:id="rId58"/>
    <p:sldId id="1383" r:id="rId59"/>
    <p:sldId id="1380" r:id="rId60"/>
    <p:sldId id="1382" r:id="rId61"/>
    <p:sldId id="1381" r:id="rId62"/>
    <p:sldId id="1384" r:id="rId63"/>
    <p:sldId id="1369" r:id="rId64"/>
    <p:sldId id="1333" r:id="rId65"/>
    <p:sldId id="1334" r:id="rId66"/>
  </p:sldIdLst>
  <p:sldSz cx="12192000" cy="6858000"/>
  <p:notesSz cx="6797675" cy="9926638"/>
  <p:defaultTextStyle>
    <a:defPPr>
      <a:defRPr lang="en-US"/>
    </a:defPPr>
    <a:lvl1pPr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00FF"/>
    <a:srgbClr val="CCCCFF"/>
    <a:srgbClr val="006600"/>
    <a:srgbClr val="CCFFFF"/>
    <a:srgbClr val="D7EEF5"/>
    <a:srgbClr val="DAEFF6"/>
    <a:srgbClr val="DDF1F7"/>
    <a:srgbClr val="009644"/>
    <a:srgbClr val="FFFF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6" autoAdjust="0"/>
    <p:restoredTop sz="94657" autoAdjust="0"/>
  </p:normalViewPr>
  <p:slideViewPr>
    <p:cSldViewPr snapToGrid="0">
      <p:cViewPr varScale="1">
        <p:scale>
          <a:sx n="79" d="100"/>
          <a:sy n="79" d="100"/>
        </p:scale>
        <p:origin x="658" y="72"/>
      </p:cViewPr>
      <p:guideLst>
        <p:guide orient="horz" pos="2160"/>
        <p:guide pos="3840"/>
      </p:guideLst>
    </p:cSldViewPr>
  </p:slideViewPr>
  <p:notesTextViewPr>
    <p:cViewPr>
      <p:scale>
        <a:sx n="1" d="1"/>
        <a:sy n="1" d="1"/>
      </p:scale>
      <p:origin x="0" y="0"/>
    </p:cViewPr>
  </p:notesTextViewPr>
  <p:sorterViewPr>
    <p:cViewPr>
      <p:scale>
        <a:sx n="170" d="100"/>
        <a:sy n="170" d="100"/>
      </p:scale>
      <p:origin x="0" y="-3804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1B4C9-7671-44D0-96A3-14F7E74961A0}" type="doc">
      <dgm:prSet loTypeId="urn:microsoft.com/office/officeart/2005/8/layout/process2" loCatId="process" qsTypeId="urn:microsoft.com/office/officeart/2005/8/quickstyle/3d2" qsCatId="3D" csTypeId="urn:microsoft.com/office/officeart/2005/8/colors/colorful5" csCatId="colorful" phldr="1"/>
      <dgm:spPr/>
      <dgm:t>
        <a:bodyPr/>
        <a:lstStyle/>
        <a:p>
          <a:endParaRPr lang="zh-TW" altLang="en-US"/>
        </a:p>
      </dgm:t>
    </dgm:pt>
    <dgm:pt modelId="{AE92464C-04AC-4CDF-8D54-2E2DCB9F5D6F}">
      <dgm:prSet phldrT="[文字]" custT="1"/>
      <dgm:spPr>
        <a:solidFill>
          <a:schemeClr val="accent4">
            <a:lumMod val="20000"/>
            <a:lumOff val="80000"/>
          </a:schemeClr>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p>
      </dgm:t>
    </dgm:pt>
    <dgm:pt modelId="{D8C18A87-D3B2-474B-AC09-17801BF0A311}" type="parTrans" cxnId="{1AED59FC-50DC-434F-8A8D-89D338A67665}">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F52FA1D8-33EF-44C8-942B-64C6567EDC98}" type="sibTrans" cxnId="{1AED59FC-50DC-434F-8A8D-89D338A67665}">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7849E789-51D1-483E-B341-67CA9A8ECA74}">
      <dgm:prSet phldrT="[文字]" custT="1"/>
      <dgm:spPr>
        <a:solidFill>
          <a:srgbClr val="B2DE82"/>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p>
      </dgm:t>
    </dgm:pt>
    <dgm:pt modelId="{BEDF4E4F-ED73-4E16-AF7A-58FC81F52438}" type="parTrans" cxnId="{6F1BB799-3B13-4339-9B21-3F14FAC77423}">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C3587BFA-3C2F-422A-9EE6-F2E1729D2E6A}" type="sibTrans" cxnId="{6F1BB799-3B13-4339-9B21-3F14FAC77423}">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BCB44A10-724F-49BC-BD59-1D7AB7EC0321}">
      <dgm:prSet phldrT="[文字]" custT="1"/>
      <dgm:spPr>
        <a:solidFill>
          <a:srgbClr val="FFCCCC"/>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p>
      </dgm:t>
    </dgm:pt>
    <dgm:pt modelId="{BF707CD8-FA2E-4553-A49D-1F5F0FA51C7D}" type="parTrans" cxnId="{7B0562C7-1F7B-4584-BB5C-F2E3BE613974}">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82E5ED1C-7AC4-40C5-85CF-B4B3FF85FB19}" type="sibTrans" cxnId="{7B0562C7-1F7B-4584-BB5C-F2E3BE613974}">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EED411C5-5CA7-4F60-8B62-E7D82794E353}">
      <dgm:prSet phldrT="[文字]" custT="1"/>
      <dgm:spPr>
        <a:solidFill>
          <a:srgbClr val="CCCCFF"/>
        </a:solidFill>
        <a:ln>
          <a:noFill/>
        </a:ln>
      </dgm:spPr>
      <dgm:t>
        <a:bodyPr anchor="ctr"/>
        <a:lstStyle/>
        <a:p>
          <a:pPr algn="l"/>
          <a:r>
            <a:rPr lang="en-US" altLang="zh-TW" sz="3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3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下期表冊異動預告</a:t>
          </a:r>
          <a:endPar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5BB50182-B22C-4AA7-8E3A-8A6BE6728ED1}" type="parTrans" cxnId="{29307913-99A0-4F58-8108-A4AF5059A685}">
      <dgm:prSet/>
      <dgm:spPr/>
      <dgm:t>
        <a:bodyPr/>
        <a:lstStyle/>
        <a:p>
          <a:endParaRPr lang="zh-TW" altLang="en-US"/>
        </a:p>
      </dgm:t>
    </dgm:pt>
    <dgm:pt modelId="{CD89BCFA-63DE-4493-B02A-D4A76BBAA70D}" type="sibTrans" cxnId="{29307913-99A0-4F58-8108-A4AF5059A685}">
      <dgm:prSet/>
      <dgm:spPr/>
      <dgm:t>
        <a:bodyPr/>
        <a:lstStyle/>
        <a:p>
          <a:endParaRPr lang="zh-TW" altLang="en-US"/>
        </a:p>
      </dgm:t>
    </dgm:pt>
    <dgm:pt modelId="{4AA1F18C-70C2-4AC4-A5E8-4528BD98C20E}" type="pres">
      <dgm:prSet presAssocID="{2DF1B4C9-7671-44D0-96A3-14F7E74961A0}" presName="linearFlow" presStyleCnt="0">
        <dgm:presLayoutVars>
          <dgm:resizeHandles val="exact"/>
        </dgm:presLayoutVars>
      </dgm:prSet>
      <dgm:spPr/>
      <dgm:t>
        <a:bodyPr/>
        <a:lstStyle/>
        <a:p>
          <a:endParaRPr lang="zh-TW" altLang="en-US"/>
        </a:p>
      </dgm:t>
    </dgm:pt>
    <dgm:pt modelId="{86A9C779-F9CF-483F-8653-D564FF534D32}" type="pres">
      <dgm:prSet presAssocID="{AE92464C-04AC-4CDF-8D54-2E2DCB9F5D6F}" presName="node" presStyleLbl="node1" presStyleIdx="0" presStyleCnt="4" custScaleX="145026" custLinFactNeighborX="-591" custLinFactNeighborY="1554">
        <dgm:presLayoutVars>
          <dgm:bulletEnabled val="1"/>
        </dgm:presLayoutVars>
      </dgm:prSet>
      <dgm:spPr/>
      <dgm:t>
        <a:bodyPr/>
        <a:lstStyle/>
        <a:p>
          <a:endParaRPr lang="zh-TW" altLang="en-US"/>
        </a:p>
      </dgm:t>
    </dgm:pt>
    <dgm:pt modelId="{55FB35D7-BD54-45A4-9DC2-DE43BA6C6FC5}" type="pres">
      <dgm:prSet presAssocID="{F52FA1D8-33EF-44C8-942B-64C6567EDC98}" presName="sibTrans" presStyleLbl="sibTrans2D1" presStyleIdx="0" presStyleCnt="3"/>
      <dgm:spPr/>
      <dgm:t>
        <a:bodyPr/>
        <a:lstStyle/>
        <a:p>
          <a:endParaRPr lang="zh-TW" altLang="en-US"/>
        </a:p>
      </dgm:t>
    </dgm:pt>
    <dgm:pt modelId="{61C43EF2-FB3E-4812-9E08-0F5EE95E71B5}" type="pres">
      <dgm:prSet presAssocID="{F52FA1D8-33EF-44C8-942B-64C6567EDC98}" presName="connectorText" presStyleLbl="sibTrans2D1" presStyleIdx="0" presStyleCnt="3"/>
      <dgm:spPr/>
      <dgm:t>
        <a:bodyPr/>
        <a:lstStyle/>
        <a:p>
          <a:endParaRPr lang="zh-TW" altLang="en-US"/>
        </a:p>
      </dgm:t>
    </dgm:pt>
    <dgm:pt modelId="{7BA3403B-3B12-41AE-9048-62FFED261545}" type="pres">
      <dgm:prSet presAssocID="{BCB44A10-724F-49BC-BD59-1D7AB7EC0321}" presName="node" presStyleLbl="node1" presStyleIdx="1" presStyleCnt="4" custScaleX="145026" custLinFactNeighborX="-591" custLinFactNeighborY="1554">
        <dgm:presLayoutVars>
          <dgm:bulletEnabled val="1"/>
        </dgm:presLayoutVars>
      </dgm:prSet>
      <dgm:spPr/>
      <dgm:t>
        <a:bodyPr/>
        <a:lstStyle/>
        <a:p>
          <a:endParaRPr lang="zh-TW" altLang="en-US"/>
        </a:p>
      </dgm:t>
    </dgm:pt>
    <dgm:pt modelId="{8141AFCB-BFAA-4BC0-B512-9CF4D382048D}" type="pres">
      <dgm:prSet presAssocID="{82E5ED1C-7AC4-40C5-85CF-B4B3FF85FB19}" presName="sibTrans" presStyleLbl="sibTrans2D1" presStyleIdx="1" presStyleCnt="3"/>
      <dgm:spPr/>
      <dgm:t>
        <a:bodyPr/>
        <a:lstStyle/>
        <a:p>
          <a:endParaRPr lang="zh-TW" altLang="en-US"/>
        </a:p>
      </dgm:t>
    </dgm:pt>
    <dgm:pt modelId="{C862B9CA-68CF-4EC6-A2F8-D24488DDDCE2}" type="pres">
      <dgm:prSet presAssocID="{82E5ED1C-7AC4-40C5-85CF-B4B3FF85FB19}" presName="connectorText" presStyleLbl="sibTrans2D1" presStyleIdx="1" presStyleCnt="3"/>
      <dgm:spPr/>
      <dgm:t>
        <a:bodyPr/>
        <a:lstStyle/>
        <a:p>
          <a:endParaRPr lang="zh-TW" altLang="en-US"/>
        </a:p>
      </dgm:t>
    </dgm:pt>
    <dgm:pt modelId="{71A57973-5DE8-431A-A352-7AF8422FCB1F}" type="pres">
      <dgm:prSet presAssocID="{7849E789-51D1-483E-B341-67CA9A8ECA74}" presName="node" presStyleLbl="node1" presStyleIdx="2" presStyleCnt="4" custScaleX="145026" custLinFactNeighborX="-591" custLinFactNeighborY="1554">
        <dgm:presLayoutVars>
          <dgm:bulletEnabled val="1"/>
        </dgm:presLayoutVars>
      </dgm:prSet>
      <dgm:spPr/>
      <dgm:t>
        <a:bodyPr/>
        <a:lstStyle/>
        <a:p>
          <a:endParaRPr lang="zh-TW" altLang="en-US"/>
        </a:p>
      </dgm:t>
    </dgm:pt>
    <dgm:pt modelId="{BF90D7C4-5990-403C-90B7-110A1D9FD7E1}" type="pres">
      <dgm:prSet presAssocID="{C3587BFA-3C2F-422A-9EE6-F2E1729D2E6A}" presName="sibTrans" presStyleLbl="sibTrans2D1" presStyleIdx="2" presStyleCnt="3"/>
      <dgm:spPr/>
      <dgm:t>
        <a:bodyPr/>
        <a:lstStyle/>
        <a:p>
          <a:endParaRPr lang="zh-TW" altLang="en-US"/>
        </a:p>
      </dgm:t>
    </dgm:pt>
    <dgm:pt modelId="{577D2D97-0949-4AEC-BCB4-D08BEA198170}" type="pres">
      <dgm:prSet presAssocID="{C3587BFA-3C2F-422A-9EE6-F2E1729D2E6A}" presName="connectorText" presStyleLbl="sibTrans2D1" presStyleIdx="2" presStyleCnt="3"/>
      <dgm:spPr/>
      <dgm:t>
        <a:bodyPr/>
        <a:lstStyle/>
        <a:p>
          <a:endParaRPr lang="zh-TW" altLang="en-US"/>
        </a:p>
      </dgm:t>
    </dgm:pt>
    <dgm:pt modelId="{58FE1C78-D7F0-40FD-A55D-3906A55A8E97}" type="pres">
      <dgm:prSet presAssocID="{EED411C5-5CA7-4F60-8B62-E7D82794E353}" presName="node" presStyleLbl="node1" presStyleIdx="3" presStyleCnt="4" custScaleX="146320">
        <dgm:presLayoutVars>
          <dgm:bulletEnabled val="1"/>
        </dgm:presLayoutVars>
      </dgm:prSet>
      <dgm:spPr/>
      <dgm:t>
        <a:bodyPr/>
        <a:lstStyle/>
        <a:p>
          <a:endParaRPr lang="zh-TW" altLang="en-US"/>
        </a:p>
      </dgm:t>
    </dgm:pt>
  </dgm:ptLst>
  <dgm:cxnLst>
    <dgm:cxn modelId="{E7E67527-833E-46D2-B17A-6F1F17F2C71D}" type="presOf" srcId="{F52FA1D8-33EF-44C8-942B-64C6567EDC98}" destId="{55FB35D7-BD54-45A4-9DC2-DE43BA6C6FC5}" srcOrd="0" destOrd="0" presId="urn:microsoft.com/office/officeart/2005/8/layout/process2"/>
    <dgm:cxn modelId="{F231447D-945F-4570-939A-0F42B9F97B03}" type="presOf" srcId="{7849E789-51D1-483E-B341-67CA9A8ECA74}" destId="{71A57973-5DE8-431A-A352-7AF8422FCB1F}" srcOrd="0" destOrd="0" presId="urn:microsoft.com/office/officeart/2005/8/layout/process2"/>
    <dgm:cxn modelId="{9B604397-1FCA-4A84-B52F-30803313DE24}" type="presOf" srcId="{F52FA1D8-33EF-44C8-942B-64C6567EDC98}" destId="{61C43EF2-FB3E-4812-9E08-0F5EE95E71B5}" srcOrd="1" destOrd="0" presId="urn:microsoft.com/office/officeart/2005/8/layout/process2"/>
    <dgm:cxn modelId="{29307913-99A0-4F58-8108-A4AF5059A685}" srcId="{2DF1B4C9-7671-44D0-96A3-14F7E74961A0}" destId="{EED411C5-5CA7-4F60-8B62-E7D82794E353}" srcOrd="3" destOrd="0" parTransId="{5BB50182-B22C-4AA7-8E3A-8A6BE6728ED1}" sibTransId="{CD89BCFA-63DE-4493-B02A-D4A76BBAA70D}"/>
    <dgm:cxn modelId="{1AED59FC-50DC-434F-8A8D-89D338A67665}" srcId="{2DF1B4C9-7671-44D0-96A3-14F7E74961A0}" destId="{AE92464C-04AC-4CDF-8D54-2E2DCB9F5D6F}" srcOrd="0" destOrd="0" parTransId="{D8C18A87-D3B2-474B-AC09-17801BF0A311}" sibTransId="{F52FA1D8-33EF-44C8-942B-64C6567EDC98}"/>
    <dgm:cxn modelId="{6F1BB799-3B13-4339-9B21-3F14FAC77423}" srcId="{2DF1B4C9-7671-44D0-96A3-14F7E74961A0}" destId="{7849E789-51D1-483E-B341-67CA9A8ECA74}" srcOrd="2" destOrd="0" parTransId="{BEDF4E4F-ED73-4E16-AF7A-58FC81F52438}" sibTransId="{C3587BFA-3C2F-422A-9EE6-F2E1729D2E6A}"/>
    <dgm:cxn modelId="{FE4F3FA0-659D-43C7-9B63-B07F5CC75E77}" type="presOf" srcId="{AE92464C-04AC-4CDF-8D54-2E2DCB9F5D6F}" destId="{86A9C779-F9CF-483F-8653-D564FF534D32}" srcOrd="0" destOrd="0" presId="urn:microsoft.com/office/officeart/2005/8/layout/process2"/>
    <dgm:cxn modelId="{85BF136F-1B96-4A85-8B8E-BA3DE37A2568}" type="presOf" srcId="{C3587BFA-3C2F-422A-9EE6-F2E1729D2E6A}" destId="{BF90D7C4-5990-403C-90B7-110A1D9FD7E1}" srcOrd="0" destOrd="0" presId="urn:microsoft.com/office/officeart/2005/8/layout/process2"/>
    <dgm:cxn modelId="{D385449E-0201-4040-88D0-00BC280D6A98}" type="presOf" srcId="{82E5ED1C-7AC4-40C5-85CF-B4B3FF85FB19}" destId="{8141AFCB-BFAA-4BC0-B512-9CF4D382048D}" srcOrd="0" destOrd="0" presId="urn:microsoft.com/office/officeart/2005/8/layout/process2"/>
    <dgm:cxn modelId="{A4AC6626-92CD-492C-9644-8E4908017D95}" type="presOf" srcId="{EED411C5-5CA7-4F60-8B62-E7D82794E353}" destId="{58FE1C78-D7F0-40FD-A55D-3906A55A8E97}" srcOrd="0" destOrd="0" presId="urn:microsoft.com/office/officeart/2005/8/layout/process2"/>
    <dgm:cxn modelId="{2D2D083A-541D-4187-9845-79D0383B14E0}" type="presOf" srcId="{82E5ED1C-7AC4-40C5-85CF-B4B3FF85FB19}" destId="{C862B9CA-68CF-4EC6-A2F8-D24488DDDCE2}" srcOrd="1" destOrd="0" presId="urn:microsoft.com/office/officeart/2005/8/layout/process2"/>
    <dgm:cxn modelId="{4B9BB28C-9908-47E0-9E0B-B27C00BD1392}" type="presOf" srcId="{BCB44A10-724F-49BC-BD59-1D7AB7EC0321}" destId="{7BA3403B-3B12-41AE-9048-62FFED261545}" srcOrd="0" destOrd="0" presId="urn:microsoft.com/office/officeart/2005/8/layout/process2"/>
    <dgm:cxn modelId="{A98D868B-5112-490D-8C88-FF95273642F5}" type="presOf" srcId="{2DF1B4C9-7671-44D0-96A3-14F7E74961A0}" destId="{4AA1F18C-70C2-4AC4-A5E8-4528BD98C20E}" srcOrd="0" destOrd="0" presId="urn:microsoft.com/office/officeart/2005/8/layout/process2"/>
    <dgm:cxn modelId="{7B0562C7-1F7B-4584-BB5C-F2E3BE613974}" srcId="{2DF1B4C9-7671-44D0-96A3-14F7E74961A0}" destId="{BCB44A10-724F-49BC-BD59-1D7AB7EC0321}" srcOrd="1" destOrd="0" parTransId="{BF707CD8-FA2E-4553-A49D-1F5F0FA51C7D}" sibTransId="{82E5ED1C-7AC4-40C5-85CF-B4B3FF85FB19}"/>
    <dgm:cxn modelId="{43F679A5-293D-4469-9C90-8DA8F12701FD}" type="presOf" srcId="{C3587BFA-3C2F-422A-9EE6-F2E1729D2E6A}" destId="{577D2D97-0949-4AEC-BCB4-D08BEA198170}" srcOrd="1" destOrd="0" presId="urn:microsoft.com/office/officeart/2005/8/layout/process2"/>
    <dgm:cxn modelId="{52550F97-1598-425D-BC4B-B35B246A911F}" type="presParOf" srcId="{4AA1F18C-70C2-4AC4-A5E8-4528BD98C20E}" destId="{86A9C779-F9CF-483F-8653-D564FF534D32}" srcOrd="0" destOrd="0" presId="urn:microsoft.com/office/officeart/2005/8/layout/process2"/>
    <dgm:cxn modelId="{1C288DEC-D1B9-41C7-9728-CCE91A823227}" type="presParOf" srcId="{4AA1F18C-70C2-4AC4-A5E8-4528BD98C20E}" destId="{55FB35D7-BD54-45A4-9DC2-DE43BA6C6FC5}" srcOrd="1" destOrd="0" presId="urn:microsoft.com/office/officeart/2005/8/layout/process2"/>
    <dgm:cxn modelId="{C31BFDA3-E06D-498A-BF2B-364A6A6156DF}" type="presParOf" srcId="{55FB35D7-BD54-45A4-9DC2-DE43BA6C6FC5}" destId="{61C43EF2-FB3E-4812-9E08-0F5EE95E71B5}" srcOrd="0" destOrd="0" presId="urn:microsoft.com/office/officeart/2005/8/layout/process2"/>
    <dgm:cxn modelId="{586E4916-C66B-444F-B536-CC57B039033D}" type="presParOf" srcId="{4AA1F18C-70C2-4AC4-A5E8-4528BD98C20E}" destId="{7BA3403B-3B12-41AE-9048-62FFED261545}" srcOrd="2" destOrd="0" presId="urn:microsoft.com/office/officeart/2005/8/layout/process2"/>
    <dgm:cxn modelId="{5AF6C036-DEF9-4D39-8191-169E3EF00427}" type="presParOf" srcId="{4AA1F18C-70C2-4AC4-A5E8-4528BD98C20E}" destId="{8141AFCB-BFAA-4BC0-B512-9CF4D382048D}" srcOrd="3" destOrd="0" presId="urn:microsoft.com/office/officeart/2005/8/layout/process2"/>
    <dgm:cxn modelId="{50DF8903-CD91-42FF-B3E6-DC66988FA990}" type="presParOf" srcId="{8141AFCB-BFAA-4BC0-B512-9CF4D382048D}" destId="{C862B9CA-68CF-4EC6-A2F8-D24488DDDCE2}" srcOrd="0" destOrd="0" presId="urn:microsoft.com/office/officeart/2005/8/layout/process2"/>
    <dgm:cxn modelId="{5E4286B0-DFE7-4562-8E77-652A6AB6B58B}" type="presParOf" srcId="{4AA1F18C-70C2-4AC4-A5E8-4528BD98C20E}" destId="{71A57973-5DE8-431A-A352-7AF8422FCB1F}" srcOrd="4" destOrd="0" presId="urn:microsoft.com/office/officeart/2005/8/layout/process2"/>
    <dgm:cxn modelId="{805D4054-D4AE-4096-A704-CA1B726B1BEF}" type="presParOf" srcId="{4AA1F18C-70C2-4AC4-A5E8-4528BD98C20E}" destId="{BF90D7C4-5990-403C-90B7-110A1D9FD7E1}" srcOrd="5" destOrd="0" presId="urn:microsoft.com/office/officeart/2005/8/layout/process2"/>
    <dgm:cxn modelId="{B5F41D18-92C3-4C59-AAA4-85B99665F46F}" type="presParOf" srcId="{BF90D7C4-5990-403C-90B7-110A1D9FD7E1}" destId="{577D2D97-0949-4AEC-BCB4-D08BEA198170}" srcOrd="0" destOrd="0" presId="urn:microsoft.com/office/officeart/2005/8/layout/process2"/>
    <dgm:cxn modelId="{A1F5943C-B49C-4F86-9D2A-901E5C32EDCB}" type="presParOf" srcId="{4AA1F18C-70C2-4AC4-A5E8-4528BD98C20E}" destId="{58FE1C78-D7F0-40FD-A55D-3906A55A8E97}"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A66AE95-FA3D-4D16-AD62-132B4E91E7F5}" type="doc">
      <dgm:prSet loTypeId="urn:microsoft.com/office/officeart/2005/8/layout/equation1" loCatId="process" qsTypeId="urn:microsoft.com/office/officeart/2005/8/quickstyle/3d2" qsCatId="3D" csTypeId="urn:microsoft.com/office/officeart/2005/8/colors/colorful5" csCatId="colorful" phldr="1"/>
      <dgm:spPr/>
      <dgm:t>
        <a:bodyPr/>
        <a:lstStyle/>
        <a:p>
          <a:endParaRPr lang="zh-TW" altLang="en-US"/>
        </a:p>
      </dgm:t>
    </dgm:pt>
    <dgm:pt modelId="{306725F0-CD8A-4BD6-890A-336B5BAC8EE9}">
      <dgm:prSet phldrT="[文字]" custT="1"/>
      <dgm:spPr>
        <a:solidFill>
          <a:srgbClr val="FFD5D5"/>
        </a:solidFill>
        <a:ln w="28575">
          <a:solidFill>
            <a:schemeClr val="tx1"/>
          </a:solidFill>
        </a:ln>
      </dgm:spPr>
      <dgm:t>
        <a:bodyPr/>
        <a:lstStyle/>
        <a:p>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9</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30</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 </a:t>
          </a:r>
          <a:endPar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E86839D8-6A37-432F-83FB-52D3A3095BF0}" type="parTrans" cxnId="{4FDD2FA9-D7B5-49E1-A33E-55BB0F0A586C}">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DA2AB9B9-098E-44BE-A3FD-C6D33F7EC9CE}" type="sibTrans" cxnId="{4FDD2FA9-D7B5-49E1-A33E-55BB0F0A586C}">
      <dgm:prSet custT="1"/>
      <dgm:spPr>
        <a:solidFill>
          <a:schemeClr val="bg1">
            <a:lumMod val="85000"/>
          </a:schemeClr>
        </a:solidFill>
        <a:ln w="28575">
          <a:solidFill>
            <a:srgbClr val="000000"/>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57ABA92F-529F-4F3D-8D37-888D0D7B6F0C}">
      <dgm:prSet phldrT="[文字]" custT="1"/>
      <dgm:spPr>
        <a:solidFill>
          <a:srgbClr val="CCCCFF"/>
        </a:solidFill>
        <a:ln w="28575">
          <a:solidFill>
            <a:srgbClr val="000000"/>
          </a:solidFill>
        </a:ln>
      </dgm:spPr>
      <dgm:t>
        <a:bodyPr/>
        <a:lstStyle/>
        <a:p>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10</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3E955E71-B463-415B-8EEB-64AA790C5357}" type="parTrans" cxnId="{4024CEFD-D666-49DC-8E8D-BA0BF5A9FAC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47F9AAC2-E0DC-492D-8EBF-D4AA5A3B9839}" type="sibTrans" cxnId="{4024CEFD-D666-49DC-8E8D-BA0BF5A9FACE}">
      <dgm:prSet custT="1"/>
      <dgm:spPr>
        <a:solidFill>
          <a:schemeClr val="bg1">
            <a:lumMod val="85000"/>
          </a:schemeClr>
        </a:solidFill>
        <a:ln w="28575">
          <a:solidFill>
            <a:srgbClr val="000000"/>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EAB474AD-DB5C-44BB-8A51-1D128EAAE59B}">
      <dgm:prSet phldrT="[文字]" custT="1"/>
      <dgm:spPr>
        <a:solidFill>
          <a:schemeClr val="accent4">
            <a:lumMod val="20000"/>
            <a:lumOff val="80000"/>
          </a:schemeClr>
        </a:solidFill>
        <a:ln w="28575">
          <a:solidFill>
            <a:srgbClr val="000000"/>
          </a:solidFill>
        </a:ln>
      </dgm:spPr>
      <dgm:t>
        <a:bodyPr/>
        <a:lstStyle/>
        <a:p>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共計</a:t>
          </a: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61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C59D36ED-8FC6-4F15-9D74-5D756218FD64}" type="sibTrans" cxnId="{9149ECC0-3BA2-46C9-9D32-58B62FBA866E}">
      <dgm:prSet/>
      <dgm:spPr>
        <a:solidFill>
          <a:schemeClr val="bg1">
            <a:lumMod val="85000"/>
          </a:schemeClr>
        </a:solidFill>
        <a:ln w="28575">
          <a:solidFill>
            <a:schemeClr val="tx1"/>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CD2FEDB1-90CC-4C00-BB7F-E74BC2D518D8}" type="parTrans" cxnId="{9149ECC0-3BA2-46C9-9D32-58B62FBA866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0856B4CD-757C-4EA4-8985-02E32C6B5490}" type="pres">
      <dgm:prSet presAssocID="{AA66AE95-FA3D-4D16-AD62-132B4E91E7F5}" presName="linearFlow" presStyleCnt="0">
        <dgm:presLayoutVars>
          <dgm:dir/>
          <dgm:resizeHandles val="exact"/>
        </dgm:presLayoutVars>
      </dgm:prSet>
      <dgm:spPr/>
      <dgm:t>
        <a:bodyPr/>
        <a:lstStyle/>
        <a:p>
          <a:endParaRPr lang="zh-TW" altLang="en-US"/>
        </a:p>
      </dgm:t>
    </dgm:pt>
    <dgm:pt modelId="{87C26CED-60C5-48A0-A97F-19DF1ECE9D68}" type="pres">
      <dgm:prSet presAssocID="{306725F0-CD8A-4BD6-890A-336B5BAC8EE9}" presName="node" presStyleLbl="node1" presStyleIdx="0" presStyleCnt="3" custScaleX="81725" custScaleY="288494">
        <dgm:presLayoutVars>
          <dgm:bulletEnabled val="1"/>
        </dgm:presLayoutVars>
      </dgm:prSet>
      <dgm:spPr>
        <a:prstGeom prst="verticalScroll">
          <a:avLst/>
        </a:prstGeom>
      </dgm:spPr>
      <dgm:t>
        <a:bodyPr/>
        <a:lstStyle/>
        <a:p>
          <a:endParaRPr lang="zh-TW" altLang="en-US"/>
        </a:p>
      </dgm:t>
    </dgm:pt>
    <dgm:pt modelId="{FC7CE061-2C80-4A6E-8FB2-49EE73CE8E4C}" type="pres">
      <dgm:prSet presAssocID="{DA2AB9B9-098E-44BE-A3FD-C6D33F7EC9CE}" presName="spacerL" presStyleCnt="0"/>
      <dgm:spPr/>
    </dgm:pt>
    <dgm:pt modelId="{A7701F85-28E3-4DE4-A95C-F335117D00EC}" type="pres">
      <dgm:prSet presAssocID="{DA2AB9B9-098E-44BE-A3FD-C6D33F7EC9CE}" presName="sibTrans" presStyleLbl="sibTrans2D1" presStyleIdx="0" presStyleCnt="2"/>
      <dgm:spPr/>
      <dgm:t>
        <a:bodyPr/>
        <a:lstStyle/>
        <a:p>
          <a:endParaRPr lang="zh-TW" altLang="en-US"/>
        </a:p>
      </dgm:t>
    </dgm:pt>
    <dgm:pt modelId="{02620EB0-A0E8-4149-B17B-31244BB779F4}" type="pres">
      <dgm:prSet presAssocID="{DA2AB9B9-098E-44BE-A3FD-C6D33F7EC9CE}" presName="spacerR" presStyleCnt="0"/>
      <dgm:spPr/>
    </dgm:pt>
    <dgm:pt modelId="{F671C467-44DF-4EDF-846B-4C8684CDC51E}" type="pres">
      <dgm:prSet presAssocID="{57ABA92F-529F-4F3D-8D37-888D0D7B6F0C}" presName="node" presStyleLbl="node1" presStyleIdx="1" presStyleCnt="3" custScaleX="81672" custScaleY="288600">
        <dgm:presLayoutVars>
          <dgm:bulletEnabled val="1"/>
        </dgm:presLayoutVars>
      </dgm:prSet>
      <dgm:spPr>
        <a:prstGeom prst="verticalScroll">
          <a:avLst/>
        </a:prstGeom>
      </dgm:spPr>
      <dgm:t>
        <a:bodyPr/>
        <a:lstStyle/>
        <a:p>
          <a:endParaRPr lang="zh-TW" altLang="en-US"/>
        </a:p>
      </dgm:t>
    </dgm:pt>
    <dgm:pt modelId="{8304F94F-7233-4DCA-BAB7-2E20B0B06665}" type="pres">
      <dgm:prSet presAssocID="{47F9AAC2-E0DC-492D-8EBF-D4AA5A3B9839}" presName="spacerL" presStyleCnt="0"/>
      <dgm:spPr/>
    </dgm:pt>
    <dgm:pt modelId="{3EB679C9-968A-4C14-BDAC-B9EE869F5F54}" type="pres">
      <dgm:prSet presAssocID="{47F9AAC2-E0DC-492D-8EBF-D4AA5A3B9839}" presName="sibTrans" presStyleLbl="sibTrans2D1" presStyleIdx="1" presStyleCnt="2"/>
      <dgm:spPr/>
      <dgm:t>
        <a:bodyPr/>
        <a:lstStyle/>
        <a:p>
          <a:endParaRPr lang="zh-TW" altLang="en-US"/>
        </a:p>
      </dgm:t>
    </dgm:pt>
    <dgm:pt modelId="{188B2E73-A09C-436F-857B-9C70C4B48C7D}" type="pres">
      <dgm:prSet presAssocID="{47F9AAC2-E0DC-492D-8EBF-D4AA5A3B9839}" presName="spacerR" presStyleCnt="0"/>
      <dgm:spPr/>
    </dgm:pt>
    <dgm:pt modelId="{51EE38A7-E3D1-46BB-93D4-5FBA1CEBE762}" type="pres">
      <dgm:prSet presAssocID="{EAB474AD-DB5C-44BB-8A51-1D128EAAE59B}" presName="node" presStyleLbl="node1" presStyleIdx="2" presStyleCnt="3" custScaleX="81725" custScaleY="288710" custLinFactNeighborX="29673" custLinFactNeighborY="3184">
        <dgm:presLayoutVars>
          <dgm:bulletEnabled val="1"/>
        </dgm:presLayoutVars>
      </dgm:prSet>
      <dgm:spPr>
        <a:prstGeom prst="verticalScroll">
          <a:avLst/>
        </a:prstGeom>
      </dgm:spPr>
      <dgm:t>
        <a:bodyPr/>
        <a:lstStyle/>
        <a:p>
          <a:endParaRPr lang="zh-TW" altLang="en-US"/>
        </a:p>
      </dgm:t>
    </dgm:pt>
  </dgm:ptLst>
  <dgm:cxnLst>
    <dgm:cxn modelId="{9149ECC0-3BA2-46C9-9D32-58B62FBA866E}" srcId="{AA66AE95-FA3D-4D16-AD62-132B4E91E7F5}" destId="{EAB474AD-DB5C-44BB-8A51-1D128EAAE59B}" srcOrd="2" destOrd="0" parTransId="{CD2FEDB1-90CC-4C00-BB7F-E74BC2D518D8}" sibTransId="{C59D36ED-8FC6-4F15-9D74-5D756218FD64}"/>
    <dgm:cxn modelId="{047A6AFB-875D-490F-949D-BE3AB52802AB}" type="presOf" srcId="{DA2AB9B9-098E-44BE-A3FD-C6D33F7EC9CE}" destId="{A7701F85-28E3-4DE4-A95C-F335117D00EC}" srcOrd="0" destOrd="0" presId="urn:microsoft.com/office/officeart/2005/8/layout/equation1"/>
    <dgm:cxn modelId="{A17DECA4-F9F7-4099-9A3D-01A3EC9B11E1}" type="presOf" srcId="{EAB474AD-DB5C-44BB-8A51-1D128EAAE59B}" destId="{51EE38A7-E3D1-46BB-93D4-5FBA1CEBE762}" srcOrd="0" destOrd="0" presId="urn:microsoft.com/office/officeart/2005/8/layout/equation1"/>
    <dgm:cxn modelId="{4FDD2FA9-D7B5-49E1-A33E-55BB0F0A586C}" srcId="{AA66AE95-FA3D-4D16-AD62-132B4E91E7F5}" destId="{306725F0-CD8A-4BD6-890A-336B5BAC8EE9}" srcOrd="0" destOrd="0" parTransId="{E86839D8-6A37-432F-83FB-52D3A3095BF0}" sibTransId="{DA2AB9B9-098E-44BE-A3FD-C6D33F7EC9CE}"/>
    <dgm:cxn modelId="{49492ABE-F56D-4291-8A6D-9C400DA24FA7}" type="presOf" srcId="{47F9AAC2-E0DC-492D-8EBF-D4AA5A3B9839}" destId="{3EB679C9-968A-4C14-BDAC-B9EE869F5F54}" srcOrd="0" destOrd="0" presId="urn:microsoft.com/office/officeart/2005/8/layout/equation1"/>
    <dgm:cxn modelId="{4024CEFD-D666-49DC-8E8D-BA0BF5A9FACE}" srcId="{AA66AE95-FA3D-4D16-AD62-132B4E91E7F5}" destId="{57ABA92F-529F-4F3D-8D37-888D0D7B6F0C}" srcOrd="1" destOrd="0" parTransId="{3E955E71-B463-415B-8EEB-64AA790C5357}" sibTransId="{47F9AAC2-E0DC-492D-8EBF-D4AA5A3B9839}"/>
    <dgm:cxn modelId="{7B35A0DF-A5CC-4C3F-9589-392F33B7E75D}" type="presOf" srcId="{AA66AE95-FA3D-4D16-AD62-132B4E91E7F5}" destId="{0856B4CD-757C-4EA4-8985-02E32C6B5490}" srcOrd="0" destOrd="0" presId="urn:microsoft.com/office/officeart/2005/8/layout/equation1"/>
    <dgm:cxn modelId="{C15662E5-593B-4B6E-8693-DFFF3FA442F9}" type="presOf" srcId="{306725F0-CD8A-4BD6-890A-336B5BAC8EE9}" destId="{87C26CED-60C5-48A0-A97F-19DF1ECE9D68}" srcOrd="0" destOrd="0" presId="urn:microsoft.com/office/officeart/2005/8/layout/equation1"/>
    <dgm:cxn modelId="{3BA40450-7817-4AA6-916D-15E4045386A3}" type="presOf" srcId="{57ABA92F-529F-4F3D-8D37-888D0D7B6F0C}" destId="{F671C467-44DF-4EDF-846B-4C8684CDC51E}" srcOrd="0" destOrd="0" presId="urn:microsoft.com/office/officeart/2005/8/layout/equation1"/>
    <dgm:cxn modelId="{E2236961-4805-4982-891E-876C7B5E4A28}" type="presParOf" srcId="{0856B4CD-757C-4EA4-8985-02E32C6B5490}" destId="{87C26CED-60C5-48A0-A97F-19DF1ECE9D68}" srcOrd="0" destOrd="0" presId="urn:microsoft.com/office/officeart/2005/8/layout/equation1"/>
    <dgm:cxn modelId="{DD624892-2B6E-4EC2-AAD4-177966C0D9EB}" type="presParOf" srcId="{0856B4CD-757C-4EA4-8985-02E32C6B5490}" destId="{FC7CE061-2C80-4A6E-8FB2-49EE73CE8E4C}" srcOrd="1" destOrd="0" presId="urn:microsoft.com/office/officeart/2005/8/layout/equation1"/>
    <dgm:cxn modelId="{12D137E2-82D5-4DC3-91D8-275CF8B43661}" type="presParOf" srcId="{0856B4CD-757C-4EA4-8985-02E32C6B5490}" destId="{A7701F85-28E3-4DE4-A95C-F335117D00EC}" srcOrd="2" destOrd="0" presId="urn:microsoft.com/office/officeart/2005/8/layout/equation1"/>
    <dgm:cxn modelId="{49BEE0E4-457B-465A-9D7A-DCD818611459}" type="presParOf" srcId="{0856B4CD-757C-4EA4-8985-02E32C6B5490}" destId="{02620EB0-A0E8-4149-B17B-31244BB779F4}" srcOrd="3" destOrd="0" presId="urn:microsoft.com/office/officeart/2005/8/layout/equation1"/>
    <dgm:cxn modelId="{6CC84B54-C1C1-4466-B9AA-E5CF3154713A}" type="presParOf" srcId="{0856B4CD-757C-4EA4-8985-02E32C6B5490}" destId="{F671C467-44DF-4EDF-846B-4C8684CDC51E}" srcOrd="4" destOrd="0" presId="urn:microsoft.com/office/officeart/2005/8/layout/equation1"/>
    <dgm:cxn modelId="{E509B1AC-440B-466D-B0DE-BD4F56DADAA2}" type="presParOf" srcId="{0856B4CD-757C-4EA4-8985-02E32C6B5490}" destId="{8304F94F-7233-4DCA-BAB7-2E20B0B06665}" srcOrd="5" destOrd="0" presId="urn:microsoft.com/office/officeart/2005/8/layout/equation1"/>
    <dgm:cxn modelId="{35760DEE-B1F0-4477-9B3D-8AAB68841E32}" type="presParOf" srcId="{0856B4CD-757C-4EA4-8985-02E32C6B5490}" destId="{3EB679C9-968A-4C14-BDAC-B9EE869F5F54}" srcOrd="6" destOrd="0" presId="urn:microsoft.com/office/officeart/2005/8/layout/equation1"/>
    <dgm:cxn modelId="{5B38CAEE-350D-48B9-A6FC-FC2214FD7167}" type="presParOf" srcId="{0856B4CD-757C-4EA4-8985-02E32C6B5490}" destId="{188B2E73-A09C-436F-857B-9C70C4B48C7D}" srcOrd="7" destOrd="0" presId="urn:microsoft.com/office/officeart/2005/8/layout/equation1"/>
    <dgm:cxn modelId="{62413571-481F-4BCC-9B27-8F57872AEFE6}" type="presParOf" srcId="{0856B4CD-757C-4EA4-8985-02E32C6B5490}" destId="{51EE38A7-E3D1-46BB-93D4-5FBA1CEBE76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9C779-F9CF-483F-8653-D564FF534D32}">
      <dsp:nvSpPr>
        <dsp:cNvPr id="0" name=""/>
        <dsp:cNvSpPr/>
      </dsp:nvSpPr>
      <dsp:spPr>
        <a:xfrm>
          <a:off x="371042" y="13333"/>
          <a:ext cx="5882619" cy="1014062"/>
        </a:xfrm>
        <a:prstGeom prst="roundRect">
          <a:avLst>
            <a:gd name="adj" fmla="val 10000"/>
          </a:avLst>
        </a:prstGeom>
        <a:solidFill>
          <a:schemeClr val="accent4">
            <a:lumMod val="20000"/>
            <a:lumOff val="8000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p>
      </dsp:txBody>
      <dsp:txXfrm>
        <a:off x="400743" y="43034"/>
        <a:ext cx="5823217" cy="954660"/>
      </dsp:txXfrm>
    </dsp:sp>
    <dsp:sp modelId="{55FB35D7-BD54-45A4-9DC2-DE43BA6C6FC5}">
      <dsp:nvSpPr>
        <dsp:cNvPr id="0" name=""/>
        <dsp:cNvSpPr/>
      </dsp:nvSpPr>
      <dsp:spPr>
        <a:xfrm rot="5400000">
          <a:off x="3122215" y="1052748"/>
          <a:ext cx="380273" cy="456328"/>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1600200">
            <a:lnSpc>
              <a:spcPct val="90000"/>
            </a:lnSpc>
            <a:spcBef>
              <a:spcPct val="0"/>
            </a:spcBef>
            <a:spcAft>
              <a:spcPct val="35000"/>
            </a:spcAft>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75454" y="1090775"/>
        <a:ext cx="273796" cy="266191"/>
      </dsp:txXfrm>
    </dsp:sp>
    <dsp:sp modelId="{7BA3403B-3B12-41AE-9048-62FFED261545}">
      <dsp:nvSpPr>
        <dsp:cNvPr id="0" name=""/>
        <dsp:cNvSpPr/>
      </dsp:nvSpPr>
      <dsp:spPr>
        <a:xfrm>
          <a:off x="371042" y="1534428"/>
          <a:ext cx="5882619" cy="1014062"/>
        </a:xfrm>
        <a:prstGeom prst="roundRect">
          <a:avLst>
            <a:gd name="adj" fmla="val 10000"/>
          </a:avLst>
        </a:prstGeom>
        <a:solidFill>
          <a:srgbClr val="FFCCCC"/>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p>
      </dsp:txBody>
      <dsp:txXfrm>
        <a:off x="400743" y="1564129"/>
        <a:ext cx="5823217" cy="954660"/>
      </dsp:txXfrm>
    </dsp:sp>
    <dsp:sp modelId="{8141AFCB-BFAA-4BC0-B512-9CF4D382048D}">
      <dsp:nvSpPr>
        <dsp:cNvPr id="0" name=""/>
        <dsp:cNvSpPr/>
      </dsp:nvSpPr>
      <dsp:spPr>
        <a:xfrm rot="5400000">
          <a:off x="3122215" y="2573842"/>
          <a:ext cx="380273" cy="456328"/>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1600200">
            <a:lnSpc>
              <a:spcPct val="90000"/>
            </a:lnSpc>
            <a:spcBef>
              <a:spcPct val="0"/>
            </a:spcBef>
            <a:spcAft>
              <a:spcPct val="35000"/>
            </a:spcAft>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75454" y="2611869"/>
        <a:ext cx="273796" cy="266191"/>
      </dsp:txXfrm>
    </dsp:sp>
    <dsp:sp modelId="{71A57973-5DE8-431A-A352-7AF8422FCB1F}">
      <dsp:nvSpPr>
        <dsp:cNvPr id="0" name=""/>
        <dsp:cNvSpPr/>
      </dsp:nvSpPr>
      <dsp:spPr>
        <a:xfrm>
          <a:off x="371042" y="3055522"/>
          <a:ext cx="5882619" cy="1014062"/>
        </a:xfrm>
        <a:prstGeom prst="roundRect">
          <a:avLst>
            <a:gd name="adj" fmla="val 10000"/>
          </a:avLst>
        </a:prstGeom>
        <a:solidFill>
          <a:srgbClr val="B2DE82"/>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p>
      </dsp:txBody>
      <dsp:txXfrm>
        <a:off x="400743" y="3085223"/>
        <a:ext cx="5823217" cy="954660"/>
      </dsp:txXfrm>
    </dsp:sp>
    <dsp:sp modelId="{BF90D7C4-5990-403C-90B7-110A1D9FD7E1}">
      <dsp:nvSpPr>
        <dsp:cNvPr id="0" name=""/>
        <dsp:cNvSpPr/>
      </dsp:nvSpPr>
      <dsp:spPr>
        <a:xfrm rot="5345544">
          <a:off x="3137132" y="4090997"/>
          <a:ext cx="374411" cy="456328"/>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1600200">
            <a:lnSpc>
              <a:spcPct val="90000"/>
            </a:lnSpc>
            <a:spcBef>
              <a:spcPct val="0"/>
            </a:spcBef>
            <a:spcAft>
              <a:spcPct val="35000"/>
            </a:spcAft>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86550" y="4131963"/>
        <a:ext cx="273796" cy="262088"/>
      </dsp:txXfrm>
    </dsp:sp>
    <dsp:sp modelId="{58FE1C78-D7F0-40FD-A55D-3906A55A8E97}">
      <dsp:nvSpPr>
        <dsp:cNvPr id="0" name=""/>
        <dsp:cNvSpPr/>
      </dsp:nvSpPr>
      <dsp:spPr>
        <a:xfrm>
          <a:off x="368770" y="4568737"/>
          <a:ext cx="5935107" cy="1014062"/>
        </a:xfrm>
        <a:prstGeom prst="roundRect">
          <a:avLst>
            <a:gd name="adj" fmla="val 10000"/>
          </a:avLst>
        </a:prstGeom>
        <a:solidFill>
          <a:srgbClr val="CCCCFF"/>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36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下期表冊異動預告</a:t>
          </a:r>
          <a:endPar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398471" y="4598438"/>
        <a:ext cx="5875705" cy="954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26CED-60C5-48A0-A97F-19DF1ECE9D68}">
      <dsp:nvSpPr>
        <dsp:cNvPr id="0" name=""/>
        <dsp:cNvSpPr/>
      </dsp:nvSpPr>
      <dsp:spPr>
        <a:xfrm>
          <a:off x="1917721" y="3693"/>
          <a:ext cx="1101593" cy="3888690"/>
        </a:xfrm>
        <a:prstGeom prst="verticalScroll">
          <a:avLst/>
        </a:prstGeom>
        <a:solidFill>
          <a:srgbClr val="FFD5D5"/>
        </a:solidFill>
        <a:ln w="28575">
          <a:solidFill>
            <a:schemeClr val="tx1"/>
          </a:solid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9</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30</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 </a:t>
          </a:r>
          <a:endPar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sp:txBody>
      <dsp:txXfrm>
        <a:off x="2055420" y="141392"/>
        <a:ext cx="826195" cy="3682141"/>
      </dsp:txXfrm>
    </dsp:sp>
    <dsp:sp modelId="{A7701F85-28E3-4DE4-A95C-F335117D00EC}">
      <dsp:nvSpPr>
        <dsp:cNvPr id="0" name=""/>
        <dsp:cNvSpPr/>
      </dsp:nvSpPr>
      <dsp:spPr>
        <a:xfrm>
          <a:off x="3128767" y="1557139"/>
          <a:ext cx="781798" cy="781798"/>
        </a:xfrm>
        <a:prstGeom prst="mathPlus">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zh-TW" altLang="en-US" sz="40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3232394" y="1856099"/>
        <a:ext cx="574544" cy="183878"/>
      </dsp:txXfrm>
    </dsp:sp>
    <dsp:sp modelId="{F671C467-44DF-4EDF-846B-4C8684CDC51E}">
      <dsp:nvSpPr>
        <dsp:cNvPr id="0" name=""/>
        <dsp:cNvSpPr/>
      </dsp:nvSpPr>
      <dsp:spPr>
        <a:xfrm>
          <a:off x="4020016" y="2979"/>
          <a:ext cx="1100879" cy="3890119"/>
        </a:xfrm>
        <a:prstGeom prst="verticalScroll">
          <a:avLst/>
        </a:prstGeom>
        <a:solidFill>
          <a:srgbClr val="CCCCFF"/>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10</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sp:txBody>
      <dsp:txXfrm>
        <a:off x="4157626" y="140589"/>
        <a:ext cx="825659" cy="3683704"/>
      </dsp:txXfrm>
    </dsp:sp>
    <dsp:sp modelId="{3EB679C9-968A-4C14-BDAC-B9EE869F5F54}">
      <dsp:nvSpPr>
        <dsp:cNvPr id="0" name=""/>
        <dsp:cNvSpPr/>
      </dsp:nvSpPr>
      <dsp:spPr>
        <a:xfrm>
          <a:off x="5230347" y="1557139"/>
          <a:ext cx="781798" cy="781798"/>
        </a:xfrm>
        <a:prstGeom prst="mathEqual">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zh-TW" altLang="en-US" sz="40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5333974" y="1718189"/>
        <a:ext cx="574544" cy="459698"/>
      </dsp:txXfrm>
    </dsp:sp>
    <dsp:sp modelId="{51EE38A7-E3D1-46BB-93D4-5FBA1CEBE762}">
      <dsp:nvSpPr>
        <dsp:cNvPr id="0" name=""/>
        <dsp:cNvSpPr/>
      </dsp:nvSpPr>
      <dsp:spPr>
        <a:xfrm>
          <a:off x="6154075" y="4476"/>
          <a:ext cx="1101593" cy="3891601"/>
        </a:xfrm>
        <a:prstGeom prst="verticalScroll">
          <a:avLst/>
        </a:prstGeom>
        <a:solidFill>
          <a:schemeClr val="accent4">
            <a:lumMod val="20000"/>
            <a:lumOff val="80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共計</a:t>
          </a: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61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sp:txBody>
      <dsp:txXfrm>
        <a:off x="6291774" y="142175"/>
        <a:ext cx="826195" cy="36850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5448" cy="497838"/>
          </a:xfrm>
          <a:prstGeom prst="rect">
            <a:avLst/>
          </a:prstGeom>
        </p:spPr>
        <p:txBody>
          <a:bodyPr vert="horz" lIns="91312" tIns="45656" rIns="91312" bIns="45656" rtlCol="0"/>
          <a:lstStyle>
            <a:lvl1pPr algn="l">
              <a:defRPr sz="1200"/>
            </a:lvl1pPr>
          </a:lstStyle>
          <a:p>
            <a:endParaRPr lang="zh-TW" altLang="en-US"/>
          </a:p>
        </p:txBody>
      </p:sp>
      <p:sp>
        <p:nvSpPr>
          <p:cNvPr id="3" name="日期版面配置區 2"/>
          <p:cNvSpPr>
            <a:spLocks noGrp="1"/>
          </p:cNvSpPr>
          <p:nvPr>
            <p:ph type="dt" sz="quarter" idx="1"/>
          </p:nvPr>
        </p:nvSpPr>
        <p:spPr>
          <a:xfrm>
            <a:off x="3850644" y="2"/>
            <a:ext cx="2945448" cy="497838"/>
          </a:xfrm>
          <a:prstGeom prst="rect">
            <a:avLst/>
          </a:prstGeom>
        </p:spPr>
        <p:txBody>
          <a:bodyPr vert="horz" lIns="91312" tIns="45656" rIns="91312" bIns="45656" rtlCol="0"/>
          <a:lstStyle>
            <a:lvl1pPr algn="r">
              <a:defRPr sz="1200"/>
            </a:lvl1pPr>
          </a:lstStyle>
          <a:p>
            <a:fld id="{262176C7-F690-4B3E-AAC9-163E562F48B8}" type="datetimeFigureOut">
              <a:rPr lang="zh-TW" altLang="en-US" smtClean="0"/>
              <a:t>2023/8/15</a:t>
            </a:fld>
            <a:endParaRPr lang="zh-TW" altLang="en-US"/>
          </a:p>
        </p:txBody>
      </p:sp>
      <p:sp>
        <p:nvSpPr>
          <p:cNvPr id="4" name="頁尾版面配置區 3"/>
          <p:cNvSpPr>
            <a:spLocks noGrp="1"/>
          </p:cNvSpPr>
          <p:nvPr>
            <p:ph type="ftr" sz="quarter" idx="2"/>
          </p:nvPr>
        </p:nvSpPr>
        <p:spPr>
          <a:xfrm>
            <a:off x="1" y="9428801"/>
            <a:ext cx="2945448" cy="497838"/>
          </a:xfrm>
          <a:prstGeom prst="rect">
            <a:avLst/>
          </a:prstGeom>
        </p:spPr>
        <p:txBody>
          <a:bodyPr vert="horz" lIns="91312" tIns="45656" rIns="91312" bIns="45656"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644" y="9428801"/>
            <a:ext cx="2945448" cy="497838"/>
          </a:xfrm>
          <a:prstGeom prst="rect">
            <a:avLst/>
          </a:prstGeom>
        </p:spPr>
        <p:txBody>
          <a:bodyPr vert="horz" lIns="91312" tIns="45656" rIns="91312" bIns="45656" rtlCol="0" anchor="b"/>
          <a:lstStyle>
            <a:lvl1pPr algn="r">
              <a:defRPr sz="1200"/>
            </a:lvl1pPr>
          </a:lstStyle>
          <a:p>
            <a:fld id="{EAE445A4-5129-47C9-B85E-C8D5CD2F8CEF}" type="slidenum">
              <a:rPr lang="zh-TW" altLang="en-US" smtClean="0"/>
              <a:t>‹#›</a:t>
            </a:fld>
            <a:endParaRPr lang="zh-TW" altLang="en-US"/>
          </a:p>
        </p:txBody>
      </p:sp>
    </p:spTree>
    <p:extLst>
      <p:ext uri="{BB962C8B-B14F-4D97-AF65-F5344CB8AC3E}">
        <p14:creationId xmlns:p14="http://schemas.microsoft.com/office/powerpoint/2010/main" val="2046794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5659" cy="498056"/>
          </a:xfrm>
          <a:prstGeom prst="rect">
            <a:avLst/>
          </a:prstGeom>
        </p:spPr>
        <p:txBody>
          <a:bodyPr vert="horz" lIns="91431" tIns="45715" rIns="91431" bIns="45715" rtlCol="0"/>
          <a:lstStyle>
            <a:lvl1pPr algn="l">
              <a:defRPr sz="1200"/>
            </a:lvl1pPr>
          </a:lstStyle>
          <a:p>
            <a:r>
              <a:rPr lang="zh-TW" altLang="en-US" dirty="0"/>
              <a:t>  </a:t>
            </a:r>
            <a:endParaRPr lang="en-US" altLang="zh-TW" dirty="0"/>
          </a:p>
          <a:p>
            <a:endParaRPr lang="zh-TW" altLang="en-US" dirty="0"/>
          </a:p>
        </p:txBody>
      </p:sp>
      <p:sp>
        <p:nvSpPr>
          <p:cNvPr id="3" name="日期版面配置區 2"/>
          <p:cNvSpPr>
            <a:spLocks noGrp="1"/>
          </p:cNvSpPr>
          <p:nvPr>
            <p:ph type="dt" idx="1"/>
          </p:nvPr>
        </p:nvSpPr>
        <p:spPr>
          <a:xfrm>
            <a:off x="3850443" y="0"/>
            <a:ext cx="2945659" cy="498056"/>
          </a:xfrm>
          <a:prstGeom prst="rect">
            <a:avLst/>
          </a:prstGeom>
        </p:spPr>
        <p:txBody>
          <a:bodyPr vert="horz" lIns="91431" tIns="45715" rIns="91431" bIns="45715" rtlCol="0"/>
          <a:lstStyle>
            <a:lvl1pPr algn="r">
              <a:defRPr sz="1200"/>
            </a:lvl1pPr>
          </a:lstStyle>
          <a:p>
            <a:fld id="{32E50594-3CAD-409A-98FC-80ECEB5B11CD}" type="datetimeFigureOut">
              <a:rPr lang="zh-TW" altLang="en-US" smtClean="0"/>
              <a:t>2023/8/15</a:t>
            </a:fld>
            <a:endParaRPr lang="zh-TW" altLang="en-US"/>
          </a:p>
        </p:txBody>
      </p:sp>
      <p:sp>
        <p:nvSpPr>
          <p:cNvPr id="4" name="投影片圖像版面配置區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91431" tIns="45715" rIns="91431" bIns="45715" rtlCol="0" anchor="ctr"/>
          <a:lstStyle/>
          <a:p>
            <a:endParaRPr lang="zh-TW" altLang="en-US"/>
          </a:p>
        </p:txBody>
      </p:sp>
      <p:sp>
        <p:nvSpPr>
          <p:cNvPr id="5" name="備忘稿版面配置區 4"/>
          <p:cNvSpPr>
            <a:spLocks noGrp="1"/>
          </p:cNvSpPr>
          <p:nvPr>
            <p:ph type="body" sz="quarter" idx="3"/>
          </p:nvPr>
        </p:nvSpPr>
        <p:spPr>
          <a:xfrm>
            <a:off x="679768" y="4777195"/>
            <a:ext cx="5438140" cy="3908613"/>
          </a:xfrm>
          <a:prstGeom prst="rect">
            <a:avLst/>
          </a:prstGeom>
        </p:spPr>
        <p:txBody>
          <a:bodyPr vert="horz" lIns="91431" tIns="45715" rIns="91431" bIns="45715"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9428586"/>
            <a:ext cx="2945659" cy="498054"/>
          </a:xfrm>
          <a:prstGeom prst="rect">
            <a:avLst/>
          </a:prstGeom>
        </p:spPr>
        <p:txBody>
          <a:bodyPr vert="horz" lIns="91431" tIns="45715" rIns="91431" bIns="4571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6"/>
            <a:ext cx="2945659" cy="498054"/>
          </a:xfrm>
          <a:prstGeom prst="rect">
            <a:avLst/>
          </a:prstGeom>
        </p:spPr>
        <p:txBody>
          <a:bodyPr vert="horz" lIns="91431" tIns="45715" rIns="91431" bIns="45715" rtlCol="0" anchor="b"/>
          <a:lstStyle>
            <a:lvl1pPr algn="r">
              <a:defRPr sz="1200"/>
            </a:lvl1pPr>
          </a:lstStyle>
          <a:p>
            <a:fld id="{198ABE63-F42F-4F3E-932F-A884111754D0}" type="slidenum">
              <a:rPr lang="zh-TW" altLang="en-US" smtClean="0"/>
              <a:t>‹#›</a:t>
            </a:fld>
            <a:endParaRPr lang="zh-TW" altLang="en-US"/>
          </a:p>
        </p:txBody>
      </p:sp>
    </p:spTree>
    <p:extLst>
      <p:ext uri="{BB962C8B-B14F-4D97-AF65-F5344CB8AC3E}">
        <p14:creationId xmlns:p14="http://schemas.microsoft.com/office/powerpoint/2010/main" val="80358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a:t>
            </a:fld>
            <a:endParaRPr lang="zh-TW" altLang="en-US"/>
          </a:p>
        </p:txBody>
      </p:sp>
    </p:spTree>
    <p:extLst>
      <p:ext uri="{BB962C8B-B14F-4D97-AF65-F5344CB8AC3E}">
        <p14:creationId xmlns:p14="http://schemas.microsoft.com/office/powerpoint/2010/main" val="79714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13</a:t>
            </a:fld>
            <a:endParaRPr lang="zh-TW" altLang="en-US"/>
          </a:p>
        </p:txBody>
      </p:sp>
    </p:spTree>
    <p:extLst>
      <p:ext uri="{BB962C8B-B14F-4D97-AF65-F5344CB8AC3E}">
        <p14:creationId xmlns:p14="http://schemas.microsoft.com/office/powerpoint/2010/main" val="1131023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14</a:t>
            </a:fld>
            <a:endParaRPr lang="zh-TW" altLang="en-US"/>
          </a:p>
        </p:txBody>
      </p:sp>
    </p:spTree>
    <p:extLst>
      <p:ext uri="{BB962C8B-B14F-4D97-AF65-F5344CB8AC3E}">
        <p14:creationId xmlns:p14="http://schemas.microsoft.com/office/powerpoint/2010/main" val="427333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15</a:t>
            </a:fld>
            <a:endParaRPr lang="zh-TW" altLang="en-US"/>
          </a:p>
        </p:txBody>
      </p:sp>
    </p:spTree>
    <p:extLst>
      <p:ext uri="{BB962C8B-B14F-4D97-AF65-F5344CB8AC3E}">
        <p14:creationId xmlns:p14="http://schemas.microsoft.com/office/powerpoint/2010/main" val="1635066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16</a:t>
            </a:fld>
            <a:endParaRPr lang="zh-TW" altLang="en-US"/>
          </a:p>
        </p:txBody>
      </p:sp>
    </p:spTree>
    <p:extLst>
      <p:ext uri="{BB962C8B-B14F-4D97-AF65-F5344CB8AC3E}">
        <p14:creationId xmlns:p14="http://schemas.microsoft.com/office/powerpoint/2010/main" val="881040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18</a:t>
            </a:fld>
            <a:endParaRPr lang="zh-TW" altLang="en-US"/>
          </a:p>
        </p:txBody>
      </p:sp>
    </p:spTree>
    <p:extLst>
      <p:ext uri="{BB962C8B-B14F-4D97-AF65-F5344CB8AC3E}">
        <p14:creationId xmlns:p14="http://schemas.microsoft.com/office/powerpoint/2010/main" val="2807836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21</a:t>
            </a:fld>
            <a:endParaRPr lang="zh-TW" altLang="en-US"/>
          </a:p>
        </p:txBody>
      </p:sp>
    </p:spTree>
    <p:extLst>
      <p:ext uri="{BB962C8B-B14F-4D97-AF65-F5344CB8AC3E}">
        <p14:creationId xmlns:p14="http://schemas.microsoft.com/office/powerpoint/2010/main" val="2704097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22</a:t>
            </a:fld>
            <a:endParaRPr lang="zh-TW" altLang="en-US"/>
          </a:p>
        </p:txBody>
      </p:sp>
    </p:spTree>
    <p:extLst>
      <p:ext uri="{BB962C8B-B14F-4D97-AF65-F5344CB8AC3E}">
        <p14:creationId xmlns:p14="http://schemas.microsoft.com/office/powerpoint/2010/main" val="953847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24</a:t>
            </a:fld>
            <a:endParaRPr lang="zh-TW" altLang="en-US"/>
          </a:p>
        </p:txBody>
      </p:sp>
    </p:spTree>
    <p:extLst>
      <p:ext uri="{BB962C8B-B14F-4D97-AF65-F5344CB8AC3E}">
        <p14:creationId xmlns:p14="http://schemas.microsoft.com/office/powerpoint/2010/main" val="448718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522606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59973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3</a:t>
            </a:fld>
            <a:endParaRPr lang="zh-TW" altLang="en-US"/>
          </a:p>
        </p:txBody>
      </p:sp>
    </p:spTree>
    <p:extLst>
      <p:ext uri="{BB962C8B-B14F-4D97-AF65-F5344CB8AC3E}">
        <p14:creationId xmlns:p14="http://schemas.microsoft.com/office/powerpoint/2010/main" val="3824822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765057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883525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04235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768017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087532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175936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430603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374220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217962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67127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4</a:t>
            </a:fld>
            <a:endParaRPr lang="zh-TW" altLang="en-US"/>
          </a:p>
        </p:txBody>
      </p:sp>
    </p:spTree>
    <p:extLst>
      <p:ext uri="{BB962C8B-B14F-4D97-AF65-F5344CB8AC3E}">
        <p14:creationId xmlns:p14="http://schemas.microsoft.com/office/powerpoint/2010/main" val="1337802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987472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032592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216233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382305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63339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549327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072787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360132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61251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34996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5</a:t>
            </a:fld>
            <a:endParaRPr lang="zh-TW" altLang="en-US"/>
          </a:p>
        </p:txBody>
      </p:sp>
    </p:spTree>
    <p:extLst>
      <p:ext uri="{BB962C8B-B14F-4D97-AF65-F5344CB8AC3E}">
        <p14:creationId xmlns:p14="http://schemas.microsoft.com/office/powerpoint/2010/main" val="2731274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411639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9624607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585370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8076934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626340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54</a:t>
            </a:fld>
            <a:endParaRPr lang="zh-TW" altLang="en-US"/>
          </a:p>
        </p:txBody>
      </p:sp>
    </p:spTree>
    <p:extLst>
      <p:ext uri="{BB962C8B-B14F-4D97-AF65-F5344CB8AC3E}">
        <p14:creationId xmlns:p14="http://schemas.microsoft.com/office/powerpoint/2010/main" val="19282575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4429252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7472853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134568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40133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a:t>
            </a:fld>
            <a:endParaRPr lang="zh-TW" altLang="en-US"/>
          </a:p>
        </p:txBody>
      </p:sp>
    </p:spTree>
    <p:extLst>
      <p:ext uri="{BB962C8B-B14F-4D97-AF65-F5344CB8AC3E}">
        <p14:creationId xmlns:p14="http://schemas.microsoft.com/office/powerpoint/2010/main" val="2675899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857295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416220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5825085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6653702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64</a:t>
            </a:fld>
            <a:endParaRPr lang="zh-TW" altLang="en-US"/>
          </a:p>
        </p:txBody>
      </p:sp>
    </p:spTree>
    <p:extLst>
      <p:ext uri="{BB962C8B-B14F-4D97-AF65-F5344CB8AC3E}">
        <p14:creationId xmlns:p14="http://schemas.microsoft.com/office/powerpoint/2010/main" val="1387526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65</a:t>
            </a:fld>
            <a:endParaRPr lang="zh-TW" altLang="en-US"/>
          </a:p>
        </p:txBody>
      </p:sp>
    </p:spTree>
    <p:extLst>
      <p:ext uri="{BB962C8B-B14F-4D97-AF65-F5344CB8AC3E}">
        <p14:creationId xmlns:p14="http://schemas.microsoft.com/office/powerpoint/2010/main" val="270393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8</a:t>
            </a:fld>
            <a:endParaRPr lang="zh-TW" altLang="en-US"/>
          </a:p>
        </p:txBody>
      </p:sp>
    </p:spTree>
    <p:extLst>
      <p:ext uri="{BB962C8B-B14F-4D97-AF65-F5344CB8AC3E}">
        <p14:creationId xmlns:p14="http://schemas.microsoft.com/office/powerpoint/2010/main" val="186946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9</a:t>
            </a:fld>
            <a:endParaRPr lang="zh-TW" altLang="en-US"/>
          </a:p>
        </p:txBody>
      </p:sp>
    </p:spTree>
    <p:extLst>
      <p:ext uri="{BB962C8B-B14F-4D97-AF65-F5344CB8AC3E}">
        <p14:creationId xmlns:p14="http://schemas.microsoft.com/office/powerpoint/2010/main" val="1639174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10</a:t>
            </a:fld>
            <a:endParaRPr lang="zh-TW" altLang="en-US"/>
          </a:p>
        </p:txBody>
      </p:sp>
    </p:spTree>
    <p:extLst>
      <p:ext uri="{BB962C8B-B14F-4D97-AF65-F5344CB8AC3E}">
        <p14:creationId xmlns:p14="http://schemas.microsoft.com/office/powerpoint/2010/main" val="694957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11</a:t>
            </a:fld>
            <a:endParaRPr lang="zh-TW" altLang="en-US"/>
          </a:p>
        </p:txBody>
      </p:sp>
    </p:spTree>
    <p:extLst>
      <p:ext uri="{BB962C8B-B14F-4D97-AF65-F5344CB8AC3E}">
        <p14:creationId xmlns:p14="http://schemas.microsoft.com/office/powerpoint/2010/main" val="932576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135825962"/>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2150764309"/>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77815563"/>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11317078"/>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324718460"/>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r>
              <a:rPr lang="en-US" altLang="ko-KR" smtClean="0"/>
              <a:t>www.themegallery.com</a:t>
            </a:r>
            <a:endParaRPr lang="en-US" altLang="ko-KR"/>
          </a:p>
        </p:txBody>
      </p:sp>
      <p:sp>
        <p:nvSpPr>
          <p:cNvPr id="4" name="Footer Placeholder 3"/>
          <p:cNvSpPr>
            <a:spLocks noGrp="1"/>
          </p:cNvSpPr>
          <p:nvPr>
            <p:ph type="ftr" sz="quarter" idx="11"/>
          </p:nvPr>
        </p:nvSpPr>
        <p:spPr/>
        <p:txBody>
          <a:bodyPr/>
          <a:lstStyle/>
          <a:p>
            <a:r>
              <a:rPr lang="en-US" altLang="ko-KR" smtClean="0"/>
              <a:t>Logo</a:t>
            </a:r>
            <a:endParaRPr lang="en-US" altLang="ko-KR"/>
          </a:p>
        </p:txBody>
      </p:sp>
      <p:sp>
        <p:nvSpPr>
          <p:cNvPr id="5" name="Slide Number Placeholder 4"/>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595758832"/>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r>
              <a:rPr lang="en-US" altLang="ko-KR" smtClean="0"/>
              <a:t>www.themegallery.com</a:t>
            </a:r>
            <a:endParaRPr lang="en-US" altLang="ko-KR"/>
          </a:p>
        </p:txBody>
      </p:sp>
      <p:sp>
        <p:nvSpPr>
          <p:cNvPr id="4" name="Footer Placeholder 3"/>
          <p:cNvSpPr>
            <a:spLocks noGrp="1"/>
          </p:cNvSpPr>
          <p:nvPr>
            <p:ph type="ftr" sz="quarter" idx="11"/>
          </p:nvPr>
        </p:nvSpPr>
        <p:spPr/>
        <p:txBody>
          <a:bodyPr/>
          <a:lstStyle/>
          <a:p>
            <a:r>
              <a:rPr lang="en-US" altLang="ko-KR" smtClean="0"/>
              <a:t>Logo</a:t>
            </a:r>
            <a:endParaRPr lang="en-US" altLang="ko-KR"/>
          </a:p>
        </p:txBody>
      </p:sp>
      <p:sp>
        <p:nvSpPr>
          <p:cNvPr id="5" name="Slide Number Placeholder 4"/>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464809415"/>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altLang="ko-KR" smtClean="0"/>
              <a:t>www.themegallery.com</a:t>
            </a:r>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54C1F34C-6A9D-4862-9071-857C2D024C72}" type="slidenum">
              <a:rPr lang="ko-KR" altLang="en-US" smtClean="0"/>
              <a:pPr/>
              <a:t>‹#›</a:t>
            </a:fld>
            <a:endParaRPr lang="en-US" altLang="ko-KR"/>
          </a:p>
        </p:txBody>
      </p:sp>
    </p:spTree>
    <p:extLst>
      <p:ext uri="{BB962C8B-B14F-4D97-AF65-F5344CB8AC3E}">
        <p14:creationId xmlns:p14="http://schemas.microsoft.com/office/powerpoint/2010/main" val="4005244226"/>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altLang="ko-KR" smtClean="0"/>
              <a:t>www.themegallery.com</a:t>
            </a:r>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D1C04121-A1E6-4ECC-AD48-CBFA13D58894}" type="slidenum">
              <a:rPr lang="ko-KR" altLang="en-US" smtClean="0"/>
              <a:pPr/>
              <a:t>‹#›</a:t>
            </a:fld>
            <a:endParaRPr lang="en-US" altLang="ko-KR"/>
          </a:p>
        </p:txBody>
      </p:sp>
    </p:spTree>
    <p:extLst>
      <p:ext uri="{BB962C8B-B14F-4D97-AF65-F5344CB8AC3E}">
        <p14:creationId xmlns:p14="http://schemas.microsoft.com/office/powerpoint/2010/main" val="157572216"/>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altLang="ko-KR" smtClean="0"/>
              <a:t>www.themegallery.com</a:t>
            </a:r>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959FC5CA-0244-4580-8BBB-BB799F8FAEAC}" type="slidenum">
              <a:rPr lang="ko-KR" altLang="en-US" smtClean="0"/>
              <a:pPr/>
              <a:t>‹#›</a:t>
            </a:fld>
            <a:endParaRPr lang="en-US" altLang="ko-KR"/>
          </a:p>
        </p:txBody>
      </p:sp>
    </p:spTree>
    <p:extLst>
      <p:ext uri="{BB962C8B-B14F-4D97-AF65-F5344CB8AC3E}">
        <p14:creationId xmlns:p14="http://schemas.microsoft.com/office/powerpoint/2010/main" val="2508343898"/>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r>
              <a:rPr lang="en-US" altLang="ko-KR" smtClean="0"/>
              <a:t>www.themegallery.com</a:t>
            </a:r>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C81E638B-BE56-4E00-9C2C-2A9BC8BF9743}" type="slidenum">
              <a:rPr lang="ko-KR" altLang="en-US" smtClean="0"/>
              <a:pPr/>
              <a:t>‹#›</a:t>
            </a:fld>
            <a:endParaRPr lang="en-US" altLang="ko-KR"/>
          </a:p>
        </p:txBody>
      </p:sp>
    </p:spTree>
    <p:extLst>
      <p:ext uri="{BB962C8B-B14F-4D97-AF65-F5344CB8AC3E}">
        <p14:creationId xmlns:p14="http://schemas.microsoft.com/office/powerpoint/2010/main" val="1459459803"/>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B78C3B5C-4EB6-4BE0-8D2B-4ABEAC5F9D42}" type="slidenum">
              <a:rPr lang="ko-KR" altLang="en-US" smtClean="0"/>
              <a:pPr/>
              <a:t>‹#›</a:t>
            </a:fld>
            <a:endParaRPr lang="en-US" altLang="ko-KR"/>
          </a:p>
        </p:txBody>
      </p:sp>
      <p:sp>
        <p:nvSpPr>
          <p:cNvPr id="9" name="投影片編號版面配置區 3"/>
          <p:cNvSpPr txBox="1">
            <a:spLocks/>
          </p:cNvSpPr>
          <p:nvPr userDrawn="1"/>
        </p:nvSpPr>
        <p:spPr bwMode="auto">
          <a:xfrm>
            <a:off x="11411858" y="6599464"/>
            <a:ext cx="780143"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z="1200" smtClean="0"/>
              <a:pPr/>
              <a:t>‹#›</a:t>
            </a:fld>
            <a:endParaRPr lang="en-US" altLang="ko-KR" sz="1200" dirty="0"/>
          </a:p>
        </p:txBody>
      </p:sp>
    </p:spTree>
    <p:extLst>
      <p:ext uri="{BB962C8B-B14F-4D97-AF65-F5344CB8AC3E}">
        <p14:creationId xmlns:p14="http://schemas.microsoft.com/office/powerpoint/2010/main" val="879554682"/>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913774" y="3051012"/>
            <a:ext cx="5106027"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6172200" y="3051012"/>
            <a:ext cx="5105401"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r>
              <a:rPr lang="en-US" altLang="ko-KR" smtClean="0"/>
              <a:t>www.themegallery.com</a:t>
            </a:r>
            <a:endParaRPr lang="en-US" altLang="ko-KR"/>
          </a:p>
        </p:txBody>
      </p:sp>
      <p:sp>
        <p:nvSpPr>
          <p:cNvPr id="8" name="Footer Placeholder 7"/>
          <p:cNvSpPr>
            <a:spLocks noGrp="1"/>
          </p:cNvSpPr>
          <p:nvPr>
            <p:ph type="ftr" sz="quarter" idx="11"/>
          </p:nvPr>
        </p:nvSpPr>
        <p:spPr/>
        <p:txBody>
          <a:bodyPr/>
          <a:lstStyle/>
          <a:p>
            <a:r>
              <a:rPr lang="en-US" altLang="ko-KR" smtClean="0"/>
              <a:t>Logo</a:t>
            </a:r>
            <a:endParaRPr lang="en-US" altLang="ko-KR"/>
          </a:p>
        </p:txBody>
      </p:sp>
      <p:sp>
        <p:nvSpPr>
          <p:cNvPr id="9" name="Slide Number Placeholder 8"/>
          <p:cNvSpPr>
            <a:spLocks noGrp="1"/>
          </p:cNvSpPr>
          <p:nvPr>
            <p:ph type="sldNum" sz="quarter" idx="12"/>
          </p:nvPr>
        </p:nvSpPr>
        <p:spPr/>
        <p:txBody>
          <a:bodyPr/>
          <a:lstStyle/>
          <a:p>
            <a:fld id="{52A9BD7C-CC04-4EEF-9EB8-9AE19026511E}" type="slidenum">
              <a:rPr lang="ko-KR" altLang="en-US" smtClean="0"/>
              <a:pPr/>
              <a:t>‹#›</a:t>
            </a:fld>
            <a:endParaRPr lang="en-US" altLang="ko-KR"/>
          </a:p>
        </p:txBody>
      </p:sp>
    </p:spTree>
    <p:extLst>
      <p:ext uri="{BB962C8B-B14F-4D97-AF65-F5344CB8AC3E}">
        <p14:creationId xmlns:p14="http://schemas.microsoft.com/office/powerpoint/2010/main" val="838226618"/>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r>
              <a:rPr lang="en-US" altLang="ko-KR" smtClean="0"/>
              <a:t>www.themegallery.com</a:t>
            </a:r>
            <a:endParaRPr lang="en-US" altLang="ko-KR"/>
          </a:p>
        </p:txBody>
      </p:sp>
      <p:sp>
        <p:nvSpPr>
          <p:cNvPr id="4" name="Footer Placeholder 3"/>
          <p:cNvSpPr>
            <a:spLocks noGrp="1"/>
          </p:cNvSpPr>
          <p:nvPr>
            <p:ph type="ftr" sz="quarter" idx="11"/>
          </p:nvPr>
        </p:nvSpPr>
        <p:spPr/>
        <p:txBody>
          <a:bodyPr/>
          <a:lstStyle/>
          <a:p>
            <a:r>
              <a:rPr lang="en-US" altLang="ko-KR" smtClean="0"/>
              <a:t>Logo</a:t>
            </a:r>
            <a:endParaRPr lang="en-US" altLang="ko-KR"/>
          </a:p>
        </p:txBody>
      </p:sp>
      <p:sp>
        <p:nvSpPr>
          <p:cNvPr id="5" name="Slide Number Placeholder 4"/>
          <p:cNvSpPr>
            <a:spLocks noGrp="1"/>
          </p:cNvSpPr>
          <p:nvPr>
            <p:ph type="sldNum" sz="quarter" idx="12"/>
          </p:nvPr>
        </p:nvSpPr>
        <p:spPr/>
        <p:txBody>
          <a:bodyPr/>
          <a:lstStyle/>
          <a:p>
            <a:fld id="{85900920-E1BD-4687-8C02-33639DDFC912}" type="slidenum">
              <a:rPr lang="ko-KR" altLang="en-US" smtClean="0"/>
              <a:pPr/>
              <a:t>‹#›</a:t>
            </a:fld>
            <a:endParaRPr lang="en-US" altLang="ko-KR"/>
          </a:p>
        </p:txBody>
      </p:sp>
    </p:spTree>
    <p:extLst>
      <p:ext uri="{BB962C8B-B14F-4D97-AF65-F5344CB8AC3E}">
        <p14:creationId xmlns:p14="http://schemas.microsoft.com/office/powerpoint/2010/main" val="2193974431"/>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r>
              <a:rPr lang="en-US" altLang="ko-KR" smtClean="0"/>
              <a:t>www.themegallery.com</a:t>
            </a:r>
            <a:endParaRPr lang="en-US" altLang="ko-KR"/>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E0D03CAC-9962-46D8-8887-6790ACC517D6}" type="slidenum">
              <a:rPr lang="en-US" altLang="en-US" smtClean="0"/>
              <a:pPr>
                <a:defRPr/>
              </a:pPr>
              <a:t>‹#›</a:t>
            </a:fld>
            <a:endParaRPr lang="en-US" altLang="en-US"/>
          </a:p>
        </p:txBody>
      </p:sp>
    </p:spTree>
    <p:extLst>
      <p:ext uri="{BB962C8B-B14F-4D97-AF65-F5344CB8AC3E}">
        <p14:creationId xmlns:p14="http://schemas.microsoft.com/office/powerpoint/2010/main" val="3469409657"/>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BECCC593-A287-4698-8A49-DFBF94CD396B}" type="slidenum">
              <a:rPr lang="ko-KR" altLang="en-US" smtClean="0"/>
              <a:pPr/>
              <a:t>‹#›</a:t>
            </a:fld>
            <a:endParaRPr lang="en-US" altLang="ko-KR"/>
          </a:p>
        </p:txBody>
      </p:sp>
    </p:spTree>
    <p:extLst>
      <p:ext uri="{BB962C8B-B14F-4D97-AF65-F5344CB8AC3E}">
        <p14:creationId xmlns:p14="http://schemas.microsoft.com/office/powerpoint/2010/main" val="835429149"/>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E32F75-6AEE-4132-BDBC-B9FF8E1E5573}" type="slidenum">
              <a:rPr lang="ko-KR" altLang="en-US" smtClean="0"/>
              <a:pPr/>
              <a:t>‹#›</a:t>
            </a:fld>
            <a:endParaRPr lang="en-US" altLang="ko-KR"/>
          </a:p>
        </p:txBody>
      </p:sp>
    </p:spTree>
    <p:extLst>
      <p:ext uri="{BB962C8B-B14F-4D97-AF65-F5344CB8AC3E}">
        <p14:creationId xmlns:p14="http://schemas.microsoft.com/office/powerpoint/2010/main" val="1592140577"/>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chemeClr val="bg1">
                <a:lumMod val="95000"/>
              </a:schemeClr>
            </a:gs>
            <a:gs pos="74000">
              <a:srgbClr val="D7EEF5"/>
            </a:gs>
            <a:gs pos="83000">
              <a:srgbClr val="DAEFF6"/>
            </a:gs>
            <a:gs pos="100000">
              <a:srgbClr val="DDF1F7"/>
            </a:gs>
          </a:gsLst>
          <a:lin ang="16200000" scaled="1"/>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r>
              <a:rPr lang="en-US" altLang="ko-KR" smtClean="0"/>
              <a:t>www.themegallery.com</a:t>
            </a:r>
            <a:endParaRPr lang="en-US" altLang="ko-K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ltLang="ko-KR" smtClean="0"/>
              <a:t>Logo</a:t>
            </a:r>
            <a:endParaRPr lang="en-US" altLang="ko-K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41F834E-A691-4709-BFE2-649B3DFCA7F1}" type="slidenum">
              <a:rPr lang="ko-KR" altLang="en-US" smtClean="0"/>
              <a:pPr/>
              <a:t>‹#›</a:t>
            </a:fld>
            <a:endParaRPr lang="en-US" altLang="ko-KR"/>
          </a:p>
        </p:txBody>
      </p:sp>
      <p:sp>
        <p:nvSpPr>
          <p:cNvPr id="8" name="投影片編號版面配置區 3"/>
          <p:cNvSpPr txBox="1">
            <a:spLocks/>
          </p:cNvSpPr>
          <p:nvPr userDrawn="1"/>
        </p:nvSpPr>
        <p:spPr bwMode="auto">
          <a:xfrm>
            <a:off x="11411858" y="6599464"/>
            <a:ext cx="780143"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z="1200" smtClean="0"/>
              <a:pPr/>
              <a:t>‹#›</a:t>
            </a:fld>
            <a:endParaRPr lang="en-US" altLang="ko-KR" sz="1200" dirty="0"/>
          </a:p>
        </p:txBody>
      </p:sp>
    </p:spTree>
    <p:extLst>
      <p:ext uri="{BB962C8B-B14F-4D97-AF65-F5344CB8AC3E}">
        <p14:creationId xmlns:p14="http://schemas.microsoft.com/office/powerpoint/2010/main" val="3358390574"/>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Lst>
  <p:transition>
    <p:wipe dir="r"/>
  </p:transition>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406745054"/>
              </p:ext>
            </p:extLst>
          </p:nvPr>
        </p:nvGraphicFramePr>
        <p:xfrm>
          <a:off x="179461" y="923612"/>
          <a:ext cx="11853015" cy="5574888"/>
        </p:xfrm>
        <a:graphic>
          <a:graphicData uri="http://schemas.openxmlformats.org/drawingml/2006/table">
            <a:tbl>
              <a:tblPr firstRow="1" firstCol="1" bandRow="1">
                <a:tableStyleId>{5DA37D80-6434-44D0-A028-1B22A696006F}</a:tableStyleId>
              </a:tblPr>
              <a:tblGrid>
                <a:gridCol w="2610024">
                  <a:extLst>
                    <a:ext uri="{9D8B030D-6E8A-4147-A177-3AD203B41FA5}">
                      <a16:colId xmlns:a16="http://schemas.microsoft.com/office/drawing/2014/main" val="20000"/>
                    </a:ext>
                  </a:extLst>
                </a:gridCol>
                <a:gridCol w="4241285">
                  <a:extLst>
                    <a:ext uri="{9D8B030D-6E8A-4147-A177-3AD203B41FA5}">
                      <a16:colId xmlns:a16="http://schemas.microsoft.com/office/drawing/2014/main" val="20001"/>
                    </a:ext>
                  </a:extLst>
                </a:gridCol>
                <a:gridCol w="5001706">
                  <a:extLst>
                    <a:ext uri="{9D8B030D-6E8A-4147-A177-3AD203B41FA5}">
                      <a16:colId xmlns:a16="http://schemas.microsoft.com/office/drawing/2014/main" val="20002"/>
                    </a:ext>
                  </a:extLst>
                </a:gridCol>
              </a:tblGrid>
              <a:tr h="476546">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時間</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議程</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內容</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備註</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593854">
                <a:tc>
                  <a:txBody>
                    <a:bodyPr/>
                    <a:lstStyle/>
                    <a:p>
                      <a:pPr algn="ctr">
                        <a:spcAft>
                          <a:spcPts val="0"/>
                        </a:spcAft>
                      </a:pPr>
                      <a:r>
                        <a:rPr 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a:t>
                      </a:r>
                      <a:r>
                        <a:rPr lang="en-US" altLang="zh-TW"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en-US" altLang="zh-TW"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a:t>
                      </a:r>
                      <a:r>
                        <a:rPr 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altLang="zh-TW"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830"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830"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報到及領取會議資料</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5651">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09:30-10:30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填表說明</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720000" algn="l">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a:t>
                      </a:r>
                      <a:r>
                        <a:rPr lang="zh-TW" alt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老師</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363824">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10:30-10:40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休</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息</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56419">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10:40-11:20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系統操作說明及意見交流</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720000" algn="l">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林明龍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先</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生</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r h="1163825">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11:20-12:00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綜合座談</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720000" algn="l">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a:t>
                      </a:r>
                      <a:r>
                        <a:rPr lang="zh-TW" alt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老師</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4769">
                <a:tc>
                  <a:txBody>
                    <a:bodyPr/>
                    <a:lstStyle/>
                    <a:p>
                      <a:pPr marL="0" algn="ctr" defTabSz="914400" rtl="0" eaLnBrk="1" latinLnBrk="0" hangingPunct="1">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12:00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gridSpan="2">
                  <a:txBody>
                    <a:bodyPr/>
                    <a:lstStyle/>
                    <a:p>
                      <a:pPr marL="0" algn="ctr" defTabSz="914400" rtl="0" eaLnBrk="1" latinLnBrk="0" hangingPunct="1">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賦</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歸</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algn="just">
                        <a:spcAft>
                          <a:spcPts val="0"/>
                        </a:spcAft>
                      </a:pPr>
                      <a:endParaRPr lang="zh-TW" sz="1800" b="1" kern="100" dirty="0">
                        <a:effectLst/>
                        <a:latin typeface="華康中圓體" panose="020F0509000000000000" pitchFamily="49" charset="-120"/>
                        <a:ea typeface="華康中圓體" panose="020F0509000000000000" pitchFamily="49" charset="-120"/>
                      </a:endParaRPr>
                    </a:p>
                  </a:txBody>
                  <a:tcPr marL="17780" marR="17780" marT="0" marB="0" anchor="ctr">
                    <a:blipFill dpi="0" rotWithShape="1">
                      <a:blip r:embed="rId2"/>
                      <a:srcRect/>
                      <a:tile tx="0" ty="0" sx="100000" sy="100000" flip="none" algn="tl"/>
                    </a:blipFill>
                  </a:tcPr>
                </a:tc>
                <a:extLst>
                  <a:ext uri="{0D108BD9-81ED-4DB2-BD59-A6C34878D82A}">
                    <a16:rowId xmlns:a16="http://schemas.microsoft.com/office/drawing/2014/main" val="10006"/>
                  </a:ext>
                </a:extLst>
              </a:tr>
            </a:tbl>
          </a:graphicData>
        </a:graphic>
      </p:graphicFrame>
      <p:sp>
        <p:nvSpPr>
          <p:cNvPr id="7" name="Rectangle 2"/>
          <p:cNvSpPr>
            <a:spLocks noGrp="1" noChangeArrowheads="1"/>
          </p:cNvSpPr>
          <p:nvPr>
            <p:ph type="title"/>
          </p:nvPr>
        </p:nvSpPr>
        <p:spPr>
          <a:xfrm>
            <a:off x="1524000" y="108067"/>
            <a:ext cx="9144000" cy="609600"/>
          </a:xfrm>
        </p:spPr>
        <p:txBody>
          <a:bodyPr anchor="ctr" anchorCtr="0">
            <a:noAutofit/>
          </a:bodyPr>
          <a:lstStyle/>
          <a:p>
            <a:pPr>
              <a:lnSpc>
                <a:spcPct val="150000"/>
              </a:lnSpc>
              <a:defRPr/>
            </a:pPr>
            <a:r>
              <a:rPr lang="zh-TW" altLang="en-US" sz="5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歡迎</a:t>
            </a:r>
            <a:r>
              <a:rPr lang="zh-TW" altLang="en-US" sz="5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蒞臨</a:t>
            </a:r>
            <a:endParaRPr lang="zh-TW" altLang="en-US" sz="5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598233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001884908"/>
              </p:ext>
            </p:extLst>
          </p:nvPr>
        </p:nvGraphicFramePr>
        <p:xfrm>
          <a:off x="170916" y="732034"/>
          <a:ext cx="11784650" cy="5952022"/>
        </p:xfrm>
        <a:graphic>
          <a:graphicData uri="http://schemas.openxmlformats.org/drawingml/2006/table">
            <a:tbl>
              <a:tblPr/>
              <a:tblGrid>
                <a:gridCol w="1170774">
                  <a:extLst>
                    <a:ext uri="{9D8B030D-6E8A-4147-A177-3AD203B41FA5}">
                      <a16:colId xmlns:a16="http://schemas.microsoft.com/office/drawing/2014/main" val="20000"/>
                    </a:ext>
                  </a:extLst>
                </a:gridCol>
                <a:gridCol w="7657031">
                  <a:extLst>
                    <a:ext uri="{9D8B030D-6E8A-4147-A177-3AD203B41FA5}">
                      <a16:colId xmlns:a16="http://schemas.microsoft.com/office/drawing/2014/main" val="20001"/>
                    </a:ext>
                  </a:extLst>
                </a:gridCol>
                <a:gridCol w="2956845">
                  <a:extLst>
                    <a:ext uri="{9D8B030D-6E8A-4147-A177-3AD203B41FA5}">
                      <a16:colId xmlns:a16="http://schemas.microsoft.com/office/drawing/2014/main" val="20002"/>
                    </a:ext>
                  </a:extLst>
                </a:gridCol>
              </a:tblGrid>
              <a:tr h="35534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extLst>
                  <a:ext uri="{0D108BD9-81ED-4DB2-BD59-A6C34878D82A}">
                    <a16:rowId xmlns:a16="http://schemas.microsoft.com/office/drawing/2014/main" val="10000"/>
                  </a:ext>
                </a:extLst>
              </a:tr>
              <a:tr h="748942">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27</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28)</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教育部國際化調查</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8847519"/>
                  </a:ext>
                </a:extLst>
              </a:tr>
              <a:tr h="80253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大學總量管制小組</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706002376"/>
                  </a:ext>
                </a:extLst>
              </a:tr>
              <a:tr h="2486756">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8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4-3</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20-3</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職</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25-1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112.03</a:t>
                      </a:r>
                      <a:r>
                        <a:rPr kumimoji="0" lang="zh-TW" altLang="en-US" sz="18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職</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大專校院校務資訊公開平臺</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6392608"/>
                  </a:ext>
                </a:extLst>
              </a:tr>
              <a:tr h="154810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8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17</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112.03</a:t>
                      </a:r>
                      <a:r>
                        <a:rPr kumimoji="0" lang="zh-TW" altLang="en-US" sz="18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高教深耕計畫小組</a:t>
                      </a: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782857313"/>
                  </a:ext>
                </a:extLst>
              </a:tr>
            </a:tbl>
          </a:graphicData>
        </a:graphic>
      </p:graphicFrame>
      <p:sp>
        <p:nvSpPr>
          <p:cNvPr id="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1.6</a:t>
            </a:r>
            <a:r>
              <a:rPr lang="zh-TW" altLang="en-US" sz="4400" b="1"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每年定期匯出資料予應用單位</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25683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bwMode="gray">
          <a:xfrm>
            <a:off x="2195388" y="1979327"/>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本期作業時程</a:t>
            </a:r>
          </a:p>
        </p:txBody>
      </p:sp>
      <p:sp>
        <p:nvSpPr>
          <p:cNvPr id="5"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6"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3572355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1392" y="111943"/>
            <a:ext cx="12180608" cy="609600"/>
          </a:xfrm>
        </p:spPr>
        <p:txBody>
          <a:bodyPr>
            <a:noAutofit/>
          </a:bodyPr>
          <a:lstStyle/>
          <a:p>
            <a:pPr algn="l"/>
            <a:r>
              <a:rPr lang="en-US" altLang="zh-TW"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a:t>
            </a:r>
            <a:r>
              <a:rPr lang="zh-TW" altLang="en-US"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作業</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時程</a:t>
            </a:r>
            <a:endPar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內容版面配置區 4"/>
          <p:cNvGraphicFramePr>
            <a:graphicFrameLocks noGrp="1"/>
          </p:cNvGraphicFramePr>
          <p:nvPr>
            <p:ph sz="quarter" idx="13"/>
            <p:extLst>
              <p:ext uri="{D42A27DB-BD31-4B8C-83A1-F6EECF244321}">
                <p14:modId xmlns:p14="http://schemas.microsoft.com/office/powerpoint/2010/main" val="1591307268"/>
              </p:ext>
            </p:extLst>
          </p:nvPr>
        </p:nvGraphicFramePr>
        <p:xfrm>
          <a:off x="598205" y="895547"/>
          <a:ext cx="11006982" cy="5760720"/>
        </p:xfrm>
        <a:graphic>
          <a:graphicData uri="http://schemas.openxmlformats.org/drawingml/2006/table">
            <a:tbl>
              <a:tblPr firstRow="1" bandRow="1">
                <a:tableStyleId>{5C22544A-7EE6-4342-B048-85BDC9FD1C3A}</a:tableStyleId>
              </a:tblPr>
              <a:tblGrid>
                <a:gridCol w="4930487">
                  <a:extLst>
                    <a:ext uri="{9D8B030D-6E8A-4147-A177-3AD203B41FA5}">
                      <a16:colId xmlns:a16="http://schemas.microsoft.com/office/drawing/2014/main" val="314474761"/>
                    </a:ext>
                  </a:extLst>
                </a:gridCol>
                <a:gridCol w="6076495">
                  <a:extLst>
                    <a:ext uri="{9D8B030D-6E8A-4147-A177-3AD203B41FA5}">
                      <a16:colId xmlns:a16="http://schemas.microsoft.com/office/drawing/2014/main" val="3031485974"/>
                    </a:ext>
                  </a:extLst>
                </a:gridCol>
              </a:tblGrid>
              <a:tr h="54869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起訖時間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作業事項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742613971"/>
                  </a:ext>
                </a:extLst>
              </a:tr>
              <a:tr h="370840">
                <a:tc>
                  <a:txBody>
                    <a:bodyPr/>
                    <a:lstStyle/>
                    <a:p>
                      <a:pPr marL="0" algn="l">
                        <a:lnSpc>
                          <a:spcPct val="150000"/>
                        </a:lnSpc>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08/15~08/31</a:t>
                      </a:r>
                      <a:endPar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a:lnSpc>
                          <a:spcPct val="150000"/>
                        </a:lnSpc>
                      </a:pPr>
                      <a:r>
                        <a:rPr lang="zh-TW" altLang="zh-TW" sz="24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基本資料</a:t>
                      </a:r>
                      <a:r>
                        <a:rPr lang="zh-TW" altLang="en-US" sz="24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確認</a:t>
                      </a:r>
                      <a:endParaRPr lang="zh-TW" altLang="en-US" sz="2400" b="1" dirty="0">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2073983"/>
                  </a:ext>
                </a:extLst>
              </a:tr>
              <a:tr h="370840">
                <a:tc>
                  <a:txBody>
                    <a:bodyPr/>
                    <a:lstStyle/>
                    <a:p>
                      <a:pPr marL="0" algn="l">
                        <a:lnSpc>
                          <a:spcPct val="150000"/>
                        </a:lnSpc>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09/01~10/31</a:t>
                      </a:r>
                      <a:endPar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填表期間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60457273"/>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11/02</a:t>
                      </a:r>
                      <a:endPar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708060"/>
                  </a:ext>
                </a:extLst>
              </a:tr>
              <a:tr h="370840">
                <a:tc>
                  <a:txBody>
                    <a:bodyPr/>
                    <a:lstStyle/>
                    <a:p>
                      <a:pPr marL="0" algn="l">
                        <a:lnSpc>
                          <a:spcPct val="150000"/>
                        </a:lnSpc>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11/06~11/20</a:t>
                      </a:r>
                      <a:endPar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統一修正期間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9289716"/>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11/22</a:t>
                      </a:r>
                      <a:endPar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1860446"/>
                  </a:ext>
                </a:extLst>
              </a:tr>
              <a:tr h="370840">
                <a:tc>
                  <a:txBody>
                    <a:bodyPr/>
                    <a:lstStyle/>
                    <a:p>
                      <a:pPr marL="0" algn="l">
                        <a:lnSpc>
                          <a:spcPct val="150000"/>
                        </a:lnSpc>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11/29~11/30</a:t>
                      </a:r>
                      <a:endPar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經應用單位通知</a:t>
                      </a:r>
                      <a:r>
                        <a:rPr lang="en-US" altLang="zh-TW" sz="24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非統一資料修正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45101890"/>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12/01</a:t>
                      </a:r>
                      <a:endPar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5698047"/>
                  </a:ext>
                </a:extLst>
              </a:tr>
              <a:tr h="370840">
                <a:tc>
                  <a:txBody>
                    <a:bodyPr/>
                    <a:lstStyle/>
                    <a:p>
                      <a:pPr marL="0" algn="l">
                        <a:lnSpc>
                          <a:spcPct val="150000"/>
                        </a:lnSpc>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12/01~12/29</a:t>
                      </a:r>
                      <a:endPar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檢核表報部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3686940"/>
                  </a:ext>
                </a:extLst>
              </a:tr>
            </a:tbl>
          </a:graphicData>
        </a:graphic>
      </p:graphicFrame>
    </p:spTree>
    <p:extLst>
      <p:ext uri="{BB962C8B-B14F-4D97-AF65-F5344CB8AC3E}">
        <p14:creationId xmlns:p14="http://schemas.microsoft.com/office/powerpoint/2010/main" val="3445481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92" y="111943"/>
            <a:ext cx="7094837" cy="609600"/>
          </a:xfrm>
        </p:spPr>
        <p:txBody>
          <a:bodyPr>
            <a:noAutofit/>
          </a:bodyPr>
          <a:lstStyle/>
          <a:p>
            <a:pPr algn="l"/>
            <a:r>
              <a:rPr lang="en-US" altLang="zh-TW"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2.2</a:t>
            </a:r>
            <a:r>
              <a:rPr lang="zh-TW" altLang="en-US"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基本資料確認</a:t>
            </a:r>
          </a:p>
        </p:txBody>
      </p:sp>
      <p:sp>
        <p:nvSpPr>
          <p:cNvPr id="10" name="文字方塊 35"/>
          <p:cNvSpPr txBox="1">
            <a:spLocks noChangeArrowheads="1"/>
          </p:cNvSpPr>
          <p:nvPr/>
        </p:nvSpPr>
        <p:spPr bwMode="auto">
          <a:xfrm>
            <a:off x="1870469" y="874078"/>
            <a:ext cx="8420896" cy="615553"/>
          </a:xfrm>
          <a:prstGeom prst="rect">
            <a:avLst/>
          </a:prstGeom>
          <a:noFill/>
          <a:ln w="9525">
            <a:noFill/>
            <a:miter lim="800000"/>
            <a:headEnd/>
            <a:tailEnd/>
          </a:ln>
        </p:spPr>
        <p:txBody>
          <a:bodyPr wrap="none">
            <a:spAutoFit/>
          </a:bodyPr>
          <a:lstStyle/>
          <a:p>
            <a:pPr algn="ctr">
              <a:defRPr/>
            </a:pP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15</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上午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起</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至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下午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止</a:t>
            </a:r>
          </a:p>
        </p:txBody>
      </p:sp>
      <p:sp>
        <p:nvSpPr>
          <p:cNvPr id="12" name="矩形 11"/>
          <p:cNvSpPr/>
          <p:nvPr/>
        </p:nvSpPr>
        <p:spPr>
          <a:xfrm>
            <a:off x="5534816" y="1613208"/>
            <a:ext cx="5540533" cy="3891065"/>
          </a:xfrm>
          <a:prstGeom prst="rect">
            <a:avLst/>
          </a:prstGeom>
        </p:spPr>
        <p:txBody>
          <a:bodyPr wrap="square">
            <a:spAutoFit/>
          </a:bodyPr>
          <a:lstStyle/>
          <a:p>
            <a:pPr marL="342900" indent="-342900">
              <a:lnSpc>
                <a:spcPct val="150000"/>
              </a:lnSpc>
              <a:buFont typeface="Wingdings" panose="05000000000000000000" pitchFamily="2" charset="2"/>
              <a:buChar char="l"/>
            </a:pP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本期基本資料請學校依「</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教育部</a:t>
            </a:r>
            <a:r>
              <a:rPr lang="en-US" altLang="zh-TW"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學年度招生名額核定表</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(ex:</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總量內核定系所</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學校組織規程</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僅限基本資料</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、學院資料等</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其他相關佐證文件</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(ex:</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特殊專班核定函文</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填載。</a:t>
            </a:r>
            <a:endParaRPr lang="zh-TW" altLang="en-US" sz="28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4" name="表格 17"/>
          <p:cNvGraphicFramePr>
            <a:graphicFrameLocks noGrp="1"/>
          </p:cNvGraphicFramePr>
          <p:nvPr>
            <p:extLst>
              <p:ext uri="{D42A27DB-BD31-4B8C-83A1-F6EECF244321}">
                <p14:modId xmlns:p14="http://schemas.microsoft.com/office/powerpoint/2010/main" val="107757868"/>
              </p:ext>
            </p:extLst>
          </p:nvPr>
        </p:nvGraphicFramePr>
        <p:xfrm>
          <a:off x="2017585" y="2286186"/>
          <a:ext cx="3284484" cy="2665851"/>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69212">
                  <a:extLst>
                    <a:ext uri="{9D8B030D-6E8A-4147-A177-3AD203B41FA5}">
                      <a16:colId xmlns:a16="http://schemas.microsoft.com/office/drawing/2014/main" val="256846026"/>
                    </a:ext>
                  </a:extLst>
                </a:gridCol>
                <a:gridCol w="469212">
                  <a:extLst>
                    <a:ext uri="{9D8B030D-6E8A-4147-A177-3AD203B41FA5}">
                      <a16:colId xmlns:a16="http://schemas.microsoft.com/office/drawing/2014/main" val="2257527877"/>
                    </a:ext>
                  </a:extLst>
                </a:gridCol>
                <a:gridCol w="469212">
                  <a:extLst>
                    <a:ext uri="{9D8B030D-6E8A-4147-A177-3AD203B41FA5}">
                      <a16:colId xmlns:a16="http://schemas.microsoft.com/office/drawing/2014/main" val="4145448609"/>
                    </a:ext>
                  </a:extLst>
                </a:gridCol>
                <a:gridCol w="469212">
                  <a:extLst>
                    <a:ext uri="{9D8B030D-6E8A-4147-A177-3AD203B41FA5}">
                      <a16:colId xmlns:a16="http://schemas.microsoft.com/office/drawing/2014/main" val="835481753"/>
                    </a:ext>
                  </a:extLst>
                </a:gridCol>
                <a:gridCol w="469212">
                  <a:extLst>
                    <a:ext uri="{9D8B030D-6E8A-4147-A177-3AD203B41FA5}">
                      <a16:colId xmlns:a16="http://schemas.microsoft.com/office/drawing/2014/main" val="3853400446"/>
                    </a:ext>
                  </a:extLst>
                </a:gridCol>
                <a:gridCol w="469212">
                  <a:extLst>
                    <a:ext uri="{9D8B030D-6E8A-4147-A177-3AD203B41FA5}">
                      <a16:colId xmlns:a16="http://schemas.microsoft.com/office/drawing/2014/main" val="1113717072"/>
                    </a:ext>
                  </a:extLst>
                </a:gridCol>
                <a:gridCol w="469212">
                  <a:extLst>
                    <a:ext uri="{9D8B030D-6E8A-4147-A177-3AD203B41FA5}">
                      <a16:colId xmlns:a16="http://schemas.microsoft.com/office/drawing/2014/main" val="3757867286"/>
                    </a:ext>
                  </a:extLst>
                </a:gridCol>
              </a:tblGrid>
              <a:tr h="430151">
                <a:tc>
                  <a:txBody>
                    <a:bodyPr/>
                    <a:lstStyle/>
                    <a:p>
                      <a:pPr marL="0" lvl="0" algn="ctr" defTabSz="914400" rtl="0" eaLnBrk="1" fontAlgn="ctr" latinLnBrk="0" hangingPunct="1"/>
                      <a:r>
                        <a:rPr lang="zh-TW" alt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alt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47140">
                <a:tc>
                  <a:txBody>
                    <a:bodyPr/>
                    <a:lstStyle/>
                    <a:p>
                      <a:pPr marL="0" lvl="0" algn="ctr" defTabSz="914400" rtl="0" eaLnBrk="1" fontAlgn="ctr" latinLnBrk="0" hangingPunct="1"/>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b="1" dirty="0" smtClean="0">
                          <a:solidFill>
                            <a:schemeClr val="bg1">
                              <a:lumMod val="50000"/>
                            </a:schemeClr>
                          </a:solidFill>
                          <a:latin typeface="Arial" panose="020B0604020202020204" pitchFamily="34" charset="0"/>
                          <a:cs typeface="Arial" panose="020B0604020202020204" pitchFamily="34" charset="0"/>
                        </a:rPr>
                        <a:t>1</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smtClean="0">
                          <a:solidFill>
                            <a:schemeClr val="bg1">
                              <a:lumMod val="50000"/>
                            </a:schemeClr>
                          </a:solidFill>
                          <a:latin typeface="Arial" panose="020B0604020202020204" pitchFamily="34" charset="0"/>
                          <a:cs typeface="Arial" panose="020B0604020202020204" pitchFamily="34" charset="0"/>
                        </a:rPr>
                        <a:t>2</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smtClean="0">
                          <a:solidFill>
                            <a:schemeClr val="bg1">
                              <a:lumMod val="50000"/>
                            </a:schemeClr>
                          </a:solidFill>
                          <a:latin typeface="Arial" panose="020B0604020202020204" pitchFamily="34" charset="0"/>
                          <a:cs typeface="Arial" panose="020B0604020202020204" pitchFamily="34" charset="0"/>
                        </a:rPr>
                        <a:t>3</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smtClean="0">
                          <a:solidFill>
                            <a:schemeClr val="bg1">
                              <a:lumMod val="50000"/>
                            </a:schemeClr>
                          </a:solidFill>
                          <a:latin typeface="Arial" panose="020B0604020202020204" pitchFamily="34" charset="0"/>
                          <a:cs typeface="Arial" panose="020B0604020202020204" pitchFamily="34" charset="0"/>
                        </a:rPr>
                        <a:t>4</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b="1" dirty="0" smtClean="0">
                          <a:solidFill>
                            <a:schemeClr val="bg1">
                              <a:lumMod val="50000"/>
                            </a:schemeClr>
                          </a:solidFill>
                          <a:latin typeface="Arial" panose="020B0604020202020204" pitchFamily="34" charset="0"/>
                          <a:cs typeface="Arial" panose="020B0604020202020204" pitchFamily="34" charset="0"/>
                        </a:rPr>
                        <a:t>5</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7140">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47140">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15</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16</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17</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18</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047869064"/>
                  </a:ext>
                </a:extLst>
              </a:tr>
              <a:tr h="447140">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20</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21</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22</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23</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24</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25</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26</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400703856"/>
                  </a:ext>
                </a:extLst>
              </a:tr>
              <a:tr h="447140">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27</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28</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30</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31</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9090484"/>
                  </a:ext>
                </a:extLst>
              </a:tr>
            </a:tbl>
          </a:graphicData>
        </a:graphic>
      </p:graphicFrame>
      <p:sp>
        <p:nvSpPr>
          <p:cNvPr id="15" name="矩形 14"/>
          <p:cNvSpPr/>
          <p:nvPr/>
        </p:nvSpPr>
        <p:spPr>
          <a:xfrm>
            <a:off x="2017586" y="1816102"/>
            <a:ext cx="3284482" cy="431179"/>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112.08</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3452371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92" y="112241"/>
            <a:ext cx="7094837" cy="609600"/>
          </a:xfrm>
        </p:spPr>
        <p:txBody>
          <a:bodyPr>
            <a:noAutofit/>
          </a:bodyPr>
          <a:lstStyle/>
          <a:p>
            <a:pPr algn="l"/>
            <a:r>
              <a:rPr lang="en-US" altLang="zh-TW"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2.3</a:t>
            </a:r>
            <a:r>
              <a:rPr lang="zh-TW" altLang="en-US"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填表期間</a:t>
            </a:r>
          </a:p>
        </p:txBody>
      </p:sp>
      <p:sp>
        <p:nvSpPr>
          <p:cNvPr id="5" name="文字方塊 35"/>
          <p:cNvSpPr txBox="1">
            <a:spLocks noChangeArrowheads="1"/>
          </p:cNvSpPr>
          <p:nvPr/>
        </p:nvSpPr>
        <p:spPr bwMode="auto">
          <a:xfrm>
            <a:off x="1811494" y="856760"/>
            <a:ext cx="8542723" cy="615553"/>
          </a:xfrm>
          <a:prstGeom prst="rect">
            <a:avLst/>
          </a:prstGeom>
          <a:noFill/>
          <a:ln w="9525">
            <a:noFill/>
            <a:miter lim="800000"/>
            <a:headEnd/>
            <a:tailEnd/>
          </a:ln>
        </p:spPr>
        <p:txBody>
          <a:bodyPr wrap="none">
            <a:spAutoFit/>
          </a:bodyPr>
          <a:lstStyle/>
          <a:p>
            <a:pPr algn="ctr">
              <a:defRPr/>
            </a:pPr>
            <a:r>
              <a:rPr lang="zh-TW" altLang="en-US" sz="3400" dirty="0">
                <a:solidFill>
                  <a:srgbClr val="0000FF"/>
                </a:solidFill>
                <a:latin typeface="Arial" panose="020B0604020202020204" pitchFamily="34" charset="0"/>
                <a:ea typeface="微軟正黑體" panose="020B0604030504040204" pitchFamily="34" charset="-120"/>
                <a:cs typeface="Arial" panose="020B0604020202020204" pitchFamily="34" charset="0"/>
              </a:rPr>
              <a:t>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9</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日上午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起</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至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日下午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止</a:t>
            </a:r>
          </a:p>
        </p:txBody>
      </p:sp>
      <p:graphicFrame>
        <p:nvGraphicFramePr>
          <p:cNvPr id="6" name="資料庫圖表 5"/>
          <p:cNvGraphicFramePr/>
          <p:nvPr>
            <p:extLst>
              <p:ext uri="{D42A27DB-BD31-4B8C-83A1-F6EECF244321}">
                <p14:modId xmlns:p14="http://schemas.microsoft.com/office/powerpoint/2010/main" val="1027125279"/>
              </p:ext>
            </p:extLst>
          </p:nvPr>
        </p:nvGraphicFramePr>
        <p:xfrm>
          <a:off x="1527087" y="1977082"/>
          <a:ext cx="9140913" cy="3896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0643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36840"/>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2.4</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a:t>
            </a:r>
          </a:p>
        </p:txBody>
      </p:sp>
      <p:sp>
        <p:nvSpPr>
          <p:cNvPr id="6" name="文字方塊 21"/>
          <p:cNvSpPr txBox="1">
            <a:spLocks noChangeArrowheads="1"/>
          </p:cNvSpPr>
          <p:nvPr/>
        </p:nvSpPr>
        <p:spPr bwMode="auto">
          <a:xfrm>
            <a:off x="5412493" y="1437896"/>
            <a:ext cx="5085409" cy="3970318"/>
          </a:xfrm>
          <a:prstGeom prst="rect">
            <a:avLst/>
          </a:prstGeom>
          <a:noFill/>
          <a:ln w="9525">
            <a:noFill/>
            <a:miter lim="800000"/>
            <a:headEnd/>
            <a:tailEnd/>
          </a:ln>
        </p:spPr>
        <p:txBody>
          <a:bodyPr wrap="square">
            <a:spAutoFit/>
          </a:bodyPr>
          <a:lstStyle/>
          <a:p>
            <a:pPr marL="342900" indent="-342900">
              <a:lnSpc>
                <a:spcPct val="150000"/>
              </a:lnSpc>
              <a:buFont typeface="Wingdings" panose="05000000000000000000" pitchFamily="2" charset="2"/>
              <a:buChar char="l"/>
              <a:defRPr/>
            </a:pPr>
            <a:r>
              <a:rPr lang="en-US" altLang="zh-TW"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112.11.2</a:t>
            </a:r>
            <a:r>
              <a:rPr lang="zh-TW" altLang="en-US"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統計處</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大專</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校院一覽表</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大專</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校院學生基本資料庫</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私立</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大學校院獎補助小組</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大專</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校院校務資訊公開平臺</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17"/>
          <p:cNvGraphicFramePr>
            <a:graphicFrameLocks noGrp="1"/>
          </p:cNvGraphicFramePr>
          <p:nvPr>
            <p:extLst>
              <p:ext uri="{D42A27DB-BD31-4B8C-83A1-F6EECF244321}">
                <p14:modId xmlns:p14="http://schemas.microsoft.com/office/powerpoint/2010/main" val="1641808087"/>
              </p:ext>
            </p:extLst>
          </p:nvPr>
        </p:nvGraphicFramePr>
        <p:xfrm>
          <a:off x="1736792" y="2146576"/>
          <a:ext cx="3675700" cy="264644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92197">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0916">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854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4913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9" name="矩形 8"/>
          <p:cNvSpPr/>
          <p:nvPr/>
        </p:nvSpPr>
        <p:spPr>
          <a:xfrm>
            <a:off x="1736792" y="1584204"/>
            <a:ext cx="3675700" cy="562372"/>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112.11</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1760704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9" y="107894"/>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2.5</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統一期間</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資料修正</a:t>
            </a:r>
          </a:p>
        </p:txBody>
      </p:sp>
      <p:sp>
        <p:nvSpPr>
          <p:cNvPr id="8" name="文字方塊 21"/>
          <p:cNvSpPr txBox="1">
            <a:spLocks noChangeArrowheads="1"/>
          </p:cNvSpPr>
          <p:nvPr/>
        </p:nvSpPr>
        <p:spPr bwMode="auto">
          <a:xfrm>
            <a:off x="1598143" y="910250"/>
            <a:ext cx="900268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6</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上午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 至 </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20</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下午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p>
        </p:txBody>
      </p:sp>
      <p:sp>
        <p:nvSpPr>
          <p:cNvPr id="9" name="文字方塊 21"/>
          <p:cNvSpPr txBox="1">
            <a:spLocks noChangeArrowheads="1"/>
          </p:cNvSpPr>
          <p:nvPr/>
        </p:nvSpPr>
        <p:spPr bwMode="auto">
          <a:xfrm>
            <a:off x="5356167" y="1757258"/>
            <a:ext cx="5650816" cy="2677656"/>
          </a:xfrm>
          <a:prstGeom prst="rect">
            <a:avLst/>
          </a:prstGeom>
          <a:noFill/>
          <a:ln w="9525">
            <a:noFill/>
            <a:miter lim="800000"/>
            <a:headEnd/>
            <a:tailEnd/>
          </a:ln>
        </p:spPr>
        <p:txBody>
          <a:bodyPr wrap="square">
            <a:spAutoFit/>
          </a:bodyPr>
          <a:lstStyle/>
          <a:p>
            <a:pPr marL="457200" indent="-457200">
              <a:lnSpc>
                <a:spcPct val="150000"/>
              </a:lnSpc>
              <a:buFont typeface="Wingdings" panose="05000000000000000000" pitchFamily="2" charset="2"/>
              <a:buChar char="l"/>
              <a:defRPr/>
            </a:pP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需</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申請</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修正本期</a:t>
            </a:r>
            <a:r>
              <a:rPr lang="en-US"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表冊資料</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之學校</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請於</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11/6-11/20</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間</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提出申請並</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務必於</a:t>
            </a:r>
            <a:r>
              <a:rPr lang="en-US" altLang="zh-TW" sz="2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11/20</a:t>
            </a:r>
            <a:r>
              <a:rPr lang="zh-TW" altLang="en-US" sz="2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時前</a:t>
            </a:r>
            <a:r>
              <a:rPr lang="zh-TW" altLang="zh-TW"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完成修正作業</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17"/>
          <p:cNvGraphicFramePr>
            <a:graphicFrameLocks noGrp="1"/>
          </p:cNvGraphicFramePr>
          <p:nvPr>
            <p:extLst>
              <p:ext uri="{D42A27DB-BD31-4B8C-83A1-F6EECF244321}">
                <p14:modId xmlns:p14="http://schemas.microsoft.com/office/powerpoint/2010/main" val="2269928792"/>
              </p:ext>
            </p:extLst>
          </p:nvPr>
        </p:nvGraphicFramePr>
        <p:xfrm>
          <a:off x="1437687" y="2394404"/>
          <a:ext cx="3675700" cy="2469478"/>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65972">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39029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11433">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6</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7</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9</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10</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rgbClr val="FF0000"/>
                          </a:solidFill>
                          <a:latin typeface="Arial" panose="020B0604020202020204" pitchFamily="34" charset="0"/>
                          <a:ea typeface="+mn-ea"/>
                          <a:cs typeface="Arial" panose="020B0604020202020204" pitchFamily="34" charset="0"/>
                        </a:rPr>
                        <a:t>11</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4076629822"/>
                  </a:ext>
                </a:extLst>
              </a:tr>
              <a:tr h="45296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13</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14</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15</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17</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047869064"/>
                  </a:ext>
                </a:extLst>
              </a:tr>
              <a:tr h="45851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19</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20</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39029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10" name="矩形 9"/>
          <p:cNvSpPr/>
          <p:nvPr/>
        </p:nvSpPr>
        <p:spPr>
          <a:xfrm>
            <a:off x="1437687" y="1832033"/>
            <a:ext cx="3675700" cy="524767"/>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112.11</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275952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sz="quarter" idx="13"/>
            <p:extLst>
              <p:ext uri="{D42A27DB-BD31-4B8C-83A1-F6EECF244321}">
                <p14:modId xmlns:p14="http://schemas.microsoft.com/office/powerpoint/2010/main" val="3275885199"/>
              </p:ext>
            </p:extLst>
          </p:nvPr>
        </p:nvGraphicFramePr>
        <p:xfrm>
          <a:off x="1108952" y="3255724"/>
          <a:ext cx="9784086" cy="2560320"/>
        </p:xfrm>
        <a:graphic>
          <a:graphicData uri="http://schemas.openxmlformats.org/drawingml/2006/table">
            <a:tbl>
              <a:tblPr firstRow="1" bandRow="1">
                <a:tableStyleId>{5C22544A-7EE6-4342-B048-85BDC9FD1C3A}</a:tableStyleId>
              </a:tblPr>
              <a:tblGrid>
                <a:gridCol w="4892043">
                  <a:extLst>
                    <a:ext uri="{9D8B030D-6E8A-4147-A177-3AD203B41FA5}">
                      <a16:colId xmlns:a16="http://schemas.microsoft.com/office/drawing/2014/main" val="3310908594"/>
                    </a:ext>
                  </a:extLst>
                </a:gridCol>
                <a:gridCol w="4892043">
                  <a:extLst>
                    <a:ext uri="{9D8B030D-6E8A-4147-A177-3AD203B41FA5}">
                      <a16:colId xmlns:a16="http://schemas.microsoft.com/office/drawing/2014/main" val="903046402"/>
                    </a:ext>
                  </a:extLst>
                </a:gridCol>
              </a:tblGrid>
              <a:tr h="370840">
                <a:tc>
                  <a:txBody>
                    <a:bodyPr/>
                    <a:lstStyle/>
                    <a:p>
                      <a:pPr algn="ctr"/>
                      <a:r>
                        <a:rPr lang="zh-TW" altLang="en-US" sz="22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單位名稱</a:t>
                      </a:r>
                      <a:endPar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zh-TW" altLang="en-US" sz="22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聯絡</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資訊</a:t>
                      </a:r>
                      <a:endPar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5207642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教育部統計處</a:t>
                      </a:r>
                      <a:endParaRPr lang="en-US" altLang="zh-TW"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主要以電話方式聯絡</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107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大專校院一覽表</a:t>
                      </a:r>
                      <a:endParaRPr lang="en-US" altLang="zh-TW"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altLang="zh-TW" sz="2200" b="0" u="none" baseline="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heipuser@yuntech.edu.tw</a:t>
                      </a:r>
                      <a:endParaRPr lang="zh-TW" altLang="en-US" sz="2200" b="0" u="none" baseline="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040874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en-US" altLang="zh-TW"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studb@yuntech.edu.tw</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002420"/>
                  </a:ext>
                </a:extLst>
              </a:tr>
              <a:tr h="370840">
                <a:tc>
                  <a:txBody>
                    <a:bodyPr/>
                    <a:lstStyle/>
                    <a:p>
                      <a:r>
                        <a:rPr lang="zh-TW" altLang="en-US"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私立大學校院獎補助小組</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altLang="zh-TW"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dhe-fund@yuntech.edu.tw</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01247182"/>
                  </a:ext>
                </a:extLst>
              </a:tr>
              <a:tr h="370840">
                <a:tc>
                  <a:txBody>
                    <a:bodyPr/>
                    <a:lstStyle/>
                    <a:p>
                      <a:r>
                        <a:rPr lang="zh-TW" altLang="en-US"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大專校院校務資訊公開平臺</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200" b="0" u="none" baseline="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opendata@yuntech.edu.tw</a:t>
                      </a:r>
                      <a:endParaRPr lang="zh-TW" altLang="en-US" sz="2200" b="0" u="none" baseline="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8469413"/>
                  </a:ext>
                </a:extLst>
              </a:tr>
            </a:tbl>
          </a:graphicData>
        </a:graphic>
      </p:graphicFrame>
      <p:sp>
        <p:nvSpPr>
          <p:cNvPr id="8" name="Rectangle 2"/>
          <p:cNvSpPr>
            <a:spLocks noGrp="1" noChangeArrowheads="1"/>
          </p:cNvSpPr>
          <p:nvPr>
            <p:ph type="title"/>
          </p:nvPr>
        </p:nvSpPr>
        <p:spPr>
          <a:xfrm>
            <a:off x="11389" y="107894"/>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2.6</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各應用單位聯絡資訊</a:t>
            </a:r>
          </a:p>
        </p:txBody>
      </p:sp>
      <p:sp>
        <p:nvSpPr>
          <p:cNvPr id="9" name="矩形 8"/>
          <p:cNvSpPr/>
          <p:nvPr/>
        </p:nvSpPr>
        <p:spPr>
          <a:xfrm>
            <a:off x="710118" y="717494"/>
            <a:ext cx="10091765" cy="2492990"/>
          </a:xfrm>
          <a:prstGeom prst="rect">
            <a:avLst/>
          </a:prstGeom>
        </p:spPr>
        <p:txBody>
          <a:bodyPr wrap="square">
            <a:spAutoFit/>
          </a:bodyPr>
          <a:lstStyle/>
          <a:p>
            <a:pPr marL="342900" indent="-342900">
              <a:lnSpc>
                <a:spcPct val="150000"/>
              </a:lnSpc>
              <a:buFont typeface="Wingdings" panose="05000000000000000000" pitchFamily="2" charset="2"/>
              <a:buChar char="l"/>
            </a:pPr>
            <a:r>
              <a:rPr lang="zh-TW" altLang="en-US"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於</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本期統一修正期間，</a:t>
            </a:r>
            <a:r>
              <a:rPr lang="zh-TW" altLang="en-US"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各應用單位</a:t>
            </a:r>
            <a:r>
              <a:rPr lang="en-US" altLang="zh-TW"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聯絡資訊如下</a:t>
            </a:r>
            <a:r>
              <a:rPr lang="en-US" altLang="zh-TW"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將陸續通知經該單位檢核後資料有疑義之學校</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，屆時，</a:t>
            </a:r>
            <a:r>
              <a:rPr lang="zh-TW" altLang="en-US"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煩請各校總承辦人</a:t>
            </a:r>
            <a:r>
              <a:rPr lang="zh-TW" altLang="en-US" sz="26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留意電話及</a:t>
            </a:r>
            <a:r>
              <a:rPr lang="en-US" altLang="zh-TW" sz="26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E-mail</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相關訊息；若無接獲通知者，則表示貴校所填報資料符合檢核條件之合理性。</a:t>
            </a:r>
          </a:p>
        </p:txBody>
      </p:sp>
    </p:spTree>
    <p:extLst>
      <p:ext uri="{BB962C8B-B14F-4D97-AF65-F5344CB8AC3E}">
        <p14:creationId xmlns:p14="http://schemas.microsoft.com/office/powerpoint/2010/main" val="4013491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94" y="138060"/>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2.7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a:t>
            </a:r>
          </a:p>
        </p:txBody>
      </p:sp>
      <p:sp>
        <p:nvSpPr>
          <p:cNvPr id="11" name="文字方塊 21"/>
          <p:cNvSpPr txBox="1">
            <a:spLocks noChangeArrowheads="1"/>
          </p:cNvSpPr>
          <p:nvPr/>
        </p:nvSpPr>
        <p:spPr bwMode="auto">
          <a:xfrm>
            <a:off x="5822684" y="84052"/>
            <a:ext cx="4812755" cy="6703117"/>
          </a:xfrm>
          <a:prstGeom prst="rect">
            <a:avLst/>
          </a:prstGeom>
          <a:noFill/>
          <a:ln w="9525">
            <a:noFill/>
            <a:miter lim="800000"/>
            <a:headEnd/>
            <a:tailEnd/>
          </a:ln>
        </p:spPr>
        <p:txBody>
          <a:bodyPr wrap="square">
            <a:spAutoFit/>
          </a:bodyPr>
          <a:lstStyle/>
          <a:p>
            <a:pPr marL="342900" indent="-342900">
              <a:lnSpc>
                <a:spcPts val="4000"/>
              </a:lnSpc>
              <a:buFont typeface="Wingdings" panose="05000000000000000000" pitchFamily="2" charset="2"/>
              <a:buChar char="l"/>
              <a:defRPr/>
            </a:pPr>
            <a:r>
              <a:rPr lang="en-US" altLang="zh-TW" sz="24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112.11.22</a:t>
            </a:r>
            <a:r>
              <a:rPr lang="zh-TW" altLang="en-US" sz="24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2</a:t>
            </a:r>
            <a:r>
              <a:rPr lang="zh-TW" altLang="en-US"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教育部統計處</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大專校院一覽表</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私立大學校院獎補助小組</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大專校院校務資訊公開平</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臺</a:t>
            </a:r>
            <a:endPar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ts val="4000"/>
              </a:lnSpc>
              <a:buFont typeface="Wingdings" panose="05000000000000000000" pitchFamily="2" charset="2"/>
              <a:buChar char="l"/>
              <a:defRPr/>
            </a:pPr>
            <a:r>
              <a:rPr lang="en-US" altLang="zh-TW"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112.11.22</a:t>
            </a:r>
            <a:r>
              <a:rPr lang="zh-TW" altLang="en-US"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教育部人事處</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國際司</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教育部國際化調查</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高教深耕計畫小組</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大學總量管制小組</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兼任助理承辦</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單位</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17"/>
          <p:cNvGraphicFramePr>
            <a:graphicFrameLocks noGrp="1"/>
          </p:cNvGraphicFramePr>
          <p:nvPr>
            <p:extLst>
              <p:ext uri="{D42A27DB-BD31-4B8C-83A1-F6EECF244321}">
                <p14:modId xmlns:p14="http://schemas.microsoft.com/office/powerpoint/2010/main" val="1993460569"/>
              </p:ext>
            </p:extLst>
          </p:nvPr>
        </p:nvGraphicFramePr>
        <p:xfrm>
          <a:off x="1181316" y="2061115"/>
          <a:ext cx="3675700" cy="264644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92197">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0916">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854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4913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10" name="矩形 9"/>
          <p:cNvSpPr/>
          <p:nvPr/>
        </p:nvSpPr>
        <p:spPr>
          <a:xfrm>
            <a:off x="1184165" y="1498743"/>
            <a:ext cx="3675700" cy="562372"/>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112.11</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397773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1390" y="110187"/>
            <a:ext cx="12180610"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2.8</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本</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期經應用單位通知</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非統一資料修正</a:t>
            </a:r>
          </a:p>
        </p:txBody>
      </p:sp>
      <p:sp>
        <p:nvSpPr>
          <p:cNvPr id="6" name="文字方塊 21"/>
          <p:cNvSpPr txBox="1"/>
          <p:nvPr/>
        </p:nvSpPr>
        <p:spPr>
          <a:xfrm>
            <a:off x="1524000" y="852256"/>
            <a:ext cx="9144000" cy="615553"/>
          </a:xfrm>
          <a:prstGeom prst="rect">
            <a:avLst/>
          </a:prstGeom>
          <a:noFill/>
          <a:ln w="9525">
            <a:noFill/>
            <a:miter lim="800000"/>
            <a:headEnd/>
            <a:tailEnd/>
          </a:ln>
        </p:spPr>
        <p:txBody>
          <a:bodyPr wrap="square">
            <a:spAutoFit/>
          </a:bodyPr>
          <a:lstStyle>
            <a:defPPr>
              <a:defRPr lang="en-US"/>
            </a:defPPr>
            <a:lvl1pPr algn="ctr">
              <a:defRPr sz="3600">
                <a:solidFill>
                  <a:srgbClr val="0000FF"/>
                </a:solidFill>
                <a:ea typeface="微軟正黑體" panose="020B0604030504040204" pitchFamily="34" charset="-120"/>
                <a:cs typeface="Times New Roman" panose="02020603050405020304" pitchFamily="18" charset="0"/>
              </a:defRPr>
            </a:lvl1pPr>
          </a:lstStyle>
          <a:p>
            <a:r>
              <a:rPr lang="en-US" sz="3400" b="1" u="heavy" dirty="0" smtClean="0">
                <a:latin typeface="Arial" panose="020B0604020202020204" pitchFamily="34" charset="0"/>
                <a:cs typeface="Arial" panose="020B0604020202020204" pitchFamily="34" charset="0"/>
              </a:rPr>
              <a:t>1</a:t>
            </a:r>
            <a:r>
              <a:rPr lang="en-US" altLang="zh-TW" sz="3400" b="1" u="heavy" dirty="0" smtClean="0">
                <a:latin typeface="Arial" panose="020B0604020202020204" pitchFamily="34" charset="0"/>
                <a:cs typeface="Arial" panose="020B0604020202020204" pitchFamily="34" charset="0"/>
              </a:rPr>
              <a:t>1</a:t>
            </a:r>
            <a:r>
              <a:rPr lang="zh-TW" altLang="en-US" sz="3400" b="1" u="heavy" dirty="0" smtClean="0">
                <a:latin typeface="Arial" panose="020B0604020202020204" pitchFamily="34" charset="0"/>
                <a:cs typeface="Arial" panose="020B0604020202020204" pitchFamily="34" charset="0"/>
              </a:rPr>
              <a:t>月</a:t>
            </a:r>
            <a:r>
              <a:rPr lang="en-US" altLang="zh-TW" sz="3400" b="1" u="heavy" dirty="0" smtClean="0">
                <a:latin typeface="Arial" panose="020B0604020202020204" pitchFamily="34" charset="0"/>
                <a:cs typeface="Arial" panose="020B0604020202020204" pitchFamily="34" charset="0"/>
              </a:rPr>
              <a:t>29</a:t>
            </a:r>
            <a:r>
              <a:rPr lang="zh-TW" altLang="en-US" sz="3400" b="1" u="heavy" dirty="0" smtClean="0">
                <a:latin typeface="Arial" panose="020B0604020202020204" pitchFamily="34" charset="0"/>
                <a:cs typeface="Arial" panose="020B0604020202020204" pitchFamily="34" charset="0"/>
              </a:rPr>
              <a:t>日</a:t>
            </a:r>
            <a:r>
              <a:rPr lang="zh-TW" altLang="en-US" sz="3400" b="1" u="heavy" dirty="0">
                <a:latin typeface="Arial" panose="020B0604020202020204" pitchFamily="34" charset="0"/>
                <a:cs typeface="Arial" panose="020B0604020202020204" pitchFamily="34" charset="0"/>
              </a:rPr>
              <a:t>上午</a:t>
            </a:r>
            <a:r>
              <a:rPr lang="en-US" sz="3400" b="1" u="heavy" dirty="0">
                <a:latin typeface="Arial" panose="020B0604020202020204" pitchFamily="34" charset="0"/>
                <a:cs typeface="Arial" panose="020B0604020202020204" pitchFamily="34" charset="0"/>
              </a:rPr>
              <a:t>8:00</a:t>
            </a:r>
            <a:r>
              <a:rPr lang="zh-TW" altLang="en-US" sz="3400" b="1" u="heavy" dirty="0">
                <a:latin typeface="Arial" panose="020B0604020202020204" pitchFamily="34" charset="0"/>
                <a:cs typeface="Arial" panose="020B0604020202020204" pitchFamily="34" charset="0"/>
              </a:rPr>
              <a:t>起 至</a:t>
            </a:r>
            <a:r>
              <a:rPr lang="en-US" altLang="zh-TW" sz="3400" b="1" u="heavy" dirty="0">
                <a:latin typeface="Arial" panose="020B0604020202020204" pitchFamily="34" charset="0"/>
                <a:cs typeface="Arial" panose="020B0604020202020204" pitchFamily="34" charset="0"/>
              </a:rPr>
              <a:t> 11</a:t>
            </a:r>
            <a:r>
              <a:rPr lang="zh-TW" altLang="en-US" sz="3400" b="1" u="heavy" dirty="0" smtClean="0">
                <a:latin typeface="Arial" panose="020B0604020202020204" pitchFamily="34" charset="0"/>
                <a:cs typeface="Arial" panose="020B0604020202020204" pitchFamily="34" charset="0"/>
              </a:rPr>
              <a:t>月</a:t>
            </a:r>
            <a:r>
              <a:rPr lang="en-US" altLang="zh-TW" sz="3400" b="1" u="heavy" dirty="0" smtClean="0">
                <a:latin typeface="Arial" panose="020B0604020202020204" pitchFamily="34" charset="0"/>
                <a:cs typeface="Arial" panose="020B0604020202020204" pitchFamily="34" charset="0"/>
              </a:rPr>
              <a:t>30</a:t>
            </a:r>
            <a:r>
              <a:rPr lang="zh-TW" altLang="en-US" sz="3400" b="1" u="heavy" dirty="0" smtClean="0">
                <a:latin typeface="Arial" panose="020B0604020202020204" pitchFamily="34" charset="0"/>
                <a:cs typeface="Arial" panose="020B0604020202020204" pitchFamily="34" charset="0"/>
              </a:rPr>
              <a:t>日</a:t>
            </a:r>
            <a:r>
              <a:rPr lang="zh-TW" altLang="en-US" sz="3400" b="1" u="heavy" dirty="0">
                <a:latin typeface="Arial" panose="020B0604020202020204" pitchFamily="34" charset="0"/>
                <a:cs typeface="Arial" panose="020B0604020202020204" pitchFamily="34" charset="0"/>
              </a:rPr>
              <a:t>下午</a:t>
            </a:r>
            <a:r>
              <a:rPr lang="en-US" sz="3400" b="1" u="heavy" dirty="0">
                <a:latin typeface="Arial" panose="020B0604020202020204" pitchFamily="34" charset="0"/>
                <a:cs typeface="Arial" panose="020B0604020202020204" pitchFamily="34" charset="0"/>
              </a:rPr>
              <a:t>5:00</a:t>
            </a:r>
            <a:r>
              <a:rPr lang="zh-TW" altLang="en-US" sz="3400" b="1" u="heavy" dirty="0">
                <a:latin typeface="Arial" panose="020B0604020202020204" pitchFamily="34" charset="0"/>
                <a:cs typeface="Arial" panose="020B0604020202020204" pitchFamily="34" charset="0"/>
              </a:rPr>
              <a:t>止</a:t>
            </a:r>
            <a:r>
              <a:rPr lang="en-US" sz="3400" b="1" u="heavy" dirty="0">
                <a:latin typeface="Arial" panose="020B0604020202020204" pitchFamily="34" charset="0"/>
                <a:cs typeface="Arial" panose="020B0604020202020204" pitchFamily="34" charset="0"/>
              </a:rPr>
              <a:t>  </a:t>
            </a:r>
          </a:p>
        </p:txBody>
      </p:sp>
      <p:sp>
        <p:nvSpPr>
          <p:cNvPr id="7" name="文字方塊 21"/>
          <p:cNvSpPr txBox="1"/>
          <p:nvPr/>
        </p:nvSpPr>
        <p:spPr>
          <a:xfrm>
            <a:off x="4858632" y="1745530"/>
            <a:ext cx="6515820" cy="4524315"/>
          </a:xfrm>
          <a:prstGeom prst="rect">
            <a:avLst/>
          </a:prstGeom>
          <a:noFill/>
          <a:ln cap="flat">
            <a:noFill/>
          </a:ln>
        </p:spPr>
        <p:txBody>
          <a:bodyPr vert="horz" wrap="square" lIns="91440" tIns="45720" rIns="91440" bIns="45720" anchor="t" anchorCtr="0" compatLnSpc="1">
            <a:spAutoFit/>
          </a:bodyPr>
          <a:lstStyle/>
          <a:p>
            <a:pPr marL="457200" indent="-457200" algn="just" fontAlgn="auto">
              <a:lnSpc>
                <a:spcPct val="150000"/>
              </a:lnSpc>
              <a:spcBef>
                <a:spcPts val="0"/>
              </a:spcBef>
              <a:spcAft>
                <a:spcPts val="0"/>
              </a:spcAft>
              <a:buFont typeface="Wingdings" panose="05000000000000000000" pitchFamily="2" charset="2"/>
              <a:buChar char="l"/>
              <a:defRPr sz="1800" b="0" i="0" u="none" strike="noStrike" kern="0" cap="none" spc="0" baseline="0">
                <a:solidFill>
                  <a:srgbClr val="000000"/>
                </a:solidFill>
                <a:uFillTx/>
              </a:defRPr>
            </a:pPr>
            <a:r>
              <a:rPr lang="zh-TW" altLang="zh-TW" sz="2400" dirty="0">
                <a:latin typeface="Arial" panose="020B0604020202020204" pitchFamily="34" charset="0"/>
                <a:ea typeface="微軟正黑體" panose="020B0604030504040204" pitchFamily="34" charset="-120"/>
                <a:cs typeface="Arial" panose="020B0604020202020204" pitchFamily="34" charset="0"/>
              </a:rPr>
              <a:t>凡</a:t>
            </a:r>
            <a:r>
              <a:rPr lang="zh-TW" altLang="zh-TW" sz="2400" dirty="0" smtClean="0">
                <a:latin typeface="Arial" panose="020B0604020202020204" pitchFamily="34" charset="0"/>
                <a:ea typeface="微軟正黑體" panose="020B0604030504040204" pitchFamily="34" charset="-120"/>
                <a:cs typeface="Arial" panose="020B0604020202020204" pitchFamily="34" charset="0"/>
              </a:rPr>
              <a:t>經</a:t>
            </a:r>
            <a:r>
              <a:rPr lang="zh-TW" altLang="en-US" sz="2400" b="1" dirty="0">
                <a:latin typeface="Arial" panose="020B0604020202020204" pitchFamily="34" charset="0"/>
                <a:ea typeface="微軟正黑體" panose="020B0604030504040204" pitchFamily="34" charset="-120"/>
                <a:cs typeface="Arial" panose="020B0604020202020204" pitchFamily="34" charset="0"/>
              </a:rPr>
              <a:t>教育部</a:t>
            </a:r>
            <a:r>
              <a:rPr lang="zh-TW" altLang="zh-TW" sz="2400" b="1" dirty="0">
                <a:latin typeface="Arial" panose="020B0604020202020204" pitchFamily="34" charset="0"/>
                <a:ea typeface="微軟正黑體" panose="020B0604030504040204" pitchFamily="34" charset="-120"/>
                <a:cs typeface="Arial" panose="020B0604020202020204" pitchFamily="34" charset="0"/>
              </a:rPr>
              <a:t>統計</a:t>
            </a:r>
            <a:r>
              <a:rPr lang="zh-TW" altLang="zh-TW" sz="2400" b="1" dirty="0" smtClean="0">
                <a:latin typeface="Arial" panose="020B0604020202020204" pitchFamily="34" charset="0"/>
                <a:ea typeface="微軟正黑體" panose="020B0604030504040204" pitchFamily="34" charset="-120"/>
                <a:cs typeface="Arial" panose="020B0604020202020204" pitchFamily="34" charset="0"/>
              </a:rPr>
              <a:t>處</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400" b="1" dirty="0" smtClean="0">
                <a:latin typeface="Arial" panose="020B0604020202020204" pitchFamily="34" charset="0"/>
                <a:ea typeface="微軟正黑體" panose="020B0604030504040204" pitchFamily="34" charset="-120"/>
                <a:cs typeface="Arial" panose="020B0604020202020204" pitchFamily="34" charset="0"/>
              </a:rPr>
              <a:t>私</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立</a:t>
            </a:r>
            <a:r>
              <a:rPr lang="zh-TW" altLang="en-US" sz="2400" b="1" dirty="0">
                <a:latin typeface="Arial" panose="020B0604020202020204" pitchFamily="34" charset="0"/>
                <a:ea typeface="微軟正黑體" panose="020B0604030504040204" pitchFamily="34" charset="-120"/>
                <a:cs typeface="Arial" panose="020B0604020202020204" pitchFamily="34" charset="0"/>
              </a:rPr>
              <a:t>大學</a:t>
            </a:r>
            <a:r>
              <a:rPr lang="zh-TW" altLang="zh-TW" sz="2400" b="1" dirty="0">
                <a:latin typeface="Arial" panose="020B0604020202020204" pitchFamily="34" charset="0"/>
                <a:ea typeface="微軟正黑體" panose="020B0604030504040204" pitchFamily="34" charset="-120"/>
                <a:cs typeface="Arial" panose="020B0604020202020204" pitchFamily="34" charset="0"/>
              </a:rPr>
              <a:t>校</a:t>
            </a:r>
            <a:r>
              <a:rPr lang="zh-TW" altLang="en-US" sz="2400" b="1" dirty="0">
                <a:latin typeface="Arial" panose="020B0604020202020204" pitchFamily="34" charset="0"/>
                <a:ea typeface="微軟正黑體" panose="020B0604030504040204" pitchFamily="34" charset="-120"/>
                <a:cs typeface="Arial" panose="020B0604020202020204" pitchFamily="34" charset="0"/>
              </a:rPr>
              <a:t>院</a:t>
            </a:r>
            <a:r>
              <a:rPr lang="zh-TW" altLang="zh-TW" sz="2400" b="1" dirty="0">
                <a:latin typeface="Arial" panose="020B0604020202020204" pitchFamily="34" charset="0"/>
                <a:ea typeface="微軟正黑體" panose="020B0604030504040204" pitchFamily="34" charset="-120"/>
                <a:cs typeface="Arial" panose="020B0604020202020204" pitchFamily="34" charset="0"/>
              </a:rPr>
              <a:t>獎補助</a:t>
            </a:r>
            <a:r>
              <a:rPr lang="zh-TW" altLang="en-US" sz="2400" b="1" dirty="0">
                <a:latin typeface="Arial" panose="020B0604020202020204" pitchFamily="34" charset="0"/>
                <a:ea typeface="微軟正黑體" panose="020B0604030504040204" pitchFamily="34" charset="-120"/>
                <a:cs typeface="Arial" panose="020B0604020202020204" pitchFamily="34" charset="0"/>
              </a:rPr>
              <a:t>小組</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400" b="1"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大專校院學生基本資料庫</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及</a:t>
            </a:r>
            <a:r>
              <a:rPr lang="zh-TW" altLang="en-US" sz="2400" b="1" dirty="0">
                <a:latin typeface="Arial" panose="020B0604020202020204" pitchFamily="34" charset="0"/>
                <a:ea typeface="微軟正黑體" panose="020B0604030504040204" pitchFamily="34" charset="-120"/>
                <a:cs typeface="Arial" panose="020B0604020202020204" pitchFamily="34" charset="0"/>
              </a:rPr>
              <a:t>大專校院校務</a:t>
            </a:r>
            <a:r>
              <a:rPr lang="zh-TW" altLang="zh-TW" sz="2400" b="1" dirty="0">
                <a:latin typeface="Arial" panose="020B0604020202020204" pitchFamily="34" charset="0"/>
                <a:ea typeface="微軟正黑體" panose="020B0604030504040204" pitchFamily="34" charset="-120"/>
                <a:cs typeface="Arial" panose="020B0604020202020204" pitchFamily="34" charset="0"/>
              </a:rPr>
              <a:t>資訊公開</a:t>
            </a:r>
            <a:r>
              <a:rPr lang="zh-TW" altLang="en-US" sz="2400" b="1" dirty="0">
                <a:latin typeface="Arial" panose="020B0604020202020204" pitchFamily="34" charset="0"/>
                <a:ea typeface="微軟正黑體" panose="020B0604030504040204" pitchFamily="34" charset="-120"/>
                <a:cs typeface="Arial" panose="020B0604020202020204" pitchFamily="34" charset="0"/>
              </a:rPr>
              <a:t>平</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臺</a:t>
            </a:r>
            <a:r>
              <a:rPr lang="zh-TW" altLang="zh-TW" sz="2400" dirty="0" smtClean="0">
                <a:latin typeface="Arial" panose="020B0604020202020204" pitchFamily="34" charset="0"/>
                <a:ea typeface="微軟正黑體" panose="020B0604030504040204" pitchFamily="34" charset="-120"/>
                <a:cs typeface="Arial" panose="020B0604020202020204" pitchFamily="34" charset="0"/>
              </a:rPr>
              <a:t>檢視</a:t>
            </a:r>
            <a:r>
              <a:rPr lang="zh-TW" altLang="zh-TW" sz="2400" dirty="0">
                <a:latin typeface="Arial" panose="020B0604020202020204" pitchFamily="34" charset="0"/>
                <a:ea typeface="微軟正黑體" panose="020B0604030504040204" pitchFamily="34" charset="-120"/>
                <a:cs typeface="Arial" panose="020B0604020202020204" pitchFamily="34" charset="0"/>
              </a:rPr>
              <a:t>於</a:t>
            </a:r>
            <a:r>
              <a:rPr lang="zh-TW" altLang="zh-TW" sz="2400" u="sng" dirty="0">
                <a:latin typeface="Arial" panose="020B0604020202020204" pitchFamily="34" charset="0"/>
                <a:ea typeface="微軟正黑體" panose="020B0604030504040204" pitchFamily="34" charset="-120"/>
                <a:cs typeface="Arial" panose="020B0604020202020204" pitchFamily="34" charset="0"/>
              </a:rPr>
              <a:t>第</a:t>
            </a:r>
            <a:r>
              <a:rPr lang="en-US" altLang="zh-TW" sz="2400" u="sng" dirty="0">
                <a:latin typeface="Arial" panose="020B0604020202020204" pitchFamily="34" charset="0"/>
                <a:ea typeface="微軟正黑體" panose="020B0604030504040204" pitchFamily="34" charset="-120"/>
                <a:cs typeface="Arial" panose="020B0604020202020204" pitchFamily="34" charset="0"/>
              </a:rPr>
              <a:t>2</a:t>
            </a:r>
            <a:r>
              <a:rPr lang="zh-TW" altLang="zh-TW" sz="2400" u="sng" dirty="0">
                <a:latin typeface="Arial" panose="020B0604020202020204" pitchFamily="34" charset="0"/>
                <a:ea typeface="微軟正黑體" panose="020B0604030504040204" pitchFamily="34" charset="-120"/>
                <a:cs typeface="Arial" panose="020B0604020202020204" pitchFamily="34" charset="0"/>
              </a:rPr>
              <a:t>次釋出</a:t>
            </a:r>
            <a:r>
              <a:rPr lang="zh-TW" altLang="en-US" sz="2400" u="sng" dirty="0">
                <a:latin typeface="Arial" panose="020B0604020202020204" pitchFamily="34" charset="0"/>
                <a:ea typeface="微軟正黑體" panose="020B0604030504040204" pitchFamily="34" charset="-120"/>
                <a:cs typeface="Arial" panose="020B0604020202020204" pitchFamily="34" charset="0"/>
              </a:rPr>
              <a:t>本期</a:t>
            </a:r>
            <a:r>
              <a:rPr lang="zh-TW" altLang="zh-TW" sz="2400" u="sng" dirty="0">
                <a:latin typeface="Arial" panose="020B0604020202020204" pitchFamily="34" charset="0"/>
                <a:ea typeface="微軟正黑體" panose="020B0604030504040204" pitchFamily="34" charset="-120"/>
                <a:cs typeface="Arial" panose="020B0604020202020204" pitchFamily="34" charset="0"/>
              </a:rPr>
              <a:t>學校所填資料有誤者</a:t>
            </a:r>
            <a:r>
              <a:rPr lang="zh-TW" altLang="zh-TW" sz="2400" dirty="0">
                <a:latin typeface="Arial" panose="020B0604020202020204" pitchFamily="34" charset="0"/>
                <a:ea typeface="微軟正黑體" panose="020B0604030504040204" pitchFamily="34" charset="-120"/>
                <a:cs typeface="Arial" panose="020B0604020202020204" pitchFamily="34" charset="0"/>
              </a:rPr>
              <a:t>，應於</a:t>
            </a: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11/29-11/30</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間</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提出</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「非統一時間修正」</a:t>
            </a:r>
            <a:r>
              <a:rPr lang="zh-TW" altLang="zh-TW" sz="2400" u="sng" dirty="0">
                <a:latin typeface="Arial" panose="020B0604020202020204" pitchFamily="34" charset="0"/>
                <a:ea typeface="微軟正黑體" panose="020B0604030504040204" pitchFamily="34" charset="-120"/>
                <a:cs typeface="Arial" panose="020B0604020202020204" pitchFamily="34" charset="0"/>
              </a:rPr>
              <a:t>申請作業並上傳檢附「核章</a:t>
            </a:r>
            <a:r>
              <a:rPr lang="zh-TW" altLang="en-US" sz="2400" u="sng" dirty="0">
                <a:latin typeface="Arial" panose="020B0604020202020204" pitchFamily="34" charset="0"/>
                <a:ea typeface="微軟正黑體" panose="020B0604030504040204" pitchFamily="34" charset="-120"/>
                <a:cs typeface="Arial" panose="020B0604020202020204" pitchFamily="34" charset="0"/>
              </a:rPr>
              <a:t>版</a:t>
            </a:r>
            <a:r>
              <a:rPr lang="zh-TW" altLang="zh-TW" sz="2400" u="sng" dirty="0">
                <a:latin typeface="Arial" panose="020B0604020202020204" pitchFamily="34" charset="0"/>
                <a:ea typeface="微軟正黑體" panose="020B0604030504040204" pitchFamily="34" charset="-120"/>
                <a:cs typeface="Arial" panose="020B0604020202020204" pitchFamily="34" charset="0"/>
              </a:rPr>
              <a:t>大學校院校務資料庫資料修正對照表」</a:t>
            </a:r>
            <a:r>
              <a:rPr lang="zh-TW" altLang="zh-TW" sz="2400" dirty="0">
                <a:latin typeface="Arial" panose="020B0604020202020204" pitchFamily="34" charset="0"/>
                <a:ea typeface="微軟正黑體" panose="020B0604030504040204" pitchFamily="34" charset="-120"/>
                <a:cs typeface="Arial" panose="020B0604020202020204" pitchFamily="34" charset="0"/>
              </a:rPr>
              <a:t>，並</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請務必於</a:t>
            </a: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a:t>
            </a:r>
            <a:r>
              <a:rPr lang="en-US"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30</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時前完成修正作業</a:t>
            </a:r>
            <a:r>
              <a:rPr lang="zh-TW" altLang="en-US" sz="2400" dirty="0">
                <a:solidFill>
                  <a:srgbClr val="222268"/>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以利各應用單位進行後續運用。</a:t>
            </a:r>
            <a:r>
              <a:rPr lang="en-US" sz="2400" b="1" u="sng"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8" name="表格 17"/>
          <p:cNvGraphicFramePr>
            <a:graphicFrameLocks noGrp="1"/>
          </p:cNvGraphicFramePr>
          <p:nvPr>
            <p:extLst>
              <p:ext uri="{D42A27DB-BD31-4B8C-83A1-F6EECF244321}">
                <p14:modId xmlns:p14="http://schemas.microsoft.com/office/powerpoint/2010/main" val="844502857"/>
              </p:ext>
            </p:extLst>
          </p:nvPr>
        </p:nvGraphicFramePr>
        <p:xfrm>
          <a:off x="984759" y="2445681"/>
          <a:ext cx="3675700" cy="264644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92197">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0916">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854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4913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30</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9" name="矩形 8"/>
          <p:cNvSpPr/>
          <p:nvPr/>
        </p:nvSpPr>
        <p:spPr>
          <a:xfrm>
            <a:off x="984759" y="1883309"/>
            <a:ext cx="3675700" cy="562372"/>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112.11</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3444478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2228340" y="1124744"/>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endParaRPr lang="zh-TW" altLang="en-US" sz="7200" i="0" dirty="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9"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
        <p:nvSpPr>
          <p:cNvPr id="10" name="Rectangle 8"/>
          <p:cNvSpPr txBox="1">
            <a:spLocks noChangeArrowheads="1"/>
          </p:cNvSpPr>
          <p:nvPr/>
        </p:nvSpPr>
        <p:spPr bwMode="auto">
          <a:xfrm>
            <a:off x="1883376" y="1944791"/>
            <a:ext cx="8578678" cy="251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教育部大學校院校務資料庫</a:t>
            </a:r>
            <a:endPar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a:p>
            <a:pPr>
              <a:spcBef>
                <a:spcPct val="0"/>
              </a:spcBef>
              <a:defRPr/>
            </a:pPr>
            <a:r>
              <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a:t>
            </a:r>
            <a:r>
              <a:rPr lang="en-US" altLang="zh-TW" sz="5400" b="1" dirty="0" smtClean="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112.10】</a:t>
            </a: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期</a:t>
            </a:r>
            <a:endPar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a:p>
            <a:pPr>
              <a:spcBef>
                <a:spcPct val="0"/>
              </a:spcBef>
              <a:defRPr/>
            </a:pP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填表暨系統操作說明會</a:t>
            </a:r>
          </a:p>
        </p:txBody>
      </p:sp>
    </p:spTree>
    <p:extLst>
      <p:ext uri="{BB962C8B-B14F-4D97-AF65-F5344CB8AC3E}">
        <p14:creationId xmlns:p14="http://schemas.microsoft.com/office/powerpoint/2010/main" val="247098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1394" y="129042"/>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2.9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a:t>
            </a:r>
          </a:p>
        </p:txBody>
      </p:sp>
      <p:sp>
        <p:nvSpPr>
          <p:cNvPr id="6" name="文字方塊 21"/>
          <p:cNvSpPr txBox="1">
            <a:spLocks noChangeArrowheads="1"/>
          </p:cNvSpPr>
          <p:nvPr/>
        </p:nvSpPr>
        <p:spPr bwMode="auto">
          <a:xfrm>
            <a:off x="5509747" y="1244608"/>
            <a:ext cx="5111276" cy="3323987"/>
          </a:xfrm>
          <a:prstGeom prst="rect">
            <a:avLst/>
          </a:prstGeom>
          <a:noFill/>
          <a:ln w="9525">
            <a:noFill/>
            <a:miter lim="800000"/>
            <a:headEnd/>
            <a:tailEnd/>
          </a:ln>
        </p:spPr>
        <p:txBody>
          <a:bodyPr wrap="square">
            <a:spAutoFit/>
          </a:bodyPr>
          <a:lstStyle/>
          <a:p>
            <a:pPr marL="342900" indent="-342900">
              <a:lnSpc>
                <a:spcPct val="150000"/>
              </a:lnSpc>
              <a:buFont typeface="Wingdings" panose="05000000000000000000" pitchFamily="2" charset="2"/>
              <a:buChar char="l"/>
              <a:defRPr/>
            </a:pPr>
            <a:r>
              <a:rPr lang="en-US" altLang="zh-TW"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112.12.1</a:t>
            </a:r>
            <a:r>
              <a:rPr lang="zh-TW" altLang="en-US"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3</a:t>
            </a:r>
            <a:r>
              <a:rPr lang="zh-TW" altLang="en-US"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統計</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處</a:t>
            </a:r>
            <a:endPar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私立</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大學校院獎補助</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小組</a:t>
            </a:r>
            <a:endPar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大專</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校院學生基本</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資料庫</a:t>
            </a:r>
            <a:endPar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大專</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校院校務資訊公開平臺</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9" name="表格 17"/>
          <p:cNvGraphicFramePr>
            <a:graphicFrameLocks noGrp="1"/>
          </p:cNvGraphicFramePr>
          <p:nvPr>
            <p:extLst>
              <p:ext uri="{D42A27DB-BD31-4B8C-83A1-F6EECF244321}">
                <p14:modId xmlns:p14="http://schemas.microsoft.com/office/powerpoint/2010/main" val="3397126773"/>
              </p:ext>
            </p:extLst>
          </p:nvPr>
        </p:nvGraphicFramePr>
        <p:xfrm>
          <a:off x="1721707" y="1878796"/>
          <a:ext cx="3497998" cy="2858539"/>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99714">
                  <a:extLst>
                    <a:ext uri="{9D8B030D-6E8A-4147-A177-3AD203B41FA5}">
                      <a16:colId xmlns:a16="http://schemas.microsoft.com/office/drawing/2014/main" val="256846026"/>
                    </a:ext>
                  </a:extLst>
                </a:gridCol>
                <a:gridCol w="499714">
                  <a:extLst>
                    <a:ext uri="{9D8B030D-6E8A-4147-A177-3AD203B41FA5}">
                      <a16:colId xmlns:a16="http://schemas.microsoft.com/office/drawing/2014/main" val="2257527877"/>
                    </a:ext>
                  </a:extLst>
                </a:gridCol>
                <a:gridCol w="499714">
                  <a:extLst>
                    <a:ext uri="{9D8B030D-6E8A-4147-A177-3AD203B41FA5}">
                      <a16:colId xmlns:a16="http://schemas.microsoft.com/office/drawing/2014/main" val="4145448609"/>
                    </a:ext>
                  </a:extLst>
                </a:gridCol>
                <a:gridCol w="499714">
                  <a:extLst>
                    <a:ext uri="{9D8B030D-6E8A-4147-A177-3AD203B41FA5}">
                      <a16:colId xmlns:a16="http://schemas.microsoft.com/office/drawing/2014/main" val="835481753"/>
                    </a:ext>
                  </a:extLst>
                </a:gridCol>
                <a:gridCol w="499714">
                  <a:extLst>
                    <a:ext uri="{9D8B030D-6E8A-4147-A177-3AD203B41FA5}">
                      <a16:colId xmlns:a16="http://schemas.microsoft.com/office/drawing/2014/main" val="3853400446"/>
                    </a:ext>
                  </a:extLst>
                </a:gridCol>
                <a:gridCol w="499714">
                  <a:extLst>
                    <a:ext uri="{9D8B030D-6E8A-4147-A177-3AD203B41FA5}">
                      <a16:colId xmlns:a16="http://schemas.microsoft.com/office/drawing/2014/main" val="1113717072"/>
                    </a:ext>
                  </a:extLst>
                </a:gridCol>
                <a:gridCol w="499714">
                  <a:extLst>
                    <a:ext uri="{9D8B030D-6E8A-4147-A177-3AD203B41FA5}">
                      <a16:colId xmlns:a16="http://schemas.microsoft.com/office/drawing/2014/main" val="3757867286"/>
                    </a:ext>
                  </a:extLst>
                </a:gridCol>
              </a:tblGrid>
              <a:tr h="441259">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07431">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380125">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9090484"/>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97645717"/>
                  </a:ext>
                </a:extLst>
              </a:tr>
            </a:tbl>
          </a:graphicData>
        </a:graphic>
      </p:graphicFrame>
      <p:sp>
        <p:nvSpPr>
          <p:cNvPr id="10" name="矩形 9"/>
          <p:cNvSpPr/>
          <p:nvPr/>
        </p:nvSpPr>
        <p:spPr>
          <a:xfrm>
            <a:off x="1705231" y="1316423"/>
            <a:ext cx="3497998" cy="596583"/>
          </a:xfrm>
          <a:prstGeom prst="rect">
            <a:avLst/>
          </a:prstGeom>
          <a:solidFill>
            <a:srgbClr val="92D050"/>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dirty="0">
                <a:solidFill>
                  <a:srgbClr val="000000"/>
                </a:solidFill>
                <a:effectLst>
                  <a:outerShdw blurRad="38100" dist="38100" dir="2700000" algn="tl">
                    <a:srgbClr val="000000"/>
                  </a:outerShdw>
                </a:effectLst>
                <a:ea typeface="微軟正黑體" panose="020B0604030504040204" pitchFamily="34" charset="-120"/>
              </a:rPr>
              <a:t>112.12</a:t>
            </a:r>
            <a:endParaRPr lang="zh-TW" altLang="en-US" sz="2800" dirty="0">
              <a:solidFill>
                <a:srgbClr val="000000"/>
              </a:solidFill>
              <a:effectLst>
                <a:outerShdw blurRad="38100" dist="38100" dir="2700000" algn="tl">
                  <a:srgbClr val="000000"/>
                </a:outerShdw>
              </a:effectLst>
              <a:ea typeface="微軟正黑體" panose="020B0604030504040204" pitchFamily="34" charset="-120"/>
            </a:endParaRPr>
          </a:p>
        </p:txBody>
      </p:sp>
    </p:spTree>
    <p:extLst>
      <p:ext uri="{BB962C8B-B14F-4D97-AF65-F5344CB8AC3E}">
        <p14:creationId xmlns:p14="http://schemas.microsoft.com/office/powerpoint/2010/main" val="4171398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92" y="144327"/>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2.10</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檢核表報部</a:t>
            </a:r>
          </a:p>
        </p:txBody>
      </p:sp>
      <p:sp>
        <p:nvSpPr>
          <p:cNvPr id="10" name="文字方塊 30"/>
          <p:cNvSpPr txBox="1">
            <a:spLocks noChangeArrowheads="1"/>
          </p:cNvSpPr>
          <p:nvPr/>
        </p:nvSpPr>
        <p:spPr bwMode="auto">
          <a:xfrm>
            <a:off x="4429167" y="1582777"/>
            <a:ext cx="7090564" cy="3365024"/>
          </a:xfrm>
          <a:prstGeom prst="rect">
            <a:avLst/>
          </a:prstGeom>
          <a:noFill/>
          <a:ln w="9525">
            <a:noFill/>
            <a:miter lim="800000"/>
            <a:headEnd/>
            <a:tailEnd/>
          </a:ln>
        </p:spPr>
        <p:txBody>
          <a:bodyPr wrap="square">
            <a:spAutoFit/>
          </a:bodyPr>
          <a:lstStyle/>
          <a:p>
            <a:pPr marL="457200" indent="-457200">
              <a:spcBef>
                <a:spcPts val="200"/>
              </a:spcBef>
              <a:spcAft>
                <a:spcPts val="200"/>
              </a:spcAft>
              <a:buClr>
                <a:srgbClr val="000000"/>
              </a:buClr>
              <a:buAutoNum type="arabicPeriod"/>
              <a:defRPr/>
            </a:pP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線上填妥檢核表</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457200" indent="-457200">
              <a:spcBef>
                <a:spcPts val="200"/>
              </a:spcBef>
              <a:spcAft>
                <a:spcPts val="200"/>
              </a:spcAft>
              <a:buClr>
                <a:srgbClr val="000000"/>
              </a:buClr>
              <a:buAutoNum type="arabicPeriod"/>
              <a:defRPr/>
            </a:pP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電子公文</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方式函送核章版檢核表報部</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spcBef>
                <a:spcPts val="200"/>
              </a:spcBef>
              <a:spcAft>
                <a:spcPts val="200"/>
              </a:spcAft>
              <a:buClr>
                <a:srgbClr val="000000"/>
              </a:buClr>
              <a:buFont typeface="+mj-lt"/>
              <a:buAutoNum type="arabicParenR"/>
              <a:defRPr/>
            </a:pP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公文正本</a:t>
            </a: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spcBef>
                <a:spcPts val="200"/>
              </a:spcBef>
              <a:spcAft>
                <a:spcPts val="200"/>
              </a:spcAft>
              <a:buClr>
                <a:srgbClr val="000000"/>
              </a:buClr>
              <a:buAutoNum type="arabicParenR"/>
              <a:defRPr/>
            </a:pPr>
            <a:r>
              <a:rPr lang="zh-TW" altLang="en-US" sz="2800" dirty="0">
                <a:solidFill>
                  <a:srgbClr val="FF0000"/>
                </a:solidFill>
                <a:latin typeface="Arial" panose="020B0604020202020204" pitchFamily="34" charset="0"/>
                <a:ea typeface="微軟正黑體" panose="020B0604030504040204" pitchFamily="34" charset="-120"/>
                <a:cs typeface="Arial" panose="020B0604020202020204" pitchFamily="34" charset="0"/>
              </a:rPr>
              <a:t>公文副本</a:t>
            </a: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國立雲林科技大學</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spcBef>
                <a:spcPts val="200"/>
              </a:spcBef>
              <a:spcAft>
                <a:spcPts val="200"/>
              </a:spcAft>
              <a:buClr>
                <a:srgbClr val="000000"/>
              </a:buClr>
              <a:defRPr/>
            </a:pPr>
            <a:r>
              <a:rPr lang="zh-TW" altLang="en-US" sz="2800" b="1" dirty="0">
                <a:solidFill>
                  <a:srgbClr val="000000"/>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正、副本公文皆需檢附「核章版」檢核表</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spcBef>
                <a:spcPts val="200"/>
              </a:spcBef>
              <a:spcAft>
                <a:spcPts val="200"/>
              </a:spcAft>
              <a:buClr>
                <a:srgbClr val="000000"/>
              </a:buClr>
              <a:defRPr/>
            </a:pPr>
            <a:r>
              <a:rPr lang="zh-TW" altLang="en-US" sz="2800" b="1" dirty="0">
                <a:solidFill>
                  <a:srgbClr val="FF0000"/>
                </a:solidFill>
                <a:ea typeface="微軟正黑體" panose="020B0604030504040204" pitchFamily="34" charset="-120"/>
                <a:cs typeface="Arial" panose="020B0604020202020204" pitchFamily="34" charset="0"/>
                <a:sym typeface="Wingdings 2" panose="05020102010507070707" pitchFamily="18" charset="2"/>
              </a:rPr>
              <a:t> </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檢核表檔案大小限制為</a:t>
            </a:r>
            <a:r>
              <a:rPr lang="en-US"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5MB</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以內</a:t>
            </a:r>
            <a:endParaRPr lang="en-US" altLang="zh-TW" sz="2800" u="sng" strike="dblStrike"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 name="矩形 1"/>
          <p:cNvSpPr/>
          <p:nvPr/>
        </p:nvSpPr>
        <p:spPr>
          <a:xfrm>
            <a:off x="1758958" y="607449"/>
            <a:ext cx="8729530" cy="877163"/>
          </a:xfrm>
          <a:prstGeom prst="rect">
            <a:avLst/>
          </a:prstGeom>
        </p:spPr>
        <p:txBody>
          <a:bodyPr wrap="square">
            <a:spAutoFit/>
          </a:bodyPr>
          <a:lstStyle/>
          <a:p>
            <a:pPr algn="ctr">
              <a:lnSpc>
                <a:spcPct val="150000"/>
              </a:lnSpc>
              <a:defRPr/>
            </a:pP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12</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上午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 至 </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12</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29</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下午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endPar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graphicFrame>
        <p:nvGraphicFramePr>
          <p:cNvPr id="13" name="表格 17"/>
          <p:cNvGraphicFramePr>
            <a:graphicFrameLocks noGrp="1"/>
          </p:cNvGraphicFramePr>
          <p:nvPr>
            <p:extLst>
              <p:ext uri="{D42A27DB-BD31-4B8C-83A1-F6EECF244321}">
                <p14:modId xmlns:p14="http://schemas.microsoft.com/office/powerpoint/2010/main" val="3516834469"/>
              </p:ext>
            </p:extLst>
          </p:nvPr>
        </p:nvGraphicFramePr>
        <p:xfrm>
          <a:off x="696210" y="2189291"/>
          <a:ext cx="3497998" cy="2858539"/>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99714">
                  <a:extLst>
                    <a:ext uri="{9D8B030D-6E8A-4147-A177-3AD203B41FA5}">
                      <a16:colId xmlns:a16="http://schemas.microsoft.com/office/drawing/2014/main" val="256846026"/>
                    </a:ext>
                  </a:extLst>
                </a:gridCol>
                <a:gridCol w="499714">
                  <a:extLst>
                    <a:ext uri="{9D8B030D-6E8A-4147-A177-3AD203B41FA5}">
                      <a16:colId xmlns:a16="http://schemas.microsoft.com/office/drawing/2014/main" val="2257527877"/>
                    </a:ext>
                  </a:extLst>
                </a:gridCol>
                <a:gridCol w="499714">
                  <a:extLst>
                    <a:ext uri="{9D8B030D-6E8A-4147-A177-3AD203B41FA5}">
                      <a16:colId xmlns:a16="http://schemas.microsoft.com/office/drawing/2014/main" val="4145448609"/>
                    </a:ext>
                  </a:extLst>
                </a:gridCol>
                <a:gridCol w="499714">
                  <a:extLst>
                    <a:ext uri="{9D8B030D-6E8A-4147-A177-3AD203B41FA5}">
                      <a16:colId xmlns:a16="http://schemas.microsoft.com/office/drawing/2014/main" val="835481753"/>
                    </a:ext>
                  </a:extLst>
                </a:gridCol>
                <a:gridCol w="499714">
                  <a:extLst>
                    <a:ext uri="{9D8B030D-6E8A-4147-A177-3AD203B41FA5}">
                      <a16:colId xmlns:a16="http://schemas.microsoft.com/office/drawing/2014/main" val="3853400446"/>
                    </a:ext>
                  </a:extLst>
                </a:gridCol>
                <a:gridCol w="499714">
                  <a:extLst>
                    <a:ext uri="{9D8B030D-6E8A-4147-A177-3AD203B41FA5}">
                      <a16:colId xmlns:a16="http://schemas.microsoft.com/office/drawing/2014/main" val="1113717072"/>
                    </a:ext>
                  </a:extLst>
                </a:gridCol>
                <a:gridCol w="499714">
                  <a:extLst>
                    <a:ext uri="{9D8B030D-6E8A-4147-A177-3AD203B41FA5}">
                      <a16:colId xmlns:a16="http://schemas.microsoft.com/office/drawing/2014/main" val="3757867286"/>
                    </a:ext>
                  </a:extLst>
                </a:gridCol>
              </a:tblGrid>
              <a:tr h="441259">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07431">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315709961"/>
                  </a:ext>
                </a:extLst>
              </a:tr>
              <a:tr h="380125">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3</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4</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5</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7</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rgbClr val="FF0000"/>
                          </a:solidFill>
                          <a:latin typeface="Arial" panose="020B0604020202020204" pitchFamily="34" charset="0"/>
                          <a:ea typeface="+mn-ea"/>
                          <a:cs typeface="Arial" panose="020B0604020202020204" pitchFamily="34" charset="0"/>
                        </a:rPr>
                        <a:t>9</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4076629822"/>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10</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11</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12</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13</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14</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15</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047869064"/>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17</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18</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20</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21</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23</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400703856"/>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24</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25</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26</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27</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28</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9090484"/>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97645717"/>
                  </a:ext>
                </a:extLst>
              </a:tr>
            </a:tbl>
          </a:graphicData>
        </a:graphic>
      </p:graphicFrame>
      <p:sp>
        <p:nvSpPr>
          <p:cNvPr id="14" name="矩形 13"/>
          <p:cNvSpPr/>
          <p:nvPr/>
        </p:nvSpPr>
        <p:spPr>
          <a:xfrm>
            <a:off x="679734" y="1626918"/>
            <a:ext cx="3497998" cy="596583"/>
          </a:xfrm>
          <a:prstGeom prst="rect">
            <a:avLst/>
          </a:prstGeom>
          <a:solidFill>
            <a:srgbClr val="92D050"/>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dirty="0">
                <a:solidFill>
                  <a:srgbClr val="000000"/>
                </a:solidFill>
                <a:effectLst>
                  <a:outerShdw blurRad="38100" dist="38100" dir="2700000" algn="tl">
                    <a:srgbClr val="000000"/>
                  </a:outerShdw>
                </a:effectLst>
                <a:ea typeface="微軟正黑體" panose="020B0604030504040204" pitchFamily="34" charset="-120"/>
              </a:rPr>
              <a:t>112.12</a:t>
            </a:r>
            <a:endParaRPr lang="zh-TW" altLang="en-US" sz="2800" dirty="0">
              <a:solidFill>
                <a:srgbClr val="000000"/>
              </a:solidFill>
              <a:effectLst>
                <a:outerShdw blurRad="38100" dist="38100" dir="2700000" algn="tl">
                  <a:srgbClr val="000000"/>
                </a:outerShdw>
              </a:effectLst>
              <a:ea typeface="微軟正黑體" panose="020B0604030504040204" pitchFamily="34" charset="-120"/>
            </a:endParaRPr>
          </a:p>
        </p:txBody>
      </p:sp>
    </p:spTree>
    <p:extLst>
      <p:ext uri="{BB962C8B-B14F-4D97-AF65-F5344CB8AC3E}">
        <p14:creationId xmlns:p14="http://schemas.microsoft.com/office/powerpoint/2010/main" val="785536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2203626" y="2038140"/>
            <a:ext cx="8443784"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本期填報表冊與</a:t>
            </a:r>
            <a:endPar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注意事項</a:t>
            </a:r>
          </a:p>
        </p:txBody>
      </p:sp>
      <p:sp>
        <p:nvSpPr>
          <p:cNvPr id="6"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2340132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gray">
          <a:xfrm>
            <a:off x="2203626" y="1573426"/>
            <a:ext cx="8443784"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p>
        </p:txBody>
      </p:sp>
      <p:sp>
        <p:nvSpPr>
          <p:cNvPr id="6"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9"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2166393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329" y="120636"/>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p>
        </p:txBody>
      </p:sp>
      <p:sp>
        <p:nvSpPr>
          <p:cNvPr id="4" name="矩形 3"/>
          <p:cNvSpPr/>
          <p:nvPr/>
        </p:nvSpPr>
        <p:spPr>
          <a:xfrm>
            <a:off x="192133" y="6188326"/>
            <a:ext cx="7314823" cy="461665"/>
          </a:xfrm>
          <a:prstGeom prst="rect">
            <a:avLst/>
          </a:prstGeom>
        </p:spPr>
        <p:txBody>
          <a:bodyPr wrap="none">
            <a:spAutoFit/>
          </a:bodyPr>
          <a:lstStyle/>
          <a:p>
            <a:pPr eaLnBrk="1" fontAlgn="auto" hangingPunct="1">
              <a:spcBef>
                <a:spcPts val="0"/>
              </a:spcBef>
              <a:spcAft>
                <a:spcPts val="0"/>
              </a:spcAft>
              <a:defRPr/>
            </a:pPr>
            <a:r>
              <a:rPr lang="zh-TW" altLang="en-US" sz="2400" b="1" dirty="0">
                <a:solidFill>
                  <a:srgbClr val="000000"/>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紅字為本期新增表冊</a:t>
            </a:r>
            <a:r>
              <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藍字為該表冊欄位</a:t>
            </a:r>
            <a:r>
              <a:rPr lang="en-US" altLang="zh-TW" sz="2400" b="1" dirty="0">
                <a:solidFill>
                  <a:srgbClr val="0000FF"/>
                </a:solidFill>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定義調整</a:t>
            </a:r>
            <a:endParaRPr lang="en-US" altLang="zh-TW" sz="2400" b="1" dirty="0">
              <a:solidFill>
                <a:srgbClr val="0000FF"/>
              </a:solidFill>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700053032"/>
              </p:ext>
            </p:extLst>
          </p:nvPr>
        </p:nvGraphicFramePr>
        <p:xfrm>
          <a:off x="179463" y="758623"/>
          <a:ext cx="11895744" cy="5425440"/>
        </p:xfrm>
        <a:graphic>
          <a:graphicData uri="http://schemas.openxmlformats.org/drawingml/2006/table">
            <a:tbl>
              <a:tblPr firstRow="1" bandRow="1"/>
              <a:tblGrid>
                <a:gridCol w="1521150">
                  <a:extLst>
                    <a:ext uri="{9D8B030D-6E8A-4147-A177-3AD203B41FA5}">
                      <a16:colId xmlns:a16="http://schemas.microsoft.com/office/drawing/2014/main" val="20000"/>
                    </a:ext>
                  </a:extLst>
                </a:gridCol>
                <a:gridCol w="10374594">
                  <a:extLst>
                    <a:ext uri="{9D8B030D-6E8A-4147-A177-3AD203B41FA5}">
                      <a16:colId xmlns:a16="http://schemas.microsoft.com/office/drawing/2014/main" val="20001"/>
                    </a:ext>
                  </a:extLst>
                </a:gridCol>
              </a:tblGrid>
              <a:tr h="464692">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國</a:t>
                      </a:r>
                      <a:r>
                        <a:rPr lang="en-US" altLang="zh-TW" sz="32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32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私立大學</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hMerge="1">
                  <a:txBody>
                    <a:bodyPr/>
                    <a:lstStyle/>
                    <a:p>
                      <a:endParaRPr lang="zh-TW" altLang="en-US" dirty="0"/>
                    </a:p>
                  </a:txBody>
                  <a:tcPr/>
                </a:tc>
                <a:extLst>
                  <a:ext uri="{0D108BD9-81ED-4DB2-BD59-A6C34878D82A}">
                    <a16:rowId xmlns:a16="http://schemas.microsoft.com/office/drawing/2014/main" val="10000"/>
                  </a:ext>
                </a:extLst>
              </a:tr>
              <a:tr h="3231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基本資料</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類</a:t>
                      </a:r>
                      <a:endPar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82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學生類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5-3</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5-4</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5-5</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10-2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13</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14</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17</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18</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19</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20-1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20-2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20-3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23-1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24</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24-A</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24-1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24-2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25</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26</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27</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28</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29</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30</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33</a:t>
                      </a:r>
                      <a:endPar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9811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教職員類</a:t>
                      </a:r>
                      <a:endPar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6</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a:t>
                      </a:r>
                      <a:endPar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4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研究類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latinLnBrk="1">
                        <a:lnSpc>
                          <a:spcPts val="2500"/>
                        </a:lnSpc>
                        <a:defRPr/>
                      </a:pP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8</a:t>
                      </a:r>
                      <a:endPar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5040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校務類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0-2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14</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17</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18</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僅國立大學填報</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19</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20</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21</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22</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23</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24</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25(</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endPar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25-1(</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26</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27</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67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pPr>
                      <a:r>
                        <a:rPr lang="zh-TW" altLang="en-US" sz="3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合計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國立</a:t>
                      </a:r>
                      <a:r>
                        <a:rPr lang="en-US" altLang="zh-TW"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91</a:t>
                      </a:r>
                      <a:r>
                        <a:rPr lang="zh-TW" altLang="en-US"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張</a:t>
                      </a:r>
                      <a:r>
                        <a:rPr lang="zh-TW" altLang="en-US"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表冊，</a:t>
                      </a:r>
                      <a:r>
                        <a:rPr lang="zh-TW" altLang="en-US"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私立</a:t>
                      </a:r>
                      <a:r>
                        <a:rPr lang="en-US" altLang="zh-TW" sz="3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95</a:t>
                      </a:r>
                      <a:r>
                        <a:rPr lang="zh-TW" altLang="en-US"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張</a:t>
                      </a:r>
                      <a:r>
                        <a:rPr lang="zh-TW" altLang="en-US"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64015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1396" y="116687"/>
            <a:ext cx="8038097" cy="609600"/>
          </a:xfrm>
        </p:spPr>
        <p:txBody>
          <a:bodyPr>
            <a:noAutofit/>
          </a:bodyPr>
          <a:lstStyle/>
          <a:p>
            <a:pPr algn="l"/>
            <a:r>
              <a:rPr lang="en-US" altLang="zh-TW"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3.1.2</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本期免填表冊</a:t>
            </a:r>
            <a:endParaRPr lang="zh-TW"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3472036332"/>
              </p:ext>
            </p:extLst>
          </p:nvPr>
        </p:nvGraphicFramePr>
        <p:xfrm>
          <a:off x="2090352" y="1406786"/>
          <a:ext cx="8099853" cy="2335572"/>
        </p:xfrm>
        <a:graphic>
          <a:graphicData uri="http://schemas.openxmlformats.org/drawingml/2006/table">
            <a:tbl>
              <a:tblPr firstRow="1" bandRow="1">
                <a:tableStyleId>{93296810-A885-4BE3-A3E7-6D5BEEA58F35}</a:tableStyleId>
              </a:tblPr>
              <a:tblGrid>
                <a:gridCol w="1319394">
                  <a:extLst>
                    <a:ext uri="{9D8B030D-6E8A-4147-A177-3AD203B41FA5}">
                      <a16:colId xmlns:a16="http://schemas.microsoft.com/office/drawing/2014/main" val="20000"/>
                    </a:ext>
                  </a:extLst>
                </a:gridCol>
                <a:gridCol w="6780459">
                  <a:extLst>
                    <a:ext uri="{9D8B030D-6E8A-4147-A177-3AD203B41FA5}">
                      <a16:colId xmlns:a16="http://schemas.microsoft.com/office/drawing/2014/main" val="20001"/>
                    </a:ext>
                  </a:extLst>
                </a:gridCol>
              </a:tblGrid>
              <a:tr h="6363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a:t>
                      </a:r>
                      <a:r>
                        <a:rPr lang="en-US" altLang="zh-TW"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私立大學</a:t>
                      </a:r>
                      <a:endParaRPr lang="zh-TW" altLang="en-US"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hMerge="1">
                  <a:txBody>
                    <a:bodyPr/>
                    <a:lstStyle/>
                    <a:p>
                      <a:endParaRPr lang="zh-TW" altLang="en-US" dirty="0"/>
                    </a:p>
                  </a:txBody>
                  <a:tcPr/>
                </a:tc>
                <a:extLst>
                  <a:ext uri="{0D108BD9-81ED-4DB2-BD59-A6C34878D82A}">
                    <a16:rowId xmlns:a16="http://schemas.microsoft.com/office/drawing/2014/main" val="10000"/>
                  </a:ext>
                </a:extLst>
              </a:tr>
              <a:tr h="560044">
                <a:tc>
                  <a:txBody>
                    <a:bodyPr/>
                    <a:lstStyle/>
                    <a:p>
                      <a:pPr algn="l"/>
                      <a:r>
                        <a:rPr lang="zh-TW" altLang="en-US" sz="2000" b="1" dirty="0">
                          <a:solidFill>
                            <a:srgbClr val="000000"/>
                          </a:solidFill>
                          <a:latin typeface="微軟正黑體" panose="020B0604030504040204" pitchFamily="34" charset="-120"/>
                          <a:ea typeface="微軟正黑體" panose="020B0604030504040204" pitchFamily="34" charset="-120"/>
                        </a:rPr>
                        <a:t>學生類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zh-TW" altLang="en-US" sz="20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4-3</a:t>
                      </a:r>
                      <a:endPar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60044">
                <a:tc>
                  <a:txBody>
                    <a:bodyPr/>
                    <a:lstStyle/>
                    <a:p>
                      <a:pPr algn="l"/>
                      <a:r>
                        <a:rPr lang="zh-TW" altLang="en-US" sz="2000" b="1" dirty="0">
                          <a:solidFill>
                            <a:schemeClr val="tx1">
                              <a:lumMod val="10000"/>
                            </a:schemeClr>
                          </a:solidFill>
                          <a:latin typeface="微軟正黑體" panose="020B0604030504040204" pitchFamily="34" charset="-120"/>
                          <a:ea typeface="微軟正黑體" panose="020B0604030504040204" pitchFamily="34" charset="-120"/>
                        </a:rPr>
                        <a:t>教職員</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1-1</a:t>
                      </a:r>
                      <a:r>
                        <a:rPr lang="zh-TW"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1-2</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1-3</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4</a:t>
                      </a:r>
                      <a:r>
                        <a:rPr lang="zh-TW" altLang="en-US"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、職</a:t>
                      </a:r>
                      <a:r>
                        <a:rPr lang="en-US" altLang="zh-TW"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2-2</a:t>
                      </a:r>
                      <a:endPar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82235145"/>
                  </a:ext>
                </a:extLst>
              </a:tr>
              <a:tr h="560044">
                <a:tc>
                  <a:txBody>
                    <a:bodyPr/>
                    <a:lstStyle/>
                    <a:p>
                      <a:pPr algn="l"/>
                      <a:r>
                        <a:rPr lang="zh-TW" altLang="en-US" sz="3200" b="1" dirty="0">
                          <a:solidFill>
                            <a:schemeClr val="tx1"/>
                          </a:solidFill>
                          <a:latin typeface="微軟正黑體" panose="020B0604030504040204" pitchFamily="34" charset="-120"/>
                          <a:ea typeface="微軟正黑體" panose="020B0604030504040204" pitchFamily="34" charset="-120"/>
                        </a:rPr>
                        <a:t>合計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200" b="1" kern="1200" dirty="0" smtClean="0">
                          <a:solidFill>
                            <a:schemeClr val="tx1"/>
                          </a:solidFill>
                          <a:effectLst/>
                          <a:latin typeface="微軟正黑體" panose="020B0604030504040204" pitchFamily="34" charset="-120"/>
                          <a:ea typeface="微軟正黑體" panose="020B0604030504040204" pitchFamily="34" charset="-120"/>
                          <a:cs typeface="+mn-cs"/>
                        </a:rPr>
                        <a:t>共</a:t>
                      </a:r>
                      <a:r>
                        <a:rPr lang="en-US" altLang="zh-TW" sz="3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7</a:t>
                      </a:r>
                      <a:r>
                        <a:rPr lang="zh-TW" altLang="en-US" sz="3200" b="1" kern="1200" dirty="0" smtClean="0">
                          <a:solidFill>
                            <a:schemeClr val="tx1"/>
                          </a:solidFill>
                          <a:latin typeface="微軟正黑體" panose="020B0604030504040204" pitchFamily="34" charset="-120"/>
                          <a:ea typeface="微軟正黑體" panose="020B0604030504040204" pitchFamily="34" charset="-120"/>
                          <a:cs typeface="+mn-cs"/>
                        </a:rPr>
                        <a:t>張</a:t>
                      </a:r>
                      <a:r>
                        <a:rPr lang="zh-TW" altLang="en-US" sz="3200" b="1" kern="1200" dirty="0">
                          <a:solidFill>
                            <a:schemeClr val="tx1"/>
                          </a:solidFill>
                          <a:latin typeface="微軟正黑體" panose="020B0604030504040204" pitchFamily="34" charset="-120"/>
                          <a:ea typeface="微軟正黑體" panose="020B0604030504040204" pitchFamily="34" charset="-120"/>
                          <a:cs typeface="+mn-cs"/>
                        </a:rPr>
                        <a:t>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extLst>
                  <a:ext uri="{0D108BD9-81ED-4DB2-BD59-A6C34878D82A}">
                    <a16:rowId xmlns:a16="http://schemas.microsoft.com/office/drawing/2014/main" val="10007"/>
                  </a:ext>
                </a:extLst>
              </a:tr>
            </a:tbl>
          </a:graphicData>
        </a:graphic>
      </p:graphicFrame>
      <p:sp>
        <p:nvSpPr>
          <p:cNvPr id="5" name="Rectangle 2"/>
          <p:cNvSpPr txBox="1">
            <a:spLocks noChangeArrowheads="1"/>
          </p:cNvSpPr>
          <p:nvPr/>
        </p:nvSpPr>
        <p:spPr bwMode="black">
          <a:xfrm>
            <a:off x="2002478" y="858739"/>
            <a:ext cx="6105202" cy="53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Verdana" panose="020B0604030504040204" pitchFamily="34" charset="0"/>
              </a:defRPr>
            </a:lvl2pPr>
            <a:lvl3pPr algn="l" rtl="0" eaLnBrk="1" fontAlgn="base" hangingPunct="1">
              <a:spcBef>
                <a:spcPct val="0"/>
              </a:spcBef>
              <a:spcAft>
                <a:spcPct val="0"/>
              </a:spcAft>
              <a:defRPr sz="3200" b="1">
                <a:solidFill>
                  <a:schemeClr val="tx1"/>
                </a:solidFill>
                <a:latin typeface="Verdana" panose="020B0604030504040204" pitchFamily="34" charset="0"/>
              </a:defRPr>
            </a:lvl3pPr>
            <a:lvl4pPr algn="l" rtl="0" eaLnBrk="1" fontAlgn="base" hangingPunct="1">
              <a:spcBef>
                <a:spcPct val="0"/>
              </a:spcBef>
              <a:spcAft>
                <a:spcPct val="0"/>
              </a:spcAft>
              <a:defRPr sz="3200" b="1">
                <a:solidFill>
                  <a:schemeClr val="tx1"/>
                </a:solidFill>
                <a:latin typeface="Verdana" panose="020B0604030504040204" pitchFamily="34" charset="0"/>
              </a:defRPr>
            </a:lvl4pPr>
            <a:lvl5pPr algn="l" rtl="0" eaLnBrk="1" fontAlgn="base" hangingPunct="1">
              <a:spcBef>
                <a:spcPct val="0"/>
              </a:spcBef>
              <a:spcAft>
                <a:spcPct val="0"/>
              </a:spcAft>
              <a:defRPr sz="3200" b="1">
                <a:solidFill>
                  <a:schemeClr val="tx1"/>
                </a:solidFill>
                <a:latin typeface="Verdana" panose="020B0604030504040204" pitchFamily="34" charset="0"/>
              </a:defRPr>
            </a:lvl5pPr>
            <a:lvl6pPr marL="457200" algn="l" rtl="0" eaLnBrk="1" fontAlgn="base" hangingPunct="1">
              <a:spcBef>
                <a:spcPct val="0"/>
              </a:spcBef>
              <a:spcAft>
                <a:spcPct val="0"/>
              </a:spcAft>
              <a:defRPr sz="3200" b="1">
                <a:solidFill>
                  <a:schemeClr val="tx1"/>
                </a:solidFill>
                <a:latin typeface="Verdana" panose="020B0604030504040204" pitchFamily="34" charset="0"/>
              </a:defRPr>
            </a:lvl6pPr>
            <a:lvl7pPr marL="914400" algn="l" rtl="0" eaLnBrk="1" fontAlgn="base" hangingPunct="1">
              <a:spcBef>
                <a:spcPct val="0"/>
              </a:spcBef>
              <a:spcAft>
                <a:spcPct val="0"/>
              </a:spcAft>
              <a:defRPr sz="3200" b="1">
                <a:solidFill>
                  <a:schemeClr val="tx1"/>
                </a:solidFill>
                <a:latin typeface="Verdana" panose="020B0604030504040204" pitchFamily="34" charset="0"/>
              </a:defRPr>
            </a:lvl7pPr>
            <a:lvl8pPr marL="1371600" algn="l" rtl="0" eaLnBrk="1" fontAlgn="base" hangingPunct="1">
              <a:spcBef>
                <a:spcPct val="0"/>
              </a:spcBef>
              <a:spcAft>
                <a:spcPct val="0"/>
              </a:spcAft>
              <a:defRPr sz="3200" b="1">
                <a:solidFill>
                  <a:schemeClr val="tx1"/>
                </a:solidFill>
                <a:latin typeface="Verdana" panose="020B0604030504040204" pitchFamily="34" charset="0"/>
              </a:defRPr>
            </a:lvl8pPr>
            <a:lvl9pPr marL="1828800" algn="l" rtl="0" eaLnBrk="1" fontAlgn="base" hangingPunct="1">
              <a:spcBef>
                <a:spcPct val="0"/>
              </a:spcBef>
              <a:spcAft>
                <a:spcPct val="0"/>
              </a:spcAft>
              <a:defRPr sz="3200" b="1">
                <a:solidFill>
                  <a:schemeClr val="tx1"/>
                </a:solidFill>
                <a:latin typeface="Verdana" panose="020B0604030504040204" pitchFamily="34" charset="0"/>
              </a:defRPr>
            </a:lvl9pPr>
          </a:lstStyle>
          <a:p>
            <a:pPr marL="285750" indent="-285750">
              <a:buClr>
                <a:srgbClr val="000000"/>
              </a:buClr>
              <a:buFont typeface="Wingdings" panose="05000000000000000000" pitchFamily="2" charset="2"/>
              <a:buChar char="l"/>
            </a:pP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以下表冊為</a:t>
            </a:r>
            <a:r>
              <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本期免填</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，請確認資料正確性。</a:t>
            </a:r>
          </a:p>
        </p:txBody>
      </p:sp>
    </p:spTree>
    <p:extLst>
      <p:ext uri="{BB962C8B-B14F-4D97-AF65-F5344CB8AC3E}">
        <p14:creationId xmlns:p14="http://schemas.microsoft.com/office/powerpoint/2010/main" val="2443751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gray">
          <a:xfrm>
            <a:off x="2106051" y="2184150"/>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3.2</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endPar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注意事項</a:t>
            </a:r>
          </a:p>
        </p:txBody>
      </p:sp>
      <p:sp>
        <p:nvSpPr>
          <p:cNvPr id="5"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1528569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2111"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3.2.1</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9341" y="371664"/>
            <a:ext cx="12182659"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5-4.</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國際專修部華語先修</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生</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續</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讀境外生</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02549" y="2427172"/>
            <a:ext cx="11887198" cy="372903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1" indent="-34290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經</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教育部核定辦理「重點產業領域擴大招收僑生港澳學生及外國學生實施計畫」之學校應填報本表；若無，則免填</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度</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學校每年</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月填報，並以</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日為資料調查基準</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zh-TW" altLang="zh-TW" sz="2000" dirty="0">
                <a:latin typeface="Arial" panose="020B0604020202020204" pitchFamily="34" charset="0"/>
                <a:ea typeface="微軟正黑體" panose="020B0604030504040204" pitchFamily="34" charset="-120"/>
                <a:cs typeface="Arial" panose="020B0604020202020204" pitchFamily="34" charset="0"/>
              </a:rPr>
              <a:t>，例如</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000" dirty="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latin typeface="Arial" panose="020B0604020202020204" pitchFamily="34" charset="0"/>
                <a:ea typeface="微軟正黑體" panose="020B0604030504040204" pitchFamily="34" charset="-120"/>
                <a:cs typeface="Arial" panose="020B0604020202020204" pitchFamily="34" charset="0"/>
              </a:rPr>
              <a:t>10</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月填報</a:t>
            </a:r>
            <a:r>
              <a:rPr lang="en-US" altLang="zh-TW" sz="2000" dirty="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latin typeface="Arial" panose="020B0604020202020204" pitchFamily="34" charset="0"/>
                <a:ea typeface="微軟正黑體" panose="020B0604030504040204" pitchFamily="34" charset="-120"/>
                <a:cs typeface="Arial" panose="020B0604020202020204" pitchFamily="34" charset="0"/>
              </a:rPr>
              <a:t>10</a:t>
            </a:r>
            <a:r>
              <a:rPr lang="zh-TW" altLang="zh-TW" sz="2000" dirty="0">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latin typeface="Arial" panose="020B0604020202020204" pitchFamily="34" charset="0"/>
                <a:ea typeface="微軟正黑體" panose="020B0604030504040204" pitchFamily="34" charset="-120"/>
                <a:cs typeface="Arial" panose="020B0604020202020204" pitchFamily="34" charset="0"/>
              </a:rPr>
              <a:t>15</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日現有資料。</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學期</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上下學期表示方式：上學期為</a:t>
            </a:r>
            <a:r>
              <a:rPr lang="en-US" altLang="zh-TW" sz="2000" dirty="0">
                <a:latin typeface="Arial" panose="020B0604020202020204" pitchFamily="34" charset="0"/>
                <a:ea typeface="微軟正黑體" panose="020B0604030504040204" pitchFamily="34" charset="-120"/>
                <a:cs typeface="Arial" panose="020B0604020202020204" pitchFamily="34" charset="0"/>
              </a:rPr>
              <a:t>1</a:t>
            </a:r>
            <a:r>
              <a:rPr lang="zh-TW" altLang="zh-TW" sz="2000" dirty="0">
                <a:latin typeface="Arial" panose="020B0604020202020204" pitchFamily="34" charset="0"/>
                <a:ea typeface="微軟正黑體" panose="020B0604030504040204" pitchFamily="34" charset="-120"/>
                <a:cs typeface="Arial" panose="020B0604020202020204" pitchFamily="34" charset="0"/>
              </a:rPr>
              <a:t>，下學期為</a:t>
            </a:r>
            <a:r>
              <a:rPr lang="en-US" altLang="zh-TW" sz="2000" dirty="0">
                <a:latin typeface="Arial" panose="020B0604020202020204" pitchFamily="34" charset="0"/>
                <a:ea typeface="微軟正黑體" panose="020B0604030504040204" pitchFamily="34" charset="-120"/>
                <a:cs typeface="Arial" panose="020B0604020202020204" pitchFamily="34" charset="0"/>
              </a:rPr>
              <a:t>2</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例如：</a:t>
            </a:r>
            <a:r>
              <a:rPr lang="en-US" altLang="zh-TW" sz="2000" dirty="0">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學年度</a:t>
            </a:r>
            <a:r>
              <a:rPr lang="zh-TW" altLang="en-US" sz="2000" dirty="0">
                <a:latin typeface="Arial" panose="020B0604020202020204" pitchFamily="34" charset="0"/>
                <a:ea typeface="微軟正黑體" panose="020B0604030504040204" pitchFamily="34" charset="-120"/>
                <a:cs typeface="Arial" panose="020B0604020202020204" pitchFamily="34" charset="0"/>
              </a:rPr>
              <a:t>上</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學期，</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即</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以</a:t>
            </a:r>
            <a:r>
              <a:rPr lang="en-US" altLang="zh-TW" sz="2000" dirty="0">
                <a:latin typeface="Arial" panose="020B0604020202020204" pitchFamily="34" charset="0"/>
                <a:ea typeface="微軟正黑體" panose="020B0604030504040204" pitchFamily="34" charset="-120"/>
                <a:cs typeface="Arial" panose="020B0604020202020204" pitchFamily="34" charset="0"/>
              </a:rPr>
              <a:t>1</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為</a:t>
            </a:r>
            <a:r>
              <a:rPr lang="zh-TW" altLang="zh-TW" sz="2000" dirty="0">
                <a:latin typeface="Arial" panose="020B0604020202020204" pitchFamily="34" charset="0"/>
                <a:ea typeface="微軟正黑體" panose="020B0604030504040204" pitchFamily="34" charset="-120"/>
                <a:cs typeface="Arial" panose="020B0604020202020204" pitchFamily="34" charset="0"/>
              </a:rPr>
              <a:t>代表</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學院</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單位</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名稱</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學制班別</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此三</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欄</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位學校</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免</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填，將由系統匯入</a:t>
            </a:r>
            <a:r>
              <a:rPr lang="zh-TW" altLang="zh-TW" sz="2000" dirty="0">
                <a:latin typeface="Arial" panose="020B0604020202020204" pitchFamily="34" charset="0"/>
                <a:ea typeface="微軟正黑體" panose="020B0604030504040204" pitchFamily="34" charset="-120"/>
                <a:cs typeface="Arial" panose="020B0604020202020204" pitchFamily="34" charset="0"/>
              </a:rPr>
              <a:t>獲教育部</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核定辦理</a:t>
            </a:r>
            <a:r>
              <a:rPr lang="zh-TW" altLang="zh-TW" sz="2000" dirty="0">
                <a:latin typeface="Arial" panose="020B0604020202020204" pitchFamily="34" charset="0"/>
                <a:ea typeface="微軟正黑體" panose="020B0604030504040204" pitchFamily="34" charset="-120"/>
                <a:cs typeface="Arial" panose="020B0604020202020204" pitchFamily="34" charset="0"/>
              </a:rPr>
              <a:t>「重點產業領域擴大招收僑生港澳學生及外國學生實施計畫」之</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學院</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單位</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名稱</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及</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學制</a:t>
            </a:r>
            <a:r>
              <a:rPr lang="zh-TW" altLang="zh-TW" sz="2000" dirty="0">
                <a:latin typeface="Arial" panose="020B0604020202020204" pitchFamily="34" charset="0"/>
                <a:ea typeface="微軟正黑體" panose="020B0604030504040204" pitchFamily="34" charset="-120"/>
                <a:cs typeface="Arial" panose="020B0604020202020204" pitchFamily="34" charset="0"/>
              </a:rPr>
              <a:t>班別</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等</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資訊。</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774196498"/>
              </p:ext>
            </p:extLst>
          </p:nvPr>
        </p:nvGraphicFramePr>
        <p:xfrm>
          <a:off x="101399" y="1343281"/>
          <a:ext cx="11888347" cy="1066800"/>
        </p:xfrm>
        <a:graphic>
          <a:graphicData uri="http://schemas.openxmlformats.org/drawingml/2006/table">
            <a:tbl>
              <a:tblPr firstRow="1" firstCol="1" bandRow="1"/>
              <a:tblGrid>
                <a:gridCol w="791029">
                  <a:extLst>
                    <a:ext uri="{9D8B030D-6E8A-4147-A177-3AD203B41FA5}">
                      <a16:colId xmlns:a16="http://schemas.microsoft.com/office/drawing/2014/main" val="3527447001"/>
                    </a:ext>
                  </a:extLst>
                </a:gridCol>
                <a:gridCol w="693216">
                  <a:extLst>
                    <a:ext uri="{9D8B030D-6E8A-4147-A177-3AD203B41FA5}">
                      <a16:colId xmlns:a16="http://schemas.microsoft.com/office/drawing/2014/main" val="3896324095"/>
                    </a:ext>
                  </a:extLst>
                </a:gridCol>
                <a:gridCol w="556185">
                  <a:extLst>
                    <a:ext uri="{9D8B030D-6E8A-4147-A177-3AD203B41FA5}">
                      <a16:colId xmlns:a16="http://schemas.microsoft.com/office/drawing/2014/main" val="490491331"/>
                    </a:ext>
                  </a:extLst>
                </a:gridCol>
                <a:gridCol w="854429">
                  <a:extLst>
                    <a:ext uri="{9D8B030D-6E8A-4147-A177-3AD203B41FA5}">
                      <a16:colId xmlns:a16="http://schemas.microsoft.com/office/drawing/2014/main" val="650031647"/>
                    </a:ext>
                  </a:extLst>
                </a:gridCol>
                <a:gridCol w="1059444">
                  <a:extLst>
                    <a:ext uri="{9D8B030D-6E8A-4147-A177-3AD203B41FA5}">
                      <a16:colId xmlns:a16="http://schemas.microsoft.com/office/drawing/2014/main" val="1899045354"/>
                    </a:ext>
                  </a:extLst>
                </a:gridCol>
                <a:gridCol w="1133746">
                  <a:extLst>
                    <a:ext uri="{9D8B030D-6E8A-4147-A177-3AD203B41FA5}">
                      <a16:colId xmlns:a16="http://schemas.microsoft.com/office/drawing/2014/main" val="2108860107"/>
                    </a:ext>
                  </a:extLst>
                </a:gridCol>
                <a:gridCol w="1133746">
                  <a:extLst>
                    <a:ext uri="{9D8B030D-6E8A-4147-A177-3AD203B41FA5}">
                      <a16:colId xmlns:a16="http://schemas.microsoft.com/office/drawing/2014/main" val="3530261834"/>
                    </a:ext>
                  </a:extLst>
                </a:gridCol>
                <a:gridCol w="2369240">
                  <a:extLst>
                    <a:ext uri="{9D8B030D-6E8A-4147-A177-3AD203B41FA5}">
                      <a16:colId xmlns:a16="http://schemas.microsoft.com/office/drawing/2014/main" val="1871856339"/>
                    </a:ext>
                  </a:extLst>
                </a:gridCol>
                <a:gridCol w="1112878">
                  <a:extLst>
                    <a:ext uri="{9D8B030D-6E8A-4147-A177-3AD203B41FA5}">
                      <a16:colId xmlns:a16="http://schemas.microsoft.com/office/drawing/2014/main" val="3388277242"/>
                    </a:ext>
                  </a:extLst>
                </a:gridCol>
                <a:gridCol w="1080127">
                  <a:extLst>
                    <a:ext uri="{9D8B030D-6E8A-4147-A177-3AD203B41FA5}">
                      <a16:colId xmlns:a16="http://schemas.microsoft.com/office/drawing/2014/main" val="164673744"/>
                    </a:ext>
                  </a:extLst>
                </a:gridCol>
                <a:gridCol w="1104307">
                  <a:extLst>
                    <a:ext uri="{9D8B030D-6E8A-4147-A177-3AD203B41FA5}">
                      <a16:colId xmlns:a16="http://schemas.microsoft.com/office/drawing/2014/main" val="3715796302"/>
                    </a:ext>
                  </a:extLst>
                </a:gridCol>
              </a:tblGrid>
              <a:tr h="166370">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學院</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年級</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僑居地</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國別</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國際專修部華語先修</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生</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及</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期滿</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續讀學生人數</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79942159"/>
                  </a:ext>
                </a:extLst>
              </a:tr>
              <a:tr h="3556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總計</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582547"/>
                  </a:ext>
                </a:extLst>
              </a:tr>
              <a:tr h="593090">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p>
                      <a:pPr algn="l">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p>
                      <a:pPr algn="l">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國學生</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379497"/>
                  </a:ext>
                </a:extLst>
              </a:tr>
            </a:tbl>
          </a:graphicData>
        </a:graphic>
      </p:graphicFrame>
    </p:spTree>
    <p:extLst>
      <p:ext uri="{BB962C8B-B14F-4D97-AF65-F5344CB8AC3E}">
        <p14:creationId xmlns:p14="http://schemas.microsoft.com/office/powerpoint/2010/main" val="826576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2111"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9341" y="371664"/>
            <a:ext cx="12182659"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5-4</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國際專修部華語先修生</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續讀境外生數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9641" y="2584759"/>
            <a:ext cx="11887198" cy="372903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000" lvl="1" indent="-3420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年級</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學校經教育部依「重點產業領域擴大招收僑生港澳學生及外國學生實施計畫」核定設立【國際專修部】，並開設「華語先修班」者，其就讀年級請填報【華語先修】。其餘各「單位名稱」</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例如系所</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之年級</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請參考本手冊</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第</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21</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頁</a:t>
            </a:r>
            <a:r>
              <a:rPr lang="zh-TW" altLang="zh-TW" sz="2000" dirty="0">
                <a:latin typeface="Arial" panose="020B0604020202020204" pitchFamily="34" charset="0"/>
                <a:ea typeface="微軟正黑體" panose="020B0604030504040204" pitchFamily="34" charset="-120"/>
                <a:cs typeface="Arial" panose="020B0604020202020204" pitchFamily="34" charset="0"/>
              </a:rPr>
              <a:t>「資料調查說明」之「四、年級說明」填報</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smtClean="0">
              <a:latin typeface="Arial" panose="020B0604020202020204" pitchFamily="34" charset="0"/>
              <a:ea typeface="微軟正黑體" panose="020B0604030504040204" pitchFamily="34" charset="-120"/>
              <a:cs typeface="Arial" panose="020B0604020202020204" pitchFamily="34" charset="0"/>
            </a:endParaRPr>
          </a:p>
          <a:p>
            <a:pPr marL="342000" lvl="1" indent="-342000" algn="just">
              <a:lnSpc>
                <a:spcPct val="150000"/>
              </a:lnSpc>
              <a:spcBef>
                <a:spcPts val="0"/>
              </a:spcBef>
              <a:spcAft>
                <a:spcPts val="0"/>
              </a:spcAft>
              <a:buFont typeface="Wingdings" panose="05000000000000000000" pitchFamily="2" charset="2"/>
              <a:buChar char="l"/>
              <a:tabLst>
                <a:tab pos="719138"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身分類別</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與</a:t>
            </a:r>
            <a:r>
              <a:rPr lang="zh-TW" altLang="zh-TW" sz="2000" b="1" dirty="0">
                <a:latin typeface="Arial" panose="020B0604020202020204" pitchFamily="34" charset="0"/>
                <a:ea typeface="微軟正黑體" panose="020B0604030504040204" pitchFamily="34" charset="-120"/>
                <a:cs typeface="Arial" panose="020B0604020202020204" pitchFamily="34" charset="0"/>
              </a:rPr>
              <a:t>僑居地</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國別</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地區</a:t>
            </a:r>
            <a:r>
              <a:rPr lang="zh-TW" altLang="en-US" sz="2000" dirty="0">
                <a:latin typeface="Arial" panose="020B0604020202020204" pitchFamily="34" charset="0"/>
                <a:ea typeface="微軟正黑體" panose="020B0604030504040204" pitchFamily="34" charset="-120"/>
                <a:cs typeface="Arial" panose="020B0604020202020204" pitchFamily="34" charset="0"/>
              </a:rPr>
              <a:t>：請學校填報本學期調查時間</a:t>
            </a:r>
            <a:r>
              <a:rPr lang="en-US" altLang="zh-TW" sz="2000" dirty="0">
                <a:latin typeface="Arial" panose="020B0604020202020204" pitchFamily="34" charset="0"/>
                <a:ea typeface="微軟正黑體" panose="020B0604030504040204" pitchFamily="34" charset="-120"/>
                <a:cs typeface="Arial" panose="020B0604020202020204" pitchFamily="34" charset="0"/>
              </a:rPr>
              <a:t>(3</a:t>
            </a:r>
            <a:r>
              <a:rPr lang="zh-TW" altLang="en-US" sz="2000" dirty="0">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latin typeface="Arial" panose="020B0604020202020204" pitchFamily="34" charset="0"/>
                <a:ea typeface="微軟正黑體" panose="020B0604030504040204" pitchFamily="34" charset="-120"/>
                <a:cs typeface="Arial" panose="020B0604020202020204" pitchFamily="34" charset="0"/>
              </a:rPr>
              <a:t>15</a:t>
            </a:r>
            <a:r>
              <a:rPr lang="zh-TW" altLang="en-US" sz="2000" dirty="0">
                <a:latin typeface="Arial" panose="020B0604020202020204" pitchFamily="34" charset="0"/>
                <a:ea typeface="微軟正黑體" panose="020B0604030504040204" pitchFamily="34" charset="-120"/>
                <a:cs typeface="Arial" panose="020B0604020202020204" pitchFamily="34" charset="0"/>
              </a:rPr>
              <a:t>日、</a:t>
            </a:r>
            <a:r>
              <a:rPr lang="en-US" altLang="zh-TW" sz="2000" dirty="0">
                <a:latin typeface="Arial" panose="020B0604020202020204" pitchFamily="34" charset="0"/>
                <a:ea typeface="微軟正黑體" panose="020B0604030504040204" pitchFamily="34" charset="-120"/>
                <a:cs typeface="Arial" panose="020B0604020202020204" pitchFamily="34" charset="0"/>
              </a:rPr>
              <a:t>10</a:t>
            </a:r>
            <a:r>
              <a:rPr lang="zh-TW" altLang="en-US" sz="2000" dirty="0">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latin typeface="Arial" panose="020B0604020202020204" pitchFamily="34" charset="0"/>
                <a:ea typeface="微軟正黑體" panose="020B0604030504040204" pitchFamily="34" charset="-120"/>
                <a:cs typeface="Arial" panose="020B0604020202020204" pitchFamily="34" charset="0"/>
              </a:rPr>
              <a:t>15</a:t>
            </a:r>
            <a:r>
              <a:rPr lang="zh-TW" altLang="en-US" sz="2000" dirty="0">
                <a:latin typeface="Arial" panose="020B0604020202020204" pitchFamily="34" charset="0"/>
                <a:ea typeface="微軟正黑體" panose="020B0604030504040204" pitchFamily="34" charset="-120"/>
                <a:cs typeface="Arial" panose="020B0604020202020204" pitchFamily="34" charset="0"/>
              </a:rPr>
              <a:t>日</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en-US" sz="2000" dirty="0">
                <a:latin typeface="Arial" panose="020B0604020202020204" pitchFamily="34" charset="0"/>
                <a:ea typeface="微軟正黑體" panose="020B0604030504040204" pitchFamily="34" charset="-120"/>
                <a:cs typeface="Arial" panose="020B0604020202020204" pitchFamily="34" charset="0"/>
              </a:rPr>
              <a:t>就讀</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校內「國際專修部華語先修生」；及前一學年度就讀國際專修部華語先修期間或期滿後，通過「華語文能力測驗</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(TOCFL)</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之聽力與閱讀測驗</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基礎級</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(A2)』</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以上」續讀境外生，其</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身分類別</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僑生；港澳生；外國學生</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與</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僑居地</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國別</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地區</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latin typeface="Arial" panose="020B0604020202020204" pitchFamily="34" charset="0"/>
                <a:ea typeface="微軟正黑體" panose="020B0604030504040204" pitchFamily="34" charset="-120"/>
                <a:cs typeface="Arial" panose="020B0604020202020204" pitchFamily="34" charset="0"/>
              </a:rPr>
              <a:t>等資訊。</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424202617"/>
              </p:ext>
            </p:extLst>
          </p:nvPr>
        </p:nvGraphicFramePr>
        <p:xfrm>
          <a:off x="101399" y="1260985"/>
          <a:ext cx="11905440" cy="1357000"/>
        </p:xfrm>
        <a:graphic>
          <a:graphicData uri="http://schemas.openxmlformats.org/drawingml/2006/table">
            <a:tbl>
              <a:tblPr firstRow="1" firstCol="1" bandRow="1"/>
              <a:tblGrid>
                <a:gridCol w="791986">
                  <a:extLst>
                    <a:ext uri="{9D8B030D-6E8A-4147-A177-3AD203B41FA5}">
                      <a16:colId xmlns:a16="http://schemas.microsoft.com/office/drawing/2014/main" val="3527447001"/>
                    </a:ext>
                  </a:extLst>
                </a:gridCol>
                <a:gridCol w="694055">
                  <a:extLst>
                    <a:ext uri="{9D8B030D-6E8A-4147-A177-3AD203B41FA5}">
                      <a16:colId xmlns:a16="http://schemas.microsoft.com/office/drawing/2014/main" val="3896324095"/>
                    </a:ext>
                  </a:extLst>
                </a:gridCol>
                <a:gridCol w="556858">
                  <a:extLst>
                    <a:ext uri="{9D8B030D-6E8A-4147-A177-3AD203B41FA5}">
                      <a16:colId xmlns:a16="http://schemas.microsoft.com/office/drawing/2014/main" val="490491331"/>
                    </a:ext>
                  </a:extLst>
                </a:gridCol>
                <a:gridCol w="855462">
                  <a:extLst>
                    <a:ext uri="{9D8B030D-6E8A-4147-A177-3AD203B41FA5}">
                      <a16:colId xmlns:a16="http://schemas.microsoft.com/office/drawing/2014/main" val="650031647"/>
                    </a:ext>
                  </a:extLst>
                </a:gridCol>
                <a:gridCol w="782830">
                  <a:extLst>
                    <a:ext uri="{9D8B030D-6E8A-4147-A177-3AD203B41FA5}">
                      <a16:colId xmlns:a16="http://schemas.microsoft.com/office/drawing/2014/main" val="1899045354"/>
                    </a:ext>
                  </a:extLst>
                </a:gridCol>
                <a:gridCol w="1275124">
                  <a:extLst>
                    <a:ext uri="{9D8B030D-6E8A-4147-A177-3AD203B41FA5}">
                      <a16:colId xmlns:a16="http://schemas.microsoft.com/office/drawing/2014/main" val="752499795"/>
                    </a:ext>
                  </a:extLst>
                </a:gridCol>
                <a:gridCol w="1275124">
                  <a:extLst>
                    <a:ext uri="{9D8B030D-6E8A-4147-A177-3AD203B41FA5}">
                      <a16:colId xmlns:a16="http://schemas.microsoft.com/office/drawing/2014/main" val="3530261834"/>
                    </a:ext>
                  </a:extLst>
                </a:gridCol>
                <a:gridCol w="2372699">
                  <a:extLst>
                    <a:ext uri="{9D8B030D-6E8A-4147-A177-3AD203B41FA5}">
                      <a16:colId xmlns:a16="http://schemas.microsoft.com/office/drawing/2014/main" val="1871856339"/>
                    </a:ext>
                  </a:extLst>
                </a:gridCol>
                <a:gridCol w="1114225">
                  <a:extLst>
                    <a:ext uri="{9D8B030D-6E8A-4147-A177-3AD203B41FA5}">
                      <a16:colId xmlns:a16="http://schemas.microsoft.com/office/drawing/2014/main" val="3388277242"/>
                    </a:ext>
                  </a:extLst>
                </a:gridCol>
                <a:gridCol w="1081434">
                  <a:extLst>
                    <a:ext uri="{9D8B030D-6E8A-4147-A177-3AD203B41FA5}">
                      <a16:colId xmlns:a16="http://schemas.microsoft.com/office/drawing/2014/main" val="164673744"/>
                    </a:ext>
                  </a:extLst>
                </a:gridCol>
                <a:gridCol w="1105643">
                  <a:extLst>
                    <a:ext uri="{9D8B030D-6E8A-4147-A177-3AD203B41FA5}">
                      <a16:colId xmlns:a16="http://schemas.microsoft.com/office/drawing/2014/main" val="3715796302"/>
                    </a:ext>
                  </a:extLst>
                </a:gridCol>
              </a:tblGrid>
              <a:tr h="267020">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年級</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身分類別</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僑居地</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國別</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地區</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3">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國際專修部華語先修</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生</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及</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期滿</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續讀學生人數</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79942159"/>
                  </a:ext>
                </a:extLst>
              </a:tr>
              <a:tr h="26702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總計</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582547"/>
                  </a:ext>
                </a:extLst>
              </a:tr>
              <a:tr h="712054">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ct val="1500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p>
                      <a:pPr marL="0" algn="l" defTabSz="914400" rtl="0" eaLnBrk="1" latinLnBrk="0" hangingPunct="1">
                        <a:lnSpc>
                          <a:spcPct val="1500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p>
                      <a:pPr marL="0" algn="l" defTabSz="914400" rtl="0" eaLnBrk="1" latinLnBrk="0" hangingPunct="1">
                        <a:lnSpc>
                          <a:spcPct val="1500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ct val="1500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379497"/>
                  </a:ext>
                </a:extLst>
              </a:tr>
            </a:tbl>
          </a:graphicData>
        </a:graphic>
      </p:graphicFrame>
    </p:spTree>
    <p:extLst>
      <p:ext uri="{BB962C8B-B14F-4D97-AF65-F5344CB8AC3E}">
        <p14:creationId xmlns:p14="http://schemas.microsoft.com/office/powerpoint/2010/main" val="1279572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2111"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3.2.3</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9341" y="371664"/>
            <a:ext cx="12182659"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5-4</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國際專修部華語先修生</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續讀境外生數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9641" y="2436317"/>
            <a:ext cx="11887198" cy="4324261"/>
          </a:xfrm>
          <a:prstGeom prst="rect">
            <a:avLst/>
          </a:prstGeom>
        </p:spPr>
        <p:txBody>
          <a:bodyPr wrap="square">
            <a:spAutoFit/>
          </a:bodyPr>
          <a:lstStyle/>
          <a:p>
            <a:pPr algn="just">
              <a:lnSpc>
                <a:spcPts val="3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nSpc>
                <a:spcPts val="3000"/>
              </a:lnSpc>
              <a:buFont typeface="Wingdings" panose="05000000000000000000" pitchFamily="2" charset="2"/>
              <a:buChar char="l"/>
            </a:pP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國際</a:t>
            </a:r>
            <a:r>
              <a:rPr lang="zh-TW" altLang="zh-TW" sz="1800" b="1" dirty="0">
                <a:latin typeface="Arial" panose="020B0604020202020204" pitchFamily="34" charset="0"/>
                <a:ea typeface="微軟正黑體" panose="020B0604030504040204" pitchFamily="34" charset="-120"/>
                <a:cs typeface="Arial" panose="020B0604020202020204" pitchFamily="34" charset="0"/>
              </a:rPr>
              <a:t>專修部華語先修</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生</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及</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期滿</a:t>
            </a:r>
            <a:r>
              <a:rPr lang="zh-TW" altLang="zh-TW" sz="1800" b="1" dirty="0">
                <a:latin typeface="Arial" panose="020B0604020202020204" pitchFamily="34" charset="0"/>
                <a:ea typeface="微軟正黑體" panose="020B0604030504040204" pitchFamily="34" charset="-120"/>
                <a:cs typeface="Arial" panose="020B0604020202020204" pitchFamily="34" charset="0"/>
              </a:rPr>
              <a:t>續讀學生人數</a:t>
            </a:r>
            <a:r>
              <a:rPr lang="zh-TW" altLang="en-US"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ts val="3000"/>
              </a:lnSpc>
              <a:buFont typeface="+mj-lt"/>
              <a:buAutoNum type="arabicPeriod"/>
            </a:pPr>
            <a:r>
              <a:rPr lang="zh-TW" altLang="zh-TW" sz="1800" dirty="0">
                <a:latin typeface="Arial" panose="020B0604020202020204" pitchFamily="34" charset="0"/>
                <a:ea typeface="微軟正黑體" panose="020B0604030504040204" pitchFamily="34" charset="-120"/>
                <a:cs typeface="Arial" panose="020B0604020202020204" pitchFamily="34" charset="0"/>
              </a:rPr>
              <a:t>請學校</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填報</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調查</a:t>
            </a:r>
            <a:r>
              <a:rPr lang="zh-TW" altLang="en-US" sz="1800" b="1" dirty="0">
                <a:latin typeface="Arial" panose="020B0604020202020204" pitchFamily="34" charset="0"/>
                <a:ea typeface="微軟正黑體" panose="020B0604030504040204" pitchFamily="34" charset="-120"/>
                <a:cs typeface="Arial" panose="020B0604020202020204" pitchFamily="34" charset="0"/>
              </a:rPr>
              <a:t>時間</a:t>
            </a:r>
            <a:r>
              <a:rPr lang="en-US" altLang="zh-TW" sz="1800" b="1" dirty="0">
                <a:latin typeface="Arial" panose="020B0604020202020204" pitchFamily="34" charset="0"/>
                <a:ea typeface="微軟正黑體" panose="020B0604030504040204" pitchFamily="34" charset="-120"/>
                <a:cs typeface="Arial" panose="020B0604020202020204" pitchFamily="34" charset="0"/>
              </a:rPr>
              <a:t>(3</a:t>
            </a:r>
            <a:r>
              <a:rPr lang="zh-TW" altLang="en-US" sz="1800" b="1" dirty="0">
                <a:latin typeface="Arial" panose="020B0604020202020204" pitchFamily="34" charset="0"/>
                <a:ea typeface="微軟正黑體" panose="020B0604030504040204" pitchFamily="34" charset="-120"/>
                <a:cs typeface="Arial" panose="020B0604020202020204" pitchFamily="34" charset="0"/>
              </a:rPr>
              <a:t>月</a:t>
            </a:r>
            <a:r>
              <a:rPr lang="en-US" altLang="zh-TW" sz="1800" b="1" dirty="0">
                <a:latin typeface="Arial" panose="020B0604020202020204" pitchFamily="34" charset="0"/>
                <a:ea typeface="微軟正黑體" panose="020B0604030504040204" pitchFamily="34" charset="-120"/>
                <a:cs typeface="Arial" panose="020B0604020202020204" pitchFamily="34" charset="0"/>
              </a:rPr>
              <a:t>15</a:t>
            </a:r>
            <a:r>
              <a:rPr lang="zh-TW" altLang="en-US" sz="1800" b="1" dirty="0">
                <a:latin typeface="Arial" panose="020B0604020202020204" pitchFamily="34" charset="0"/>
                <a:ea typeface="微軟正黑體" panose="020B0604030504040204" pitchFamily="34" charset="-120"/>
                <a:cs typeface="Arial" panose="020B0604020202020204" pitchFamily="34" charset="0"/>
              </a:rPr>
              <a:t>日、</a:t>
            </a:r>
            <a:r>
              <a:rPr lang="en-US" altLang="zh-TW" sz="1800" b="1" dirty="0">
                <a:latin typeface="Arial" panose="020B0604020202020204" pitchFamily="34" charset="0"/>
                <a:ea typeface="微軟正黑體" panose="020B0604030504040204" pitchFamily="34" charset="-120"/>
                <a:cs typeface="Arial" panose="020B0604020202020204" pitchFamily="34" charset="0"/>
              </a:rPr>
              <a:t>10</a:t>
            </a:r>
            <a:r>
              <a:rPr lang="zh-TW" altLang="en-US" sz="1800" b="1" dirty="0">
                <a:latin typeface="Arial" panose="020B0604020202020204" pitchFamily="34" charset="0"/>
                <a:ea typeface="微軟正黑體" panose="020B0604030504040204" pitchFamily="34" charset="-120"/>
                <a:cs typeface="Arial" panose="020B0604020202020204" pitchFamily="34" charset="0"/>
              </a:rPr>
              <a:t>月</a:t>
            </a:r>
            <a:r>
              <a:rPr lang="en-US" altLang="zh-TW" sz="1800" b="1" dirty="0">
                <a:latin typeface="Arial" panose="020B0604020202020204" pitchFamily="34" charset="0"/>
                <a:ea typeface="微軟正黑體" panose="020B0604030504040204" pitchFamily="34" charset="-120"/>
                <a:cs typeface="Arial" panose="020B0604020202020204" pitchFamily="34" charset="0"/>
              </a:rPr>
              <a:t>15</a:t>
            </a:r>
            <a:r>
              <a:rPr lang="zh-TW" altLang="en-US" sz="1800" b="1" dirty="0">
                <a:latin typeface="Arial" panose="020B0604020202020204" pitchFamily="34" charset="0"/>
                <a:ea typeface="微軟正黑體" panose="020B0604030504040204" pitchFamily="34" charset="-120"/>
                <a:cs typeface="Arial" panose="020B0604020202020204" pitchFamily="34" charset="0"/>
              </a:rPr>
              <a:t>日</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就讀</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校內「</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國際</a:t>
            </a:r>
            <a:r>
              <a:rPr lang="zh-TW" altLang="zh-TW" sz="1800" b="1" dirty="0">
                <a:latin typeface="Arial" panose="020B0604020202020204" pitchFamily="34" charset="0"/>
                <a:ea typeface="微軟正黑體" panose="020B0604030504040204" pitchFamily="34" charset="-120"/>
                <a:cs typeface="Arial" panose="020B0604020202020204" pitchFamily="34" charset="0"/>
              </a:rPr>
              <a:t>專修部華語先</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修</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生」及前一學年度就讀</a:t>
            </a:r>
            <a:r>
              <a:rPr lang="zh-TW" altLang="zh-TW" sz="1800" b="1" dirty="0">
                <a:latin typeface="Arial" panose="020B0604020202020204" pitchFamily="34" charset="0"/>
                <a:ea typeface="微軟正黑體" panose="020B0604030504040204" pitchFamily="34" charset="-120"/>
                <a:cs typeface="Arial" panose="020B0604020202020204" pitchFamily="34" charset="0"/>
              </a:rPr>
              <a:t>國際專修部華語先</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修</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期間或期滿後</a:t>
            </a:r>
            <a:r>
              <a:rPr lang="zh-TW" altLang="zh-TW" sz="18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通過「華語文能力</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測驗</a:t>
            </a:r>
            <a:r>
              <a:rPr lang="en-US"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(TOCFL)</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聽力與閱讀測驗『基礎級</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(A2)</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』以上」之僑生、港澳生、外國學生</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於調查</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時間</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續讀所錄取學系</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學位學程</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之【男、女】學生數</a:t>
            </a:r>
            <a:r>
              <a:rPr lang="zh-TW" altLang="zh-TW" sz="1800" dirty="0">
                <a:latin typeface="Arial" panose="020B0604020202020204" pitchFamily="34" charset="0"/>
                <a:ea typeface="微軟正黑體" panose="020B0604030504040204" pitchFamily="34" charset="-120"/>
                <a:cs typeface="Arial" panose="020B0604020202020204" pitchFamily="34" charset="0"/>
              </a:rPr>
              <a:t>，包含「進入系所原生班別」及「續留國際專修部專班」，但</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不</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包括休</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退</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學生、</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保留入學</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資格</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者</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ts val="3000"/>
              </a:lnSpc>
              <a:buFont typeface="+mj-lt"/>
              <a:buAutoNum type="arabicPeriod"/>
            </a:pP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華語</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文</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能力</a:t>
            </a:r>
            <a:r>
              <a:rPr lang="zh-TW" altLang="zh-TW" sz="1800" dirty="0">
                <a:latin typeface="Arial" panose="020B0604020202020204" pitchFamily="34" charset="0"/>
                <a:ea typeface="微軟正黑體" panose="020B0604030504040204" pitchFamily="34" charset="-120"/>
                <a:cs typeface="Arial" panose="020B0604020202020204" pitchFamily="34" charset="0"/>
              </a:rPr>
              <a:t>測驗</a:t>
            </a:r>
            <a:r>
              <a:rPr lang="en-US" altLang="zh-TW" sz="1800" dirty="0">
                <a:latin typeface="Arial" panose="020B0604020202020204" pitchFamily="34" charset="0"/>
                <a:ea typeface="微軟正黑體" panose="020B0604030504040204" pitchFamily="34" charset="-120"/>
                <a:cs typeface="Arial" panose="020B0604020202020204" pitchFamily="34" charset="0"/>
              </a:rPr>
              <a:t>(TOCFL)</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等級，</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請</a:t>
            </a:r>
            <a:r>
              <a:rPr lang="zh-TW" altLang="zh-TW" sz="1800" dirty="0">
                <a:latin typeface="Arial" panose="020B0604020202020204" pitchFamily="34" charset="0"/>
                <a:ea typeface="微軟正黑體" panose="020B0604030504040204" pitchFamily="34" charset="-120"/>
                <a:cs typeface="Arial" panose="020B0604020202020204" pitchFamily="34" charset="0"/>
              </a:rPr>
              <a:t>參考國家華語測驗推動工作委員會「</a:t>
            </a:r>
            <a:r>
              <a:rPr lang="en-US" altLang="zh-TW" sz="1800" dirty="0">
                <a:latin typeface="Arial" panose="020B0604020202020204" pitchFamily="34" charset="0"/>
                <a:ea typeface="微軟正黑體" panose="020B0604030504040204" pitchFamily="34" charset="-120"/>
                <a:cs typeface="Arial" panose="020B0604020202020204" pitchFamily="34" charset="0"/>
              </a:rPr>
              <a:t>CEFR</a:t>
            </a:r>
            <a:r>
              <a:rPr lang="zh-TW" altLang="zh-TW" sz="1800" dirty="0">
                <a:latin typeface="Arial" panose="020B0604020202020204" pitchFamily="34" charset="0"/>
                <a:ea typeface="微軟正黑體" panose="020B0604030504040204" pitchFamily="34" charset="-120"/>
                <a:cs typeface="Arial" panose="020B0604020202020204" pitchFamily="34" charset="0"/>
              </a:rPr>
              <a:t>歐洲共同語文參考標準」之對照，網址為</a:t>
            </a:r>
            <a:r>
              <a:rPr lang="en-US" altLang="zh-TW" sz="1800" u="sng" dirty="0">
                <a:latin typeface="Arial" panose="020B0604020202020204" pitchFamily="34" charset="0"/>
                <a:ea typeface="微軟正黑體" panose="020B0604030504040204" pitchFamily="34" charset="-120"/>
                <a:cs typeface="Arial" panose="020B0604020202020204" pitchFamily="34" charset="0"/>
              </a:rPr>
              <a:t>https://</a:t>
            </a:r>
            <a:r>
              <a:rPr lang="en-US" altLang="zh-TW" sz="1800" u="sng" dirty="0" smtClean="0">
                <a:latin typeface="Arial" panose="020B0604020202020204" pitchFamily="34" charset="0"/>
                <a:ea typeface="微軟正黑體" panose="020B0604030504040204" pitchFamily="34" charset="-120"/>
                <a:cs typeface="Arial" panose="020B0604020202020204" pitchFamily="34" charset="0"/>
              </a:rPr>
              <a:t>tocfl.edu.tw/index.php/test/reading/list/8</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ts val="3000"/>
              </a:lnSpc>
              <a:buClr>
                <a:schemeClr val="tx1"/>
              </a:buClr>
              <a:buFont typeface="+mj-lt"/>
              <a:buAutoNum type="arabicPeriod"/>
            </a:pPr>
            <a:r>
              <a:rPr lang="zh-TW" altLang="zh-TW" sz="18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本</a:t>
            </a:r>
            <a:r>
              <a:rPr lang="zh-TW"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表所填國際專修部僑生總人數應小於「學</a:t>
            </a:r>
            <a:r>
              <a:rPr lang="en-US"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4.</a:t>
            </a:r>
            <a:r>
              <a:rPr lang="zh-TW"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僑生及港澳生學生」之僑生總人數；國際專修部港澳生總人數應小於「學</a:t>
            </a:r>
            <a:r>
              <a:rPr lang="en-US"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4.</a:t>
            </a:r>
            <a:r>
              <a:rPr lang="zh-TW"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僑生及港澳生學生」之港澳生總人數；國際專修部</a:t>
            </a:r>
            <a:r>
              <a:rPr lang="zh-TW" altLang="zh-TW" sz="18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外國</a:t>
            </a:r>
            <a:r>
              <a:rPr lang="zh-TW" altLang="en-US"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學生</a:t>
            </a:r>
            <a:r>
              <a:rPr lang="zh-TW" altLang="zh-TW" sz="18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總</a:t>
            </a:r>
            <a:r>
              <a:rPr lang="zh-TW"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人數應</a:t>
            </a:r>
            <a:r>
              <a:rPr lang="zh-TW" altLang="zh-TW" sz="18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小於</a:t>
            </a:r>
            <a:r>
              <a:rPr lang="zh-TW"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5.</a:t>
            </a:r>
            <a:r>
              <a:rPr lang="zh-TW"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rPr>
              <a:t>外國學生」之依就學辦法來臺外國學生總人數。 </a:t>
            </a:r>
            <a:endParaRPr lang="en-US" altLang="zh-TW" sz="18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923005599"/>
              </p:ext>
            </p:extLst>
          </p:nvPr>
        </p:nvGraphicFramePr>
        <p:xfrm>
          <a:off x="101399" y="1260985"/>
          <a:ext cx="11905437" cy="1169895"/>
        </p:xfrm>
        <a:graphic>
          <a:graphicData uri="http://schemas.openxmlformats.org/drawingml/2006/table">
            <a:tbl>
              <a:tblPr firstRow="1" firstCol="1" bandRow="1"/>
              <a:tblGrid>
                <a:gridCol w="792166">
                  <a:extLst>
                    <a:ext uri="{9D8B030D-6E8A-4147-A177-3AD203B41FA5}">
                      <a16:colId xmlns:a16="http://schemas.microsoft.com/office/drawing/2014/main" val="3527447001"/>
                    </a:ext>
                  </a:extLst>
                </a:gridCol>
                <a:gridCol w="694213">
                  <a:extLst>
                    <a:ext uri="{9D8B030D-6E8A-4147-A177-3AD203B41FA5}">
                      <a16:colId xmlns:a16="http://schemas.microsoft.com/office/drawing/2014/main" val="3896324095"/>
                    </a:ext>
                  </a:extLst>
                </a:gridCol>
                <a:gridCol w="556984">
                  <a:extLst>
                    <a:ext uri="{9D8B030D-6E8A-4147-A177-3AD203B41FA5}">
                      <a16:colId xmlns:a16="http://schemas.microsoft.com/office/drawing/2014/main" val="490491331"/>
                    </a:ext>
                  </a:extLst>
                </a:gridCol>
                <a:gridCol w="855657">
                  <a:extLst>
                    <a:ext uri="{9D8B030D-6E8A-4147-A177-3AD203B41FA5}">
                      <a16:colId xmlns:a16="http://schemas.microsoft.com/office/drawing/2014/main" val="650031647"/>
                    </a:ext>
                  </a:extLst>
                </a:gridCol>
                <a:gridCol w="1060967">
                  <a:extLst>
                    <a:ext uri="{9D8B030D-6E8A-4147-A177-3AD203B41FA5}">
                      <a16:colId xmlns:a16="http://schemas.microsoft.com/office/drawing/2014/main" val="1899045354"/>
                    </a:ext>
                  </a:extLst>
                </a:gridCol>
                <a:gridCol w="1135376">
                  <a:extLst>
                    <a:ext uri="{9D8B030D-6E8A-4147-A177-3AD203B41FA5}">
                      <a16:colId xmlns:a16="http://schemas.microsoft.com/office/drawing/2014/main" val="847781334"/>
                    </a:ext>
                  </a:extLst>
                </a:gridCol>
                <a:gridCol w="1135376">
                  <a:extLst>
                    <a:ext uri="{9D8B030D-6E8A-4147-A177-3AD203B41FA5}">
                      <a16:colId xmlns:a16="http://schemas.microsoft.com/office/drawing/2014/main" val="3530261834"/>
                    </a:ext>
                  </a:extLst>
                </a:gridCol>
                <a:gridCol w="2372646">
                  <a:extLst>
                    <a:ext uri="{9D8B030D-6E8A-4147-A177-3AD203B41FA5}">
                      <a16:colId xmlns:a16="http://schemas.microsoft.com/office/drawing/2014/main" val="1871856339"/>
                    </a:ext>
                  </a:extLst>
                </a:gridCol>
                <a:gridCol w="1114478">
                  <a:extLst>
                    <a:ext uri="{9D8B030D-6E8A-4147-A177-3AD203B41FA5}">
                      <a16:colId xmlns:a16="http://schemas.microsoft.com/office/drawing/2014/main" val="3388277242"/>
                    </a:ext>
                  </a:extLst>
                </a:gridCol>
                <a:gridCol w="1081679">
                  <a:extLst>
                    <a:ext uri="{9D8B030D-6E8A-4147-A177-3AD203B41FA5}">
                      <a16:colId xmlns:a16="http://schemas.microsoft.com/office/drawing/2014/main" val="164673744"/>
                    </a:ext>
                  </a:extLst>
                </a:gridCol>
                <a:gridCol w="1105895">
                  <a:extLst>
                    <a:ext uri="{9D8B030D-6E8A-4147-A177-3AD203B41FA5}">
                      <a16:colId xmlns:a16="http://schemas.microsoft.com/office/drawing/2014/main" val="3715796302"/>
                    </a:ext>
                  </a:extLst>
                </a:gridCol>
              </a:tblGrid>
              <a:tr h="331695">
                <a:tc rowSpan="2">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年級</a:t>
                      </a: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僑居地</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國別</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國際專修部華語先修</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生</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期滿</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續讀學生人數</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79942159"/>
                  </a:ext>
                </a:extLst>
              </a:tr>
              <a:tr h="3556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8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男</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女</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總計</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014582547"/>
                  </a:ext>
                </a:extLst>
              </a:tr>
              <a:tr h="593090">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p>
                      <a:pPr algn="l">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p>
                      <a:pPr algn="l">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□外國學生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379497"/>
                  </a:ext>
                </a:extLst>
              </a:tr>
            </a:tbl>
          </a:graphicData>
        </a:graphic>
      </p:graphicFrame>
    </p:spTree>
    <p:extLst>
      <p:ext uri="{BB962C8B-B14F-4D97-AF65-F5344CB8AC3E}">
        <p14:creationId xmlns:p14="http://schemas.microsoft.com/office/powerpoint/2010/main" val="918544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109294"/>
            <a:ext cx="9144000" cy="609600"/>
          </a:xfrm>
        </p:spPr>
        <p:txBody>
          <a:bodyPr anchor="ctr">
            <a:noAutofit/>
          </a:bodyPr>
          <a:lstStyle/>
          <a:p>
            <a:pPr algn="l">
              <a:lnSpc>
                <a:spcPct val="150000"/>
              </a:lnSpc>
              <a:defRPr/>
            </a:pP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112.10</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期</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填表暨系統操作說明會</a:t>
            </a:r>
          </a:p>
        </p:txBody>
      </p:sp>
      <p:graphicFrame>
        <p:nvGraphicFramePr>
          <p:cNvPr id="4" name="資料庫圖表 3"/>
          <p:cNvGraphicFramePr/>
          <p:nvPr>
            <p:extLst>
              <p:ext uri="{D42A27DB-BD31-4B8C-83A1-F6EECF244321}">
                <p14:modId xmlns:p14="http://schemas.microsoft.com/office/powerpoint/2010/main" val="3488833489"/>
              </p:ext>
            </p:extLst>
          </p:nvPr>
        </p:nvGraphicFramePr>
        <p:xfrm>
          <a:off x="2817341" y="914848"/>
          <a:ext cx="6672649" cy="558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84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2111"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3.2.4</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9341" y="371664"/>
            <a:ext cx="12182659" cy="498548"/>
          </a:xfrm>
        </p:spPr>
        <p:txBody>
          <a:bodyPr anchor="t">
            <a:noAutofit/>
          </a:bodyPr>
          <a:lstStyle/>
          <a:p>
            <a:pPr algn="l">
              <a:defRPr/>
            </a:pP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5-5.</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國際</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專修部華語先修生續讀一年級境外生數及其華語能力測驗結果</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62371" y="2694486"/>
            <a:ext cx="11887198" cy="424731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1" indent="-34290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經教育部核定辦理「重點產業領域擴大招收僑生港澳學生及外國學生實施計畫」匯入該學系</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學位學程</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之【學士班別】之學校，請填報本表；若無，則免填</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en-US" sz="2000" b="1" dirty="0">
                <a:latin typeface="Arial" panose="020B0604020202020204" pitchFamily="34" charset="0"/>
                <a:ea typeface="微軟正黑體" panose="020B0604030504040204" pitchFamily="34" charset="-120"/>
                <a:cs typeface="Arial" panose="020B0604020202020204" pitchFamily="34" charset="0"/>
              </a:rPr>
              <a:t>度</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學校每年</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月填報，並以</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日為資料調查基準日</a:t>
            </a:r>
            <a:r>
              <a:rPr lang="zh-TW" altLang="zh-TW" sz="2000" dirty="0">
                <a:latin typeface="Arial" panose="020B0604020202020204" pitchFamily="34" charset="0"/>
                <a:ea typeface="微軟正黑體" panose="020B0604030504040204" pitchFamily="34" charset="-120"/>
                <a:cs typeface="Arial" panose="020B0604020202020204" pitchFamily="34" charset="0"/>
              </a:rPr>
              <a:t>，例如：</a:t>
            </a:r>
            <a:r>
              <a:rPr lang="en-US" altLang="zh-TW" sz="2000" dirty="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latin typeface="Arial" panose="020B0604020202020204" pitchFamily="34" charset="0"/>
                <a:ea typeface="微軟正黑體" panose="020B0604030504040204" pitchFamily="34" charset="-120"/>
                <a:cs typeface="Arial" panose="020B0604020202020204" pitchFamily="34" charset="0"/>
              </a:rPr>
              <a:t>10</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月填報</a:t>
            </a:r>
            <a:r>
              <a:rPr lang="en-US" altLang="zh-TW" sz="2000" dirty="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latin typeface="Arial" panose="020B0604020202020204" pitchFamily="34" charset="0"/>
                <a:ea typeface="微軟正黑體" panose="020B0604030504040204" pitchFamily="34" charset="-120"/>
                <a:cs typeface="Arial" panose="020B0604020202020204" pitchFamily="34" charset="0"/>
              </a:rPr>
              <a:t>10</a:t>
            </a:r>
            <a:r>
              <a:rPr lang="zh-TW" altLang="zh-TW" sz="2000" dirty="0">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latin typeface="Arial" panose="020B0604020202020204" pitchFamily="34" charset="0"/>
                <a:ea typeface="微軟正黑體" panose="020B0604030504040204" pitchFamily="34" charset="-120"/>
                <a:cs typeface="Arial" panose="020B0604020202020204" pitchFamily="34" charset="0"/>
              </a:rPr>
              <a:t>15</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日現有資料</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學期</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上下學期表示方式：上學期為</a:t>
            </a:r>
            <a:r>
              <a:rPr lang="en-US" altLang="zh-TW" sz="2000" dirty="0">
                <a:latin typeface="Arial" panose="020B0604020202020204" pitchFamily="34" charset="0"/>
                <a:ea typeface="微軟正黑體" panose="020B0604030504040204" pitchFamily="34" charset="-120"/>
                <a:cs typeface="Arial" panose="020B0604020202020204" pitchFamily="34" charset="0"/>
              </a:rPr>
              <a:t>1</a:t>
            </a:r>
            <a:r>
              <a:rPr lang="zh-TW" altLang="zh-TW" sz="2000" dirty="0">
                <a:latin typeface="Arial" panose="020B0604020202020204" pitchFamily="34" charset="0"/>
                <a:ea typeface="微軟正黑體" panose="020B0604030504040204" pitchFamily="34" charset="-120"/>
                <a:cs typeface="Arial" panose="020B0604020202020204" pitchFamily="34" charset="0"/>
              </a:rPr>
              <a:t>，下學期為</a:t>
            </a:r>
            <a:r>
              <a:rPr lang="en-US" altLang="zh-TW" sz="2000" dirty="0">
                <a:latin typeface="Arial" panose="020B0604020202020204" pitchFamily="34" charset="0"/>
                <a:ea typeface="微軟正黑體" panose="020B0604030504040204" pitchFamily="34" charset="-120"/>
                <a:cs typeface="Arial" panose="020B0604020202020204" pitchFamily="34" charset="0"/>
              </a:rPr>
              <a:t>2</a:t>
            </a:r>
            <a:r>
              <a:rPr lang="zh-TW" altLang="zh-TW" sz="2000" dirty="0">
                <a:latin typeface="Arial" panose="020B0604020202020204" pitchFamily="34" charset="0"/>
                <a:ea typeface="微軟正黑體" panose="020B0604030504040204" pitchFamily="34" charset="-120"/>
                <a:cs typeface="Arial" panose="020B0604020202020204" pitchFamily="34" charset="0"/>
              </a:rPr>
              <a:t>；例如：</a:t>
            </a:r>
            <a:r>
              <a:rPr lang="en-US" altLang="zh-TW" sz="2000" dirty="0">
                <a:latin typeface="Arial" panose="020B0604020202020204" pitchFamily="34" charset="0"/>
                <a:ea typeface="微軟正黑體" panose="020B0604030504040204" pitchFamily="34" charset="-120"/>
                <a:cs typeface="Arial" panose="020B0604020202020204" pitchFamily="34" charset="0"/>
              </a:rPr>
              <a:t> 112</a:t>
            </a:r>
            <a:r>
              <a:rPr lang="zh-TW" altLang="zh-TW" sz="2000" dirty="0">
                <a:latin typeface="Arial" panose="020B0604020202020204" pitchFamily="34" charset="0"/>
                <a:ea typeface="微軟正黑體" panose="020B0604030504040204" pitchFamily="34" charset="-120"/>
                <a:cs typeface="Arial" panose="020B0604020202020204" pitchFamily="34" charset="0"/>
              </a:rPr>
              <a:t>學年度</a:t>
            </a:r>
            <a:r>
              <a:rPr lang="zh-TW" altLang="en-US" sz="2000" dirty="0">
                <a:latin typeface="Arial" panose="020B0604020202020204" pitchFamily="34" charset="0"/>
                <a:ea typeface="微軟正黑體" panose="020B0604030504040204" pitchFamily="34" charset="-120"/>
                <a:cs typeface="Arial" panose="020B0604020202020204" pitchFamily="34" charset="0"/>
              </a:rPr>
              <a:t>上</a:t>
            </a:r>
            <a:r>
              <a:rPr lang="zh-TW" altLang="zh-TW" sz="2000" dirty="0">
                <a:latin typeface="Arial" panose="020B0604020202020204" pitchFamily="34" charset="0"/>
                <a:ea typeface="微軟正黑體" panose="020B0604030504040204" pitchFamily="34" charset="-120"/>
                <a:cs typeface="Arial" panose="020B0604020202020204" pitchFamily="34" charset="0"/>
              </a:rPr>
              <a:t>學期</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即</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以</a:t>
            </a:r>
            <a:r>
              <a:rPr lang="en-US" altLang="zh-TW" sz="2000" dirty="0">
                <a:latin typeface="Arial" panose="020B0604020202020204" pitchFamily="34" charset="0"/>
                <a:ea typeface="微軟正黑體" panose="020B0604030504040204" pitchFamily="34" charset="-120"/>
                <a:cs typeface="Arial" panose="020B0604020202020204" pitchFamily="34" charset="0"/>
              </a:rPr>
              <a:t>1</a:t>
            </a:r>
            <a:r>
              <a:rPr lang="zh-TW" altLang="zh-TW" sz="2000" dirty="0">
                <a:latin typeface="Arial" panose="020B0604020202020204" pitchFamily="34" charset="0"/>
                <a:ea typeface="微軟正黑體" panose="020B0604030504040204" pitchFamily="34" charset="-120"/>
                <a:cs typeface="Arial" panose="020B0604020202020204" pitchFamily="34" charset="0"/>
              </a:rPr>
              <a:t>為代表。</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學院</a:t>
            </a:r>
            <a:r>
              <a:rPr lang="zh-TW"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單位名稱</a:t>
            </a:r>
            <a:r>
              <a:rPr lang="zh-TW"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學制班別</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身分</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類別</a:t>
            </a:r>
            <a:r>
              <a:rPr lang="zh-TW"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僑居</a:t>
            </a:r>
            <a:r>
              <a:rPr lang="zh-TW" altLang="zh-TW" sz="2000" b="1" dirty="0">
                <a:latin typeface="Arial" panose="020B0604020202020204" pitchFamily="34" charset="0"/>
                <a:ea typeface="微軟正黑體" panose="020B0604030504040204" pitchFamily="34" charset="-120"/>
                <a:cs typeface="Arial" panose="020B0604020202020204" pitchFamily="34" charset="0"/>
              </a:rPr>
              <a:t>地</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國別</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地區</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此五</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欄</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位</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免</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將</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由系統匯入</a:t>
            </a:r>
            <a:r>
              <a:rPr lang="zh-TW" altLang="zh-TW" sz="2000" dirty="0">
                <a:latin typeface="Arial" panose="020B0604020202020204" pitchFamily="34" charset="0"/>
                <a:ea typeface="微軟正黑體" panose="020B0604030504040204" pitchFamily="34" charset="-120"/>
                <a:cs typeface="Arial" panose="020B0604020202020204" pitchFamily="34" charset="0"/>
              </a:rPr>
              <a:t>「學</a:t>
            </a:r>
            <a:r>
              <a:rPr lang="en-US" altLang="zh-TW" sz="2000" dirty="0">
                <a:latin typeface="Arial" panose="020B0604020202020204" pitchFamily="34" charset="0"/>
                <a:ea typeface="微軟正黑體" panose="020B0604030504040204" pitchFamily="34" charset="-120"/>
                <a:cs typeface="Arial" panose="020B0604020202020204" pitchFamily="34" charset="0"/>
              </a:rPr>
              <a:t>5-4</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國際</a:t>
            </a:r>
            <a:r>
              <a:rPr lang="zh-TW" altLang="zh-TW" sz="2000" dirty="0">
                <a:latin typeface="Arial" panose="020B0604020202020204" pitchFamily="34" charset="0"/>
                <a:ea typeface="微軟正黑體" panose="020B0604030504040204" pitchFamily="34" charset="-120"/>
                <a:cs typeface="Arial" panose="020B0604020202020204" pitchFamily="34" charset="0"/>
              </a:rPr>
              <a:t>專修部華語先修</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生</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及</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續</a:t>
            </a:r>
            <a:r>
              <a:rPr lang="zh-TW" altLang="zh-TW" sz="2000" dirty="0">
                <a:latin typeface="Arial" panose="020B0604020202020204" pitchFamily="34" charset="0"/>
                <a:ea typeface="微軟正黑體" panose="020B0604030504040204" pitchFamily="34" charset="-120"/>
                <a:cs typeface="Arial" panose="020B0604020202020204" pitchFamily="34" charset="0"/>
              </a:rPr>
              <a:t>讀境外生數」之「學院</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單位名稱</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學制班別</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身分</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類別</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及</a:t>
            </a:r>
            <a:r>
              <a:rPr lang="zh-TW" altLang="zh-TW" sz="2000" dirty="0">
                <a:latin typeface="Arial" panose="020B0604020202020204" pitchFamily="34" charset="0"/>
                <a:ea typeface="微軟正黑體" panose="020B0604030504040204" pitchFamily="34" charset="-120"/>
                <a:cs typeface="Arial" panose="020B0604020202020204" pitchFamily="34" charset="0"/>
              </a:rPr>
              <a:t>僑居地</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國別</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地區」資料</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38340106"/>
              </p:ext>
            </p:extLst>
          </p:nvPr>
        </p:nvGraphicFramePr>
        <p:xfrm>
          <a:off x="162371" y="1240132"/>
          <a:ext cx="11887199" cy="1475972"/>
        </p:xfrm>
        <a:graphic>
          <a:graphicData uri="http://schemas.openxmlformats.org/drawingml/2006/table">
            <a:tbl>
              <a:tblPr firstRow="1" firstCol="1" bandRow="1"/>
              <a:tblGrid>
                <a:gridCol w="837487">
                  <a:extLst>
                    <a:ext uri="{9D8B030D-6E8A-4147-A177-3AD203B41FA5}">
                      <a16:colId xmlns:a16="http://schemas.microsoft.com/office/drawing/2014/main" val="135446779"/>
                    </a:ext>
                  </a:extLst>
                </a:gridCol>
                <a:gridCol w="546931">
                  <a:extLst>
                    <a:ext uri="{9D8B030D-6E8A-4147-A177-3AD203B41FA5}">
                      <a16:colId xmlns:a16="http://schemas.microsoft.com/office/drawing/2014/main" val="2087094268"/>
                    </a:ext>
                  </a:extLst>
                </a:gridCol>
                <a:gridCol w="632389">
                  <a:extLst>
                    <a:ext uri="{9D8B030D-6E8A-4147-A177-3AD203B41FA5}">
                      <a16:colId xmlns:a16="http://schemas.microsoft.com/office/drawing/2014/main" val="480221039"/>
                    </a:ext>
                  </a:extLst>
                </a:gridCol>
                <a:gridCol w="1144194">
                  <a:extLst>
                    <a:ext uri="{9D8B030D-6E8A-4147-A177-3AD203B41FA5}">
                      <a16:colId xmlns:a16="http://schemas.microsoft.com/office/drawing/2014/main" val="2650818691"/>
                    </a:ext>
                  </a:extLst>
                </a:gridCol>
                <a:gridCol w="785303">
                  <a:extLst>
                    <a:ext uri="{9D8B030D-6E8A-4147-A177-3AD203B41FA5}">
                      <a16:colId xmlns:a16="http://schemas.microsoft.com/office/drawing/2014/main" val="1770592398"/>
                    </a:ext>
                  </a:extLst>
                </a:gridCol>
                <a:gridCol w="1334996">
                  <a:extLst>
                    <a:ext uri="{9D8B030D-6E8A-4147-A177-3AD203B41FA5}">
                      <a16:colId xmlns:a16="http://schemas.microsoft.com/office/drawing/2014/main" val="3185401411"/>
                    </a:ext>
                  </a:extLst>
                </a:gridCol>
                <a:gridCol w="2144243">
                  <a:extLst>
                    <a:ext uri="{9D8B030D-6E8A-4147-A177-3AD203B41FA5}">
                      <a16:colId xmlns:a16="http://schemas.microsoft.com/office/drawing/2014/main" val="883116025"/>
                    </a:ext>
                  </a:extLst>
                </a:gridCol>
                <a:gridCol w="1129663">
                  <a:extLst>
                    <a:ext uri="{9D8B030D-6E8A-4147-A177-3AD203B41FA5}">
                      <a16:colId xmlns:a16="http://schemas.microsoft.com/office/drawing/2014/main" val="2370654911"/>
                    </a:ext>
                  </a:extLst>
                </a:gridCol>
                <a:gridCol w="667348">
                  <a:extLst>
                    <a:ext uri="{9D8B030D-6E8A-4147-A177-3AD203B41FA5}">
                      <a16:colId xmlns:a16="http://schemas.microsoft.com/office/drawing/2014/main" val="302275858"/>
                    </a:ext>
                  </a:extLst>
                </a:gridCol>
                <a:gridCol w="664974">
                  <a:extLst>
                    <a:ext uri="{9D8B030D-6E8A-4147-A177-3AD203B41FA5}">
                      <a16:colId xmlns:a16="http://schemas.microsoft.com/office/drawing/2014/main" val="2803580438"/>
                    </a:ext>
                  </a:extLst>
                </a:gridCol>
                <a:gridCol w="666557">
                  <a:extLst>
                    <a:ext uri="{9D8B030D-6E8A-4147-A177-3AD203B41FA5}">
                      <a16:colId xmlns:a16="http://schemas.microsoft.com/office/drawing/2014/main" val="3509444469"/>
                    </a:ext>
                  </a:extLst>
                </a:gridCol>
                <a:gridCol w="666557">
                  <a:extLst>
                    <a:ext uri="{9D8B030D-6E8A-4147-A177-3AD203B41FA5}">
                      <a16:colId xmlns:a16="http://schemas.microsoft.com/office/drawing/2014/main" val="1968791594"/>
                    </a:ext>
                  </a:extLst>
                </a:gridCol>
                <a:gridCol w="666557">
                  <a:extLst>
                    <a:ext uri="{9D8B030D-6E8A-4147-A177-3AD203B41FA5}">
                      <a16:colId xmlns:a16="http://schemas.microsoft.com/office/drawing/2014/main" val="1552614798"/>
                    </a:ext>
                  </a:extLst>
                </a:gridCol>
              </a:tblGrid>
              <a:tr h="305768">
                <a:tc rowSpan="3">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學院</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身分類別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僑居地</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國別</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地區</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6">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續讀學生數及其華語文能力測驗等級結果</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470452605"/>
                  </a:ext>
                </a:extLst>
              </a:tr>
              <a:tr h="20886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級小</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華語文能力測驗</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(TOCFL)</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等級</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288414025"/>
                  </a:ext>
                </a:extLst>
              </a:tr>
              <a:tr h="20886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A2</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B1</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B2</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C1</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C2</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325082"/>
                  </a:ext>
                </a:extLst>
              </a:tr>
              <a:tr h="713004">
                <a:tc>
                  <a:txBody>
                    <a:bodyPr/>
                    <a:lstStyle/>
                    <a:p>
                      <a:pPr algn="ctr">
                        <a:lnSpc>
                          <a:spcPts val="18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p>
                      <a:pPr algn="l">
                        <a:lnSpc>
                          <a:spcPts val="18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p>
                      <a:pPr algn="l">
                        <a:lnSpc>
                          <a:spcPts val="18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 </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系統匯入</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394015"/>
                  </a:ext>
                </a:extLst>
              </a:tr>
            </a:tbl>
          </a:graphicData>
        </a:graphic>
      </p:graphicFrame>
    </p:spTree>
    <p:extLst>
      <p:ext uri="{BB962C8B-B14F-4D97-AF65-F5344CB8AC3E}">
        <p14:creationId xmlns:p14="http://schemas.microsoft.com/office/powerpoint/2010/main" val="455821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2111"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3.2.5</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9341" y="371664"/>
            <a:ext cx="12182659" cy="498548"/>
          </a:xfrm>
        </p:spPr>
        <p:txBody>
          <a:bodyPr anchor="t">
            <a:noAutofit/>
          </a:bodyPr>
          <a:lstStyle/>
          <a:p>
            <a:pPr algn="l">
              <a:defRPr/>
            </a:pP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5-5.</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國際</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專修部華語先修生續讀一年級境外生數及其華語能力測驗結果</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62371" y="2760464"/>
            <a:ext cx="11887198" cy="372903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華語文能力測驗</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(TOCFL)</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等級</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請</a:t>
            </a:r>
            <a:r>
              <a:rPr lang="zh-TW" altLang="zh-TW" sz="2000" dirty="0">
                <a:latin typeface="Arial" panose="020B0604020202020204" pitchFamily="34" charset="0"/>
                <a:ea typeface="微軟正黑體" panose="020B0604030504040204" pitchFamily="34" charset="-120"/>
                <a:cs typeface="Arial" panose="020B0604020202020204" pitchFamily="34" charset="0"/>
              </a:rPr>
              <a:t>學校</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填報前一學年</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度就讀</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國際</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專修部華語先修</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生</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通過</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「華語文能力測驗</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(TOCFL)</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之聽力與閱讀測驗</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『基礎級</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(A2)</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』以上</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於調查時間</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續讀一年級僑生、港澳生及外國學生人數及其通過華語文能力測驗達【</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A2</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B1</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B2</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C1</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C2</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】等級結果</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其</a:t>
            </a:r>
            <a:r>
              <a:rPr lang="zh-TW"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數據</a:t>
            </a:r>
            <a:r>
              <a:rPr lang="zh-TW" altLang="zh-TW" sz="20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應</a:t>
            </a:r>
            <a:r>
              <a:rPr lang="zh-TW"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等於本期（</a:t>
            </a:r>
            <a:r>
              <a:rPr lang="en-US"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月</a:t>
            </a:r>
            <a:r>
              <a:rPr lang="zh-TW" altLang="zh-TW" sz="20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5-4.</a:t>
            </a:r>
            <a:r>
              <a:rPr lang="zh-TW"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國際專修部</a:t>
            </a:r>
            <a:r>
              <a:rPr lang="zh-TW" altLang="zh-TW" sz="20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華語</a:t>
            </a:r>
            <a:r>
              <a:rPr lang="zh-TW"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先修生</a:t>
            </a:r>
            <a:r>
              <a:rPr lang="zh-TW" altLang="en-US"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及</a:t>
            </a:r>
            <a:r>
              <a:rPr lang="zh-TW"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續讀境外生</a:t>
            </a:r>
            <a:r>
              <a:rPr lang="zh-TW" altLang="zh-TW" sz="20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數</a:t>
            </a:r>
            <a:r>
              <a:rPr lang="zh-TW"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rPr>
              <a:t>」之一年級總人數。</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華語文能力測驗</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(TOCFL)</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等級</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請參考</a:t>
            </a:r>
            <a:r>
              <a:rPr lang="zh-TW" altLang="zh-TW" sz="2000" dirty="0">
                <a:latin typeface="Arial" panose="020B0604020202020204" pitchFamily="34" charset="0"/>
                <a:ea typeface="微軟正黑體" panose="020B0604030504040204" pitchFamily="34" charset="-120"/>
                <a:cs typeface="Arial" panose="020B0604020202020204" pitchFamily="34" charset="0"/>
              </a:rPr>
              <a:t>國家華語測驗推動工作委員會「</a:t>
            </a:r>
            <a:r>
              <a:rPr lang="en-US" altLang="zh-TW" sz="2000" dirty="0">
                <a:latin typeface="Arial" panose="020B0604020202020204" pitchFamily="34" charset="0"/>
                <a:ea typeface="微軟正黑體" panose="020B0604030504040204" pitchFamily="34" charset="-120"/>
                <a:cs typeface="Arial" panose="020B0604020202020204" pitchFamily="34" charset="0"/>
              </a:rPr>
              <a:t>CEFR</a:t>
            </a:r>
            <a:r>
              <a:rPr lang="zh-TW" altLang="zh-TW" sz="2000" dirty="0">
                <a:latin typeface="Arial" panose="020B0604020202020204" pitchFamily="34" charset="0"/>
                <a:ea typeface="微軟正黑體" panose="020B0604030504040204" pitchFamily="34" charset="-120"/>
                <a:cs typeface="Arial" panose="020B0604020202020204" pitchFamily="34" charset="0"/>
              </a:rPr>
              <a:t>歐洲共同語文參考標準」之對照，</a:t>
            </a:r>
            <a:r>
              <a:rPr lang="zh-TW" altLang="en-US" sz="2000" dirty="0">
                <a:latin typeface="Arial" panose="020B0604020202020204" pitchFamily="34" charset="0"/>
                <a:ea typeface="微軟正黑體" panose="020B0604030504040204" pitchFamily="34" charset="-120"/>
                <a:cs typeface="Arial" panose="020B0604020202020204" pitchFamily="34" charset="0"/>
              </a:rPr>
              <a:t>網址為</a:t>
            </a:r>
            <a:r>
              <a:rPr lang="en-US" altLang="zh-TW" sz="2000" u="sng" dirty="0">
                <a:latin typeface="Arial" panose="020B0604020202020204" pitchFamily="34" charset="0"/>
                <a:ea typeface="微軟正黑體" panose="020B0604030504040204" pitchFamily="34" charset="-120"/>
                <a:cs typeface="Arial" panose="020B0604020202020204" pitchFamily="34" charset="0"/>
              </a:rPr>
              <a:t>https://tocfl.edu.tw/index.php/test/reading/list/8</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898590017"/>
              </p:ext>
            </p:extLst>
          </p:nvPr>
        </p:nvGraphicFramePr>
        <p:xfrm>
          <a:off x="162371" y="1212700"/>
          <a:ext cx="11887199" cy="1611258"/>
        </p:xfrm>
        <a:graphic>
          <a:graphicData uri="http://schemas.openxmlformats.org/drawingml/2006/table">
            <a:tbl>
              <a:tblPr firstRow="1" firstCol="1" bandRow="1"/>
              <a:tblGrid>
                <a:gridCol w="1129663">
                  <a:extLst>
                    <a:ext uri="{9D8B030D-6E8A-4147-A177-3AD203B41FA5}">
                      <a16:colId xmlns:a16="http://schemas.microsoft.com/office/drawing/2014/main" val="135446779"/>
                    </a:ext>
                  </a:extLst>
                </a:gridCol>
                <a:gridCol w="496356">
                  <a:extLst>
                    <a:ext uri="{9D8B030D-6E8A-4147-A177-3AD203B41FA5}">
                      <a16:colId xmlns:a16="http://schemas.microsoft.com/office/drawing/2014/main" val="2087094268"/>
                    </a:ext>
                  </a:extLst>
                </a:gridCol>
                <a:gridCol w="496356">
                  <a:extLst>
                    <a:ext uri="{9D8B030D-6E8A-4147-A177-3AD203B41FA5}">
                      <a16:colId xmlns:a16="http://schemas.microsoft.com/office/drawing/2014/main" val="480221039"/>
                    </a:ext>
                  </a:extLst>
                </a:gridCol>
                <a:gridCol w="1038626">
                  <a:extLst>
                    <a:ext uri="{9D8B030D-6E8A-4147-A177-3AD203B41FA5}">
                      <a16:colId xmlns:a16="http://schemas.microsoft.com/office/drawing/2014/main" val="2650818691"/>
                    </a:ext>
                  </a:extLst>
                </a:gridCol>
                <a:gridCol w="785303">
                  <a:extLst>
                    <a:ext uri="{9D8B030D-6E8A-4147-A177-3AD203B41FA5}">
                      <a16:colId xmlns:a16="http://schemas.microsoft.com/office/drawing/2014/main" val="1770592398"/>
                    </a:ext>
                  </a:extLst>
                </a:gridCol>
                <a:gridCol w="1234952">
                  <a:extLst>
                    <a:ext uri="{9D8B030D-6E8A-4147-A177-3AD203B41FA5}">
                      <a16:colId xmlns:a16="http://schemas.microsoft.com/office/drawing/2014/main" val="3185401411"/>
                    </a:ext>
                  </a:extLst>
                </a:gridCol>
                <a:gridCol w="2244287">
                  <a:extLst>
                    <a:ext uri="{9D8B030D-6E8A-4147-A177-3AD203B41FA5}">
                      <a16:colId xmlns:a16="http://schemas.microsoft.com/office/drawing/2014/main" val="883116025"/>
                    </a:ext>
                  </a:extLst>
                </a:gridCol>
                <a:gridCol w="1129663">
                  <a:extLst>
                    <a:ext uri="{9D8B030D-6E8A-4147-A177-3AD203B41FA5}">
                      <a16:colId xmlns:a16="http://schemas.microsoft.com/office/drawing/2014/main" val="2370654911"/>
                    </a:ext>
                  </a:extLst>
                </a:gridCol>
                <a:gridCol w="667348">
                  <a:extLst>
                    <a:ext uri="{9D8B030D-6E8A-4147-A177-3AD203B41FA5}">
                      <a16:colId xmlns:a16="http://schemas.microsoft.com/office/drawing/2014/main" val="302275858"/>
                    </a:ext>
                  </a:extLst>
                </a:gridCol>
                <a:gridCol w="664974">
                  <a:extLst>
                    <a:ext uri="{9D8B030D-6E8A-4147-A177-3AD203B41FA5}">
                      <a16:colId xmlns:a16="http://schemas.microsoft.com/office/drawing/2014/main" val="2803580438"/>
                    </a:ext>
                  </a:extLst>
                </a:gridCol>
                <a:gridCol w="666557">
                  <a:extLst>
                    <a:ext uri="{9D8B030D-6E8A-4147-A177-3AD203B41FA5}">
                      <a16:colId xmlns:a16="http://schemas.microsoft.com/office/drawing/2014/main" val="3509444469"/>
                    </a:ext>
                  </a:extLst>
                </a:gridCol>
                <a:gridCol w="666557">
                  <a:extLst>
                    <a:ext uri="{9D8B030D-6E8A-4147-A177-3AD203B41FA5}">
                      <a16:colId xmlns:a16="http://schemas.microsoft.com/office/drawing/2014/main" val="1968791594"/>
                    </a:ext>
                  </a:extLst>
                </a:gridCol>
                <a:gridCol w="666557">
                  <a:extLst>
                    <a:ext uri="{9D8B030D-6E8A-4147-A177-3AD203B41FA5}">
                      <a16:colId xmlns:a16="http://schemas.microsoft.com/office/drawing/2014/main" val="1552614798"/>
                    </a:ext>
                  </a:extLst>
                </a:gridCol>
              </a:tblGrid>
              <a:tr h="376818">
                <a:tc rowSpan="3">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8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僑居地</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國別</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algn="ctr" defTabSz="914400" rtl="0" eaLnBrk="1" latinLnBrk="0" hangingPunct="1">
                        <a:lnSpc>
                          <a:spcPct val="15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續讀學生數及其華語文能力測驗等級結果</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470452605"/>
                  </a:ext>
                </a:extLst>
              </a:tr>
              <a:tr h="17272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algn="ctr" defTabSz="914400" rtl="0" eaLnBrk="1" latinLnBrk="0" hangingPunct="1">
                        <a:lnSpc>
                          <a:spcPct val="1500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級小</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計</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5">
                  <a:txBody>
                    <a:bodyPr/>
                    <a:lstStyle/>
                    <a:p>
                      <a:pPr marL="0" algn="ctr" defTabSz="914400" rtl="0" eaLnBrk="1" latinLnBrk="0" hangingPunct="1">
                        <a:lnSpc>
                          <a:spcPct val="15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華語文能力測驗</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(TOCFL)</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等級</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288414025"/>
                  </a:ext>
                </a:extLst>
              </a:tr>
              <a:tr h="4445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ct val="1500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A2</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500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B1</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500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B2</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500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C1</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500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C2</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15325082"/>
                  </a:ext>
                </a:extLst>
              </a:tr>
              <a:tr h="381000">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學士班</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p>
                      <a:pPr algn="l">
                        <a:lnSpc>
                          <a:spcPts val="18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p>
                      <a:pPr algn="l">
                        <a:lnSpc>
                          <a:spcPts val="18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□外國學生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50000"/>
                        </a:lnSpc>
                        <a:spcAft>
                          <a:spcPts val="0"/>
                        </a:spcAft>
                      </a:pP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系統匯入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500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500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500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500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500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600394015"/>
                  </a:ext>
                </a:extLst>
              </a:tr>
            </a:tbl>
          </a:graphicData>
        </a:graphic>
      </p:graphicFrame>
    </p:spTree>
    <p:extLst>
      <p:ext uri="{BB962C8B-B14F-4D97-AF65-F5344CB8AC3E}">
        <p14:creationId xmlns:p14="http://schemas.microsoft.com/office/powerpoint/2010/main" val="2897533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2111"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3.2.6</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9341" y="371664"/>
            <a:ext cx="12182659"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保障</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62371" y="2217144"/>
            <a:ext cx="11887198" cy="161582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a:latin typeface="Arial" panose="020B0604020202020204" pitchFamily="34" charset="0"/>
                <a:ea typeface="微軟正黑體" panose="020B0604030504040204" pitchFamily="34" charset="-120"/>
                <a:cs typeface="Arial" panose="020B0604020202020204" pitchFamily="34" charset="0"/>
              </a:rPr>
              <a:t>行業別</a:t>
            </a:r>
            <a:r>
              <a:rPr lang="zh-TW" altLang="en-US"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u="heavy" dirty="0">
                <a:latin typeface="Arial" panose="020B0604020202020204" pitchFamily="34" charset="0"/>
                <a:ea typeface="微軟正黑體" panose="020B0604030504040204" pitchFamily="34" charset="-120"/>
                <a:cs typeface="Arial" panose="020B0604020202020204" pitchFamily="34" charset="0"/>
              </a:rPr>
              <a:t>該實習機構之行業別請參考行政院</a:t>
            </a:r>
            <a:r>
              <a:rPr lang="zh-TW" altLang="zh-TW" sz="22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最新</a:t>
            </a:r>
            <a:r>
              <a:rPr lang="zh-TW" altLang="zh-TW" sz="2200" u="heavy" dirty="0">
                <a:latin typeface="Arial" panose="020B0604020202020204" pitchFamily="34" charset="0"/>
                <a:ea typeface="微軟正黑體" panose="020B0604030504040204" pitchFamily="34" charset="-120"/>
                <a:cs typeface="Arial" panose="020B0604020202020204" pitchFamily="34" charset="0"/>
              </a:rPr>
              <a:t>修訂「行業標準分類」填報</a:t>
            </a:r>
            <a:r>
              <a:rPr lang="zh-TW" altLang="zh-TW" sz="2200" dirty="0">
                <a:latin typeface="Arial" panose="020B0604020202020204" pitchFamily="34" charset="0"/>
                <a:ea typeface="微軟正黑體" panose="020B0604030504040204" pitchFamily="34" charset="-120"/>
                <a:cs typeface="Arial" panose="020B0604020202020204" pitchFamily="34" charset="0"/>
              </a:rPr>
              <a:t>。若實習機構為「境外機構」者，亦請學校統整，並依機構類型填報其【行業別】。</a:t>
            </a:r>
          </a:p>
        </p:txBody>
      </p:sp>
      <p:graphicFrame>
        <p:nvGraphicFramePr>
          <p:cNvPr id="2" name="表格 1"/>
          <p:cNvGraphicFramePr>
            <a:graphicFrameLocks noGrp="1"/>
          </p:cNvGraphicFramePr>
          <p:nvPr>
            <p:extLst>
              <p:ext uri="{D42A27DB-BD31-4B8C-83A1-F6EECF244321}">
                <p14:modId xmlns:p14="http://schemas.microsoft.com/office/powerpoint/2010/main" val="668666779"/>
              </p:ext>
            </p:extLst>
          </p:nvPr>
        </p:nvGraphicFramePr>
        <p:xfrm>
          <a:off x="162371" y="950583"/>
          <a:ext cx="11887198" cy="1244817"/>
        </p:xfrm>
        <a:graphic>
          <a:graphicData uri="http://schemas.openxmlformats.org/drawingml/2006/table">
            <a:tbl>
              <a:tblPr firstRow="1" firstCol="1" bandRow="1"/>
              <a:tblGrid>
                <a:gridCol w="288295">
                  <a:extLst>
                    <a:ext uri="{9D8B030D-6E8A-4147-A177-3AD203B41FA5}">
                      <a16:colId xmlns:a16="http://schemas.microsoft.com/office/drawing/2014/main" val="511693825"/>
                    </a:ext>
                  </a:extLst>
                </a:gridCol>
                <a:gridCol w="302287">
                  <a:extLst>
                    <a:ext uri="{9D8B030D-6E8A-4147-A177-3AD203B41FA5}">
                      <a16:colId xmlns:a16="http://schemas.microsoft.com/office/drawing/2014/main" val="3842227354"/>
                    </a:ext>
                  </a:extLst>
                </a:gridCol>
                <a:gridCol w="246309">
                  <a:extLst>
                    <a:ext uri="{9D8B030D-6E8A-4147-A177-3AD203B41FA5}">
                      <a16:colId xmlns:a16="http://schemas.microsoft.com/office/drawing/2014/main" val="3613480680"/>
                    </a:ext>
                  </a:extLst>
                </a:gridCol>
                <a:gridCol w="268700">
                  <a:extLst>
                    <a:ext uri="{9D8B030D-6E8A-4147-A177-3AD203B41FA5}">
                      <a16:colId xmlns:a16="http://schemas.microsoft.com/office/drawing/2014/main" val="3864559376"/>
                    </a:ext>
                  </a:extLst>
                </a:gridCol>
                <a:gridCol w="279896">
                  <a:extLst>
                    <a:ext uri="{9D8B030D-6E8A-4147-A177-3AD203B41FA5}">
                      <a16:colId xmlns:a16="http://schemas.microsoft.com/office/drawing/2014/main" val="2136744006"/>
                    </a:ext>
                  </a:extLst>
                </a:gridCol>
                <a:gridCol w="929258">
                  <a:extLst>
                    <a:ext uri="{9D8B030D-6E8A-4147-A177-3AD203B41FA5}">
                      <a16:colId xmlns:a16="http://schemas.microsoft.com/office/drawing/2014/main" val="28517235"/>
                    </a:ext>
                  </a:extLst>
                </a:gridCol>
                <a:gridCol w="761319">
                  <a:extLst>
                    <a:ext uri="{9D8B030D-6E8A-4147-A177-3AD203B41FA5}">
                      <a16:colId xmlns:a16="http://schemas.microsoft.com/office/drawing/2014/main" val="604419602"/>
                    </a:ext>
                  </a:extLst>
                </a:gridCol>
                <a:gridCol w="794906">
                  <a:extLst>
                    <a:ext uri="{9D8B030D-6E8A-4147-A177-3AD203B41FA5}">
                      <a16:colId xmlns:a16="http://schemas.microsoft.com/office/drawing/2014/main" val="2111601522"/>
                    </a:ext>
                  </a:extLst>
                </a:gridCol>
                <a:gridCol w="694143">
                  <a:extLst>
                    <a:ext uri="{9D8B030D-6E8A-4147-A177-3AD203B41FA5}">
                      <a16:colId xmlns:a16="http://schemas.microsoft.com/office/drawing/2014/main" val="2995103305"/>
                    </a:ext>
                  </a:extLst>
                </a:gridCol>
                <a:gridCol w="638164">
                  <a:extLst>
                    <a:ext uri="{9D8B030D-6E8A-4147-A177-3AD203B41FA5}">
                      <a16:colId xmlns:a16="http://schemas.microsoft.com/office/drawing/2014/main" val="2821809767"/>
                    </a:ext>
                  </a:extLst>
                </a:gridCol>
                <a:gridCol w="1321110">
                  <a:extLst>
                    <a:ext uri="{9D8B030D-6E8A-4147-A177-3AD203B41FA5}">
                      <a16:colId xmlns:a16="http://schemas.microsoft.com/office/drawing/2014/main" val="2438653924"/>
                    </a:ext>
                  </a:extLst>
                </a:gridCol>
                <a:gridCol w="1119587">
                  <a:extLst>
                    <a:ext uri="{9D8B030D-6E8A-4147-A177-3AD203B41FA5}">
                      <a16:colId xmlns:a16="http://schemas.microsoft.com/office/drawing/2014/main" val="3782055955"/>
                    </a:ext>
                  </a:extLst>
                </a:gridCol>
                <a:gridCol w="981369">
                  <a:extLst>
                    <a:ext uri="{9D8B030D-6E8A-4147-A177-3AD203B41FA5}">
                      <a16:colId xmlns:a16="http://schemas.microsoft.com/office/drawing/2014/main" val="3061886788"/>
                    </a:ext>
                  </a:extLst>
                </a:gridCol>
                <a:gridCol w="865947">
                  <a:extLst>
                    <a:ext uri="{9D8B030D-6E8A-4147-A177-3AD203B41FA5}">
                      <a16:colId xmlns:a16="http://schemas.microsoft.com/office/drawing/2014/main" val="3743399638"/>
                    </a:ext>
                  </a:extLst>
                </a:gridCol>
                <a:gridCol w="660556">
                  <a:extLst>
                    <a:ext uri="{9D8B030D-6E8A-4147-A177-3AD203B41FA5}">
                      <a16:colId xmlns:a16="http://schemas.microsoft.com/office/drawing/2014/main" val="4003021533"/>
                    </a:ext>
                  </a:extLst>
                </a:gridCol>
                <a:gridCol w="626967">
                  <a:extLst>
                    <a:ext uri="{9D8B030D-6E8A-4147-A177-3AD203B41FA5}">
                      <a16:colId xmlns:a16="http://schemas.microsoft.com/office/drawing/2014/main" val="2331279939"/>
                    </a:ext>
                  </a:extLst>
                </a:gridCol>
                <a:gridCol w="481423">
                  <a:extLst>
                    <a:ext uri="{9D8B030D-6E8A-4147-A177-3AD203B41FA5}">
                      <a16:colId xmlns:a16="http://schemas.microsoft.com/office/drawing/2014/main" val="417567941"/>
                    </a:ext>
                  </a:extLst>
                </a:gridCol>
                <a:gridCol w="369463">
                  <a:extLst>
                    <a:ext uri="{9D8B030D-6E8A-4147-A177-3AD203B41FA5}">
                      <a16:colId xmlns:a16="http://schemas.microsoft.com/office/drawing/2014/main" val="1462087757"/>
                    </a:ext>
                  </a:extLst>
                </a:gridCol>
                <a:gridCol w="257499">
                  <a:extLst>
                    <a:ext uri="{9D8B030D-6E8A-4147-A177-3AD203B41FA5}">
                      <a16:colId xmlns:a16="http://schemas.microsoft.com/office/drawing/2014/main" val="1591509454"/>
                    </a:ext>
                  </a:extLst>
                </a:gridCol>
              </a:tblGrid>
              <a:tr h="112431">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實習場所國別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實習機構資訊</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學生實際實習場所</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8">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學生實習權益人次</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936650"/>
                  </a:ext>
                </a:extLst>
              </a:tr>
              <a:tr h="20964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行業別</a:t>
                      </a:r>
                    </a:p>
                  </a:txBody>
                  <a:tcPr marL="55352" marR="55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機構名稱</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縣市別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地址</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投保情形</a:t>
                      </a:r>
                    </a:p>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111.10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期調整欄位</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實習待遇</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58940419"/>
                  </a:ext>
                </a:extLst>
              </a:tr>
              <a:tr h="63521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僅勞保</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僅校外實習保險</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兩者皆有</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兩者皆無</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工資</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獎學金</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津貼</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無</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393213377"/>
                  </a:ext>
                </a:extLst>
              </a:tr>
            </a:tbl>
          </a:graphicData>
        </a:graphic>
      </p:graphicFrame>
    </p:spTree>
    <p:extLst>
      <p:ext uri="{BB962C8B-B14F-4D97-AF65-F5344CB8AC3E}">
        <p14:creationId xmlns:p14="http://schemas.microsoft.com/office/powerpoint/2010/main" val="3216794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132" y="7005"/>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3.2.7</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424" y="337480"/>
            <a:ext cx="12182576"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保障</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nvPr>
        </p:nvGraphicFramePr>
        <p:xfrm>
          <a:off x="213486" y="1109492"/>
          <a:ext cx="11664000" cy="5547683"/>
        </p:xfrm>
        <a:graphic>
          <a:graphicData uri="http://schemas.openxmlformats.org/drawingml/2006/table">
            <a:tbl>
              <a:tblPr firstRow="1" firstCol="1" bandRow="1">
                <a:noFill/>
              </a:tblPr>
              <a:tblGrid>
                <a:gridCol w="1272414">
                  <a:extLst>
                    <a:ext uri="{9D8B030D-6E8A-4147-A177-3AD203B41FA5}">
                      <a16:colId xmlns:a16="http://schemas.microsoft.com/office/drawing/2014/main" val="3568174955"/>
                    </a:ext>
                  </a:extLst>
                </a:gridCol>
                <a:gridCol w="2022231">
                  <a:extLst>
                    <a:ext uri="{9D8B030D-6E8A-4147-A177-3AD203B41FA5}">
                      <a16:colId xmlns:a16="http://schemas.microsoft.com/office/drawing/2014/main" val="167456982"/>
                    </a:ext>
                  </a:extLst>
                </a:gridCol>
                <a:gridCol w="8369355">
                  <a:extLst>
                    <a:ext uri="{9D8B030D-6E8A-4147-A177-3AD203B41FA5}">
                      <a16:colId xmlns:a16="http://schemas.microsoft.com/office/drawing/2014/main" val="430304398"/>
                    </a:ext>
                  </a:extLst>
                </a:gridCol>
              </a:tblGrid>
              <a:tr h="227025">
                <a:tc gridSpan="2">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ctr">
                        <a:lnSpc>
                          <a:spcPts val="1600"/>
                        </a:lnSpc>
                        <a:spcBef>
                          <a:spcPts val="300"/>
                        </a:spcBef>
                        <a:spcAft>
                          <a:spcPts val="300"/>
                        </a:spcAft>
                      </a:pPr>
                      <a:r>
                        <a:rPr lang="en-US"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19</a:t>
                      </a:r>
                      <a:r>
                        <a:rPr 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行業</a:t>
                      </a:r>
                      <a:r>
                        <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別</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hMerge="1">
                  <a:txBody>
                    <a:bodyPr/>
                    <a:lstStyle/>
                    <a:p>
                      <a:endParaRPr lang="zh-TW" altLang="en-US"/>
                    </a:p>
                  </a:txBody>
                  <a:tcPr/>
                </a:tc>
                <a:tc rowSpan="2">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ctr">
                        <a:lnSpc>
                          <a:spcPts val="1600"/>
                        </a:lnSpc>
                        <a:spcBef>
                          <a:spcPts val="300"/>
                        </a:spcBef>
                        <a:spcAft>
                          <a:spcPts val="30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說明</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extLst>
                  <a:ext uri="{0D108BD9-81ED-4DB2-BD59-A6C34878D82A}">
                    <a16:rowId xmlns:a16="http://schemas.microsoft.com/office/drawing/2014/main" val="2536355564"/>
                  </a:ext>
                </a:extLst>
              </a:tr>
              <a:tr h="454051">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ctr">
                        <a:lnSpc>
                          <a:spcPts val="1600"/>
                        </a:lnSpc>
                        <a:spcBef>
                          <a:spcPts val="300"/>
                        </a:spcBef>
                        <a:spcAft>
                          <a:spcPts val="30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系統填表代碼</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lnSpc>
                          <a:spcPts val="1600"/>
                        </a:lnSpc>
                        <a:spcBef>
                          <a:spcPts val="300"/>
                        </a:spcBef>
                        <a:spcAft>
                          <a:spcPts val="30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行業別</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vMerge="1">
                  <a:txBody>
                    <a:bodyPr/>
                    <a:lstStyle/>
                    <a:p>
                      <a:endParaRPr lang="zh-TW" altLang="en-US"/>
                    </a:p>
                  </a:txBody>
                  <a:tcPr/>
                </a:tc>
                <a:extLst>
                  <a:ext uri="{0D108BD9-81ED-4DB2-BD59-A6C34878D82A}">
                    <a16:rowId xmlns:a16="http://schemas.microsoft.com/office/drawing/2014/main" val="805727074"/>
                  </a:ext>
                </a:extLst>
              </a:tr>
              <a:tr h="454051">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農、林、漁、牧業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從事農作物栽培、畜牧、農事及畜牧服務、造林、伐木及採集、漁撈及水產養殖等之行業等。</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907894"/>
                  </a:ext>
                </a:extLst>
              </a:tr>
              <a:tr h="681077">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礦業及土石採取業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從事石油、天然氣、砂、石及黏土等礦物及土石之探勘、採取、初步處理（如碎解、洗選等處理作業）及準備作業（如除土、開坑、掘鑿等礦場工程）等之行業。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09516295"/>
                  </a:ext>
                </a:extLst>
              </a:tr>
              <a:tr h="1546312">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製造業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從事以物理或化學方法，將材料、物質或零組件轉變成新產品，不論使用動力機械或人力，在工廠內或在家中作業，均歸入製造業；例外情形列舉如負面表列第</a:t>
                      </a:r>
                      <a:r>
                        <a:rPr lang="en-US"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a:t>
                      </a: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至第</a:t>
                      </a:r>
                      <a:r>
                        <a:rPr lang="en-US"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7</a:t>
                      </a: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項。此外，產品實質改造、翻新、重製作業、組件組裝、產業機械及設備之維修與安裝亦歸入本類；而機械設備之專用零組件製造與其所屬機械設備主體製造原則上歸入同一類別；非專用零組件如原動機、活塞、電動機、電器配件、活閥、齒輪、軸承等製造，則依性質分別歸入適當類別；惟以鑄模、擠壓等方法製造之塑膠零配件則歸入</a:t>
                      </a:r>
                      <a:r>
                        <a:rPr lang="en-US"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2203</a:t>
                      </a: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細類「塑膠外殼及配件製造業」等。</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4398317"/>
                  </a:ext>
                </a:extLst>
              </a:tr>
              <a:tr h="308535">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4</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電力及燃氣供應業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從事電力、氣體燃料及蒸汽供應之行業等。</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673114"/>
                  </a:ext>
                </a:extLst>
              </a:tr>
              <a:tr h="454051">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5</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用水供應及污染整治業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從事用水供應、廢水及污水處理、廢棄物清除及處理、污染整治之行業；資源物回收分類及處理成再生原料亦歸入本類。</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4901495"/>
                  </a:ext>
                </a:extLst>
              </a:tr>
              <a:tr h="454051">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6</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營建工程業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從事建築及土木工程之興建、改建、修繕等及其專門營造之行業；附操作員之營造設備租賃亦歸入本類。</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12738668"/>
                  </a:ext>
                </a:extLst>
              </a:tr>
              <a:tr h="523171">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7</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批發及零售業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從事有形商品之批發、零售、經紀及代理之行業；銷售商品所附帶不改變商品本質之簡單處理，如包裝、清洗、分級、摻混、運送、安裝、修理等亦歸入本類。</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7202192"/>
                  </a:ext>
                </a:extLst>
              </a:tr>
              <a:tr h="217124">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8</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運輸及倉儲業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從事以運輸工具提供客貨運輸及其運輸輔助、倉儲、郵政及遞送服務之行業。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53627055"/>
                  </a:ext>
                </a:extLst>
              </a:tr>
              <a:tr h="228235">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9</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住宿及餐飲業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從事短期或臨時性住宿服務及餐飲服務之行業等。</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2892036"/>
                  </a:ext>
                </a:extLst>
              </a:tr>
            </a:tbl>
          </a:graphicData>
        </a:graphic>
      </p:graphicFrame>
      <p:sp>
        <p:nvSpPr>
          <p:cNvPr id="9" name="矩形 8"/>
          <p:cNvSpPr/>
          <p:nvPr/>
        </p:nvSpPr>
        <p:spPr>
          <a:xfrm>
            <a:off x="7316" y="749049"/>
            <a:ext cx="3855072" cy="338554"/>
          </a:xfrm>
          <a:prstGeom prst="rect">
            <a:avLst/>
          </a:prstGeom>
        </p:spPr>
        <p:txBody>
          <a:bodyPr wrap="square">
            <a:spAutoFit/>
          </a:bodyPr>
          <a:lstStyle/>
          <a:p>
            <a:pPr marL="342900" indent="-342900">
              <a:buFont typeface="Wingdings" panose="05000000000000000000" pitchFamily="2" charset="2"/>
              <a:buChar char="l"/>
            </a:pPr>
            <a:r>
              <a:rPr lang="zh-TW" altLang="zh-TW" sz="1600" b="1" dirty="0">
                <a:latin typeface="Arial" panose="020B0604020202020204" pitchFamily="34" charset="0"/>
                <a:ea typeface="微軟正黑體" panose="020B0604030504040204" pitchFamily="34" charset="-120"/>
                <a:cs typeface="Arial" panose="020B0604020202020204" pitchFamily="34" charset="0"/>
              </a:rPr>
              <a:t>行政院</a:t>
            </a:r>
            <a:r>
              <a:rPr lang="zh-TW" altLang="en-US" sz="1600" b="1" dirty="0">
                <a:latin typeface="Arial" panose="020B0604020202020204" pitchFamily="34" charset="0"/>
                <a:ea typeface="微軟正黑體" panose="020B0604030504040204" pitchFamily="34" charset="-120"/>
                <a:cs typeface="Arial" panose="020B0604020202020204" pitchFamily="34" charset="0"/>
              </a:rPr>
              <a:t>最新</a:t>
            </a:r>
            <a:r>
              <a:rPr lang="zh-TW" altLang="zh-TW" sz="1600" b="1" dirty="0">
                <a:latin typeface="Arial" panose="020B0604020202020204" pitchFamily="34" charset="0"/>
                <a:ea typeface="微軟正黑體" panose="020B0604030504040204" pitchFamily="34" charset="-120"/>
                <a:cs typeface="Arial" panose="020B0604020202020204" pitchFamily="34" charset="0"/>
              </a:rPr>
              <a:t>修訂「行業標準分</a:t>
            </a:r>
            <a:r>
              <a:rPr lang="zh-TW" altLang="en-US" sz="1600" b="1" dirty="0">
                <a:latin typeface="Arial" panose="020B0604020202020204" pitchFamily="34" charset="0"/>
                <a:ea typeface="微軟正黑體" panose="020B0604030504040204" pitchFamily="34" charset="-120"/>
                <a:cs typeface="Arial" panose="020B0604020202020204" pitchFamily="34" charset="0"/>
              </a:rPr>
              <a:t>類」：</a:t>
            </a:r>
          </a:p>
        </p:txBody>
      </p:sp>
    </p:spTree>
    <p:extLst>
      <p:ext uri="{BB962C8B-B14F-4D97-AF65-F5344CB8AC3E}">
        <p14:creationId xmlns:p14="http://schemas.microsoft.com/office/powerpoint/2010/main" val="2696944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2111"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3.2.8</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17887" y="363118"/>
            <a:ext cx="12174113"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994708151"/>
              </p:ext>
            </p:extLst>
          </p:nvPr>
        </p:nvGraphicFramePr>
        <p:xfrm>
          <a:off x="273465" y="1152219"/>
          <a:ext cx="11665009" cy="5453675"/>
        </p:xfrm>
        <a:graphic>
          <a:graphicData uri="http://schemas.openxmlformats.org/drawingml/2006/table">
            <a:tbl>
              <a:tblPr firstRow="1" firstCol="1" bandRow="1">
                <a:noFill/>
              </a:tblPr>
              <a:tblGrid>
                <a:gridCol w="1358781">
                  <a:extLst>
                    <a:ext uri="{9D8B030D-6E8A-4147-A177-3AD203B41FA5}">
                      <a16:colId xmlns:a16="http://schemas.microsoft.com/office/drawing/2014/main" val="3568174955"/>
                    </a:ext>
                  </a:extLst>
                </a:gridCol>
                <a:gridCol w="2507345">
                  <a:extLst>
                    <a:ext uri="{9D8B030D-6E8A-4147-A177-3AD203B41FA5}">
                      <a16:colId xmlns:a16="http://schemas.microsoft.com/office/drawing/2014/main" val="167456982"/>
                    </a:ext>
                  </a:extLst>
                </a:gridCol>
                <a:gridCol w="7798883">
                  <a:extLst>
                    <a:ext uri="{9D8B030D-6E8A-4147-A177-3AD203B41FA5}">
                      <a16:colId xmlns:a16="http://schemas.microsoft.com/office/drawing/2014/main" val="430304398"/>
                    </a:ext>
                  </a:extLst>
                </a:gridCol>
              </a:tblGrid>
              <a:tr h="231412">
                <a:tc gridSpan="2">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ctr">
                        <a:lnSpc>
                          <a:spcPts val="1600"/>
                        </a:lnSpc>
                        <a:spcBef>
                          <a:spcPts val="300"/>
                        </a:spcBef>
                        <a:spcAft>
                          <a:spcPts val="300"/>
                        </a:spcAft>
                      </a:pPr>
                      <a:r>
                        <a:rPr lang="en-US"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19</a:t>
                      </a:r>
                      <a:r>
                        <a:rPr 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行業</a:t>
                      </a:r>
                      <a:r>
                        <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別</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hMerge="1">
                  <a:txBody>
                    <a:bodyPr/>
                    <a:lstStyle/>
                    <a:p>
                      <a:endParaRPr lang="zh-TW" altLang="en-US"/>
                    </a:p>
                  </a:txBody>
                  <a:tcPr/>
                </a:tc>
                <a:tc rowSpan="2">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ctr">
                        <a:lnSpc>
                          <a:spcPts val="1600"/>
                        </a:lnSpc>
                        <a:spcBef>
                          <a:spcPts val="300"/>
                        </a:spcBef>
                        <a:spcAft>
                          <a:spcPts val="30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說明</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extLst>
                  <a:ext uri="{0D108BD9-81ED-4DB2-BD59-A6C34878D82A}">
                    <a16:rowId xmlns:a16="http://schemas.microsoft.com/office/drawing/2014/main" val="2536355564"/>
                  </a:ext>
                </a:extLst>
              </a:tr>
              <a:tr h="357665">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ctr">
                        <a:lnSpc>
                          <a:spcPts val="1600"/>
                        </a:lnSpc>
                        <a:spcBef>
                          <a:spcPts val="300"/>
                        </a:spcBef>
                        <a:spcAft>
                          <a:spcPts val="30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系統填表代碼</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lnSpc>
                          <a:spcPts val="1600"/>
                        </a:lnSpc>
                        <a:spcBef>
                          <a:spcPts val="300"/>
                        </a:spcBef>
                        <a:spcAft>
                          <a:spcPts val="30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行業別</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vMerge="1">
                  <a:txBody>
                    <a:bodyPr/>
                    <a:lstStyle/>
                    <a:p>
                      <a:endParaRPr lang="zh-TW" altLang="en-US"/>
                    </a:p>
                  </a:txBody>
                  <a:tcPr/>
                </a:tc>
                <a:extLst>
                  <a:ext uri="{0D108BD9-81ED-4DB2-BD59-A6C34878D82A}">
                    <a16:rowId xmlns:a16="http://schemas.microsoft.com/office/drawing/2014/main" val="805727074"/>
                  </a:ext>
                </a:extLst>
              </a:tr>
              <a:tr h="694238">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altLang="zh-TW" sz="1400" b="1"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出版影音及資通訊業</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從事出版、影片及電視節目製作、後製、發行與影片放映，聲音錄製及音樂發行，廣播及電視節目編排與傳播，電信、電腦程式設計、諮詢及相關服務、資訊服務等之行業。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4655732"/>
                  </a:ext>
                </a:extLst>
              </a:tr>
              <a:tr h="232645">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11</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金融及保險業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從事金融服務、保險、證券期貨及金融輔助等活動之行業。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30514351"/>
                  </a:ext>
                </a:extLst>
              </a:tr>
              <a:tr h="232645">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12</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不動產業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從事不動產開發、經營及相關服務之行業。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1715725"/>
                  </a:ext>
                </a:extLst>
              </a:tr>
              <a:tr h="694238">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13</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專業、科學及技術服務業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從事專業、科學及技術服務之行業，如法律及會計、企業管理及管理顧問、建築及工程服務、技術檢測及分析、研究發展、廣告及市場研究、專門設計及獸醫服務等。</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1674568"/>
                  </a:ext>
                </a:extLst>
              </a:tr>
              <a:tr h="694238">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14</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支援服務業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從事支援企業或組織營運之例行性活動（少部分服務家庭）之行業，如租賃、人力仲介及供應、旅行及其他相關服務、保全及偵探、建築物及綠化服務、行政支援服務等。</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000703"/>
                  </a:ext>
                </a:extLst>
              </a:tr>
              <a:tr h="462826">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15</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公共行政及國防、強制性社會安全</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從事公共行政管理與服務之政府機關、民意機關及國防事務等；強制性社會安全事務、享有特權及豁免權之國際組織及外國機構亦歸入本類。</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11558954"/>
                  </a:ext>
                </a:extLst>
              </a:tr>
              <a:tr h="465290">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16</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教育業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從事正規教育體制內之各級學校與體制外之教育服務，以及教育輔助服務之行業；軍事學校及法務機構附設學校亦歸入本類。</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5977968"/>
                  </a:ext>
                </a:extLst>
              </a:tr>
              <a:tr h="462826">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17</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醫療保健及社會工作服務業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從事醫療保健及社會工作服務之行業。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0098171"/>
                  </a:ext>
                </a:extLst>
              </a:tr>
              <a:tr h="462826">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18</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藝術、娛樂及休閒服務業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從事創作及藝術表演，經營圖書館、檔案保存、博物館及類似機構，博弈、運動、娛樂及休閒服務等之行業。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049100"/>
                  </a:ext>
                </a:extLst>
              </a:tr>
              <a:tr h="462826">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19</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其他服務業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marR="0" indent="0" algn="l" defTabSz="914400" rtl="0" eaLnBrk="1" fontAlgn="auto" latinLnBrk="0" hangingPunct="1">
                        <a:lnSpc>
                          <a:spcPts val="1600"/>
                        </a:lnSpc>
                        <a:spcBef>
                          <a:spcPts val="0"/>
                        </a:spcBef>
                        <a:spcAft>
                          <a:spcPts val="0"/>
                        </a:spcAft>
                        <a:buClrTx/>
                        <a:buSzTx/>
                        <a:buFontTx/>
                        <a:buNone/>
                        <a:tabLst/>
                        <a:defRPr/>
                      </a:pPr>
                      <a:r>
                        <a:rPr lang="zh-TW" altLang="zh-TW" sz="1400" b="1"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a:t>
                      </a:r>
                      <a:r>
                        <a:rPr lang="zh-TW" altLang="en-US" sz="1400" b="1" u="none" kern="100" baseline="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1400" b="1" u="none" kern="100" baseline="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批發及零售業</a:t>
                      </a:r>
                      <a:r>
                        <a:rPr lang="zh-TW" altLang="en-US" sz="1400" b="1" u="none" kern="100" baseline="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1400" b="1" u="none" kern="100" baseline="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至</a:t>
                      </a:r>
                      <a:r>
                        <a:rPr lang="zh-TW" altLang="en-US" sz="1400" b="1" u="none" kern="100" baseline="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1400" b="1" u="none" kern="100" baseline="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藝術、娛樂及休閒服務業</a:t>
                      </a:r>
                      <a:r>
                        <a:rPr lang="zh-TW" altLang="en-US" sz="1400" b="1" u="none" kern="100" baseline="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1400" b="1"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大類以外服務之行業</a:t>
                      </a:r>
                      <a:r>
                        <a:rPr lang="zh-TW" altLang="zh-TW" sz="1400" kern="1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，如宗教、職業及類似組織、個人及家庭用品維修、洗衣、美髮及美容美體、殯葬及相關服務、家事服務等。</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6153156"/>
                  </a:ext>
                </a:extLst>
              </a:tr>
            </a:tbl>
          </a:graphicData>
        </a:graphic>
      </p:graphicFrame>
      <p:sp>
        <p:nvSpPr>
          <p:cNvPr id="9" name="矩形 8"/>
          <p:cNvSpPr/>
          <p:nvPr/>
        </p:nvSpPr>
        <p:spPr>
          <a:xfrm>
            <a:off x="9696" y="808867"/>
            <a:ext cx="3855072" cy="338554"/>
          </a:xfrm>
          <a:prstGeom prst="rect">
            <a:avLst/>
          </a:prstGeom>
        </p:spPr>
        <p:txBody>
          <a:bodyPr wrap="square">
            <a:spAutoFit/>
          </a:bodyPr>
          <a:lstStyle/>
          <a:p>
            <a:pPr marL="342900" indent="-342900">
              <a:buFont typeface="Wingdings" panose="05000000000000000000" pitchFamily="2" charset="2"/>
              <a:buChar char="l"/>
            </a:pPr>
            <a:r>
              <a:rPr lang="zh-TW" altLang="zh-TW" sz="1600" b="1" dirty="0">
                <a:latin typeface="Arial" panose="020B0604020202020204" pitchFamily="34" charset="0"/>
                <a:ea typeface="微軟正黑體" panose="020B0604030504040204" pitchFamily="34" charset="-120"/>
                <a:cs typeface="Arial" panose="020B0604020202020204" pitchFamily="34" charset="0"/>
              </a:rPr>
              <a:t>行政院</a:t>
            </a:r>
            <a:r>
              <a:rPr lang="zh-TW" altLang="en-US" sz="1600" b="1" dirty="0">
                <a:latin typeface="Arial" panose="020B0604020202020204" pitchFamily="34" charset="0"/>
                <a:ea typeface="微軟正黑體" panose="020B0604030504040204" pitchFamily="34" charset="-120"/>
                <a:cs typeface="Arial" panose="020B0604020202020204" pitchFamily="34" charset="0"/>
              </a:rPr>
              <a:t>最新</a:t>
            </a:r>
            <a:r>
              <a:rPr lang="zh-TW" altLang="zh-TW" sz="1600" b="1" dirty="0">
                <a:latin typeface="Arial" panose="020B0604020202020204" pitchFamily="34" charset="0"/>
                <a:ea typeface="微軟正黑體" panose="020B0604030504040204" pitchFamily="34" charset="-120"/>
                <a:cs typeface="Arial" panose="020B0604020202020204" pitchFamily="34" charset="0"/>
              </a:rPr>
              <a:t>修訂「行業標準分</a:t>
            </a:r>
            <a:r>
              <a:rPr lang="zh-TW" altLang="en-US" sz="1600" b="1" dirty="0">
                <a:latin typeface="Arial" panose="020B0604020202020204" pitchFamily="34" charset="0"/>
                <a:ea typeface="微軟正黑體" panose="020B0604030504040204" pitchFamily="34" charset="-120"/>
                <a:cs typeface="Arial" panose="020B0604020202020204" pitchFamily="34" charset="0"/>
              </a:rPr>
              <a:t>類」：</a:t>
            </a:r>
          </a:p>
        </p:txBody>
      </p:sp>
    </p:spTree>
    <p:extLst>
      <p:ext uri="{BB962C8B-B14F-4D97-AF65-F5344CB8AC3E}">
        <p14:creationId xmlns:p14="http://schemas.microsoft.com/office/powerpoint/2010/main" val="1145257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3.2.9</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保障</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09873" y="2259873"/>
            <a:ext cx="11965337" cy="161582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latin typeface="Arial" panose="020B0604020202020204" pitchFamily="34" charset="0"/>
                <a:ea typeface="微軟正黑體" panose="020B0604030504040204" pitchFamily="34" charset="-120"/>
                <a:cs typeface="Arial" panose="020B0604020202020204" pitchFamily="34" charset="0"/>
              </a:rPr>
              <a:t>僅校外實習保險</a:t>
            </a:r>
            <a:r>
              <a:rPr lang="zh-TW" altLang="en-US"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係指學生於實習期間，「僅」投保「大專校院校外實習學生團體保險」或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學校自行投保「其他意外險」之人次，惟</a:t>
            </a:r>
            <a:r>
              <a:rPr lang="zh-TW" altLang="zh-TW" sz="22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不包含學生平安險</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2" name="表格 1"/>
          <p:cNvGraphicFramePr>
            <a:graphicFrameLocks noGrp="1"/>
          </p:cNvGraphicFramePr>
          <p:nvPr>
            <p:extLst>
              <p:ext uri="{D42A27DB-BD31-4B8C-83A1-F6EECF244321}">
                <p14:modId xmlns:p14="http://schemas.microsoft.com/office/powerpoint/2010/main" val="3104451431"/>
              </p:ext>
            </p:extLst>
          </p:nvPr>
        </p:nvGraphicFramePr>
        <p:xfrm>
          <a:off x="153823" y="933493"/>
          <a:ext cx="11921384" cy="1308339"/>
        </p:xfrm>
        <a:graphic>
          <a:graphicData uri="http://schemas.openxmlformats.org/drawingml/2006/table">
            <a:tbl>
              <a:tblPr firstRow="1" firstCol="1" bandRow="1"/>
              <a:tblGrid>
                <a:gridCol w="289123">
                  <a:extLst>
                    <a:ext uri="{9D8B030D-6E8A-4147-A177-3AD203B41FA5}">
                      <a16:colId xmlns:a16="http://schemas.microsoft.com/office/drawing/2014/main" val="511693825"/>
                    </a:ext>
                  </a:extLst>
                </a:gridCol>
                <a:gridCol w="303157">
                  <a:extLst>
                    <a:ext uri="{9D8B030D-6E8A-4147-A177-3AD203B41FA5}">
                      <a16:colId xmlns:a16="http://schemas.microsoft.com/office/drawing/2014/main" val="3842227354"/>
                    </a:ext>
                  </a:extLst>
                </a:gridCol>
                <a:gridCol w="247017">
                  <a:extLst>
                    <a:ext uri="{9D8B030D-6E8A-4147-A177-3AD203B41FA5}">
                      <a16:colId xmlns:a16="http://schemas.microsoft.com/office/drawing/2014/main" val="3613480680"/>
                    </a:ext>
                  </a:extLst>
                </a:gridCol>
                <a:gridCol w="269474">
                  <a:extLst>
                    <a:ext uri="{9D8B030D-6E8A-4147-A177-3AD203B41FA5}">
                      <a16:colId xmlns:a16="http://schemas.microsoft.com/office/drawing/2014/main" val="3864559376"/>
                    </a:ext>
                  </a:extLst>
                </a:gridCol>
                <a:gridCol w="280701">
                  <a:extLst>
                    <a:ext uri="{9D8B030D-6E8A-4147-A177-3AD203B41FA5}">
                      <a16:colId xmlns:a16="http://schemas.microsoft.com/office/drawing/2014/main" val="2136744006"/>
                    </a:ext>
                  </a:extLst>
                </a:gridCol>
                <a:gridCol w="931930">
                  <a:extLst>
                    <a:ext uri="{9D8B030D-6E8A-4147-A177-3AD203B41FA5}">
                      <a16:colId xmlns:a16="http://schemas.microsoft.com/office/drawing/2014/main" val="28517235"/>
                    </a:ext>
                  </a:extLst>
                </a:gridCol>
                <a:gridCol w="763508">
                  <a:extLst>
                    <a:ext uri="{9D8B030D-6E8A-4147-A177-3AD203B41FA5}">
                      <a16:colId xmlns:a16="http://schemas.microsoft.com/office/drawing/2014/main" val="604419602"/>
                    </a:ext>
                  </a:extLst>
                </a:gridCol>
                <a:gridCol w="797191">
                  <a:extLst>
                    <a:ext uri="{9D8B030D-6E8A-4147-A177-3AD203B41FA5}">
                      <a16:colId xmlns:a16="http://schemas.microsoft.com/office/drawing/2014/main" val="2111601522"/>
                    </a:ext>
                  </a:extLst>
                </a:gridCol>
                <a:gridCol w="696139">
                  <a:extLst>
                    <a:ext uri="{9D8B030D-6E8A-4147-A177-3AD203B41FA5}">
                      <a16:colId xmlns:a16="http://schemas.microsoft.com/office/drawing/2014/main" val="2995103305"/>
                    </a:ext>
                  </a:extLst>
                </a:gridCol>
                <a:gridCol w="640000">
                  <a:extLst>
                    <a:ext uri="{9D8B030D-6E8A-4147-A177-3AD203B41FA5}">
                      <a16:colId xmlns:a16="http://schemas.microsoft.com/office/drawing/2014/main" val="2821809767"/>
                    </a:ext>
                  </a:extLst>
                </a:gridCol>
                <a:gridCol w="1199653">
                  <a:extLst>
                    <a:ext uri="{9D8B030D-6E8A-4147-A177-3AD203B41FA5}">
                      <a16:colId xmlns:a16="http://schemas.microsoft.com/office/drawing/2014/main" val="2438653924"/>
                    </a:ext>
                  </a:extLst>
                </a:gridCol>
                <a:gridCol w="1248063">
                  <a:extLst>
                    <a:ext uri="{9D8B030D-6E8A-4147-A177-3AD203B41FA5}">
                      <a16:colId xmlns:a16="http://schemas.microsoft.com/office/drawing/2014/main" val="3782055955"/>
                    </a:ext>
                  </a:extLst>
                </a:gridCol>
                <a:gridCol w="984192">
                  <a:extLst>
                    <a:ext uri="{9D8B030D-6E8A-4147-A177-3AD203B41FA5}">
                      <a16:colId xmlns:a16="http://schemas.microsoft.com/office/drawing/2014/main" val="3061886788"/>
                    </a:ext>
                  </a:extLst>
                </a:gridCol>
                <a:gridCol w="868437">
                  <a:extLst>
                    <a:ext uri="{9D8B030D-6E8A-4147-A177-3AD203B41FA5}">
                      <a16:colId xmlns:a16="http://schemas.microsoft.com/office/drawing/2014/main" val="3743399638"/>
                    </a:ext>
                  </a:extLst>
                </a:gridCol>
                <a:gridCol w="662455">
                  <a:extLst>
                    <a:ext uri="{9D8B030D-6E8A-4147-A177-3AD203B41FA5}">
                      <a16:colId xmlns:a16="http://schemas.microsoft.com/office/drawing/2014/main" val="4003021533"/>
                    </a:ext>
                  </a:extLst>
                </a:gridCol>
                <a:gridCol w="628770">
                  <a:extLst>
                    <a:ext uri="{9D8B030D-6E8A-4147-A177-3AD203B41FA5}">
                      <a16:colId xmlns:a16="http://schemas.microsoft.com/office/drawing/2014/main" val="2331279939"/>
                    </a:ext>
                  </a:extLst>
                </a:gridCol>
                <a:gridCol w="482808">
                  <a:extLst>
                    <a:ext uri="{9D8B030D-6E8A-4147-A177-3AD203B41FA5}">
                      <a16:colId xmlns:a16="http://schemas.microsoft.com/office/drawing/2014/main" val="417567941"/>
                    </a:ext>
                  </a:extLst>
                </a:gridCol>
                <a:gridCol w="370526">
                  <a:extLst>
                    <a:ext uri="{9D8B030D-6E8A-4147-A177-3AD203B41FA5}">
                      <a16:colId xmlns:a16="http://schemas.microsoft.com/office/drawing/2014/main" val="1462087757"/>
                    </a:ext>
                  </a:extLst>
                </a:gridCol>
                <a:gridCol w="258240">
                  <a:extLst>
                    <a:ext uri="{9D8B030D-6E8A-4147-A177-3AD203B41FA5}">
                      <a16:colId xmlns:a16="http://schemas.microsoft.com/office/drawing/2014/main" val="1591509454"/>
                    </a:ext>
                  </a:extLst>
                </a:gridCol>
              </a:tblGrid>
              <a:tr h="112431">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實習場所國別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實習機構資訊</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學生實際實習場所</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8">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學生實習權益人次</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936650"/>
                  </a:ext>
                </a:extLst>
              </a:tr>
              <a:tr h="46992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行業別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機構名稱</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縣市別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地址</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投保情形</a:t>
                      </a:r>
                    </a:p>
                    <a:p>
                      <a:pPr marL="0" algn="ctr" defTabSz="914400" rtl="0" eaLnBrk="1" latinLnBrk="0" hangingPunct="1">
                        <a:lnSpc>
                          <a:spcPts val="1600"/>
                        </a:lnSpc>
                        <a:spcAft>
                          <a:spcPts val="0"/>
                        </a:spcAft>
                      </a:pPr>
                      <a:r>
                        <a:rPr kumimoji="0" lang="en-US" altLang="zh-TW" sz="1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期調整</a:t>
                      </a:r>
                      <a:r>
                        <a:rPr kumimoji="0" lang="zh-TW" sz="1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欄位</a:t>
                      </a:r>
                      <a:r>
                        <a:rPr kumimoji="0" lang="en-US" altLang="zh-TW" sz="1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實習待遇</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58940419"/>
                  </a:ext>
                </a:extLst>
              </a:tr>
              <a:tr h="63521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僅勞保</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僅校外實習保險</a:t>
                      </a:r>
                    </a:p>
                  </a:txBody>
                  <a:tcPr marL="55352" marR="55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兩者皆有</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兩者皆無</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工資</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獎學金</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津貼</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無</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393213377"/>
                  </a:ext>
                </a:extLst>
              </a:tr>
            </a:tbl>
          </a:graphicData>
        </a:graphic>
      </p:graphicFrame>
    </p:spTree>
    <p:extLst>
      <p:ext uri="{BB962C8B-B14F-4D97-AF65-F5344CB8AC3E}">
        <p14:creationId xmlns:p14="http://schemas.microsoft.com/office/powerpoint/2010/main" val="3751990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3.2.10</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系、所、學位學程核定招生名額「總量內新生註冊率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21278" y="3574695"/>
            <a:ext cx="11894109" cy="332398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新增相關說明</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342900" lvl="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總量內核定新生招生名額</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本欄位學校無須填報</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學校</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「博士班名額</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，自</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學年度起依「大學校院博士班考試入學名額流用試辦計畫」辦理</a:t>
            </a:r>
            <a:r>
              <a:rPr lang="zh-TW" altLang="zh-TW" sz="20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名額流用</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之學校</a:t>
            </a:r>
            <a:r>
              <a:rPr lang="zh-TW" altLang="zh-TW" sz="2000" dirty="0">
                <a:latin typeface="Arial" panose="020B0604020202020204" pitchFamily="34" charset="0"/>
                <a:ea typeface="微軟正黑體" panose="020B0604030504040204" pitchFamily="34" charset="-120"/>
                <a:cs typeface="Arial" panose="020B0604020202020204" pitchFamily="34" charset="0"/>
              </a:rPr>
              <a:t>，本欄資訊將以</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「博士班名額流用後核定表」資訊匯入系統，請協助核對數據</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342900" lvl="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核定擴充新生招生</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本欄位學校無須填報</a:t>
            </a:r>
            <a:r>
              <a:rPr lang="zh-TW" altLang="zh-TW" sz="2000" dirty="0">
                <a:latin typeface="Arial" panose="020B0604020202020204" pitchFamily="34" charset="0"/>
                <a:ea typeface="微軟正黑體" panose="020B0604030504040204" pitchFamily="34" charset="-120"/>
                <a:cs typeface="Arial" panose="020B0604020202020204" pitchFamily="34" charset="0"/>
              </a:rPr>
              <a:t>，此欄位數據將由教育部核定</a:t>
            </a:r>
            <a:r>
              <a:rPr lang="en-US" altLang="zh-TW" sz="2000" dirty="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latin typeface="Arial" panose="020B0604020202020204" pitchFamily="34" charset="0"/>
                <a:ea typeface="微軟正黑體" panose="020B0604030504040204" pitchFamily="34" charset="-120"/>
                <a:cs typeface="Arial" panose="020B0604020202020204" pitchFamily="34" charset="0"/>
              </a:rPr>
              <a:t>學年度擴充新生招生名額匯入；</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博士班名額，自</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起依</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「大學校院博士班考試入學名額流用試辦計畫」辦理</a:t>
            </a:r>
            <a:r>
              <a:rPr lang="zh-TW" altLang="zh-TW" sz="20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擴充名額流用</a:t>
            </a:r>
            <a:r>
              <a:rPr lang="zh-TW" altLang="zh-TW" sz="2000" dirty="0">
                <a:latin typeface="Arial" panose="020B0604020202020204" pitchFamily="34" charset="0"/>
                <a:ea typeface="微軟正黑體" panose="020B0604030504040204" pitchFamily="34" charset="-120"/>
                <a:cs typeface="Arial" panose="020B0604020202020204" pitchFamily="34" charset="0"/>
              </a:rPr>
              <a:t>，本欄資訊將以</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「博士班名額流用後核定表」資訊匯入系統，請協助核對數據</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5" name="表格 4"/>
          <p:cNvGraphicFramePr>
            <a:graphicFrameLocks noGrp="1"/>
          </p:cNvGraphicFramePr>
          <p:nvPr>
            <p:extLst>
              <p:ext uri="{D42A27DB-BD31-4B8C-83A1-F6EECF244321}">
                <p14:modId xmlns:p14="http://schemas.microsoft.com/office/powerpoint/2010/main" val="3481247118"/>
              </p:ext>
            </p:extLst>
          </p:nvPr>
        </p:nvGraphicFramePr>
        <p:xfrm>
          <a:off x="121278" y="1243099"/>
          <a:ext cx="11959353" cy="2395860"/>
        </p:xfrm>
        <a:graphic>
          <a:graphicData uri="http://schemas.openxmlformats.org/drawingml/2006/table">
            <a:tbl>
              <a:tblPr firstRow="1" firstCol="1" bandRow="1"/>
              <a:tblGrid>
                <a:gridCol w="247999">
                  <a:extLst>
                    <a:ext uri="{9D8B030D-6E8A-4147-A177-3AD203B41FA5}">
                      <a16:colId xmlns:a16="http://schemas.microsoft.com/office/drawing/2014/main" val="3361345644"/>
                    </a:ext>
                  </a:extLst>
                </a:gridCol>
                <a:gridCol w="254977">
                  <a:extLst>
                    <a:ext uri="{9D8B030D-6E8A-4147-A177-3AD203B41FA5}">
                      <a16:colId xmlns:a16="http://schemas.microsoft.com/office/drawing/2014/main" val="480979730"/>
                    </a:ext>
                  </a:extLst>
                </a:gridCol>
                <a:gridCol w="835269">
                  <a:extLst>
                    <a:ext uri="{9D8B030D-6E8A-4147-A177-3AD203B41FA5}">
                      <a16:colId xmlns:a16="http://schemas.microsoft.com/office/drawing/2014/main" val="716285333"/>
                    </a:ext>
                  </a:extLst>
                </a:gridCol>
                <a:gridCol w="844062">
                  <a:extLst>
                    <a:ext uri="{9D8B030D-6E8A-4147-A177-3AD203B41FA5}">
                      <a16:colId xmlns:a16="http://schemas.microsoft.com/office/drawing/2014/main" val="2546449384"/>
                    </a:ext>
                  </a:extLst>
                </a:gridCol>
                <a:gridCol w="914400">
                  <a:extLst>
                    <a:ext uri="{9D8B030D-6E8A-4147-A177-3AD203B41FA5}">
                      <a16:colId xmlns:a16="http://schemas.microsoft.com/office/drawing/2014/main" val="792029237"/>
                    </a:ext>
                  </a:extLst>
                </a:gridCol>
                <a:gridCol w="1318846">
                  <a:extLst>
                    <a:ext uri="{9D8B030D-6E8A-4147-A177-3AD203B41FA5}">
                      <a16:colId xmlns:a16="http://schemas.microsoft.com/office/drawing/2014/main" val="1671456790"/>
                    </a:ext>
                  </a:extLst>
                </a:gridCol>
                <a:gridCol w="1761824">
                  <a:extLst>
                    <a:ext uri="{9D8B030D-6E8A-4147-A177-3AD203B41FA5}">
                      <a16:colId xmlns:a16="http://schemas.microsoft.com/office/drawing/2014/main" val="1800197697"/>
                    </a:ext>
                  </a:extLst>
                </a:gridCol>
                <a:gridCol w="643553">
                  <a:extLst>
                    <a:ext uri="{9D8B030D-6E8A-4147-A177-3AD203B41FA5}">
                      <a16:colId xmlns:a16="http://schemas.microsoft.com/office/drawing/2014/main" val="1152044717"/>
                    </a:ext>
                  </a:extLst>
                </a:gridCol>
                <a:gridCol w="559928">
                  <a:extLst>
                    <a:ext uri="{9D8B030D-6E8A-4147-A177-3AD203B41FA5}">
                      <a16:colId xmlns:a16="http://schemas.microsoft.com/office/drawing/2014/main" val="1313282989"/>
                    </a:ext>
                  </a:extLst>
                </a:gridCol>
                <a:gridCol w="470848">
                  <a:extLst>
                    <a:ext uri="{9D8B030D-6E8A-4147-A177-3AD203B41FA5}">
                      <a16:colId xmlns:a16="http://schemas.microsoft.com/office/drawing/2014/main" val="2934578049"/>
                    </a:ext>
                  </a:extLst>
                </a:gridCol>
                <a:gridCol w="604467">
                  <a:extLst>
                    <a:ext uri="{9D8B030D-6E8A-4147-A177-3AD203B41FA5}">
                      <a16:colId xmlns:a16="http://schemas.microsoft.com/office/drawing/2014/main" val="1916731645"/>
                    </a:ext>
                  </a:extLst>
                </a:gridCol>
                <a:gridCol w="604467">
                  <a:extLst>
                    <a:ext uri="{9D8B030D-6E8A-4147-A177-3AD203B41FA5}">
                      <a16:colId xmlns:a16="http://schemas.microsoft.com/office/drawing/2014/main" val="2593318700"/>
                    </a:ext>
                  </a:extLst>
                </a:gridCol>
                <a:gridCol w="709428">
                  <a:extLst>
                    <a:ext uri="{9D8B030D-6E8A-4147-A177-3AD203B41FA5}">
                      <a16:colId xmlns:a16="http://schemas.microsoft.com/office/drawing/2014/main" val="1133076539"/>
                    </a:ext>
                  </a:extLst>
                </a:gridCol>
                <a:gridCol w="773723">
                  <a:extLst>
                    <a:ext uri="{9D8B030D-6E8A-4147-A177-3AD203B41FA5}">
                      <a16:colId xmlns:a16="http://schemas.microsoft.com/office/drawing/2014/main" val="194453200"/>
                    </a:ext>
                  </a:extLst>
                </a:gridCol>
                <a:gridCol w="571500">
                  <a:extLst>
                    <a:ext uri="{9D8B030D-6E8A-4147-A177-3AD203B41FA5}">
                      <a16:colId xmlns:a16="http://schemas.microsoft.com/office/drawing/2014/main" val="1312906137"/>
                    </a:ext>
                  </a:extLst>
                </a:gridCol>
                <a:gridCol w="597877">
                  <a:extLst>
                    <a:ext uri="{9D8B030D-6E8A-4147-A177-3AD203B41FA5}">
                      <a16:colId xmlns:a16="http://schemas.microsoft.com/office/drawing/2014/main" val="3242904451"/>
                    </a:ext>
                  </a:extLst>
                </a:gridCol>
                <a:gridCol w="246185">
                  <a:extLst>
                    <a:ext uri="{9D8B030D-6E8A-4147-A177-3AD203B41FA5}">
                      <a16:colId xmlns:a16="http://schemas.microsoft.com/office/drawing/2014/main" val="1558425872"/>
                    </a:ext>
                  </a:extLst>
                </a:gridCol>
              </a:tblGrid>
              <a:tr h="748818">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總量內核定新生招生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名額</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核定擴充新生招生名額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(A1)</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總量內新生保留入學資格</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含擴充名額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新生招生名額之實際註冊人數</a:t>
                      </a:r>
                    </a:p>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(C)≤(A+A1-B)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新生註冊率</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(C+E+F)/(</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A-B+E+F</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各學系境外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109.10</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蒐</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各學系國際專修部華語先修生實際註冊人數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112.10</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蒐</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827653"/>
                  </a:ext>
                </a:extLst>
              </a:tr>
              <a:tr h="60794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(E)</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外國學生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大陸地區學生</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(F)</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外國學生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val="1306519939"/>
                  </a:ext>
                </a:extLst>
              </a:tr>
              <a:tr h="1039099">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500"/>
                        </a:lnSpc>
                        <a:spcAft>
                          <a:spcPts val="0"/>
                        </a:spcAft>
                      </a:pP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不含國際專修</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部</a:t>
                      </a:r>
                      <a:endPar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5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華語</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先修及續讀生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marL="0" algn="l" defTabSz="914400" rtl="0" eaLnBrk="1" latinLnBrk="0" hangingPunct="1">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115333"/>
                  </a:ext>
                </a:extLst>
              </a:tr>
            </a:tbl>
          </a:graphicData>
        </a:graphic>
      </p:graphicFrame>
    </p:spTree>
    <p:extLst>
      <p:ext uri="{BB962C8B-B14F-4D97-AF65-F5344CB8AC3E}">
        <p14:creationId xmlns:p14="http://schemas.microsoft.com/office/powerpoint/2010/main" val="3197841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3.2.11</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系、所、學位學程核定招生名額「總量內新生註冊率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21278" y="3675279"/>
            <a:ext cx="11894109" cy="161582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調整欄位說明</a:t>
            </a:r>
            <a:r>
              <a:rPr lang="en-US" altLang="zh-TW" sz="2200" b="1"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新生註冊率納入國際專修部華語先修生</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latin typeface="Arial" panose="020B0604020202020204" pitchFamily="34" charset="0"/>
                <a:ea typeface="微軟正黑體" panose="020B0604030504040204" pitchFamily="34" charset="-120"/>
                <a:cs typeface="Arial" panose="020B0604020202020204" pitchFamily="34" charset="0"/>
              </a:rPr>
              <a:t>新生註冊</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率</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本欄學校無須填報</a:t>
            </a:r>
            <a:r>
              <a:rPr lang="zh-TW" altLang="zh-TW" sz="2200" dirty="0">
                <a:latin typeface="Arial" panose="020B0604020202020204" pitchFamily="34" charset="0"/>
                <a:ea typeface="微軟正黑體" panose="020B0604030504040204" pitchFamily="34" charset="-120"/>
                <a:cs typeface="Arial" panose="020B0604020202020204" pitchFamily="34" charset="0"/>
              </a:rPr>
              <a:t>，數據將依前揭匯入資料，由系統</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自動</a:t>
            </a:r>
            <a:r>
              <a:rPr lang="zh-TW" altLang="en-US" sz="2200" dirty="0">
                <a:latin typeface="Arial" panose="020B0604020202020204" pitchFamily="34" charset="0"/>
                <a:ea typeface="微軟正黑體" panose="020B0604030504040204" pitchFamily="34" charset="-120"/>
                <a:cs typeface="Arial" panose="020B0604020202020204" pitchFamily="34" charset="0"/>
              </a:rPr>
              <a:t>計算產生</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該數據將取至小數點第</a:t>
            </a:r>
            <a:r>
              <a:rPr lang="en-US" altLang="zh-TW" sz="2200" dirty="0">
                <a:latin typeface="Arial" panose="020B0604020202020204" pitchFamily="34" charset="0"/>
                <a:ea typeface="微軟正黑體" panose="020B0604030504040204" pitchFamily="34" charset="-120"/>
                <a:cs typeface="Arial" panose="020B0604020202020204" pitchFamily="34" charset="0"/>
              </a:rPr>
              <a:t>2</a:t>
            </a:r>
            <a:r>
              <a:rPr lang="zh-TW" altLang="zh-TW" sz="2200" dirty="0">
                <a:latin typeface="Arial" panose="020B0604020202020204" pitchFamily="34" charset="0"/>
                <a:ea typeface="微軟正黑體" panose="020B0604030504040204" pitchFamily="34" charset="-120"/>
                <a:cs typeface="Arial" panose="020B0604020202020204" pitchFamily="34" charset="0"/>
              </a:rPr>
              <a:t>位），其計算公式如下，請各校協助檢視註冊率數據</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817091517"/>
              </p:ext>
            </p:extLst>
          </p:nvPr>
        </p:nvGraphicFramePr>
        <p:xfrm>
          <a:off x="121278" y="1270531"/>
          <a:ext cx="11959353" cy="2395860"/>
        </p:xfrm>
        <a:graphic>
          <a:graphicData uri="http://schemas.openxmlformats.org/drawingml/2006/table">
            <a:tbl>
              <a:tblPr firstRow="1" firstCol="1" bandRow="1"/>
              <a:tblGrid>
                <a:gridCol w="247999">
                  <a:extLst>
                    <a:ext uri="{9D8B030D-6E8A-4147-A177-3AD203B41FA5}">
                      <a16:colId xmlns:a16="http://schemas.microsoft.com/office/drawing/2014/main" val="3361345644"/>
                    </a:ext>
                  </a:extLst>
                </a:gridCol>
                <a:gridCol w="254977">
                  <a:extLst>
                    <a:ext uri="{9D8B030D-6E8A-4147-A177-3AD203B41FA5}">
                      <a16:colId xmlns:a16="http://schemas.microsoft.com/office/drawing/2014/main" val="480979730"/>
                    </a:ext>
                  </a:extLst>
                </a:gridCol>
                <a:gridCol w="835269">
                  <a:extLst>
                    <a:ext uri="{9D8B030D-6E8A-4147-A177-3AD203B41FA5}">
                      <a16:colId xmlns:a16="http://schemas.microsoft.com/office/drawing/2014/main" val="716285333"/>
                    </a:ext>
                  </a:extLst>
                </a:gridCol>
                <a:gridCol w="844062">
                  <a:extLst>
                    <a:ext uri="{9D8B030D-6E8A-4147-A177-3AD203B41FA5}">
                      <a16:colId xmlns:a16="http://schemas.microsoft.com/office/drawing/2014/main" val="2546449384"/>
                    </a:ext>
                  </a:extLst>
                </a:gridCol>
                <a:gridCol w="914400">
                  <a:extLst>
                    <a:ext uri="{9D8B030D-6E8A-4147-A177-3AD203B41FA5}">
                      <a16:colId xmlns:a16="http://schemas.microsoft.com/office/drawing/2014/main" val="792029237"/>
                    </a:ext>
                  </a:extLst>
                </a:gridCol>
                <a:gridCol w="1318846">
                  <a:extLst>
                    <a:ext uri="{9D8B030D-6E8A-4147-A177-3AD203B41FA5}">
                      <a16:colId xmlns:a16="http://schemas.microsoft.com/office/drawing/2014/main" val="1671456790"/>
                    </a:ext>
                  </a:extLst>
                </a:gridCol>
                <a:gridCol w="1761824">
                  <a:extLst>
                    <a:ext uri="{9D8B030D-6E8A-4147-A177-3AD203B41FA5}">
                      <a16:colId xmlns:a16="http://schemas.microsoft.com/office/drawing/2014/main" val="1800197697"/>
                    </a:ext>
                  </a:extLst>
                </a:gridCol>
                <a:gridCol w="643553">
                  <a:extLst>
                    <a:ext uri="{9D8B030D-6E8A-4147-A177-3AD203B41FA5}">
                      <a16:colId xmlns:a16="http://schemas.microsoft.com/office/drawing/2014/main" val="1152044717"/>
                    </a:ext>
                  </a:extLst>
                </a:gridCol>
                <a:gridCol w="559928">
                  <a:extLst>
                    <a:ext uri="{9D8B030D-6E8A-4147-A177-3AD203B41FA5}">
                      <a16:colId xmlns:a16="http://schemas.microsoft.com/office/drawing/2014/main" val="1313282989"/>
                    </a:ext>
                  </a:extLst>
                </a:gridCol>
                <a:gridCol w="470848">
                  <a:extLst>
                    <a:ext uri="{9D8B030D-6E8A-4147-A177-3AD203B41FA5}">
                      <a16:colId xmlns:a16="http://schemas.microsoft.com/office/drawing/2014/main" val="2934578049"/>
                    </a:ext>
                  </a:extLst>
                </a:gridCol>
                <a:gridCol w="604467">
                  <a:extLst>
                    <a:ext uri="{9D8B030D-6E8A-4147-A177-3AD203B41FA5}">
                      <a16:colId xmlns:a16="http://schemas.microsoft.com/office/drawing/2014/main" val="1916731645"/>
                    </a:ext>
                  </a:extLst>
                </a:gridCol>
                <a:gridCol w="604467">
                  <a:extLst>
                    <a:ext uri="{9D8B030D-6E8A-4147-A177-3AD203B41FA5}">
                      <a16:colId xmlns:a16="http://schemas.microsoft.com/office/drawing/2014/main" val="2593318700"/>
                    </a:ext>
                  </a:extLst>
                </a:gridCol>
                <a:gridCol w="709428">
                  <a:extLst>
                    <a:ext uri="{9D8B030D-6E8A-4147-A177-3AD203B41FA5}">
                      <a16:colId xmlns:a16="http://schemas.microsoft.com/office/drawing/2014/main" val="1133076539"/>
                    </a:ext>
                  </a:extLst>
                </a:gridCol>
                <a:gridCol w="773723">
                  <a:extLst>
                    <a:ext uri="{9D8B030D-6E8A-4147-A177-3AD203B41FA5}">
                      <a16:colId xmlns:a16="http://schemas.microsoft.com/office/drawing/2014/main" val="194453200"/>
                    </a:ext>
                  </a:extLst>
                </a:gridCol>
                <a:gridCol w="571500">
                  <a:extLst>
                    <a:ext uri="{9D8B030D-6E8A-4147-A177-3AD203B41FA5}">
                      <a16:colId xmlns:a16="http://schemas.microsoft.com/office/drawing/2014/main" val="1312906137"/>
                    </a:ext>
                  </a:extLst>
                </a:gridCol>
                <a:gridCol w="597877">
                  <a:extLst>
                    <a:ext uri="{9D8B030D-6E8A-4147-A177-3AD203B41FA5}">
                      <a16:colId xmlns:a16="http://schemas.microsoft.com/office/drawing/2014/main" val="3242904451"/>
                    </a:ext>
                  </a:extLst>
                </a:gridCol>
                <a:gridCol w="246185">
                  <a:extLst>
                    <a:ext uri="{9D8B030D-6E8A-4147-A177-3AD203B41FA5}">
                      <a16:colId xmlns:a16="http://schemas.microsoft.com/office/drawing/2014/main" val="1558425872"/>
                    </a:ext>
                  </a:extLst>
                </a:gridCol>
              </a:tblGrid>
              <a:tr h="748818">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總量內核定新生招生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名額</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核定擴充新生招生名額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(A1)</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總量內新生保留入學資格</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總量內</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含擴充名額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新生招生名額之實際註冊人數</a:t>
                      </a:r>
                    </a:p>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(C)≤(A+A1-B)</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新生註冊率</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)D=</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(C+E+</a:t>
                      </a:r>
                      <a:r>
                        <a:rPr kumimoji="0" lang="en-US" sz="1200" b="1" i="0" u="none" strike="noStrike" kern="1200" cap="none" normalizeH="0" baseline="0" dirty="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F</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A-B+E+</a:t>
                      </a:r>
                      <a:r>
                        <a:rPr kumimoji="0" lang="en-US" sz="1200" b="1" i="0" u="none" strike="noStrike" kern="1200" cap="none" normalizeH="0" baseline="0" dirty="0" smtClean="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F</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100</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5">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各學系境外</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學生實際註冊人數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109.10</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各學系國際專修部華語先修生實際註冊人數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827653"/>
                  </a:ext>
                </a:extLst>
              </a:tr>
              <a:tr h="60794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(E)</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大陸地區學生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val="1306519939"/>
                  </a:ext>
                </a:extLst>
              </a:tr>
              <a:tr h="1039099">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500"/>
                        </a:lnSpc>
                        <a:spcAft>
                          <a:spcPts val="0"/>
                        </a:spcAft>
                      </a:pPr>
                      <a:r>
                        <a:rPr kumimoji="0" lang="zh-TW" sz="12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不含國際專修</a:t>
                      </a:r>
                      <a:r>
                        <a:rPr kumimoji="0" lang="zh-TW" sz="1200" b="1" i="0" u="none" strike="noStrike" kern="1200"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部</a:t>
                      </a:r>
                      <a:endParaRPr kumimoji="0" lang="en-US" altLang="zh-TW" sz="1200" b="1" i="0" u="none" strike="noStrike" kern="1200"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500"/>
                        </a:lnSpc>
                        <a:spcAft>
                          <a:spcPts val="0"/>
                        </a:spcAft>
                      </a:pPr>
                      <a:r>
                        <a:rPr kumimoji="0" lang="zh-TW" sz="1200" b="1" i="0" u="none" strike="noStrike" kern="1200"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華語</a:t>
                      </a:r>
                      <a:r>
                        <a:rPr kumimoji="0" lang="zh-TW" sz="12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先修及續讀生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115333"/>
                  </a:ext>
                </a:extLst>
              </a:tr>
            </a:tbl>
          </a:graphicData>
        </a:graphic>
      </p:graphicFrame>
      <mc:AlternateContent xmlns:mc="http://schemas.openxmlformats.org/markup-compatibility/2006" xmlns:a14="http://schemas.microsoft.com/office/drawing/2010/main">
        <mc:Choice Requires="a14">
          <p:sp>
            <p:nvSpPr>
              <p:cNvPr id="11" name="矩形 10"/>
              <p:cNvSpPr/>
              <p:nvPr/>
            </p:nvSpPr>
            <p:spPr>
              <a:xfrm>
                <a:off x="3570" y="5280797"/>
                <a:ext cx="12188430" cy="1256434"/>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zh-TW" altLang="en-US" sz="1200" b="1" smtClean="0">
                          <a:latin typeface="Cambria Math" panose="02040503050406030204" pitchFamily="18" charset="0"/>
                        </a:rPr>
                        <m:t>各</m:t>
                      </m:r>
                      <m:r>
                        <a:rPr lang="zh-TW" altLang="en-US" sz="1200" b="1" i="0">
                          <a:latin typeface="Cambria Math" panose="02040503050406030204" pitchFamily="18" charset="0"/>
                        </a:rPr>
                        <m:t>學系新生註冊率</m:t>
                      </m:r>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m:t>
                          </m:r>
                        </m:e>
                      </m:d>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𝐃</m:t>
                          </m:r>
                        </m:e>
                      </m:d>
                      <m:r>
                        <a:rPr lang="zh-TW" altLang="en-US" sz="1200" b="1" i="0">
                          <a:latin typeface="Cambria Math" panose="02040503050406030204" pitchFamily="18" charset="0"/>
                        </a:rPr>
                        <m:t>=</m:t>
                      </m:r>
                      <m:d>
                        <m:dPr>
                          <m:begChr m:val="["/>
                          <m:endChr m:val="]"/>
                          <m:ctrlPr>
                            <a:rPr lang="zh-TW" altLang="en-US" sz="1200" b="1" i="1">
                              <a:latin typeface="Cambria Math" panose="02040503050406030204" pitchFamily="18" charset="0"/>
                            </a:rPr>
                          </m:ctrlPr>
                        </m:dPr>
                        <m:e>
                          <m:f>
                            <m:fPr>
                              <m:ctrlPr>
                                <a:rPr lang="zh-TW" altLang="en-US" sz="1200" b="1" i="1">
                                  <a:latin typeface="Cambria Math" panose="02040503050406030204" pitchFamily="18" charset="0"/>
                                </a:rPr>
                              </m:ctrlPr>
                            </m:fPr>
                            <m:num>
                              <m:r>
                                <a:rPr lang="zh-TW" altLang="en-US" sz="1200" b="1" i="0">
                                  <a:latin typeface="Cambria Math" panose="02040503050406030204" pitchFamily="18" charset="0"/>
                                </a:rPr>
                                <m:t>各學系總量內</m:t>
                              </m:r>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含擴充名額</m:t>
                                  </m:r>
                                </m:e>
                              </m:d>
                              <m:r>
                                <a:rPr lang="zh-TW" altLang="en-US" sz="1200" b="1" i="0">
                                  <a:latin typeface="Cambria Math" panose="02040503050406030204" pitchFamily="18" charset="0"/>
                                </a:rPr>
                                <m:t>新生招生名額之實際註冊人數</m:t>
                              </m:r>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𝐂</m:t>
                                  </m:r>
                                </m:e>
                              </m:d>
                              <m:r>
                                <a:rPr lang="zh-TW" altLang="en-US" sz="1200" b="1" i="0">
                                  <a:latin typeface="Cambria Math" panose="02040503050406030204" pitchFamily="18" charset="0"/>
                                </a:rPr>
                                <m:t>+</m:t>
                              </m:r>
                              <m:r>
                                <a:rPr lang="zh-TW" altLang="en-US" sz="1200" b="1" i="0">
                                  <a:latin typeface="Cambria Math" panose="02040503050406030204" pitchFamily="18" charset="0"/>
                                </a:rPr>
                                <m:t>各學系境外</m:t>
                              </m:r>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新生</m:t>
                                  </m:r>
                                </m:e>
                              </m:d>
                              <m:r>
                                <a:rPr lang="zh-TW" altLang="en-US" sz="1200" b="1" i="0">
                                  <a:latin typeface="Cambria Math" panose="02040503050406030204" pitchFamily="18" charset="0"/>
                                </a:rPr>
                                <m:t>學生實際註冊人數</m:t>
                              </m:r>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𝐄</m:t>
                                  </m:r>
                                </m:e>
                              </m:d>
                              <m:r>
                                <a:rPr lang="zh-TW" altLang="en-US" sz="1200" b="1" i="0">
                                  <a:latin typeface="Cambria Math" panose="02040503050406030204" pitchFamily="18" charset="0"/>
                                </a:rPr>
                                <m:t>+</m:t>
                              </m:r>
                              <m:r>
                                <a:rPr lang="zh-TW" altLang="en-US" sz="1200" b="1" i="0" smtClean="0">
                                  <a:solidFill>
                                    <a:srgbClr val="FF0000"/>
                                  </a:solidFill>
                                  <a:latin typeface="Cambria Math" panose="02040503050406030204" pitchFamily="18" charset="0"/>
                                </a:rPr>
                                <m:t>各學系國際專修部華語先修生實際註冊人數</m:t>
                              </m:r>
                              <m:d>
                                <m:dPr>
                                  <m:ctrlPr>
                                    <a:rPr lang="zh-TW" altLang="en-US" sz="1200" b="1" i="1">
                                      <a:solidFill>
                                        <a:srgbClr val="FF0000"/>
                                      </a:solidFill>
                                      <a:latin typeface="Cambria Math" panose="02040503050406030204" pitchFamily="18" charset="0"/>
                                    </a:rPr>
                                  </m:ctrlPr>
                                </m:dPr>
                                <m:e>
                                  <m:r>
                                    <a:rPr lang="zh-TW" altLang="en-US" sz="1200" b="1" i="0" smtClean="0">
                                      <a:solidFill>
                                        <a:srgbClr val="FF0000"/>
                                      </a:solidFill>
                                      <a:latin typeface="Cambria Math" panose="02040503050406030204" pitchFamily="18" charset="0"/>
                                    </a:rPr>
                                    <m:t>𝐅</m:t>
                                  </m:r>
                                </m:e>
                              </m:d>
                            </m:num>
                            <m:den>
                              <m:r>
                                <a:rPr lang="zh-TW" altLang="en-US" sz="1200" b="1" i="0">
                                  <a:latin typeface="Cambria Math" panose="02040503050406030204" pitchFamily="18" charset="0"/>
                                </a:rPr>
                                <m:t>各學系總量內核定新生招生名額</m:t>
                              </m:r>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𝐀</m:t>
                                  </m:r>
                                </m:e>
                              </m:d>
                              <m:r>
                                <a:rPr lang="zh-TW" altLang="en-US" sz="1200" b="1" i="0">
                                  <a:latin typeface="Cambria Math" panose="02040503050406030204" pitchFamily="18" charset="0"/>
                                </a:rPr>
                                <m:t>−</m:t>
                              </m:r>
                              <m:r>
                                <a:rPr lang="zh-TW" altLang="en-US" sz="1200" b="1" i="0">
                                  <a:latin typeface="Cambria Math" panose="02040503050406030204" pitchFamily="18" charset="0"/>
                                </a:rPr>
                                <m:t>各學系總量內新生保留入學資格人數</m:t>
                              </m:r>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𝐁</m:t>
                                  </m:r>
                                </m:e>
                              </m:d>
                              <m:r>
                                <a:rPr lang="zh-TW" altLang="en-US" sz="1200" b="1" i="0">
                                  <a:latin typeface="Cambria Math" panose="02040503050406030204" pitchFamily="18" charset="0"/>
                                </a:rPr>
                                <m:t>+</m:t>
                              </m:r>
                              <m:r>
                                <a:rPr lang="zh-TW" altLang="en-US" sz="1200" b="1" i="0">
                                  <a:latin typeface="Cambria Math" panose="02040503050406030204" pitchFamily="18" charset="0"/>
                                </a:rPr>
                                <m:t>各學系境外</m:t>
                              </m:r>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新生</m:t>
                                  </m:r>
                                </m:e>
                              </m:d>
                              <m:r>
                                <a:rPr lang="zh-TW" altLang="en-US" sz="1200" b="1" i="0">
                                  <a:latin typeface="Cambria Math" panose="02040503050406030204" pitchFamily="18" charset="0"/>
                                </a:rPr>
                                <m:t>學生實際註冊人數</m:t>
                              </m:r>
                              <m:d>
                                <m:dPr>
                                  <m:ctrlPr>
                                    <a:rPr lang="zh-TW" altLang="en-US" sz="1200" b="1" i="1">
                                      <a:latin typeface="Cambria Math" panose="02040503050406030204" pitchFamily="18" charset="0"/>
                                    </a:rPr>
                                  </m:ctrlPr>
                                </m:dPr>
                                <m:e>
                                  <m:r>
                                    <a:rPr lang="zh-TW" altLang="en-US" sz="1200" b="1" i="0">
                                      <a:latin typeface="Cambria Math" panose="02040503050406030204" pitchFamily="18" charset="0"/>
                                    </a:rPr>
                                    <m:t>𝐄</m:t>
                                  </m:r>
                                </m:e>
                              </m:d>
                              <m:r>
                                <a:rPr lang="zh-TW" altLang="en-US" sz="1200" b="1" i="0">
                                  <a:latin typeface="Cambria Math" panose="02040503050406030204" pitchFamily="18" charset="0"/>
                                </a:rPr>
                                <m:t>+</m:t>
                              </m:r>
                              <m:r>
                                <a:rPr lang="zh-TW" altLang="en-US" sz="1200" b="1" i="0" smtClean="0">
                                  <a:solidFill>
                                    <a:srgbClr val="FF0000"/>
                                  </a:solidFill>
                                  <a:latin typeface="Cambria Math" panose="02040503050406030204" pitchFamily="18" charset="0"/>
                                </a:rPr>
                                <m:t>各學系國際專修部華語先修生實際註冊人數</m:t>
                              </m:r>
                              <m:d>
                                <m:dPr>
                                  <m:ctrlPr>
                                    <a:rPr lang="zh-TW" altLang="en-US" sz="1200" b="1" i="1">
                                      <a:solidFill>
                                        <a:srgbClr val="FF0000"/>
                                      </a:solidFill>
                                      <a:latin typeface="Cambria Math" panose="02040503050406030204" pitchFamily="18" charset="0"/>
                                    </a:rPr>
                                  </m:ctrlPr>
                                </m:dPr>
                                <m:e>
                                  <m:r>
                                    <a:rPr lang="zh-TW" altLang="en-US" sz="1200" b="1" i="0" smtClean="0">
                                      <a:solidFill>
                                        <a:srgbClr val="FF0000"/>
                                      </a:solidFill>
                                      <a:latin typeface="Cambria Math" panose="02040503050406030204" pitchFamily="18" charset="0"/>
                                    </a:rPr>
                                    <m:t>𝐅</m:t>
                                  </m:r>
                                </m:e>
                              </m:d>
                            </m:den>
                          </m:f>
                        </m:e>
                      </m:d>
                      <m:r>
                        <a:rPr lang="zh-TW" altLang="en-US" sz="1200" b="1" i="0">
                          <a:latin typeface="Cambria Math" panose="02040503050406030204" pitchFamily="18" charset="0"/>
                        </a:rPr>
                        <m:t>×</m:t>
                      </m:r>
                      <m:r>
                        <a:rPr lang="zh-TW" altLang="en-US" sz="1200" b="1" i="0">
                          <a:latin typeface="Cambria Math" panose="02040503050406030204" pitchFamily="18" charset="0"/>
                        </a:rPr>
                        <m:t>𝟏𝟎𝟎</m:t>
                      </m:r>
                      <m:r>
                        <a:rPr lang="zh-TW" altLang="en-US" sz="1200" b="1" i="0">
                          <a:latin typeface="Cambria Math" panose="02040503050406030204" pitchFamily="18" charset="0"/>
                        </a:rPr>
                        <m:t>%</m:t>
                      </m:r>
                    </m:oMath>
                  </m:oMathPara>
                </a14:m>
                <a:endParaRPr lang="zh-TW" altLang="en-US" sz="1200" b="1" dirty="0">
                  <a:latin typeface="Verdana" panose="020B0604030504040204" pitchFamily="34" charset="0"/>
                  <a:ea typeface="微軟正黑體" panose="020B0604030504040204" pitchFamily="34" charset="-12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3570" y="5280797"/>
                <a:ext cx="12188430" cy="1256434"/>
              </a:xfrm>
              <a:prstGeom prst="rect">
                <a:avLst/>
              </a:prstGeom>
              <a:blipFill>
                <a:blip r:embed="rId3"/>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86132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3.2.12</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系、所、學位學程核定招生名額「總量內新生註冊率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mc:AlternateContent xmlns:mc="http://schemas.openxmlformats.org/markup-compatibility/2006" xmlns:a14="http://schemas.microsoft.com/office/drawing/2010/main">
        <mc:Choice Requires="a14">
          <p:sp>
            <p:nvSpPr>
              <p:cNvPr id="6" name="矩形 5"/>
              <p:cNvSpPr/>
              <p:nvPr/>
            </p:nvSpPr>
            <p:spPr>
              <a:xfrm>
                <a:off x="121278" y="3675279"/>
                <a:ext cx="11959353" cy="2686633"/>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新生註冊率</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範例</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Y</a:t>
                </a:r>
                <a:r>
                  <a:rPr lang="zh-TW" altLang="zh-TW" sz="2000" dirty="0">
                    <a:latin typeface="Arial" panose="020B0604020202020204" pitchFamily="34" charset="0"/>
                    <a:ea typeface="微軟正黑體" panose="020B0604030504040204" pitchFamily="34" charset="-120"/>
                    <a:cs typeface="Arial" panose="020B0604020202020204" pitchFamily="34" charset="0"/>
                  </a:rPr>
                  <a:t>大學</a:t>
                </a:r>
                <a:r>
                  <a:rPr lang="en-US" altLang="zh-TW" sz="2000" dirty="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latin typeface="Arial" panose="020B0604020202020204" pitchFamily="34" charset="0"/>
                    <a:ea typeface="微軟正黑體" panose="020B0604030504040204" pitchFamily="34" charset="-120"/>
                    <a:cs typeface="Arial" panose="020B0604020202020204" pitchFamily="34" charset="0"/>
                  </a:rPr>
                  <a:t>學年度經教育部核定「資訊管理學系學士班」之總量內核定新生招生名額</a:t>
                </a:r>
                <a:r>
                  <a:rPr lang="en-US" altLang="zh-TW" sz="2000" dirty="0">
                    <a:latin typeface="Arial" panose="020B0604020202020204" pitchFamily="34" charset="0"/>
                    <a:ea typeface="微軟正黑體" panose="020B0604030504040204" pitchFamily="34" charset="-120"/>
                    <a:cs typeface="Arial" panose="020B0604020202020204" pitchFamily="34" charset="0"/>
                  </a:rPr>
                  <a:t>(A)60</a:t>
                </a:r>
                <a:r>
                  <a:rPr lang="zh-TW" altLang="zh-TW" sz="2000" dirty="0">
                    <a:latin typeface="Arial" panose="020B0604020202020204" pitchFamily="34" charset="0"/>
                    <a:ea typeface="微軟正黑體" panose="020B0604030504040204" pitchFamily="34" charset="-120"/>
                    <a:cs typeface="Arial" panose="020B0604020202020204" pitchFamily="34" charset="0"/>
                  </a:rPr>
                  <a:t>名、擴充新生核定招生名額</a:t>
                </a:r>
                <a:r>
                  <a:rPr lang="en-US" altLang="zh-TW" sz="2000" dirty="0">
                    <a:latin typeface="Arial" panose="020B0604020202020204" pitchFamily="34" charset="0"/>
                    <a:ea typeface="微軟正黑體" panose="020B0604030504040204" pitchFamily="34" charset="-120"/>
                    <a:cs typeface="Arial" panose="020B0604020202020204" pitchFamily="34" charset="0"/>
                  </a:rPr>
                  <a:t>(A1)6</a:t>
                </a:r>
                <a:r>
                  <a:rPr lang="zh-TW" altLang="zh-TW" sz="2000" dirty="0">
                    <a:latin typeface="Arial" panose="020B0604020202020204" pitchFamily="34" charset="0"/>
                    <a:ea typeface="微軟正黑體" panose="020B0604030504040204" pitchFamily="34" charset="-120"/>
                    <a:cs typeface="Arial" panose="020B0604020202020204" pitchFamily="34" charset="0"/>
                  </a:rPr>
                  <a:t>名、總量內新生保留入學資格人數</a:t>
                </a:r>
                <a:r>
                  <a:rPr lang="en-US" altLang="zh-TW" sz="2000" dirty="0">
                    <a:latin typeface="Arial" panose="020B0604020202020204" pitchFamily="34" charset="0"/>
                    <a:ea typeface="微軟正黑體" panose="020B0604030504040204" pitchFamily="34" charset="-120"/>
                    <a:cs typeface="Arial" panose="020B0604020202020204" pitchFamily="34" charset="0"/>
                  </a:rPr>
                  <a:t>(B)3</a:t>
                </a:r>
                <a:r>
                  <a:rPr lang="zh-TW" altLang="zh-TW" sz="2000" dirty="0">
                    <a:latin typeface="Arial" panose="020B0604020202020204" pitchFamily="34" charset="0"/>
                    <a:ea typeface="微軟正黑體" panose="020B0604030504040204" pitchFamily="34" charset="-120"/>
                    <a:cs typeface="Arial" panose="020B0604020202020204" pitchFamily="34" charset="0"/>
                  </a:rPr>
                  <a:t>名、總量內</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含擴充名額</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新生招生名額之實際註冊人數</a:t>
                </a:r>
                <a:r>
                  <a:rPr lang="en-US" altLang="zh-TW" sz="2000" dirty="0">
                    <a:latin typeface="Arial" panose="020B0604020202020204" pitchFamily="34" charset="0"/>
                    <a:ea typeface="微軟正黑體" panose="020B0604030504040204" pitchFamily="34" charset="-120"/>
                    <a:cs typeface="Arial" panose="020B0604020202020204" pitchFamily="34" charset="0"/>
                  </a:rPr>
                  <a:t>(C)62</a:t>
                </a:r>
                <a:r>
                  <a:rPr lang="zh-TW" altLang="zh-TW" sz="2000" dirty="0">
                    <a:latin typeface="Arial" panose="020B0604020202020204" pitchFamily="34" charset="0"/>
                    <a:ea typeface="微軟正黑體" panose="020B0604030504040204" pitchFamily="34" charset="-120"/>
                    <a:cs typeface="Arial" panose="020B0604020202020204" pitchFamily="34" charset="0"/>
                  </a:rPr>
                  <a:t>名</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、境外</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新生</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實際註冊人數</a:t>
                </a:r>
                <a:r>
                  <a:rPr lang="en-US" altLang="zh-TW" sz="2000" dirty="0">
                    <a:latin typeface="Arial" panose="020B0604020202020204" pitchFamily="34" charset="0"/>
                    <a:ea typeface="微軟正黑體" panose="020B0604030504040204" pitchFamily="34" charset="-120"/>
                    <a:cs typeface="Arial" panose="020B0604020202020204" pitchFamily="34" charset="0"/>
                  </a:rPr>
                  <a:t>(E)5</a:t>
                </a:r>
                <a:r>
                  <a:rPr lang="zh-TW" altLang="zh-TW" sz="2000" dirty="0">
                    <a:latin typeface="Arial" panose="020B0604020202020204" pitchFamily="34" charset="0"/>
                    <a:ea typeface="微軟正黑體" panose="020B0604030504040204" pitchFamily="34" charset="-120"/>
                    <a:cs typeface="Arial" panose="020B0604020202020204" pitchFamily="34" charset="0"/>
                  </a:rPr>
                  <a:t>名</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國際</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專修部華語先修生實際註冊人數</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(F)4</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名</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其</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latin typeface="Arial" panose="020B0604020202020204" pitchFamily="34" charset="0"/>
                    <a:ea typeface="微軟正黑體" panose="020B0604030504040204" pitchFamily="34" charset="-120"/>
                    <a:cs typeface="Arial" panose="020B0604020202020204" pitchFamily="34" charset="0"/>
                  </a:rPr>
                  <a:t>	</a:t>
                </a:r>
                <a14:m>
                  <m:oMath xmlns:m="http://schemas.openxmlformats.org/officeDocument/2006/math">
                    <m:r>
                      <a:rPr lang="zh-TW" altLang="zh-TW" sz="2000">
                        <a:latin typeface="Cambria Math" panose="02040503050406030204" pitchFamily="18" charset="0"/>
                        <a:ea typeface="微軟正黑體" panose="020B0604030504040204" pitchFamily="34" charset="-120"/>
                        <a:cs typeface="Arial" panose="020B0604020202020204" pitchFamily="34" charset="0"/>
                      </a:rPr>
                      <m:t>資訊管理學系學士班新生註冊率</m:t>
                    </m:r>
                    <m:d>
                      <m:dPr>
                        <m:ctrlPr>
                          <a:rPr lang="zh-TW" altLang="zh-TW" sz="2000" i="1">
                            <a:latin typeface="Cambria Math" panose="02040503050406030204" pitchFamily="18" charset="0"/>
                            <a:ea typeface="微軟正黑體" panose="020B0604030504040204" pitchFamily="34" charset="-120"/>
                            <a:cs typeface="Arial" panose="020B0604020202020204" pitchFamily="34" charset="0"/>
                          </a:rPr>
                        </m:ctrlPr>
                      </m:dPr>
                      <m:e>
                        <m:r>
                          <a:rPr lang="en-US" altLang="zh-TW" sz="2000">
                            <a:latin typeface="Cambria Math" panose="02040503050406030204" pitchFamily="18" charset="0"/>
                            <a:ea typeface="微軟正黑體" panose="020B0604030504040204" pitchFamily="34" charset="-120"/>
                            <a:cs typeface="Arial" panose="020B0604020202020204" pitchFamily="34" charset="0"/>
                          </a:rPr>
                          <m:t>%</m:t>
                        </m:r>
                      </m:e>
                    </m:d>
                    <m:d>
                      <m:dPr>
                        <m:ctrlPr>
                          <a:rPr lang="zh-TW" altLang="zh-TW" sz="2000" i="1">
                            <a:latin typeface="Cambria Math" panose="02040503050406030204" pitchFamily="18" charset="0"/>
                            <a:ea typeface="微軟正黑體" panose="020B0604030504040204" pitchFamily="34" charset="-120"/>
                            <a:cs typeface="Arial" panose="020B0604020202020204" pitchFamily="34" charset="0"/>
                          </a:rPr>
                        </m:ctrlPr>
                      </m:dPr>
                      <m:e>
                        <m:r>
                          <a:rPr lang="en-US" altLang="zh-TW" sz="2000">
                            <a:latin typeface="Cambria Math" panose="02040503050406030204" pitchFamily="18" charset="0"/>
                            <a:ea typeface="微軟正黑體" panose="020B0604030504040204" pitchFamily="34" charset="-120"/>
                            <a:cs typeface="Arial" panose="020B0604020202020204" pitchFamily="34" charset="0"/>
                          </a:rPr>
                          <m:t>𝐃</m:t>
                        </m:r>
                      </m:e>
                    </m:d>
                    <m:r>
                      <a:rPr lang="en-US" altLang="zh-TW" sz="2000">
                        <a:latin typeface="Cambria Math" panose="02040503050406030204" pitchFamily="18" charset="0"/>
                        <a:ea typeface="微軟正黑體" panose="020B0604030504040204" pitchFamily="34" charset="-120"/>
                        <a:cs typeface="Arial" panose="020B0604020202020204" pitchFamily="34" charset="0"/>
                      </a:rPr>
                      <m:t>=</m:t>
                    </m:r>
                    <m:d>
                      <m:dPr>
                        <m:begChr m:val="["/>
                        <m:endChr m:val="]"/>
                        <m:ctrlPr>
                          <a:rPr lang="zh-TW" altLang="zh-TW" sz="2000" i="1">
                            <a:latin typeface="Cambria Math" panose="02040503050406030204" pitchFamily="18" charset="0"/>
                            <a:ea typeface="微軟正黑體" panose="020B0604030504040204" pitchFamily="34" charset="-120"/>
                            <a:cs typeface="Arial" panose="020B0604020202020204" pitchFamily="34" charset="0"/>
                          </a:rPr>
                        </m:ctrlPr>
                      </m:dPr>
                      <m:e>
                        <m:f>
                          <m:fPr>
                            <m:ctrlPr>
                              <a:rPr lang="zh-TW" altLang="zh-TW" sz="2000" i="1">
                                <a:latin typeface="Cambria Math" panose="02040503050406030204" pitchFamily="18" charset="0"/>
                                <a:ea typeface="微軟正黑體" panose="020B0604030504040204" pitchFamily="34" charset="-120"/>
                                <a:cs typeface="Arial" panose="020B0604020202020204" pitchFamily="34" charset="0"/>
                              </a:rPr>
                            </m:ctrlPr>
                          </m:fPr>
                          <m:num>
                            <m:r>
                              <a:rPr lang="en-US" altLang="zh-TW" sz="2000">
                                <a:latin typeface="Cambria Math" panose="02040503050406030204" pitchFamily="18" charset="0"/>
                                <a:ea typeface="微軟正黑體" panose="020B0604030504040204" pitchFamily="34" charset="-120"/>
                                <a:cs typeface="Arial" panose="020B0604020202020204" pitchFamily="34" charset="0"/>
                              </a:rPr>
                              <m:t>𝟔𝟐</m:t>
                            </m:r>
                            <m:d>
                              <m:dPr>
                                <m:ctrlPr>
                                  <a:rPr lang="zh-TW" altLang="zh-TW" sz="2000" i="1">
                                    <a:latin typeface="Cambria Math" panose="02040503050406030204" pitchFamily="18" charset="0"/>
                                    <a:ea typeface="微軟正黑體" panose="020B0604030504040204" pitchFamily="34" charset="-120"/>
                                    <a:cs typeface="Arial" panose="020B0604020202020204" pitchFamily="34" charset="0"/>
                                  </a:rPr>
                                </m:ctrlPr>
                              </m:dPr>
                              <m:e>
                                <m:r>
                                  <a:rPr lang="en-US" altLang="zh-TW" sz="2000">
                                    <a:latin typeface="Cambria Math" panose="02040503050406030204" pitchFamily="18" charset="0"/>
                                    <a:ea typeface="微軟正黑體" panose="020B0604030504040204" pitchFamily="34" charset="-120"/>
                                    <a:cs typeface="Arial" panose="020B0604020202020204" pitchFamily="34" charset="0"/>
                                  </a:rPr>
                                  <m:t>𝐂</m:t>
                                </m:r>
                              </m:e>
                            </m:d>
                            <m:r>
                              <a:rPr lang="en-US" altLang="zh-TW" sz="2000">
                                <a:latin typeface="Cambria Math" panose="02040503050406030204" pitchFamily="18" charset="0"/>
                                <a:ea typeface="微軟正黑體" panose="020B0604030504040204" pitchFamily="34" charset="-120"/>
                                <a:cs typeface="Arial" panose="020B0604020202020204" pitchFamily="34" charset="0"/>
                              </a:rPr>
                              <m:t>+</m:t>
                            </m:r>
                            <m:r>
                              <a:rPr lang="en-US" altLang="zh-TW" sz="2000">
                                <a:latin typeface="Cambria Math" panose="02040503050406030204" pitchFamily="18" charset="0"/>
                                <a:ea typeface="微軟正黑體" panose="020B0604030504040204" pitchFamily="34" charset="-120"/>
                                <a:cs typeface="Arial" panose="020B0604020202020204" pitchFamily="34" charset="0"/>
                              </a:rPr>
                              <m:t>𝟓</m:t>
                            </m:r>
                            <m:d>
                              <m:dPr>
                                <m:ctrlPr>
                                  <a:rPr lang="zh-TW" altLang="zh-TW" sz="2000" i="1">
                                    <a:latin typeface="Cambria Math" panose="02040503050406030204" pitchFamily="18" charset="0"/>
                                    <a:ea typeface="微軟正黑體" panose="020B0604030504040204" pitchFamily="34" charset="-120"/>
                                    <a:cs typeface="Arial" panose="020B0604020202020204" pitchFamily="34" charset="0"/>
                                  </a:rPr>
                                </m:ctrlPr>
                              </m:dPr>
                              <m:e>
                                <m:r>
                                  <a:rPr lang="en-US" altLang="zh-TW" sz="2000">
                                    <a:latin typeface="Cambria Math" panose="02040503050406030204" pitchFamily="18" charset="0"/>
                                    <a:ea typeface="微軟正黑體" panose="020B0604030504040204" pitchFamily="34" charset="-120"/>
                                    <a:cs typeface="Arial" panose="020B0604020202020204" pitchFamily="34" charset="0"/>
                                  </a:rPr>
                                  <m:t>𝑬</m:t>
                                </m:r>
                              </m:e>
                            </m:d>
                            <m:r>
                              <a:rPr lang="en-US" altLang="zh-TW" sz="2000">
                                <a:latin typeface="Cambria Math" panose="02040503050406030204" pitchFamily="18" charset="0"/>
                                <a:ea typeface="微軟正黑體" panose="020B0604030504040204" pitchFamily="34" charset="-120"/>
                                <a:cs typeface="Arial" panose="020B0604020202020204" pitchFamily="34" charset="0"/>
                              </a:rPr>
                              <m:t>+</m:t>
                            </m:r>
                            <m:r>
                              <a:rPr lang="en-US" altLang="zh-TW" sz="2000" smtClean="0">
                                <a:solidFill>
                                  <a:srgbClr val="FF0000"/>
                                </a:solidFill>
                                <a:latin typeface="Cambria Math" panose="02040503050406030204" pitchFamily="18" charset="0"/>
                                <a:ea typeface="微軟正黑體" panose="020B0604030504040204" pitchFamily="34" charset="-120"/>
                                <a:cs typeface="Arial" panose="020B0604020202020204" pitchFamily="34" charset="0"/>
                              </a:rPr>
                              <m:t>𝟒</m:t>
                            </m:r>
                            <m:r>
                              <a:rPr lang="en-US" altLang="zh-TW" sz="2000" smtClean="0">
                                <a:solidFill>
                                  <a:srgbClr val="FF0000"/>
                                </a:solidFill>
                                <a:latin typeface="Cambria Math" panose="02040503050406030204" pitchFamily="18" charset="0"/>
                                <a:ea typeface="微軟正黑體" panose="020B0604030504040204" pitchFamily="34" charset="-120"/>
                                <a:cs typeface="Arial" panose="020B0604020202020204" pitchFamily="34" charset="0"/>
                              </a:rPr>
                              <m:t>(</m:t>
                            </m:r>
                            <m:r>
                              <a:rPr lang="en-US" altLang="zh-TW" sz="2000" smtClean="0">
                                <a:solidFill>
                                  <a:srgbClr val="FF0000"/>
                                </a:solidFill>
                                <a:latin typeface="Cambria Math" panose="02040503050406030204" pitchFamily="18" charset="0"/>
                                <a:ea typeface="微軟正黑體" panose="020B0604030504040204" pitchFamily="34" charset="-120"/>
                                <a:cs typeface="Arial" panose="020B0604020202020204" pitchFamily="34" charset="0"/>
                              </a:rPr>
                              <m:t>𝑭</m:t>
                            </m:r>
                            <m:r>
                              <a:rPr lang="en-US" altLang="zh-TW" sz="2000">
                                <a:solidFill>
                                  <a:srgbClr val="FF0000"/>
                                </a:solidFill>
                                <a:latin typeface="Cambria Math" panose="02040503050406030204" pitchFamily="18" charset="0"/>
                                <a:ea typeface="微軟正黑體" panose="020B0604030504040204" pitchFamily="34" charset="-120"/>
                                <a:cs typeface="Arial" panose="020B0604020202020204" pitchFamily="34" charset="0"/>
                              </a:rPr>
                              <m:t>)</m:t>
                            </m:r>
                          </m:num>
                          <m:den>
                            <m:r>
                              <a:rPr lang="en-US" altLang="zh-TW" sz="2000">
                                <a:latin typeface="Cambria Math" panose="02040503050406030204" pitchFamily="18" charset="0"/>
                                <a:ea typeface="微軟正黑體" panose="020B0604030504040204" pitchFamily="34" charset="-120"/>
                                <a:cs typeface="Arial" panose="020B0604020202020204" pitchFamily="34" charset="0"/>
                              </a:rPr>
                              <m:t>𝟔𝟎</m:t>
                            </m:r>
                            <m:d>
                              <m:dPr>
                                <m:ctrlPr>
                                  <a:rPr lang="zh-TW" altLang="zh-TW" sz="2000" i="1">
                                    <a:latin typeface="Cambria Math" panose="02040503050406030204" pitchFamily="18" charset="0"/>
                                    <a:ea typeface="微軟正黑體" panose="020B0604030504040204" pitchFamily="34" charset="-120"/>
                                    <a:cs typeface="Arial" panose="020B0604020202020204" pitchFamily="34" charset="0"/>
                                  </a:rPr>
                                </m:ctrlPr>
                              </m:dPr>
                              <m:e>
                                <m:r>
                                  <a:rPr lang="en-US" altLang="zh-TW" sz="2000">
                                    <a:latin typeface="Cambria Math" panose="02040503050406030204" pitchFamily="18" charset="0"/>
                                    <a:ea typeface="微軟正黑體" panose="020B0604030504040204" pitchFamily="34" charset="-120"/>
                                    <a:cs typeface="Arial" panose="020B0604020202020204" pitchFamily="34" charset="0"/>
                                  </a:rPr>
                                  <m:t>𝐀</m:t>
                                </m:r>
                              </m:e>
                            </m:d>
                            <m:r>
                              <a:rPr lang="en-US" altLang="zh-TW" sz="2000">
                                <a:latin typeface="Cambria Math" panose="02040503050406030204" pitchFamily="18" charset="0"/>
                                <a:ea typeface="微軟正黑體" panose="020B0604030504040204" pitchFamily="34" charset="-120"/>
                                <a:cs typeface="Arial" panose="020B0604020202020204" pitchFamily="34" charset="0"/>
                              </a:rPr>
                              <m:t>−</m:t>
                            </m:r>
                            <m:r>
                              <a:rPr lang="en-US" altLang="zh-TW" sz="2000">
                                <a:latin typeface="Cambria Math" panose="02040503050406030204" pitchFamily="18" charset="0"/>
                                <a:ea typeface="微軟正黑體" panose="020B0604030504040204" pitchFamily="34" charset="-120"/>
                                <a:cs typeface="Arial" panose="020B0604020202020204" pitchFamily="34" charset="0"/>
                              </a:rPr>
                              <m:t>𝟑</m:t>
                            </m:r>
                            <m:d>
                              <m:dPr>
                                <m:ctrlPr>
                                  <a:rPr lang="zh-TW" altLang="zh-TW" sz="2000" i="1">
                                    <a:latin typeface="Cambria Math" panose="02040503050406030204" pitchFamily="18" charset="0"/>
                                    <a:ea typeface="微軟正黑體" panose="020B0604030504040204" pitchFamily="34" charset="-120"/>
                                    <a:cs typeface="Arial" panose="020B0604020202020204" pitchFamily="34" charset="0"/>
                                  </a:rPr>
                                </m:ctrlPr>
                              </m:dPr>
                              <m:e>
                                <m:r>
                                  <a:rPr lang="en-US" altLang="zh-TW" sz="2000">
                                    <a:latin typeface="Cambria Math" panose="02040503050406030204" pitchFamily="18" charset="0"/>
                                    <a:ea typeface="微軟正黑體" panose="020B0604030504040204" pitchFamily="34" charset="-120"/>
                                    <a:cs typeface="Arial" panose="020B0604020202020204" pitchFamily="34" charset="0"/>
                                  </a:rPr>
                                  <m:t>𝐁</m:t>
                                </m:r>
                              </m:e>
                            </m:d>
                            <m:r>
                              <a:rPr lang="en-US" altLang="zh-TW" sz="2000">
                                <a:latin typeface="Cambria Math" panose="02040503050406030204" pitchFamily="18" charset="0"/>
                                <a:ea typeface="微軟正黑體" panose="020B0604030504040204" pitchFamily="34" charset="-120"/>
                                <a:cs typeface="Arial" panose="020B0604020202020204" pitchFamily="34" charset="0"/>
                              </a:rPr>
                              <m:t>+</m:t>
                            </m:r>
                            <m:r>
                              <a:rPr lang="en-US" altLang="zh-TW" sz="2000">
                                <a:latin typeface="Cambria Math" panose="02040503050406030204" pitchFamily="18" charset="0"/>
                                <a:ea typeface="微軟正黑體" panose="020B0604030504040204" pitchFamily="34" charset="-120"/>
                                <a:cs typeface="Arial" panose="020B0604020202020204" pitchFamily="34" charset="0"/>
                              </a:rPr>
                              <m:t>𝟓</m:t>
                            </m:r>
                            <m:r>
                              <a:rPr lang="en-US" altLang="zh-TW" sz="2000">
                                <a:latin typeface="Cambria Math" panose="02040503050406030204" pitchFamily="18" charset="0"/>
                                <a:ea typeface="微軟正黑體" panose="020B0604030504040204" pitchFamily="34" charset="-120"/>
                                <a:cs typeface="Arial" panose="020B0604020202020204" pitchFamily="34" charset="0"/>
                              </a:rPr>
                              <m:t>(</m:t>
                            </m:r>
                            <m:r>
                              <a:rPr lang="en-US" altLang="zh-TW" sz="2000">
                                <a:latin typeface="Cambria Math" panose="02040503050406030204" pitchFamily="18" charset="0"/>
                                <a:ea typeface="微軟正黑體" panose="020B0604030504040204" pitchFamily="34" charset="-120"/>
                                <a:cs typeface="Arial" panose="020B0604020202020204" pitchFamily="34" charset="0"/>
                              </a:rPr>
                              <m:t>𝑬</m:t>
                            </m:r>
                            <m:r>
                              <a:rPr lang="en-US" altLang="zh-TW" sz="2000">
                                <a:latin typeface="Cambria Math" panose="02040503050406030204" pitchFamily="18" charset="0"/>
                                <a:ea typeface="微軟正黑體" panose="020B0604030504040204" pitchFamily="34" charset="-120"/>
                                <a:cs typeface="Arial" panose="020B0604020202020204" pitchFamily="34" charset="0"/>
                              </a:rPr>
                              <m:t>)+</m:t>
                            </m:r>
                            <m:r>
                              <a:rPr lang="en-US" altLang="zh-TW" sz="2000" smtClean="0">
                                <a:solidFill>
                                  <a:srgbClr val="FF0000"/>
                                </a:solidFill>
                                <a:latin typeface="Cambria Math" panose="02040503050406030204" pitchFamily="18" charset="0"/>
                                <a:ea typeface="微軟正黑體" panose="020B0604030504040204" pitchFamily="34" charset="-120"/>
                                <a:cs typeface="Arial" panose="020B0604020202020204" pitchFamily="34" charset="0"/>
                              </a:rPr>
                              <m:t>𝟒</m:t>
                            </m:r>
                            <m:r>
                              <a:rPr lang="en-US" altLang="zh-TW" sz="2000" smtClean="0">
                                <a:solidFill>
                                  <a:srgbClr val="FF0000"/>
                                </a:solidFill>
                                <a:latin typeface="Cambria Math" panose="02040503050406030204" pitchFamily="18" charset="0"/>
                                <a:ea typeface="微軟正黑體" panose="020B0604030504040204" pitchFamily="34" charset="-120"/>
                                <a:cs typeface="Arial" panose="020B0604020202020204" pitchFamily="34" charset="0"/>
                              </a:rPr>
                              <m:t>(</m:t>
                            </m:r>
                            <m:r>
                              <a:rPr lang="en-US" altLang="zh-TW" sz="2000" smtClean="0">
                                <a:solidFill>
                                  <a:srgbClr val="FF0000"/>
                                </a:solidFill>
                                <a:latin typeface="Cambria Math" panose="02040503050406030204" pitchFamily="18" charset="0"/>
                                <a:ea typeface="微軟正黑體" panose="020B0604030504040204" pitchFamily="34" charset="-120"/>
                                <a:cs typeface="Arial" panose="020B0604020202020204" pitchFamily="34" charset="0"/>
                              </a:rPr>
                              <m:t>𝑭</m:t>
                            </m:r>
                            <m:r>
                              <a:rPr lang="en-US" altLang="zh-TW" sz="2000">
                                <a:solidFill>
                                  <a:srgbClr val="FF0000"/>
                                </a:solidFill>
                                <a:latin typeface="Cambria Math" panose="02040503050406030204" pitchFamily="18" charset="0"/>
                                <a:ea typeface="微軟正黑體" panose="020B0604030504040204" pitchFamily="34" charset="-120"/>
                                <a:cs typeface="Arial" panose="020B0604020202020204" pitchFamily="34" charset="0"/>
                              </a:rPr>
                              <m:t>)</m:t>
                            </m:r>
                          </m:den>
                        </m:f>
                      </m:e>
                    </m:d>
                    <m:r>
                      <a:rPr lang="en-US" altLang="zh-TW" sz="2000">
                        <a:latin typeface="Cambria Math" panose="02040503050406030204" pitchFamily="18" charset="0"/>
                        <a:ea typeface="微軟正黑體" panose="020B0604030504040204" pitchFamily="34" charset="-120"/>
                        <a:cs typeface="Arial" panose="020B0604020202020204" pitchFamily="34" charset="0"/>
                      </a:rPr>
                      <m:t>×</m:t>
                    </m:r>
                    <m:r>
                      <a:rPr lang="en-US" altLang="zh-TW" sz="2000">
                        <a:latin typeface="Cambria Math" panose="02040503050406030204" pitchFamily="18" charset="0"/>
                        <a:ea typeface="微軟正黑體" panose="020B0604030504040204" pitchFamily="34" charset="-120"/>
                        <a:cs typeface="Arial" panose="020B0604020202020204" pitchFamily="34" charset="0"/>
                      </a:rPr>
                      <m:t>𝟏𝟎𝟎</m:t>
                    </m:r>
                    <m:r>
                      <a:rPr lang="en-US" altLang="zh-TW" sz="2000">
                        <a:latin typeface="Cambria Math" panose="02040503050406030204" pitchFamily="18" charset="0"/>
                        <a:ea typeface="微軟正黑體" panose="020B0604030504040204" pitchFamily="34" charset="-120"/>
                        <a:cs typeface="Arial" panose="020B0604020202020204" pitchFamily="34" charset="0"/>
                      </a:rPr>
                      <m:t>%=</m:t>
                    </m:r>
                    <m:r>
                      <a:rPr lang="en-US" altLang="zh-TW" sz="2000">
                        <a:latin typeface="Cambria Math" panose="02040503050406030204" pitchFamily="18" charset="0"/>
                        <a:ea typeface="微軟正黑體" panose="020B0604030504040204" pitchFamily="34" charset="-120"/>
                        <a:cs typeface="Arial" panose="020B0604020202020204" pitchFamily="34" charset="0"/>
                      </a:rPr>
                      <m:t>𝟏𝟎𝟕</m:t>
                    </m:r>
                    <m:r>
                      <a:rPr lang="en-US" altLang="zh-TW" sz="2000">
                        <a:latin typeface="Cambria Math" panose="02040503050406030204" pitchFamily="18" charset="0"/>
                        <a:ea typeface="微軟正黑體" panose="020B0604030504040204" pitchFamily="34" charset="-120"/>
                        <a:cs typeface="Arial" panose="020B0604020202020204" pitchFamily="34" charset="0"/>
                      </a:rPr>
                      <m:t>.</m:t>
                    </m:r>
                    <m:r>
                      <a:rPr lang="en-US" altLang="zh-TW" sz="2000">
                        <a:latin typeface="Cambria Math" panose="02040503050406030204" pitchFamily="18" charset="0"/>
                        <a:ea typeface="微軟正黑體" panose="020B0604030504040204" pitchFamily="34" charset="-120"/>
                        <a:cs typeface="Arial" panose="020B0604020202020204" pitchFamily="34" charset="0"/>
                      </a:rPr>
                      <m:t>𝟓𝟕</m:t>
                    </m:r>
                    <m:r>
                      <a:rPr lang="en-US" altLang="zh-TW" sz="2000">
                        <a:latin typeface="Cambria Math" panose="02040503050406030204" pitchFamily="18" charset="0"/>
                        <a:ea typeface="微軟正黑體" panose="020B0604030504040204" pitchFamily="34" charset="-120"/>
                        <a:cs typeface="Arial" panose="020B0604020202020204" pitchFamily="34" charset="0"/>
                      </a:rPr>
                      <m:t>%</m:t>
                    </m:r>
                  </m:oMath>
                </a14:m>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對外公告為</a:t>
                </a:r>
                <a:r>
                  <a:rPr lang="en-US" altLang="zh-TW" sz="2000" dirty="0">
                    <a:latin typeface="Arial" panose="020B0604020202020204" pitchFamily="34" charset="0"/>
                    <a:ea typeface="微軟正黑體" panose="020B0604030504040204" pitchFamily="34" charset="-120"/>
                    <a:cs typeface="Arial" panose="020B0604020202020204" pitchFamily="34" charset="0"/>
                  </a:rPr>
                  <a:t>100</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latin typeface="Arial" panose="020B0604020202020204" pitchFamily="34" charset="0"/>
                  <a:ea typeface="微軟正黑體" panose="020B0604030504040204" pitchFamily="34" charset="-120"/>
                  <a:cs typeface="Arial" panose="020B0604020202020204" pitchFamily="34"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121278" y="3675279"/>
                <a:ext cx="11959353" cy="2686633"/>
              </a:xfrm>
              <a:prstGeom prst="rect">
                <a:avLst/>
              </a:prstGeom>
              <a:blipFill>
                <a:blip r:embed="rId3"/>
                <a:stretch>
                  <a:fillRect l="-561" r="-510"/>
                </a:stretch>
              </a:blipFill>
            </p:spPr>
            <p:txBody>
              <a:bodyPr/>
              <a:lstStyle/>
              <a:p>
                <a:r>
                  <a:rPr lang="zh-TW" altLang="en-US">
                    <a:noFill/>
                  </a:rPr>
                  <a:t> </a:t>
                </a:r>
              </a:p>
            </p:txBody>
          </p:sp>
        </mc:Fallback>
      </mc:AlternateContent>
      <p:graphicFrame>
        <p:nvGraphicFramePr>
          <p:cNvPr id="5" name="表格 4"/>
          <p:cNvGraphicFramePr>
            <a:graphicFrameLocks noGrp="1"/>
          </p:cNvGraphicFramePr>
          <p:nvPr>
            <p:extLst>
              <p:ext uri="{D42A27DB-BD31-4B8C-83A1-F6EECF244321}">
                <p14:modId xmlns:p14="http://schemas.microsoft.com/office/powerpoint/2010/main" val="2455977435"/>
              </p:ext>
            </p:extLst>
          </p:nvPr>
        </p:nvGraphicFramePr>
        <p:xfrm>
          <a:off x="121278" y="1270531"/>
          <a:ext cx="11959353" cy="2395860"/>
        </p:xfrm>
        <a:graphic>
          <a:graphicData uri="http://schemas.openxmlformats.org/drawingml/2006/table">
            <a:tbl>
              <a:tblPr firstRow="1" firstCol="1" bandRow="1"/>
              <a:tblGrid>
                <a:gridCol w="247999">
                  <a:extLst>
                    <a:ext uri="{9D8B030D-6E8A-4147-A177-3AD203B41FA5}">
                      <a16:colId xmlns:a16="http://schemas.microsoft.com/office/drawing/2014/main" val="3361345644"/>
                    </a:ext>
                  </a:extLst>
                </a:gridCol>
                <a:gridCol w="254977">
                  <a:extLst>
                    <a:ext uri="{9D8B030D-6E8A-4147-A177-3AD203B41FA5}">
                      <a16:colId xmlns:a16="http://schemas.microsoft.com/office/drawing/2014/main" val="480979730"/>
                    </a:ext>
                  </a:extLst>
                </a:gridCol>
                <a:gridCol w="835269">
                  <a:extLst>
                    <a:ext uri="{9D8B030D-6E8A-4147-A177-3AD203B41FA5}">
                      <a16:colId xmlns:a16="http://schemas.microsoft.com/office/drawing/2014/main" val="716285333"/>
                    </a:ext>
                  </a:extLst>
                </a:gridCol>
                <a:gridCol w="844062">
                  <a:extLst>
                    <a:ext uri="{9D8B030D-6E8A-4147-A177-3AD203B41FA5}">
                      <a16:colId xmlns:a16="http://schemas.microsoft.com/office/drawing/2014/main" val="2546449384"/>
                    </a:ext>
                  </a:extLst>
                </a:gridCol>
                <a:gridCol w="914400">
                  <a:extLst>
                    <a:ext uri="{9D8B030D-6E8A-4147-A177-3AD203B41FA5}">
                      <a16:colId xmlns:a16="http://schemas.microsoft.com/office/drawing/2014/main" val="792029237"/>
                    </a:ext>
                  </a:extLst>
                </a:gridCol>
                <a:gridCol w="1318846">
                  <a:extLst>
                    <a:ext uri="{9D8B030D-6E8A-4147-A177-3AD203B41FA5}">
                      <a16:colId xmlns:a16="http://schemas.microsoft.com/office/drawing/2014/main" val="1671456790"/>
                    </a:ext>
                  </a:extLst>
                </a:gridCol>
                <a:gridCol w="1761824">
                  <a:extLst>
                    <a:ext uri="{9D8B030D-6E8A-4147-A177-3AD203B41FA5}">
                      <a16:colId xmlns:a16="http://schemas.microsoft.com/office/drawing/2014/main" val="1800197697"/>
                    </a:ext>
                  </a:extLst>
                </a:gridCol>
                <a:gridCol w="643553">
                  <a:extLst>
                    <a:ext uri="{9D8B030D-6E8A-4147-A177-3AD203B41FA5}">
                      <a16:colId xmlns:a16="http://schemas.microsoft.com/office/drawing/2014/main" val="1152044717"/>
                    </a:ext>
                  </a:extLst>
                </a:gridCol>
                <a:gridCol w="559928">
                  <a:extLst>
                    <a:ext uri="{9D8B030D-6E8A-4147-A177-3AD203B41FA5}">
                      <a16:colId xmlns:a16="http://schemas.microsoft.com/office/drawing/2014/main" val="1313282989"/>
                    </a:ext>
                  </a:extLst>
                </a:gridCol>
                <a:gridCol w="470848">
                  <a:extLst>
                    <a:ext uri="{9D8B030D-6E8A-4147-A177-3AD203B41FA5}">
                      <a16:colId xmlns:a16="http://schemas.microsoft.com/office/drawing/2014/main" val="2934578049"/>
                    </a:ext>
                  </a:extLst>
                </a:gridCol>
                <a:gridCol w="604467">
                  <a:extLst>
                    <a:ext uri="{9D8B030D-6E8A-4147-A177-3AD203B41FA5}">
                      <a16:colId xmlns:a16="http://schemas.microsoft.com/office/drawing/2014/main" val="1916731645"/>
                    </a:ext>
                  </a:extLst>
                </a:gridCol>
                <a:gridCol w="604467">
                  <a:extLst>
                    <a:ext uri="{9D8B030D-6E8A-4147-A177-3AD203B41FA5}">
                      <a16:colId xmlns:a16="http://schemas.microsoft.com/office/drawing/2014/main" val="2593318700"/>
                    </a:ext>
                  </a:extLst>
                </a:gridCol>
                <a:gridCol w="709428">
                  <a:extLst>
                    <a:ext uri="{9D8B030D-6E8A-4147-A177-3AD203B41FA5}">
                      <a16:colId xmlns:a16="http://schemas.microsoft.com/office/drawing/2014/main" val="1133076539"/>
                    </a:ext>
                  </a:extLst>
                </a:gridCol>
                <a:gridCol w="773723">
                  <a:extLst>
                    <a:ext uri="{9D8B030D-6E8A-4147-A177-3AD203B41FA5}">
                      <a16:colId xmlns:a16="http://schemas.microsoft.com/office/drawing/2014/main" val="194453200"/>
                    </a:ext>
                  </a:extLst>
                </a:gridCol>
                <a:gridCol w="571500">
                  <a:extLst>
                    <a:ext uri="{9D8B030D-6E8A-4147-A177-3AD203B41FA5}">
                      <a16:colId xmlns:a16="http://schemas.microsoft.com/office/drawing/2014/main" val="1312906137"/>
                    </a:ext>
                  </a:extLst>
                </a:gridCol>
                <a:gridCol w="597877">
                  <a:extLst>
                    <a:ext uri="{9D8B030D-6E8A-4147-A177-3AD203B41FA5}">
                      <a16:colId xmlns:a16="http://schemas.microsoft.com/office/drawing/2014/main" val="3242904451"/>
                    </a:ext>
                  </a:extLst>
                </a:gridCol>
                <a:gridCol w="246185">
                  <a:extLst>
                    <a:ext uri="{9D8B030D-6E8A-4147-A177-3AD203B41FA5}">
                      <a16:colId xmlns:a16="http://schemas.microsoft.com/office/drawing/2014/main" val="1558425872"/>
                    </a:ext>
                  </a:extLst>
                </a:gridCol>
              </a:tblGrid>
              <a:tr h="748818">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總量內核定新生招生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名額</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核定擴充新生招生名額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(A1)</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總量內新生保留入學資格</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總量內</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含擴充名額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新生招生名額之實際註冊人數</a:t>
                      </a:r>
                    </a:p>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(C)≤(A+A1-B)</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新生註冊率</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)D=</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(C+E+</a:t>
                      </a:r>
                      <a:r>
                        <a:rPr kumimoji="0" lang="en-US" sz="1200" b="1" i="0" u="none" strike="noStrike" kern="1200" cap="none" normalizeH="0" baseline="0" dirty="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F</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A-B+E+</a:t>
                      </a:r>
                      <a:r>
                        <a:rPr kumimoji="0" lang="en-US" sz="1200" b="1" i="0" u="none" strike="noStrike" kern="1200" cap="none" normalizeH="0" baseline="0" dirty="0" smtClean="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F</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100</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5">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各學系境外</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學生實際註冊人數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109.10</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各學系國際專修部華語先修生實際註冊人數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827653"/>
                  </a:ext>
                </a:extLst>
              </a:tr>
              <a:tr h="60794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(E)</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大陸地區學生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val="1306519939"/>
                  </a:ext>
                </a:extLst>
              </a:tr>
              <a:tr h="1039099">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500"/>
                        </a:lnSpc>
                        <a:spcAft>
                          <a:spcPts val="0"/>
                        </a:spcAft>
                      </a:pPr>
                      <a:r>
                        <a:rPr kumimoji="0" lang="zh-TW" sz="12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不含國際專修</a:t>
                      </a:r>
                      <a:r>
                        <a:rPr kumimoji="0" lang="zh-TW" sz="1200" b="1" i="0" u="none" strike="noStrike" kern="1200"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部</a:t>
                      </a:r>
                      <a:endParaRPr kumimoji="0" lang="en-US" altLang="zh-TW" sz="1200" b="1" i="0" u="none" strike="noStrike" kern="1200"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500"/>
                        </a:lnSpc>
                        <a:spcAft>
                          <a:spcPts val="0"/>
                        </a:spcAft>
                      </a:pPr>
                      <a:r>
                        <a:rPr kumimoji="0" lang="zh-TW" sz="1200" b="1" i="0" u="none" strike="noStrike" kern="1200"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華語</a:t>
                      </a:r>
                      <a:r>
                        <a:rPr kumimoji="0" lang="zh-TW" sz="12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先修及續讀生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ct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115333"/>
                  </a:ext>
                </a:extLst>
              </a:tr>
            </a:tbl>
          </a:graphicData>
        </a:graphic>
      </p:graphicFrame>
    </p:spTree>
    <p:extLst>
      <p:ext uri="{BB962C8B-B14F-4D97-AF65-F5344CB8AC3E}">
        <p14:creationId xmlns:p14="http://schemas.microsoft.com/office/powerpoint/2010/main" val="489210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3.2.13</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系、所、學位學程核定招生名額「總量內新生註冊率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7999" y="3234093"/>
            <a:ext cx="11965337" cy="36471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調整</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latin typeface="Arial" panose="020B0604020202020204" pitchFamily="34" charset="0"/>
                <a:ea typeface="微軟正黑體" panose="020B0604030504040204" pitchFamily="34" charset="-120"/>
                <a:cs typeface="Arial" panose="020B0604020202020204" pitchFamily="34" charset="0"/>
              </a:rPr>
              <a:t>各學系境外</a:t>
            </a:r>
            <a:r>
              <a:rPr lang="en-US" altLang="zh-TW" sz="2200" b="1"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新生</a:t>
            </a:r>
            <a:r>
              <a:rPr lang="en-US" altLang="zh-TW" sz="2200" b="1"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學生實際註冊</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人數</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欄位不</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包括</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latin typeface="Arial" panose="020B0604020202020204" pitchFamily="34" charset="0"/>
                <a:ea typeface="微軟正黑體" panose="020B0604030504040204" pitchFamily="34" charset="-120"/>
                <a:cs typeface="Arial" panose="020B0604020202020204" pitchFamily="34" charset="0"/>
              </a:rPr>
              <a:t>當學年度就讀</a:t>
            </a:r>
            <a:r>
              <a:rPr lang="zh-TW" altLang="zh-TW" sz="2200" dirty="0">
                <a:latin typeface="Arial" panose="020B0604020202020204" pitchFamily="34" charset="0"/>
                <a:ea typeface="微軟正黑體" panose="020B0604030504040204" pitchFamily="34" charset="-120"/>
                <a:cs typeface="Arial" panose="020B0604020202020204" pitchFamily="34" charset="0"/>
              </a:rPr>
              <a:t>校內「國際專修部</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華語先修生」</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此項相關數據，請填報於「國際專修部華語先修生實際註冊人數」</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欄</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位</a:t>
            </a:r>
            <a:r>
              <a:rPr lang="en-US"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前一</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學年度</a:t>
            </a:r>
            <a:r>
              <a:rPr lang="zh-TW" altLang="zh-TW" sz="2200" dirty="0">
                <a:latin typeface="Arial" panose="020B0604020202020204" pitchFamily="34" charset="0"/>
                <a:ea typeface="微軟正黑體" panose="020B0604030504040204" pitchFamily="34" charset="-120"/>
                <a:cs typeface="Arial" panose="020B0604020202020204" pitchFamily="34" charset="0"/>
              </a:rPr>
              <a:t>就讀「國際專修部</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華語先修生」通過「華語文能力測驗之聽力與閱讀測驗基礎級</a:t>
            </a:r>
            <a:r>
              <a:rPr lang="en-US" altLang="zh-TW" sz="2200" dirty="0">
                <a:latin typeface="Arial" panose="020B0604020202020204" pitchFamily="34" charset="0"/>
                <a:ea typeface="微軟正黑體" panose="020B0604030504040204" pitchFamily="34" charset="-120"/>
                <a:cs typeface="Arial" panose="020B0604020202020204" pitchFamily="34" charset="0"/>
              </a:rPr>
              <a:t>(A2)</a:t>
            </a:r>
            <a:r>
              <a:rPr lang="zh-TW" altLang="zh-TW" sz="2200" dirty="0">
                <a:latin typeface="Arial" panose="020B0604020202020204" pitchFamily="34" charset="0"/>
                <a:ea typeface="微軟正黑體" panose="020B0604030504040204" pitchFamily="34" charset="-120"/>
                <a:cs typeface="Arial" panose="020B0604020202020204" pitchFamily="34" charset="0"/>
              </a:rPr>
              <a:t>以上標準之</a:t>
            </a:r>
            <a:r>
              <a:rPr lang="zh-TW" altLang="zh-TW" sz="2200" b="1" dirty="0">
                <a:latin typeface="Arial" panose="020B0604020202020204" pitchFamily="34" charset="0"/>
                <a:ea typeface="微軟正黑體" panose="020B0604030504040204" pitchFamily="34" charset="-120"/>
                <a:cs typeface="Arial" panose="020B0604020202020204" pitchFamily="34" charset="0"/>
              </a:rPr>
              <a:t>「續讀」</a:t>
            </a:r>
            <a:r>
              <a:rPr lang="zh-TW" altLang="zh-TW" sz="2200" dirty="0">
                <a:latin typeface="Arial" panose="020B0604020202020204" pitchFamily="34" charset="0"/>
                <a:ea typeface="微軟正黑體" panose="020B0604030504040204" pitchFamily="34" charset="-120"/>
                <a:cs typeface="Arial" panose="020B0604020202020204" pitchFamily="34" charset="0"/>
              </a:rPr>
              <a:t>各該學系一年級</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學生</a:t>
            </a:r>
            <a:r>
              <a:rPr lang="zh-TW" altLang="en-US" sz="2200" dirty="0">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906063498"/>
              </p:ext>
            </p:extLst>
          </p:nvPr>
        </p:nvGraphicFramePr>
        <p:xfrm>
          <a:off x="121278" y="1270531"/>
          <a:ext cx="11959353" cy="1949250"/>
        </p:xfrm>
        <a:graphic>
          <a:graphicData uri="http://schemas.openxmlformats.org/drawingml/2006/table">
            <a:tbl>
              <a:tblPr firstRow="1" firstCol="1" bandRow="1"/>
              <a:tblGrid>
                <a:gridCol w="247999">
                  <a:extLst>
                    <a:ext uri="{9D8B030D-6E8A-4147-A177-3AD203B41FA5}">
                      <a16:colId xmlns:a16="http://schemas.microsoft.com/office/drawing/2014/main" val="3361345644"/>
                    </a:ext>
                  </a:extLst>
                </a:gridCol>
                <a:gridCol w="254977">
                  <a:extLst>
                    <a:ext uri="{9D8B030D-6E8A-4147-A177-3AD203B41FA5}">
                      <a16:colId xmlns:a16="http://schemas.microsoft.com/office/drawing/2014/main" val="480979730"/>
                    </a:ext>
                  </a:extLst>
                </a:gridCol>
                <a:gridCol w="835269">
                  <a:extLst>
                    <a:ext uri="{9D8B030D-6E8A-4147-A177-3AD203B41FA5}">
                      <a16:colId xmlns:a16="http://schemas.microsoft.com/office/drawing/2014/main" val="716285333"/>
                    </a:ext>
                  </a:extLst>
                </a:gridCol>
                <a:gridCol w="844062">
                  <a:extLst>
                    <a:ext uri="{9D8B030D-6E8A-4147-A177-3AD203B41FA5}">
                      <a16:colId xmlns:a16="http://schemas.microsoft.com/office/drawing/2014/main" val="2546449384"/>
                    </a:ext>
                  </a:extLst>
                </a:gridCol>
                <a:gridCol w="914400">
                  <a:extLst>
                    <a:ext uri="{9D8B030D-6E8A-4147-A177-3AD203B41FA5}">
                      <a16:colId xmlns:a16="http://schemas.microsoft.com/office/drawing/2014/main" val="792029237"/>
                    </a:ext>
                  </a:extLst>
                </a:gridCol>
                <a:gridCol w="1052263">
                  <a:extLst>
                    <a:ext uri="{9D8B030D-6E8A-4147-A177-3AD203B41FA5}">
                      <a16:colId xmlns:a16="http://schemas.microsoft.com/office/drawing/2014/main" val="1671456790"/>
                    </a:ext>
                  </a:extLst>
                </a:gridCol>
                <a:gridCol w="978408">
                  <a:extLst>
                    <a:ext uri="{9D8B030D-6E8A-4147-A177-3AD203B41FA5}">
                      <a16:colId xmlns:a16="http://schemas.microsoft.com/office/drawing/2014/main" val="1800197697"/>
                    </a:ext>
                  </a:extLst>
                </a:gridCol>
                <a:gridCol w="1069848">
                  <a:extLst>
                    <a:ext uri="{9D8B030D-6E8A-4147-A177-3AD203B41FA5}">
                      <a16:colId xmlns:a16="http://schemas.microsoft.com/office/drawing/2014/main" val="1152044717"/>
                    </a:ext>
                  </a:extLst>
                </a:gridCol>
                <a:gridCol w="521208">
                  <a:extLst>
                    <a:ext uri="{9D8B030D-6E8A-4147-A177-3AD203B41FA5}">
                      <a16:colId xmlns:a16="http://schemas.microsoft.com/office/drawing/2014/main" val="1313282989"/>
                    </a:ext>
                  </a:extLst>
                </a:gridCol>
                <a:gridCol w="475488">
                  <a:extLst>
                    <a:ext uri="{9D8B030D-6E8A-4147-A177-3AD203B41FA5}">
                      <a16:colId xmlns:a16="http://schemas.microsoft.com/office/drawing/2014/main" val="2934578049"/>
                    </a:ext>
                  </a:extLst>
                </a:gridCol>
                <a:gridCol w="749808">
                  <a:extLst>
                    <a:ext uri="{9D8B030D-6E8A-4147-A177-3AD203B41FA5}">
                      <a16:colId xmlns:a16="http://schemas.microsoft.com/office/drawing/2014/main" val="1916731645"/>
                    </a:ext>
                  </a:extLst>
                </a:gridCol>
                <a:gridCol w="685800">
                  <a:extLst>
                    <a:ext uri="{9D8B030D-6E8A-4147-A177-3AD203B41FA5}">
                      <a16:colId xmlns:a16="http://schemas.microsoft.com/office/drawing/2014/main" val="2593318700"/>
                    </a:ext>
                  </a:extLst>
                </a:gridCol>
                <a:gridCol w="1140538">
                  <a:extLst>
                    <a:ext uri="{9D8B030D-6E8A-4147-A177-3AD203B41FA5}">
                      <a16:colId xmlns:a16="http://schemas.microsoft.com/office/drawing/2014/main" val="1133076539"/>
                    </a:ext>
                  </a:extLst>
                </a:gridCol>
                <a:gridCol w="773723">
                  <a:extLst>
                    <a:ext uri="{9D8B030D-6E8A-4147-A177-3AD203B41FA5}">
                      <a16:colId xmlns:a16="http://schemas.microsoft.com/office/drawing/2014/main" val="194453200"/>
                    </a:ext>
                  </a:extLst>
                </a:gridCol>
                <a:gridCol w="571500">
                  <a:extLst>
                    <a:ext uri="{9D8B030D-6E8A-4147-A177-3AD203B41FA5}">
                      <a16:colId xmlns:a16="http://schemas.microsoft.com/office/drawing/2014/main" val="1312906137"/>
                    </a:ext>
                  </a:extLst>
                </a:gridCol>
                <a:gridCol w="597877">
                  <a:extLst>
                    <a:ext uri="{9D8B030D-6E8A-4147-A177-3AD203B41FA5}">
                      <a16:colId xmlns:a16="http://schemas.microsoft.com/office/drawing/2014/main" val="3242904451"/>
                    </a:ext>
                  </a:extLst>
                </a:gridCol>
                <a:gridCol w="246185">
                  <a:extLst>
                    <a:ext uri="{9D8B030D-6E8A-4147-A177-3AD203B41FA5}">
                      <a16:colId xmlns:a16="http://schemas.microsoft.com/office/drawing/2014/main" val="1558425872"/>
                    </a:ext>
                  </a:extLst>
                </a:gridCol>
              </a:tblGrid>
              <a:tr h="703548">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總量內核定新生招生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核定擴充新生招生名額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(A1)</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總量內新生保留入學資格</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含擴充名額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新生招生名額之實際註冊人數</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(C)≤(A+A1-B)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新生註冊率</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(C+E+F)/(</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A-B+E+F</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各學系境外</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學生實際註冊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endPar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500"/>
                        </a:lnSpc>
                        <a:spcAft>
                          <a:spcPts val="0"/>
                        </a:spcAft>
                      </a:pP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(109.10</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各學系國際專修部華語先修生實際註冊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827653"/>
                  </a:ext>
                </a:extLst>
              </a:tr>
              <a:tr h="52984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(E)</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大陸地區學生</a:t>
                      </a:r>
                    </a:p>
                  </a:txBody>
                  <a:tcPr marL="68580" marR="68580" marT="0" marB="0" anchor="ctr">
                    <a:lnL w="381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val="1306519939"/>
                  </a:ext>
                </a:extLst>
              </a:tr>
              <a:tr h="715862">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學校無須填報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學校無須填報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3">
                  <a:txBody>
                    <a:bodyPr/>
                    <a:lstStyle/>
                    <a:p>
                      <a:pPr algn="ctr">
                        <a:lnSpc>
                          <a:spcPts val="1500"/>
                        </a:lnSpc>
                        <a:spcAft>
                          <a:spcPts val="0"/>
                        </a:spcAft>
                      </a:pP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不含國際專修</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部</a:t>
                      </a:r>
                      <a:endParaRPr kumimoji="0" lang="en-US" alt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500"/>
                        </a:lnSpc>
                        <a:spcAft>
                          <a:spcPts val="0"/>
                        </a:spcAft>
                      </a:pP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華語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先修及續讀生</a:t>
                      </a:r>
                    </a:p>
                  </a:txBody>
                  <a:tcPr marL="68580" marR="6858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381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115333"/>
                  </a:ext>
                </a:extLst>
              </a:tr>
            </a:tbl>
          </a:graphicData>
        </a:graphic>
      </p:graphicFrame>
    </p:spTree>
    <p:extLst>
      <p:ext uri="{BB962C8B-B14F-4D97-AF65-F5344CB8AC3E}">
        <p14:creationId xmlns:p14="http://schemas.microsoft.com/office/powerpoint/2010/main" val="1780948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2228340" y="2004967"/>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p>
        </p:txBody>
      </p:sp>
      <p:sp>
        <p:nvSpPr>
          <p:cNvPr id="7"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8"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935064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3.2.14</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系、所、學位學程核定招生名額「總量內新生註冊率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41203" y="3080270"/>
            <a:ext cx="11939427" cy="3741858"/>
          </a:xfrm>
          <a:prstGeom prst="rect">
            <a:avLst/>
          </a:prstGeom>
        </p:spPr>
        <p:txBody>
          <a:bodyPr wrap="square">
            <a:spAutoFit/>
          </a:bodyPr>
          <a:lstStyle/>
          <a:p>
            <a:pPr algn="just">
              <a:lnSpc>
                <a:spcPts val="32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nSpc>
                <a:spcPts val="3200"/>
              </a:lnSpc>
              <a:buFont typeface="Wingdings" panose="05000000000000000000" pitchFamily="2" charset="2"/>
              <a:buChar char="l"/>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各學系國際專修部華語先修生實際註冊</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ts val="3200"/>
              </a:lnSpc>
              <a:buFont typeface="+mj-lt"/>
              <a:buAutoNum type="arabicPeriod"/>
            </a:pP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其</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單位</a:t>
            </a:r>
            <a:r>
              <a:rPr lang="zh-TW" altLang="zh-TW" sz="2000" dirty="0">
                <a:latin typeface="Arial" panose="020B0604020202020204" pitchFamily="34" charset="0"/>
                <a:ea typeface="微軟正黑體" panose="020B0604030504040204" pitchFamily="34" charset="-120"/>
                <a:cs typeface="Arial" panose="020B0604020202020204" pitchFamily="34" charset="0"/>
              </a:rPr>
              <a:t>名稱選單資料取自學校填報</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「基本資料</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6.</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學校系、所、學位學程、特殊專班、境外專班等基本資料」</a:t>
            </a:r>
            <a:r>
              <a:rPr lang="zh-TW" altLang="zh-TW" sz="2000" dirty="0">
                <a:latin typeface="Arial" panose="020B0604020202020204" pitchFamily="34" charset="0"/>
                <a:ea typeface="微軟正黑體" panose="020B0604030504040204" pitchFamily="34" charset="-120"/>
                <a:cs typeface="Arial" panose="020B0604020202020204" pitchFamily="34" charset="0"/>
              </a:rPr>
              <a:t>及</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教育部核定學校辦理「重點產業領域擴大招收僑生港澳學生及外國學生實施計畫</a:t>
            </a:r>
            <a:r>
              <a:rPr lang="zh-TW" altLang="zh-TW" sz="2000" u="heavy"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之總量內核定學系</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資訊</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由</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系統</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匯入</a:t>
            </a:r>
            <a:r>
              <a:rPr lang="zh-TW" altLang="zh-TW" sz="2000" dirty="0">
                <a:latin typeface="Arial" panose="020B0604020202020204" pitchFamily="34" charset="0"/>
                <a:ea typeface="微軟正黑體" panose="020B0604030504040204" pitchFamily="34" charset="-120"/>
                <a:cs typeface="Arial" panose="020B0604020202020204" pitchFamily="34" charset="0"/>
              </a:rPr>
              <a:t>該學系</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學位學程</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之【學士班別】；</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未經核定辦理前揭計畫之學校，本欄無須填報</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ts val="3200"/>
              </a:lnSpc>
              <a:buFont typeface="+mj-lt"/>
              <a:buAutoNum type="arabicPeriod"/>
            </a:pP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請</a:t>
            </a:r>
            <a:r>
              <a:rPr lang="zh-TW" altLang="zh-TW" sz="2000" dirty="0">
                <a:latin typeface="Arial" panose="020B0604020202020204" pitchFamily="34" charset="0"/>
                <a:ea typeface="微軟正黑體" panose="020B0604030504040204" pitchFamily="34" charset="-120"/>
                <a:cs typeface="Arial" panose="020B0604020202020204" pitchFamily="34" charset="0"/>
              </a:rPr>
              <a:t>學校</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填報當學年度「國際專修部</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華語先修生」於</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日完成實際註冊之正式學籍【外國學生；僑生；港澳生】人數</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惟其「單位名稱」請以前揭華語先修生「獲錄取」之「學系</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學位學程</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」進行填報</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429633597"/>
              </p:ext>
            </p:extLst>
          </p:nvPr>
        </p:nvGraphicFramePr>
        <p:xfrm>
          <a:off x="121278" y="1270531"/>
          <a:ext cx="11959353" cy="1812516"/>
        </p:xfrm>
        <a:graphic>
          <a:graphicData uri="http://schemas.openxmlformats.org/drawingml/2006/table">
            <a:tbl>
              <a:tblPr firstRow="1" firstCol="1" bandRow="1"/>
              <a:tblGrid>
                <a:gridCol w="247999">
                  <a:extLst>
                    <a:ext uri="{9D8B030D-6E8A-4147-A177-3AD203B41FA5}">
                      <a16:colId xmlns:a16="http://schemas.microsoft.com/office/drawing/2014/main" val="3361345644"/>
                    </a:ext>
                  </a:extLst>
                </a:gridCol>
                <a:gridCol w="254977">
                  <a:extLst>
                    <a:ext uri="{9D8B030D-6E8A-4147-A177-3AD203B41FA5}">
                      <a16:colId xmlns:a16="http://schemas.microsoft.com/office/drawing/2014/main" val="480979730"/>
                    </a:ext>
                  </a:extLst>
                </a:gridCol>
                <a:gridCol w="835269">
                  <a:extLst>
                    <a:ext uri="{9D8B030D-6E8A-4147-A177-3AD203B41FA5}">
                      <a16:colId xmlns:a16="http://schemas.microsoft.com/office/drawing/2014/main" val="716285333"/>
                    </a:ext>
                  </a:extLst>
                </a:gridCol>
                <a:gridCol w="844062">
                  <a:extLst>
                    <a:ext uri="{9D8B030D-6E8A-4147-A177-3AD203B41FA5}">
                      <a16:colId xmlns:a16="http://schemas.microsoft.com/office/drawing/2014/main" val="2546449384"/>
                    </a:ext>
                  </a:extLst>
                </a:gridCol>
                <a:gridCol w="914400">
                  <a:extLst>
                    <a:ext uri="{9D8B030D-6E8A-4147-A177-3AD203B41FA5}">
                      <a16:colId xmlns:a16="http://schemas.microsoft.com/office/drawing/2014/main" val="792029237"/>
                    </a:ext>
                  </a:extLst>
                </a:gridCol>
                <a:gridCol w="1318846">
                  <a:extLst>
                    <a:ext uri="{9D8B030D-6E8A-4147-A177-3AD203B41FA5}">
                      <a16:colId xmlns:a16="http://schemas.microsoft.com/office/drawing/2014/main" val="1671456790"/>
                    </a:ext>
                  </a:extLst>
                </a:gridCol>
                <a:gridCol w="1761824">
                  <a:extLst>
                    <a:ext uri="{9D8B030D-6E8A-4147-A177-3AD203B41FA5}">
                      <a16:colId xmlns:a16="http://schemas.microsoft.com/office/drawing/2014/main" val="1800197697"/>
                    </a:ext>
                  </a:extLst>
                </a:gridCol>
                <a:gridCol w="643553">
                  <a:extLst>
                    <a:ext uri="{9D8B030D-6E8A-4147-A177-3AD203B41FA5}">
                      <a16:colId xmlns:a16="http://schemas.microsoft.com/office/drawing/2014/main" val="1152044717"/>
                    </a:ext>
                  </a:extLst>
                </a:gridCol>
                <a:gridCol w="559928">
                  <a:extLst>
                    <a:ext uri="{9D8B030D-6E8A-4147-A177-3AD203B41FA5}">
                      <a16:colId xmlns:a16="http://schemas.microsoft.com/office/drawing/2014/main" val="1313282989"/>
                    </a:ext>
                  </a:extLst>
                </a:gridCol>
                <a:gridCol w="470848">
                  <a:extLst>
                    <a:ext uri="{9D8B030D-6E8A-4147-A177-3AD203B41FA5}">
                      <a16:colId xmlns:a16="http://schemas.microsoft.com/office/drawing/2014/main" val="2934578049"/>
                    </a:ext>
                  </a:extLst>
                </a:gridCol>
                <a:gridCol w="604467">
                  <a:extLst>
                    <a:ext uri="{9D8B030D-6E8A-4147-A177-3AD203B41FA5}">
                      <a16:colId xmlns:a16="http://schemas.microsoft.com/office/drawing/2014/main" val="1916731645"/>
                    </a:ext>
                  </a:extLst>
                </a:gridCol>
                <a:gridCol w="604467">
                  <a:extLst>
                    <a:ext uri="{9D8B030D-6E8A-4147-A177-3AD203B41FA5}">
                      <a16:colId xmlns:a16="http://schemas.microsoft.com/office/drawing/2014/main" val="2593318700"/>
                    </a:ext>
                  </a:extLst>
                </a:gridCol>
                <a:gridCol w="709428">
                  <a:extLst>
                    <a:ext uri="{9D8B030D-6E8A-4147-A177-3AD203B41FA5}">
                      <a16:colId xmlns:a16="http://schemas.microsoft.com/office/drawing/2014/main" val="1133076539"/>
                    </a:ext>
                  </a:extLst>
                </a:gridCol>
                <a:gridCol w="773723">
                  <a:extLst>
                    <a:ext uri="{9D8B030D-6E8A-4147-A177-3AD203B41FA5}">
                      <a16:colId xmlns:a16="http://schemas.microsoft.com/office/drawing/2014/main" val="194453200"/>
                    </a:ext>
                  </a:extLst>
                </a:gridCol>
                <a:gridCol w="571500">
                  <a:extLst>
                    <a:ext uri="{9D8B030D-6E8A-4147-A177-3AD203B41FA5}">
                      <a16:colId xmlns:a16="http://schemas.microsoft.com/office/drawing/2014/main" val="1312906137"/>
                    </a:ext>
                  </a:extLst>
                </a:gridCol>
                <a:gridCol w="597877">
                  <a:extLst>
                    <a:ext uri="{9D8B030D-6E8A-4147-A177-3AD203B41FA5}">
                      <a16:colId xmlns:a16="http://schemas.microsoft.com/office/drawing/2014/main" val="3242904451"/>
                    </a:ext>
                  </a:extLst>
                </a:gridCol>
                <a:gridCol w="246185">
                  <a:extLst>
                    <a:ext uri="{9D8B030D-6E8A-4147-A177-3AD203B41FA5}">
                      <a16:colId xmlns:a16="http://schemas.microsoft.com/office/drawing/2014/main" val="1558425872"/>
                    </a:ext>
                  </a:extLst>
                </a:gridCol>
              </a:tblGrid>
              <a:tr h="677910">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總量內核定新生招生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核定擴充新生招生名額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(A1)</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總量內新生保留入學資格</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含擴充名額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新生招生名額之實際註冊人數</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(C)≤(A+A1-B)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新生註冊率</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(C+E+F)/(</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A-B+E+F</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各學系境外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109.10</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蒐</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各學系國際專修部華語先修生實際註冊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827653"/>
                  </a:ext>
                </a:extLst>
              </a:tr>
              <a:tr h="41874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(E)</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外國學生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大陸地區學生</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extLst>
                  <a:ext uri="{0D108BD9-81ED-4DB2-BD59-A6C34878D82A}">
                    <a16:rowId xmlns:a16="http://schemas.microsoft.com/office/drawing/2014/main" val="1306519939"/>
                  </a:ext>
                </a:extLst>
              </a:tr>
              <a:tr h="715862">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學校無須填報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學校無須填報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不含國際專修</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部</a:t>
                      </a:r>
                      <a:endPar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5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華語</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先修及續讀生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115333"/>
                  </a:ext>
                </a:extLst>
              </a:tr>
            </a:tbl>
          </a:graphicData>
        </a:graphic>
      </p:graphicFrame>
    </p:spTree>
    <p:extLst>
      <p:ext uri="{BB962C8B-B14F-4D97-AF65-F5344CB8AC3E}">
        <p14:creationId xmlns:p14="http://schemas.microsoft.com/office/powerpoint/2010/main" val="4277836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3.2.15</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系、所、學位學程核定招生名額「總量內新生註冊率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41204" y="3080270"/>
            <a:ext cx="11805817" cy="36471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nSpc>
                <a:spcPct val="150000"/>
              </a:lnSpc>
              <a:buFont typeface="Wingdings" panose="05000000000000000000" pitchFamily="2" charset="2"/>
              <a:buChar char="l"/>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各學系國際專修部華語先修生實際註冊人數</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buFont typeface="+mj-lt"/>
              <a:buAutoNum type="arabicPeriod" startAt="3"/>
            </a:pP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前</a:t>
            </a:r>
            <a:r>
              <a:rPr lang="zh-TW" altLang="zh-TW" sz="2200" dirty="0">
                <a:latin typeface="Arial" panose="020B0604020202020204" pitchFamily="34" charset="0"/>
                <a:ea typeface="微軟正黑體" panose="020B0604030504040204" pitchFamily="34" charset="-120"/>
                <a:cs typeface="Arial" panose="020B0604020202020204" pitchFamily="34" charset="0"/>
              </a:rPr>
              <a:t>揭來臺就讀【外國學生、僑生、港澳生】入學相關規定，應依</a:t>
            </a:r>
            <a:r>
              <a:rPr lang="zh-TW" altLang="zh-TW" sz="2200" u="heavy" dirty="0">
                <a:latin typeface="Arial" panose="020B0604020202020204" pitchFamily="34" charset="0"/>
                <a:ea typeface="微軟正黑體" panose="020B0604030504040204" pitchFamily="34" charset="-120"/>
                <a:cs typeface="Arial" panose="020B0604020202020204" pitchFamily="34" charset="0"/>
              </a:rPr>
              <a:t>「外國學生來臺就學辦法」、「僑生回國就學及輔導辦法」、「香港澳門居民來臺就學辦法」</a:t>
            </a:r>
            <a:r>
              <a:rPr lang="zh-TW" altLang="zh-TW" sz="2200" dirty="0">
                <a:latin typeface="Arial" panose="020B0604020202020204" pitchFamily="34" charset="0"/>
                <a:ea typeface="微軟正黑體" panose="020B0604030504040204" pitchFamily="34" charset="-120"/>
                <a:cs typeface="Arial" panose="020B0604020202020204" pitchFamily="34" charset="0"/>
              </a:rPr>
              <a:t>等辦法入學並具備正式學籍學生</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buClr>
                <a:schemeClr val="tx1"/>
              </a:buClr>
              <a:buFont typeface="+mj-lt"/>
              <a:buAutoNum type="arabicPeriod" startAt="3"/>
            </a:pP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欄位不包括</a:t>
            </a:r>
            <a:r>
              <a:rPr lang="zh-TW" altLang="zh-TW" sz="2200" dirty="0">
                <a:latin typeface="Arial" panose="020B0604020202020204" pitchFamily="34" charset="0"/>
                <a:ea typeface="微軟正黑體" panose="020B0604030504040204" pitchFamily="34" charset="-120"/>
                <a:cs typeface="Arial" panose="020B0604020202020204" pitchFamily="34" charset="0"/>
              </a:rPr>
              <a:t>：前一學年度就讀「國際專修部</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華語先修生」通過「華語文能力測驗之聽力與閱讀測驗基礎級</a:t>
            </a:r>
            <a:r>
              <a:rPr lang="en-US" altLang="zh-TW" sz="2200" dirty="0">
                <a:latin typeface="Arial" panose="020B0604020202020204" pitchFamily="34" charset="0"/>
                <a:ea typeface="微軟正黑體" panose="020B0604030504040204" pitchFamily="34" charset="-120"/>
                <a:cs typeface="Arial" panose="020B0604020202020204" pitchFamily="34" charset="0"/>
              </a:rPr>
              <a:t>(A2)</a:t>
            </a:r>
            <a:r>
              <a:rPr lang="zh-TW" altLang="zh-TW" sz="2200" dirty="0">
                <a:latin typeface="Arial" panose="020B0604020202020204" pitchFamily="34" charset="0"/>
                <a:ea typeface="微軟正黑體" panose="020B0604030504040204" pitchFamily="34" charset="-120"/>
                <a:cs typeface="Arial" panose="020B0604020202020204" pitchFamily="34" charset="0"/>
              </a:rPr>
              <a:t>以上之「續讀」各該學系一年級學生。</a:t>
            </a:r>
          </a:p>
        </p:txBody>
      </p:sp>
      <p:graphicFrame>
        <p:nvGraphicFramePr>
          <p:cNvPr id="8" name="表格 7"/>
          <p:cNvGraphicFramePr>
            <a:graphicFrameLocks noGrp="1"/>
          </p:cNvGraphicFramePr>
          <p:nvPr>
            <p:extLst>
              <p:ext uri="{D42A27DB-BD31-4B8C-83A1-F6EECF244321}">
                <p14:modId xmlns:p14="http://schemas.microsoft.com/office/powerpoint/2010/main" val="2694438049"/>
              </p:ext>
            </p:extLst>
          </p:nvPr>
        </p:nvGraphicFramePr>
        <p:xfrm>
          <a:off x="121278" y="1270531"/>
          <a:ext cx="11959353" cy="1812516"/>
        </p:xfrm>
        <a:graphic>
          <a:graphicData uri="http://schemas.openxmlformats.org/drawingml/2006/table">
            <a:tbl>
              <a:tblPr firstRow="1" firstCol="1" bandRow="1"/>
              <a:tblGrid>
                <a:gridCol w="247999">
                  <a:extLst>
                    <a:ext uri="{9D8B030D-6E8A-4147-A177-3AD203B41FA5}">
                      <a16:colId xmlns:a16="http://schemas.microsoft.com/office/drawing/2014/main" val="3361345644"/>
                    </a:ext>
                  </a:extLst>
                </a:gridCol>
                <a:gridCol w="254977">
                  <a:extLst>
                    <a:ext uri="{9D8B030D-6E8A-4147-A177-3AD203B41FA5}">
                      <a16:colId xmlns:a16="http://schemas.microsoft.com/office/drawing/2014/main" val="480979730"/>
                    </a:ext>
                  </a:extLst>
                </a:gridCol>
                <a:gridCol w="835269">
                  <a:extLst>
                    <a:ext uri="{9D8B030D-6E8A-4147-A177-3AD203B41FA5}">
                      <a16:colId xmlns:a16="http://schemas.microsoft.com/office/drawing/2014/main" val="716285333"/>
                    </a:ext>
                  </a:extLst>
                </a:gridCol>
                <a:gridCol w="844062">
                  <a:extLst>
                    <a:ext uri="{9D8B030D-6E8A-4147-A177-3AD203B41FA5}">
                      <a16:colId xmlns:a16="http://schemas.microsoft.com/office/drawing/2014/main" val="2546449384"/>
                    </a:ext>
                  </a:extLst>
                </a:gridCol>
                <a:gridCol w="914400">
                  <a:extLst>
                    <a:ext uri="{9D8B030D-6E8A-4147-A177-3AD203B41FA5}">
                      <a16:colId xmlns:a16="http://schemas.microsoft.com/office/drawing/2014/main" val="792029237"/>
                    </a:ext>
                  </a:extLst>
                </a:gridCol>
                <a:gridCol w="1318846">
                  <a:extLst>
                    <a:ext uri="{9D8B030D-6E8A-4147-A177-3AD203B41FA5}">
                      <a16:colId xmlns:a16="http://schemas.microsoft.com/office/drawing/2014/main" val="1671456790"/>
                    </a:ext>
                  </a:extLst>
                </a:gridCol>
                <a:gridCol w="1761824">
                  <a:extLst>
                    <a:ext uri="{9D8B030D-6E8A-4147-A177-3AD203B41FA5}">
                      <a16:colId xmlns:a16="http://schemas.microsoft.com/office/drawing/2014/main" val="1800197697"/>
                    </a:ext>
                  </a:extLst>
                </a:gridCol>
                <a:gridCol w="643553">
                  <a:extLst>
                    <a:ext uri="{9D8B030D-6E8A-4147-A177-3AD203B41FA5}">
                      <a16:colId xmlns:a16="http://schemas.microsoft.com/office/drawing/2014/main" val="1152044717"/>
                    </a:ext>
                  </a:extLst>
                </a:gridCol>
                <a:gridCol w="559928">
                  <a:extLst>
                    <a:ext uri="{9D8B030D-6E8A-4147-A177-3AD203B41FA5}">
                      <a16:colId xmlns:a16="http://schemas.microsoft.com/office/drawing/2014/main" val="1313282989"/>
                    </a:ext>
                  </a:extLst>
                </a:gridCol>
                <a:gridCol w="470848">
                  <a:extLst>
                    <a:ext uri="{9D8B030D-6E8A-4147-A177-3AD203B41FA5}">
                      <a16:colId xmlns:a16="http://schemas.microsoft.com/office/drawing/2014/main" val="2934578049"/>
                    </a:ext>
                  </a:extLst>
                </a:gridCol>
                <a:gridCol w="604467">
                  <a:extLst>
                    <a:ext uri="{9D8B030D-6E8A-4147-A177-3AD203B41FA5}">
                      <a16:colId xmlns:a16="http://schemas.microsoft.com/office/drawing/2014/main" val="1916731645"/>
                    </a:ext>
                  </a:extLst>
                </a:gridCol>
                <a:gridCol w="604467">
                  <a:extLst>
                    <a:ext uri="{9D8B030D-6E8A-4147-A177-3AD203B41FA5}">
                      <a16:colId xmlns:a16="http://schemas.microsoft.com/office/drawing/2014/main" val="2593318700"/>
                    </a:ext>
                  </a:extLst>
                </a:gridCol>
                <a:gridCol w="709428">
                  <a:extLst>
                    <a:ext uri="{9D8B030D-6E8A-4147-A177-3AD203B41FA5}">
                      <a16:colId xmlns:a16="http://schemas.microsoft.com/office/drawing/2014/main" val="1133076539"/>
                    </a:ext>
                  </a:extLst>
                </a:gridCol>
                <a:gridCol w="773723">
                  <a:extLst>
                    <a:ext uri="{9D8B030D-6E8A-4147-A177-3AD203B41FA5}">
                      <a16:colId xmlns:a16="http://schemas.microsoft.com/office/drawing/2014/main" val="194453200"/>
                    </a:ext>
                  </a:extLst>
                </a:gridCol>
                <a:gridCol w="571500">
                  <a:extLst>
                    <a:ext uri="{9D8B030D-6E8A-4147-A177-3AD203B41FA5}">
                      <a16:colId xmlns:a16="http://schemas.microsoft.com/office/drawing/2014/main" val="1312906137"/>
                    </a:ext>
                  </a:extLst>
                </a:gridCol>
                <a:gridCol w="597877">
                  <a:extLst>
                    <a:ext uri="{9D8B030D-6E8A-4147-A177-3AD203B41FA5}">
                      <a16:colId xmlns:a16="http://schemas.microsoft.com/office/drawing/2014/main" val="3242904451"/>
                    </a:ext>
                  </a:extLst>
                </a:gridCol>
                <a:gridCol w="246185">
                  <a:extLst>
                    <a:ext uri="{9D8B030D-6E8A-4147-A177-3AD203B41FA5}">
                      <a16:colId xmlns:a16="http://schemas.microsoft.com/office/drawing/2014/main" val="1558425872"/>
                    </a:ext>
                  </a:extLst>
                </a:gridCol>
              </a:tblGrid>
              <a:tr h="677910">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總量內核定新生招生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核定擴充新生招生名額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(A1)</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總量內新生保留入學資格</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含擴充名額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新生招生名額之實際註冊人數</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(C)≤(A+A1-B)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新生註冊率</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(C+E+F)/(</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A-B+E+F</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各學系境外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109.10</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蒐</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各學系國際專修部華語先修生實際註冊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5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827653"/>
                  </a:ext>
                </a:extLst>
              </a:tr>
              <a:tr h="41874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(E)</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外國學生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大陸地區學生</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extLst>
                  <a:ext uri="{0D108BD9-81ED-4DB2-BD59-A6C34878D82A}">
                    <a16:rowId xmlns:a16="http://schemas.microsoft.com/office/drawing/2014/main" val="1306519939"/>
                  </a:ext>
                </a:extLst>
              </a:tr>
              <a:tr h="715862">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學校無須填報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學校無須填報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不含國際專修</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部</a:t>
                      </a:r>
                      <a:endPar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5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華語</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先修及續讀生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l"/>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115333"/>
                  </a:ext>
                </a:extLst>
              </a:tr>
            </a:tbl>
          </a:graphicData>
        </a:graphic>
      </p:graphicFrame>
    </p:spTree>
    <p:extLst>
      <p:ext uri="{BB962C8B-B14F-4D97-AF65-F5344CB8AC3E}">
        <p14:creationId xmlns:p14="http://schemas.microsoft.com/office/powerpoint/2010/main" val="3841816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3.2.16</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24-1.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各學制核定招生名額「總量內暨境外學生新生註冊率」</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90590" y="2890044"/>
            <a:ext cx="11939427" cy="161582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新生註冊率納入國際專修部華語先修生</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lvl="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各</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學制新生註冊</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率</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本欄學校無須填報</a:t>
            </a:r>
            <a:r>
              <a:rPr lang="zh-TW" altLang="zh-TW" sz="2200" dirty="0">
                <a:latin typeface="Arial" panose="020B0604020202020204" pitchFamily="34" charset="0"/>
                <a:ea typeface="微軟正黑體" panose="020B0604030504040204" pitchFamily="34" charset="-120"/>
                <a:cs typeface="Arial" panose="020B0604020202020204" pitchFamily="34" charset="0"/>
              </a:rPr>
              <a:t>，此數據將依前揭匯入資料，由系統</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自動</a:t>
            </a:r>
            <a:r>
              <a:rPr lang="zh-TW" altLang="en-US" sz="2200" dirty="0">
                <a:latin typeface="Arial" panose="020B0604020202020204" pitchFamily="34" charset="0"/>
                <a:ea typeface="微軟正黑體" panose="020B0604030504040204" pitchFamily="34" charset="-120"/>
                <a:cs typeface="Arial" panose="020B0604020202020204" pitchFamily="34" charset="0"/>
              </a:rPr>
              <a:t>計算產生</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該數據將取至小數點第</a:t>
            </a:r>
            <a:r>
              <a:rPr lang="en-US" altLang="zh-TW" sz="2200" dirty="0">
                <a:latin typeface="Arial" panose="020B0604020202020204" pitchFamily="34" charset="0"/>
                <a:ea typeface="微軟正黑體" panose="020B0604030504040204" pitchFamily="34" charset="-120"/>
                <a:cs typeface="Arial" panose="020B0604020202020204" pitchFamily="34" charset="0"/>
              </a:rPr>
              <a:t>2</a:t>
            </a:r>
            <a:r>
              <a:rPr lang="zh-TW" altLang="zh-TW" sz="2200" dirty="0">
                <a:latin typeface="Arial" panose="020B0604020202020204" pitchFamily="34" charset="0"/>
                <a:ea typeface="微軟正黑體" panose="020B0604030504040204" pitchFamily="34" charset="-120"/>
                <a:cs typeface="Arial" panose="020B0604020202020204" pitchFamily="34" charset="0"/>
              </a:rPr>
              <a:t>位），其計算公式如下，請各校協助檢視註冊率數據</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128846269"/>
              </p:ext>
            </p:extLst>
          </p:nvPr>
        </p:nvGraphicFramePr>
        <p:xfrm>
          <a:off x="123212" y="1286632"/>
          <a:ext cx="11874184" cy="1590132"/>
        </p:xfrm>
        <a:graphic>
          <a:graphicData uri="http://schemas.openxmlformats.org/drawingml/2006/table">
            <a:tbl>
              <a:tblPr firstRow="1" firstCol="1" bandRow="1"/>
              <a:tblGrid>
                <a:gridCol w="303179">
                  <a:extLst>
                    <a:ext uri="{9D8B030D-6E8A-4147-A177-3AD203B41FA5}">
                      <a16:colId xmlns:a16="http://schemas.microsoft.com/office/drawing/2014/main" val="1381209860"/>
                    </a:ext>
                  </a:extLst>
                </a:gridCol>
                <a:gridCol w="233859">
                  <a:extLst>
                    <a:ext uri="{9D8B030D-6E8A-4147-A177-3AD203B41FA5}">
                      <a16:colId xmlns:a16="http://schemas.microsoft.com/office/drawing/2014/main" val="1900748515"/>
                    </a:ext>
                  </a:extLst>
                </a:gridCol>
                <a:gridCol w="664348">
                  <a:extLst>
                    <a:ext uri="{9D8B030D-6E8A-4147-A177-3AD203B41FA5}">
                      <a16:colId xmlns:a16="http://schemas.microsoft.com/office/drawing/2014/main" val="1164390460"/>
                    </a:ext>
                  </a:extLst>
                </a:gridCol>
                <a:gridCol w="654502">
                  <a:extLst>
                    <a:ext uri="{9D8B030D-6E8A-4147-A177-3AD203B41FA5}">
                      <a16:colId xmlns:a16="http://schemas.microsoft.com/office/drawing/2014/main" val="1960752437"/>
                    </a:ext>
                  </a:extLst>
                </a:gridCol>
                <a:gridCol w="737564">
                  <a:extLst>
                    <a:ext uri="{9D8B030D-6E8A-4147-A177-3AD203B41FA5}">
                      <a16:colId xmlns:a16="http://schemas.microsoft.com/office/drawing/2014/main" val="1161903443"/>
                    </a:ext>
                  </a:extLst>
                </a:gridCol>
                <a:gridCol w="1111852">
                  <a:extLst>
                    <a:ext uri="{9D8B030D-6E8A-4147-A177-3AD203B41FA5}">
                      <a16:colId xmlns:a16="http://schemas.microsoft.com/office/drawing/2014/main" val="3239007292"/>
                    </a:ext>
                  </a:extLst>
                </a:gridCol>
                <a:gridCol w="1850003">
                  <a:extLst>
                    <a:ext uri="{9D8B030D-6E8A-4147-A177-3AD203B41FA5}">
                      <a16:colId xmlns:a16="http://schemas.microsoft.com/office/drawing/2014/main" val="247357775"/>
                    </a:ext>
                  </a:extLst>
                </a:gridCol>
                <a:gridCol w="711569">
                  <a:extLst>
                    <a:ext uri="{9D8B030D-6E8A-4147-A177-3AD203B41FA5}">
                      <a16:colId xmlns:a16="http://schemas.microsoft.com/office/drawing/2014/main" val="762951753"/>
                    </a:ext>
                  </a:extLst>
                </a:gridCol>
                <a:gridCol w="572066">
                  <a:extLst>
                    <a:ext uri="{9D8B030D-6E8A-4147-A177-3AD203B41FA5}">
                      <a16:colId xmlns:a16="http://schemas.microsoft.com/office/drawing/2014/main" val="23787303"/>
                    </a:ext>
                  </a:extLst>
                </a:gridCol>
                <a:gridCol w="572066">
                  <a:extLst>
                    <a:ext uri="{9D8B030D-6E8A-4147-A177-3AD203B41FA5}">
                      <a16:colId xmlns:a16="http://schemas.microsoft.com/office/drawing/2014/main" val="3699047358"/>
                    </a:ext>
                  </a:extLst>
                </a:gridCol>
                <a:gridCol w="609024">
                  <a:extLst>
                    <a:ext uri="{9D8B030D-6E8A-4147-A177-3AD203B41FA5}">
                      <a16:colId xmlns:a16="http://schemas.microsoft.com/office/drawing/2014/main" val="456389926"/>
                    </a:ext>
                  </a:extLst>
                </a:gridCol>
                <a:gridCol w="811850">
                  <a:extLst>
                    <a:ext uri="{9D8B030D-6E8A-4147-A177-3AD203B41FA5}">
                      <a16:colId xmlns:a16="http://schemas.microsoft.com/office/drawing/2014/main" val="1450296799"/>
                    </a:ext>
                  </a:extLst>
                </a:gridCol>
                <a:gridCol w="821295">
                  <a:extLst>
                    <a:ext uri="{9D8B030D-6E8A-4147-A177-3AD203B41FA5}">
                      <a16:colId xmlns:a16="http://schemas.microsoft.com/office/drawing/2014/main" val="2066228390"/>
                    </a:ext>
                  </a:extLst>
                </a:gridCol>
                <a:gridCol w="742585">
                  <a:extLst>
                    <a:ext uri="{9D8B030D-6E8A-4147-A177-3AD203B41FA5}">
                      <a16:colId xmlns:a16="http://schemas.microsoft.com/office/drawing/2014/main" val="2175320840"/>
                    </a:ext>
                  </a:extLst>
                </a:gridCol>
                <a:gridCol w="461473">
                  <a:extLst>
                    <a:ext uri="{9D8B030D-6E8A-4147-A177-3AD203B41FA5}">
                      <a16:colId xmlns:a16="http://schemas.microsoft.com/office/drawing/2014/main" val="83844942"/>
                    </a:ext>
                  </a:extLst>
                </a:gridCol>
                <a:gridCol w="735837">
                  <a:extLst>
                    <a:ext uri="{9D8B030D-6E8A-4147-A177-3AD203B41FA5}">
                      <a16:colId xmlns:a16="http://schemas.microsoft.com/office/drawing/2014/main" val="855726276"/>
                    </a:ext>
                  </a:extLst>
                </a:gridCol>
                <a:gridCol w="281112">
                  <a:extLst>
                    <a:ext uri="{9D8B030D-6E8A-4147-A177-3AD203B41FA5}">
                      <a16:colId xmlns:a16="http://schemas.microsoft.com/office/drawing/2014/main" val="4255204050"/>
                    </a:ext>
                  </a:extLst>
                </a:gridCol>
              </a:tblGrid>
              <a:tr h="421960">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總量內核定各學制新生招生名額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各學制核定擴充新生招生名額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(A1)</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各學制新生保留入學資格人數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各學制總量內</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含擴充名額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新生招生名額之實際註冊人數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(C)≤(A+A1-B)</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各學制新生註冊率</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)(D)</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ctr" defTabSz="914400" rtl="0" eaLnBrk="1" latinLnBrk="0" hangingPunct="1">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D=[(C+E+</a:t>
                      </a:r>
                      <a:r>
                        <a:rPr kumimoji="0" lang="en-US" sz="1200" b="1" i="0" u="none" strike="noStrike" kern="1200" cap="none" normalizeH="0" baseline="0" dirty="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F</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)/(A-B+E+</a:t>
                      </a:r>
                      <a:r>
                        <a:rPr kumimoji="0" lang="en-US" sz="1200" b="1" i="0" u="none" strike="noStrike" kern="1200" cap="none" normalizeH="0" baseline="0" dirty="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F</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100</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5">
                  <a:txBody>
                    <a:bodyPr/>
                    <a:lstStyle/>
                    <a:p>
                      <a:pPr marL="0" indent="-17907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各學制境外</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學生實際註冊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endPar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indent="-179070" algn="ctr" defTabSz="914400" rtl="0" eaLnBrk="1" latinLnBrk="0" hangingPunct="1">
                        <a:lnSpc>
                          <a:spcPts val="1500"/>
                        </a:lnSpc>
                        <a:spcAft>
                          <a:spcPts val="0"/>
                        </a:spcAft>
                      </a:pP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(107.10</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marL="0" indent="-17907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各學制國際專修部華語先修生實際註冊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345090"/>
                  </a:ext>
                </a:extLst>
              </a:tr>
              <a:tr h="70132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(E)</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大陸地區學生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02448555"/>
                  </a:ext>
                </a:extLst>
              </a:tr>
              <a:tr h="466850">
                <a:tc gridSpan="16">
                  <a:txBody>
                    <a:bodyPr/>
                    <a:lstStyle/>
                    <a:p>
                      <a:pPr marL="199390" indent="-199390" algn="ctr">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學校無須填報，系統自動產生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111760" indent="-179070" algn="l">
                        <a:lnSpc>
                          <a:spcPts val="13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010461"/>
                  </a:ext>
                </a:extLst>
              </a:tr>
            </a:tbl>
          </a:graphicData>
        </a:graphic>
      </p:graphicFrame>
      <p:pic>
        <p:nvPicPr>
          <p:cNvPr id="9" name="圖片 8"/>
          <p:cNvPicPr>
            <a:picLocks noChangeAspect="1"/>
          </p:cNvPicPr>
          <p:nvPr/>
        </p:nvPicPr>
        <p:blipFill>
          <a:blip r:embed="rId3"/>
          <a:stretch>
            <a:fillRect/>
          </a:stretch>
        </p:blipFill>
        <p:spPr>
          <a:xfrm>
            <a:off x="135000" y="4452801"/>
            <a:ext cx="11927717" cy="1395594"/>
          </a:xfrm>
          <a:prstGeom prst="rect">
            <a:avLst/>
          </a:prstGeom>
        </p:spPr>
      </p:pic>
    </p:spTree>
    <p:extLst>
      <p:ext uri="{BB962C8B-B14F-4D97-AF65-F5344CB8AC3E}">
        <p14:creationId xmlns:p14="http://schemas.microsoft.com/office/powerpoint/2010/main" val="3948676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3.2.17</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24-1.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各學制核定招生名額「總量內暨境外學生新生註冊率」</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29533" y="2596478"/>
            <a:ext cx="11939427" cy="36471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各學制境外</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新生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學生實際註冊</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欄位不</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包括：</a:t>
            </a:r>
            <a:endPar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當</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學年度就讀</a:t>
            </a:r>
            <a:r>
              <a:rPr lang="zh-TW" altLang="zh-TW" sz="2200" dirty="0">
                <a:latin typeface="Arial" panose="020B0604020202020204" pitchFamily="34" charset="0"/>
                <a:ea typeface="微軟正黑體" panose="020B0604030504040204" pitchFamily="34" charset="-120"/>
                <a:cs typeface="Arial" panose="020B0604020202020204" pitchFamily="34" charset="0"/>
              </a:rPr>
              <a:t>校內「國際專修部</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華語先修生」</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此項相關數據，將呈現於「各學制國際專修部華語先修生實際註冊人數」欄位</a:t>
            </a:r>
            <a:r>
              <a:rPr lang="en-US"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前一</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學年度</a:t>
            </a:r>
            <a:r>
              <a:rPr lang="zh-TW" altLang="zh-TW" sz="2200" dirty="0">
                <a:latin typeface="Arial" panose="020B0604020202020204" pitchFamily="34" charset="0"/>
                <a:ea typeface="微軟正黑體" panose="020B0604030504040204" pitchFamily="34" charset="-120"/>
                <a:cs typeface="Arial" panose="020B0604020202020204" pitchFamily="34" charset="0"/>
              </a:rPr>
              <a:t>就讀「國際專修部</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華語先修生」通過「華語文能力測驗之聽力與閱讀測驗基礎級</a:t>
            </a:r>
            <a:r>
              <a:rPr lang="en-US" altLang="zh-TW" sz="2200" dirty="0">
                <a:latin typeface="Arial" panose="020B0604020202020204" pitchFamily="34" charset="0"/>
                <a:ea typeface="微軟正黑體" panose="020B0604030504040204" pitchFamily="34" charset="-120"/>
                <a:cs typeface="Arial" panose="020B0604020202020204" pitchFamily="34" charset="0"/>
              </a:rPr>
              <a:t>(A2)</a:t>
            </a:r>
            <a:r>
              <a:rPr lang="zh-TW" altLang="zh-TW" sz="2200" dirty="0">
                <a:latin typeface="Arial" panose="020B0604020202020204" pitchFamily="34" charset="0"/>
                <a:ea typeface="微軟正黑體" panose="020B0604030504040204" pitchFamily="34" charset="-120"/>
                <a:cs typeface="Arial" panose="020B0604020202020204" pitchFamily="34" charset="0"/>
              </a:rPr>
              <a:t>以上標準之</a:t>
            </a:r>
            <a:r>
              <a:rPr lang="zh-TW" altLang="zh-TW" sz="2200" b="1" dirty="0">
                <a:latin typeface="Arial" panose="020B0604020202020204" pitchFamily="34" charset="0"/>
                <a:ea typeface="微軟正黑體" panose="020B0604030504040204" pitchFamily="34" charset="-120"/>
                <a:cs typeface="Arial" panose="020B0604020202020204" pitchFamily="34" charset="0"/>
              </a:rPr>
              <a:t>「續讀」</a:t>
            </a:r>
            <a:r>
              <a:rPr lang="zh-TW" altLang="zh-TW" sz="2200" dirty="0">
                <a:latin typeface="Arial" panose="020B0604020202020204" pitchFamily="34" charset="0"/>
                <a:ea typeface="微軟正黑體" panose="020B0604030504040204" pitchFamily="34" charset="-120"/>
                <a:cs typeface="Arial" panose="020B0604020202020204" pitchFamily="34" charset="0"/>
              </a:rPr>
              <a:t>各該學系一年級</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學生</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641263039"/>
              </p:ext>
            </p:extLst>
          </p:nvPr>
        </p:nvGraphicFramePr>
        <p:xfrm>
          <a:off x="163717" y="1313151"/>
          <a:ext cx="11874184" cy="1269810"/>
        </p:xfrm>
        <a:graphic>
          <a:graphicData uri="http://schemas.openxmlformats.org/drawingml/2006/table">
            <a:tbl>
              <a:tblPr firstRow="1" firstCol="1" bandRow="1"/>
              <a:tblGrid>
                <a:gridCol w="303179">
                  <a:extLst>
                    <a:ext uri="{9D8B030D-6E8A-4147-A177-3AD203B41FA5}">
                      <a16:colId xmlns:a16="http://schemas.microsoft.com/office/drawing/2014/main" val="1381209860"/>
                    </a:ext>
                  </a:extLst>
                </a:gridCol>
                <a:gridCol w="233859">
                  <a:extLst>
                    <a:ext uri="{9D8B030D-6E8A-4147-A177-3AD203B41FA5}">
                      <a16:colId xmlns:a16="http://schemas.microsoft.com/office/drawing/2014/main" val="1900748515"/>
                    </a:ext>
                  </a:extLst>
                </a:gridCol>
                <a:gridCol w="572568">
                  <a:extLst>
                    <a:ext uri="{9D8B030D-6E8A-4147-A177-3AD203B41FA5}">
                      <a16:colId xmlns:a16="http://schemas.microsoft.com/office/drawing/2014/main" val="1164390460"/>
                    </a:ext>
                  </a:extLst>
                </a:gridCol>
                <a:gridCol w="746282">
                  <a:extLst>
                    <a:ext uri="{9D8B030D-6E8A-4147-A177-3AD203B41FA5}">
                      <a16:colId xmlns:a16="http://schemas.microsoft.com/office/drawing/2014/main" val="1960752437"/>
                    </a:ext>
                  </a:extLst>
                </a:gridCol>
                <a:gridCol w="737564">
                  <a:extLst>
                    <a:ext uri="{9D8B030D-6E8A-4147-A177-3AD203B41FA5}">
                      <a16:colId xmlns:a16="http://schemas.microsoft.com/office/drawing/2014/main" val="1161903443"/>
                    </a:ext>
                  </a:extLst>
                </a:gridCol>
                <a:gridCol w="1062801">
                  <a:extLst>
                    <a:ext uri="{9D8B030D-6E8A-4147-A177-3AD203B41FA5}">
                      <a16:colId xmlns:a16="http://schemas.microsoft.com/office/drawing/2014/main" val="3239007292"/>
                    </a:ext>
                  </a:extLst>
                </a:gridCol>
                <a:gridCol w="1093862">
                  <a:extLst>
                    <a:ext uri="{9D8B030D-6E8A-4147-A177-3AD203B41FA5}">
                      <a16:colId xmlns:a16="http://schemas.microsoft.com/office/drawing/2014/main" val="247357775"/>
                    </a:ext>
                  </a:extLst>
                </a:gridCol>
                <a:gridCol w="991312">
                  <a:extLst>
                    <a:ext uri="{9D8B030D-6E8A-4147-A177-3AD203B41FA5}">
                      <a16:colId xmlns:a16="http://schemas.microsoft.com/office/drawing/2014/main" val="762951753"/>
                    </a:ext>
                  </a:extLst>
                </a:gridCol>
                <a:gridCol w="777667">
                  <a:extLst>
                    <a:ext uri="{9D8B030D-6E8A-4147-A177-3AD203B41FA5}">
                      <a16:colId xmlns:a16="http://schemas.microsoft.com/office/drawing/2014/main" val="23787303"/>
                    </a:ext>
                  </a:extLst>
                </a:gridCol>
                <a:gridCol w="538385">
                  <a:extLst>
                    <a:ext uri="{9D8B030D-6E8A-4147-A177-3AD203B41FA5}">
                      <a16:colId xmlns:a16="http://schemas.microsoft.com/office/drawing/2014/main" val="3699047358"/>
                    </a:ext>
                  </a:extLst>
                </a:gridCol>
                <a:gridCol w="649481">
                  <a:extLst>
                    <a:ext uri="{9D8B030D-6E8A-4147-A177-3AD203B41FA5}">
                      <a16:colId xmlns:a16="http://schemas.microsoft.com/office/drawing/2014/main" val="456389926"/>
                    </a:ext>
                  </a:extLst>
                </a:gridCol>
                <a:gridCol w="692209">
                  <a:extLst>
                    <a:ext uri="{9D8B030D-6E8A-4147-A177-3AD203B41FA5}">
                      <a16:colId xmlns:a16="http://schemas.microsoft.com/office/drawing/2014/main" val="1450296799"/>
                    </a:ext>
                  </a:extLst>
                </a:gridCol>
                <a:gridCol w="666572">
                  <a:extLst>
                    <a:ext uri="{9D8B030D-6E8A-4147-A177-3AD203B41FA5}">
                      <a16:colId xmlns:a16="http://schemas.microsoft.com/office/drawing/2014/main" val="2066228390"/>
                    </a:ext>
                  </a:extLst>
                </a:gridCol>
                <a:gridCol w="871671">
                  <a:extLst>
                    <a:ext uri="{9D8B030D-6E8A-4147-A177-3AD203B41FA5}">
                      <a16:colId xmlns:a16="http://schemas.microsoft.com/office/drawing/2014/main" val="2175320840"/>
                    </a:ext>
                  </a:extLst>
                </a:gridCol>
                <a:gridCol w="777667">
                  <a:extLst>
                    <a:ext uri="{9D8B030D-6E8A-4147-A177-3AD203B41FA5}">
                      <a16:colId xmlns:a16="http://schemas.microsoft.com/office/drawing/2014/main" val="83844942"/>
                    </a:ext>
                  </a:extLst>
                </a:gridCol>
                <a:gridCol w="774545">
                  <a:extLst>
                    <a:ext uri="{9D8B030D-6E8A-4147-A177-3AD203B41FA5}">
                      <a16:colId xmlns:a16="http://schemas.microsoft.com/office/drawing/2014/main" val="855726276"/>
                    </a:ext>
                  </a:extLst>
                </a:gridCol>
                <a:gridCol w="384560">
                  <a:extLst>
                    <a:ext uri="{9D8B030D-6E8A-4147-A177-3AD203B41FA5}">
                      <a16:colId xmlns:a16="http://schemas.microsoft.com/office/drawing/2014/main" val="4255204050"/>
                    </a:ext>
                  </a:extLst>
                </a:gridCol>
              </a:tblGrid>
              <a:tr h="421960">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總量內核定各學制新生招生名額</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各學制核定擴充新生招生名額</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(A1)</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各學制新生保留入學資格人數</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各學制總量內</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含擴充名額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新生招生名額之實際註冊人數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(C)≤(A+A1-B)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各學制新生註冊率</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D=[(C+E+F)/(A-B+E+F)]</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111760" indent="-179070" algn="ctr" defTabSz="914400" rtl="0" eaLnBrk="1" latinLnBrk="0" hangingPunct="1">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各學制境外</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學生實際註冊人數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107.10</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marL="111760" indent="-179070" algn="ctr" defTabSz="914400" rtl="0" eaLnBrk="1" latinLnBrk="0" hangingPunct="1">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各學制國際專修部華語先修生實際註冊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endPar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111760" indent="-179070" algn="ctr" defTabSz="914400" rtl="0" eaLnBrk="1" latinLnBrk="0" hangingPunct="1">
                        <a:lnSpc>
                          <a:spcPts val="1300"/>
                        </a:lnSpc>
                        <a:spcAft>
                          <a:spcPts val="0"/>
                        </a:spcAft>
                      </a:pP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345090"/>
                  </a:ext>
                </a:extLst>
              </a:tr>
              <a:tr h="30195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(E)</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大陸地區學生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02448555"/>
                  </a:ext>
                </a:extLst>
              </a:tr>
              <a:tr h="466850">
                <a:tc gridSpan="16">
                  <a:txBody>
                    <a:bodyPr/>
                    <a:lstStyle/>
                    <a:p>
                      <a:pPr marL="0" indent="-19939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學校無須填報，系統自動產生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111760" indent="-179070" algn="l">
                        <a:lnSpc>
                          <a:spcPts val="13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010461"/>
                  </a:ext>
                </a:extLst>
              </a:tr>
            </a:tbl>
          </a:graphicData>
        </a:graphic>
      </p:graphicFrame>
    </p:spTree>
    <p:extLst>
      <p:ext uri="{BB962C8B-B14F-4D97-AF65-F5344CB8AC3E}">
        <p14:creationId xmlns:p14="http://schemas.microsoft.com/office/powerpoint/2010/main" val="2387207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3.2.18</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24-1.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各學制核定招生名額「總量內暨境外學生新生註冊率」</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29533" y="2579386"/>
            <a:ext cx="11939427" cy="415498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nSpc>
                <a:spcPct val="150000"/>
              </a:lnSpc>
              <a:buFont typeface="Wingdings" panose="05000000000000000000" pitchFamily="2" charset="2"/>
              <a:buChar char="l"/>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各學制國際專修部華語先修生實際註冊</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buClr>
                <a:schemeClr val="tx1"/>
              </a:buClr>
              <a:buFont typeface="+mj-lt"/>
              <a:buAutoNum type="arabicPeriod"/>
            </a:pP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欄學校無須填報</a:t>
            </a:r>
            <a:r>
              <a:rPr lang="zh-TW" altLang="zh-TW" sz="2200" dirty="0">
                <a:latin typeface="Arial" panose="020B0604020202020204" pitchFamily="34" charset="0"/>
                <a:ea typeface="微軟正黑體" panose="020B0604030504040204" pitchFamily="34" charset="-120"/>
                <a:cs typeface="Arial" panose="020B0604020202020204" pitchFamily="34" charset="0"/>
              </a:rPr>
              <a:t>，數據將由系統自行加總匯入「學</a:t>
            </a:r>
            <a:r>
              <a:rPr lang="en-US" altLang="zh-TW" sz="2200" dirty="0">
                <a:latin typeface="Arial" panose="020B0604020202020204" pitchFamily="34" charset="0"/>
                <a:ea typeface="微軟正黑體" panose="020B0604030504040204" pitchFamily="34" charset="-120"/>
                <a:cs typeface="Arial" panose="020B0604020202020204" pitchFamily="34" charset="0"/>
              </a:rPr>
              <a:t>24. </a:t>
            </a:r>
            <a:r>
              <a:rPr lang="zh-TW" altLang="zh-TW" sz="2200" dirty="0">
                <a:latin typeface="Arial" panose="020B0604020202020204" pitchFamily="34" charset="0"/>
                <a:ea typeface="微軟正黑體" panose="020B0604030504040204" pitchFamily="34" charset="-120"/>
                <a:cs typeface="Arial" panose="020B0604020202020204" pitchFamily="34" charset="0"/>
              </a:rPr>
              <a:t>學系、所、學位學程核定招生名額總量內新生註冊率」之【</a:t>
            </a:r>
            <a:r>
              <a:rPr lang="en-US" altLang="zh-TW" sz="2200" dirty="0">
                <a:latin typeface="Arial" panose="020B0604020202020204" pitchFamily="34" charset="0"/>
                <a:ea typeface="微軟正黑體" panose="020B0604030504040204" pitchFamily="34" charset="-120"/>
                <a:cs typeface="Arial" panose="020B0604020202020204" pitchFamily="34" charset="0"/>
              </a:rPr>
              <a:t>112</a:t>
            </a:r>
            <a:r>
              <a:rPr lang="zh-TW" altLang="zh-TW" sz="2200" dirty="0">
                <a:latin typeface="Arial" panose="020B0604020202020204" pitchFamily="34" charset="0"/>
                <a:ea typeface="微軟正黑體" panose="020B0604030504040204" pitchFamily="34" charset="-120"/>
                <a:cs typeface="Arial" panose="020B0604020202020204" pitchFamily="34" charset="0"/>
              </a:rPr>
              <a:t>學年度各學系國際專修部華語先修生實際註冊人數】，</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亦即</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學校</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學年度依相關就學辦法來臺就學，且</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於</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日完成實際註冊之各學制華語先修生【外國學生；僑生；港澳生</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等</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境外</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學生</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人數</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請謹慎核對數據正確性</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buClr>
                <a:schemeClr val="tx1"/>
              </a:buClr>
              <a:buFont typeface="+mj-lt"/>
              <a:buAutoNum type="arabicPeriod"/>
            </a:pP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欄位不包括</a:t>
            </a:r>
            <a:r>
              <a:rPr lang="zh-TW" altLang="zh-TW" sz="2200" dirty="0">
                <a:latin typeface="Arial" panose="020B0604020202020204" pitchFamily="34" charset="0"/>
                <a:ea typeface="微軟正黑體" panose="020B0604030504040204" pitchFamily="34" charset="-120"/>
                <a:cs typeface="Arial" panose="020B0604020202020204" pitchFamily="34" charset="0"/>
              </a:rPr>
              <a:t>：前一學年度就讀「國際專修部</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華語先修生」通過「華語文能力測驗之聽力與閱讀測驗基礎級</a:t>
            </a:r>
            <a:r>
              <a:rPr lang="en-US" altLang="zh-TW" sz="2200" dirty="0">
                <a:latin typeface="Arial" panose="020B0604020202020204" pitchFamily="34" charset="0"/>
                <a:ea typeface="微軟正黑體" panose="020B0604030504040204" pitchFamily="34" charset="-120"/>
                <a:cs typeface="Arial" panose="020B0604020202020204" pitchFamily="34" charset="0"/>
              </a:rPr>
              <a:t>(A2)</a:t>
            </a:r>
            <a:r>
              <a:rPr lang="zh-TW" altLang="zh-TW" sz="2200" dirty="0">
                <a:latin typeface="Arial" panose="020B0604020202020204" pitchFamily="34" charset="0"/>
                <a:ea typeface="微軟正黑體" panose="020B0604030504040204" pitchFamily="34" charset="-120"/>
                <a:cs typeface="Arial" panose="020B0604020202020204" pitchFamily="34" charset="0"/>
              </a:rPr>
              <a:t>以上之「續讀」各該學系一年級學生。</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85700705"/>
              </p:ext>
            </p:extLst>
          </p:nvPr>
        </p:nvGraphicFramePr>
        <p:xfrm>
          <a:off x="163717" y="1313151"/>
          <a:ext cx="11874184" cy="1269810"/>
        </p:xfrm>
        <a:graphic>
          <a:graphicData uri="http://schemas.openxmlformats.org/drawingml/2006/table">
            <a:tbl>
              <a:tblPr firstRow="1" firstCol="1" bandRow="1"/>
              <a:tblGrid>
                <a:gridCol w="303179">
                  <a:extLst>
                    <a:ext uri="{9D8B030D-6E8A-4147-A177-3AD203B41FA5}">
                      <a16:colId xmlns:a16="http://schemas.microsoft.com/office/drawing/2014/main" val="1381209860"/>
                    </a:ext>
                  </a:extLst>
                </a:gridCol>
                <a:gridCol w="233859">
                  <a:extLst>
                    <a:ext uri="{9D8B030D-6E8A-4147-A177-3AD203B41FA5}">
                      <a16:colId xmlns:a16="http://schemas.microsoft.com/office/drawing/2014/main" val="1900748515"/>
                    </a:ext>
                  </a:extLst>
                </a:gridCol>
                <a:gridCol w="572568">
                  <a:extLst>
                    <a:ext uri="{9D8B030D-6E8A-4147-A177-3AD203B41FA5}">
                      <a16:colId xmlns:a16="http://schemas.microsoft.com/office/drawing/2014/main" val="1164390460"/>
                    </a:ext>
                  </a:extLst>
                </a:gridCol>
                <a:gridCol w="746282">
                  <a:extLst>
                    <a:ext uri="{9D8B030D-6E8A-4147-A177-3AD203B41FA5}">
                      <a16:colId xmlns:a16="http://schemas.microsoft.com/office/drawing/2014/main" val="1960752437"/>
                    </a:ext>
                  </a:extLst>
                </a:gridCol>
                <a:gridCol w="737564">
                  <a:extLst>
                    <a:ext uri="{9D8B030D-6E8A-4147-A177-3AD203B41FA5}">
                      <a16:colId xmlns:a16="http://schemas.microsoft.com/office/drawing/2014/main" val="1161903443"/>
                    </a:ext>
                  </a:extLst>
                </a:gridCol>
                <a:gridCol w="1298961">
                  <a:extLst>
                    <a:ext uri="{9D8B030D-6E8A-4147-A177-3AD203B41FA5}">
                      <a16:colId xmlns:a16="http://schemas.microsoft.com/office/drawing/2014/main" val="3239007292"/>
                    </a:ext>
                  </a:extLst>
                </a:gridCol>
                <a:gridCol w="1353358">
                  <a:extLst>
                    <a:ext uri="{9D8B030D-6E8A-4147-A177-3AD203B41FA5}">
                      <a16:colId xmlns:a16="http://schemas.microsoft.com/office/drawing/2014/main" val="247357775"/>
                    </a:ext>
                  </a:extLst>
                </a:gridCol>
                <a:gridCol w="521293">
                  <a:extLst>
                    <a:ext uri="{9D8B030D-6E8A-4147-A177-3AD203B41FA5}">
                      <a16:colId xmlns:a16="http://schemas.microsoft.com/office/drawing/2014/main" val="762951753"/>
                    </a:ext>
                  </a:extLst>
                </a:gridCol>
                <a:gridCol w="615298">
                  <a:extLst>
                    <a:ext uri="{9D8B030D-6E8A-4147-A177-3AD203B41FA5}">
                      <a16:colId xmlns:a16="http://schemas.microsoft.com/office/drawing/2014/main" val="23787303"/>
                    </a:ext>
                  </a:extLst>
                </a:gridCol>
                <a:gridCol w="452927">
                  <a:extLst>
                    <a:ext uri="{9D8B030D-6E8A-4147-A177-3AD203B41FA5}">
                      <a16:colId xmlns:a16="http://schemas.microsoft.com/office/drawing/2014/main" val="3699047358"/>
                    </a:ext>
                  </a:extLst>
                </a:gridCol>
                <a:gridCol w="512747">
                  <a:extLst>
                    <a:ext uri="{9D8B030D-6E8A-4147-A177-3AD203B41FA5}">
                      <a16:colId xmlns:a16="http://schemas.microsoft.com/office/drawing/2014/main" val="456389926"/>
                    </a:ext>
                  </a:extLst>
                </a:gridCol>
                <a:gridCol w="726393">
                  <a:extLst>
                    <a:ext uri="{9D8B030D-6E8A-4147-A177-3AD203B41FA5}">
                      <a16:colId xmlns:a16="http://schemas.microsoft.com/office/drawing/2014/main" val="1450296799"/>
                    </a:ext>
                  </a:extLst>
                </a:gridCol>
                <a:gridCol w="1034041">
                  <a:extLst>
                    <a:ext uri="{9D8B030D-6E8A-4147-A177-3AD203B41FA5}">
                      <a16:colId xmlns:a16="http://schemas.microsoft.com/office/drawing/2014/main" val="2066228390"/>
                    </a:ext>
                  </a:extLst>
                </a:gridCol>
                <a:gridCol w="940037">
                  <a:extLst>
                    <a:ext uri="{9D8B030D-6E8A-4147-A177-3AD203B41FA5}">
                      <a16:colId xmlns:a16="http://schemas.microsoft.com/office/drawing/2014/main" val="2175320840"/>
                    </a:ext>
                  </a:extLst>
                </a:gridCol>
                <a:gridCol w="808728">
                  <a:extLst>
                    <a:ext uri="{9D8B030D-6E8A-4147-A177-3AD203B41FA5}">
                      <a16:colId xmlns:a16="http://schemas.microsoft.com/office/drawing/2014/main" val="83844942"/>
                    </a:ext>
                  </a:extLst>
                </a:gridCol>
                <a:gridCol w="632389">
                  <a:extLst>
                    <a:ext uri="{9D8B030D-6E8A-4147-A177-3AD203B41FA5}">
                      <a16:colId xmlns:a16="http://schemas.microsoft.com/office/drawing/2014/main" val="855726276"/>
                    </a:ext>
                  </a:extLst>
                </a:gridCol>
                <a:gridCol w="384560">
                  <a:extLst>
                    <a:ext uri="{9D8B030D-6E8A-4147-A177-3AD203B41FA5}">
                      <a16:colId xmlns:a16="http://schemas.microsoft.com/office/drawing/2014/main" val="4255204050"/>
                    </a:ext>
                  </a:extLst>
                </a:gridCol>
              </a:tblGrid>
              <a:tr h="421960">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總量內核定各學制新生招生名額</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各學制核定擴充新生招生名額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(A1)</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各學制新生保留入學資格人數</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各學制總量內</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含擴充名額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新生招生名額之實際註冊人數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(C)≤(A+A1-B)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各學制新生註冊率</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D=[(C+E+F)/(A-B+E+F)]</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111760" indent="-179070" algn="l" defTabSz="914400" rtl="0" eaLnBrk="1" latinLnBrk="0" hangingPunct="1">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各學制境外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107.10</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蒐</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marL="111760" indent="-179070" algn="ctr" defTabSz="914400" rtl="0" eaLnBrk="1" latinLnBrk="0" hangingPunct="1">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各學制國際專修部華語先修生實際註冊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345090"/>
                  </a:ext>
                </a:extLst>
              </a:tr>
              <a:tr h="30195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(E)</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外國學生</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大陸地區學生</a:t>
                      </a: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extLst>
                  <a:ext uri="{0D108BD9-81ED-4DB2-BD59-A6C34878D82A}">
                    <a16:rowId xmlns:a16="http://schemas.microsoft.com/office/drawing/2014/main" val="202448555"/>
                  </a:ext>
                </a:extLst>
              </a:tr>
              <a:tr h="466850">
                <a:tc gridSpan="16">
                  <a:txBody>
                    <a:bodyPr/>
                    <a:lstStyle/>
                    <a:p>
                      <a:pPr marL="199390" indent="-199390" algn="ctr">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學校無須填報，系統自動產生</a:t>
                      </a:r>
                    </a:p>
                  </a:txBody>
                  <a:tcPr marL="61431" marR="61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111760" indent="-179070" algn="l">
                        <a:lnSpc>
                          <a:spcPts val="13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1431" marR="6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010461"/>
                  </a:ext>
                </a:extLst>
              </a:tr>
            </a:tbl>
          </a:graphicData>
        </a:graphic>
      </p:graphicFrame>
    </p:spTree>
    <p:extLst>
      <p:ext uri="{BB962C8B-B14F-4D97-AF65-F5344CB8AC3E}">
        <p14:creationId xmlns:p14="http://schemas.microsoft.com/office/powerpoint/2010/main" val="1504382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3.2.19</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24-2.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各</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核定</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招生名額「總量內暨境外學生新生註冊率」</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86803" y="2887035"/>
            <a:ext cx="11939427" cy="161582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新生註冊率納入國際專修部華語先修生</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全校新生註冊</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率</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本欄學校無須填報</a:t>
            </a:r>
            <a:r>
              <a:rPr lang="zh-TW" altLang="zh-TW" sz="2200" dirty="0">
                <a:latin typeface="Arial" panose="020B0604020202020204" pitchFamily="34" charset="0"/>
                <a:ea typeface="微軟正黑體" panose="020B0604030504040204" pitchFamily="34" charset="-120"/>
                <a:cs typeface="Arial" panose="020B0604020202020204" pitchFamily="34" charset="0"/>
              </a:rPr>
              <a:t>，此數據將依前揭匯入資料，由系統</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自動</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計算產生</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該數據將取至小數點第</a:t>
            </a:r>
            <a:r>
              <a:rPr lang="en-US" altLang="zh-TW" sz="2200" dirty="0">
                <a:latin typeface="Arial" panose="020B0604020202020204" pitchFamily="34" charset="0"/>
                <a:ea typeface="微軟正黑體" panose="020B0604030504040204" pitchFamily="34" charset="-120"/>
                <a:cs typeface="Arial" panose="020B0604020202020204" pitchFamily="34" charset="0"/>
              </a:rPr>
              <a:t>2</a:t>
            </a:r>
            <a:r>
              <a:rPr lang="zh-TW" altLang="zh-TW" sz="2200" dirty="0">
                <a:latin typeface="Arial" panose="020B0604020202020204" pitchFamily="34" charset="0"/>
                <a:ea typeface="微軟正黑體" panose="020B0604030504040204" pitchFamily="34" charset="-120"/>
                <a:cs typeface="Arial" panose="020B0604020202020204" pitchFamily="34" charset="0"/>
              </a:rPr>
              <a:t>位），其計算公式如下，請各校協助檢視註冊率數據：</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862075282"/>
              </p:ext>
            </p:extLst>
          </p:nvPr>
        </p:nvGraphicFramePr>
        <p:xfrm>
          <a:off x="71935" y="1286145"/>
          <a:ext cx="12065392" cy="1591365"/>
        </p:xfrm>
        <a:graphic>
          <a:graphicData uri="http://schemas.openxmlformats.org/drawingml/2006/table">
            <a:tbl>
              <a:tblPr firstRow="1" firstCol="1" bandRow="1"/>
              <a:tblGrid>
                <a:gridCol w="227168">
                  <a:extLst>
                    <a:ext uri="{9D8B030D-6E8A-4147-A177-3AD203B41FA5}">
                      <a16:colId xmlns:a16="http://schemas.microsoft.com/office/drawing/2014/main" val="4158370218"/>
                    </a:ext>
                  </a:extLst>
                </a:gridCol>
                <a:gridCol w="999858">
                  <a:extLst>
                    <a:ext uri="{9D8B030D-6E8A-4147-A177-3AD203B41FA5}">
                      <a16:colId xmlns:a16="http://schemas.microsoft.com/office/drawing/2014/main" val="333466371"/>
                    </a:ext>
                  </a:extLst>
                </a:gridCol>
                <a:gridCol w="1046301">
                  <a:extLst>
                    <a:ext uri="{9D8B030D-6E8A-4147-A177-3AD203B41FA5}">
                      <a16:colId xmlns:a16="http://schemas.microsoft.com/office/drawing/2014/main" val="1196216782"/>
                    </a:ext>
                  </a:extLst>
                </a:gridCol>
                <a:gridCol w="885048">
                  <a:extLst>
                    <a:ext uri="{9D8B030D-6E8A-4147-A177-3AD203B41FA5}">
                      <a16:colId xmlns:a16="http://schemas.microsoft.com/office/drawing/2014/main" val="2985920823"/>
                    </a:ext>
                  </a:extLst>
                </a:gridCol>
                <a:gridCol w="1390008">
                  <a:extLst>
                    <a:ext uri="{9D8B030D-6E8A-4147-A177-3AD203B41FA5}">
                      <a16:colId xmlns:a16="http://schemas.microsoft.com/office/drawing/2014/main" val="4114305782"/>
                    </a:ext>
                  </a:extLst>
                </a:gridCol>
                <a:gridCol w="1677932">
                  <a:extLst>
                    <a:ext uri="{9D8B030D-6E8A-4147-A177-3AD203B41FA5}">
                      <a16:colId xmlns:a16="http://schemas.microsoft.com/office/drawing/2014/main" val="778299470"/>
                    </a:ext>
                  </a:extLst>
                </a:gridCol>
                <a:gridCol w="555664">
                  <a:extLst>
                    <a:ext uri="{9D8B030D-6E8A-4147-A177-3AD203B41FA5}">
                      <a16:colId xmlns:a16="http://schemas.microsoft.com/office/drawing/2014/main" val="3784373779"/>
                    </a:ext>
                  </a:extLst>
                </a:gridCol>
                <a:gridCol w="590789">
                  <a:extLst>
                    <a:ext uri="{9D8B030D-6E8A-4147-A177-3AD203B41FA5}">
                      <a16:colId xmlns:a16="http://schemas.microsoft.com/office/drawing/2014/main" val="2898922387"/>
                    </a:ext>
                  </a:extLst>
                </a:gridCol>
                <a:gridCol w="340516">
                  <a:extLst>
                    <a:ext uri="{9D8B030D-6E8A-4147-A177-3AD203B41FA5}">
                      <a16:colId xmlns:a16="http://schemas.microsoft.com/office/drawing/2014/main" val="180773569"/>
                    </a:ext>
                  </a:extLst>
                </a:gridCol>
                <a:gridCol w="487110">
                  <a:extLst>
                    <a:ext uri="{9D8B030D-6E8A-4147-A177-3AD203B41FA5}">
                      <a16:colId xmlns:a16="http://schemas.microsoft.com/office/drawing/2014/main" val="107518334"/>
                    </a:ext>
                  </a:extLst>
                </a:gridCol>
                <a:gridCol w="700755">
                  <a:extLst>
                    <a:ext uri="{9D8B030D-6E8A-4147-A177-3AD203B41FA5}">
                      <a16:colId xmlns:a16="http://schemas.microsoft.com/office/drawing/2014/main" val="2795020431"/>
                    </a:ext>
                  </a:extLst>
                </a:gridCol>
                <a:gridCol w="675118">
                  <a:extLst>
                    <a:ext uri="{9D8B030D-6E8A-4147-A177-3AD203B41FA5}">
                      <a16:colId xmlns:a16="http://schemas.microsoft.com/office/drawing/2014/main" val="3823366435"/>
                    </a:ext>
                  </a:extLst>
                </a:gridCol>
                <a:gridCol w="820396">
                  <a:extLst>
                    <a:ext uri="{9D8B030D-6E8A-4147-A177-3AD203B41FA5}">
                      <a16:colId xmlns:a16="http://schemas.microsoft.com/office/drawing/2014/main" val="1568900256"/>
                    </a:ext>
                  </a:extLst>
                </a:gridCol>
                <a:gridCol w="658026">
                  <a:extLst>
                    <a:ext uri="{9D8B030D-6E8A-4147-A177-3AD203B41FA5}">
                      <a16:colId xmlns:a16="http://schemas.microsoft.com/office/drawing/2014/main" val="341659817"/>
                    </a:ext>
                  </a:extLst>
                </a:gridCol>
                <a:gridCol w="811851">
                  <a:extLst>
                    <a:ext uri="{9D8B030D-6E8A-4147-A177-3AD203B41FA5}">
                      <a16:colId xmlns:a16="http://schemas.microsoft.com/office/drawing/2014/main" val="3240909411"/>
                    </a:ext>
                  </a:extLst>
                </a:gridCol>
                <a:gridCol w="198852">
                  <a:extLst>
                    <a:ext uri="{9D8B030D-6E8A-4147-A177-3AD203B41FA5}">
                      <a16:colId xmlns:a16="http://schemas.microsoft.com/office/drawing/2014/main" val="3531178619"/>
                    </a:ext>
                  </a:extLst>
                </a:gridCol>
              </a:tblGrid>
              <a:tr h="687934">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總量內核定全校新生招生名額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全校核定擴充新生招生名額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(A1)</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新生保留入學資格人數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全校總量內</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含擴充名額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新生招生名額之實際註冊人數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(C)≤(A+A1-B)</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全校新生註冊率</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)(D)</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4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D=[(C+E+</a:t>
                      </a:r>
                      <a:r>
                        <a:rPr kumimoji="0" lang="en-US" sz="1200" b="1" i="0" u="none" strike="noStrike" kern="1200" cap="none" normalizeH="0" baseline="0" dirty="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F</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)/(A-B+E+</a:t>
                      </a:r>
                      <a:r>
                        <a:rPr kumimoji="0" lang="en-US" sz="1200" b="1" i="0" u="none" strike="noStrike" kern="1200" cap="none" normalizeH="0" baseline="0" dirty="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F</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100</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5">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全校境外</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學生實際註冊</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endPar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400"/>
                        </a:lnSpc>
                        <a:spcAft>
                          <a:spcPts val="0"/>
                        </a:spcAft>
                      </a:pP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(107.10</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全校國際專修部華語先修生實際註冊人數</a:t>
                      </a:r>
                    </a:p>
                    <a:p>
                      <a:pPr algn="ctr">
                        <a:lnSpc>
                          <a:spcPts val="18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482379"/>
                  </a:ext>
                </a:extLst>
              </a:tr>
              <a:tr h="66158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(E)</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大陸地區學生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747254077"/>
                  </a:ext>
                </a:extLst>
              </a:tr>
              <a:tr h="241844">
                <a:tc gridSpan="15">
                  <a:txBody>
                    <a:bodyPr/>
                    <a:lstStyle/>
                    <a:p>
                      <a:pPr algn="ctr">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3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921812"/>
                  </a:ext>
                </a:extLst>
              </a:tr>
            </a:tbl>
          </a:graphicData>
        </a:graphic>
      </p:graphicFrame>
      <p:pic>
        <p:nvPicPr>
          <p:cNvPr id="4" name="圖片 3"/>
          <p:cNvPicPr>
            <a:picLocks noChangeAspect="1"/>
          </p:cNvPicPr>
          <p:nvPr/>
        </p:nvPicPr>
        <p:blipFill>
          <a:blip r:embed="rId3"/>
          <a:stretch>
            <a:fillRect/>
          </a:stretch>
        </p:blipFill>
        <p:spPr>
          <a:xfrm>
            <a:off x="194129" y="4425223"/>
            <a:ext cx="11891922" cy="1372090"/>
          </a:xfrm>
          <a:prstGeom prst="rect">
            <a:avLst/>
          </a:prstGeom>
        </p:spPr>
      </p:pic>
    </p:spTree>
    <p:extLst>
      <p:ext uri="{BB962C8B-B14F-4D97-AF65-F5344CB8AC3E}">
        <p14:creationId xmlns:p14="http://schemas.microsoft.com/office/powerpoint/2010/main" val="1984770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3.2.20</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24-2.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各</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核定</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招生名額「總量內暨境外學生新生註冊率」</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85573" y="2655397"/>
            <a:ext cx="11939427" cy="36471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全校境外</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新生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學生實際註冊</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欄位不</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包括：</a:t>
            </a:r>
            <a:endPar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當</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學年度就讀</a:t>
            </a:r>
            <a:r>
              <a:rPr lang="zh-TW" altLang="zh-TW" sz="2200" dirty="0">
                <a:latin typeface="Arial" panose="020B0604020202020204" pitchFamily="34" charset="0"/>
                <a:ea typeface="微軟正黑體" panose="020B0604030504040204" pitchFamily="34" charset="-120"/>
                <a:cs typeface="Arial" panose="020B0604020202020204" pitchFamily="34" charset="0"/>
              </a:rPr>
              <a:t>校內「國際專修部</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華語先修生」</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此項相關數據，將呈現於</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全校</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國際</a:t>
            </a:r>
            <a:r>
              <a:rPr lang="zh-TW" altLang="zh-TW" sz="2200" dirty="0">
                <a:latin typeface="Arial" panose="020B0604020202020204" pitchFamily="34" charset="0"/>
                <a:ea typeface="微軟正黑體" panose="020B0604030504040204" pitchFamily="34" charset="-120"/>
                <a:cs typeface="Arial" panose="020B0604020202020204" pitchFamily="34" charset="0"/>
              </a:rPr>
              <a:t>專修部華語先修生實際註冊人數」欄位</a:t>
            </a:r>
            <a:r>
              <a:rPr lang="en-US"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前一</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學年度</a:t>
            </a:r>
            <a:r>
              <a:rPr lang="zh-TW" altLang="zh-TW" sz="2200" dirty="0">
                <a:latin typeface="Arial" panose="020B0604020202020204" pitchFamily="34" charset="0"/>
                <a:ea typeface="微軟正黑體" panose="020B0604030504040204" pitchFamily="34" charset="-120"/>
                <a:cs typeface="Arial" panose="020B0604020202020204" pitchFamily="34" charset="0"/>
              </a:rPr>
              <a:t>就讀「國際專修部</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華語先修生」通過「華語文能力測驗之聽力與閱讀測驗基礎級</a:t>
            </a:r>
            <a:r>
              <a:rPr lang="en-US" altLang="zh-TW" sz="2200" dirty="0">
                <a:latin typeface="Arial" panose="020B0604020202020204" pitchFamily="34" charset="0"/>
                <a:ea typeface="微軟正黑體" panose="020B0604030504040204" pitchFamily="34" charset="-120"/>
                <a:cs typeface="Arial" panose="020B0604020202020204" pitchFamily="34" charset="0"/>
              </a:rPr>
              <a:t>(A2)</a:t>
            </a:r>
            <a:r>
              <a:rPr lang="zh-TW" altLang="zh-TW" sz="2200" dirty="0">
                <a:latin typeface="Arial" panose="020B0604020202020204" pitchFamily="34" charset="0"/>
                <a:ea typeface="微軟正黑體" panose="020B0604030504040204" pitchFamily="34" charset="-120"/>
                <a:cs typeface="Arial" panose="020B0604020202020204" pitchFamily="34" charset="0"/>
              </a:rPr>
              <a:t>以上標準之</a:t>
            </a:r>
            <a:r>
              <a:rPr lang="zh-TW" altLang="zh-TW" sz="2200" b="1" dirty="0">
                <a:latin typeface="Arial" panose="020B0604020202020204" pitchFamily="34" charset="0"/>
                <a:ea typeface="微軟正黑體" panose="020B0604030504040204" pitchFamily="34" charset="-120"/>
                <a:cs typeface="Arial" panose="020B0604020202020204" pitchFamily="34" charset="0"/>
              </a:rPr>
              <a:t>「續讀」</a:t>
            </a:r>
            <a:r>
              <a:rPr lang="zh-TW" altLang="zh-TW" sz="2200" dirty="0">
                <a:latin typeface="Arial" panose="020B0604020202020204" pitchFamily="34" charset="0"/>
                <a:ea typeface="微軟正黑體" panose="020B0604030504040204" pitchFamily="34" charset="-120"/>
                <a:cs typeface="Arial" panose="020B0604020202020204" pitchFamily="34" charset="0"/>
              </a:rPr>
              <a:t>各該學系一年級</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學生</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847984389"/>
              </p:ext>
            </p:extLst>
          </p:nvPr>
        </p:nvGraphicFramePr>
        <p:xfrm>
          <a:off x="71935" y="1286145"/>
          <a:ext cx="12065392" cy="1360339"/>
        </p:xfrm>
        <a:graphic>
          <a:graphicData uri="http://schemas.openxmlformats.org/drawingml/2006/table">
            <a:tbl>
              <a:tblPr firstRow="1" firstCol="1" bandRow="1"/>
              <a:tblGrid>
                <a:gridCol w="227003">
                  <a:extLst>
                    <a:ext uri="{9D8B030D-6E8A-4147-A177-3AD203B41FA5}">
                      <a16:colId xmlns:a16="http://schemas.microsoft.com/office/drawing/2014/main" val="4158370218"/>
                    </a:ext>
                  </a:extLst>
                </a:gridCol>
                <a:gridCol w="545124">
                  <a:extLst>
                    <a:ext uri="{9D8B030D-6E8A-4147-A177-3AD203B41FA5}">
                      <a16:colId xmlns:a16="http://schemas.microsoft.com/office/drawing/2014/main" val="333466371"/>
                    </a:ext>
                  </a:extLst>
                </a:gridCol>
                <a:gridCol w="773723">
                  <a:extLst>
                    <a:ext uri="{9D8B030D-6E8A-4147-A177-3AD203B41FA5}">
                      <a16:colId xmlns:a16="http://schemas.microsoft.com/office/drawing/2014/main" val="1196216782"/>
                    </a:ext>
                  </a:extLst>
                </a:gridCol>
                <a:gridCol w="967153">
                  <a:extLst>
                    <a:ext uri="{9D8B030D-6E8A-4147-A177-3AD203B41FA5}">
                      <a16:colId xmlns:a16="http://schemas.microsoft.com/office/drawing/2014/main" val="2985920823"/>
                    </a:ext>
                  </a:extLst>
                </a:gridCol>
                <a:gridCol w="958362">
                  <a:extLst>
                    <a:ext uri="{9D8B030D-6E8A-4147-A177-3AD203B41FA5}">
                      <a16:colId xmlns:a16="http://schemas.microsoft.com/office/drawing/2014/main" val="4114305782"/>
                    </a:ext>
                  </a:extLst>
                </a:gridCol>
                <a:gridCol w="1652954">
                  <a:extLst>
                    <a:ext uri="{9D8B030D-6E8A-4147-A177-3AD203B41FA5}">
                      <a16:colId xmlns:a16="http://schemas.microsoft.com/office/drawing/2014/main" val="778299470"/>
                    </a:ext>
                  </a:extLst>
                </a:gridCol>
                <a:gridCol w="720969">
                  <a:extLst>
                    <a:ext uri="{9D8B030D-6E8A-4147-A177-3AD203B41FA5}">
                      <a16:colId xmlns:a16="http://schemas.microsoft.com/office/drawing/2014/main" val="3784373779"/>
                    </a:ext>
                  </a:extLst>
                </a:gridCol>
                <a:gridCol w="580292">
                  <a:extLst>
                    <a:ext uri="{9D8B030D-6E8A-4147-A177-3AD203B41FA5}">
                      <a16:colId xmlns:a16="http://schemas.microsoft.com/office/drawing/2014/main" val="2898922387"/>
                    </a:ext>
                  </a:extLst>
                </a:gridCol>
                <a:gridCol w="764931">
                  <a:extLst>
                    <a:ext uri="{9D8B030D-6E8A-4147-A177-3AD203B41FA5}">
                      <a16:colId xmlns:a16="http://schemas.microsoft.com/office/drawing/2014/main" val="180773569"/>
                    </a:ext>
                  </a:extLst>
                </a:gridCol>
                <a:gridCol w="738554">
                  <a:extLst>
                    <a:ext uri="{9D8B030D-6E8A-4147-A177-3AD203B41FA5}">
                      <a16:colId xmlns:a16="http://schemas.microsoft.com/office/drawing/2014/main" val="107518334"/>
                    </a:ext>
                  </a:extLst>
                </a:gridCol>
                <a:gridCol w="668215">
                  <a:extLst>
                    <a:ext uri="{9D8B030D-6E8A-4147-A177-3AD203B41FA5}">
                      <a16:colId xmlns:a16="http://schemas.microsoft.com/office/drawing/2014/main" val="2795020431"/>
                    </a:ext>
                  </a:extLst>
                </a:gridCol>
                <a:gridCol w="756139">
                  <a:extLst>
                    <a:ext uri="{9D8B030D-6E8A-4147-A177-3AD203B41FA5}">
                      <a16:colId xmlns:a16="http://schemas.microsoft.com/office/drawing/2014/main" val="3823366435"/>
                    </a:ext>
                  </a:extLst>
                </a:gridCol>
                <a:gridCol w="896815">
                  <a:extLst>
                    <a:ext uri="{9D8B030D-6E8A-4147-A177-3AD203B41FA5}">
                      <a16:colId xmlns:a16="http://schemas.microsoft.com/office/drawing/2014/main" val="1568900256"/>
                    </a:ext>
                  </a:extLst>
                </a:gridCol>
                <a:gridCol w="710452">
                  <a:extLst>
                    <a:ext uri="{9D8B030D-6E8A-4147-A177-3AD203B41FA5}">
                      <a16:colId xmlns:a16="http://schemas.microsoft.com/office/drawing/2014/main" val="341659817"/>
                    </a:ext>
                  </a:extLst>
                </a:gridCol>
                <a:gridCol w="769123">
                  <a:extLst>
                    <a:ext uri="{9D8B030D-6E8A-4147-A177-3AD203B41FA5}">
                      <a16:colId xmlns:a16="http://schemas.microsoft.com/office/drawing/2014/main" val="3240909411"/>
                    </a:ext>
                  </a:extLst>
                </a:gridCol>
                <a:gridCol w="335583">
                  <a:extLst>
                    <a:ext uri="{9D8B030D-6E8A-4147-A177-3AD203B41FA5}">
                      <a16:colId xmlns:a16="http://schemas.microsoft.com/office/drawing/2014/main" val="3531178619"/>
                    </a:ext>
                  </a:extLst>
                </a:gridCol>
              </a:tblGrid>
              <a:tr h="573983">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總量內核定全校新生招生名額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全校核定擴充新生招生名額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(A1)</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新生保留入學資格人數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全校總量內</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含擴充名額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新生招生名額之實際註冊人數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(C)≤(A+A1-B)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全校新生註冊率</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D=[(C+E+F)/(A-B+E+F)]</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全校境外</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學生實際註冊人數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107.10</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全校國際專修部華語先修生實際註冊人數</a:t>
                      </a:r>
                    </a:p>
                    <a:p>
                      <a:pPr algn="ctr">
                        <a:lnSpc>
                          <a:spcPts val="18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482379"/>
                  </a:ext>
                </a:extLst>
              </a:tr>
              <a:tr h="57316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計</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(E</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大陸地區學生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747254077"/>
                  </a:ext>
                </a:extLst>
              </a:tr>
              <a:tr h="213193">
                <a:tc gridSpan="15">
                  <a:txBody>
                    <a:bodyPr/>
                    <a:lstStyle/>
                    <a:p>
                      <a:pPr algn="ctr">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a:lnSpc>
                          <a:spcPts val="13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921812"/>
                  </a:ext>
                </a:extLst>
              </a:tr>
            </a:tbl>
          </a:graphicData>
        </a:graphic>
      </p:graphicFrame>
    </p:spTree>
    <p:extLst>
      <p:ext uri="{BB962C8B-B14F-4D97-AF65-F5344CB8AC3E}">
        <p14:creationId xmlns:p14="http://schemas.microsoft.com/office/powerpoint/2010/main" val="2607008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3.2.21</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24-2.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各</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核定</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招生名額「總量內暨境外學生新生註冊率」</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86803" y="2741757"/>
            <a:ext cx="11939427" cy="4092659"/>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nSpc>
                <a:spcPct val="150000"/>
              </a:lnSpc>
              <a:buFont typeface="Wingdings" panose="05000000000000000000" pitchFamily="2" charset="2"/>
              <a:buChar char="l"/>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全校國際專修部華語先修生實際註冊</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buClr>
                <a:schemeClr val="tx1"/>
              </a:buClr>
              <a:buFont typeface="+mj-lt"/>
              <a:buAutoNum type="arabicPeriod"/>
            </a:pP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欄學校無須填報</a:t>
            </a:r>
            <a:r>
              <a:rPr lang="zh-TW" altLang="zh-TW" sz="2200" dirty="0">
                <a:latin typeface="Arial" panose="020B0604020202020204" pitchFamily="34" charset="0"/>
                <a:ea typeface="微軟正黑體" panose="020B0604030504040204" pitchFamily="34" charset="-120"/>
                <a:cs typeface="Arial" panose="020B0604020202020204" pitchFamily="34" charset="0"/>
              </a:rPr>
              <a:t>，數據將由系統自行加總匯入「學</a:t>
            </a:r>
            <a:r>
              <a:rPr lang="en-US" altLang="zh-TW" sz="2200" dirty="0">
                <a:latin typeface="Arial" panose="020B0604020202020204" pitchFamily="34" charset="0"/>
                <a:ea typeface="微軟正黑體" panose="020B0604030504040204" pitchFamily="34" charset="-120"/>
                <a:cs typeface="Arial" panose="020B0604020202020204" pitchFamily="34" charset="0"/>
              </a:rPr>
              <a:t>24. </a:t>
            </a:r>
            <a:r>
              <a:rPr lang="zh-TW" altLang="zh-TW" sz="2200" dirty="0">
                <a:latin typeface="Arial" panose="020B0604020202020204" pitchFamily="34" charset="0"/>
                <a:ea typeface="微軟正黑體" panose="020B0604030504040204" pitchFamily="34" charset="-120"/>
                <a:cs typeface="Arial" panose="020B0604020202020204" pitchFamily="34" charset="0"/>
              </a:rPr>
              <a:t>學系、所、學位學程核定招生名額總量內新生註冊率」之【</a:t>
            </a:r>
            <a:r>
              <a:rPr lang="en-US" altLang="zh-TW" sz="2200" dirty="0">
                <a:latin typeface="Arial" panose="020B0604020202020204" pitchFamily="34" charset="0"/>
                <a:ea typeface="微軟正黑體" panose="020B0604030504040204" pitchFamily="34" charset="-120"/>
                <a:cs typeface="Arial" panose="020B0604020202020204" pitchFamily="34" charset="0"/>
              </a:rPr>
              <a:t>112</a:t>
            </a:r>
            <a:r>
              <a:rPr lang="zh-TW" altLang="zh-TW" sz="2200" dirty="0">
                <a:latin typeface="Arial" panose="020B0604020202020204" pitchFamily="34" charset="0"/>
                <a:ea typeface="微軟正黑體" panose="020B0604030504040204" pitchFamily="34" charset="-120"/>
                <a:cs typeface="Arial" panose="020B0604020202020204" pitchFamily="34" charset="0"/>
              </a:rPr>
              <a:t>學年度各學系國際專修部華語先修生實際註冊人數】，亦即為學校</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學年度依相關就學辦法來臺就學，且</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於</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日完成實際註冊之各校華語先修生【外國學生；僑生；港澳生】等境外</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學生人數</a:t>
            </a:r>
            <a:r>
              <a:rPr lang="zh-TW" altLang="zh-TW" sz="2200" dirty="0">
                <a:latin typeface="Arial" panose="020B0604020202020204" pitchFamily="34" charset="0"/>
                <a:ea typeface="微軟正黑體" panose="020B0604030504040204" pitchFamily="34" charset="-120"/>
                <a:cs typeface="Arial" panose="020B0604020202020204" pitchFamily="34" charset="0"/>
              </a:rPr>
              <a:t>，請謹慎核對數據正確性</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buClr>
                <a:schemeClr val="tx1"/>
              </a:buClr>
              <a:buFont typeface="+mj-lt"/>
              <a:buAutoNum type="arabicPeriod"/>
            </a:pP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欄位不包括</a:t>
            </a:r>
            <a:r>
              <a:rPr lang="zh-TW" altLang="zh-TW" sz="2200" dirty="0">
                <a:latin typeface="Arial" panose="020B0604020202020204" pitchFamily="34" charset="0"/>
                <a:ea typeface="微軟正黑體" panose="020B0604030504040204" pitchFamily="34" charset="-120"/>
                <a:cs typeface="Arial" panose="020B0604020202020204" pitchFamily="34" charset="0"/>
              </a:rPr>
              <a:t>：前一學年度就讀「國際專修部</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華語先修生」通過「華語文能力測驗之聽力與閱讀測驗基礎級</a:t>
            </a:r>
            <a:r>
              <a:rPr lang="en-US" altLang="zh-TW" sz="2200" dirty="0">
                <a:latin typeface="Arial" panose="020B0604020202020204" pitchFamily="34" charset="0"/>
                <a:ea typeface="微軟正黑體" panose="020B0604030504040204" pitchFamily="34" charset="-120"/>
                <a:cs typeface="Arial" panose="020B0604020202020204" pitchFamily="34" charset="0"/>
              </a:rPr>
              <a:t>(A2)</a:t>
            </a:r>
            <a:r>
              <a:rPr lang="zh-TW" altLang="zh-TW" sz="2200" dirty="0">
                <a:latin typeface="Arial" panose="020B0604020202020204" pitchFamily="34" charset="0"/>
                <a:ea typeface="微軟正黑體" panose="020B0604030504040204" pitchFamily="34" charset="-120"/>
                <a:cs typeface="Arial" panose="020B0604020202020204" pitchFamily="34" charset="0"/>
              </a:rPr>
              <a:t>以上之「續讀」各該學系一年級學生。</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359331520"/>
              </p:ext>
            </p:extLst>
          </p:nvPr>
        </p:nvGraphicFramePr>
        <p:xfrm>
          <a:off x="71935" y="1286146"/>
          <a:ext cx="12065392" cy="1449125"/>
        </p:xfrm>
        <a:graphic>
          <a:graphicData uri="http://schemas.openxmlformats.org/drawingml/2006/table">
            <a:tbl>
              <a:tblPr firstRow="1" firstCol="1" bandRow="1"/>
              <a:tblGrid>
                <a:gridCol w="321172">
                  <a:extLst>
                    <a:ext uri="{9D8B030D-6E8A-4147-A177-3AD203B41FA5}">
                      <a16:colId xmlns:a16="http://schemas.microsoft.com/office/drawing/2014/main" val="4158370218"/>
                    </a:ext>
                  </a:extLst>
                </a:gridCol>
                <a:gridCol w="683663">
                  <a:extLst>
                    <a:ext uri="{9D8B030D-6E8A-4147-A177-3AD203B41FA5}">
                      <a16:colId xmlns:a16="http://schemas.microsoft.com/office/drawing/2014/main" val="333466371"/>
                    </a:ext>
                  </a:extLst>
                </a:gridCol>
                <a:gridCol w="649480">
                  <a:extLst>
                    <a:ext uri="{9D8B030D-6E8A-4147-A177-3AD203B41FA5}">
                      <a16:colId xmlns:a16="http://schemas.microsoft.com/office/drawing/2014/main" val="1196216782"/>
                    </a:ext>
                  </a:extLst>
                </a:gridCol>
                <a:gridCol w="786214">
                  <a:extLst>
                    <a:ext uri="{9D8B030D-6E8A-4147-A177-3AD203B41FA5}">
                      <a16:colId xmlns:a16="http://schemas.microsoft.com/office/drawing/2014/main" val="2985920823"/>
                    </a:ext>
                  </a:extLst>
                </a:gridCol>
                <a:gridCol w="1222048">
                  <a:extLst>
                    <a:ext uri="{9D8B030D-6E8A-4147-A177-3AD203B41FA5}">
                      <a16:colId xmlns:a16="http://schemas.microsoft.com/office/drawing/2014/main" val="4114305782"/>
                    </a:ext>
                  </a:extLst>
                </a:gridCol>
                <a:gridCol w="1427148">
                  <a:extLst>
                    <a:ext uri="{9D8B030D-6E8A-4147-A177-3AD203B41FA5}">
                      <a16:colId xmlns:a16="http://schemas.microsoft.com/office/drawing/2014/main" val="778299470"/>
                    </a:ext>
                  </a:extLst>
                </a:gridCol>
                <a:gridCol w="991312">
                  <a:extLst>
                    <a:ext uri="{9D8B030D-6E8A-4147-A177-3AD203B41FA5}">
                      <a16:colId xmlns:a16="http://schemas.microsoft.com/office/drawing/2014/main" val="3784373779"/>
                    </a:ext>
                  </a:extLst>
                </a:gridCol>
                <a:gridCol w="615297">
                  <a:extLst>
                    <a:ext uri="{9D8B030D-6E8A-4147-A177-3AD203B41FA5}">
                      <a16:colId xmlns:a16="http://schemas.microsoft.com/office/drawing/2014/main" val="2898922387"/>
                    </a:ext>
                  </a:extLst>
                </a:gridCol>
                <a:gridCol w="470019">
                  <a:extLst>
                    <a:ext uri="{9D8B030D-6E8A-4147-A177-3AD203B41FA5}">
                      <a16:colId xmlns:a16="http://schemas.microsoft.com/office/drawing/2014/main" val="180773569"/>
                    </a:ext>
                  </a:extLst>
                </a:gridCol>
                <a:gridCol w="606751">
                  <a:extLst>
                    <a:ext uri="{9D8B030D-6E8A-4147-A177-3AD203B41FA5}">
                      <a16:colId xmlns:a16="http://schemas.microsoft.com/office/drawing/2014/main" val="107518334"/>
                    </a:ext>
                  </a:extLst>
                </a:gridCol>
                <a:gridCol w="948583">
                  <a:extLst>
                    <a:ext uri="{9D8B030D-6E8A-4147-A177-3AD203B41FA5}">
                      <a16:colId xmlns:a16="http://schemas.microsoft.com/office/drawing/2014/main" val="2795020431"/>
                    </a:ext>
                  </a:extLst>
                </a:gridCol>
                <a:gridCol w="905855">
                  <a:extLst>
                    <a:ext uri="{9D8B030D-6E8A-4147-A177-3AD203B41FA5}">
                      <a16:colId xmlns:a16="http://schemas.microsoft.com/office/drawing/2014/main" val="3823366435"/>
                    </a:ext>
                  </a:extLst>
                </a:gridCol>
                <a:gridCol w="769121">
                  <a:extLst>
                    <a:ext uri="{9D8B030D-6E8A-4147-A177-3AD203B41FA5}">
                      <a16:colId xmlns:a16="http://schemas.microsoft.com/office/drawing/2014/main" val="1568900256"/>
                    </a:ext>
                  </a:extLst>
                </a:gridCol>
                <a:gridCol w="564023">
                  <a:extLst>
                    <a:ext uri="{9D8B030D-6E8A-4147-A177-3AD203B41FA5}">
                      <a16:colId xmlns:a16="http://schemas.microsoft.com/office/drawing/2014/main" val="341659817"/>
                    </a:ext>
                  </a:extLst>
                </a:gridCol>
                <a:gridCol w="769123">
                  <a:extLst>
                    <a:ext uri="{9D8B030D-6E8A-4147-A177-3AD203B41FA5}">
                      <a16:colId xmlns:a16="http://schemas.microsoft.com/office/drawing/2014/main" val="3240909411"/>
                    </a:ext>
                  </a:extLst>
                </a:gridCol>
                <a:gridCol w="335583">
                  <a:extLst>
                    <a:ext uri="{9D8B030D-6E8A-4147-A177-3AD203B41FA5}">
                      <a16:colId xmlns:a16="http://schemas.microsoft.com/office/drawing/2014/main" val="3531178619"/>
                    </a:ext>
                  </a:extLst>
                </a:gridCol>
              </a:tblGrid>
              <a:tr h="890011">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總量內核定全校新生招生名額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全校核定擴充新生招生名額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(A1)</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新生保留入學資格人數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全校總量內</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含擴充名額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新生招生名額之實際註冊人數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(C)≤(A+A1-B)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全校新生註冊率</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D=[(C+E+F)/(A-B+E+F)]</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全校境外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學生實際註冊人數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107.10</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蒐</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全校國際專修部華語先修生實際註冊人數</a:t>
                      </a:r>
                    </a:p>
                    <a:p>
                      <a:pPr algn="ctr">
                        <a:lnSpc>
                          <a:spcPts val="18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蒐</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482379"/>
                  </a:ext>
                </a:extLst>
              </a:tr>
              <a:tr h="34485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(E)</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外國學生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大陸地區學生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外國學生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僑生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港澳生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extLst>
                  <a:ext uri="{0D108BD9-81ED-4DB2-BD59-A6C34878D82A}">
                    <a16:rowId xmlns:a16="http://schemas.microsoft.com/office/drawing/2014/main" val="1747254077"/>
                  </a:ext>
                </a:extLst>
              </a:tr>
              <a:tr h="214262">
                <a:tc gridSpan="15">
                  <a:txBody>
                    <a:bodyPr/>
                    <a:lstStyle/>
                    <a:p>
                      <a:pPr algn="ctr">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學校無須填報，系統自動產生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a:lnSpc>
                          <a:spcPts val="13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921812"/>
                  </a:ext>
                </a:extLst>
              </a:tr>
            </a:tbl>
          </a:graphicData>
        </a:graphic>
      </p:graphicFrame>
    </p:spTree>
    <p:extLst>
      <p:ext uri="{BB962C8B-B14F-4D97-AF65-F5344CB8AC3E}">
        <p14:creationId xmlns:p14="http://schemas.microsoft.com/office/powerpoint/2010/main" val="762747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3.2.22</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大學「碩士</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含碩士在職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班、博士班」總量內核定招生情形</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79421" y="2692495"/>
            <a:ext cx="11939427" cy="415498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博士班流用後</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本</a:t>
            </a:r>
            <a:r>
              <a:rPr lang="zh-TW" altLang="en-US" sz="2200" b="1" dirty="0">
                <a:latin typeface="Arial" panose="020B0604020202020204" pitchFamily="34" charset="0"/>
                <a:ea typeface="微軟正黑體" panose="020B0604030504040204" pitchFamily="34" charset="-120"/>
                <a:cs typeface="Arial" panose="020B0604020202020204" pitchFamily="34" charset="0"/>
              </a:rPr>
              <a:t>欄位學校無須填報</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學校「博士班名額」，自</a:t>
            </a:r>
            <a:r>
              <a:rPr lang="en-US"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a:t>
            </a:r>
            <a:r>
              <a:rPr lang="zh-TW" altLang="zh-TW"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起依</a:t>
            </a:r>
            <a:r>
              <a:rPr lang="zh-TW"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「大學校院博士班考試入學名額流用試辦計畫」辦理名額流用之學校</a:t>
            </a:r>
            <a:r>
              <a:rPr lang="zh-TW" altLang="zh-TW" sz="2200" dirty="0">
                <a:latin typeface="Arial" panose="020B0604020202020204" pitchFamily="34" charset="0"/>
                <a:ea typeface="微軟正黑體" panose="020B0604030504040204" pitchFamily="34" charset="-120"/>
                <a:cs typeface="Arial" panose="020B0604020202020204" pitchFamily="34" charset="0"/>
              </a:rPr>
              <a:t>，本欄資訊將以</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「博士班名額流用後核定表」</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含擴充名額</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資訊匯入系統，請協助核對數據</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a:latin typeface="Arial" panose="020B0604020202020204" pitchFamily="34" charset="0"/>
                <a:ea typeface="微軟正黑體" panose="020B0604030504040204" pitchFamily="34" charset="-120"/>
                <a:cs typeface="Arial" panose="020B0604020202020204" pitchFamily="34" charset="0"/>
              </a:rPr>
              <a:t>本欄</a:t>
            </a:r>
            <a:r>
              <a:rPr lang="zh-TW" altLang="zh-TW" sz="2200" b="1" dirty="0">
                <a:latin typeface="Arial" panose="020B0604020202020204" pitchFamily="34" charset="0"/>
                <a:ea typeface="微軟正黑體" panose="020B0604030504040204" pitchFamily="34" charset="-120"/>
                <a:cs typeface="Arial" panose="020B0604020202020204" pitchFamily="34" charset="0"/>
              </a:rPr>
              <a:t>數據應與「學</a:t>
            </a:r>
            <a:r>
              <a:rPr lang="en-US" altLang="zh-TW" sz="2200" b="1" dirty="0">
                <a:latin typeface="Arial" panose="020B0604020202020204" pitchFamily="34" charset="0"/>
                <a:ea typeface="微軟正黑體" panose="020B0604030504040204" pitchFamily="34" charset="-120"/>
                <a:cs typeface="Arial" panose="020B0604020202020204" pitchFamily="34" charset="0"/>
              </a:rPr>
              <a:t>24.</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學系、所、學位學程核定招生名額總量內新生註冊率」之「總量內核定</a:t>
            </a:r>
            <a:r>
              <a:rPr lang="en-US" altLang="zh-TW" sz="2200" b="1" dirty="0">
                <a:latin typeface="Arial" panose="020B0604020202020204" pitchFamily="34" charset="0"/>
                <a:ea typeface="微軟正黑體" panose="020B0604030504040204" pitchFamily="34" charset="-120"/>
                <a:cs typeface="Arial" panose="020B0604020202020204" pitchFamily="34" charset="0"/>
              </a:rPr>
              <a:t>112</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學年度新生招生名額</a:t>
            </a:r>
            <a:r>
              <a:rPr lang="en-US" altLang="zh-TW" sz="2200" b="1" dirty="0">
                <a:latin typeface="Arial" panose="020B0604020202020204" pitchFamily="34" charset="0"/>
                <a:ea typeface="微軟正黑體" panose="020B0604030504040204" pitchFamily="34" charset="-120"/>
                <a:cs typeface="Arial" panose="020B0604020202020204" pitchFamily="34" charset="0"/>
              </a:rPr>
              <a:t>(A)+</a:t>
            </a:r>
            <a:r>
              <a:rPr lang="zh-TW" altLang="zh-TW" sz="2200" b="1" dirty="0">
                <a:latin typeface="Arial" panose="020B0604020202020204" pitchFamily="34" charset="0"/>
                <a:ea typeface="微軟正黑體" panose="020B0604030504040204" pitchFamily="34" charset="-120"/>
                <a:cs typeface="Arial" panose="020B0604020202020204" pitchFamily="34" charset="0"/>
              </a:rPr>
              <a:t>核定</a:t>
            </a:r>
            <a:r>
              <a:rPr lang="en-US" altLang="zh-TW" sz="2200" b="1" dirty="0">
                <a:latin typeface="Arial" panose="020B0604020202020204" pitchFamily="34" charset="0"/>
                <a:ea typeface="微軟正黑體" panose="020B0604030504040204" pitchFamily="34" charset="-120"/>
                <a:cs typeface="Arial" panose="020B0604020202020204" pitchFamily="34" charset="0"/>
              </a:rPr>
              <a:t>112</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學年度擴充新生招生名額</a:t>
            </a:r>
            <a:r>
              <a:rPr lang="en-US" altLang="zh-TW" sz="2200" b="1" dirty="0">
                <a:latin typeface="Arial" panose="020B0604020202020204" pitchFamily="34" charset="0"/>
                <a:ea typeface="微軟正黑體" panose="020B0604030504040204" pitchFamily="34" charset="-120"/>
                <a:cs typeface="Arial" panose="020B0604020202020204" pitchFamily="34" charset="0"/>
              </a:rPr>
              <a:t>(A1)</a:t>
            </a:r>
            <a:r>
              <a:rPr lang="zh-TW" altLang="zh-TW" sz="2200" b="1" dirty="0">
                <a:latin typeface="Arial" panose="020B0604020202020204" pitchFamily="34" charset="0"/>
                <a:ea typeface="微軟正黑體" panose="020B0604030504040204" pitchFamily="34" charset="-120"/>
                <a:cs typeface="Arial" panose="020B0604020202020204" pitchFamily="34" charset="0"/>
              </a:rPr>
              <a:t>」相符</a:t>
            </a:r>
            <a:r>
              <a:rPr lang="zh-TW" altLang="zh-TW" sz="2200" dirty="0">
                <a:latin typeface="Arial" panose="020B0604020202020204" pitchFamily="34" charset="0"/>
                <a:ea typeface="微軟正黑體" panose="020B0604030504040204" pitchFamily="34" charset="-120"/>
                <a:cs typeface="Arial" panose="020B0604020202020204" pitchFamily="34" charset="0"/>
              </a:rPr>
              <a:t>，請協助確認檢核。</a:t>
            </a:r>
          </a:p>
        </p:txBody>
      </p:sp>
      <p:graphicFrame>
        <p:nvGraphicFramePr>
          <p:cNvPr id="2" name="表格 1"/>
          <p:cNvGraphicFramePr>
            <a:graphicFrameLocks noGrp="1"/>
          </p:cNvGraphicFramePr>
          <p:nvPr>
            <p:extLst>
              <p:ext uri="{D42A27DB-BD31-4B8C-83A1-F6EECF244321}">
                <p14:modId xmlns:p14="http://schemas.microsoft.com/office/powerpoint/2010/main" val="921884630"/>
              </p:ext>
            </p:extLst>
          </p:nvPr>
        </p:nvGraphicFramePr>
        <p:xfrm>
          <a:off x="187218" y="1278335"/>
          <a:ext cx="11882861" cy="1396233"/>
        </p:xfrm>
        <a:graphic>
          <a:graphicData uri="http://schemas.openxmlformats.org/drawingml/2006/table">
            <a:tbl>
              <a:tblPr firstRow="1" firstCol="1" bandRow="1"/>
              <a:tblGrid>
                <a:gridCol w="1364114">
                  <a:extLst>
                    <a:ext uri="{9D8B030D-6E8A-4147-A177-3AD203B41FA5}">
                      <a16:colId xmlns:a16="http://schemas.microsoft.com/office/drawing/2014/main" val="3875296528"/>
                    </a:ext>
                  </a:extLst>
                </a:gridCol>
                <a:gridCol w="1134120">
                  <a:extLst>
                    <a:ext uri="{9D8B030D-6E8A-4147-A177-3AD203B41FA5}">
                      <a16:colId xmlns:a16="http://schemas.microsoft.com/office/drawing/2014/main" val="2497481211"/>
                    </a:ext>
                  </a:extLst>
                </a:gridCol>
                <a:gridCol w="1364114">
                  <a:extLst>
                    <a:ext uri="{9D8B030D-6E8A-4147-A177-3AD203B41FA5}">
                      <a16:colId xmlns:a16="http://schemas.microsoft.com/office/drawing/2014/main" val="3111097410"/>
                    </a:ext>
                  </a:extLst>
                </a:gridCol>
                <a:gridCol w="999296">
                  <a:extLst>
                    <a:ext uri="{9D8B030D-6E8A-4147-A177-3AD203B41FA5}">
                      <a16:colId xmlns:a16="http://schemas.microsoft.com/office/drawing/2014/main" val="1214221462"/>
                    </a:ext>
                  </a:extLst>
                </a:gridCol>
                <a:gridCol w="620418">
                  <a:extLst>
                    <a:ext uri="{9D8B030D-6E8A-4147-A177-3AD203B41FA5}">
                      <a16:colId xmlns:a16="http://schemas.microsoft.com/office/drawing/2014/main" val="557689683"/>
                    </a:ext>
                  </a:extLst>
                </a:gridCol>
                <a:gridCol w="905256">
                  <a:extLst>
                    <a:ext uri="{9D8B030D-6E8A-4147-A177-3AD203B41FA5}">
                      <a16:colId xmlns:a16="http://schemas.microsoft.com/office/drawing/2014/main" val="2754781664"/>
                    </a:ext>
                  </a:extLst>
                </a:gridCol>
                <a:gridCol w="2523744">
                  <a:extLst>
                    <a:ext uri="{9D8B030D-6E8A-4147-A177-3AD203B41FA5}">
                      <a16:colId xmlns:a16="http://schemas.microsoft.com/office/drawing/2014/main" val="3690150970"/>
                    </a:ext>
                  </a:extLst>
                </a:gridCol>
                <a:gridCol w="1636776">
                  <a:extLst>
                    <a:ext uri="{9D8B030D-6E8A-4147-A177-3AD203B41FA5}">
                      <a16:colId xmlns:a16="http://schemas.microsoft.com/office/drawing/2014/main" val="1526552834"/>
                    </a:ext>
                  </a:extLst>
                </a:gridCol>
                <a:gridCol w="1335023">
                  <a:extLst>
                    <a:ext uri="{9D8B030D-6E8A-4147-A177-3AD203B41FA5}">
                      <a16:colId xmlns:a16="http://schemas.microsoft.com/office/drawing/2014/main" val="3999649542"/>
                    </a:ext>
                  </a:extLst>
                </a:gridCol>
              </a:tblGrid>
              <a:tr h="262778">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112</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學年度總量內核定名額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含擴充名額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6773" marR="16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701348215"/>
                  </a:ext>
                </a:extLst>
              </a:tr>
              <a:tr h="0">
                <a:tc vMerge="1">
                  <a:txBody>
                    <a:bodyPr/>
                    <a:lstStyle/>
                    <a:p>
                      <a:endParaRPr lang="zh-TW" altLang="en-US"/>
                    </a:p>
                  </a:txBody>
                  <a:tcPr/>
                </a:tc>
                <a:tc vMerge="1">
                  <a:txBody>
                    <a:bodyPr/>
                    <a:lstStyle/>
                    <a:p>
                      <a:endParaRPr lang="zh-TW" altLang="en-US"/>
                    </a:p>
                  </a:txBody>
                  <a:tcPr/>
                </a:tc>
                <a:tc grid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3">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報名人數</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博士班流用後名額</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(A+A1)</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6773" marR="16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algn="l">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860175"/>
                  </a:ext>
                </a:extLst>
              </a:tr>
              <a:tr h="658351">
                <a:tc vMerge="1">
                  <a:txBody>
                    <a:bodyPr/>
                    <a:lstStyle/>
                    <a:p>
                      <a:endParaRPr lang="zh-TW" altLang="en-US"/>
                    </a:p>
                  </a:txBody>
                  <a:tcPr/>
                </a:tc>
                <a:tc vMerge="1">
                  <a:txBody>
                    <a:bodyPr/>
                    <a:lstStyle/>
                    <a:p>
                      <a:endParaRPr lang="zh-TW" altLang="en-US"/>
                    </a:p>
                  </a:txBody>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a:t>
                      </a:r>
                    </a:p>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博士學位</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pPr algn="ctr">
                        <a:lnSpc>
                          <a:spcPts val="1600"/>
                        </a:lnSpc>
                        <a:spcAft>
                          <a:spcPts val="0"/>
                        </a:spcAft>
                      </a:pP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6773" marR="16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227682"/>
                  </a:ext>
                </a:extLst>
              </a:tr>
              <a:tr h="271904">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學校無須填報</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限博士班填報</a:t>
                      </a: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學校無須填報</a:t>
                      </a:r>
                    </a:p>
                  </a:txBody>
                  <a:tcPr marL="16773" marR="16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773" marR="167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136590"/>
                  </a:ext>
                </a:extLst>
              </a:tr>
            </a:tbl>
          </a:graphicData>
        </a:graphic>
      </p:graphicFrame>
    </p:spTree>
    <p:extLst>
      <p:ext uri="{BB962C8B-B14F-4D97-AF65-F5344CB8AC3E}">
        <p14:creationId xmlns:p14="http://schemas.microsoft.com/office/powerpoint/2010/main" val="812271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2110" y="-1541"/>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3.2.23</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46026"/>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教師通過升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36732" y="3413549"/>
            <a:ext cx="11768756" cy="286232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調整欄位說明</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：專任教師升等方式類別調整及增蒐專門著作</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教學實踐研究</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nSpc>
                <a:spcPct val="150000"/>
              </a:lnSpc>
              <a:buFont typeface="Wingdings" panose="05000000000000000000" pitchFamily="2" charset="2"/>
              <a:buChar char="l"/>
            </a:pP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專任教師升等方式</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：係指學校專任教師依「</a:t>
            </a:r>
            <a:r>
              <a:rPr lang="zh-TW" altLang="zh-TW" sz="2000" u="heavy" dirty="0" smtClean="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審定辦法</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條文送審之類別，包括【</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學位論文</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文憑送審</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；專門著作</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學術</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專門著作</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教學實踐研究</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文藝創作展演</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作品及成就</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技術研發</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技術報告</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體育競賽</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作品及成就</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教學實踐研究</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技術報告</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】等： </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ct val="150000"/>
              </a:lnSpc>
              <a:buFont typeface="Wingdings" panose="05000000000000000000" pitchFamily="2" charset="2"/>
              <a:buChar char="l"/>
            </a:pP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學位</a:t>
            </a:r>
            <a:r>
              <a:rPr lang="zh-TW" altLang="zh-TW" sz="2000" b="1" dirty="0">
                <a:latin typeface="Arial" panose="020B0604020202020204" pitchFamily="34" charset="0"/>
                <a:ea typeface="微軟正黑體" panose="020B0604030504040204" pitchFamily="34" charset="-120"/>
                <a:cs typeface="Arial" panose="020B0604020202020204" pitchFamily="34" charset="0"/>
              </a:rPr>
              <a:t>論文</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文憑送審</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19</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2000" dirty="0">
                <a:latin typeface="Arial" panose="020B0604020202020204" pitchFamily="34" charset="0"/>
                <a:ea typeface="微軟正黑體" panose="020B0604030504040204" pitchFamily="34" charset="-120"/>
                <a:cs typeface="Arial" panose="020B0604020202020204" pitchFamily="34" charset="0"/>
              </a:rPr>
              <a:t>規定送審。</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ct val="150000"/>
              </a:lnSpc>
              <a:buFont typeface="Wingdings" panose="05000000000000000000" pitchFamily="2" charset="2"/>
              <a:buChar char="l"/>
            </a:pPr>
            <a:r>
              <a:rPr lang="zh-TW" altLang="zh-TW" sz="2000" b="1" dirty="0">
                <a:latin typeface="Arial" panose="020B0604020202020204" pitchFamily="34" charset="0"/>
                <a:ea typeface="微軟正黑體" panose="020B0604030504040204" pitchFamily="34" charset="-120"/>
                <a:cs typeface="Arial" panose="020B0604020202020204" pitchFamily="34" charset="0"/>
              </a:rPr>
              <a:t>專門著作</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學術</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14</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2000" dirty="0">
                <a:latin typeface="Arial" panose="020B0604020202020204" pitchFamily="34" charset="0"/>
                <a:ea typeface="微軟正黑體" panose="020B0604030504040204" pitchFamily="34" charset="-120"/>
                <a:cs typeface="Arial" panose="020B0604020202020204" pitchFamily="34" charset="0"/>
              </a:rPr>
              <a:t>規定送審。</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580082762"/>
              </p:ext>
            </p:extLst>
          </p:nvPr>
        </p:nvGraphicFramePr>
        <p:xfrm>
          <a:off x="136732" y="865776"/>
          <a:ext cx="11955567" cy="2533364"/>
        </p:xfrm>
        <a:graphic>
          <a:graphicData uri="http://schemas.openxmlformats.org/drawingml/2006/table">
            <a:tbl>
              <a:tblPr firstRow="1" firstCol="1" lastRow="1" lastCol="1" bandRow="1" bandCol="1"/>
              <a:tblGrid>
                <a:gridCol w="260423">
                  <a:extLst>
                    <a:ext uri="{9D8B030D-6E8A-4147-A177-3AD203B41FA5}">
                      <a16:colId xmlns:a16="http://schemas.microsoft.com/office/drawing/2014/main" val="3462058019"/>
                    </a:ext>
                  </a:extLst>
                </a:gridCol>
                <a:gridCol w="988803">
                  <a:extLst>
                    <a:ext uri="{9D8B030D-6E8A-4147-A177-3AD203B41FA5}">
                      <a16:colId xmlns:a16="http://schemas.microsoft.com/office/drawing/2014/main" val="1164903126"/>
                    </a:ext>
                  </a:extLst>
                </a:gridCol>
                <a:gridCol w="3841554">
                  <a:extLst>
                    <a:ext uri="{9D8B030D-6E8A-4147-A177-3AD203B41FA5}">
                      <a16:colId xmlns:a16="http://schemas.microsoft.com/office/drawing/2014/main" val="2787146584"/>
                    </a:ext>
                  </a:extLst>
                </a:gridCol>
                <a:gridCol w="1432058">
                  <a:extLst>
                    <a:ext uri="{9D8B030D-6E8A-4147-A177-3AD203B41FA5}">
                      <a16:colId xmlns:a16="http://schemas.microsoft.com/office/drawing/2014/main" val="3932457691"/>
                    </a:ext>
                  </a:extLst>
                </a:gridCol>
                <a:gridCol w="1034265">
                  <a:extLst>
                    <a:ext uri="{9D8B030D-6E8A-4147-A177-3AD203B41FA5}">
                      <a16:colId xmlns:a16="http://schemas.microsoft.com/office/drawing/2014/main" val="591309656"/>
                    </a:ext>
                  </a:extLst>
                </a:gridCol>
                <a:gridCol w="1102458">
                  <a:extLst>
                    <a:ext uri="{9D8B030D-6E8A-4147-A177-3AD203B41FA5}">
                      <a16:colId xmlns:a16="http://schemas.microsoft.com/office/drawing/2014/main" val="2613053198"/>
                    </a:ext>
                  </a:extLst>
                </a:gridCol>
                <a:gridCol w="841050">
                  <a:extLst>
                    <a:ext uri="{9D8B030D-6E8A-4147-A177-3AD203B41FA5}">
                      <a16:colId xmlns:a16="http://schemas.microsoft.com/office/drawing/2014/main" val="61314016"/>
                    </a:ext>
                  </a:extLst>
                </a:gridCol>
                <a:gridCol w="966072">
                  <a:extLst>
                    <a:ext uri="{9D8B030D-6E8A-4147-A177-3AD203B41FA5}">
                      <a16:colId xmlns:a16="http://schemas.microsoft.com/office/drawing/2014/main" val="3334602815"/>
                    </a:ext>
                  </a:extLst>
                </a:gridCol>
                <a:gridCol w="1488884">
                  <a:extLst>
                    <a:ext uri="{9D8B030D-6E8A-4147-A177-3AD203B41FA5}">
                      <a16:colId xmlns:a16="http://schemas.microsoft.com/office/drawing/2014/main" val="2734322559"/>
                    </a:ext>
                  </a:extLst>
                </a:gridCol>
              </a:tblGrid>
              <a:tr h="221479">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是否為教育部全部授權自審學校</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專任教師升等方式</a:t>
                      </a:r>
                    </a:p>
                  </a:txBody>
                  <a:tcPr marL="53442" marR="5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專任教師申請升等之人數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專任教師通過升等之各職級人數</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專任教師通過升等比率〔</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F=(E/A)</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957636"/>
                  </a:ext>
                </a:extLst>
              </a:tr>
              <a:tr h="44244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升等教授人數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升等副教授人數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升等助理教授人數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(E=B+C+D)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45747169"/>
                  </a:ext>
                </a:extLst>
              </a:tr>
              <a:tr h="1533049">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indent="-187325"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p>
                      <a:pPr marL="0" indent="-125095"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107.10</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87325"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學位</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論文</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文憑送審</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專門</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著作</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學術</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專門</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著作</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教學實踐研究</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增蒐</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文藝</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創作展演</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作品及成就</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技術</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研發</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技術報告</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體育</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競賽</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作品及成就</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教學</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實踐研究</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技術報告</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107.10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967783"/>
                  </a:ext>
                </a:extLst>
              </a:tr>
            </a:tbl>
          </a:graphicData>
        </a:graphic>
      </p:graphicFrame>
    </p:spTree>
    <p:extLst>
      <p:ext uri="{BB962C8B-B14F-4D97-AF65-F5344CB8AC3E}">
        <p14:creationId xmlns:p14="http://schemas.microsoft.com/office/powerpoint/2010/main" val="2606560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9" y="99756"/>
            <a:ext cx="4096264"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p>
        </p:txBody>
      </p:sp>
      <p:grpSp>
        <p:nvGrpSpPr>
          <p:cNvPr id="4" name="群組 3"/>
          <p:cNvGrpSpPr/>
          <p:nvPr/>
        </p:nvGrpSpPr>
        <p:grpSpPr>
          <a:xfrm>
            <a:off x="828942" y="803305"/>
            <a:ext cx="10648060" cy="5717136"/>
            <a:chOff x="459306" y="1232548"/>
            <a:chExt cx="8131621" cy="5406860"/>
          </a:xfrm>
        </p:grpSpPr>
        <p:sp>
          <p:nvSpPr>
            <p:cNvPr id="13" name="文字方塊 12"/>
            <p:cNvSpPr txBox="1"/>
            <p:nvPr/>
          </p:nvSpPr>
          <p:spPr>
            <a:xfrm>
              <a:off x="459306" y="3165851"/>
              <a:ext cx="1512168" cy="494824"/>
            </a:xfrm>
            <a:prstGeom prst="rect">
              <a:avLst/>
            </a:prstGeom>
            <a:solidFill>
              <a:srgbClr val="CCCC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教育部及</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各相關應用單位</a:t>
              </a:r>
            </a:p>
          </p:txBody>
        </p:sp>
        <p:sp>
          <p:nvSpPr>
            <p:cNvPr id="14" name="文字方塊 13"/>
            <p:cNvSpPr txBox="1"/>
            <p:nvPr/>
          </p:nvSpPr>
          <p:spPr>
            <a:xfrm>
              <a:off x="467635" y="5041292"/>
              <a:ext cx="1503839" cy="494824"/>
            </a:xfrm>
            <a:prstGeom prst="rect">
              <a:avLst/>
            </a:prstGeom>
            <a:solidFill>
              <a:srgbClr val="FFCCCC"/>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制定定義</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提出需求</a:t>
              </a:r>
            </a:p>
          </p:txBody>
        </p:sp>
        <p:sp>
          <p:nvSpPr>
            <p:cNvPr id="15" name="文字方塊 14"/>
            <p:cNvSpPr txBox="1"/>
            <p:nvPr/>
          </p:nvSpPr>
          <p:spPr>
            <a:xfrm>
              <a:off x="8103602" y="2967443"/>
              <a:ext cx="487325" cy="2532336"/>
            </a:xfrm>
            <a:prstGeom prst="rect">
              <a:avLst/>
            </a:prstGeom>
            <a:solidFill>
              <a:srgbClr val="B2DE8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院</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6" name="文字方塊 18"/>
            <p:cNvSpPr txBox="1">
              <a:spLocks noChangeArrowheads="1"/>
            </p:cNvSpPr>
            <p:nvPr/>
          </p:nvSpPr>
          <p:spPr bwMode="auto">
            <a:xfrm>
              <a:off x="3006891" y="1232548"/>
              <a:ext cx="4218316" cy="349288"/>
            </a:xfrm>
            <a:prstGeom prst="rect">
              <a:avLst/>
            </a:prstGeom>
            <a:solidFill>
              <a:schemeClr val="accent4">
                <a:lumMod val="20000"/>
                <a:lumOff val="80000"/>
              </a:schemeClr>
            </a:solidFill>
            <a:ln w="28575">
              <a:solidFill>
                <a:srgbClr val="FF0000"/>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zh-TW" altLang="en-US" sz="1800" b="1" dirty="0">
                  <a:solidFill>
                    <a:srgbClr val="000000"/>
                  </a:solidFill>
                  <a:ea typeface="微軟正黑體" panose="020B0604030504040204" pitchFamily="34" charset="-120"/>
                  <a:cs typeface="Arial" panose="020B0604020202020204" pitchFamily="34" charset="0"/>
                </a:rPr>
                <a:t>校庫網址</a:t>
              </a:r>
              <a:r>
                <a:rPr lang="en-US" altLang="zh-TW"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a:t>
              </a:r>
              <a:r>
                <a:rPr lang="zh-TW" altLang="en-US"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 </a:t>
              </a:r>
              <a:r>
                <a:rPr lang="en-US" altLang="zh-TW"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https://hedb.</a:t>
              </a:r>
              <a:r>
                <a:rPr lang="en-US" altLang="zh-TW" sz="1800" b="1" dirty="0">
                  <a:solidFill>
                    <a:srgbClr val="FF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moe</a:t>
              </a:r>
              <a:r>
                <a:rPr lang="en-US" altLang="zh-TW"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.edu.tw/</a:t>
              </a:r>
              <a:endParaRPr lang="zh-TW" altLang="en-US" sz="1800" b="1" dirty="0">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sp>
          <p:nvSpPr>
            <p:cNvPr id="17" name="向右箭號 16"/>
            <p:cNvSpPr/>
            <p:nvPr/>
          </p:nvSpPr>
          <p:spPr>
            <a:xfrm rot="10800000">
              <a:off x="2147990" y="3183905"/>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8" name="向右箭號 17"/>
            <p:cNvSpPr/>
            <p:nvPr/>
          </p:nvSpPr>
          <p:spPr>
            <a:xfrm rot="10800000" flipH="1">
              <a:off x="2170818" y="5041292"/>
              <a:ext cx="1333780"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9" name="向右箭號 18"/>
            <p:cNvSpPr/>
            <p:nvPr/>
          </p:nvSpPr>
          <p:spPr>
            <a:xfrm rot="5400000">
              <a:off x="512270" y="4076416"/>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0" name="文字方塊 40"/>
            <p:cNvSpPr txBox="1">
              <a:spLocks noChangeArrowheads="1"/>
            </p:cNvSpPr>
            <p:nvPr/>
          </p:nvSpPr>
          <p:spPr bwMode="auto">
            <a:xfrm>
              <a:off x="2370958" y="2730808"/>
              <a:ext cx="1368425" cy="4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協助各校與</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部內聯繫</a:t>
              </a:r>
            </a:p>
          </p:txBody>
        </p:sp>
        <p:sp>
          <p:nvSpPr>
            <p:cNvPr id="21" name="文字方塊 41"/>
            <p:cNvSpPr txBox="1">
              <a:spLocks noChangeArrowheads="1"/>
            </p:cNvSpPr>
            <p:nvPr/>
          </p:nvSpPr>
          <p:spPr bwMode="auto">
            <a:xfrm>
              <a:off x="2313543" y="4550727"/>
              <a:ext cx="1368425" cy="4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校庫作業小組</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編製手冊</a:t>
              </a:r>
            </a:p>
          </p:txBody>
        </p:sp>
        <p:sp>
          <p:nvSpPr>
            <p:cNvPr id="22" name="向右箭號 21"/>
            <p:cNvSpPr/>
            <p:nvPr/>
          </p:nvSpPr>
          <p:spPr>
            <a:xfrm rot="10800000">
              <a:off x="6727500" y="3198910"/>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3" name="向右箭號 22"/>
            <p:cNvSpPr/>
            <p:nvPr/>
          </p:nvSpPr>
          <p:spPr>
            <a:xfrm>
              <a:off x="6727500" y="5014495"/>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4" name="文字方塊 17"/>
            <p:cNvSpPr txBox="1">
              <a:spLocks noChangeArrowheads="1"/>
            </p:cNvSpPr>
            <p:nvPr/>
          </p:nvSpPr>
          <p:spPr bwMode="auto">
            <a:xfrm>
              <a:off x="6795955" y="2670864"/>
              <a:ext cx="1366837" cy="4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洽詢相關問題</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與提出建議</a:t>
              </a:r>
            </a:p>
          </p:txBody>
        </p:sp>
        <p:sp>
          <p:nvSpPr>
            <p:cNvPr id="25" name="文字方塊 39"/>
            <p:cNvSpPr txBox="1">
              <a:spLocks noChangeArrowheads="1"/>
            </p:cNvSpPr>
            <p:nvPr/>
          </p:nvSpPr>
          <p:spPr bwMode="auto">
            <a:xfrm>
              <a:off x="6776783" y="4568065"/>
              <a:ext cx="1368425" cy="4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提供各校作為</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填報基準</a:t>
              </a:r>
            </a:p>
          </p:txBody>
        </p:sp>
        <p:grpSp>
          <p:nvGrpSpPr>
            <p:cNvPr id="3" name="群組 2"/>
            <p:cNvGrpSpPr/>
            <p:nvPr/>
          </p:nvGrpSpPr>
          <p:grpSpPr>
            <a:xfrm>
              <a:off x="3604953" y="1689477"/>
              <a:ext cx="3022192" cy="4949931"/>
              <a:chOff x="3613191" y="1574145"/>
              <a:chExt cx="3022192" cy="4949931"/>
            </a:xfrm>
          </p:grpSpPr>
          <p:grpSp>
            <p:nvGrpSpPr>
              <p:cNvPr id="5" name="群組 1"/>
              <p:cNvGrpSpPr>
                <a:grpSpLocks/>
              </p:cNvGrpSpPr>
              <p:nvPr/>
            </p:nvGrpSpPr>
            <p:grpSpPr bwMode="auto">
              <a:xfrm>
                <a:off x="3613191" y="1574145"/>
                <a:ext cx="3022192" cy="4949931"/>
                <a:chOff x="3652425" y="1947499"/>
                <a:chExt cx="2575751" cy="4275110"/>
              </a:xfrm>
            </p:grpSpPr>
            <p:sp>
              <p:nvSpPr>
                <p:cNvPr id="6" name="文字方塊 3"/>
                <p:cNvSpPr txBox="1">
                  <a:spLocks noChangeArrowheads="1"/>
                </p:cNvSpPr>
                <p:nvPr/>
              </p:nvSpPr>
              <p:spPr bwMode="auto">
                <a:xfrm>
                  <a:off x="3718063" y="3740357"/>
                  <a:ext cx="2398408" cy="276530"/>
                </a:xfrm>
                <a:prstGeom prst="rect">
                  <a:avLst/>
                </a:prstGeom>
                <a:solidFill>
                  <a:schemeClr val="accent4">
                    <a:lumMod val="20000"/>
                    <a:lumOff val="80000"/>
                  </a:schemeClr>
                </a:solidFill>
                <a:ln w="2857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zh-TW" altLang="en-US" sz="1600" b="1" dirty="0" smtClean="0">
                      <a:solidFill>
                        <a:srgbClr val="000000"/>
                      </a:solidFill>
                      <a:ea typeface="微軟正黑體" panose="020B0604030504040204" pitchFamily="34" charset="-120"/>
                      <a:cs typeface="Arial" panose="020B0604020202020204" pitchFamily="34" charset="0"/>
                    </a:rPr>
                    <a:t>大</a:t>
                  </a:r>
                  <a:r>
                    <a:rPr lang="zh-TW" altLang="en-US" sz="1600" b="1" dirty="0">
                      <a:solidFill>
                        <a:srgbClr val="000000"/>
                      </a:solidFill>
                      <a:ea typeface="微軟正黑體" panose="020B0604030504040204" pitchFamily="34" charset="-120"/>
                      <a:cs typeface="Arial" panose="020B0604020202020204" pitchFamily="34" charset="0"/>
                    </a:rPr>
                    <a:t>學校院校務資料庫作業小組</a:t>
                  </a:r>
                </a:p>
              </p:txBody>
            </p:sp>
            <p:sp>
              <p:nvSpPr>
                <p:cNvPr id="7" name="圓角矩形 6"/>
                <p:cNvSpPr/>
                <p:nvPr/>
              </p:nvSpPr>
              <p:spPr>
                <a:xfrm>
                  <a:off x="3652425" y="1947499"/>
                  <a:ext cx="2575751" cy="427511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sz="1400" b="1">
                    <a:solidFill>
                      <a:srgbClr val="FFFFFF"/>
                    </a:solidFill>
                    <a:ea typeface="微軟正黑體" panose="020B0604030504040204" pitchFamily="34" charset="-120"/>
                  </a:endParaRPr>
                </a:p>
              </p:txBody>
            </p:sp>
            <p:sp>
              <p:nvSpPr>
                <p:cNvPr id="8" name="文字方塊 42"/>
                <p:cNvSpPr txBox="1">
                  <a:spLocks noChangeArrowheads="1"/>
                </p:cNvSpPr>
                <p:nvPr/>
              </p:nvSpPr>
              <p:spPr bwMode="auto">
                <a:xfrm>
                  <a:off x="4134261" y="5832943"/>
                  <a:ext cx="1646216" cy="276530"/>
                </a:xfrm>
                <a:prstGeom prst="rect">
                  <a:avLst/>
                </a:prstGeom>
                <a:solidFill>
                  <a:schemeClr val="accent4">
                    <a:lumMod val="20000"/>
                    <a:lumOff val="80000"/>
                  </a:schemeClr>
                </a:solidFill>
                <a:ln w="2857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zh-TW" altLang="en-US" sz="1600" b="1" dirty="0" smtClean="0">
                      <a:solidFill>
                        <a:srgbClr val="000000"/>
                      </a:solidFill>
                      <a:ea typeface="微軟正黑體" panose="020B0604030504040204" pitchFamily="34" charset="-120"/>
                      <a:cs typeface="Arial" panose="020B0604020202020204" pitchFamily="34" charset="0"/>
                    </a:rPr>
                    <a:t>填表</a:t>
                  </a:r>
                  <a:r>
                    <a:rPr lang="zh-TW" altLang="en-US" sz="1600" b="1" dirty="0">
                      <a:solidFill>
                        <a:srgbClr val="000000"/>
                      </a:solidFill>
                      <a:ea typeface="微軟正黑體" panose="020B0604030504040204" pitchFamily="34" charset="-120"/>
                      <a:cs typeface="Arial" panose="020B0604020202020204" pitchFamily="34" charset="0"/>
                    </a:rPr>
                    <a:t>手冊</a:t>
                  </a:r>
                </a:p>
              </p:txBody>
            </p:sp>
          </p:gr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26405" t="7990" r="26025" b="20255"/>
              <a:stretch>
                <a:fillRect/>
              </a:stretch>
            </p:blipFill>
            <p:spPr bwMode="auto">
              <a:xfrm>
                <a:off x="3717232" y="1801149"/>
                <a:ext cx="2814110" cy="178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 name="圖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9773" y="4206092"/>
              <a:ext cx="1067427" cy="1850268"/>
            </a:xfrm>
            <a:prstGeom prst="rect">
              <a:avLst/>
            </a:prstGeom>
            <a:ln w="28575">
              <a:solidFill>
                <a:srgbClr val="000000"/>
              </a:solidFill>
            </a:ln>
          </p:spPr>
        </p:pic>
      </p:grpSp>
    </p:spTree>
    <p:extLst>
      <p:ext uri="{BB962C8B-B14F-4D97-AF65-F5344CB8AC3E}">
        <p14:creationId xmlns:p14="http://schemas.microsoft.com/office/powerpoint/2010/main" val="3161029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3.2.24</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7753" y="354571"/>
            <a:ext cx="12199753"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教師通過升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36731" y="3405009"/>
            <a:ext cx="11699193" cy="332398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nSpc>
                <a:spcPct val="150000"/>
              </a:lnSpc>
              <a:buFont typeface="Wingdings" panose="05000000000000000000" pitchFamily="2" charset="2"/>
              <a:buChar char="l"/>
            </a:pPr>
            <a:r>
              <a:rPr lang="zh-TW" altLang="zh-TW" sz="2000" b="1" dirty="0">
                <a:latin typeface="Arial" panose="020B0604020202020204" pitchFamily="34" charset="0"/>
                <a:ea typeface="微軟正黑體" panose="020B0604030504040204" pitchFamily="34" charset="-120"/>
                <a:cs typeface="Arial" panose="020B0604020202020204" pitchFamily="34" charset="0"/>
              </a:rPr>
              <a:t>專任教師升等方式</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ct val="150000"/>
              </a:lnSpc>
              <a:buClr>
                <a:schemeClr val="tx1"/>
              </a:buClr>
              <a:buFont typeface="Wingdings" panose="05000000000000000000" pitchFamily="2" charset="2"/>
              <a:buChar char="l"/>
            </a:pP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專門著作</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教學實踐研究</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「專科以上學校教師資格審定辦法」辦法第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16</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2000" dirty="0">
                <a:latin typeface="Arial" panose="020B0604020202020204" pitchFamily="34" charset="0"/>
                <a:ea typeface="微軟正黑體" panose="020B0604030504040204" pitchFamily="34" charset="-120"/>
                <a:cs typeface="Arial" panose="020B0604020202020204" pitchFamily="34" charset="0"/>
              </a:rPr>
              <a:t>送審。</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ct val="150000"/>
              </a:lnSpc>
              <a:buClr>
                <a:schemeClr val="tx1"/>
              </a:buClr>
              <a:buFont typeface="Wingdings" panose="05000000000000000000" pitchFamily="2" charset="2"/>
              <a:buChar char="l"/>
            </a:pP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文藝創作展演</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作品及成就</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17</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2000" dirty="0">
                <a:latin typeface="Arial" panose="020B0604020202020204" pitchFamily="34" charset="0"/>
                <a:ea typeface="微軟正黑體" panose="020B0604030504040204" pitchFamily="34" charset="-120"/>
                <a:cs typeface="Arial" panose="020B0604020202020204" pitchFamily="34" charset="0"/>
              </a:rPr>
              <a:t>規定送審。</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ct val="150000"/>
              </a:lnSpc>
              <a:buClr>
                <a:schemeClr val="tx1"/>
              </a:buClr>
              <a:buFont typeface="Wingdings" panose="05000000000000000000" pitchFamily="2" charset="2"/>
              <a:buChar char="l"/>
            </a:pP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技術研發</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技術報告</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15</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2000" dirty="0">
                <a:latin typeface="Arial" panose="020B0604020202020204" pitchFamily="34" charset="0"/>
                <a:ea typeface="微軟正黑體" panose="020B0604030504040204" pitchFamily="34" charset="-120"/>
                <a:cs typeface="Arial" panose="020B0604020202020204" pitchFamily="34" charset="0"/>
              </a:rPr>
              <a:t>規定送審。</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ct val="150000"/>
              </a:lnSpc>
              <a:buClr>
                <a:schemeClr val="tx1"/>
              </a:buClr>
              <a:buFont typeface="Wingdings" panose="05000000000000000000" pitchFamily="2" charset="2"/>
              <a:buChar char="l"/>
            </a:pP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體育競賽</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作品及成就</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18</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2000" dirty="0">
                <a:latin typeface="Arial" panose="020B0604020202020204" pitchFamily="34" charset="0"/>
                <a:ea typeface="微軟正黑體" panose="020B0604030504040204" pitchFamily="34" charset="-120"/>
                <a:cs typeface="Arial" panose="020B0604020202020204" pitchFamily="34" charset="0"/>
              </a:rPr>
              <a:t>規定送審。</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ct val="150000"/>
              </a:lnSpc>
              <a:buClr>
                <a:schemeClr val="tx1"/>
              </a:buClr>
              <a:buFont typeface="Wingdings" panose="05000000000000000000" pitchFamily="2" charset="2"/>
              <a:buChar char="l"/>
            </a:pP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教學實踐研究</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技術報告</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」辦法第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16</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2000" dirty="0">
                <a:latin typeface="Arial" panose="020B0604020202020204" pitchFamily="34" charset="0"/>
                <a:ea typeface="微軟正黑體" panose="020B0604030504040204" pitchFamily="34" charset="-120"/>
                <a:cs typeface="Arial" panose="020B0604020202020204" pitchFamily="34" charset="0"/>
              </a:rPr>
              <a:t>送審。</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893465059"/>
              </p:ext>
            </p:extLst>
          </p:nvPr>
        </p:nvGraphicFramePr>
        <p:xfrm>
          <a:off x="136732" y="891412"/>
          <a:ext cx="11921384" cy="2497319"/>
        </p:xfrm>
        <a:graphic>
          <a:graphicData uri="http://schemas.openxmlformats.org/drawingml/2006/table">
            <a:tbl>
              <a:tblPr firstRow="1" firstCol="1" lastRow="1" lastCol="1" bandRow="1" bandCol="1"/>
              <a:tblGrid>
                <a:gridCol w="259679">
                  <a:extLst>
                    <a:ext uri="{9D8B030D-6E8A-4147-A177-3AD203B41FA5}">
                      <a16:colId xmlns:a16="http://schemas.microsoft.com/office/drawing/2014/main" val="3462058019"/>
                    </a:ext>
                  </a:extLst>
                </a:gridCol>
                <a:gridCol w="1189971">
                  <a:extLst>
                    <a:ext uri="{9D8B030D-6E8A-4147-A177-3AD203B41FA5}">
                      <a16:colId xmlns:a16="http://schemas.microsoft.com/office/drawing/2014/main" val="1164903126"/>
                    </a:ext>
                  </a:extLst>
                </a:gridCol>
                <a:gridCol w="3830569">
                  <a:extLst>
                    <a:ext uri="{9D8B030D-6E8A-4147-A177-3AD203B41FA5}">
                      <a16:colId xmlns:a16="http://schemas.microsoft.com/office/drawing/2014/main" val="2787146584"/>
                    </a:ext>
                  </a:extLst>
                </a:gridCol>
                <a:gridCol w="1087972">
                  <a:extLst>
                    <a:ext uri="{9D8B030D-6E8A-4147-A177-3AD203B41FA5}">
                      <a16:colId xmlns:a16="http://schemas.microsoft.com/office/drawing/2014/main" val="3932457691"/>
                    </a:ext>
                  </a:extLst>
                </a:gridCol>
                <a:gridCol w="1031308">
                  <a:extLst>
                    <a:ext uri="{9D8B030D-6E8A-4147-A177-3AD203B41FA5}">
                      <a16:colId xmlns:a16="http://schemas.microsoft.com/office/drawing/2014/main" val="591309656"/>
                    </a:ext>
                  </a:extLst>
                </a:gridCol>
                <a:gridCol w="1189970">
                  <a:extLst>
                    <a:ext uri="{9D8B030D-6E8A-4147-A177-3AD203B41FA5}">
                      <a16:colId xmlns:a16="http://schemas.microsoft.com/office/drawing/2014/main" val="2613053198"/>
                    </a:ext>
                  </a:extLst>
                </a:gridCol>
                <a:gridCol w="883977">
                  <a:extLst>
                    <a:ext uri="{9D8B030D-6E8A-4147-A177-3AD203B41FA5}">
                      <a16:colId xmlns:a16="http://schemas.microsoft.com/office/drawing/2014/main" val="61314016"/>
                    </a:ext>
                  </a:extLst>
                </a:gridCol>
                <a:gridCol w="963310">
                  <a:extLst>
                    <a:ext uri="{9D8B030D-6E8A-4147-A177-3AD203B41FA5}">
                      <a16:colId xmlns:a16="http://schemas.microsoft.com/office/drawing/2014/main" val="3334602815"/>
                    </a:ext>
                  </a:extLst>
                </a:gridCol>
                <a:gridCol w="1484628">
                  <a:extLst>
                    <a:ext uri="{9D8B030D-6E8A-4147-A177-3AD203B41FA5}">
                      <a16:colId xmlns:a16="http://schemas.microsoft.com/office/drawing/2014/main" val="2734322559"/>
                    </a:ext>
                  </a:extLst>
                </a:gridCol>
              </a:tblGrid>
              <a:tr h="221479">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是否為教育部全部授權自審學校</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專任教師升等方式</a:t>
                      </a:r>
                    </a:p>
                  </a:txBody>
                  <a:tcPr marL="53442" marR="5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專任教師申請升等之人數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專任教師通過升等之各職級人數</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專任教師通過升等比率〔</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F=(E/A)</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957636"/>
                  </a:ext>
                </a:extLst>
              </a:tr>
              <a:tr h="28862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升等教授人數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升等副教授人數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升等助理教授人數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(E=B+C+D)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45747169"/>
                  </a:ext>
                </a:extLst>
              </a:tr>
              <a:tr h="1533049">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indent="-187325"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p>
                      <a:pPr marL="0" indent="-125095"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107.10</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87325"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學位論文</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文憑送審</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專門著作</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學術</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專門著作</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教學實踐研究</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en-US" alt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增蒐</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文藝創作展演</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作品及成就</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技術研發</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技術報告</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體育競賽</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作品及成就</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教學實踐研究</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技術報告</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107.10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967783"/>
                  </a:ext>
                </a:extLst>
              </a:tr>
            </a:tbl>
          </a:graphicData>
        </a:graphic>
      </p:graphicFrame>
    </p:spTree>
    <p:extLst>
      <p:ext uri="{BB962C8B-B14F-4D97-AF65-F5344CB8AC3E}">
        <p14:creationId xmlns:p14="http://schemas.microsoft.com/office/powerpoint/2010/main" val="1227602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3.2.25</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7753" y="354571"/>
            <a:ext cx="12199753"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私立大專校院編制內專任教師待遇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標準</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47695" y="3413225"/>
            <a:ext cx="11821800" cy="263149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調整學術研究加給</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是否</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調整</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填報</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是</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者</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係指學校有調整編制內專任教師學術研究加給（</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包括配合軍公教員工待遇調整者</a:t>
            </a:r>
            <a:r>
              <a:rPr lang="zh-TW" altLang="zh-TW" sz="2200" dirty="0">
                <a:latin typeface="Arial" panose="020B0604020202020204" pitchFamily="34" charset="0"/>
                <a:ea typeface="微軟正黑體" panose="020B0604030504040204" pitchFamily="34" charset="-120"/>
                <a:cs typeface="Arial" panose="020B0604020202020204" pitchFamily="34" charset="0"/>
              </a:rPr>
              <a:t>），並續填學術研究加給「支給數額調整情形」及「是否經與教師協議</a:t>
            </a:r>
            <a:r>
              <a:rPr lang="zh-TW" altLang="zh-TW" sz="2200" strike="dbl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同意調整</a:t>
            </a:r>
            <a:r>
              <a:rPr lang="zh-TW"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，並納入聘約</a:t>
            </a:r>
            <a:r>
              <a:rPr lang="zh-TW" altLang="zh-TW" sz="2200" dirty="0">
                <a:latin typeface="Arial" panose="020B0604020202020204" pitchFamily="34" charset="0"/>
                <a:ea typeface="微軟正黑體" panose="020B0604030504040204" pitchFamily="34" charset="-120"/>
                <a:cs typeface="Arial" panose="020B0604020202020204" pitchFamily="34" charset="0"/>
              </a:rPr>
              <a:t>」等資訊</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274230717"/>
              </p:ext>
            </p:extLst>
          </p:nvPr>
        </p:nvGraphicFramePr>
        <p:xfrm>
          <a:off x="144015" y="895197"/>
          <a:ext cx="11825480" cy="2536825"/>
        </p:xfrm>
        <a:graphic>
          <a:graphicData uri="http://schemas.openxmlformats.org/drawingml/2006/table">
            <a:tbl>
              <a:tblPr firstRow="1" firstCol="1" bandRow="1"/>
              <a:tblGrid>
                <a:gridCol w="490031">
                  <a:extLst>
                    <a:ext uri="{9D8B030D-6E8A-4147-A177-3AD203B41FA5}">
                      <a16:colId xmlns:a16="http://schemas.microsoft.com/office/drawing/2014/main" val="88594533"/>
                    </a:ext>
                  </a:extLst>
                </a:gridCol>
                <a:gridCol w="425209">
                  <a:extLst>
                    <a:ext uri="{9D8B030D-6E8A-4147-A177-3AD203B41FA5}">
                      <a16:colId xmlns:a16="http://schemas.microsoft.com/office/drawing/2014/main" val="1893433795"/>
                    </a:ext>
                  </a:extLst>
                </a:gridCol>
                <a:gridCol w="891902">
                  <a:extLst>
                    <a:ext uri="{9D8B030D-6E8A-4147-A177-3AD203B41FA5}">
                      <a16:colId xmlns:a16="http://schemas.microsoft.com/office/drawing/2014/main" val="6242058"/>
                    </a:ext>
                  </a:extLst>
                </a:gridCol>
                <a:gridCol w="798563">
                  <a:extLst>
                    <a:ext uri="{9D8B030D-6E8A-4147-A177-3AD203B41FA5}">
                      <a16:colId xmlns:a16="http://schemas.microsoft.com/office/drawing/2014/main" val="337157415"/>
                    </a:ext>
                  </a:extLst>
                </a:gridCol>
                <a:gridCol w="860789">
                  <a:extLst>
                    <a:ext uri="{9D8B030D-6E8A-4147-A177-3AD203B41FA5}">
                      <a16:colId xmlns:a16="http://schemas.microsoft.com/office/drawing/2014/main" val="1953696938"/>
                    </a:ext>
                  </a:extLst>
                </a:gridCol>
                <a:gridCol w="449427">
                  <a:extLst>
                    <a:ext uri="{9D8B030D-6E8A-4147-A177-3AD203B41FA5}">
                      <a16:colId xmlns:a16="http://schemas.microsoft.com/office/drawing/2014/main" val="195952241"/>
                    </a:ext>
                  </a:extLst>
                </a:gridCol>
                <a:gridCol w="2834640">
                  <a:extLst>
                    <a:ext uri="{9D8B030D-6E8A-4147-A177-3AD203B41FA5}">
                      <a16:colId xmlns:a16="http://schemas.microsoft.com/office/drawing/2014/main" val="2450868439"/>
                    </a:ext>
                  </a:extLst>
                </a:gridCol>
                <a:gridCol w="813816">
                  <a:extLst>
                    <a:ext uri="{9D8B030D-6E8A-4147-A177-3AD203B41FA5}">
                      <a16:colId xmlns:a16="http://schemas.microsoft.com/office/drawing/2014/main" val="3323973747"/>
                    </a:ext>
                  </a:extLst>
                </a:gridCol>
                <a:gridCol w="4261103">
                  <a:extLst>
                    <a:ext uri="{9D8B030D-6E8A-4147-A177-3AD203B41FA5}">
                      <a16:colId xmlns:a16="http://schemas.microsoft.com/office/drawing/2014/main" val="2288081049"/>
                    </a:ext>
                  </a:extLst>
                </a:gridCol>
              </a:tblGrid>
              <a:tr h="163830">
                <a:tc rowSpan="4">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algn="l">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7">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學術研究加給數額及調整情形</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958071815"/>
                  </a:ext>
                </a:extLst>
              </a:tr>
              <a:tr h="146685">
                <a:tc vMerge="1">
                  <a:txBody>
                    <a:bodyPr/>
                    <a:lstStyle/>
                    <a:p>
                      <a:endParaRPr lang="zh-TW" altLang="en-US"/>
                    </a:p>
                  </a:txBody>
                  <a:tcPr/>
                </a:tc>
                <a:tc vMerge="1">
                  <a:txBody>
                    <a:bodyPr/>
                    <a:lstStyle/>
                    <a:p>
                      <a:endParaRPr lang="zh-TW" altLang="en-US"/>
                    </a:p>
                  </a:txBody>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現行學術研究加給支給數額是否採分級制</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現行學術研究加給支給情形</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gridSpan="3">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調整學術研究加給情形</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hMerge="1">
                  <a:txBody>
                    <a:bodyPr/>
                    <a:lstStyle/>
                    <a:p>
                      <a:endParaRPr lang="zh-TW" altLang="en-US"/>
                    </a:p>
                  </a:txBody>
                  <a:tcPr/>
                </a:tc>
                <a:tc rowSpan="2" hMerge="1">
                  <a:txBody>
                    <a:bodyPr/>
                    <a:lstStyle/>
                    <a:p>
                      <a:endParaRPr lang="zh-TW" altLang="en-US"/>
                    </a:p>
                  </a:txBody>
                  <a:tcPr/>
                </a:tc>
                <a:extLst>
                  <a:ext uri="{0D108BD9-81ED-4DB2-BD59-A6C34878D82A}">
                    <a16:rowId xmlns:a16="http://schemas.microsoft.com/office/drawing/2014/main" val="3247608194"/>
                  </a:ext>
                </a:extLst>
              </a:tr>
              <a:tr h="14668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支給數額規定</a:t>
                      </a:r>
                    </a:p>
                  </a:txBody>
                  <a:tcPr marL="17780" marR="177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l">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2850541786"/>
                  </a:ext>
                </a:extLst>
              </a:tr>
              <a:tr h="52387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規定開始適用之日期</a:t>
                      </a:r>
                    </a:p>
                  </a:txBody>
                  <a:tcPr marL="17780" marR="177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規定支給數額</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是否調整</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支給數額調整情形</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經與教師協議</a:t>
                      </a: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同意調整</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，並納入聘約</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7737811"/>
                  </a:ext>
                </a:extLst>
              </a:tr>
              <a:tr h="1403350">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98120" indent="-19685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分級制</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198120" indent="-19685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非分級制</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並上傳相關規定檔案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是（包括配合軍公教員工待遇調整者）</a:t>
                      </a:r>
                    </a:p>
                    <a:p>
                      <a:pPr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p>
                    <a:p>
                      <a:pPr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右列免填</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調高</a:t>
                      </a:r>
                    </a:p>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調低</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04470" indent="-178435"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全部</a:t>
                      </a: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同意</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完成，</a:t>
                      </a: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同意</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完成人數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部分</a:t>
                      </a: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同意</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完成，</a:t>
                      </a: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應協議</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完成人數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同意</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未完成人數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全部</a:t>
                      </a: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不同意</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未完成，</a:t>
                      </a: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不同意</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未完成人數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2895762"/>
                  </a:ext>
                </a:extLst>
              </a:tr>
            </a:tbl>
          </a:graphicData>
        </a:graphic>
      </p:graphicFrame>
    </p:spTree>
    <p:extLst>
      <p:ext uri="{BB962C8B-B14F-4D97-AF65-F5344CB8AC3E}">
        <p14:creationId xmlns:p14="http://schemas.microsoft.com/office/powerpoint/2010/main" val="407036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3.2.26</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7753" y="354571"/>
            <a:ext cx="12199753"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私立大專校院編制內專任教師待遇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標準</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47695" y="3413225"/>
            <a:ext cx="11821800" cy="3375283"/>
          </a:xfrm>
          <a:prstGeom prst="rect">
            <a:avLst/>
          </a:prstGeom>
        </p:spPr>
        <p:txBody>
          <a:bodyPr wrap="square">
            <a:spAutoFit/>
          </a:bodyPr>
          <a:lstStyle/>
          <a:p>
            <a:pPr algn="just">
              <a:lnSpc>
                <a:spcPts val="32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gn="just">
              <a:lnSpc>
                <a:spcPts val="3200"/>
              </a:lnSpc>
              <a:spcAft>
                <a:spcPts val="0"/>
              </a:spcAft>
              <a:buClr>
                <a:schemeClr val="tx1"/>
              </a:buClr>
              <a:buFont typeface="Wingdings" panose="05000000000000000000" pitchFamily="2" charset="2"/>
              <a:buChar char="l"/>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經與教師協議，並納入聘約：</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請</a:t>
            </a:r>
            <a:r>
              <a:rPr lang="zh-TW" altLang="zh-TW" sz="2200" b="1" kern="100" dirty="0">
                <a:latin typeface="Arial" panose="020B0604020202020204" pitchFamily="34" charset="0"/>
                <a:ea typeface="微軟正黑體" panose="020B0604030504040204" pitchFamily="34" charset="-120"/>
                <a:cs typeface="Arial" panose="020B0604020202020204" pitchFamily="34" charset="0"/>
              </a:rPr>
              <a:t>私立大專校院</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填報學校「調整」編制內專任教師【教授；副教授；助理教授；講師</a:t>
            </a:r>
            <a:r>
              <a:rPr lang="en-US" altLang="zh-TW" sz="2200" kern="100" dirty="0">
                <a:latin typeface="Arial" panose="020B0604020202020204" pitchFamily="34" charset="0"/>
                <a:ea typeface="微軟正黑體" panose="020B0604030504040204" pitchFamily="34" charset="-120"/>
                <a:cs typeface="Arial" panose="020B0604020202020204" pitchFamily="34" charset="0"/>
              </a:rPr>
              <a:t>(</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聘書職級</a:t>
            </a:r>
            <a:r>
              <a:rPr lang="en-US" altLang="zh-TW" sz="2200" kern="100" dirty="0">
                <a:latin typeface="Arial" panose="020B0604020202020204" pitchFamily="34" charset="0"/>
                <a:ea typeface="微軟正黑體" panose="020B0604030504040204" pitchFamily="34" charset="-120"/>
                <a:cs typeface="Arial" panose="020B0604020202020204" pitchFamily="34" charset="0"/>
              </a:rPr>
              <a:t>)</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】之學術研究加給數額，並按教師聘書職級填報經與教師</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【全部同意；部分同意；全部不同意】</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之協議</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並納入聘約調整</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情形</a:t>
            </a:r>
            <a:r>
              <a:rPr lang="zh-TW" altLang="zh-TW" sz="2200" kern="1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kern="1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ts val="3200"/>
              </a:lnSpc>
              <a:spcAft>
                <a:spcPts val="0"/>
              </a:spcAft>
              <a:buClr>
                <a:schemeClr val="tx1"/>
              </a:buClr>
              <a:buFont typeface="+mj-lt"/>
              <a:buAutoNum type="arabicPeriod"/>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kern="100" dirty="0" smtClean="0">
                <a:latin typeface="Arial" panose="020B0604020202020204" pitchFamily="34" charset="0"/>
                <a:ea typeface="微軟正黑體" panose="020B0604030504040204" pitchFamily="34" charset="-120"/>
                <a:cs typeface="Arial" panose="020B0604020202020204" pitchFamily="34" charset="0"/>
              </a:rPr>
              <a:t>全部</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同意</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：全部教師皆已</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同意</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完成協議</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且納入聘約，</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同意</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人數</a:t>
            </a:r>
            <a:r>
              <a:rPr lang="zh-TW" altLang="zh-TW" sz="2200" u="sng" kern="100" dirty="0">
                <a:latin typeface="Arial" panose="020B0604020202020204" pitchFamily="34" charset="0"/>
                <a:ea typeface="微軟正黑體" panose="020B0604030504040204" pitchFamily="34" charset="-120"/>
                <a:cs typeface="Arial" panose="020B0604020202020204" pitchFamily="34" charset="0"/>
              </a:rPr>
              <a:t> </a:t>
            </a:r>
            <a:r>
              <a:rPr lang="en-US" altLang="zh-TW" sz="2200" u="sng" kern="100" dirty="0">
                <a:latin typeface="Arial" panose="020B0604020202020204" pitchFamily="34" charset="0"/>
                <a:ea typeface="微軟正黑體" panose="020B0604030504040204" pitchFamily="34" charset="-120"/>
                <a:cs typeface="Arial" panose="020B0604020202020204" pitchFamily="34" charset="0"/>
              </a:rPr>
              <a:t>  </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位</a:t>
            </a:r>
            <a:r>
              <a:rPr lang="zh-TW" altLang="zh-TW" sz="2200" kern="1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kern="1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ts val="3200"/>
              </a:lnSpc>
              <a:spcAft>
                <a:spcPts val="0"/>
              </a:spcAft>
              <a:buClr>
                <a:schemeClr val="tx1"/>
              </a:buClr>
              <a:buFont typeface="+mj-lt"/>
              <a:buAutoNum type="arabicPeriod"/>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kern="100" dirty="0" smtClean="0">
                <a:latin typeface="Arial" panose="020B0604020202020204" pitchFamily="34" charset="0"/>
                <a:ea typeface="微軟正黑體" panose="020B0604030504040204" pitchFamily="34" charset="-120"/>
                <a:cs typeface="Arial" panose="020B0604020202020204" pitchFamily="34" charset="0"/>
              </a:rPr>
              <a:t>部分</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同意</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：僅有部分教師已</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同意</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完成協議</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且納入聘約，</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應協議</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人數</a:t>
            </a:r>
            <a:r>
              <a:rPr lang="zh-TW" altLang="zh-TW" sz="2200" u="sng" kern="100" dirty="0">
                <a:latin typeface="Arial" panose="020B0604020202020204" pitchFamily="34" charset="0"/>
                <a:ea typeface="微軟正黑體" panose="020B0604030504040204" pitchFamily="34" charset="-120"/>
                <a:cs typeface="Arial" panose="020B0604020202020204" pitchFamily="34" charset="0"/>
              </a:rPr>
              <a:t>   </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位、</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同意</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未完成</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人數</a:t>
            </a:r>
            <a:r>
              <a:rPr lang="zh-TW" altLang="zh-TW" sz="2200" u="sng" kern="100" dirty="0">
                <a:latin typeface="Arial" panose="020B0604020202020204" pitchFamily="34" charset="0"/>
                <a:ea typeface="微軟正黑體" panose="020B0604030504040204" pitchFamily="34" charset="-120"/>
                <a:cs typeface="Arial" panose="020B0604020202020204" pitchFamily="34" charset="0"/>
              </a:rPr>
              <a:t>   </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位</a:t>
            </a:r>
            <a:r>
              <a:rPr lang="zh-TW" altLang="zh-TW" sz="2200" kern="1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kern="1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ts val="3200"/>
              </a:lnSpc>
              <a:spcAft>
                <a:spcPts val="0"/>
              </a:spcAft>
              <a:buClr>
                <a:schemeClr val="tx1"/>
              </a:buClr>
              <a:buFont typeface="+mj-lt"/>
              <a:buAutoNum type="arabicPeriod"/>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kern="100" dirty="0" smtClean="0">
                <a:latin typeface="Arial" panose="020B0604020202020204" pitchFamily="34" charset="0"/>
                <a:ea typeface="微軟正黑體" panose="020B0604030504040204" pitchFamily="34" charset="-120"/>
                <a:cs typeface="Arial" panose="020B0604020202020204" pitchFamily="34" charset="0"/>
              </a:rPr>
              <a:t>全部</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不同意</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未完成</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：全部教師皆</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不同意</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未完成協議</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a:t>
            </a:r>
            <a:r>
              <a:rPr lang="zh-TW" altLang="zh-TW" sz="2200" strike="dblStrike"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不同意</a:t>
            </a:r>
            <a:r>
              <a:rPr lang="zh-TW" altLang="zh-TW" sz="22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未完成</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人數</a:t>
            </a:r>
            <a:r>
              <a:rPr lang="zh-TW" altLang="zh-TW" sz="2200" u="sng" kern="100" dirty="0">
                <a:latin typeface="Arial" panose="020B0604020202020204" pitchFamily="34" charset="0"/>
                <a:ea typeface="微軟正黑體" panose="020B0604030504040204" pitchFamily="34" charset="-120"/>
                <a:cs typeface="Arial" panose="020B0604020202020204" pitchFamily="34" charset="0"/>
              </a:rPr>
              <a:t>   </a:t>
            </a:r>
            <a:r>
              <a:rPr lang="zh-TW" altLang="zh-TW" sz="2200" kern="100" dirty="0">
                <a:latin typeface="Arial" panose="020B0604020202020204" pitchFamily="34" charset="0"/>
                <a:ea typeface="微軟正黑體" panose="020B0604030504040204" pitchFamily="34" charset="-120"/>
                <a:cs typeface="Arial" panose="020B0604020202020204" pitchFamily="34" charset="0"/>
              </a:rPr>
              <a:t>位。</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456842991"/>
              </p:ext>
            </p:extLst>
          </p:nvPr>
        </p:nvGraphicFramePr>
        <p:xfrm>
          <a:off x="144015" y="895197"/>
          <a:ext cx="11825480" cy="2536825"/>
        </p:xfrm>
        <a:graphic>
          <a:graphicData uri="http://schemas.openxmlformats.org/drawingml/2006/table">
            <a:tbl>
              <a:tblPr firstRow="1" firstCol="1" bandRow="1"/>
              <a:tblGrid>
                <a:gridCol w="490031">
                  <a:extLst>
                    <a:ext uri="{9D8B030D-6E8A-4147-A177-3AD203B41FA5}">
                      <a16:colId xmlns:a16="http://schemas.microsoft.com/office/drawing/2014/main" val="88594533"/>
                    </a:ext>
                  </a:extLst>
                </a:gridCol>
                <a:gridCol w="425209">
                  <a:extLst>
                    <a:ext uri="{9D8B030D-6E8A-4147-A177-3AD203B41FA5}">
                      <a16:colId xmlns:a16="http://schemas.microsoft.com/office/drawing/2014/main" val="1893433795"/>
                    </a:ext>
                  </a:extLst>
                </a:gridCol>
                <a:gridCol w="891902">
                  <a:extLst>
                    <a:ext uri="{9D8B030D-6E8A-4147-A177-3AD203B41FA5}">
                      <a16:colId xmlns:a16="http://schemas.microsoft.com/office/drawing/2014/main" val="6242058"/>
                    </a:ext>
                  </a:extLst>
                </a:gridCol>
                <a:gridCol w="798563">
                  <a:extLst>
                    <a:ext uri="{9D8B030D-6E8A-4147-A177-3AD203B41FA5}">
                      <a16:colId xmlns:a16="http://schemas.microsoft.com/office/drawing/2014/main" val="337157415"/>
                    </a:ext>
                  </a:extLst>
                </a:gridCol>
                <a:gridCol w="860789">
                  <a:extLst>
                    <a:ext uri="{9D8B030D-6E8A-4147-A177-3AD203B41FA5}">
                      <a16:colId xmlns:a16="http://schemas.microsoft.com/office/drawing/2014/main" val="1953696938"/>
                    </a:ext>
                  </a:extLst>
                </a:gridCol>
                <a:gridCol w="449427">
                  <a:extLst>
                    <a:ext uri="{9D8B030D-6E8A-4147-A177-3AD203B41FA5}">
                      <a16:colId xmlns:a16="http://schemas.microsoft.com/office/drawing/2014/main" val="195952241"/>
                    </a:ext>
                  </a:extLst>
                </a:gridCol>
                <a:gridCol w="2834640">
                  <a:extLst>
                    <a:ext uri="{9D8B030D-6E8A-4147-A177-3AD203B41FA5}">
                      <a16:colId xmlns:a16="http://schemas.microsoft.com/office/drawing/2014/main" val="2450868439"/>
                    </a:ext>
                  </a:extLst>
                </a:gridCol>
                <a:gridCol w="813816">
                  <a:extLst>
                    <a:ext uri="{9D8B030D-6E8A-4147-A177-3AD203B41FA5}">
                      <a16:colId xmlns:a16="http://schemas.microsoft.com/office/drawing/2014/main" val="3323973747"/>
                    </a:ext>
                  </a:extLst>
                </a:gridCol>
                <a:gridCol w="4261103">
                  <a:extLst>
                    <a:ext uri="{9D8B030D-6E8A-4147-A177-3AD203B41FA5}">
                      <a16:colId xmlns:a16="http://schemas.microsoft.com/office/drawing/2014/main" val="2288081049"/>
                    </a:ext>
                  </a:extLst>
                </a:gridCol>
              </a:tblGrid>
              <a:tr h="163830">
                <a:tc rowSpan="4">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algn="l">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7">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學術研究加給數額及調整情形</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958071815"/>
                  </a:ext>
                </a:extLst>
              </a:tr>
              <a:tr h="146685">
                <a:tc vMerge="1">
                  <a:txBody>
                    <a:bodyPr/>
                    <a:lstStyle/>
                    <a:p>
                      <a:endParaRPr lang="zh-TW" altLang="en-US"/>
                    </a:p>
                  </a:txBody>
                  <a:tcPr/>
                </a:tc>
                <a:tc vMerge="1">
                  <a:txBody>
                    <a:bodyPr/>
                    <a:lstStyle/>
                    <a:p>
                      <a:endParaRPr lang="zh-TW" altLang="en-US"/>
                    </a:p>
                  </a:txBody>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現行學術研究加給支給數額是否採分級制</a:t>
                      </a: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現行學術研究加給支給情形</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gridSpan="3">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調整學術研究加給情形</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hMerge="1">
                  <a:txBody>
                    <a:bodyPr/>
                    <a:lstStyle/>
                    <a:p>
                      <a:endParaRPr lang="zh-TW" altLang="en-US"/>
                    </a:p>
                  </a:txBody>
                  <a:tcPr/>
                </a:tc>
                <a:tc rowSpan="2" hMerge="1">
                  <a:txBody>
                    <a:bodyPr/>
                    <a:lstStyle/>
                    <a:p>
                      <a:endParaRPr lang="zh-TW" altLang="en-US"/>
                    </a:p>
                  </a:txBody>
                  <a:tcPr/>
                </a:tc>
                <a:extLst>
                  <a:ext uri="{0D108BD9-81ED-4DB2-BD59-A6C34878D82A}">
                    <a16:rowId xmlns:a16="http://schemas.microsoft.com/office/drawing/2014/main" val="3247608194"/>
                  </a:ext>
                </a:extLst>
              </a:tr>
              <a:tr h="14668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支給數額規定</a:t>
                      </a:r>
                    </a:p>
                  </a:txBody>
                  <a:tcPr marL="17780" marR="177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l">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2850541786"/>
                  </a:ext>
                </a:extLst>
              </a:tr>
              <a:tr h="52387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規定開始適用之日期</a:t>
                      </a:r>
                    </a:p>
                  </a:txBody>
                  <a:tcPr marL="17780" marR="177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規定支給數額</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是否調整</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支給數額調整</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情</a:t>
                      </a: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6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形</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6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經與教師協議</a:t>
                      </a:r>
                      <a:r>
                        <a:rPr kumimoji="0" lang="zh-TW" sz="1200" b="1" i="0" u="none" strike="dbl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同意調整</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，並納入聘約</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397737811"/>
                  </a:ext>
                </a:extLst>
              </a:tr>
              <a:tr h="1403350">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98120" indent="-19685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分級制</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198120" indent="-19685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非分級制</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並上傳相關規定檔案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4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是（包括配合軍公教員工待遇調整者）</a:t>
                      </a:r>
                    </a:p>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右列免填</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調高</a:t>
                      </a:r>
                    </a:p>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調低</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178435" algn="l">
                        <a:lnSpc>
                          <a:spcPts val="1600"/>
                        </a:lnSpc>
                        <a:spcAft>
                          <a:spcPts val="0"/>
                        </a:spcAft>
                      </a:pP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全部完成，完成</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人數</a:t>
                      </a:r>
                      <a:r>
                        <a:rPr kumimoji="0" lang="en-US" sz="1200" b="1" i="0" u="sng"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algn="l">
                        <a:spcAft>
                          <a:spcPts val="0"/>
                        </a:spcAft>
                      </a:pP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部分完成，完成</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人數</a:t>
                      </a:r>
                      <a:r>
                        <a:rPr kumimoji="0" lang="en-US" sz="1200" b="1" i="0" u="sng"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位</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、未完</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成人數</a:t>
                      </a:r>
                      <a:r>
                        <a:rPr kumimoji="0" lang="en-US" sz="1200" b="1" i="0" u="sng"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algn="l">
                        <a:lnSpc>
                          <a:spcPts val="1600"/>
                        </a:lnSpc>
                        <a:spcAft>
                          <a:spcPts val="0"/>
                        </a:spcAft>
                      </a:pP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全部未完</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成</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，未完</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成人數</a:t>
                      </a:r>
                      <a:r>
                        <a:rPr kumimoji="0" lang="en-US" sz="1200" b="1" i="0" u="sng"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位</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942895762"/>
                  </a:ext>
                </a:extLst>
              </a:tr>
            </a:tbl>
          </a:graphicData>
        </a:graphic>
      </p:graphicFrame>
    </p:spTree>
    <p:extLst>
      <p:ext uri="{BB962C8B-B14F-4D97-AF65-F5344CB8AC3E}">
        <p14:creationId xmlns:p14="http://schemas.microsoft.com/office/powerpoint/2010/main" val="4198713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3.2.27</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7753" y="354571"/>
            <a:ext cx="12199753"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學生輔導人員</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36731" y="1749945"/>
            <a:ext cx="11699193" cy="36471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nSpc>
                <a:spcPct val="150000"/>
              </a:lnSpc>
              <a:buFont typeface="Wingdings" panose="05000000000000000000" pitchFamily="2" charset="2"/>
              <a:buChar char="l"/>
            </a:pPr>
            <a:r>
              <a:rPr lang="zh-TW" altLang="zh-TW" sz="2200" b="1" dirty="0">
                <a:latin typeface="Arial" panose="020B0604020202020204" pitchFamily="34" charset="0"/>
                <a:ea typeface="微軟正黑體" panose="020B0604030504040204" pitchFamily="34" charset="-120"/>
                <a:cs typeface="Arial" panose="020B0604020202020204" pitchFamily="34" charset="0"/>
              </a:rPr>
              <a:t>輔導人員</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係指學校聘任擔任輔導工作之人員，且其工作內容為協助</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發展性輔導、介入性輔導或處遇性輔導之</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三</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級</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輔導</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相關輔導定義，請</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參閱「學生</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輔導</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法」第六</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條</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strike="dblStrike" dirty="0" smtClean="0">
                <a:latin typeface="Arial" panose="020B0604020202020204" pitchFamily="34" charset="0"/>
                <a:ea typeface="微軟正黑體" panose="020B0604030504040204" pitchFamily="34" charset="-120"/>
                <a:cs typeface="Arial" panose="020B0604020202020204" pitchFamily="34" charset="0"/>
              </a:rPr>
              <a:t>輔助</a:t>
            </a:r>
            <a:r>
              <a:rPr lang="zh-TW" altLang="zh-TW" sz="2200" strike="dblStrike" dirty="0">
                <a:latin typeface="Arial" panose="020B0604020202020204" pitchFamily="34" charset="0"/>
                <a:ea typeface="微軟正黑體" panose="020B0604030504040204" pitchFamily="34" charset="-120"/>
                <a:cs typeface="Arial" panose="020B0604020202020204" pitchFamily="34" charset="0"/>
              </a:rPr>
              <a:t>、引導、扶助、幫助</a:t>
            </a:r>
            <a:r>
              <a:rPr lang="zh-TW" altLang="zh-TW" sz="2200" strike="dblStrike" dirty="0" smtClean="0">
                <a:latin typeface="Arial" panose="020B0604020202020204" pitchFamily="34" charset="0"/>
                <a:ea typeface="微軟正黑體" panose="020B0604030504040204" pitchFamily="34" charset="-120"/>
                <a:cs typeface="Arial" panose="020B0604020202020204" pitchFamily="34" charset="0"/>
              </a:rPr>
              <a:t>學生</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者</a:t>
            </a:r>
            <a:r>
              <a:rPr lang="zh-TW" altLang="zh-TW" sz="2200" dirty="0">
                <a:latin typeface="Arial" panose="020B0604020202020204" pitchFamily="34" charset="0"/>
                <a:ea typeface="微軟正黑體" panose="020B0604030504040204" pitchFamily="34" charset="-120"/>
                <a:cs typeface="Arial" panose="020B0604020202020204" pitchFamily="34" charset="0"/>
              </a:rPr>
              <a:t>，皆可採計</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但若為班級導師或協助學生辦理就學貸款、學雜費減免</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等行政事務人員，則不可採計。</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a:p>
            <a:pPr marL="285750" indent="-285750">
              <a:lnSpc>
                <a:spcPct val="150000"/>
              </a:lnSpc>
              <a:buFont typeface="Wingdings" panose="05000000000000000000" pitchFamily="2" charset="2"/>
              <a:buChar char="l"/>
            </a:pPr>
            <a:r>
              <a:rPr lang="zh-TW" altLang="zh-TW" sz="2200" b="1" dirty="0">
                <a:latin typeface="Arial" panose="020B0604020202020204" pitchFamily="34" charset="0"/>
                <a:ea typeface="微軟正黑體" panose="020B0604030504040204" pitchFamily="34" charset="-120"/>
                <a:cs typeface="Arial" panose="020B0604020202020204" pitchFamily="34" charset="0"/>
              </a:rPr>
              <a:t>具專業證照</a:t>
            </a:r>
            <a:r>
              <a:rPr lang="zh-TW" altLang="zh-TW" sz="2200" dirty="0">
                <a:latin typeface="Arial" panose="020B0604020202020204" pitchFamily="34" charset="0"/>
                <a:ea typeface="微軟正黑體" panose="020B0604030504040204" pitchFamily="34" charset="-120"/>
                <a:cs typeface="Arial" panose="020B0604020202020204" pitchFamily="34" charset="0"/>
              </a:rPr>
              <a:t>：係指經國家考試合格，取得諮商</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心理師</a:t>
            </a:r>
            <a:r>
              <a:rPr lang="zh-TW" altLang="zh-TW" sz="2200" dirty="0">
                <a:latin typeface="Arial" panose="020B0604020202020204" pitchFamily="34" charset="0"/>
                <a:ea typeface="微軟正黑體" panose="020B0604030504040204" pitchFamily="34" charset="-120"/>
                <a:cs typeface="Arial" panose="020B0604020202020204" pitchFamily="34" charset="0"/>
              </a:rPr>
              <a:t>輔導、臨床</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心理師</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或</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社會工作</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師</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證書</a:t>
            </a:r>
            <a:r>
              <a:rPr lang="zh-TW" altLang="zh-TW" sz="2200" strike="dblStrike" dirty="0">
                <a:latin typeface="Arial" panose="020B0604020202020204" pitchFamily="34" charset="0"/>
                <a:ea typeface="微軟正黑體" panose="020B0604030504040204" pitchFamily="34" charset="-120"/>
                <a:cs typeface="Arial" panose="020B0604020202020204" pitchFamily="34" charset="0"/>
              </a:rPr>
              <a:t>等相關專業證照者</a:t>
            </a:r>
            <a:r>
              <a:rPr lang="en-US" altLang="zh-TW" sz="2200" strike="dblStrike" dirty="0">
                <a:latin typeface="Arial" panose="020B0604020202020204" pitchFamily="34" charset="0"/>
                <a:ea typeface="微軟正黑體" panose="020B0604030504040204" pitchFamily="34" charset="-120"/>
                <a:cs typeface="Arial" panose="020B0604020202020204" pitchFamily="34" charset="0"/>
              </a:rPr>
              <a:t>(</a:t>
            </a:r>
            <a:r>
              <a:rPr lang="zh-TW" altLang="zh-TW" sz="2200" strike="dblStrike" dirty="0">
                <a:latin typeface="Arial" panose="020B0604020202020204" pitchFamily="34" charset="0"/>
                <a:ea typeface="微軟正黑體" panose="020B0604030504040204" pitchFamily="34" charset="-120"/>
                <a:cs typeface="Arial" panose="020B0604020202020204" pitchFamily="34" charset="0"/>
              </a:rPr>
              <a:t>例如心理師證照、社工師證照</a:t>
            </a:r>
            <a:r>
              <a:rPr lang="en-US" altLang="zh-TW" sz="2200" strike="dblStrike" dirty="0">
                <a:latin typeface="Arial" panose="020B0604020202020204" pitchFamily="34" charset="0"/>
                <a:ea typeface="微軟正黑體" panose="020B0604030504040204" pitchFamily="34" charset="-120"/>
                <a:cs typeface="Arial" panose="020B0604020202020204" pitchFamily="34" charset="0"/>
              </a:rPr>
              <a:t>…</a:t>
            </a:r>
            <a:r>
              <a:rPr lang="zh-TW" altLang="zh-TW" sz="2200" strike="dblStrike" dirty="0">
                <a:latin typeface="Arial" panose="020B0604020202020204" pitchFamily="34" charset="0"/>
                <a:ea typeface="微軟正黑體" panose="020B0604030504040204" pitchFamily="34" charset="-120"/>
                <a:cs typeface="Arial" panose="020B0604020202020204" pitchFamily="34" charset="0"/>
              </a:rPr>
              <a:t>等</a:t>
            </a:r>
            <a:r>
              <a:rPr lang="en-US" altLang="zh-TW" sz="2200" strike="dblStrike"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104666145"/>
              </p:ext>
            </p:extLst>
          </p:nvPr>
        </p:nvGraphicFramePr>
        <p:xfrm>
          <a:off x="136729" y="977995"/>
          <a:ext cx="11869342" cy="759364"/>
        </p:xfrm>
        <a:graphic>
          <a:graphicData uri="http://schemas.openxmlformats.org/drawingml/2006/table">
            <a:tbl>
              <a:tblPr firstRow="1" firstCol="1" lastRow="1" lastCol="1" bandRow="1" bandCol="1"/>
              <a:tblGrid>
                <a:gridCol w="2141229">
                  <a:extLst>
                    <a:ext uri="{9D8B030D-6E8A-4147-A177-3AD203B41FA5}">
                      <a16:colId xmlns:a16="http://schemas.microsoft.com/office/drawing/2014/main" val="2806661328"/>
                    </a:ext>
                  </a:extLst>
                </a:gridCol>
                <a:gridCol w="814237">
                  <a:extLst>
                    <a:ext uri="{9D8B030D-6E8A-4147-A177-3AD203B41FA5}">
                      <a16:colId xmlns:a16="http://schemas.microsoft.com/office/drawing/2014/main" val="2505495210"/>
                    </a:ext>
                  </a:extLst>
                </a:gridCol>
                <a:gridCol w="951922">
                  <a:extLst>
                    <a:ext uri="{9D8B030D-6E8A-4147-A177-3AD203B41FA5}">
                      <a16:colId xmlns:a16="http://schemas.microsoft.com/office/drawing/2014/main" val="680456540"/>
                    </a:ext>
                  </a:extLst>
                </a:gridCol>
                <a:gridCol w="2141229">
                  <a:extLst>
                    <a:ext uri="{9D8B030D-6E8A-4147-A177-3AD203B41FA5}">
                      <a16:colId xmlns:a16="http://schemas.microsoft.com/office/drawing/2014/main" val="893743752"/>
                    </a:ext>
                  </a:extLst>
                </a:gridCol>
                <a:gridCol w="2141229">
                  <a:extLst>
                    <a:ext uri="{9D8B030D-6E8A-4147-A177-3AD203B41FA5}">
                      <a16:colId xmlns:a16="http://schemas.microsoft.com/office/drawing/2014/main" val="438111014"/>
                    </a:ext>
                  </a:extLst>
                </a:gridCol>
                <a:gridCol w="2366747">
                  <a:extLst>
                    <a:ext uri="{9D8B030D-6E8A-4147-A177-3AD203B41FA5}">
                      <a16:colId xmlns:a16="http://schemas.microsoft.com/office/drawing/2014/main" val="3207395662"/>
                    </a:ext>
                  </a:extLst>
                </a:gridCol>
                <a:gridCol w="1312749">
                  <a:extLst>
                    <a:ext uri="{9D8B030D-6E8A-4147-A177-3AD203B41FA5}">
                      <a16:colId xmlns:a16="http://schemas.microsoft.com/office/drawing/2014/main" val="1269727640"/>
                    </a:ext>
                  </a:extLst>
                </a:gridCol>
              </a:tblGrid>
              <a:tr h="289895">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專、兼任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輔導人員數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grid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就業輔導人員數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297717733"/>
                  </a:ext>
                </a:extLst>
              </a:tr>
              <a:tr h="23755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具專業證照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不具專業證照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具專業證照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不具專業證照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558120"/>
                  </a:ext>
                </a:extLst>
              </a:tr>
              <a:tr h="231916">
                <a:tc>
                  <a:txBody>
                    <a:bodyPr/>
                    <a:lstStyle/>
                    <a:p>
                      <a:pPr algn="ctr">
                        <a:spcAft>
                          <a:spcPts val="0"/>
                        </a:spcAft>
                      </a:pPr>
                      <a:r>
                        <a:rPr lang="en-US" sz="12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spcAft>
                          <a:spcPts val="0"/>
                        </a:spcAft>
                      </a:pPr>
                      <a:r>
                        <a:rPr lang="en-US" sz="1200" kern="10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2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471190"/>
                  </a:ext>
                </a:extLst>
              </a:tr>
            </a:tbl>
          </a:graphicData>
        </a:graphic>
      </p:graphicFrame>
    </p:spTree>
    <p:extLst>
      <p:ext uri="{BB962C8B-B14F-4D97-AF65-F5344CB8AC3E}">
        <p14:creationId xmlns:p14="http://schemas.microsoft.com/office/powerpoint/2010/main" val="4106554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gray">
          <a:xfrm>
            <a:off x="2018269" y="1961223"/>
            <a:ext cx="8538524" cy="175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下期表冊異動預告</a:t>
            </a:r>
          </a:p>
        </p:txBody>
      </p:sp>
      <p:sp>
        <p:nvSpPr>
          <p:cNvPr id="6"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1008390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4.1</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學生休學人數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00729" y="2095281"/>
            <a:ext cx="11965337" cy="212365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學生自請休學</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dirty="0">
                <a:latin typeface="Arial" panose="020B0604020202020204" pitchFamily="34" charset="0"/>
                <a:ea typeface="微軟正黑體" panose="020B0604030504040204" pitchFamily="34" charset="-120"/>
                <a:cs typeface="Arial" panose="020B0604020202020204" pitchFamily="34" charset="0"/>
              </a:rPr>
              <a:t>兵役</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欲先行入伍而休學</a:t>
            </a:r>
            <a:r>
              <a:rPr lang="en-US" altLang="zh-TW" sz="2200" dirty="0">
                <a:latin typeface="Arial" panose="020B0604020202020204" pitchFamily="34" charset="0"/>
                <a:ea typeface="微軟正黑體" panose="020B0604030504040204" pitchFamily="34" charset="-120"/>
                <a:cs typeface="Arial" panose="020B0604020202020204" pitchFamily="34" charset="0"/>
              </a:rPr>
              <a:t>(107</a:t>
            </a:r>
            <a:r>
              <a:rPr lang="zh-TW" altLang="zh-TW" sz="2200" dirty="0">
                <a:latin typeface="Arial" panose="020B0604020202020204" pitchFamily="34" charset="0"/>
                <a:ea typeface="微軟正黑體" panose="020B0604030504040204" pitchFamily="34" charset="-120"/>
                <a:cs typeface="Arial" panose="020B0604020202020204" pitchFamily="34" charset="0"/>
              </a:rPr>
              <a:t>年</a:t>
            </a:r>
            <a:r>
              <a:rPr lang="en-US" altLang="zh-TW" sz="2200" dirty="0">
                <a:latin typeface="Arial" panose="020B0604020202020204" pitchFamily="34" charset="0"/>
                <a:ea typeface="微軟正黑體" panose="020B0604030504040204" pitchFamily="34" charset="-120"/>
                <a:cs typeface="Arial" panose="020B0604020202020204" pitchFamily="34" charset="0"/>
              </a:rPr>
              <a:t>3</a:t>
            </a:r>
            <a:r>
              <a:rPr lang="zh-TW" altLang="zh-TW" sz="2200" dirty="0">
                <a:latin typeface="Arial" panose="020B0604020202020204" pitchFamily="34" charset="0"/>
                <a:ea typeface="微軟正黑體" panose="020B0604030504040204" pitchFamily="34" charset="-120"/>
                <a:cs typeface="Arial" panose="020B0604020202020204" pitchFamily="34" charset="0"/>
              </a:rPr>
              <a:t>月開始增蒐</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113</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月起納入依「大學校院學士班學生就學期間服役彈性修業實施指引」申請就學期間服役彈性修業之休學者</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3" name="表格 2"/>
          <p:cNvGraphicFramePr>
            <a:graphicFrameLocks noGrp="1"/>
          </p:cNvGraphicFramePr>
          <p:nvPr>
            <p:extLst>
              <p:ext uri="{D42A27DB-BD31-4B8C-83A1-F6EECF244321}">
                <p14:modId xmlns:p14="http://schemas.microsoft.com/office/powerpoint/2010/main" val="435548019"/>
              </p:ext>
            </p:extLst>
          </p:nvPr>
        </p:nvGraphicFramePr>
        <p:xfrm>
          <a:off x="201170" y="861667"/>
          <a:ext cx="11740892" cy="1149807"/>
        </p:xfrm>
        <a:graphic>
          <a:graphicData uri="http://schemas.openxmlformats.org/drawingml/2006/table">
            <a:tbl>
              <a:tblPr firstRow="1" firstCol="1" bandRow="1" bandCol="1"/>
              <a:tblGrid>
                <a:gridCol w="310894">
                  <a:extLst>
                    <a:ext uri="{9D8B030D-6E8A-4147-A177-3AD203B41FA5}">
                      <a16:colId xmlns:a16="http://schemas.microsoft.com/office/drawing/2014/main" val="2334435056"/>
                    </a:ext>
                  </a:extLst>
                </a:gridCol>
                <a:gridCol w="256032">
                  <a:extLst>
                    <a:ext uri="{9D8B030D-6E8A-4147-A177-3AD203B41FA5}">
                      <a16:colId xmlns:a16="http://schemas.microsoft.com/office/drawing/2014/main" val="1910932858"/>
                    </a:ext>
                  </a:extLst>
                </a:gridCol>
                <a:gridCol w="448056">
                  <a:extLst>
                    <a:ext uri="{9D8B030D-6E8A-4147-A177-3AD203B41FA5}">
                      <a16:colId xmlns:a16="http://schemas.microsoft.com/office/drawing/2014/main" val="265434503"/>
                    </a:ext>
                  </a:extLst>
                </a:gridCol>
                <a:gridCol w="420624">
                  <a:extLst>
                    <a:ext uri="{9D8B030D-6E8A-4147-A177-3AD203B41FA5}">
                      <a16:colId xmlns:a16="http://schemas.microsoft.com/office/drawing/2014/main" val="4257715129"/>
                    </a:ext>
                  </a:extLst>
                </a:gridCol>
                <a:gridCol w="512064">
                  <a:extLst>
                    <a:ext uri="{9D8B030D-6E8A-4147-A177-3AD203B41FA5}">
                      <a16:colId xmlns:a16="http://schemas.microsoft.com/office/drawing/2014/main" val="2844731255"/>
                    </a:ext>
                  </a:extLst>
                </a:gridCol>
                <a:gridCol w="466344">
                  <a:extLst>
                    <a:ext uri="{9D8B030D-6E8A-4147-A177-3AD203B41FA5}">
                      <a16:colId xmlns:a16="http://schemas.microsoft.com/office/drawing/2014/main" val="3408513111"/>
                    </a:ext>
                  </a:extLst>
                </a:gridCol>
                <a:gridCol w="365760">
                  <a:extLst>
                    <a:ext uri="{9D8B030D-6E8A-4147-A177-3AD203B41FA5}">
                      <a16:colId xmlns:a16="http://schemas.microsoft.com/office/drawing/2014/main" val="133785742"/>
                    </a:ext>
                  </a:extLst>
                </a:gridCol>
                <a:gridCol w="722376">
                  <a:extLst>
                    <a:ext uri="{9D8B030D-6E8A-4147-A177-3AD203B41FA5}">
                      <a16:colId xmlns:a16="http://schemas.microsoft.com/office/drawing/2014/main" val="3981760253"/>
                    </a:ext>
                  </a:extLst>
                </a:gridCol>
                <a:gridCol w="612648">
                  <a:extLst>
                    <a:ext uri="{9D8B030D-6E8A-4147-A177-3AD203B41FA5}">
                      <a16:colId xmlns:a16="http://schemas.microsoft.com/office/drawing/2014/main" val="1980989315"/>
                    </a:ext>
                  </a:extLst>
                </a:gridCol>
                <a:gridCol w="1088136">
                  <a:extLst>
                    <a:ext uri="{9D8B030D-6E8A-4147-A177-3AD203B41FA5}">
                      <a16:colId xmlns:a16="http://schemas.microsoft.com/office/drawing/2014/main" val="1579243186"/>
                    </a:ext>
                  </a:extLst>
                </a:gridCol>
                <a:gridCol w="1097383">
                  <a:extLst>
                    <a:ext uri="{9D8B030D-6E8A-4147-A177-3AD203B41FA5}">
                      <a16:colId xmlns:a16="http://schemas.microsoft.com/office/drawing/2014/main" val="674854901"/>
                    </a:ext>
                  </a:extLst>
                </a:gridCol>
                <a:gridCol w="649121">
                  <a:extLst>
                    <a:ext uri="{9D8B030D-6E8A-4147-A177-3AD203B41FA5}">
                      <a16:colId xmlns:a16="http://schemas.microsoft.com/office/drawing/2014/main" val="2340223474"/>
                    </a:ext>
                  </a:extLst>
                </a:gridCol>
                <a:gridCol w="347472">
                  <a:extLst>
                    <a:ext uri="{9D8B030D-6E8A-4147-A177-3AD203B41FA5}">
                      <a16:colId xmlns:a16="http://schemas.microsoft.com/office/drawing/2014/main" val="2498050042"/>
                    </a:ext>
                  </a:extLst>
                </a:gridCol>
                <a:gridCol w="292608">
                  <a:extLst>
                    <a:ext uri="{9D8B030D-6E8A-4147-A177-3AD203B41FA5}">
                      <a16:colId xmlns:a16="http://schemas.microsoft.com/office/drawing/2014/main" val="2892614969"/>
                    </a:ext>
                  </a:extLst>
                </a:gridCol>
                <a:gridCol w="603504">
                  <a:extLst>
                    <a:ext uri="{9D8B030D-6E8A-4147-A177-3AD203B41FA5}">
                      <a16:colId xmlns:a16="http://schemas.microsoft.com/office/drawing/2014/main" val="2230694993"/>
                    </a:ext>
                  </a:extLst>
                </a:gridCol>
                <a:gridCol w="420624">
                  <a:extLst>
                    <a:ext uri="{9D8B030D-6E8A-4147-A177-3AD203B41FA5}">
                      <a16:colId xmlns:a16="http://schemas.microsoft.com/office/drawing/2014/main" val="1810036660"/>
                    </a:ext>
                  </a:extLst>
                </a:gridCol>
                <a:gridCol w="457200">
                  <a:extLst>
                    <a:ext uri="{9D8B030D-6E8A-4147-A177-3AD203B41FA5}">
                      <a16:colId xmlns:a16="http://schemas.microsoft.com/office/drawing/2014/main" val="1456758340"/>
                    </a:ext>
                  </a:extLst>
                </a:gridCol>
                <a:gridCol w="539496">
                  <a:extLst>
                    <a:ext uri="{9D8B030D-6E8A-4147-A177-3AD203B41FA5}">
                      <a16:colId xmlns:a16="http://schemas.microsoft.com/office/drawing/2014/main" val="540815228"/>
                    </a:ext>
                  </a:extLst>
                </a:gridCol>
                <a:gridCol w="960120">
                  <a:extLst>
                    <a:ext uri="{9D8B030D-6E8A-4147-A177-3AD203B41FA5}">
                      <a16:colId xmlns:a16="http://schemas.microsoft.com/office/drawing/2014/main" val="721898629"/>
                    </a:ext>
                  </a:extLst>
                </a:gridCol>
                <a:gridCol w="1170430">
                  <a:extLst>
                    <a:ext uri="{9D8B030D-6E8A-4147-A177-3AD203B41FA5}">
                      <a16:colId xmlns:a16="http://schemas.microsoft.com/office/drawing/2014/main" val="3483074814"/>
                    </a:ext>
                  </a:extLst>
                </a:gridCol>
              </a:tblGrid>
              <a:tr h="320147">
                <a:tc rowSpan="3">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學期間</a:t>
                      </a:r>
                      <a:r>
                        <a:rPr kumimoji="0" lang="zh-TW" sz="1200" b="1" i="0" u="none" strike="dbl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申辦</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休學人數—按休學原因別分</a:t>
                      </a:r>
                    </a:p>
                  </a:txBody>
                  <a:tcPr marL="60690" marR="60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學期間休學減少人數—按原因別分</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8">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於學期底處於休學狀態之人數—按休學原因別分</a:t>
                      </a:r>
                    </a:p>
                  </a:txBody>
                  <a:tcPr marL="60690" marR="60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042403971"/>
                  </a:ext>
                </a:extLst>
              </a:tr>
              <a:tr h="220060">
                <a:tc vMerge="1">
                  <a:txBody>
                    <a:bodyPr/>
                    <a:lstStyle/>
                    <a:p>
                      <a:endParaRPr lang="zh-TW" altLang="en-US"/>
                    </a:p>
                  </a:txBody>
                  <a:tcPr/>
                </a:tc>
                <a:tc vMerge="1">
                  <a:txBody>
                    <a:bodyPr/>
                    <a:lstStyle/>
                    <a:p>
                      <a:endParaRPr lang="zh-TW" altLang="en-US"/>
                    </a:p>
                  </a:txBody>
                  <a:tcPr/>
                </a:tc>
                <a:tc gridSpan="5">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60690" marR="60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學校勒令休學</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自動加</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辦理復學</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學生自請休學</a:t>
                      </a:r>
                    </a:p>
                  </a:txBody>
                  <a:tcPr marL="60690" marR="60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學校勒令休學</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627369"/>
                  </a:ext>
                </a:extLst>
              </a:tr>
              <a:tr h="389540">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兵役</a:t>
                      </a:r>
                    </a:p>
                  </a:txBody>
                  <a:tcPr marL="60690" marR="60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出國</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違反校規</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兵役</a:t>
                      </a:r>
                    </a:p>
                  </a:txBody>
                  <a:tcPr marL="60690" marR="60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出國</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違反校規</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20592735"/>
                  </a:ext>
                </a:extLst>
              </a:tr>
              <a:tr h="85656">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089278"/>
                  </a:ext>
                </a:extLst>
              </a:tr>
            </a:tbl>
          </a:graphicData>
        </a:graphic>
      </p:graphicFrame>
    </p:spTree>
    <p:extLst>
      <p:ext uri="{BB962C8B-B14F-4D97-AF65-F5344CB8AC3E}">
        <p14:creationId xmlns:p14="http://schemas.microsoft.com/office/powerpoint/2010/main" val="1455904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4.2</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學士班學生申請就學期間服役彈性修業</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概況</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7999" y="2634777"/>
            <a:ext cx="11965337" cy="4196020"/>
          </a:xfrm>
          <a:prstGeom prst="rect">
            <a:avLst/>
          </a:prstGeom>
        </p:spPr>
        <p:txBody>
          <a:bodyPr wrap="square">
            <a:spAutoFit/>
          </a:bodyPr>
          <a:lstStyle/>
          <a:p>
            <a:pPr algn="just">
              <a:lnSpc>
                <a:spcPts val="32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32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微軟正黑體" panose="020B0604030504040204" pitchFamily="34" charset="-120"/>
                <a:ea typeface="微軟正黑體" panose="020B0604030504040204" pitchFamily="34" charset="-120"/>
                <a:cs typeface="Arial" panose="020B0604020202020204" pitchFamily="34" charset="0"/>
              </a:rPr>
              <a:t>學年</a:t>
            </a: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度</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學校</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每年</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月填報前一學期資料</a:t>
            </a:r>
            <a:r>
              <a:rPr lang="zh-TW" altLang="zh-TW" sz="2000" dirty="0">
                <a:latin typeface="Arial" panose="020B0604020202020204" pitchFamily="34" charset="0"/>
                <a:ea typeface="微軟正黑體" panose="020B0604030504040204" pitchFamily="34" charset="-120"/>
                <a:cs typeface="Arial" panose="020B0604020202020204" pitchFamily="34" charset="0"/>
              </a:rPr>
              <a:t>，例如：</a:t>
            </a:r>
            <a:r>
              <a:rPr lang="en-US" altLang="zh-TW" sz="2000" dirty="0">
                <a:latin typeface="Arial" panose="020B0604020202020204" pitchFamily="34" charset="0"/>
                <a:ea typeface="微軟正黑體" panose="020B0604030504040204" pitchFamily="34" charset="-120"/>
                <a:cs typeface="Arial" panose="020B0604020202020204" pitchFamily="34" charset="0"/>
              </a:rPr>
              <a:t>113</a:t>
            </a:r>
            <a:r>
              <a:rPr lang="zh-TW" altLang="zh-TW" sz="2000" dirty="0">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latin typeface="Arial" panose="020B0604020202020204" pitchFamily="34" charset="0"/>
                <a:ea typeface="微軟正黑體" panose="020B0604030504040204" pitchFamily="34" charset="-120"/>
                <a:cs typeface="Arial" panose="020B0604020202020204" pitchFamily="34" charset="0"/>
              </a:rPr>
              <a:t>03</a:t>
            </a:r>
            <a:r>
              <a:rPr lang="zh-TW" altLang="zh-TW" sz="2000" dirty="0">
                <a:latin typeface="Arial" panose="020B0604020202020204" pitchFamily="34" charset="0"/>
                <a:ea typeface="微軟正黑體" panose="020B0604030504040204" pitchFamily="34" charset="-120"/>
                <a:cs typeface="Arial" panose="020B0604020202020204" pitchFamily="34" charset="0"/>
              </a:rPr>
              <a:t>月填報</a:t>
            </a:r>
            <a:r>
              <a:rPr lang="en-US" altLang="zh-TW" sz="2000" dirty="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latin typeface="Arial" panose="020B0604020202020204" pitchFamily="34" charset="0"/>
                <a:ea typeface="微軟正黑體" panose="020B0604030504040204" pitchFamily="34" charset="-120"/>
                <a:cs typeface="Arial" panose="020B0604020202020204" pitchFamily="34" charset="0"/>
              </a:rPr>
              <a:t>學年度上學期學校</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94</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年次以後出生</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就讀學校日間或進修學士班之正式學籍在學學生</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役男</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申請「大學校院學士班學生就學期間服役彈性修業」</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相關人數</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資料</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2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學期</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上下學期表示方式：上學期為</a:t>
            </a:r>
            <a:r>
              <a:rPr lang="en-US" altLang="zh-TW" sz="2000" dirty="0">
                <a:latin typeface="Arial" panose="020B0604020202020204" pitchFamily="34" charset="0"/>
                <a:ea typeface="微軟正黑體" panose="020B0604030504040204" pitchFamily="34" charset="-120"/>
                <a:cs typeface="Arial" panose="020B0604020202020204" pitchFamily="34" charset="0"/>
              </a:rPr>
              <a:t>1</a:t>
            </a:r>
            <a:r>
              <a:rPr lang="zh-TW" altLang="zh-TW" sz="2000" dirty="0">
                <a:latin typeface="Arial" panose="020B0604020202020204" pitchFamily="34" charset="0"/>
                <a:ea typeface="微軟正黑體" panose="020B0604030504040204" pitchFamily="34" charset="-120"/>
                <a:cs typeface="Arial" panose="020B0604020202020204" pitchFamily="34" charset="0"/>
              </a:rPr>
              <a:t>，下學期為</a:t>
            </a:r>
            <a:r>
              <a:rPr lang="en-US" altLang="zh-TW" sz="2000" dirty="0">
                <a:latin typeface="Arial" panose="020B0604020202020204" pitchFamily="34" charset="0"/>
                <a:ea typeface="微軟正黑體" panose="020B0604030504040204" pitchFamily="34" charset="-120"/>
                <a:cs typeface="Arial" panose="020B0604020202020204" pitchFamily="34" charset="0"/>
              </a:rPr>
              <a:t>2</a:t>
            </a:r>
            <a:r>
              <a:rPr lang="zh-TW" altLang="zh-TW" sz="2000" dirty="0">
                <a:latin typeface="Arial" panose="020B0604020202020204" pitchFamily="34" charset="0"/>
                <a:ea typeface="微軟正黑體" panose="020B0604030504040204" pitchFamily="34" charset="-120"/>
                <a:cs typeface="Arial" panose="020B0604020202020204" pitchFamily="34" charset="0"/>
              </a:rPr>
              <a:t>；例如</a:t>
            </a:r>
            <a:r>
              <a:rPr lang="en-US" altLang="zh-TW" sz="2000" dirty="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latin typeface="Arial" panose="020B0604020202020204" pitchFamily="34" charset="0"/>
                <a:ea typeface="微軟正黑體" panose="020B0604030504040204" pitchFamily="34" charset="-120"/>
                <a:cs typeface="Arial" panose="020B0604020202020204" pitchFamily="34" charset="0"/>
              </a:rPr>
              <a:t>學年度上學期，即以</a:t>
            </a:r>
            <a:r>
              <a:rPr lang="en-US" altLang="zh-TW" sz="2000" dirty="0">
                <a:latin typeface="Arial" panose="020B0604020202020204" pitchFamily="34" charset="0"/>
                <a:ea typeface="微軟正黑體" panose="020B0604030504040204" pitchFamily="34" charset="-120"/>
                <a:cs typeface="Arial" panose="020B0604020202020204" pitchFamily="34" charset="0"/>
              </a:rPr>
              <a:t>1</a:t>
            </a:r>
            <a:r>
              <a:rPr lang="zh-TW" altLang="zh-TW" sz="2000" dirty="0">
                <a:latin typeface="Arial" panose="020B0604020202020204" pitchFamily="34" charset="0"/>
                <a:ea typeface="微軟正黑體" panose="020B0604030504040204" pitchFamily="34" charset="-120"/>
                <a:cs typeface="Arial" panose="020B0604020202020204" pitchFamily="34" charset="0"/>
              </a:rPr>
              <a:t>為</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代表</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2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學院</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由下拉式選單填選學生隸屬學院名稱，本選單資料取自學校填報「基本資料</a:t>
            </a:r>
            <a:r>
              <a:rPr lang="en-US" altLang="zh-TW" sz="2000" dirty="0">
                <a:latin typeface="Arial" panose="020B0604020202020204" pitchFamily="34" charset="0"/>
                <a:ea typeface="微軟正黑體" panose="020B0604030504040204" pitchFamily="34" charset="-120"/>
                <a:cs typeface="Arial" panose="020B0604020202020204" pitchFamily="34" charset="0"/>
              </a:rPr>
              <a:t>3. </a:t>
            </a:r>
            <a:r>
              <a:rPr lang="zh-TW" altLang="zh-TW" sz="2000" dirty="0">
                <a:latin typeface="Arial" panose="020B0604020202020204" pitchFamily="34" charset="0"/>
                <a:ea typeface="微軟正黑體" panose="020B0604030504040204" pitchFamily="34" charset="-120"/>
                <a:cs typeface="Arial" panose="020B0604020202020204" pitchFamily="34" charset="0"/>
              </a:rPr>
              <a:t>學校學院</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學群基本資料」資料。</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2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單位名稱</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b="1" dirty="0">
                <a:latin typeface="微軟正黑體" panose="020B0604030504040204" pitchFamily="34" charset="-120"/>
                <a:ea typeface="微軟正黑體" panose="020B0604030504040204" pitchFamily="34" charset="-120"/>
                <a:cs typeface="Arial" panose="020B0604020202020204" pitchFamily="34" charset="0"/>
              </a:rPr>
              <a:t>學制</a:t>
            </a: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班別</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請由下拉式選單填選學生隸屬系所、學位學程、特殊專班、境外專班</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名稱</a:t>
            </a:r>
            <a:r>
              <a:rPr lang="zh-TW" altLang="en-US" sz="2000" dirty="0">
                <a:latin typeface="Arial" panose="020B0604020202020204" pitchFamily="34" charset="0"/>
                <a:ea typeface="微軟正黑體" panose="020B0604030504040204" pitchFamily="34" charset="-120"/>
                <a:cs typeface="Arial" panose="020B0604020202020204" pitchFamily="34" charset="0"/>
              </a:rPr>
              <a:t>及</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學制班別</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本選單資料取自學校填報「基本資料</a:t>
            </a:r>
            <a:r>
              <a:rPr lang="en-US" altLang="zh-TW" sz="2000" dirty="0">
                <a:latin typeface="Arial" panose="020B0604020202020204" pitchFamily="34" charset="0"/>
                <a:ea typeface="微軟正黑體" panose="020B0604030504040204" pitchFamily="34" charset="-120"/>
                <a:cs typeface="Arial" panose="020B0604020202020204" pitchFamily="34" charset="0"/>
              </a:rPr>
              <a:t>6.</a:t>
            </a:r>
            <a:r>
              <a:rPr lang="zh-TW" altLang="zh-TW" sz="2000" dirty="0">
                <a:latin typeface="Arial" panose="020B0604020202020204" pitchFamily="34" charset="0"/>
                <a:ea typeface="微軟正黑體" panose="020B0604030504040204" pitchFamily="34" charset="-120"/>
                <a:cs typeface="Arial" panose="020B0604020202020204" pitchFamily="34" charset="0"/>
              </a:rPr>
              <a:t>學校系、所、學位學程、特殊專班、境外專班等基本資料」資料。</a:t>
            </a:r>
          </a:p>
        </p:txBody>
      </p:sp>
      <p:graphicFrame>
        <p:nvGraphicFramePr>
          <p:cNvPr id="2" name="表格 1"/>
          <p:cNvGraphicFramePr>
            <a:graphicFrameLocks noGrp="1"/>
          </p:cNvGraphicFramePr>
          <p:nvPr>
            <p:extLst>
              <p:ext uri="{D42A27DB-BD31-4B8C-83A1-F6EECF244321}">
                <p14:modId xmlns:p14="http://schemas.microsoft.com/office/powerpoint/2010/main" val="3607749712"/>
              </p:ext>
            </p:extLst>
          </p:nvPr>
        </p:nvGraphicFramePr>
        <p:xfrm>
          <a:off x="186387" y="1265307"/>
          <a:ext cx="11792253" cy="1371600"/>
        </p:xfrm>
        <a:graphic>
          <a:graphicData uri="http://schemas.openxmlformats.org/drawingml/2006/table">
            <a:tbl>
              <a:tblPr firstRow="1" firstCol="1" bandRow="1"/>
              <a:tblGrid>
                <a:gridCol w="618285">
                  <a:extLst>
                    <a:ext uri="{9D8B030D-6E8A-4147-A177-3AD203B41FA5}">
                      <a16:colId xmlns:a16="http://schemas.microsoft.com/office/drawing/2014/main" val="3614209987"/>
                    </a:ext>
                  </a:extLst>
                </a:gridCol>
                <a:gridCol w="502920">
                  <a:extLst>
                    <a:ext uri="{9D8B030D-6E8A-4147-A177-3AD203B41FA5}">
                      <a16:colId xmlns:a16="http://schemas.microsoft.com/office/drawing/2014/main" val="2688420365"/>
                    </a:ext>
                  </a:extLst>
                </a:gridCol>
                <a:gridCol w="530352">
                  <a:extLst>
                    <a:ext uri="{9D8B030D-6E8A-4147-A177-3AD203B41FA5}">
                      <a16:colId xmlns:a16="http://schemas.microsoft.com/office/drawing/2014/main" val="1767080590"/>
                    </a:ext>
                  </a:extLst>
                </a:gridCol>
                <a:gridCol w="841248">
                  <a:extLst>
                    <a:ext uri="{9D8B030D-6E8A-4147-A177-3AD203B41FA5}">
                      <a16:colId xmlns:a16="http://schemas.microsoft.com/office/drawing/2014/main" val="1380035288"/>
                    </a:ext>
                  </a:extLst>
                </a:gridCol>
                <a:gridCol w="1033272">
                  <a:extLst>
                    <a:ext uri="{9D8B030D-6E8A-4147-A177-3AD203B41FA5}">
                      <a16:colId xmlns:a16="http://schemas.microsoft.com/office/drawing/2014/main" val="591916076"/>
                    </a:ext>
                  </a:extLst>
                </a:gridCol>
                <a:gridCol w="1124712">
                  <a:extLst>
                    <a:ext uri="{9D8B030D-6E8A-4147-A177-3AD203B41FA5}">
                      <a16:colId xmlns:a16="http://schemas.microsoft.com/office/drawing/2014/main" val="3198124101"/>
                    </a:ext>
                  </a:extLst>
                </a:gridCol>
                <a:gridCol w="1316736">
                  <a:extLst>
                    <a:ext uri="{9D8B030D-6E8A-4147-A177-3AD203B41FA5}">
                      <a16:colId xmlns:a16="http://schemas.microsoft.com/office/drawing/2014/main" val="4044976005"/>
                    </a:ext>
                  </a:extLst>
                </a:gridCol>
                <a:gridCol w="1929384">
                  <a:extLst>
                    <a:ext uri="{9D8B030D-6E8A-4147-A177-3AD203B41FA5}">
                      <a16:colId xmlns:a16="http://schemas.microsoft.com/office/drawing/2014/main" val="498318326"/>
                    </a:ext>
                  </a:extLst>
                </a:gridCol>
                <a:gridCol w="2203704">
                  <a:extLst>
                    <a:ext uri="{9D8B030D-6E8A-4147-A177-3AD203B41FA5}">
                      <a16:colId xmlns:a16="http://schemas.microsoft.com/office/drawing/2014/main" val="1175820232"/>
                    </a:ext>
                  </a:extLst>
                </a:gridCol>
                <a:gridCol w="1691640">
                  <a:extLst>
                    <a:ext uri="{9D8B030D-6E8A-4147-A177-3AD203B41FA5}">
                      <a16:colId xmlns:a16="http://schemas.microsoft.com/office/drawing/2014/main" val="835905201"/>
                    </a:ext>
                  </a:extLst>
                </a:gridCol>
              </a:tblGrid>
              <a:tr h="142819">
                <a:tc rowSpan="2">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大學校院學士班學生就學期間申請服役彈性修業情形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48633070"/>
                  </a:ext>
                </a:extLst>
              </a:tr>
              <a:tr h="30017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新增申請服役彈性修業而入伍服役人數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入伍休學</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於學期底因申請服役彈性修業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入伍仍</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處於休學狀態之人數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495662"/>
                  </a:ext>
                </a:extLst>
              </a:tr>
              <a:tr h="486259">
                <a:tc>
                  <a:txBody>
                    <a:bodyPr/>
                    <a:lstStyle/>
                    <a:p>
                      <a:pPr algn="ctr">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□日間學士班</a:t>
                      </a:r>
                    </a:p>
                    <a:p>
                      <a:pPr marL="0" algn="l"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□進修學士班</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□原住民學生</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□一般生</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□其他類學生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954942"/>
                  </a:ext>
                </a:extLst>
              </a:tr>
            </a:tbl>
          </a:graphicData>
        </a:graphic>
      </p:graphicFrame>
    </p:spTree>
    <p:extLst>
      <p:ext uri="{BB962C8B-B14F-4D97-AF65-F5344CB8AC3E}">
        <p14:creationId xmlns:p14="http://schemas.microsoft.com/office/powerpoint/2010/main" val="1106033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4.3</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學士班學生申請就學期間服役彈性修業</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概況</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7999" y="2689641"/>
            <a:ext cx="11965337" cy="424731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微軟正黑體" panose="020B0604030504040204" pitchFamily="34" charset="-120"/>
                <a:ea typeface="微軟正黑體" panose="020B0604030504040204" pitchFamily="34" charset="-120"/>
                <a:cs typeface="Arial" panose="020B0604020202020204" pitchFamily="34" charset="0"/>
              </a:rPr>
              <a:t>身分</a:t>
            </a: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類別</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000" b="1" dirty="0" smtClean="0">
              <a:latin typeface="微軟正黑體" panose="020B0604030504040204" pitchFamily="34" charset="-12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latin typeface="Arial" panose="020B0604020202020204" pitchFamily="34" charset="0"/>
                <a:ea typeface="微軟正黑體" panose="020B0604030504040204" pitchFamily="34" charset="-120"/>
                <a:cs typeface="Arial" panose="020B0604020202020204" pitchFamily="34" charset="0"/>
              </a:rPr>
              <a:t>因應大學校院學士班學生就學期間服役</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以下簡稱就學役男</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職涯發展需求，配合兵役政策推動，教育部訂定</a:t>
            </a:r>
            <a:r>
              <a:rPr lang="zh-TW" altLang="zh-TW" sz="2000" b="1" dirty="0">
                <a:latin typeface="Arial" panose="020B0604020202020204" pitchFamily="34" charset="0"/>
                <a:ea typeface="微軟正黑體" panose="020B0604030504040204" pitchFamily="34" charset="-120"/>
                <a:cs typeface="Arial" panose="020B0604020202020204" pitchFamily="34" charset="0"/>
              </a:rPr>
              <a:t>「大學校院學士班學生就學期間服役彈性修業實施指引」</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簡稱服役彈性修業指引</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，支持</a:t>
            </a:r>
            <a:r>
              <a:rPr lang="zh-TW" altLang="zh-TW" sz="2000" b="1" dirty="0">
                <a:latin typeface="Arial" panose="020B0604020202020204" pitchFamily="34" charset="0"/>
                <a:ea typeface="微軟正黑體" panose="020B0604030504040204" pitchFamily="34" charset="-120"/>
                <a:cs typeface="Arial" panose="020B0604020202020204" pitchFamily="34" charset="0"/>
              </a:rPr>
              <a:t>有意願之就學役男得於就學期間同時完成服役及修畢學位</a:t>
            </a:r>
            <a:r>
              <a:rPr lang="zh-TW" altLang="zh-TW" sz="2000" dirty="0">
                <a:latin typeface="Arial" panose="020B0604020202020204" pitchFamily="34" charset="0"/>
                <a:ea typeface="微軟正黑體" panose="020B0604030504040204" pitchFamily="34" charset="-120"/>
                <a:cs typeface="Arial" panose="020B0604020202020204" pitchFamily="34" charset="0"/>
              </a:rPr>
              <a:t>，能與其他未服役學生相同，接續投入職場或升學，不受影響。</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latin typeface="Arial" panose="020B0604020202020204" pitchFamily="34" charset="0"/>
                <a:ea typeface="微軟正黑體" panose="020B0604030504040204" pitchFamily="34" charset="-120"/>
                <a:cs typeface="Arial" panose="020B0604020202020204" pitchFamily="34" charset="0"/>
              </a:rPr>
              <a:t>請填報</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94</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年次以後出生</a:t>
            </a:r>
            <a:r>
              <a:rPr lang="zh-TW" altLang="zh-TW" sz="2000" dirty="0">
                <a:latin typeface="Arial" panose="020B0604020202020204" pitchFamily="34" charset="0"/>
                <a:ea typeface="微軟正黑體" panose="020B0604030504040204" pitchFamily="34" charset="-120"/>
                <a:cs typeface="Arial" panose="020B0604020202020204" pitchFamily="34" charset="0"/>
              </a:rPr>
              <a:t>就讀學校正式學籍在學「男性」學生申請服役彈性</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修業，</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並依據</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是否具備中華民國國籍</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中華民國</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國民身分</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證</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判斷</a:t>
            </a:r>
            <a:r>
              <a:rPr lang="zh-TW" altLang="zh-TW" sz="2000" dirty="0">
                <a:latin typeface="Arial" panose="020B0604020202020204" pitchFamily="34" charset="0"/>
                <a:ea typeface="微軟正黑體" panose="020B0604030504040204" pitchFamily="34" charset="-120"/>
                <a:cs typeface="Arial" panose="020B0604020202020204" pitchFamily="34" charset="0"/>
              </a:rPr>
              <a:t>學生</a:t>
            </a:r>
            <a:r>
              <a:rPr lang="zh-TW"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原住民學生</a:t>
            </a:r>
            <a:r>
              <a:rPr lang="zh-TW" altLang="zh-TW" sz="2000" b="1" dirty="0">
                <a:latin typeface="Arial" panose="020B0604020202020204" pitchFamily="34" charset="0"/>
                <a:ea typeface="微軟正黑體" panose="020B0604030504040204" pitchFamily="34" charset="-120"/>
                <a:cs typeface="Arial" panose="020B0604020202020204" pitchFamily="34" charset="0"/>
              </a:rPr>
              <a:t>；一般生；其他類學生】</a:t>
            </a:r>
            <a:r>
              <a:rPr lang="zh-TW" altLang="zh-TW" sz="2000" dirty="0">
                <a:latin typeface="Arial" panose="020B0604020202020204" pitchFamily="34" charset="0"/>
                <a:ea typeface="微軟正黑體" panose="020B0604030504040204" pitchFamily="34" charset="-120"/>
                <a:cs typeface="Arial" panose="020B0604020202020204" pitchFamily="34" charset="0"/>
              </a:rPr>
              <a:t>等身分類別</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填報。</a:t>
            </a:r>
            <a:r>
              <a:rPr lang="zh-TW" altLang="zh-TW" sz="2000" dirty="0">
                <a:latin typeface="Arial" panose="020B0604020202020204" pitchFamily="34" charset="0"/>
                <a:ea typeface="微軟正黑體" panose="020B0604030504040204" pitchFamily="34" charset="-120"/>
                <a:cs typeface="Arial" panose="020B0604020202020204" pitchFamily="34" charset="0"/>
              </a:rPr>
              <a:t>若學生具備「雙重國籍」者，請依其「入學管道」進行</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判斷</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670959813"/>
              </p:ext>
            </p:extLst>
          </p:nvPr>
        </p:nvGraphicFramePr>
        <p:xfrm>
          <a:off x="186387" y="1247017"/>
          <a:ext cx="11792253" cy="1477894"/>
        </p:xfrm>
        <a:graphic>
          <a:graphicData uri="http://schemas.openxmlformats.org/drawingml/2006/table">
            <a:tbl>
              <a:tblPr firstRow="1" firstCol="1" bandRow="1"/>
              <a:tblGrid>
                <a:gridCol w="444549">
                  <a:extLst>
                    <a:ext uri="{9D8B030D-6E8A-4147-A177-3AD203B41FA5}">
                      <a16:colId xmlns:a16="http://schemas.microsoft.com/office/drawing/2014/main" val="3614209987"/>
                    </a:ext>
                  </a:extLst>
                </a:gridCol>
                <a:gridCol w="374904">
                  <a:extLst>
                    <a:ext uri="{9D8B030D-6E8A-4147-A177-3AD203B41FA5}">
                      <a16:colId xmlns:a16="http://schemas.microsoft.com/office/drawing/2014/main" val="2688420365"/>
                    </a:ext>
                  </a:extLst>
                </a:gridCol>
                <a:gridCol w="347472">
                  <a:extLst>
                    <a:ext uri="{9D8B030D-6E8A-4147-A177-3AD203B41FA5}">
                      <a16:colId xmlns:a16="http://schemas.microsoft.com/office/drawing/2014/main" val="1767080590"/>
                    </a:ext>
                  </a:extLst>
                </a:gridCol>
                <a:gridCol w="640080">
                  <a:extLst>
                    <a:ext uri="{9D8B030D-6E8A-4147-A177-3AD203B41FA5}">
                      <a16:colId xmlns:a16="http://schemas.microsoft.com/office/drawing/2014/main" val="1380035288"/>
                    </a:ext>
                  </a:extLst>
                </a:gridCol>
                <a:gridCol w="877824">
                  <a:extLst>
                    <a:ext uri="{9D8B030D-6E8A-4147-A177-3AD203B41FA5}">
                      <a16:colId xmlns:a16="http://schemas.microsoft.com/office/drawing/2014/main" val="591916076"/>
                    </a:ext>
                  </a:extLst>
                </a:gridCol>
                <a:gridCol w="1106424">
                  <a:extLst>
                    <a:ext uri="{9D8B030D-6E8A-4147-A177-3AD203B41FA5}">
                      <a16:colId xmlns:a16="http://schemas.microsoft.com/office/drawing/2014/main" val="3198124101"/>
                    </a:ext>
                  </a:extLst>
                </a:gridCol>
                <a:gridCol w="1380744">
                  <a:extLst>
                    <a:ext uri="{9D8B030D-6E8A-4147-A177-3AD203B41FA5}">
                      <a16:colId xmlns:a16="http://schemas.microsoft.com/office/drawing/2014/main" val="4044976005"/>
                    </a:ext>
                  </a:extLst>
                </a:gridCol>
                <a:gridCol w="1929384">
                  <a:extLst>
                    <a:ext uri="{9D8B030D-6E8A-4147-A177-3AD203B41FA5}">
                      <a16:colId xmlns:a16="http://schemas.microsoft.com/office/drawing/2014/main" val="498318326"/>
                    </a:ext>
                  </a:extLst>
                </a:gridCol>
                <a:gridCol w="2121408">
                  <a:extLst>
                    <a:ext uri="{9D8B030D-6E8A-4147-A177-3AD203B41FA5}">
                      <a16:colId xmlns:a16="http://schemas.microsoft.com/office/drawing/2014/main" val="1175820232"/>
                    </a:ext>
                  </a:extLst>
                </a:gridCol>
                <a:gridCol w="2569464">
                  <a:extLst>
                    <a:ext uri="{9D8B030D-6E8A-4147-A177-3AD203B41FA5}">
                      <a16:colId xmlns:a16="http://schemas.microsoft.com/office/drawing/2014/main" val="835905201"/>
                    </a:ext>
                  </a:extLst>
                </a:gridCol>
              </a:tblGrid>
              <a:tr h="246316">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4">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大學校院學士班學生就學期間申請服役彈性修業情形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48633070"/>
                  </a:ext>
                </a:extLst>
              </a:tr>
              <a:tr h="49263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新增申請服役彈性修業而入伍服役人數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入伍休學</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於學期底因申請服役彈性修業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入伍仍</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處於休學狀態之人數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495662"/>
                  </a:ext>
                </a:extLst>
              </a:tr>
              <a:tr h="738947">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□日間學士班</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□進修學士班</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□原住民學生</a:t>
                      </a:r>
                    </a:p>
                    <a:p>
                      <a:pPr algn="l">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□一般生</a:t>
                      </a:r>
                    </a:p>
                    <a:p>
                      <a:pPr algn="l">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□其他類學生</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954942"/>
                  </a:ext>
                </a:extLst>
              </a:tr>
            </a:tbl>
          </a:graphicData>
        </a:graphic>
      </p:graphicFrame>
    </p:spTree>
    <p:extLst>
      <p:ext uri="{BB962C8B-B14F-4D97-AF65-F5344CB8AC3E}">
        <p14:creationId xmlns:p14="http://schemas.microsoft.com/office/powerpoint/2010/main" val="3408238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4.4</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學士班學生申請就學期間服役彈性修業</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概況</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7999" y="2643921"/>
            <a:ext cx="11965337" cy="424731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微軟正黑體" panose="020B0604030504040204" pitchFamily="34" charset="-120"/>
                <a:ea typeface="微軟正黑體" panose="020B0604030504040204" pitchFamily="34" charset="-120"/>
                <a:cs typeface="Arial" panose="020B0604020202020204" pitchFamily="34" charset="0"/>
              </a:rPr>
              <a:t>身分</a:t>
            </a: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類別</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000" b="1" dirty="0" smtClean="0">
              <a:latin typeface="微軟正黑體" panose="020B0604030504040204" pitchFamily="34" charset="-12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微軟正黑體" panose="020B0604030504040204" pitchFamily="34" charset="-120"/>
                <a:ea typeface="微軟正黑體" panose="020B0604030504040204" pitchFamily="34" charset="-120"/>
              </a:rPr>
              <a:t>原住民學生</a:t>
            </a:r>
            <a:r>
              <a:rPr lang="zh-TW" altLang="zh-TW" sz="2000" dirty="0">
                <a:latin typeface="微軟正黑體" panose="020B0604030504040204" pitchFamily="34" charset="-120"/>
                <a:ea typeface="微軟正黑體" panose="020B0604030504040204" pitchFamily="34" charset="-120"/>
              </a:rPr>
              <a:t>：係指</a:t>
            </a:r>
            <a:r>
              <a:rPr lang="zh-TW" altLang="zh-TW" sz="2000" dirty="0">
                <a:solidFill>
                  <a:srgbClr val="FF0000"/>
                </a:solidFill>
                <a:latin typeface="微軟正黑體" panose="020B0604030504040204" pitchFamily="34" charset="-120"/>
                <a:ea typeface="微軟正黑體" panose="020B0604030504040204" pitchFamily="34" charset="-120"/>
              </a:rPr>
              <a:t>具正式學籍且具備中華民國國籍</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zh-TW" sz="2000" b="1" dirty="0">
                <a:solidFill>
                  <a:srgbClr val="FF0000"/>
                </a:solidFill>
                <a:latin typeface="微軟正黑體" panose="020B0604030504040204" pitchFamily="34" charset="-120"/>
                <a:ea typeface="微軟正黑體" panose="020B0604030504040204" pitchFamily="34" charset="-120"/>
              </a:rPr>
              <a:t>中華民國國民身分證</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zh-TW" sz="2000" dirty="0">
                <a:solidFill>
                  <a:srgbClr val="FF0000"/>
                </a:solidFill>
                <a:latin typeface="微軟正黑體" panose="020B0604030504040204" pitchFamily="34" charset="-120"/>
                <a:ea typeface="微軟正黑體" panose="020B0604030504040204" pitchFamily="34" charset="-120"/>
              </a:rPr>
              <a:t>之原住民在學學生</a:t>
            </a:r>
            <a:r>
              <a:rPr lang="zh-TW" altLang="zh-TW" sz="2000" dirty="0">
                <a:latin typeface="微軟正黑體" panose="020B0604030504040204" pitchFamily="34" charset="-120"/>
                <a:ea typeface="微軟正黑體" panose="020B0604030504040204" pitchFamily="34" charset="-120"/>
              </a:rPr>
              <a:t>，其中原住民學生係指符合「原住民身分法」規定之原住民學生，包括山地原住民及平地原住民</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微軟正黑體" panose="020B0604030504040204" pitchFamily="34" charset="-120"/>
                <a:ea typeface="微軟正黑體" panose="020B0604030504040204" pitchFamily="34" charset="-120"/>
              </a:rPr>
              <a:t>一般</a:t>
            </a:r>
            <a:r>
              <a:rPr lang="zh-TW" altLang="zh-TW" sz="2000" b="1" dirty="0">
                <a:latin typeface="微軟正黑體" panose="020B0604030504040204" pitchFamily="34" charset="-120"/>
                <a:ea typeface="微軟正黑體" panose="020B0604030504040204" pitchFamily="34" charset="-120"/>
              </a:rPr>
              <a:t>生</a:t>
            </a:r>
            <a:r>
              <a:rPr lang="en-US" altLang="zh-TW" sz="2000" b="1" dirty="0">
                <a:latin typeface="微軟正黑體" panose="020B0604030504040204" pitchFamily="34" charset="-120"/>
                <a:ea typeface="微軟正黑體" panose="020B0604030504040204" pitchFamily="34" charset="-120"/>
              </a:rPr>
              <a:t>(</a:t>
            </a:r>
            <a:r>
              <a:rPr lang="zh-TW" altLang="zh-TW" sz="2000" b="1" dirty="0">
                <a:solidFill>
                  <a:srgbClr val="FF0000"/>
                </a:solidFill>
                <a:latin typeface="微軟正黑體" panose="020B0604030504040204" pitchFamily="34" charset="-120"/>
                <a:ea typeface="微軟正黑體" panose="020B0604030504040204" pitchFamily="34" charset="-120"/>
              </a:rPr>
              <a:t>非原住民族</a:t>
            </a:r>
            <a:r>
              <a:rPr lang="en-US" altLang="zh-TW" sz="2000" b="1"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：係指</a:t>
            </a:r>
            <a:r>
              <a:rPr lang="zh-TW" altLang="zh-TW" sz="2000" dirty="0">
                <a:solidFill>
                  <a:srgbClr val="FF0000"/>
                </a:solidFill>
                <a:latin typeface="微軟正黑體" panose="020B0604030504040204" pitchFamily="34" charset="-120"/>
                <a:ea typeface="微軟正黑體" panose="020B0604030504040204" pitchFamily="34" charset="-120"/>
              </a:rPr>
              <a:t>具正式學籍且具備中華民國國籍</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zh-TW" sz="2000" b="1" dirty="0">
                <a:solidFill>
                  <a:srgbClr val="FF0000"/>
                </a:solidFill>
                <a:latin typeface="微軟正黑體" panose="020B0604030504040204" pitchFamily="34" charset="-120"/>
                <a:ea typeface="微軟正黑體" panose="020B0604030504040204" pitchFamily="34" charset="-120"/>
              </a:rPr>
              <a:t>中華民國國民身分證</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zh-TW" sz="2000" dirty="0">
                <a:solidFill>
                  <a:srgbClr val="FF0000"/>
                </a:solidFill>
                <a:latin typeface="微軟正黑體" panose="020B0604030504040204" pitchFamily="34" charset="-120"/>
                <a:ea typeface="微軟正黑體" panose="020B0604030504040204" pitchFamily="34" charset="-120"/>
              </a:rPr>
              <a:t>之在學學生</a:t>
            </a:r>
            <a:r>
              <a:rPr lang="zh-TW" altLang="zh-TW" sz="2000" dirty="0">
                <a:latin typeface="微軟正黑體" panose="020B0604030504040204" pitchFamily="34" charset="-120"/>
                <a:ea typeface="微軟正黑體" panose="020B0604030504040204" pitchFamily="34" charset="-120"/>
              </a:rPr>
              <a:t>，不包括原住民族學生</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微軟正黑體" panose="020B0604030504040204" pitchFamily="34" charset="-120"/>
                <a:ea typeface="微軟正黑體" panose="020B0604030504040204" pitchFamily="34" charset="-120"/>
              </a:rPr>
              <a:t>其他</a:t>
            </a:r>
            <a:r>
              <a:rPr lang="zh-TW" altLang="zh-TW" sz="2000" b="1" dirty="0">
                <a:latin typeface="微軟正黑體" panose="020B0604030504040204" pitchFamily="34" charset="-120"/>
                <a:ea typeface="微軟正黑體" panose="020B0604030504040204" pitchFamily="34" charset="-120"/>
              </a:rPr>
              <a:t>類學生</a:t>
            </a:r>
            <a:r>
              <a:rPr lang="zh-TW" altLang="zh-TW" sz="2000" dirty="0">
                <a:latin typeface="微軟正黑體" panose="020B0604030504040204" pitchFamily="34" charset="-120"/>
                <a:ea typeface="微軟正黑體" panose="020B0604030504040204" pitchFamily="34" charset="-120"/>
              </a:rPr>
              <a:t>：非屬一般生者</a:t>
            </a:r>
            <a:r>
              <a:rPr lang="en-US" altLang="zh-TW" sz="2000" b="1" dirty="0">
                <a:latin typeface="微軟正黑體" panose="020B0604030504040204" pitchFamily="34" charset="-120"/>
                <a:ea typeface="微軟正黑體" panose="020B0604030504040204" pitchFamily="34" charset="-120"/>
              </a:rPr>
              <a:t>(</a:t>
            </a:r>
            <a:r>
              <a:rPr lang="zh-TW" altLang="zh-TW" sz="2000" b="1" dirty="0">
                <a:solidFill>
                  <a:srgbClr val="FF0000"/>
                </a:solidFill>
                <a:latin typeface="微軟正黑體" panose="020B0604030504040204" pitchFamily="34" charset="-120"/>
                <a:ea typeface="微軟正黑體" panose="020B0604030504040204" pitchFamily="34" charset="-120"/>
              </a:rPr>
              <a:t>非上述</a:t>
            </a:r>
            <a:r>
              <a:rPr lang="en-US" altLang="zh-TW" sz="2000" b="1" dirty="0">
                <a:solidFill>
                  <a:srgbClr val="FF0000"/>
                </a:solidFill>
                <a:latin typeface="微軟正黑體" panose="020B0604030504040204" pitchFamily="34" charset="-120"/>
                <a:ea typeface="微軟正黑體" panose="020B0604030504040204" pitchFamily="34" charset="-120"/>
              </a:rPr>
              <a:t>2</a:t>
            </a:r>
            <a:r>
              <a:rPr lang="zh-TW" altLang="zh-TW" sz="2000" b="1" dirty="0">
                <a:solidFill>
                  <a:srgbClr val="FF0000"/>
                </a:solidFill>
                <a:latin typeface="微軟正黑體" panose="020B0604030504040204" pitchFamily="34" charset="-120"/>
                <a:ea typeface="微軟正黑體" panose="020B0604030504040204" pitchFamily="34" charset="-120"/>
              </a:rPr>
              <a:t>類者</a:t>
            </a:r>
            <a:r>
              <a:rPr lang="en-US" altLang="zh-TW" sz="2000" b="1"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，例如具正式學籍之外國學生、僑生、港澳生、大陸地區學生及其他</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如依親就讀者</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等</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0" lvl="1" indent="-4572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latin typeface="微軟正黑體" panose="020B0604030504040204" pitchFamily="34" charset="-120"/>
                <a:ea typeface="微軟正黑體" panose="020B0604030504040204" pitchFamily="34" charset="-120"/>
              </a:rPr>
              <a:t>本表</a:t>
            </a:r>
            <a:r>
              <a:rPr lang="zh-TW" altLang="zh-TW" sz="2000" b="1" dirty="0">
                <a:solidFill>
                  <a:srgbClr val="FF0000"/>
                </a:solidFill>
                <a:latin typeface="微軟正黑體" panose="020B0604030504040204" pitchFamily="34" charset="-120"/>
                <a:ea typeface="微軟正黑體" panose="020B0604030504040204" pitchFamily="34" charset="-120"/>
              </a:rPr>
              <a:t>不包括選讀生、學分班、保留入學資格或無學籍之學生</a:t>
            </a:r>
            <a:r>
              <a:rPr lang="zh-TW" altLang="zh-TW" sz="2000" dirty="0" smtClean="0">
                <a:latin typeface="微軟正黑體" panose="020B0604030504040204" pitchFamily="34" charset="-120"/>
                <a:ea typeface="微軟正黑體" panose="020B0604030504040204" pitchFamily="34" charset="-120"/>
              </a:rPr>
              <a:t>。</a:t>
            </a:r>
            <a:endParaRPr lang="en-US" altLang="zh-TW" sz="2000" b="1" dirty="0" smtClean="0">
              <a:latin typeface="微軟正黑體" panose="020B0604030504040204" pitchFamily="34" charset="-12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00281872"/>
              </p:ext>
            </p:extLst>
          </p:nvPr>
        </p:nvGraphicFramePr>
        <p:xfrm>
          <a:off x="186387" y="1274451"/>
          <a:ext cx="11792253" cy="1371600"/>
        </p:xfrm>
        <a:graphic>
          <a:graphicData uri="http://schemas.openxmlformats.org/drawingml/2006/table">
            <a:tbl>
              <a:tblPr firstRow="1" firstCol="1" bandRow="1"/>
              <a:tblGrid>
                <a:gridCol w="444549">
                  <a:extLst>
                    <a:ext uri="{9D8B030D-6E8A-4147-A177-3AD203B41FA5}">
                      <a16:colId xmlns:a16="http://schemas.microsoft.com/office/drawing/2014/main" val="3614209987"/>
                    </a:ext>
                  </a:extLst>
                </a:gridCol>
                <a:gridCol w="374904">
                  <a:extLst>
                    <a:ext uri="{9D8B030D-6E8A-4147-A177-3AD203B41FA5}">
                      <a16:colId xmlns:a16="http://schemas.microsoft.com/office/drawing/2014/main" val="2688420365"/>
                    </a:ext>
                  </a:extLst>
                </a:gridCol>
                <a:gridCol w="347472">
                  <a:extLst>
                    <a:ext uri="{9D8B030D-6E8A-4147-A177-3AD203B41FA5}">
                      <a16:colId xmlns:a16="http://schemas.microsoft.com/office/drawing/2014/main" val="1767080590"/>
                    </a:ext>
                  </a:extLst>
                </a:gridCol>
                <a:gridCol w="640080">
                  <a:extLst>
                    <a:ext uri="{9D8B030D-6E8A-4147-A177-3AD203B41FA5}">
                      <a16:colId xmlns:a16="http://schemas.microsoft.com/office/drawing/2014/main" val="1380035288"/>
                    </a:ext>
                  </a:extLst>
                </a:gridCol>
                <a:gridCol w="877824">
                  <a:extLst>
                    <a:ext uri="{9D8B030D-6E8A-4147-A177-3AD203B41FA5}">
                      <a16:colId xmlns:a16="http://schemas.microsoft.com/office/drawing/2014/main" val="591916076"/>
                    </a:ext>
                  </a:extLst>
                </a:gridCol>
                <a:gridCol w="1106424">
                  <a:extLst>
                    <a:ext uri="{9D8B030D-6E8A-4147-A177-3AD203B41FA5}">
                      <a16:colId xmlns:a16="http://schemas.microsoft.com/office/drawing/2014/main" val="3198124101"/>
                    </a:ext>
                  </a:extLst>
                </a:gridCol>
                <a:gridCol w="1380744">
                  <a:extLst>
                    <a:ext uri="{9D8B030D-6E8A-4147-A177-3AD203B41FA5}">
                      <a16:colId xmlns:a16="http://schemas.microsoft.com/office/drawing/2014/main" val="4044976005"/>
                    </a:ext>
                  </a:extLst>
                </a:gridCol>
                <a:gridCol w="1929384">
                  <a:extLst>
                    <a:ext uri="{9D8B030D-6E8A-4147-A177-3AD203B41FA5}">
                      <a16:colId xmlns:a16="http://schemas.microsoft.com/office/drawing/2014/main" val="498318326"/>
                    </a:ext>
                  </a:extLst>
                </a:gridCol>
                <a:gridCol w="2121408">
                  <a:extLst>
                    <a:ext uri="{9D8B030D-6E8A-4147-A177-3AD203B41FA5}">
                      <a16:colId xmlns:a16="http://schemas.microsoft.com/office/drawing/2014/main" val="1175820232"/>
                    </a:ext>
                  </a:extLst>
                </a:gridCol>
                <a:gridCol w="2569464">
                  <a:extLst>
                    <a:ext uri="{9D8B030D-6E8A-4147-A177-3AD203B41FA5}">
                      <a16:colId xmlns:a16="http://schemas.microsoft.com/office/drawing/2014/main" val="835905201"/>
                    </a:ext>
                  </a:extLst>
                </a:gridCol>
              </a:tblGrid>
              <a:tr h="142819">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4">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大學校院學士班學生就學期間申請服役彈性修業情形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48633070"/>
                  </a:ext>
                </a:extLst>
              </a:tr>
              <a:tr h="30017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新增申請服役彈性修業而入伍服役人數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入伍休學</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於學期底因申請服役彈性修業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入伍仍</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處於休學狀態之人數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495662"/>
                  </a:ext>
                </a:extLst>
              </a:tr>
              <a:tr h="486259">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□日間學士班</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□進修學士班</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□原住民學生</a:t>
                      </a:r>
                    </a:p>
                    <a:p>
                      <a:pPr algn="l">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□一般生</a:t>
                      </a:r>
                    </a:p>
                    <a:p>
                      <a:pPr algn="l">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□其他類學生</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954942"/>
                  </a:ext>
                </a:extLst>
              </a:tr>
            </a:tbl>
          </a:graphicData>
        </a:graphic>
      </p:graphicFrame>
    </p:spTree>
    <p:extLst>
      <p:ext uri="{BB962C8B-B14F-4D97-AF65-F5344CB8AC3E}">
        <p14:creationId xmlns:p14="http://schemas.microsoft.com/office/powerpoint/2010/main" val="1861496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4.5</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學士班學生申請就學期間服役彈性修業</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概況</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86387" y="2793727"/>
            <a:ext cx="11792253" cy="415498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latin typeface="Arial" panose="020B0604020202020204" pitchFamily="34" charset="0"/>
                <a:ea typeface="微軟正黑體" panose="020B0604030504040204" pitchFamily="34" charset="-120"/>
                <a:cs typeface="Arial" panose="020B0604020202020204" pitchFamily="34" charset="0"/>
              </a:rPr>
              <a:t>新增申請服役彈性修業</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人數</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請填報</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94</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年次以後出生</a:t>
            </a:r>
            <a:r>
              <a:rPr lang="zh-TW" altLang="zh-TW" sz="2200" dirty="0">
                <a:latin typeface="Arial" panose="020B0604020202020204" pitchFamily="34" charset="0"/>
                <a:ea typeface="微軟正黑體" panose="020B0604030504040204" pitchFamily="34" charset="-120"/>
                <a:cs typeface="Arial" panose="020B0604020202020204" pitchFamily="34" charset="0"/>
              </a:rPr>
              <a:t>就讀學校「日間或進修學士班」正式學籍在學學生</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役男</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於</a:t>
            </a:r>
            <a:r>
              <a:rPr lang="en-US" altLang="zh-TW" sz="2200" dirty="0">
                <a:latin typeface="Arial" panose="020B0604020202020204" pitchFamily="34" charset="0"/>
                <a:ea typeface="微軟正黑體" panose="020B0604030504040204" pitchFamily="34" charset="-120"/>
                <a:cs typeface="Arial" panose="020B0604020202020204" pitchFamily="34" charset="0"/>
              </a:rPr>
              <a:t>112</a:t>
            </a:r>
            <a:r>
              <a:rPr lang="zh-TW" altLang="zh-TW" sz="2200"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sz="2200" dirty="0">
                <a:latin typeface="Arial" panose="020B0604020202020204" pitchFamily="34" charset="0"/>
                <a:ea typeface="微軟正黑體" panose="020B0604030504040204" pitchFamily="34" charset="-120"/>
                <a:cs typeface="Arial" panose="020B0604020202020204" pitchFamily="34" charset="0"/>
              </a:rPr>
              <a:t>1</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學期</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期間</a:t>
            </a:r>
            <a:r>
              <a:rPr lang="en-US" altLang="zh-TW" sz="2200" dirty="0" smtClean="0">
                <a:latin typeface="Arial" panose="020B0604020202020204" pitchFamily="34" charset="0"/>
                <a:ea typeface="微軟正黑體" panose="020B0604030504040204" pitchFamily="34" charset="-120"/>
                <a:cs typeface="Arial" panose="020B0604020202020204" pitchFamily="34" charset="0"/>
              </a:rPr>
              <a:t>(112.08.01~113.01.31)</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依</a:t>
            </a:r>
            <a:r>
              <a:rPr lang="zh-TW" altLang="zh-TW" sz="2200" b="1" dirty="0">
                <a:latin typeface="Arial" panose="020B0604020202020204" pitchFamily="34" charset="0"/>
                <a:ea typeface="微軟正黑體" panose="020B0604030504040204" pitchFamily="34" charset="-120"/>
                <a:cs typeface="Arial" panose="020B0604020202020204" pitchFamily="34" charset="0"/>
              </a:rPr>
              <a:t>服役彈性修業指引之</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【新增申請</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服</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役</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彈性</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修業人數】</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latin typeface="Arial" panose="020B0604020202020204" pitchFamily="34" charset="0"/>
                <a:ea typeface="微軟正黑體" panose="020B0604030504040204" pitchFamily="34" charset="-120"/>
                <a:cs typeface="Arial" panose="020B0604020202020204" pitchFamily="34" charset="0"/>
              </a:rPr>
              <a:t>新增申請服役彈性修業而入伍服役</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人數</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請填報</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94</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年次以後出生</a:t>
            </a:r>
            <a:r>
              <a:rPr lang="zh-TW" altLang="zh-TW" sz="2200" dirty="0">
                <a:latin typeface="Arial" panose="020B0604020202020204" pitchFamily="34" charset="0"/>
                <a:ea typeface="微軟正黑體" panose="020B0604030504040204" pitchFamily="34" charset="-120"/>
                <a:cs typeface="Arial" panose="020B0604020202020204" pitchFamily="34" charset="0"/>
              </a:rPr>
              <a:t>就讀學校「日間或進修學士班」之正式學籍在學學生</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役男</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於就學</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期間依</a:t>
            </a:r>
            <a:r>
              <a:rPr lang="zh-TW" altLang="zh-TW" sz="2200" b="1" dirty="0">
                <a:latin typeface="Arial" panose="020B0604020202020204" pitchFamily="34" charset="0"/>
                <a:ea typeface="微軟正黑體" panose="020B0604030504040204" pitchFamily="34" charset="-120"/>
                <a:cs typeface="Arial" panose="020B0604020202020204" pitchFamily="34" charset="0"/>
              </a:rPr>
              <a:t>服役彈性修業指引</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申請彈性修業且</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於</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學年度第</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期間</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(112.08.01~113.01.31)</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經</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徵召【新增申請服役彈性修業而入伍服役人數】</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2" name="表格 1"/>
          <p:cNvGraphicFramePr>
            <a:graphicFrameLocks noGrp="1"/>
          </p:cNvGraphicFramePr>
          <p:nvPr>
            <p:extLst>
              <p:ext uri="{D42A27DB-BD31-4B8C-83A1-F6EECF244321}">
                <p14:modId xmlns:p14="http://schemas.microsoft.com/office/powerpoint/2010/main" val="4272070157"/>
              </p:ext>
            </p:extLst>
          </p:nvPr>
        </p:nvGraphicFramePr>
        <p:xfrm>
          <a:off x="186387" y="1247019"/>
          <a:ext cx="11792253" cy="1541901"/>
        </p:xfrm>
        <a:graphic>
          <a:graphicData uri="http://schemas.openxmlformats.org/drawingml/2006/table">
            <a:tbl>
              <a:tblPr firstRow="1" firstCol="1" bandRow="1"/>
              <a:tblGrid>
                <a:gridCol w="444549">
                  <a:extLst>
                    <a:ext uri="{9D8B030D-6E8A-4147-A177-3AD203B41FA5}">
                      <a16:colId xmlns:a16="http://schemas.microsoft.com/office/drawing/2014/main" val="3614209987"/>
                    </a:ext>
                  </a:extLst>
                </a:gridCol>
                <a:gridCol w="374904">
                  <a:extLst>
                    <a:ext uri="{9D8B030D-6E8A-4147-A177-3AD203B41FA5}">
                      <a16:colId xmlns:a16="http://schemas.microsoft.com/office/drawing/2014/main" val="2688420365"/>
                    </a:ext>
                  </a:extLst>
                </a:gridCol>
                <a:gridCol w="347472">
                  <a:extLst>
                    <a:ext uri="{9D8B030D-6E8A-4147-A177-3AD203B41FA5}">
                      <a16:colId xmlns:a16="http://schemas.microsoft.com/office/drawing/2014/main" val="1767080590"/>
                    </a:ext>
                  </a:extLst>
                </a:gridCol>
                <a:gridCol w="640080">
                  <a:extLst>
                    <a:ext uri="{9D8B030D-6E8A-4147-A177-3AD203B41FA5}">
                      <a16:colId xmlns:a16="http://schemas.microsoft.com/office/drawing/2014/main" val="1380035288"/>
                    </a:ext>
                  </a:extLst>
                </a:gridCol>
                <a:gridCol w="877824">
                  <a:extLst>
                    <a:ext uri="{9D8B030D-6E8A-4147-A177-3AD203B41FA5}">
                      <a16:colId xmlns:a16="http://schemas.microsoft.com/office/drawing/2014/main" val="591916076"/>
                    </a:ext>
                  </a:extLst>
                </a:gridCol>
                <a:gridCol w="841248">
                  <a:extLst>
                    <a:ext uri="{9D8B030D-6E8A-4147-A177-3AD203B41FA5}">
                      <a16:colId xmlns:a16="http://schemas.microsoft.com/office/drawing/2014/main" val="3198124101"/>
                    </a:ext>
                  </a:extLst>
                </a:gridCol>
                <a:gridCol w="1645920">
                  <a:extLst>
                    <a:ext uri="{9D8B030D-6E8A-4147-A177-3AD203B41FA5}">
                      <a16:colId xmlns:a16="http://schemas.microsoft.com/office/drawing/2014/main" val="4044976005"/>
                    </a:ext>
                  </a:extLst>
                </a:gridCol>
                <a:gridCol w="2221992">
                  <a:extLst>
                    <a:ext uri="{9D8B030D-6E8A-4147-A177-3AD203B41FA5}">
                      <a16:colId xmlns:a16="http://schemas.microsoft.com/office/drawing/2014/main" val="498318326"/>
                    </a:ext>
                  </a:extLst>
                </a:gridCol>
                <a:gridCol w="1828800">
                  <a:extLst>
                    <a:ext uri="{9D8B030D-6E8A-4147-A177-3AD203B41FA5}">
                      <a16:colId xmlns:a16="http://schemas.microsoft.com/office/drawing/2014/main" val="1175820232"/>
                    </a:ext>
                  </a:extLst>
                </a:gridCol>
                <a:gridCol w="2569464">
                  <a:extLst>
                    <a:ext uri="{9D8B030D-6E8A-4147-A177-3AD203B41FA5}">
                      <a16:colId xmlns:a16="http://schemas.microsoft.com/office/drawing/2014/main" val="835905201"/>
                    </a:ext>
                  </a:extLst>
                </a:gridCol>
              </a:tblGrid>
              <a:tr h="316605">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大學校院學士班學生就學期間申請服役彈性修業情形</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48633070"/>
                  </a:ext>
                </a:extLst>
              </a:tr>
              <a:tr h="53949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新增申請服役彈性修業人數</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新增申請服役彈性修業而入伍服役人數</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入伍休學</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於學期底因申請服役彈性修業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入伍仍</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處於休學狀態之人數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495662"/>
                  </a:ext>
                </a:extLst>
              </a:tr>
              <a:tr h="486259">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□日間學士班</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□進修學士班</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□原住民學生</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□一般生</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□其他類學生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954942"/>
                  </a:ext>
                </a:extLst>
              </a:tr>
            </a:tbl>
          </a:graphicData>
        </a:graphic>
      </p:graphicFrame>
    </p:spTree>
    <p:extLst>
      <p:ext uri="{BB962C8B-B14F-4D97-AF65-F5344CB8AC3E}">
        <p14:creationId xmlns:p14="http://schemas.microsoft.com/office/powerpoint/2010/main" val="2398278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328" y="97692"/>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1.2</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意見處理流程</a:t>
            </a:r>
          </a:p>
        </p:txBody>
      </p:sp>
      <p:grpSp>
        <p:nvGrpSpPr>
          <p:cNvPr id="2" name="群組 1"/>
          <p:cNvGrpSpPr/>
          <p:nvPr/>
        </p:nvGrpSpPr>
        <p:grpSpPr>
          <a:xfrm>
            <a:off x="1182168" y="1230594"/>
            <a:ext cx="10089735" cy="4496140"/>
            <a:chOff x="458553" y="2337310"/>
            <a:chExt cx="8201373" cy="2816834"/>
          </a:xfrm>
        </p:grpSpPr>
        <p:sp>
          <p:nvSpPr>
            <p:cNvPr id="6" name="文字方塊 5"/>
            <p:cNvSpPr txBox="1"/>
            <p:nvPr/>
          </p:nvSpPr>
          <p:spPr>
            <a:xfrm>
              <a:off x="458553" y="2974772"/>
              <a:ext cx="2055389" cy="1482621"/>
            </a:xfrm>
            <a:prstGeom prst="rect">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nSpc>
                  <a:spcPts val="2160"/>
                </a:lnSpc>
                <a:spcAft>
                  <a:spcPts val="0"/>
                </a:spcAft>
              </a:pPr>
              <a:r>
                <a:rPr lang="zh-TW" altLang="en-US" sz="1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意見蒐集方式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spcAft>
                  <a:spcPts val="0"/>
                </a:spcAft>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說明會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spcAft>
                  <a:spcPts val="0"/>
                </a:spcAft>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公務電話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公務電子信箱</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文字方塊 6"/>
            <p:cNvSpPr txBox="1"/>
            <p:nvPr/>
          </p:nvSpPr>
          <p:spPr>
            <a:xfrm>
              <a:off x="3813081" y="2337310"/>
              <a:ext cx="1633373" cy="731926"/>
            </a:xfrm>
            <a:prstGeom prst="rect">
              <a:avLst/>
            </a:prstGeom>
            <a:solidFill>
              <a:srgbClr val="FFCCCC"/>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lvl="0" algn="ct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立即可解決</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8" name="文字方塊 7"/>
            <p:cNvSpPr txBox="1"/>
            <p:nvPr/>
          </p:nvSpPr>
          <p:spPr>
            <a:xfrm>
              <a:off x="6801961" y="2337310"/>
              <a:ext cx="1857965" cy="731926"/>
            </a:xfrm>
            <a:prstGeom prst="rect">
              <a:avLst/>
            </a:prstGeom>
            <a:solidFill>
              <a:srgbClr val="CCCC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即時處理</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9" name="文字方塊 8"/>
            <p:cNvSpPr txBox="1"/>
            <p:nvPr/>
          </p:nvSpPr>
          <p:spPr>
            <a:xfrm>
              <a:off x="3813081" y="4267162"/>
              <a:ext cx="1633373" cy="886982"/>
            </a:xfrm>
            <a:prstGeom prst="rect">
              <a:avLst/>
            </a:prstGeom>
            <a:solidFill>
              <a:srgbClr val="B2DE8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zh-TW" altLang="en-US" sz="16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6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需與應用單位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審慎</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討論</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r>
                <a:rPr lang="zh-TW" altLang="en-US" sz="16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zh-TW" altLang="en-US" sz="16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10" name="文字方塊 9"/>
            <p:cNvSpPr txBox="1"/>
            <p:nvPr/>
          </p:nvSpPr>
          <p:spPr>
            <a:xfrm>
              <a:off x="6801961" y="4267162"/>
              <a:ext cx="1857965" cy="886982"/>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zh-TW" altLang="en-US" sz="1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8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定期檢討</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每年六、七月</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lvl="0" algn="ctr"/>
              <a:endParaRPr lang="en-US" altLang="zh-TW" sz="1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11" name="向右箭號 10"/>
            <p:cNvSpPr/>
            <p:nvPr/>
          </p:nvSpPr>
          <p:spPr>
            <a:xfrm rot="19516874">
              <a:off x="2642991" y="2883151"/>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2" name="向右箭號 11"/>
            <p:cNvSpPr/>
            <p:nvPr/>
          </p:nvSpPr>
          <p:spPr>
            <a:xfrm rot="2295653">
              <a:off x="2637339" y="4327791"/>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3" name="向右箭號 12"/>
            <p:cNvSpPr/>
            <p:nvPr/>
          </p:nvSpPr>
          <p:spPr>
            <a:xfrm>
              <a:off x="5652408" y="2483040"/>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4" name="向右箭號 13"/>
            <p:cNvSpPr/>
            <p:nvPr/>
          </p:nvSpPr>
          <p:spPr>
            <a:xfrm>
              <a:off x="5667120" y="4582169"/>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4275421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4.8</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學士班學生申請就學期間服役彈性修業</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概況</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7999" y="2781081"/>
            <a:ext cx="11965337" cy="383181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學期間因申請服役彈性修業入伍休學之人數</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請填報</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94</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年次以後出生</a:t>
            </a:r>
            <a:r>
              <a:rPr lang="zh-TW" altLang="zh-TW" sz="2000" dirty="0">
                <a:latin typeface="Arial" panose="020B0604020202020204" pitchFamily="34" charset="0"/>
                <a:ea typeface="微軟正黑體" panose="020B0604030504040204" pitchFamily="34" charset="-120"/>
                <a:cs typeface="Arial" panose="020B0604020202020204" pitchFamily="34" charset="0"/>
              </a:rPr>
              <a:t>就讀學校日間或進修學士班之正式學籍在學學生</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役男</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就學期間依服役彈性修業指引</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於</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112</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學年度第</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1</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學期</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期間</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(112.08.01~113.01.31)</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 </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辦理休學入伍服役之休學人數</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於學期底因申請服役彈性修業入伍仍處於休學狀態之人數</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請填報</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94</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年次以後出生</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就讀學校日間或進修學士班之正式學籍在學學生</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役男</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就學期間依服役彈性修業指引辦理休學入伍服役</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於該學期底仍處於休學狀態之人數，</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包括該學期內及該學期以前學生因申請「大學校院學士班學生就學期間服役彈性修業」入伍自請休學，但截至該學期底均未復學之人數</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634734670"/>
              </p:ext>
            </p:extLst>
          </p:nvPr>
        </p:nvGraphicFramePr>
        <p:xfrm>
          <a:off x="186387" y="1256163"/>
          <a:ext cx="11792253" cy="1523613"/>
        </p:xfrm>
        <a:graphic>
          <a:graphicData uri="http://schemas.openxmlformats.org/drawingml/2006/table">
            <a:tbl>
              <a:tblPr firstRow="1" firstCol="1" bandRow="1"/>
              <a:tblGrid>
                <a:gridCol w="444549">
                  <a:extLst>
                    <a:ext uri="{9D8B030D-6E8A-4147-A177-3AD203B41FA5}">
                      <a16:colId xmlns:a16="http://schemas.microsoft.com/office/drawing/2014/main" val="3614209987"/>
                    </a:ext>
                  </a:extLst>
                </a:gridCol>
                <a:gridCol w="374904">
                  <a:extLst>
                    <a:ext uri="{9D8B030D-6E8A-4147-A177-3AD203B41FA5}">
                      <a16:colId xmlns:a16="http://schemas.microsoft.com/office/drawing/2014/main" val="2688420365"/>
                    </a:ext>
                  </a:extLst>
                </a:gridCol>
                <a:gridCol w="347472">
                  <a:extLst>
                    <a:ext uri="{9D8B030D-6E8A-4147-A177-3AD203B41FA5}">
                      <a16:colId xmlns:a16="http://schemas.microsoft.com/office/drawing/2014/main" val="1767080590"/>
                    </a:ext>
                  </a:extLst>
                </a:gridCol>
                <a:gridCol w="640080">
                  <a:extLst>
                    <a:ext uri="{9D8B030D-6E8A-4147-A177-3AD203B41FA5}">
                      <a16:colId xmlns:a16="http://schemas.microsoft.com/office/drawing/2014/main" val="1380035288"/>
                    </a:ext>
                  </a:extLst>
                </a:gridCol>
                <a:gridCol w="877824">
                  <a:extLst>
                    <a:ext uri="{9D8B030D-6E8A-4147-A177-3AD203B41FA5}">
                      <a16:colId xmlns:a16="http://schemas.microsoft.com/office/drawing/2014/main" val="591916076"/>
                    </a:ext>
                  </a:extLst>
                </a:gridCol>
                <a:gridCol w="1106424">
                  <a:extLst>
                    <a:ext uri="{9D8B030D-6E8A-4147-A177-3AD203B41FA5}">
                      <a16:colId xmlns:a16="http://schemas.microsoft.com/office/drawing/2014/main" val="3198124101"/>
                    </a:ext>
                  </a:extLst>
                </a:gridCol>
                <a:gridCol w="1380744">
                  <a:extLst>
                    <a:ext uri="{9D8B030D-6E8A-4147-A177-3AD203B41FA5}">
                      <a16:colId xmlns:a16="http://schemas.microsoft.com/office/drawing/2014/main" val="4044976005"/>
                    </a:ext>
                  </a:extLst>
                </a:gridCol>
                <a:gridCol w="1929384">
                  <a:extLst>
                    <a:ext uri="{9D8B030D-6E8A-4147-A177-3AD203B41FA5}">
                      <a16:colId xmlns:a16="http://schemas.microsoft.com/office/drawing/2014/main" val="498318326"/>
                    </a:ext>
                  </a:extLst>
                </a:gridCol>
                <a:gridCol w="2121408">
                  <a:extLst>
                    <a:ext uri="{9D8B030D-6E8A-4147-A177-3AD203B41FA5}">
                      <a16:colId xmlns:a16="http://schemas.microsoft.com/office/drawing/2014/main" val="1175820232"/>
                    </a:ext>
                  </a:extLst>
                </a:gridCol>
                <a:gridCol w="2569464">
                  <a:extLst>
                    <a:ext uri="{9D8B030D-6E8A-4147-A177-3AD203B41FA5}">
                      <a16:colId xmlns:a16="http://schemas.microsoft.com/office/drawing/2014/main" val="835905201"/>
                    </a:ext>
                  </a:extLst>
                </a:gridCol>
              </a:tblGrid>
              <a:tr h="289173">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大學校院學士班學生就學期間申請服役彈性修業情形</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48633070"/>
                  </a:ext>
                </a:extLst>
              </a:tr>
              <a:tr h="54864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新增申請服役彈性修業而入伍服役人數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學期間因申請服役彈性修業</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入伍休學</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之人數</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於學期底因申請服役彈性修業</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入伍仍</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處於休學狀態之人數</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862495662"/>
                  </a:ext>
                </a:extLst>
              </a:tr>
              <a:tr h="486259">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□日間學士班</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□進修學士班</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□原住民學生</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□一般生</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□其他類學生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4257954942"/>
                  </a:ext>
                </a:extLst>
              </a:tr>
            </a:tbl>
          </a:graphicData>
        </a:graphic>
      </p:graphicFrame>
    </p:spTree>
    <p:extLst>
      <p:ext uri="{BB962C8B-B14F-4D97-AF65-F5344CB8AC3E}">
        <p14:creationId xmlns:p14="http://schemas.microsoft.com/office/powerpoint/2010/main" val="757886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4.6</a:t>
            </a:r>
            <a:endParaRPr lang="en-US" altLang="zh-TW" sz="2000" b="1" dirty="0">
              <a:solidFill>
                <a:srgbClr val="000000"/>
              </a:solidFill>
              <a:cs typeface="Arial" panose="020B0604020202020204" pitchFamily="34" charset="0"/>
            </a:endParaRPr>
          </a:p>
        </p:txBody>
      </p:sp>
      <p:sp>
        <p:nvSpPr>
          <p:cNvPr id="6" name="矩形 5"/>
          <p:cNvSpPr/>
          <p:nvPr/>
        </p:nvSpPr>
        <p:spPr>
          <a:xfrm>
            <a:off x="98647" y="220761"/>
            <a:ext cx="11965337" cy="4067780"/>
          </a:xfrm>
          <a:prstGeom prst="rect">
            <a:avLst/>
          </a:prstGeom>
        </p:spPr>
        <p:txBody>
          <a:bodyPr wrap="square">
            <a:spAutoFit/>
          </a:bodyPr>
          <a:lstStyle/>
          <a:p>
            <a:pPr>
              <a:lnSpc>
                <a:spcPts val="31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12-1.</a:t>
            </a:r>
            <a:r>
              <a:rPr lang="zh-TW" altLang="zh-TW"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學士班學生申請就學期間服役彈性修業概況</a:t>
            </a:r>
            <a:r>
              <a:rPr lang="zh-TW" altLang="en-US" sz="1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範例</a:t>
            </a:r>
            <a:r>
              <a:rPr lang="zh-TW" altLang="en-US"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nSpc>
                <a:spcPts val="31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甲</a:t>
            </a:r>
            <a:r>
              <a:rPr lang="zh-TW" altLang="zh-TW" sz="1800" dirty="0">
                <a:latin typeface="Arial" panose="020B0604020202020204" pitchFamily="34" charset="0"/>
                <a:ea typeface="微軟正黑體" panose="020B0604030504040204" pitchFamily="34" charset="-120"/>
                <a:cs typeface="Arial" panose="020B0604020202020204" pitchFamily="34" charset="0"/>
              </a:rPr>
              <a:t>校</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112</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zh-TW" sz="1800" dirty="0">
                <a:latin typeface="Arial" panose="020B0604020202020204" pitchFamily="34" charset="0"/>
                <a:ea typeface="微軟正黑體" panose="020B0604030504040204" pitchFamily="34" charset="-120"/>
                <a:cs typeface="Arial" panose="020B0604020202020204" pitchFamily="34" charset="0"/>
              </a:rPr>
              <a:t>度</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第</a:t>
            </a:r>
            <a:r>
              <a:rPr lang="en-US" altLang="zh-TW" sz="1800" dirty="0">
                <a:latin typeface="Arial" panose="020B0604020202020204" pitchFamily="34" charset="0"/>
                <a:ea typeface="微軟正黑體" panose="020B0604030504040204" pitchFamily="34" charset="-120"/>
                <a:cs typeface="Arial" panose="020B0604020202020204" pitchFamily="34" charset="0"/>
              </a:rPr>
              <a:t>1</a:t>
            </a:r>
            <a:r>
              <a:rPr lang="zh-TW" altLang="zh-TW" sz="1800" dirty="0">
                <a:latin typeface="Arial" panose="020B0604020202020204" pitchFamily="34" charset="0"/>
                <a:ea typeface="微軟正黑體" panose="020B0604030504040204" pitchFamily="34" charset="-120"/>
                <a:cs typeface="Arial" panose="020B0604020202020204" pitchFamily="34" charset="0"/>
              </a:rPr>
              <a:t>學期期間，有</a:t>
            </a:r>
            <a:r>
              <a:rPr lang="en-US" altLang="zh-TW" sz="1800" dirty="0">
                <a:latin typeface="Arial" panose="020B0604020202020204" pitchFamily="34" charset="0"/>
                <a:ea typeface="微軟正黑體" panose="020B0604030504040204" pitchFamily="34" charset="-120"/>
                <a:cs typeface="Arial" panose="020B0604020202020204" pitchFamily="34" charset="0"/>
              </a:rPr>
              <a:t>2</a:t>
            </a:r>
            <a:r>
              <a:rPr lang="zh-TW" altLang="zh-TW" sz="1800" dirty="0">
                <a:latin typeface="Arial" panose="020B0604020202020204" pitchFamily="34" charset="0"/>
                <a:ea typeface="微軟正黑體" panose="020B0604030504040204" pitchFamily="34" charset="-120"/>
                <a:cs typeface="Arial" panose="020B0604020202020204" pitchFamily="34" charset="0"/>
              </a:rPr>
              <a:t>個學系學生向學校申請服役彈性修業</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說明</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如下：</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ts val="31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dirty="0">
                <a:latin typeface="Arial" panose="020B0604020202020204" pitchFamily="34" charset="0"/>
                <a:ea typeface="微軟正黑體" panose="020B0604030504040204" pitchFamily="34" charset="-120"/>
                <a:cs typeface="Arial" panose="020B0604020202020204" pitchFamily="34" charset="0"/>
              </a:rPr>
              <a:t>電機工程學</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系</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有</a:t>
            </a:r>
            <a:r>
              <a:rPr lang="en-US" altLang="zh-TW" sz="1800" dirty="0">
                <a:latin typeface="Arial" panose="020B0604020202020204" pitchFamily="34" charset="0"/>
                <a:ea typeface="微軟正黑體" panose="020B0604030504040204" pitchFamily="34" charset="-120"/>
                <a:cs typeface="Arial" panose="020B0604020202020204" pitchFamily="34" charset="0"/>
              </a:rPr>
              <a:t>9</a:t>
            </a:r>
            <a:r>
              <a:rPr lang="zh-TW" altLang="zh-TW" sz="1800" dirty="0">
                <a:latin typeface="Arial" panose="020B0604020202020204" pitchFamily="34" charset="0"/>
                <a:ea typeface="微軟正黑體" panose="020B0604030504040204" pitchFamily="34" charset="-120"/>
                <a:cs typeface="Arial" panose="020B0604020202020204" pitchFamily="34" charset="0"/>
              </a:rPr>
              <a:t>位民國</a:t>
            </a:r>
            <a:r>
              <a:rPr lang="en-US" altLang="zh-TW" sz="1800" dirty="0">
                <a:latin typeface="Arial" panose="020B0604020202020204" pitchFamily="34" charset="0"/>
                <a:ea typeface="微軟正黑體" panose="020B0604030504040204" pitchFamily="34" charset="-120"/>
                <a:cs typeface="Arial" panose="020B0604020202020204" pitchFamily="34" charset="0"/>
              </a:rPr>
              <a:t>94</a:t>
            </a:r>
            <a:r>
              <a:rPr lang="zh-TW" altLang="zh-TW" sz="1800" dirty="0">
                <a:latin typeface="Arial" panose="020B0604020202020204" pitchFamily="34" charset="0"/>
                <a:ea typeface="微軟正黑體" panose="020B0604030504040204" pitchFamily="34" charset="-120"/>
                <a:cs typeface="Arial" panose="020B0604020202020204" pitchFamily="34" charset="0"/>
              </a:rPr>
              <a:t>年次男生申請，其中原住民</a:t>
            </a:r>
            <a:r>
              <a:rPr lang="en-US" altLang="zh-TW" sz="1800" dirty="0">
                <a:latin typeface="Arial" panose="020B0604020202020204" pitchFamily="34" charset="0"/>
                <a:ea typeface="微軟正黑體" panose="020B0604030504040204" pitchFamily="34" charset="-120"/>
                <a:cs typeface="Arial" panose="020B0604020202020204" pitchFamily="34" charset="0"/>
              </a:rPr>
              <a:t>3</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latin typeface="Arial" panose="020B0604020202020204" pitchFamily="34" charset="0"/>
                <a:ea typeface="微軟正黑體" panose="020B0604030504040204" pitchFamily="34" charset="-120"/>
                <a:cs typeface="Arial" panose="020B0604020202020204" pitchFamily="34" charset="0"/>
              </a:rPr>
              <a:t>(A,B,C)</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一般生</a:t>
            </a:r>
            <a:r>
              <a:rPr lang="en-US" altLang="zh-TW" sz="1800" dirty="0">
                <a:latin typeface="Arial" panose="020B0604020202020204" pitchFamily="34" charset="0"/>
                <a:ea typeface="微軟正黑體" panose="020B0604030504040204" pitchFamily="34" charset="-120"/>
                <a:cs typeface="Arial" panose="020B0604020202020204" pitchFamily="34" charset="0"/>
              </a:rPr>
              <a:t>6</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D,E,F,G,H,I)</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1371600" lvl="2" indent="-457200">
              <a:lnSpc>
                <a:spcPts val="3100"/>
              </a:lnSpc>
              <a:spcBef>
                <a:spcPts val="0"/>
              </a:spcBef>
              <a:spcAft>
                <a:spcPts val="0"/>
              </a:spcAft>
              <a:buFont typeface="+mj-lt"/>
              <a:buAutoNum type="arabicParenR"/>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u="heavy" dirty="0" smtClean="0">
                <a:latin typeface="Arial" panose="020B0604020202020204" pitchFamily="34" charset="0"/>
                <a:ea typeface="微軟正黑體" panose="020B0604030504040204" pitchFamily="34" charset="-120"/>
                <a:cs typeface="Arial" panose="020B0604020202020204" pitchFamily="34" charset="0"/>
              </a:rPr>
              <a:t>計有</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5</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位</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800" u="heavy" dirty="0" smtClean="0">
                <a:latin typeface="Arial" panose="020B0604020202020204" pitchFamily="34" charset="0"/>
                <a:ea typeface="微軟正黑體" panose="020B0604030504040204" pitchFamily="34" charset="-120"/>
                <a:cs typeface="Arial" panose="020B0604020202020204" pitchFamily="34" charset="0"/>
              </a:rPr>
              <a:t>含</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原住民</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2</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位</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(A,B</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800" u="heavy" dirty="0" smtClean="0">
                <a:latin typeface="Arial" panose="020B0604020202020204" pitchFamily="34" charset="0"/>
                <a:ea typeface="微軟正黑體" panose="020B0604030504040204" pitchFamily="34" charset="-120"/>
                <a:cs typeface="Arial" panose="020B0604020202020204" pitchFamily="34" charset="0"/>
              </a:rPr>
              <a:t>及一般</a:t>
            </a:r>
            <a:r>
              <a:rPr lang="zh-TW" altLang="en-US" sz="1800" u="heavy" dirty="0">
                <a:latin typeface="Arial" panose="020B0604020202020204" pitchFamily="34" charset="0"/>
                <a:ea typeface="微軟正黑體" panose="020B0604030504040204" pitchFamily="34" charset="-120"/>
                <a:cs typeface="Arial" panose="020B0604020202020204" pitchFamily="34" charset="0"/>
              </a:rPr>
              <a:t>生</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3</a:t>
            </a:r>
            <a:r>
              <a:rPr lang="zh-TW" altLang="en-US" sz="1800" u="heavy" dirty="0">
                <a:latin typeface="Arial" panose="020B0604020202020204" pitchFamily="34" charset="0"/>
                <a:ea typeface="微軟正黑體" panose="020B0604030504040204" pitchFamily="34" charset="-120"/>
                <a:cs typeface="Arial" panose="020B0604020202020204" pitchFamily="34" charset="0"/>
              </a:rPr>
              <a:t>位</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D,E,F)</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於</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113</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年</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月</a:t>
            </a:r>
            <a:r>
              <a:rPr lang="zh-TW" altLang="en-US" sz="1800" u="heavy" dirty="0" smtClean="0">
                <a:latin typeface="Arial" panose="020B0604020202020204" pitchFamily="34" charset="0"/>
                <a:ea typeface="微軟正黑體" panose="020B0604030504040204" pitchFamily="34" charset="-120"/>
                <a:cs typeface="Arial" panose="020B0604020202020204" pitchFamily="34" charset="0"/>
              </a:rPr>
              <a:t>底前</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112</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學期</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間</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入伍</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服役，且申請</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112</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2</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學期因入伍休學。</a:t>
            </a:r>
            <a:endParaRPr lang="en-US" altLang="zh-TW" sz="1800" u="heavy" dirty="0" smtClean="0">
              <a:latin typeface="Arial" panose="020B0604020202020204" pitchFamily="34" charset="0"/>
              <a:ea typeface="微軟正黑體" panose="020B0604030504040204" pitchFamily="34" charset="-120"/>
              <a:cs typeface="Arial" panose="020B0604020202020204" pitchFamily="34" charset="0"/>
            </a:endParaRPr>
          </a:p>
          <a:p>
            <a:pPr marL="1371600" lvl="2" indent="-457200">
              <a:lnSpc>
                <a:spcPts val="3100"/>
              </a:lnSpc>
              <a:spcBef>
                <a:spcPts val="0"/>
              </a:spcBef>
              <a:spcAft>
                <a:spcPts val="0"/>
              </a:spcAft>
              <a:buFont typeface="+mj-lt"/>
              <a:buAutoNum type="arabicParenR"/>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其餘</a:t>
            </a:r>
            <a:r>
              <a:rPr lang="en-US" altLang="zh-TW" sz="1800" dirty="0">
                <a:latin typeface="Arial" panose="020B0604020202020204" pitchFamily="34" charset="0"/>
                <a:ea typeface="微軟正黑體" panose="020B0604030504040204" pitchFamily="34" charset="-120"/>
                <a:cs typeface="Arial" panose="020B0604020202020204" pitchFamily="34" charset="0"/>
              </a:rPr>
              <a:t>4</a:t>
            </a:r>
            <a:r>
              <a:rPr lang="zh-TW" altLang="zh-TW" sz="1800" dirty="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latin typeface="Arial" panose="020B0604020202020204" pitchFamily="34" charset="0"/>
                <a:ea typeface="微軟正黑體" panose="020B0604030504040204" pitchFamily="34" charset="-120"/>
                <a:cs typeface="Arial" panose="020B0604020202020204" pitchFamily="34" charset="0"/>
              </a:rPr>
              <a:t>(C,G,H,I)</a:t>
            </a:r>
            <a:r>
              <a:rPr lang="zh-TW" altLang="zh-TW" sz="1800" dirty="0">
                <a:latin typeface="Arial" panose="020B0604020202020204" pitchFamily="34" charset="0"/>
                <a:ea typeface="微軟正黑體" panose="020B0604030504040204" pitchFamily="34" charset="-120"/>
                <a:cs typeface="Arial" panose="020B0604020202020204" pitchFamily="34" charset="0"/>
              </a:rPr>
              <a:t>入伍時間仍待通知</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ts val="3100"/>
              </a:lnSpc>
              <a:spcBef>
                <a:spcPts val="0"/>
              </a:spcBef>
              <a:spcAft>
                <a:spcPts val="0"/>
              </a:spcAft>
              <a:buFont typeface="+mj-lt"/>
              <a:buAutoNum type="arabicPeriod" startAt="2"/>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材料科學與工程學系</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有</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7</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(J,K,L,M,N,O,P)</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男生申請</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1371600" lvl="2" indent="-457200">
              <a:lnSpc>
                <a:spcPts val="3100"/>
              </a:lnSpc>
              <a:spcBef>
                <a:spcPts val="0"/>
              </a:spcBef>
              <a:spcAft>
                <a:spcPts val="0"/>
              </a:spcAft>
              <a:buFont typeface="+mj-lt"/>
              <a:buAutoNum type="arabicParenR"/>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dirty="0">
                <a:latin typeface="Arial" panose="020B0604020202020204" pitchFamily="34" charset="0"/>
                <a:ea typeface="微軟正黑體" panose="020B0604030504040204" pitchFamily="34" charset="-120"/>
                <a:cs typeface="Arial" panose="020B0604020202020204" pitchFamily="34" charset="0"/>
              </a:rPr>
              <a:t>計有</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5</a:t>
            </a:r>
            <a:r>
              <a:rPr lang="zh-TW" altLang="zh-TW" sz="1800" dirty="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latin typeface="Arial" panose="020B0604020202020204" pitchFamily="34" charset="0"/>
                <a:ea typeface="微軟正黑體" panose="020B0604030504040204" pitchFamily="34" charset="-120"/>
                <a:cs typeface="Arial" panose="020B0604020202020204" pitchFamily="34" charset="0"/>
              </a:rPr>
              <a:t>(J,K,L,M,N)</a:t>
            </a:r>
            <a:r>
              <a:rPr lang="zh-TW" altLang="zh-TW" sz="1800" dirty="0">
                <a:latin typeface="Arial" panose="020B0604020202020204" pitchFamily="34" charset="0"/>
                <a:ea typeface="微軟正黑體" panose="020B0604030504040204" pitchFamily="34" charset="-120"/>
                <a:cs typeface="Arial" panose="020B0604020202020204" pitchFamily="34" charset="0"/>
              </a:rPr>
              <a:t>民國</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94</a:t>
            </a:r>
            <a:r>
              <a:rPr lang="zh-TW" altLang="zh-TW" sz="1800" dirty="0">
                <a:latin typeface="Arial" panose="020B0604020202020204" pitchFamily="34" charset="0"/>
                <a:ea typeface="微軟正黑體" panose="020B0604030504040204" pitchFamily="34" charset="-120"/>
                <a:cs typeface="Arial" panose="020B0604020202020204" pitchFamily="34" charset="0"/>
              </a:rPr>
              <a:t>年次</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男生</a:t>
            </a:r>
            <a:r>
              <a:rPr lang="zh-TW" altLang="zh-TW" sz="1800" dirty="0">
                <a:latin typeface="Arial" panose="020B0604020202020204" pitchFamily="34" charset="0"/>
                <a:ea typeface="微軟正黑體" panose="020B0604030504040204" pitchFamily="34" charset="-120"/>
                <a:cs typeface="Arial" panose="020B0604020202020204" pitchFamily="34" charset="0"/>
              </a:rPr>
              <a:t>申請，其中</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3</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人</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(J,K,L)</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於</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113</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年</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月</a:t>
            </a:r>
            <a:r>
              <a:rPr lang="zh-TW" altLang="en-US" sz="1800" u="heavy" dirty="0">
                <a:latin typeface="Arial" panose="020B0604020202020204" pitchFamily="34" charset="0"/>
                <a:ea typeface="微軟正黑體" panose="020B0604030504040204" pitchFamily="34" charset="-120"/>
                <a:cs typeface="Arial" panose="020B0604020202020204" pitchFamily="34" charset="0"/>
              </a:rPr>
              <a:t>底前</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112</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學期</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間</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入伍</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服役，且申請</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112</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2</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學期因入伍休學</a:t>
            </a:r>
            <a:r>
              <a:rPr lang="zh-TW" altLang="zh-TW" sz="1800" dirty="0">
                <a:latin typeface="Arial" panose="020B0604020202020204" pitchFamily="34" charset="0"/>
                <a:ea typeface="微軟正黑體" panose="020B0604030504040204" pitchFamily="34" charset="-120"/>
                <a:cs typeface="Arial" panose="020B0604020202020204" pitchFamily="34" charset="0"/>
              </a:rPr>
              <a:t>，其餘</a:t>
            </a:r>
            <a:r>
              <a:rPr lang="en-US" altLang="zh-TW" sz="1800" dirty="0">
                <a:latin typeface="Arial" panose="020B0604020202020204" pitchFamily="34" charset="0"/>
                <a:ea typeface="微軟正黑體" panose="020B0604030504040204" pitchFamily="34" charset="-120"/>
                <a:cs typeface="Arial" panose="020B0604020202020204" pitchFamily="34" charset="0"/>
              </a:rPr>
              <a:t>2</a:t>
            </a:r>
            <a:r>
              <a:rPr lang="zh-TW" altLang="zh-TW" sz="1800" dirty="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latin typeface="Arial" panose="020B0604020202020204" pitchFamily="34" charset="0"/>
                <a:ea typeface="微軟正黑體" panose="020B0604030504040204" pitchFamily="34" charset="-120"/>
                <a:cs typeface="Arial" panose="020B0604020202020204" pitchFamily="34" charset="0"/>
              </a:rPr>
              <a:t>(M,N)</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入伍時間</a:t>
            </a:r>
            <a:r>
              <a:rPr lang="zh-TW" altLang="zh-TW" sz="1800" dirty="0">
                <a:latin typeface="Arial" panose="020B0604020202020204" pitchFamily="34" charset="0"/>
                <a:ea typeface="微軟正黑體" panose="020B0604030504040204" pitchFamily="34" charset="-120"/>
                <a:cs typeface="Arial" panose="020B0604020202020204" pitchFamily="34" charset="0"/>
              </a:rPr>
              <a:t>仍待通知。</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1371600" lvl="2" indent="-457200">
              <a:lnSpc>
                <a:spcPts val="3100"/>
              </a:lnSpc>
              <a:spcBef>
                <a:spcPts val="0"/>
              </a:spcBef>
              <a:spcAft>
                <a:spcPts val="0"/>
              </a:spcAft>
              <a:buFont typeface="+mj-lt"/>
              <a:buAutoNum type="arabicParenR"/>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dirty="0">
                <a:latin typeface="Arial" panose="020B0604020202020204" pitchFamily="34" charset="0"/>
                <a:ea typeface="微軟正黑體" panose="020B0604030504040204" pitchFamily="34" charset="-120"/>
                <a:cs typeface="Arial" panose="020B0604020202020204" pitchFamily="34" charset="0"/>
              </a:rPr>
              <a:t>另有</a:t>
            </a:r>
            <a:r>
              <a:rPr lang="en-US" altLang="zh-TW" sz="1800" dirty="0">
                <a:latin typeface="Arial" panose="020B0604020202020204" pitchFamily="34" charset="0"/>
                <a:ea typeface="微軟正黑體" panose="020B0604030504040204" pitchFamily="34" charset="-120"/>
                <a:cs typeface="Arial" panose="020B0604020202020204" pitchFamily="34" charset="0"/>
              </a:rPr>
              <a:t>2</a:t>
            </a:r>
            <a:r>
              <a:rPr lang="zh-TW" altLang="zh-TW" sz="1800" dirty="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latin typeface="Arial" panose="020B0604020202020204" pitchFamily="34" charset="0"/>
                <a:ea typeface="微軟正黑體" panose="020B0604030504040204" pitchFamily="34" charset="-120"/>
                <a:cs typeface="Arial" panose="020B0604020202020204" pitchFamily="34" charset="0"/>
              </a:rPr>
              <a:t>(O,P)</a:t>
            </a:r>
            <a:r>
              <a:rPr lang="zh-TW" altLang="zh-TW" sz="1800" dirty="0">
                <a:latin typeface="Arial" panose="020B0604020202020204" pitchFamily="34" charset="0"/>
                <a:ea typeface="微軟正黑體" panose="020B0604030504040204" pitchFamily="34" charset="-120"/>
                <a:cs typeface="Arial" panose="020B0604020202020204" pitchFamily="34" charset="0"/>
              </a:rPr>
              <a:t>民國</a:t>
            </a:r>
            <a:r>
              <a:rPr lang="en-US" altLang="zh-TW" sz="1800" dirty="0">
                <a:latin typeface="Arial" panose="020B0604020202020204" pitchFamily="34" charset="0"/>
                <a:ea typeface="微軟正黑體" panose="020B0604030504040204" pitchFamily="34" charset="-120"/>
                <a:cs typeface="Arial" panose="020B0604020202020204" pitchFamily="34" charset="0"/>
              </a:rPr>
              <a:t>92</a:t>
            </a:r>
            <a:r>
              <a:rPr lang="zh-TW" altLang="zh-TW" sz="1800" dirty="0">
                <a:latin typeface="Arial" panose="020B0604020202020204" pitchFamily="34" charset="0"/>
                <a:ea typeface="微軟正黑體" panose="020B0604030504040204" pitchFamily="34" charset="-120"/>
                <a:cs typeface="Arial" panose="020B0604020202020204" pitchFamily="34" charset="0"/>
              </a:rPr>
              <a:t>年次男生申請，</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非可申請服役彈性修業之對象，無須填報</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18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949684288"/>
              </p:ext>
            </p:extLst>
          </p:nvPr>
        </p:nvGraphicFramePr>
        <p:xfrm>
          <a:off x="328935" y="4288541"/>
          <a:ext cx="11640947" cy="2124710"/>
        </p:xfrm>
        <a:graphic>
          <a:graphicData uri="http://schemas.openxmlformats.org/drawingml/2006/table">
            <a:tbl>
              <a:tblPr firstRow="1" firstCol="1" bandRow="1"/>
              <a:tblGrid>
                <a:gridCol w="575051">
                  <a:extLst>
                    <a:ext uri="{9D8B030D-6E8A-4147-A177-3AD203B41FA5}">
                      <a16:colId xmlns:a16="http://schemas.microsoft.com/office/drawing/2014/main" val="2268784583"/>
                    </a:ext>
                  </a:extLst>
                </a:gridCol>
                <a:gridCol w="507962">
                  <a:extLst>
                    <a:ext uri="{9D8B030D-6E8A-4147-A177-3AD203B41FA5}">
                      <a16:colId xmlns:a16="http://schemas.microsoft.com/office/drawing/2014/main" val="4242332019"/>
                    </a:ext>
                  </a:extLst>
                </a:gridCol>
                <a:gridCol w="1208565">
                  <a:extLst>
                    <a:ext uri="{9D8B030D-6E8A-4147-A177-3AD203B41FA5}">
                      <a16:colId xmlns:a16="http://schemas.microsoft.com/office/drawing/2014/main" val="2090775786"/>
                    </a:ext>
                  </a:extLst>
                </a:gridCol>
                <a:gridCol w="1283322">
                  <a:extLst>
                    <a:ext uri="{9D8B030D-6E8A-4147-A177-3AD203B41FA5}">
                      <a16:colId xmlns:a16="http://schemas.microsoft.com/office/drawing/2014/main" val="2310655516"/>
                    </a:ext>
                  </a:extLst>
                </a:gridCol>
                <a:gridCol w="1066999">
                  <a:extLst>
                    <a:ext uri="{9D8B030D-6E8A-4147-A177-3AD203B41FA5}">
                      <a16:colId xmlns:a16="http://schemas.microsoft.com/office/drawing/2014/main" val="3008492998"/>
                    </a:ext>
                  </a:extLst>
                </a:gridCol>
                <a:gridCol w="1060315">
                  <a:extLst>
                    <a:ext uri="{9D8B030D-6E8A-4147-A177-3AD203B41FA5}">
                      <a16:colId xmlns:a16="http://schemas.microsoft.com/office/drawing/2014/main" val="2647400731"/>
                    </a:ext>
                  </a:extLst>
                </a:gridCol>
                <a:gridCol w="1322962">
                  <a:extLst>
                    <a:ext uri="{9D8B030D-6E8A-4147-A177-3AD203B41FA5}">
                      <a16:colId xmlns:a16="http://schemas.microsoft.com/office/drawing/2014/main" val="355536922"/>
                    </a:ext>
                  </a:extLst>
                </a:gridCol>
                <a:gridCol w="1410510">
                  <a:extLst>
                    <a:ext uri="{9D8B030D-6E8A-4147-A177-3AD203B41FA5}">
                      <a16:colId xmlns:a16="http://schemas.microsoft.com/office/drawing/2014/main" val="959754363"/>
                    </a:ext>
                  </a:extLst>
                </a:gridCol>
                <a:gridCol w="1459149">
                  <a:extLst>
                    <a:ext uri="{9D8B030D-6E8A-4147-A177-3AD203B41FA5}">
                      <a16:colId xmlns:a16="http://schemas.microsoft.com/office/drawing/2014/main" val="2044500736"/>
                    </a:ext>
                  </a:extLst>
                </a:gridCol>
                <a:gridCol w="1746112">
                  <a:extLst>
                    <a:ext uri="{9D8B030D-6E8A-4147-A177-3AD203B41FA5}">
                      <a16:colId xmlns:a16="http://schemas.microsoft.com/office/drawing/2014/main" val="1248480626"/>
                    </a:ext>
                  </a:extLst>
                </a:gridCol>
              </a:tblGrid>
              <a:tr h="58420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單位名稱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學制班別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身分類別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新增申請服役彈性修業人數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新增申請服役彈性修業而入伍服役人數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學期間因申請服役彈性修業</a:t>
                      </a:r>
                      <a:r>
                        <a:rPr lang="zh-TW" sz="14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入伍休學</a:t>
                      </a:r>
                      <a:r>
                        <a:rPr lang="zh-TW" altLang="en-US" sz="14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之</a:t>
                      </a:r>
                      <a:r>
                        <a:rPr lang="zh-TW" sz="14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人數</a:t>
                      </a:r>
                      <a:endPar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於學期底因申請服役彈性修業</a:t>
                      </a:r>
                      <a:r>
                        <a:rPr lang="zh-TW" sz="14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入伍</a:t>
                      </a:r>
                      <a:r>
                        <a:rPr lang="zh-TW" altLang="en-US" sz="14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仍</a:t>
                      </a:r>
                      <a:r>
                        <a:rPr lang="zh-TW" sz="14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處於</a:t>
                      </a: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休學狀態之人數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21130266"/>
                  </a:ext>
                </a:extLst>
              </a:tr>
              <a:tr h="50927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112</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電機資訊學院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電機工程學系</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日間學士班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原住民學生</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b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(A,B,C)</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(A,B)</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168325"/>
                  </a:ext>
                </a:extLst>
              </a:tr>
              <a:tr h="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rPr>
                        <a:t>112</a:t>
                      </a:r>
                      <a:endParaRPr lang="zh-TW"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lang="zh-TW"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電機資訊學院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電機工程學系</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日間學士班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一般生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(D,E,F,G,H,I)</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(D,E,F)</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0538827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112</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lang="zh-TW"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工學院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u="none" kern="1200"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材料科學與工程學系</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日間學士班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一般生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(J,K,L,M,N)</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(J,K,L)</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973586"/>
                  </a:ext>
                </a:extLst>
              </a:tr>
            </a:tbl>
          </a:graphicData>
        </a:graphic>
      </p:graphicFrame>
    </p:spTree>
    <p:extLst>
      <p:ext uri="{BB962C8B-B14F-4D97-AF65-F5344CB8AC3E}">
        <p14:creationId xmlns:p14="http://schemas.microsoft.com/office/powerpoint/2010/main" val="837280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quarter" idx="13"/>
          </p:nvPr>
        </p:nvSpPr>
        <p:spPr>
          <a:xfrm>
            <a:off x="199560" y="410912"/>
            <a:ext cx="11792253" cy="2862322"/>
          </a:xfrm>
          <a:prstGeom prst="rect">
            <a:avLst/>
          </a:prstGeom>
        </p:spPr>
        <p:txBody>
          <a:bodyPr wrap="square">
            <a:spAutoFit/>
          </a:bodyPr>
          <a:lstStyle/>
          <a:p>
            <a:pPr algn="just">
              <a:lnSpc>
                <a:spcPct val="150000"/>
              </a:lnSpc>
              <a:spcBef>
                <a:spcPts val="0"/>
              </a:spcBef>
              <a:buFont typeface="Wingdings" panose="05000000000000000000" pitchFamily="2" charset="2"/>
              <a:buChar char="l"/>
            </a:pPr>
            <a:r>
              <a:rPr lang="zh-TW" altLang="en-US"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接續前頁範例</a:t>
            </a:r>
            <a:r>
              <a:rPr lang="en-US" altLang="zh-TW"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與範例</a:t>
            </a:r>
            <a:r>
              <a:rPr lang="en-US" altLang="zh-TW"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a:t>
            </a:r>
            <a:r>
              <a:rPr lang="zh-TW" altLang="en-US"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說明</a:t>
            </a:r>
            <a:r>
              <a:rPr lang="zh-TW" altLang="en-US" dirty="0" smtClean="0">
                <a:latin typeface="Arial" panose="020B0604020202020204" pitchFamily="34" charset="0"/>
                <a:ea typeface="微軟正黑體" panose="020B0604030504040204" pitchFamily="34" charset="-120"/>
                <a:cs typeface="Arial" panose="020B0604020202020204" pitchFamily="34" charset="0"/>
              </a:rPr>
              <a:t>，</a:t>
            </a:r>
            <a:r>
              <a:rPr lang="zh-TW" altLang="zh-TW" dirty="0" smtClean="0">
                <a:latin typeface="Arial" panose="020B0604020202020204" pitchFamily="34" charset="0"/>
                <a:ea typeface="微軟正黑體" panose="020B0604030504040204" pitchFamily="34" charset="-120"/>
                <a:cs typeface="Arial" panose="020B0604020202020204" pitchFamily="34" charset="0"/>
              </a:rPr>
              <a:t>電機</a:t>
            </a:r>
            <a:r>
              <a:rPr lang="zh-TW" altLang="zh-TW" dirty="0">
                <a:latin typeface="Arial" panose="020B0604020202020204" pitchFamily="34" charset="0"/>
                <a:ea typeface="微軟正黑體" panose="020B0604030504040204" pitchFamily="34" charset="-120"/>
                <a:cs typeface="Arial" panose="020B0604020202020204" pitchFamily="34" charset="0"/>
              </a:rPr>
              <a:t>工程學</a:t>
            </a:r>
            <a:r>
              <a:rPr lang="zh-TW" altLang="zh-TW" dirty="0" smtClean="0">
                <a:latin typeface="Arial" panose="020B0604020202020204" pitchFamily="34" charset="0"/>
                <a:ea typeface="微軟正黑體" panose="020B0604030504040204" pitchFamily="34" charset="-120"/>
                <a:cs typeface="Arial" panose="020B0604020202020204" pitchFamily="34" charset="0"/>
              </a:rPr>
              <a:t>系</a:t>
            </a:r>
            <a:r>
              <a:rPr lang="zh-TW" altLang="en-US" dirty="0" smtClean="0">
                <a:latin typeface="Arial" panose="020B0604020202020204" pitchFamily="34" charset="0"/>
                <a:ea typeface="微軟正黑體" panose="020B0604030504040204" pitchFamily="34" charset="-120"/>
                <a:cs typeface="Arial" panose="020B0604020202020204" pitchFamily="34" charset="0"/>
              </a:rPr>
              <a:t>：</a:t>
            </a:r>
            <a:r>
              <a:rPr lang="en-US" altLang="zh-TW" dirty="0" smtClean="0">
                <a:latin typeface="Arial" panose="020B0604020202020204" pitchFamily="34" charset="0"/>
                <a:ea typeface="微軟正黑體" panose="020B0604030504040204" pitchFamily="34" charset="-120"/>
                <a:cs typeface="Arial" panose="020B0604020202020204" pitchFamily="34" charset="0"/>
              </a:rPr>
              <a:t>5</a:t>
            </a:r>
            <a:r>
              <a:rPr lang="zh-TW" altLang="en-US" dirty="0">
                <a:latin typeface="Arial" panose="020B0604020202020204" pitchFamily="34" charset="0"/>
                <a:ea typeface="微軟正黑體" panose="020B0604030504040204" pitchFamily="34" charset="-120"/>
                <a:cs typeface="Arial" panose="020B0604020202020204" pitchFamily="34" charset="0"/>
              </a:rPr>
              <a:t>位學生</a:t>
            </a:r>
            <a:r>
              <a:rPr lang="en-US" altLang="zh-TW" dirty="0">
                <a:latin typeface="Arial" panose="020B0604020202020204" pitchFamily="34" charset="0"/>
                <a:ea typeface="微軟正黑體" panose="020B0604030504040204" pitchFamily="34" charset="-120"/>
                <a:cs typeface="Arial" panose="020B0604020202020204" pitchFamily="34" charset="0"/>
              </a:rPr>
              <a:t>(A,B,D,E,F)</a:t>
            </a:r>
            <a:r>
              <a:rPr lang="zh-TW" altLang="en-US" dirty="0" smtClean="0">
                <a:latin typeface="Arial" panose="020B0604020202020204" pitchFamily="34" charset="0"/>
                <a:ea typeface="微軟正黑體" panose="020B0604030504040204" pitchFamily="34" charset="-120"/>
                <a:cs typeface="Arial" panose="020B0604020202020204" pitchFamily="34" charset="0"/>
              </a:rPr>
              <a:t>，及</a:t>
            </a:r>
            <a:r>
              <a:rPr lang="zh-TW" altLang="zh-TW" dirty="0">
                <a:latin typeface="Arial" panose="020B0604020202020204" pitchFamily="34" charset="0"/>
                <a:ea typeface="微軟正黑體" panose="020B0604030504040204" pitchFamily="34" charset="-120"/>
                <a:cs typeface="Arial" panose="020B0604020202020204" pitchFamily="34" charset="0"/>
              </a:rPr>
              <a:t>材料科學與工程學</a:t>
            </a:r>
            <a:r>
              <a:rPr lang="zh-TW" altLang="zh-TW" dirty="0" smtClean="0">
                <a:latin typeface="Arial" panose="020B0604020202020204" pitchFamily="34" charset="0"/>
                <a:ea typeface="微軟正黑體" panose="020B0604030504040204" pitchFamily="34" charset="-120"/>
                <a:cs typeface="Arial" panose="020B0604020202020204" pitchFamily="34" charset="0"/>
              </a:rPr>
              <a:t>系</a:t>
            </a:r>
            <a:r>
              <a:rPr lang="zh-TW" altLang="en-US" dirty="0" smtClean="0">
                <a:latin typeface="Arial" panose="020B0604020202020204" pitchFamily="34" charset="0"/>
                <a:ea typeface="微軟正黑體" panose="020B0604030504040204" pitchFamily="34" charset="-120"/>
                <a:cs typeface="Arial" panose="020B0604020202020204" pitchFamily="34" charset="0"/>
              </a:rPr>
              <a:t>：</a:t>
            </a:r>
            <a:r>
              <a:rPr lang="en-US" altLang="zh-TW" dirty="0" smtClean="0">
                <a:latin typeface="Arial" panose="020B0604020202020204" pitchFamily="34" charset="0"/>
                <a:ea typeface="微軟正黑體" panose="020B0604030504040204" pitchFamily="34" charset="-120"/>
                <a:cs typeface="Arial" panose="020B0604020202020204" pitchFamily="34" charset="0"/>
              </a:rPr>
              <a:t>3</a:t>
            </a:r>
            <a:r>
              <a:rPr lang="zh-TW" altLang="en-US" dirty="0" smtClean="0">
                <a:latin typeface="Arial" panose="020B0604020202020204" pitchFamily="34" charset="0"/>
                <a:ea typeface="微軟正黑體" panose="020B0604030504040204" pitchFamily="34" charset="-120"/>
                <a:cs typeface="Arial" panose="020B0604020202020204" pitchFamily="34" charset="0"/>
              </a:rPr>
              <a:t>位學生</a:t>
            </a:r>
            <a:r>
              <a:rPr lang="en-US" altLang="zh-TW" dirty="0" smtClean="0">
                <a:latin typeface="Arial" panose="020B0604020202020204" pitchFamily="34" charset="0"/>
                <a:ea typeface="微軟正黑體" panose="020B0604030504040204" pitchFamily="34" charset="-120"/>
                <a:cs typeface="Arial" panose="020B0604020202020204" pitchFamily="34" charset="0"/>
              </a:rPr>
              <a:t>(</a:t>
            </a:r>
            <a:r>
              <a:rPr lang="en-US" altLang="zh-TW" dirty="0" err="1" smtClean="0">
                <a:latin typeface="Arial" panose="020B0604020202020204" pitchFamily="34" charset="0"/>
                <a:ea typeface="微軟正黑體" panose="020B0604030504040204" pitchFamily="34" charset="-120"/>
                <a:cs typeface="Arial" panose="020B0604020202020204" pitchFamily="34" charset="0"/>
              </a:rPr>
              <a:t>j,k,l</a:t>
            </a:r>
            <a:r>
              <a:rPr lang="en-US" altLang="zh-TW" dirty="0" smtClean="0">
                <a:latin typeface="Arial" panose="020B0604020202020204" pitchFamily="34" charset="0"/>
                <a:ea typeface="微軟正黑體" panose="020B0604030504040204" pitchFamily="34" charset="-120"/>
                <a:cs typeface="Arial" panose="020B0604020202020204" pitchFamily="34" charset="0"/>
              </a:rPr>
              <a:t>)</a:t>
            </a:r>
            <a:r>
              <a:rPr lang="zh-TW" altLang="en-US" dirty="0" smtClean="0">
                <a:latin typeface="Arial" panose="020B0604020202020204" pitchFamily="34" charset="0"/>
                <a:ea typeface="微軟正黑體" panose="020B0604030504040204" pitchFamily="34" charset="-120"/>
                <a:cs typeface="Arial" panose="020B0604020202020204" pitchFamily="34" charset="0"/>
              </a:rPr>
              <a:t>，入伍</a:t>
            </a:r>
            <a:r>
              <a:rPr lang="zh-TW" altLang="en-US" dirty="0">
                <a:latin typeface="Arial" panose="020B0604020202020204" pitchFamily="34" charset="0"/>
                <a:ea typeface="微軟正黑體" panose="020B0604030504040204" pitchFamily="34" charset="-120"/>
                <a:cs typeface="Arial" panose="020B0604020202020204" pitchFamily="34" charset="0"/>
              </a:rPr>
              <a:t>服役時間為</a:t>
            </a:r>
            <a:r>
              <a:rPr lang="en-US" altLang="zh-TW" dirty="0">
                <a:latin typeface="Arial" panose="020B0604020202020204" pitchFamily="34" charset="0"/>
                <a:ea typeface="微軟正黑體" panose="020B0604030504040204" pitchFamily="34" charset="-120"/>
                <a:cs typeface="Arial" panose="020B0604020202020204" pitchFamily="34" charset="0"/>
              </a:rPr>
              <a:t>112</a:t>
            </a:r>
            <a:r>
              <a:rPr lang="zh-TW" altLang="en-US"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dirty="0">
                <a:latin typeface="Arial" panose="020B0604020202020204" pitchFamily="34" charset="0"/>
                <a:ea typeface="微軟正黑體" panose="020B0604030504040204" pitchFamily="34" charset="-120"/>
                <a:cs typeface="Arial" panose="020B0604020202020204" pitchFamily="34" charset="0"/>
              </a:rPr>
              <a:t>1</a:t>
            </a:r>
            <a:r>
              <a:rPr lang="zh-TW" altLang="en-US" dirty="0">
                <a:latin typeface="Arial" panose="020B0604020202020204" pitchFamily="34" charset="0"/>
                <a:ea typeface="微軟正黑體" panose="020B0604030504040204" pitchFamily="34" charset="-120"/>
                <a:cs typeface="Arial" panose="020B0604020202020204" pitchFamily="34" charset="0"/>
              </a:rPr>
              <a:t>學期期間</a:t>
            </a:r>
            <a:r>
              <a:rPr lang="en-US" altLang="zh-TW" dirty="0">
                <a:latin typeface="Arial" panose="020B0604020202020204" pitchFamily="34" charset="0"/>
                <a:ea typeface="微軟正黑體" panose="020B0604030504040204" pitchFamily="34" charset="-120"/>
                <a:cs typeface="Arial" panose="020B0604020202020204" pitchFamily="34" charset="0"/>
              </a:rPr>
              <a:t>(112.08.01-113.01.31)</a:t>
            </a:r>
            <a:r>
              <a:rPr lang="zh-TW" altLang="en-US" dirty="0">
                <a:latin typeface="Arial" panose="020B0604020202020204" pitchFamily="34" charset="0"/>
                <a:ea typeface="微軟正黑體" panose="020B0604030504040204" pitchFamily="34" charset="-120"/>
                <a:cs typeface="Arial" panose="020B0604020202020204" pitchFamily="34" charset="0"/>
              </a:rPr>
              <a:t>，且申請</a:t>
            </a:r>
            <a:r>
              <a:rPr lang="en-US" altLang="zh-TW" dirty="0">
                <a:latin typeface="Arial" panose="020B0604020202020204" pitchFamily="34" charset="0"/>
                <a:ea typeface="微軟正黑體" panose="020B0604030504040204" pitchFamily="34" charset="-120"/>
                <a:cs typeface="Arial" panose="020B0604020202020204" pitchFamily="34" charset="0"/>
              </a:rPr>
              <a:t>112</a:t>
            </a:r>
            <a:r>
              <a:rPr lang="zh-TW" altLang="en-US"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dirty="0">
                <a:latin typeface="Arial" panose="020B0604020202020204" pitchFamily="34" charset="0"/>
                <a:ea typeface="微軟正黑體" panose="020B0604030504040204" pitchFamily="34" charset="-120"/>
                <a:cs typeface="Arial" panose="020B0604020202020204" pitchFamily="34" charset="0"/>
              </a:rPr>
              <a:t>2</a:t>
            </a:r>
            <a:r>
              <a:rPr lang="zh-TW" altLang="en-US" dirty="0">
                <a:latin typeface="Arial" panose="020B0604020202020204" pitchFamily="34" charset="0"/>
                <a:ea typeface="微軟正黑體" panose="020B0604030504040204" pitchFamily="34" charset="-120"/>
                <a:cs typeface="Arial" panose="020B0604020202020204" pitchFamily="34" charset="0"/>
              </a:rPr>
              <a:t>學期</a:t>
            </a:r>
            <a:r>
              <a:rPr lang="en-US" altLang="zh-TW" dirty="0">
                <a:latin typeface="Arial" panose="020B0604020202020204" pitchFamily="34" charset="0"/>
                <a:ea typeface="微軟正黑體" panose="020B0604030504040204" pitchFamily="34" charset="-120"/>
                <a:cs typeface="Arial" panose="020B0604020202020204" pitchFamily="34" charset="0"/>
              </a:rPr>
              <a:t>(113.02.01-113.07.31)</a:t>
            </a:r>
            <a:r>
              <a:rPr lang="zh-TW" altLang="en-US" dirty="0">
                <a:latin typeface="Arial" panose="020B0604020202020204" pitchFamily="34" charset="0"/>
                <a:ea typeface="微軟正黑體" panose="020B0604030504040204" pitchFamily="34" charset="-120"/>
                <a:cs typeface="Arial" panose="020B0604020202020204" pitchFamily="34" charset="0"/>
              </a:rPr>
              <a:t>因</a:t>
            </a:r>
            <a:r>
              <a:rPr lang="zh-TW" altLang="en-US" dirty="0" smtClean="0">
                <a:latin typeface="Arial" panose="020B0604020202020204" pitchFamily="34" charset="0"/>
                <a:ea typeface="微軟正黑體" panose="020B0604030504040204" pitchFamily="34" charset="-120"/>
                <a:cs typeface="Arial" panose="020B0604020202020204" pitchFamily="34" charset="0"/>
              </a:rPr>
              <a:t>入伍休學</a:t>
            </a:r>
            <a:r>
              <a:rPr lang="zh-TW" altLang="en-US" dirty="0">
                <a:latin typeface="Arial" panose="020B0604020202020204" pitchFamily="34" charset="0"/>
                <a:ea typeface="微軟正黑體" panose="020B0604030504040204" pitchFamily="34" charset="-120"/>
                <a:cs typeface="Arial" panose="020B0604020202020204" pitchFamily="34" charset="0"/>
              </a:rPr>
              <a:t>，故</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本期</a:t>
            </a:r>
            <a:r>
              <a:rPr lang="en-US"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無需填報</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學期間因申請服役彈性修業入伍休學</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dirty="0">
                <a:solidFill>
                  <a:srgbClr val="FF0000"/>
                </a:solidFill>
                <a:latin typeface="Arial" panose="020B0604020202020204" pitchFamily="34" charset="0"/>
                <a:ea typeface="微軟正黑體" panose="020B0604030504040204" pitchFamily="34" charset="-120"/>
                <a:cs typeface="Arial" panose="020B0604020202020204" pitchFamily="34" charset="0"/>
              </a:rPr>
              <a:t>，但</a:t>
            </a:r>
            <a:r>
              <a:rPr lang="en-US"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113</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zh-TW" altLang="en-US" dirty="0">
                <a:solidFill>
                  <a:srgbClr val="FF0000"/>
                </a:solidFill>
                <a:latin typeface="Arial" panose="020B0604020202020204" pitchFamily="34" charset="0"/>
                <a:ea typeface="微軟正黑體" panose="020B0604030504040204" pitchFamily="34" charset="-120"/>
                <a:cs typeface="Arial" panose="020B0604020202020204" pitchFamily="34" charset="0"/>
              </a:rPr>
              <a:t>，本表應將</a:t>
            </a:r>
            <a:r>
              <a:rPr lang="zh-TW" altLang="en-US"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此</a:t>
            </a:r>
            <a:r>
              <a:rPr lang="en-US"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8</a:t>
            </a:r>
            <a:r>
              <a:rPr lang="zh-TW" altLang="en-US"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位</a:t>
            </a:r>
            <a:r>
              <a:rPr lang="zh-TW" altLang="en-US" dirty="0">
                <a:solidFill>
                  <a:srgbClr val="FF0000"/>
                </a:solidFill>
                <a:latin typeface="Arial" panose="020B0604020202020204" pitchFamily="34" charset="0"/>
                <a:ea typeface="微軟正黑體" panose="020B0604030504040204" pitchFamily="34" charset="-120"/>
                <a:cs typeface="Arial" panose="020B0604020202020204" pitchFamily="34" charset="0"/>
              </a:rPr>
              <a:t>學生填報為</a:t>
            </a:r>
            <a:r>
              <a:rPr lang="en-US"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學年度第</a:t>
            </a:r>
            <a:r>
              <a:rPr lang="en-US"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2</a:t>
            </a:r>
            <a:r>
              <a:rPr lang="zh-TW"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學期</a:t>
            </a:r>
            <a:r>
              <a:rPr lang="en-US"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(113.02.01~113.07.31))</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學期間因申請服役彈性修業入伍休學</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於學期底因申請服役彈性修業入伍</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仍</a:t>
            </a:r>
            <a:r>
              <a:rPr lang="zh-TW"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處於休學狀態之人數</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7" name="表格 6"/>
          <p:cNvGraphicFramePr>
            <a:graphicFrameLocks noGrp="1"/>
          </p:cNvGraphicFramePr>
          <p:nvPr>
            <p:extLst>
              <p:ext uri="{D42A27DB-BD31-4B8C-83A1-F6EECF244321}">
                <p14:modId xmlns:p14="http://schemas.microsoft.com/office/powerpoint/2010/main" val="1624092977"/>
              </p:ext>
            </p:extLst>
          </p:nvPr>
        </p:nvGraphicFramePr>
        <p:xfrm>
          <a:off x="350866" y="3303113"/>
          <a:ext cx="11640947" cy="2459990"/>
        </p:xfrm>
        <a:graphic>
          <a:graphicData uri="http://schemas.openxmlformats.org/drawingml/2006/table">
            <a:tbl>
              <a:tblPr firstRow="1" firstCol="1" bandRow="1"/>
              <a:tblGrid>
                <a:gridCol w="618398">
                  <a:extLst>
                    <a:ext uri="{9D8B030D-6E8A-4147-A177-3AD203B41FA5}">
                      <a16:colId xmlns:a16="http://schemas.microsoft.com/office/drawing/2014/main" val="3147671445"/>
                    </a:ext>
                  </a:extLst>
                </a:gridCol>
                <a:gridCol w="548640">
                  <a:extLst>
                    <a:ext uri="{9D8B030D-6E8A-4147-A177-3AD203B41FA5}">
                      <a16:colId xmlns:a16="http://schemas.microsoft.com/office/drawing/2014/main" val="4261264486"/>
                    </a:ext>
                  </a:extLst>
                </a:gridCol>
                <a:gridCol w="1051560">
                  <a:extLst>
                    <a:ext uri="{9D8B030D-6E8A-4147-A177-3AD203B41FA5}">
                      <a16:colId xmlns:a16="http://schemas.microsoft.com/office/drawing/2014/main" val="1695641067"/>
                    </a:ext>
                  </a:extLst>
                </a:gridCol>
                <a:gridCol w="1188720">
                  <a:extLst>
                    <a:ext uri="{9D8B030D-6E8A-4147-A177-3AD203B41FA5}">
                      <a16:colId xmlns:a16="http://schemas.microsoft.com/office/drawing/2014/main" val="1139324011"/>
                    </a:ext>
                  </a:extLst>
                </a:gridCol>
                <a:gridCol w="1179576">
                  <a:extLst>
                    <a:ext uri="{9D8B030D-6E8A-4147-A177-3AD203B41FA5}">
                      <a16:colId xmlns:a16="http://schemas.microsoft.com/office/drawing/2014/main" val="2594296622"/>
                    </a:ext>
                  </a:extLst>
                </a:gridCol>
                <a:gridCol w="969264">
                  <a:extLst>
                    <a:ext uri="{9D8B030D-6E8A-4147-A177-3AD203B41FA5}">
                      <a16:colId xmlns:a16="http://schemas.microsoft.com/office/drawing/2014/main" val="3717835359"/>
                    </a:ext>
                  </a:extLst>
                </a:gridCol>
                <a:gridCol w="1105009">
                  <a:extLst>
                    <a:ext uri="{9D8B030D-6E8A-4147-A177-3AD203B41FA5}">
                      <a16:colId xmlns:a16="http://schemas.microsoft.com/office/drawing/2014/main" val="3846507856"/>
                    </a:ext>
                  </a:extLst>
                </a:gridCol>
                <a:gridCol w="1361315">
                  <a:extLst>
                    <a:ext uri="{9D8B030D-6E8A-4147-A177-3AD203B41FA5}">
                      <a16:colId xmlns:a16="http://schemas.microsoft.com/office/drawing/2014/main" val="2884950006"/>
                    </a:ext>
                  </a:extLst>
                </a:gridCol>
                <a:gridCol w="1879894">
                  <a:extLst>
                    <a:ext uri="{9D8B030D-6E8A-4147-A177-3AD203B41FA5}">
                      <a16:colId xmlns:a16="http://schemas.microsoft.com/office/drawing/2014/main" val="213455750"/>
                    </a:ext>
                  </a:extLst>
                </a:gridCol>
                <a:gridCol w="1738571">
                  <a:extLst>
                    <a:ext uri="{9D8B030D-6E8A-4147-A177-3AD203B41FA5}">
                      <a16:colId xmlns:a16="http://schemas.microsoft.com/office/drawing/2014/main" val="3418445776"/>
                    </a:ext>
                  </a:extLst>
                </a:gridCol>
              </a:tblGrid>
              <a:tr h="58420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單位名稱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學制班別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身分類別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新增申請服役彈性修業人數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新增申請服役彈性修業而入伍服役人數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學期間因申請服役彈性修業</a:t>
                      </a:r>
                      <a:r>
                        <a:rPr lang="zh-TW" sz="16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入伍休學</a:t>
                      </a:r>
                      <a:r>
                        <a:rPr lang="zh-TW" altLang="en-US" sz="16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之</a:t>
                      </a:r>
                      <a:r>
                        <a:rPr lang="zh-TW" sz="16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人數</a:t>
                      </a:r>
                      <a:endPar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於學期底因申請服役彈性修業</a:t>
                      </a:r>
                      <a:r>
                        <a:rPr lang="zh-TW" sz="16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入伍</a:t>
                      </a:r>
                      <a:r>
                        <a:rPr lang="zh-TW" altLang="en-US" sz="16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仍</a:t>
                      </a:r>
                      <a:r>
                        <a:rPr lang="zh-TW" sz="16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處於</a:t>
                      </a: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休學狀態之人數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59272522"/>
                  </a:ext>
                </a:extLst>
              </a:tr>
              <a:tr h="50927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a:solidFill>
                            <a:schemeClr val="tx1"/>
                          </a:solidFill>
                          <a:latin typeface="Arial" panose="020B0604020202020204" pitchFamily="34" charset="0"/>
                          <a:ea typeface="微軟正黑體" panose="020B0604030504040204" pitchFamily="34" charset="-120"/>
                          <a:cs typeface="Arial" panose="020B0604020202020204" pitchFamily="34" charset="0"/>
                        </a:rPr>
                        <a:t>112</a:t>
                      </a:r>
                      <a:endParaRPr lang="zh-TW" sz="1600" u="none" kern="120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電機資訊學院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電機工程學系</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日間學士班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原住民學生</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(A,B)</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(A,B)</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891882"/>
                  </a:ext>
                </a:extLst>
              </a:tr>
              <a:tr h="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a:solidFill>
                            <a:schemeClr val="tx1"/>
                          </a:solidFill>
                          <a:latin typeface="Arial" panose="020B0604020202020204" pitchFamily="34" charset="0"/>
                          <a:ea typeface="微軟正黑體" panose="020B0604030504040204" pitchFamily="34" charset="-120"/>
                          <a:cs typeface="Arial" panose="020B0604020202020204" pitchFamily="34" charset="0"/>
                        </a:rPr>
                        <a:t>112</a:t>
                      </a:r>
                      <a:endParaRPr lang="zh-TW" sz="1600" u="none" kern="120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電機資訊學院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電機工程學系</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日間學士班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一般生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(D,E,F)</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(D,E,F)</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83752630"/>
                  </a:ext>
                </a:extLst>
              </a:tr>
              <a:tr h="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112</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工學院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600" u="none" kern="1200"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材料科學與工程學系</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日間學士班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一般生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lang="zh-TW"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(J,K,L)</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lang="zh-TW"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(J,K,L)</a:t>
                      </a:r>
                      <a:endParaRPr lang="zh-TW"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09027919"/>
                  </a:ext>
                </a:extLst>
              </a:tr>
            </a:tbl>
          </a:graphicData>
        </a:graphic>
      </p:graphicFrame>
    </p:spTree>
    <p:extLst>
      <p:ext uri="{BB962C8B-B14F-4D97-AF65-F5344CB8AC3E}">
        <p14:creationId xmlns:p14="http://schemas.microsoft.com/office/powerpoint/2010/main" val="793083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4.9</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學校承接產學計畫經費</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73738" y="2665889"/>
            <a:ext cx="11814045" cy="212365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補充定義說明</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政府部門資助</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產學合作計畫</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：有關</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a:t>
            </a:r>
            <a:r>
              <a:rPr lang="zh-TW" altLang="zh-TW" sz="2200" dirty="0">
                <a:latin typeface="Arial" panose="020B0604020202020204" pitchFamily="34" charset="0"/>
                <a:ea typeface="微軟正黑體" panose="020B0604030504040204" pitchFamily="34" charset="-120"/>
                <a:cs typeface="Arial" panose="020B0604020202020204" pitchFamily="34" charset="0"/>
              </a:rPr>
              <a:t>學校財團法人受中央</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地方</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機關「委託辦理」非營利幼兒園</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受政府機關（構）或公營公司委託辦理職場互助教保服務中心</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得</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納計</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學校承接產學合作</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案</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219030990"/>
              </p:ext>
            </p:extLst>
          </p:nvPr>
        </p:nvGraphicFramePr>
        <p:xfrm>
          <a:off x="173738" y="847120"/>
          <a:ext cx="11814045" cy="1806610"/>
        </p:xfrm>
        <a:graphic>
          <a:graphicData uri="http://schemas.openxmlformats.org/drawingml/2006/table">
            <a:tbl>
              <a:tblPr firstRow="1" firstCol="1" bandRow="1"/>
              <a:tblGrid>
                <a:gridCol w="3114106">
                  <a:extLst>
                    <a:ext uri="{9D8B030D-6E8A-4147-A177-3AD203B41FA5}">
                      <a16:colId xmlns:a16="http://schemas.microsoft.com/office/drawing/2014/main" val="1679084235"/>
                    </a:ext>
                  </a:extLst>
                </a:gridCol>
                <a:gridCol w="3166760">
                  <a:extLst>
                    <a:ext uri="{9D8B030D-6E8A-4147-A177-3AD203B41FA5}">
                      <a16:colId xmlns:a16="http://schemas.microsoft.com/office/drawing/2014/main" val="1113017730"/>
                    </a:ext>
                  </a:extLst>
                </a:gridCol>
                <a:gridCol w="2745527">
                  <a:extLst>
                    <a:ext uri="{9D8B030D-6E8A-4147-A177-3AD203B41FA5}">
                      <a16:colId xmlns:a16="http://schemas.microsoft.com/office/drawing/2014/main" val="2440170032"/>
                    </a:ext>
                  </a:extLst>
                </a:gridCol>
                <a:gridCol w="2787652">
                  <a:extLst>
                    <a:ext uri="{9D8B030D-6E8A-4147-A177-3AD203B41FA5}">
                      <a16:colId xmlns:a16="http://schemas.microsoft.com/office/drawing/2014/main" val="4285331327"/>
                    </a:ext>
                  </a:extLst>
                </a:gridCol>
              </a:tblGrid>
              <a:tr h="155793">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項目</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1333786"/>
                  </a:ext>
                </a:extLst>
              </a:tr>
              <a:tr h="155793">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全校總經費</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771666"/>
                  </a:ext>
                </a:extLst>
              </a:tr>
              <a:tr h="155793">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經費來源</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計畫類型</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753797"/>
                  </a:ext>
                </a:extLst>
              </a:tr>
              <a:tr h="155793">
                <a:tc rowSpan="7">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政府部門資助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6">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136769"/>
                  </a:ext>
                </a:extLst>
              </a:tr>
              <a:tr h="15579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國科會</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99934"/>
                  </a:ext>
                </a:extLst>
              </a:tr>
              <a:tr h="15579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經濟部</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377556"/>
                  </a:ext>
                </a:extLst>
              </a:tr>
              <a:tr h="15579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勞動部</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951017"/>
                  </a:ext>
                </a:extLst>
              </a:tr>
              <a:tr h="15579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農委會</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550346"/>
                  </a:ext>
                </a:extLst>
              </a:tr>
              <a:tr h="15579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 他</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064144"/>
                  </a:ext>
                </a:extLst>
              </a:tr>
              <a:tr h="155793">
                <a:tc vMerge="1">
                  <a:txBody>
                    <a:bodyPr/>
                    <a:lstStyle/>
                    <a:p>
                      <a:endParaRPr lang="zh-TW" altLang="en-US"/>
                    </a:p>
                  </a:txBody>
                  <a:tcPr/>
                </a:tc>
                <a:tc>
                  <a:txBody>
                    <a:bodyPr/>
                    <a:lstStyle/>
                    <a:p>
                      <a:pPr algn="ctr">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25549"/>
                  </a:ext>
                </a:extLst>
              </a:tr>
              <a:tr h="126760">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企業部門資助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051873"/>
                  </a:ext>
                </a:extLst>
              </a:tr>
              <a:tr h="0">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其他單位資助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30571"/>
                  </a:ext>
                </a:extLst>
              </a:tr>
            </a:tbl>
          </a:graphicData>
        </a:graphic>
      </p:graphicFrame>
    </p:spTree>
    <p:extLst>
      <p:ext uri="{BB962C8B-B14F-4D97-AF65-F5344CB8AC3E}">
        <p14:creationId xmlns:p14="http://schemas.microsoft.com/office/powerpoint/2010/main" val="3117742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34250" y="343069"/>
            <a:ext cx="2866766" cy="683741"/>
          </a:xfrm>
        </p:spPr>
        <p:txBody>
          <a:bodyPr>
            <a:noAutofit/>
          </a:bodyPr>
          <a:lstStyle/>
          <a:p>
            <a:pPr algn="ctr"/>
            <a:r>
              <a:rPr lang="zh-TW" altLang="en-US" sz="4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聯絡資訊</a:t>
            </a:r>
            <a:endParaRPr lang="zh-TW" altLang="en-US" sz="4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矩形 7"/>
          <p:cNvSpPr/>
          <p:nvPr/>
        </p:nvSpPr>
        <p:spPr>
          <a:xfrm>
            <a:off x="2185215" y="1392368"/>
            <a:ext cx="7963672" cy="2181225"/>
          </a:xfrm>
          <a:prstGeom prst="rect">
            <a:avLst/>
          </a:prstGeom>
          <a:blipFill>
            <a:blip r:embed="rId3"/>
            <a:tile tx="0" ty="0" sx="100000" sy="100000" flip="none" algn="tl"/>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a:solidFill>
                <a:srgbClr val="FFFFFF"/>
              </a:solidFill>
              <a:ea typeface="微軟正黑體" panose="020B0604030504040204" pitchFamily="34" charset="-120"/>
            </a:endParaRPr>
          </a:p>
        </p:txBody>
      </p:sp>
      <p:sp>
        <p:nvSpPr>
          <p:cNvPr id="10" name="矩形 9"/>
          <p:cNvSpPr/>
          <p:nvPr/>
        </p:nvSpPr>
        <p:spPr>
          <a:xfrm>
            <a:off x="2187926" y="3878636"/>
            <a:ext cx="7958250" cy="1533525"/>
          </a:xfrm>
          <a:prstGeom prst="rect">
            <a:avLst/>
          </a:prstGeom>
          <a:blipFill>
            <a:blip r:embed="rId3"/>
            <a:tile tx="0" ty="0" sx="100000" sy="100000" flip="none" algn="tl"/>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a:solidFill>
                <a:srgbClr val="FFFFFF"/>
              </a:solidFill>
              <a:ea typeface="微軟正黑體" panose="020B0604030504040204" pitchFamily="34" charset="-120"/>
            </a:endParaRPr>
          </a:p>
        </p:txBody>
      </p:sp>
      <p:pic>
        <p:nvPicPr>
          <p:cNvPr id="11" name="Picture 6" descr="C:\Users\HEUser\Desktop\1103\phone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019" y="1800353"/>
            <a:ext cx="1625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字方塊 10"/>
          <p:cNvSpPr txBox="1">
            <a:spLocks noChangeArrowheads="1"/>
          </p:cNvSpPr>
          <p:nvPr/>
        </p:nvSpPr>
        <p:spPr bwMode="auto">
          <a:xfrm>
            <a:off x="3976485" y="2159922"/>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00"/>
                </a:solidFill>
                <a:ea typeface="微軟正黑體" panose="020B0604030504040204" pitchFamily="34" charset="-120"/>
                <a:cs typeface="Arial" panose="020B0604020202020204" pitchFamily="34" charset="0"/>
              </a:rPr>
              <a:t>(05)534-2601</a:t>
            </a:r>
            <a:endParaRPr lang="zh-TW" altLang="en-US" sz="3600" b="1" dirty="0">
              <a:solidFill>
                <a:srgbClr val="000000"/>
              </a:solidFill>
              <a:ea typeface="微軟正黑體" panose="020B0604030504040204" pitchFamily="34" charset="-120"/>
              <a:cs typeface="Arial" panose="020B0604020202020204" pitchFamily="34" charset="0"/>
            </a:endParaRPr>
          </a:p>
        </p:txBody>
      </p:sp>
      <p:sp>
        <p:nvSpPr>
          <p:cNvPr id="13" name="文字方塊 37"/>
          <p:cNvSpPr txBox="1">
            <a:spLocks noChangeArrowheads="1"/>
          </p:cNvSpPr>
          <p:nvPr/>
        </p:nvSpPr>
        <p:spPr bwMode="auto">
          <a:xfrm>
            <a:off x="6932614" y="1410320"/>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FF"/>
                </a:solidFill>
                <a:ea typeface="微軟正黑體" panose="020B0604030504040204" pitchFamily="34" charset="-120"/>
                <a:cs typeface="Arial" panose="020B0604020202020204" pitchFamily="34" charset="0"/>
              </a:rPr>
              <a:t># 5377</a:t>
            </a:r>
            <a:endParaRPr lang="zh-TW" altLang="en-US" sz="3600" b="1" dirty="0">
              <a:solidFill>
                <a:srgbClr val="0000FF"/>
              </a:solidFill>
              <a:ea typeface="微軟正黑體" panose="020B0604030504040204" pitchFamily="34" charset="-120"/>
              <a:cs typeface="Arial" panose="020B0604020202020204" pitchFamily="34" charset="0"/>
            </a:endParaRPr>
          </a:p>
        </p:txBody>
      </p:sp>
      <p:cxnSp>
        <p:nvCxnSpPr>
          <p:cNvPr id="14" name="直線接點 13"/>
          <p:cNvCxnSpPr>
            <a:endCxn id="8" idx="3"/>
          </p:cNvCxnSpPr>
          <p:nvPr/>
        </p:nvCxnSpPr>
        <p:spPr>
          <a:xfrm>
            <a:off x="6908801" y="2482978"/>
            <a:ext cx="3240087" cy="2"/>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字方塊 16"/>
          <p:cNvSpPr txBox="1">
            <a:spLocks noChangeArrowheads="1"/>
          </p:cNvSpPr>
          <p:nvPr/>
        </p:nvSpPr>
        <p:spPr bwMode="auto">
          <a:xfrm>
            <a:off x="8479712" y="1729218"/>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00FF"/>
                </a:solidFill>
                <a:ea typeface="微軟正黑體" panose="020B0604030504040204" pitchFamily="34" charset="-120"/>
                <a:cs typeface="Arial" panose="020B0604020202020204" pitchFamily="34" charset="0"/>
              </a:rPr>
              <a:t>表冊疑義</a:t>
            </a:r>
          </a:p>
        </p:txBody>
      </p:sp>
      <p:sp>
        <p:nvSpPr>
          <p:cNvPr id="16" name="文字方塊 37"/>
          <p:cNvSpPr txBox="1">
            <a:spLocks noChangeArrowheads="1"/>
          </p:cNvSpPr>
          <p:nvPr/>
        </p:nvSpPr>
        <p:spPr bwMode="auto">
          <a:xfrm>
            <a:off x="6932613" y="1902520"/>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FF"/>
                </a:solidFill>
                <a:ea typeface="微軟正黑體" panose="020B0604030504040204" pitchFamily="34" charset="-120"/>
                <a:cs typeface="Arial" panose="020B0604020202020204" pitchFamily="34" charset="0"/>
              </a:rPr>
              <a:t># 5378</a:t>
            </a:r>
            <a:endParaRPr lang="zh-TW" altLang="en-US" sz="3600" b="1" dirty="0">
              <a:solidFill>
                <a:srgbClr val="0000FF"/>
              </a:solidFill>
              <a:ea typeface="微軟正黑體" panose="020B0604030504040204" pitchFamily="34" charset="-120"/>
              <a:cs typeface="Arial" panose="020B0604020202020204" pitchFamily="34" charset="0"/>
            </a:endParaRPr>
          </a:p>
        </p:txBody>
      </p:sp>
      <p:sp>
        <p:nvSpPr>
          <p:cNvPr id="17" name="文字方塊 37"/>
          <p:cNvSpPr txBox="1">
            <a:spLocks noChangeArrowheads="1"/>
          </p:cNvSpPr>
          <p:nvPr/>
        </p:nvSpPr>
        <p:spPr bwMode="auto">
          <a:xfrm>
            <a:off x="6943587" y="2434015"/>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8000"/>
                </a:solidFill>
                <a:ea typeface="微軟正黑體" panose="020B0604030504040204" pitchFamily="34" charset="-120"/>
                <a:cs typeface="Arial" panose="020B0604020202020204" pitchFamily="34" charset="0"/>
              </a:rPr>
              <a:t># 5379</a:t>
            </a:r>
            <a:endParaRPr lang="zh-TW" altLang="en-US" sz="3600" b="1" dirty="0">
              <a:solidFill>
                <a:srgbClr val="008000"/>
              </a:solidFill>
              <a:ea typeface="微軟正黑體" panose="020B0604030504040204" pitchFamily="34" charset="-120"/>
              <a:cs typeface="Arial" panose="020B0604020202020204" pitchFamily="34" charset="0"/>
            </a:endParaRPr>
          </a:p>
        </p:txBody>
      </p:sp>
      <p:sp>
        <p:nvSpPr>
          <p:cNvPr id="18" name="文字方塊 37"/>
          <p:cNvSpPr txBox="1">
            <a:spLocks noChangeArrowheads="1"/>
          </p:cNvSpPr>
          <p:nvPr/>
        </p:nvSpPr>
        <p:spPr bwMode="auto">
          <a:xfrm>
            <a:off x="6908801" y="2903107"/>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buFontTx/>
              <a:buNone/>
              <a:defRPr sz="3600" b="1">
                <a:solidFill>
                  <a:srgbClr val="008000"/>
                </a:solidFill>
                <a:latin typeface="Arial" panose="020B0604020202020204" pitchFamily="34" charset="0"/>
                <a:ea typeface="新細明體" panose="02020500000000000000" pitchFamily="18" charset="-120"/>
                <a:cs typeface="Arial" panose="020B0604020202020204" pitchFamily="34"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zh-TW" dirty="0">
                <a:ea typeface="微軟正黑體" panose="020B0604030504040204" pitchFamily="34" charset="-120"/>
              </a:rPr>
              <a:t># 5380</a:t>
            </a:r>
            <a:endParaRPr lang="zh-TW" altLang="en-US" dirty="0">
              <a:ea typeface="微軟正黑體" panose="020B0604030504040204" pitchFamily="34" charset="-120"/>
            </a:endParaRPr>
          </a:p>
        </p:txBody>
      </p:sp>
      <p:sp>
        <p:nvSpPr>
          <p:cNvPr id="19" name="文字方塊 15"/>
          <p:cNvSpPr txBox="1">
            <a:spLocks noChangeArrowheads="1"/>
          </p:cNvSpPr>
          <p:nvPr/>
        </p:nvSpPr>
        <p:spPr bwMode="auto">
          <a:xfrm>
            <a:off x="8522629" y="2722153"/>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8000"/>
                </a:solidFill>
                <a:ea typeface="微軟正黑體" panose="020B0604030504040204" pitchFamily="34" charset="-120"/>
                <a:cs typeface="Arial" panose="020B0604020202020204" pitchFamily="34" charset="0"/>
              </a:rPr>
              <a:t>系統程式</a:t>
            </a:r>
          </a:p>
        </p:txBody>
      </p:sp>
      <p:pic>
        <p:nvPicPr>
          <p:cNvPr id="20" name="Picture 5" descr="C:\Users\HEUser\Desktop\1103\Picture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9519" y="4100987"/>
            <a:ext cx="12446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9"/>
          <p:cNvSpPr txBox="1">
            <a:spLocks noChangeArrowheads="1"/>
          </p:cNvSpPr>
          <p:nvPr/>
        </p:nvSpPr>
        <p:spPr bwMode="auto">
          <a:xfrm>
            <a:off x="3832225" y="4182334"/>
            <a:ext cx="615315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00FF"/>
                </a:solidFill>
                <a:ea typeface="微軟正黑體" panose="020B0604030504040204" pitchFamily="34" charset="-120"/>
                <a:cs typeface="Arial" panose="020B0604020202020204" pitchFamily="34" charset="0"/>
              </a:rPr>
              <a:t>表冊疑義：</a:t>
            </a:r>
            <a:r>
              <a:rPr lang="en-US" altLang="zh-TW" sz="2800" b="1" dirty="0">
                <a:solidFill>
                  <a:srgbClr val="0000FF"/>
                </a:solidFill>
                <a:ea typeface="微軟正黑體" panose="020B0604030504040204" pitchFamily="34" charset="-120"/>
                <a:cs typeface="Arial" panose="020B0604020202020204" pitchFamily="34" charset="0"/>
              </a:rPr>
              <a:t>hedb@yuntech.edu.tw</a:t>
            </a:r>
          </a:p>
          <a:p>
            <a:pPr>
              <a:spcBef>
                <a:spcPct val="0"/>
              </a:spcBef>
              <a:buFontTx/>
              <a:buNone/>
            </a:pPr>
            <a:r>
              <a:rPr lang="zh-TW" altLang="en-US" sz="2800" b="1" dirty="0">
                <a:solidFill>
                  <a:srgbClr val="008000"/>
                </a:solidFill>
                <a:ea typeface="微軟正黑體" panose="020B0604030504040204" pitchFamily="34" charset="-120"/>
                <a:cs typeface="Arial" panose="020B0604020202020204" pitchFamily="34" charset="0"/>
              </a:rPr>
              <a:t>系統程式：</a:t>
            </a:r>
            <a:r>
              <a:rPr lang="en-US" altLang="zh-TW" sz="2800" b="1" dirty="0">
                <a:solidFill>
                  <a:srgbClr val="008000"/>
                </a:solidFill>
                <a:ea typeface="微軟正黑體" panose="020B0604030504040204" pitchFamily="34" charset="-120"/>
                <a:cs typeface="Arial" panose="020B0604020202020204" pitchFamily="34" charset="0"/>
              </a:rPr>
              <a:t>hedb2@yuntech.edu.tw</a:t>
            </a:r>
            <a:endParaRPr lang="zh-TW" altLang="en-US" sz="2800" b="1" dirty="0">
              <a:solidFill>
                <a:srgbClr val="008000"/>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781603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1978870" y="2323291"/>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lgn="ctr">
              <a:defRPr/>
            </a:pPr>
            <a:r>
              <a:rPr lang="zh-TW" altLang="en-US" sz="72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敬祝 填表順利</a:t>
            </a:r>
          </a:p>
        </p:txBody>
      </p:sp>
      <p:sp>
        <p:nvSpPr>
          <p:cNvPr id="5"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8"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4148900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2481" y="88534"/>
            <a:ext cx="7094837" cy="609600"/>
          </a:xfrm>
        </p:spPr>
        <p:txBody>
          <a:bodyPr>
            <a:noAutofit/>
          </a:bodyPr>
          <a:lstStyle/>
          <a:p>
            <a:pPr algn="l"/>
            <a:r>
              <a:rPr lang="en-US" altLang="zh-TW"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1.3</a:t>
            </a:r>
            <a:r>
              <a:rPr lang="zh-TW" altLang="en-US"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校庫定位</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意見處理流程</a:t>
            </a:r>
          </a:p>
        </p:txBody>
      </p:sp>
      <p:sp>
        <p:nvSpPr>
          <p:cNvPr id="6" name="文字方塊 5"/>
          <p:cNvSpPr txBox="1"/>
          <p:nvPr/>
        </p:nvSpPr>
        <p:spPr>
          <a:xfrm>
            <a:off x="376015" y="985308"/>
            <a:ext cx="6793906" cy="4016484"/>
          </a:xfrm>
          <a:prstGeom prst="rect">
            <a:avLst/>
          </a:prstGeom>
          <a:noFill/>
        </p:spPr>
        <p:txBody>
          <a:bodyPr wrap="square">
            <a:spAutoFit/>
          </a:bodyPr>
          <a:lstStyle/>
          <a:p>
            <a:pPr algn="ctr">
              <a:lnSpc>
                <a:spcPct val="150000"/>
              </a:lnSpc>
              <a:defRPr/>
            </a:pPr>
            <a:r>
              <a:rPr lang="zh-TW" altLang="en-US" sz="3400" b="1" u="sng" dirty="0">
                <a:solidFill>
                  <a:srgbClr val="FF0000"/>
                </a:solidFill>
                <a:latin typeface="微軟正黑體" panose="020B0604030504040204" pitchFamily="34" charset="-120"/>
                <a:ea typeface="微軟正黑體" panose="020B0604030504040204" pitchFamily="34" charset="-120"/>
                <a:cs typeface="華康中圓體" pitchFamily="49" charset="-120"/>
              </a:rPr>
              <a:t>本次說明會發言</a:t>
            </a:r>
            <a:r>
              <a:rPr lang="zh-TW" altLang="en-US" sz="3400" b="1" u="sng" dirty="0" smtClean="0">
                <a:solidFill>
                  <a:srgbClr val="FF0000"/>
                </a:solidFill>
                <a:latin typeface="微軟正黑體" panose="020B0604030504040204" pitchFamily="34" charset="-120"/>
                <a:ea typeface="微軟正黑體" panose="020B0604030504040204" pitchFamily="34" charset="-120"/>
                <a:cs typeface="華康中圓體" pitchFamily="49" charset="-120"/>
              </a:rPr>
              <a:t>條</a:t>
            </a:r>
            <a:endParaRPr lang="en-US" altLang="zh-TW" sz="34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pitchFamily="49" charset="-120"/>
            </a:endParaRPr>
          </a:p>
          <a:p>
            <a:pPr>
              <a:lnSpc>
                <a:spcPct val="150000"/>
              </a:lnSpc>
              <a:defRPr/>
            </a:pPr>
            <a:r>
              <a:rPr lang="zh-TW" altLang="en-US" sz="3400" b="1" dirty="0">
                <a:solidFill>
                  <a:srgbClr val="000000"/>
                </a:solidFill>
                <a:latin typeface="微軟正黑體" panose="020B0604030504040204" pitchFamily="34" charset="-120"/>
                <a:ea typeface="微軟正黑體" panose="020B0604030504040204" pitchFamily="34" charset="-120"/>
                <a:cs typeface="華康中圓體" pitchFamily="49" charset="-120"/>
              </a:rPr>
              <a:t>請</a:t>
            </a:r>
            <a:r>
              <a:rPr lang="zh-TW" altLang="en-US" sz="3400" b="1" dirty="0" smtClean="0">
                <a:solidFill>
                  <a:srgbClr val="000000"/>
                </a:solidFill>
                <a:latin typeface="微軟正黑體" panose="020B0604030504040204" pitchFamily="34" charset="-120"/>
                <a:ea typeface="微軟正黑體" panose="020B0604030504040204" pitchFamily="34" charset="-120"/>
                <a:cs typeface="華康中圓體" pitchFamily="49" charset="-120"/>
              </a:rPr>
              <a:t>參閱填表手冊最</a:t>
            </a:r>
            <a:r>
              <a:rPr lang="zh-TW" altLang="en-US" sz="3400" b="1" dirty="0">
                <a:solidFill>
                  <a:srgbClr val="000000"/>
                </a:solidFill>
                <a:latin typeface="微軟正黑體" panose="020B0604030504040204" pitchFamily="34" charset="-120"/>
                <a:ea typeface="微軟正黑體" panose="020B0604030504040204" pitchFamily="34" charset="-120"/>
                <a:cs typeface="華康中圓體" pitchFamily="49" charset="-120"/>
              </a:rPr>
              <a:t>末頁（如右圖）；若對於本次會議有任何建議事項，請詳細填妥資訊，並於會議休息時間，提繳場邊工作人員</a:t>
            </a:r>
            <a:r>
              <a:rPr lang="zh-TW" altLang="en-US" sz="3400" dirty="0">
                <a:solidFill>
                  <a:srgbClr val="000000"/>
                </a:solidFill>
                <a:latin typeface="微軟正黑體" panose="020B0604030504040204" pitchFamily="34" charset="-120"/>
                <a:ea typeface="微軟正黑體" panose="020B0604030504040204" pitchFamily="34" charset="-120"/>
                <a:cs typeface="華康中圓體" pitchFamily="49" charset="-120"/>
              </a:rPr>
              <a:t>。</a:t>
            </a:r>
          </a:p>
        </p:txBody>
      </p:sp>
      <p:pic>
        <p:nvPicPr>
          <p:cNvPr id="10" name="圖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6298" y="572568"/>
            <a:ext cx="4126700" cy="5826178"/>
          </a:xfrm>
          <a:prstGeom prst="rect">
            <a:avLst/>
          </a:prstGeom>
        </p:spPr>
      </p:pic>
    </p:spTree>
    <p:extLst>
      <p:ext uri="{BB962C8B-B14F-4D97-AF65-F5344CB8AC3E}">
        <p14:creationId xmlns:p14="http://schemas.microsoft.com/office/powerpoint/2010/main" val="417641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1.4</a:t>
            </a:r>
            <a:r>
              <a:rPr lang="zh-TW" altLang="en-US" sz="4400" b="1"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每年定期匯出資料予應用單位</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765811717"/>
              </p:ext>
            </p:extLst>
          </p:nvPr>
        </p:nvGraphicFramePr>
        <p:xfrm>
          <a:off x="247826" y="770059"/>
          <a:ext cx="11630827" cy="5808498"/>
        </p:xfrm>
        <a:graphic>
          <a:graphicData uri="http://schemas.openxmlformats.org/drawingml/2006/table">
            <a:tbl>
              <a:tblPr/>
              <a:tblGrid>
                <a:gridCol w="1570159">
                  <a:extLst>
                    <a:ext uri="{9D8B030D-6E8A-4147-A177-3AD203B41FA5}">
                      <a16:colId xmlns:a16="http://schemas.microsoft.com/office/drawing/2014/main" val="20000"/>
                    </a:ext>
                  </a:extLst>
                </a:gridCol>
                <a:gridCol w="7013388">
                  <a:extLst>
                    <a:ext uri="{9D8B030D-6E8A-4147-A177-3AD203B41FA5}">
                      <a16:colId xmlns:a16="http://schemas.microsoft.com/office/drawing/2014/main" val="20001"/>
                    </a:ext>
                  </a:extLst>
                </a:gridCol>
                <a:gridCol w="3047280">
                  <a:extLst>
                    <a:ext uri="{9D8B030D-6E8A-4147-A177-3AD203B41FA5}">
                      <a16:colId xmlns:a16="http://schemas.microsoft.com/office/drawing/2014/main" val="20002"/>
                    </a:ext>
                  </a:extLst>
                </a:gridCol>
              </a:tblGrid>
              <a:tr h="37165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extLst>
                  <a:ext uri="{0D108BD9-81ED-4DB2-BD59-A6C34878D82A}">
                    <a16:rowId xmlns:a16="http://schemas.microsoft.com/office/drawing/2014/main" val="10000"/>
                  </a:ext>
                </a:extLst>
              </a:tr>
              <a:tr h="491565">
                <a:tc rowSpan="9">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教育部統計處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9072">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大學總量管制小組</a:t>
                      </a: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629126">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產學合作績效評量</a:t>
                      </a:r>
                      <a:endPar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3147597"/>
                  </a:ext>
                </a:extLst>
              </a:tr>
              <a:tr h="646474">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私立大學校院獎補助小組</a:t>
                      </a: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636606">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教育部人事處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6606">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教育部國際司</a:t>
                      </a:r>
                      <a:endPar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636606">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 </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；研</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教育部國際化調查</a:t>
                      </a: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9709">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財</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教育部會計處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75352416"/>
                  </a:ext>
                </a:extLst>
              </a:tr>
              <a:tr h="64647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EAB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高教深耕計劃小組</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45220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432697520"/>
              </p:ext>
            </p:extLst>
          </p:nvPr>
        </p:nvGraphicFramePr>
        <p:xfrm>
          <a:off x="196553" y="751441"/>
          <a:ext cx="11767559" cy="5874608"/>
        </p:xfrm>
        <a:graphic>
          <a:graphicData uri="http://schemas.openxmlformats.org/drawingml/2006/table">
            <a:tbl>
              <a:tblPr/>
              <a:tblGrid>
                <a:gridCol w="1281869">
                  <a:extLst>
                    <a:ext uri="{9D8B030D-6E8A-4147-A177-3AD203B41FA5}">
                      <a16:colId xmlns:a16="http://schemas.microsoft.com/office/drawing/2014/main" val="20000"/>
                    </a:ext>
                  </a:extLst>
                </a:gridCol>
                <a:gridCol w="7870677">
                  <a:extLst>
                    <a:ext uri="{9D8B030D-6E8A-4147-A177-3AD203B41FA5}">
                      <a16:colId xmlns:a16="http://schemas.microsoft.com/office/drawing/2014/main" val="20001"/>
                    </a:ext>
                  </a:extLst>
                </a:gridCol>
                <a:gridCol w="2615013">
                  <a:extLst>
                    <a:ext uri="{9D8B030D-6E8A-4147-A177-3AD203B41FA5}">
                      <a16:colId xmlns:a16="http://schemas.microsoft.com/office/drawing/2014/main" val="20002"/>
                    </a:ext>
                  </a:extLst>
                </a:gridCol>
              </a:tblGrid>
              <a:tr h="40716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extLst>
                  <a:ext uri="{0D108BD9-81ED-4DB2-BD59-A6C34878D82A}">
                    <a16:rowId xmlns:a16="http://schemas.microsoft.com/office/drawing/2014/main" val="10000"/>
                  </a:ext>
                </a:extLst>
              </a:tr>
              <a:tr h="1331880">
                <a:tc rowSpan="7">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20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112.03</a:t>
                      </a:r>
                      <a:r>
                        <a:rPr kumimoji="0" lang="zh-TW" altLang="en-US" sz="20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：研</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13)</a:t>
                      </a:r>
                      <a:endPar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私立大學校院獎補助小組</a:t>
                      </a: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798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1" i="0" u="none" strike="noStrike" kern="1200"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大專校院一覽表</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19820161"/>
                  </a:ext>
                </a:extLst>
              </a:tr>
              <a:tr h="1448435">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33)</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17</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教育部統計處</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8135">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zh-TW" altLang="en-US" sz="2000" b="1" dirty="0">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485006">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endParaRPr lang="zh-TW" altLang="en-US" sz="2000" b="1" dirty="0">
                        <a:effectLst/>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教育部人事處</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812627"/>
                  </a:ext>
                </a:extLst>
              </a:tr>
              <a:tr h="52333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1800" b="1" i="0" u="none" strike="noStrike" kern="1200"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兼任助理承辦單位</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338751629"/>
                  </a:ext>
                </a:extLst>
              </a:tr>
              <a:tr h="40267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1800" b="1" i="0" u="none" strike="noStrike" kern="1200"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教育部國際司</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417958"/>
                  </a:ext>
                </a:extLst>
              </a:tr>
            </a:tbl>
          </a:graphicData>
        </a:graphic>
      </p:graphicFrame>
      <p:sp>
        <p:nvSpPr>
          <p:cNvPr id="5" name="Rectangle 2"/>
          <p:cNvSpPr txBox="1">
            <a:spLocks noChangeArrowheads="1"/>
          </p:cNvSpPr>
          <p:nvPr/>
        </p:nvSpPr>
        <p:spPr>
          <a:xfrm>
            <a:off x="11386" y="105931"/>
            <a:ext cx="12180613" cy="6096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fontAlgn="auto">
              <a:spcAft>
                <a:spcPts val="0"/>
              </a:spcAft>
            </a:pPr>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1.5</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每年定期匯出資料予應用單位</a:t>
            </a:r>
            <a:endPar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706570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小水滴</Template>
  <TotalTime>32676</TotalTime>
  <Words>12531</Words>
  <Application>Microsoft Office PowerPoint</Application>
  <PresentationFormat>寬螢幕</PresentationFormat>
  <Paragraphs>1793</Paragraphs>
  <Slides>65</Slides>
  <Notes>55</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65</vt:i4>
      </vt:variant>
    </vt:vector>
  </HeadingPairs>
  <TitlesOfParts>
    <vt:vector size="81" baseType="lpstr">
      <vt:lpstr>Arial Unicode MS</vt:lpstr>
      <vt:lpstr>Gulim</vt:lpstr>
      <vt:lpstr>맑은 고딕</vt:lpstr>
      <vt:lpstr>華康中圓體</vt:lpstr>
      <vt:lpstr>微軟正黑體</vt:lpstr>
      <vt:lpstr>新細明體</vt:lpstr>
      <vt:lpstr>標楷體</vt:lpstr>
      <vt:lpstr>Arial</vt:lpstr>
      <vt:lpstr>Calibri</vt:lpstr>
      <vt:lpstr>Cambria Math</vt:lpstr>
      <vt:lpstr>Times New Roman</vt:lpstr>
      <vt:lpstr>Tw Cen MT</vt:lpstr>
      <vt:lpstr>Verdana</vt:lpstr>
      <vt:lpstr>Wingdings</vt:lpstr>
      <vt:lpstr>Wingdings 2</vt:lpstr>
      <vt:lpstr>小水滴</vt:lpstr>
      <vt:lpstr>歡迎蒞臨</vt:lpstr>
      <vt:lpstr>PowerPoint 簡報</vt:lpstr>
      <vt:lpstr>【112.10期】填表暨系統操作說明會</vt:lpstr>
      <vt:lpstr>PowerPoint 簡報</vt:lpstr>
      <vt:lpstr>1.1 校庫定位</vt:lpstr>
      <vt:lpstr>1.2 校庫定位-意見處理流程</vt:lpstr>
      <vt:lpstr>1.3 校庫定位-意見處理流程</vt:lpstr>
      <vt:lpstr>1.4 定期匯出-每年定期匯出資料予應用單位</vt:lpstr>
      <vt:lpstr>PowerPoint 簡報</vt:lpstr>
      <vt:lpstr>1.6 定期匯出-每年定期匯出資料予應用單位</vt:lpstr>
      <vt:lpstr>PowerPoint 簡報</vt:lpstr>
      <vt:lpstr>2.1作業時程</vt:lpstr>
      <vt:lpstr>2.2 基本資料確認</vt:lpstr>
      <vt:lpstr>2.3 填表期間</vt:lpstr>
      <vt:lpstr>2.4 資料匯出</vt:lpstr>
      <vt:lpstr>2.5 統一期間資料修正</vt:lpstr>
      <vt:lpstr>2.6 各應用單位聯絡資訊</vt:lpstr>
      <vt:lpstr>2.7 資料匯出</vt:lpstr>
      <vt:lpstr>2.8本期經應用單位通知-非統一資料修正</vt:lpstr>
      <vt:lpstr>2.9 資料匯出</vt:lpstr>
      <vt:lpstr>2.10 檢核表報部</vt:lpstr>
      <vt:lpstr>PowerPoint 簡報</vt:lpstr>
      <vt:lpstr>PowerPoint 簡報</vt:lpstr>
      <vt:lpstr>3.1.1 本期填報表冊</vt:lpstr>
      <vt:lpstr>3.1.2 本期免填表冊</vt:lpstr>
      <vt:lpstr>PowerPoint 簡報</vt:lpstr>
      <vt:lpstr>學5-4.國際專修部華語先修生及續讀境外生數          (112.10期首填，3月、10月填報)</vt:lpstr>
      <vt:lpstr>學5-4.國際專修部華語先修生及續讀境外生數          (112.10期首填，3月、10月填報)</vt:lpstr>
      <vt:lpstr>學5-4.國際專修部華語先修生及續讀境外生數          (112.10期首填，3月、10月填報)</vt:lpstr>
      <vt:lpstr>學5-5.國際專修部華語先修生續讀一年級境外生數及其華語能力測驗結果              (112.10期首填，3月、10月填報)</vt:lpstr>
      <vt:lpstr>學5-5.國際專修部華語先修生續讀一年級境外生數及其華語能力測驗結果              (112.10期首填，3月、10月填報)</vt:lpstr>
      <vt:lpstr>學10-2.學生實習機構及權益保障                  (10月填報)</vt:lpstr>
      <vt:lpstr>學10-2.學生實習機構及權益保障                  (10月填報)</vt:lpstr>
      <vt:lpstr>學10-2.學生實習機構及權益保障                  (10月填報)</vt:lpstr>
      <vt:lpstr>學10-2.學生實習機構及權益保障                  (10月填報)</vt:lpstr>
      <vt:lpstr>學24.學系、所、學位學程核定招生名額「總量內新生註冊率」                         (10月填報)</vt:lpstr>
      <vt:lpstr>學24.學系、所、學位學程核定招生名額「總量內新生註冊率」                         (10月填報)</vt:lpstr>
      <vt:lpstr>學24.學系、所、學位學程核定招生名額「總量內新生註冊率」                         (10月填報)</vt:lpstr>
      <vt:lpstr>學24.學系、所、學位學程核定招生名額「總量內新生註冊率」                         (10月填報)</vt:lpstr>
      <vt:lpstr>學24.學系、所、學位學程核定招生名額「總量內新生註冊率」                         (10月填報)</vt:lpstr>
      <vt:lpstr>學24.學系、所、學位學程核定招生名額「總量內新生註冊率」                         (10月填報)</vt:lpstr>
      <vt:lpstr>學24-1. 各學制核定招生名額「總量內暨境外學生新生註冊率」                            (10月填報)</vt:lpstr>
      <vt:lpstr>學24-1. 各學制核定招生名額「總量內暨境外學生新生註冊率」                            (10月填報)</vt:lpstr>
      <vt:lpstr>學24-1. 各學制核定招生名額「總量內暨境外學生新生註冊率」                            (10月填報)</vt:lpstr>
      <vt:lpstr>學24-2. 各校核定招生名額「總量內暨境外學生新生註冊率」                            (10月填報)</vt:lpstr>
      <vt:lpstr>學24-2. 各校核定招生名額「總量內暨境外學生新生註冊率」                            (10月填報)</vt:lpstr>
      <vt:lpstr>學24-2. 各校核定招生名額「總量內暨境外學生新生註冊率」                            (10月填報)</vt:lpstr>
      <vt:lpstr>學25.大學「碩士(含碩士在職)班、博士班」總量內核定招生情形                            (10月填報)</vt:lpstr>
      <vt:lpstr>教3.專任教師通過升等                   (10月填報)</vt:lpstr>
      <vt:lpstr>教3.專任教師通過升等                 (10月填報)</vt:lpstr>
      <vt:lpstr>教6.私立大專校院編制內專任教師待遇標準    (3月、10月填報)</vt:lpstr>
      <vt:lpstr>教6.私立大專校院編制內專任教師待遇標準    (3月、10月填報)</vt:lpstr>
      <vt:lpstr>職3.學生輔導人員                (3月、10月填報)</vt:lpstr>
      <vt:lpstr>PowerPoint 簡報</vt:lpstr>
      <vt:lpstr>學12. 學生休學人數                    (3月、10月填報)</vt:lpstr>
      <vt:lpstr>學12-1.學士班學生申請就學期間服役彈性修業概況        (113.03期首填，3月、10月填報)</vt:lpstr>
      <vt:lpstr>學12-1.學士班學生申請就學期間服役彈性修業概況        (113.03期首填，3月、10月填報)</vt:lpstr>
      <vt:lpstr>學12-1.學士班學生申請就學期間服役彈性修業概況        (113.03期首填，3月、10月填報)</vt:lpstr>
      <vt:lpstr>學12-1.學士班學生申請就學期間服役彈性修業概況        (113.03期首填，3月、10月填報)</vt:lpstr>
      <vt:lpstr>學12-1.學士班學生申請就學期間服役彈性修業概況        (113.03期首填，3月、10月填報)</vt:lpstr>
      <vt:lpstr>PowerPoint 簡報</vt:lpstr>
      <vt:lpstr>PowerPoint 簡報</vt:lpstr>
      <vt:lpstr>研9. 學校承接產學計畫經費               (3月填報)</vt:lpstr>
      <vt:lpstr>聯絡資訊</vt:lpstr>
      <vt:lpstr>PowerPoint 簡報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下期異動表冊</dc:title>
  <dc:creator>HEDB-2014-P3</dc:creator>
  <cp:lastModifiedBy>香菇</cp:lastModifiedBy>
  <cp:revision>5866</cp:revision>
  <cp:lastPrinted>2020-02-05T03:38:15Z</cp:lastPrinted>
  <dcterms:created xsi:type="dcterms:W3CDTF">2016-12-26T01:09:48Z</dcterms:created>
  <dcterms:modified xsi:type="dcterms:W3CDTF">2023-08-15T03:04:17Z</dcterms:modified>
</cp:coreProperties>
</file>