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6" r:id="rId1"/>
  </p:sldMasterIdLst>
  <p:notesMasterIdLst>
    <p:notesMasterId r:id="rId60"/>
  </p:notesMasterIdLst>
  <p:handoutMasterIdLst>
    <p:handoutMasterId r:id="rId61"/>
  </p:handoutMasterIdLst>
  <p:sldIdLst>
    <p:sldId id="1578" r:id="rId2"/>
    <p:sldId id="1188" r:id="rId3"/>
    <p:sldId id="1131" r:id="rId4"/>
    <p:sldId id="1132" r:id="rId5"/>
    <p:sldId id="1642" r:id="rId6"/>
    <p:sldId id="1643" r:id="rId7"/>
    <p:sldId id="1560" r:id="rId8"/>
    <p:sldId id="1561" r:id="rId9"/>
    <p:sldId id="1562" r:id="rId10"/>
    <p:sldId id="1563" r:id="rId11"/>
    <p:sldId id="1564" r:id="rId12"/>
    <p:sldId id="1565" r:id="rId13"/>
    <p:sldId id="1138" r:id="rId14"/>
    <p:sldId id="1608" r:id="rId15"/>
    <p:sldId id="1609" r:id="rId16"/>
    <p:sldId id="1555" r:id="rId17"/>
    <p:sldId id="1558" r:id="rId18"/>
    <p:sldId id="1493" r:id="rId19"/>
    <p:sldId id="1320" r:id="rId20"/>
    <p:sldId id="1321" r:id="rId21"/>
    <p:sldId id="1322" r:id="rId22"/>
    <p:sldId id="1540" r:id="rId23"/>
    <p:sldId id="1613" r:id="rId24"/>
    <p:sldId id="1323" r:id="rId25"/>
    <p:sldId id="1324" r:id="rId26"/>
    <p:sldId id="1477" r:id="rId27"/>
    <p:sldId id="1475" r:id="rId28"/>
    <p:sldId id="1538" r:id="rId29"/>
    <p:sldId id="1620" r:id="rId30"/>
    <p:sldId id="1621" r:id="rId31"/>
    <p:sldId id="1626" r:id="rId32"/>
    <p:sldId id="1586" r:id="rId33"/>
    <p:sldId id="1589" r:id="rId34"/>
    <p:sldId id="1591" r:id="rId35"/>
    <p:sldId id="1592" r:id="rId36"/>
    <p:sldId id="1597" r:id="rId37"/>
    <p:sldId id="1594" r:id="rId38"/>
    <p:sldId id="1595" r:id="rId39"/>
    <p:sldId id="1614" r:id="rId40"/>
    <p:sldId id="1361" r:id="rId41"/>
    <p:sldId id="1630" r:id="rId42"/>
    <p:sldId id="1623" r:id="rId43"/>
    <p:sldId id="1624" r:id="rId44"/>
    <p:sldId id="1625" r:id="rId45"/>
    <p:sldId id="1629" r:id="rId46"/>
    <p:sldId id="1627" r:id="rId47"/>
    <p:sldId id="1622" r:id="rId48"/>
    <p:sldId id="1628" r:id="rId49"/>
    <p:sldId id="1641" r:id="rId50"/>
    <p:sldId id="1639" r:id="rId51"/>
    <p:sldId id="1611" r:id="rId52"/>
    <p:sldId id="1636" r:id="rId53"/>
    <p:sldId id="1633" r:id="rId54"/>
    <p:sldId id="1619" r:id="rId55"/>
    <p:sldId id="1645" r:id="rId56"/>
    <p:sldId id="1537" r:id="rId57"/>
    <p:sldId id="1640" r:id="rId58"/>
    <p:sldId id="1334" r:id="rId59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楊雪鳳" initials="楊雪鳳" lastIdx="3" clrIdx="0">
    <p:extLst>
      <p:ext uri="{19B8F6BF-5375-455C-9EA6-DF929625EA0E}">
        <p15:presenceInfo xmlns:p15="http://schemas.microsoft.com/office/powerpoint/2012/main" userId="楊雪鳳" providerId="None"/>
      </p:ext>
    </p:extLst>
  </p:cmAuthor>
  <p:cmAuthor id="2" name="雪 鳳" initials="雪" lastIdx="2" clrIdx="1">
    <p:extLst>
      <p:ext uri="{19B8F6BF-5375-455C-9EA6-DF929625EA0E}">
        <p15:presenceInfo xmlns:p15="http://schemas.microsoft.com/office/powerpoint/2012/main" userId="3e278f46b821e9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523"/>
    <a:srgbClr val="F8EFFB"/>
    <a:srgbClr val="FFF3CD"/>
    <a:srgbClr val="E3F3D1"/>
    <a:srgbClr val="0000FF"/>
    <a:srgbClr val="EDF7F4"/>
    <a:srgbClr val="FFCCCC"/>
    <a:srgbClr val="FF9797"/>
    <a:srgbClr val="13753B"/>
    <a:srgbClr val="FFF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418" autoAdjust="0"/>
  </p:normalViewPr>
  <p:slideViewPr>
    <p:cSldViewPr snapToGrid="0">
      <p:cViewPr varScale="1">
        <p:scale>
          <a:sx n="91" d="100"/>
          <a:sy n="91" d="100"/>
        </p:scale>
        <p:origin x="777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42156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1B4C9-7671-44D0-96A3-14F7E74961A0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E92464C-04AC-4CDF-8D54-2E2DCB9F5D6F}">
      <dgm:prSet phldrT="[文字]" custT="1"/>
      <dgm:spPr>
        <a:solidFill>
          <a:srgbClr val="EED9A3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</a:p>
      </dgm:t>
    </dgm:pt>
    <dgm:pt modelId="{D8C18A87-D3B2-474B-AC09-17801BF0A311}" type="parTrans" cxnId="{1AED59FC-50DC-434F-8A8D-89D338A67665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52FA1D8-33EF-44C8-942B-64C6567EDC98}" type="sibTrans" cxnId="{1AED59FC-50DC-434F-8A8D-89D338A67665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849E789-51D1-483E-B341-67CA9A8ECA74}">
      <dgm:prSet phldrT="[文字]" custT="1"/>
      <dgm:spPr>
        <a:solidFill>
          <a:srgbClr val="92D050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</a:p>
      </dgm:t>
    </dgm:pt>
    <dgm:pt modelId="{BEDF4E4F-ED73-4E16-AF7A-58FC81F52438}" type="parTrans" cxnId="{6F1BB799-3B13-4339-9B21-3F14FAC77423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3587BFA-3C2F-422A-9EE6-F2E1729D2E6A}" type="sibTrans" cxnId="{6F1BB799-3B13-4339-9B21-3F14FAC77423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B44A10-724F-49BC-BD59-1D7AB7EC0321}">
      <dgm:prSet phldrT="[文字]" custT="1"/>
      <dgm:spPr>
        <a:solidFill>
          <a:srgbClr val="FFCCCC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</a:p>
      </dgm:t>
    </dgm:pt>
    <dgm:pt modelId="{BF707CD8-FA2E-4553-A49D-1F5F0FA51C7D}" type="parTrans" cxnId="{7B0562C7-1F7B-4584-BB5C-F2E3BE613974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E5ED1C-7AC4-40C5-85CF-B4B3FF85FB19}" type="sibTrans" cxnId="{7B0562C7-1F7B-4584-BB5C-F2E3BE613974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D4C5FA2-1FA5-4507-B541-F489FA68DD02}">
      <dgm:prSet phldrT="[文字]" custT="1"/>
      <dgm:spPr>
        <a:solidFill>
          <a:schemeClr val="accent6">
            <a:lumMod val="40000"/>
            <a:lumOff val="60000"/>
          </a:schemeClr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4. 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下期表冊異動預告</a:t>
          </a:r>
        </a:p>
      </dgm:t>
    </dgm:pt>
    <dgm:pt modelId="{016BBAB9-6F31-4447-BEBA-666922A699EF}" type="parTrans" cxnId="{121066CE-AE71-41FA-A48E-7E9817D54DCE}">
      <dgm:prSet/>
      <dgm:spPr/>
      <dgm:t>
        <a:bodyPr/>
        <a:lstStyle/>
        <a:p>
          <a:endParaRPr lang="zh-TW" altLang="en-US"/>
        </a:p>
      </dgm:t>
    </dgm:pt>
    <dgm:pt modelId="{B5D99A5D-9F2C-4EBB-BD90-E3723C5DD0F4}" type="sibTrans" cxnId="{121066CE-AE71-41FA-A48E-7E9817D54DCE}">
      <dgm:prSet/>
      <dgm:spPr/>
      <dgm:t>
        <a:bodyPr/>
        <a:lstStyle/>
        <a:p>
          <a:endParaRPr lang="zh-TW" altLang="en-US"/>
        </a:p>
      </dgm:t>
    </dgm:pt>
    <dgm:pt modelId="{4AA1F18C-70C2-4AC4-A5E8-4528BD98C20E}" type="pres">
      <dgm:prSet presAssocID="{2DF1B4C9-7671-44D0-96A3-14F7E74961A0}" presName="linearFlow" presStyleCnt="0">
        <dgm:presLayoutVars>
          <dgm:resizeHandles val="exact"/>
        </dgm:presLayoutVars>
      </dgm:prSet>
      <dgm:spPr/>
    </dgm:pt>
    <dgm:pt modelId="{86A9C779-F9CF-483F-8653-D564FF534D32}" type="pres">
      <dgm:prSet presAssocID="{AE92464C-04AC-4CDF-8D54-2E2DCB9F5D6F}" presName="node" presStyleLbl="node1" presStyleIdx="0" presStyleCnt="4" custScaleX="191886" custLinFactNeighborX="-591" custLinFactNeighborY="1554">
        <dgm:presLayoutVars>
          <dgm:bulletEnabled val="1"/>
        </dgm:presLayoutVars>
      </dgm:prSet>
      <dgm:spPr/>
    </dgm:pt>
    <dgm:pt modelId="{55FB35D7-BD54-45A4-9DC2-DE43BA6C6FC5}" type="pres">
      <dgm:prSet presAssocID="{F52FA1D8-33EF-44C8-942B-64C6567EDC98}" presName="sibTrans" presStyleLbl="sibTrans2D1" presStyleIdx="0" presStyleCnt="3"/>
      <dgm:spPr/>
    </dgm:pt>
    <dgm:pt modelId="{61C43EF2-FB3E-4812-9E08-0F5EE95E71B5}" type="pres">
      <dgm:prSet presAssocID="{F52FA1D8-33EF-44C8-942B-64C6567EDC98}" presName="connectorText" presStyleLbl="sibTrans2D1" presStyleIdx="0" presStyleCnt="3"/>
      <dgm:spPr/>
    </dgm:pt>
    <dgm:pt modelId="{7BA3403B-3B12-41AE-9048-62FFED261545}" type="pres">
      <dgm:prSet presAssocID="{BCB44A10-724F-49BC-BD59-1D7AB7EC0321}" presName="node" presStyleLbl="node1" presStyleIdx="1" presStyleCnt="4" custScaleX="191886" custLinFactNeighborX="-591" custLinFactNeighborY="1554">
        <dgm:presLayoutVars>
          <dgm:bulletEnabled val="1"/>
        </dgm:presLayoutVars>
      </dgm:prSet>
      <dgm:spPr/>
    </dgm:pt>
    <dgm:pt modelId="{8141AFCB-BFAA-4BC0-B512-9CF4D382048D}" type="pres">
      <dgm:prSet presAssocID="{82E5ED1C-7AC4-40C5-85CF-B4B3FF85FB19}" presName="sibTrans" presStyleLbl="sibTrans2D1" presStyleIdx="1" presStyleCnt="3"/>
      <dgm:spPr/>
    </dgm:pt>
    <dgm:pt modelId="{C862B9CA-68CF-4EC6-A2F8-D24488DDDCE2}" type="pres">
      <dgm:prSet presAssocID="{82E5ED1C-7AC4-40C5-85CF-B4B3FF85FB19}" presName="connectorText" presStyleLbl="sibTrans2D1" presStyleIdx="1" presStyleCnt="3"/>
      <dgm:spPr/>
    </dgm:pt>
    <dgm:pt modelId="{71A57973-5DE8-431A-A352-7AF8422FCB1F}" type="pres">
      <dgm:prSet presAssocID="{7849E789-51D1-483E-B341-67CA9A8ECA74}" presName="node" presStyleLbl="node1" presStyleIdx="2" presStyleCnt="4" custScaleX="191886" custLinFactNeighborX="-591" custLinFactNeighborY="1554">
        <dgm:presLayoutVars>
          <dgm:bulletEnabled val="1"/>
        </dgm:presLayoutVars>
      </dgm:prSet>
      <dgm:spPr/>
    </dgm:pt>
    <dgm:pt modelId="{74B3325D-8AC5-44C1-A8C1-B36CCA8BAACF}" type="pres">
      <dgm:prSet presAssocID="{C3587BFA-3C2F-422A-9EE6-F2E1729D2E6A}" presName="sibTrans" presStyleLbl="sibTrans2D1" presStyleIdx="2" presStyleCnt="3"/>
      <dgm:spPr/>
    </dgm:pt>
    <dgm:pt modelId="{8BBC9098-9AA0-484C-8E1B-2EC6FCB28ADE}" type="pres">
      <dgm:prSet presAssocID="{C3587BFA-3C2F-422A-9EE6-F2E1729D2E6A}" presName="connectorText" presStyleLbl="sibTrans2D1" presStyleIdx="2" presStyleCnt="3"/>
      <dgm:spPr/>
    </dgm:pt>
    <dgm:pt modelId="{7329FB73-3303-4219-96AA-F6A86A09507F}" type="pres">
      <dgm:prSet presAssocID="{9D4C5FA2-1FA5-4507-B541-F489FA68DD02}" presName="node" presStyleLbl="node1" presStyleIdx="3" presStyleCnt="4" custScaleX="191882">
        <dgm:presLayoutVars>
          <dgm:bulletEnabled val="1"/>
        </dgm:presLayoutVars>
      </dgm:prSet>
      <dgm:spPr/>
    </dgm:pt>
  </dgm:ptLst>
  <dgm:cxnLst>
    <dgm:cxn modelId="{E7E67527-833E-46D2-B17A-6F1F17F2C71D}" type="presOf" srcId="{F52FA1D8-33EF-44C8-942B-64C6567EDC98}" destId="{55FB35D7-BD54-45A4-9DC2-DE43BA6C6FC5}" srcOrd="0" destOrd="0" presId="urn:microsoft.com/office/officeart/2005/8/layout/process2"/>
    <dgm:cxn modelId="{F60B2338-174E-4EEA-A9A3-2B18CFA5CEFE}" type="presOf" srcId="{9D4C5FA2-1FA5-4507-B541-F489FA68DD02}" destId="{7329FB73-3303-4219-96AA-F6A86A09507F}" srcOrd="0" destOrd="0" presId="urn:microsoft.com/office/officeart/2005/8/layout/process2"/>
    <dgm:cxn modelId="{2D2D083A-541D-4187-9845-79D0383B14E0}" type="presOf" srcId="{82E5ED1C-7AC4-40C5-85CF-B4B3FF85FB19}" destId="{C862B9CA-68CF-4EC6-A2F8-D24488DDDCE2}" srcOrd="1" destOrd="0" presId="urn:microsoft.com/office/officeart/2005/8/layout/process2"/>
    <dgm:cxn modelId="{DBF7A33C-5BF9-415C-8075-3535306D7BAE}" type="presOf" srcId="{C3587BFA-3C2F-422A-9EE6-F2E1729D2E6A}" destId="{8BBC9098-9AA0-484C-8E1B-2EC6FCB28ADE}" srcOrd="1" destOrd="0" presId="urn:microsoft.com/office/officeart/2005/8/layout/process2"/>
    <dgm:cxn modelId="{F231447D-945F-4570-939A-0F42B9F97B03}" type="presOf" srcId="{7849E789-51D1-483E-B341-67CA9A8ECA74}" destId="{71A57973-5DE8-431A-A352-7AF8422FCB1F}" srcOrd="0" destOrd="0" presId="urn:microsoft.com/office/officeart/2005/8/layout/process2"/>
    <dgm:cxn modelId="{A98D868B-5112-490D-8C88-FF95273642F5}" type="presOf" srcId="{2DF1B4C9-7671-44D0-96A3-14F7E74961A0}" destId="{4AA1F18C-70C2-4AC4-A5E8-4528BD98C20E}" srcOrd="0" destOrd="0" presId="urn:microsoft.com/office/officeart/2005/8/layout/process2"/>
    <dgm:cxn modelId="{4B9BB28C-9908-47E0-9E0B-B27C00BD1392}" type="presOf" srcId="{BCB44A10-724F-49BC-BD59-1D7AB7EC0321}" destId="{7BA3403B-3B12-41AE-9048-62FFED261545}" srcOrd="0" destOrd="0" presId="urn:microsoft.com/office/officeart/2005/8/layout/process2"/>
    <dgm:cxn modelId="{9B604397-1FCA-4A84-B52F-30803313DE24}" type="presOf" srcId="{F52FA1D8-33EF-44C8-942B-64C6567EDC98}" destId="{61C43EF2-FB3E-4812-9E08-0F5EE95E71B5}" srcOrd="1" destOrd="0" presId="urn:microsoft.com/office/officeart/2005/8/layout/process2"/>
    <dgm:cxn modelId="{6F1BB799-3B13-4339-9B21-3F14FAC77423}" srcId="{2DF1B4C9-7671-44D0-96A3-14F7E74961A0}" destId="{7849E789-51D1-483E-B341-67CA9A8ECA74}" srcOrd="2" destOrd="0" parTransId="{BEDF4E4F-ED73-4E16-AF7A-58FC81F52438}" sibTransId="{C3587BFA-3C2F-422A-9EE6-F2E1729D2E6A}"/>
    <dgm:cxn modelId="{D385449E-0201-4040-88D0-00BC280D6A98}" type="presOf" srcId="{82E5ED1C-7AC4-40C5-85CF-B4B3FF85FB19}" destId="{8141AFCB-BFAA-4BC0-B512-9CF4D382048D}" srcOrd="0" destOrd="0" presId="urn:microsoft.com/office/officeart/2005/8/layout/process2"/>
    <dgm:cxn modelId="{FE4F3FA0-659D-43C7-9B63-B07F5CC75E77}" type="presOf" srcId="{AE92464C-04AC-4CDF-8D54-2E2DCB9F5D6F}" destId="{86A9C779-F9CF-483F-8653-D564FF534D32}" srcOrd="0" destOrd="0" presId="urn:microsoft.com/office/officeart/2005/8/layout/process2"/>
    <dgm:cxn modelId="{7B0562C7-1F7B-4584-BB5C-F2E3BE613974}" srcId="{2DF1B4C9-7671-44D0-96A3-14F7E74961A0}" destId="{BCB44A10-724F-49BC-BD59-1D7AB7EC0321}" srcOrd="1" destOrd="0" parTransId="{BF707CD8-FA2E-4553-A49D-1F5F0FA51C7D}" sibTransId="{82E5ED1C-7AC4-40C5-85CF-B4B3FF85FB19}"/>
    <dgm:cxn modelId="{121066CE-AE71-41FA-A48E-7E9817D54DCE}" srcId="{2DF1B4C9-7671-44D0-96A3-14F7E74961A0}" destId="{9D4C5FA2-1FA5-4507-B541-F489FA68DD02}" srcOrd="3" destOrd="0" parTransId="{016BBAB9-6F31-4447-BEBA-666922A699EF}" sibTransId="{B5D99A5D-9F2C-4EBB-BD90-E3723C5DD0F4}"/>
    <dgm:cxn modelId="{DB9082FA-880F-49BC-BD9E-1828299EF32F}" type="presOf" srcId="{C3587BFA-3C2F-422A-9EE6-F2E1729D2E6A}" destId="{74B3325D-8AC5-44C1-A8C1-B36CCA8BAACF}" srcOrd="0" destOrd="0" presId="urn:microsoft.com/office/officeart/2005/8/layout/process2"/>
    <dgm:cxn modelId="{1AED59FC-50DC-434F-8A8D-89D338A67665}" srcId="{2DF1B4C9-7671-44D0-96A3-14F7E74961A0}" destId="{AE92464C-04AC-4CDF-8D54-2E2DCB9F5D6F}" srcOrd="0" destOrd="0" parTransId="{D8C18A87-D3B2-474B-AC09-17801BF0A311}" sibTransId="{F52FA1D8-33EF-44C8-942B-64C6567EDC98}"/>
    <dgm:cxn modelId="{52550F97-1598-425D-BC4B-B35B246A911F}" type="presParOf" srcId="{4AA1F18C-70C2-4AC4-A5E8-4528BD98C20E}" destId="{86A9C779-F9CF-483F-8653-D564FF534D32}" srcOrd="0" destOrd="0" presId="urn:microsoft.com/office/officeart/2005/8/layout/process2"/>
    <dgm:cxn modelId="{1C288DEC-D1B9-41C7-9728-CCE91A823227}" type="presParOf" srcId="{4AA1F18C-70C2-4AC4-A5E8-4528BD98C20E}" destId="{55FB35D7-BD54-45A4-9DC2-DE43BA6C6FC5}" srcOrd="1" destOrd="0" presId="urn:microsoft.com/office/officeart/2005/8/layout/process2"/>
    <dgm:cxn modelId="{C31BFDA3-E06D-498A-BF2B-364A6A6156DF}" type="presParOf" srcId="{55FB35D7-BD54-45A4-9DC2-DE43BA6C6FC5}" destId="{61C43EF2-FB3E-4812-9E08-0F5EE95E71B5}" srcOrd="0" destOrd="0" presId="urn:microsoft.com/office/officeart/2005/8/layout/process2"/>
    <dgm:cxn modelId="{586E4916-C66B-444F-B536-CC57B039033D}" type="presParOf" srcId="{4AA1F18C-70C2-4AC4-A5E8-4528BD98C20E}" destId="{7BA3403B-3B12-41AE-9048-62FFED261545}" srcOrd="2" destOrd="0" presId="urn:microsoft.com/office/officeart/2005/8/layout/process2"/>
    <dgm:cxn modelId="{5AF6C036-DEF9-4D39-8191-169E3EF00427}" type="presParOf" srcId="{4AA1F18C-70C2-4AC4-A5E8-4528BD98C20E}" destId="{8141AFCB-BFAA-4BC0-B512-9CF4D382048D}" srcOrd="3" destOrd="0" presId="urn:microsoft.com/office/officeart/2005/8/layout/process2"/>
    <dgm:cxn modelId="{50DF8903-CD91-42FF-B3E6-DC66988FA990}" type="presParOf" srcId="{8141AFCB-BFAA-4BC0-B512-9CF4D382048D}" destId="{C862B9CA-68CF-4EC6-A2F8-D24488DDDCE2}" srcOrd="0" destOrd="0" presId="urn:microsoft.com/office/officeart/2005/8/layout/process2"/>
    <dgm:cxn modelId="{5E4286B0-DFE7-4562-8E77-652A6AB6B58B}" type="presParOf" srcId="{4AA1F18C-70C2-4AC4-A5E8-4528BD98C20E}" destId="{71A57973-5DE8-431A-A352-7AF8422FCB1F}" srcOrd="4" destOrd="0" presId="urn:microsoft.com/office/officeart/2005/8/layout/process2"/>
    <dgm:cxn modelId="{21C66DB7-8EA5-4E6A-9FB0-3B38A9DF9D36}" type="presParOf" srcId="{4AA1F18C-70C2-4AC4-A5E8-4528BD98C20E}" destId="{74B3325D-8AC5-44C1-A8C1-B36CCA8BAACF}" srcOrd="5" destOrd="0" presId="urn:microsoft.com/office/officeart/2005/8/layout/process2"/>
    <dgm:cxn modelId="{39E0B49A-767F-4E40-BA4D-1C8762674754}" type="presParOf" srcId="{74B3325D-8AC5-44C1-A8C1-B36CCA8BAACF}" destId="{8BBC9098-9AA0-484C-8E1B-2EC6FCB28ADE}" srcOrd="0" destOrd="0" presId="urn:microsoft.com/office/officeart/2005/8/layout/process2"/>
    <dgm:cxn modelId="{4611D4E0-9A12-4490-9B14-25BE907DE979}" type="presParOf" srcId="{4AA1F18C-70C2-4AC4-A5E8-4528BD98C20E}" destId="{7329FB73-3303-4219-96AA-F6A86A09507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BA7F9-5FD8-4789-BDFD-CA64582D8784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25E18B9-D2D3-407A-9579-A284C8037530}">
      <dgm:prSet phldrT="[文字]" custT="1"/>
      <dgm:spPr>
        <a:solidFill>
          <a:schemeClr val="accent6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8/17~8/31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基本資料確認</a:t>
          </a:r>
        </a:p>
      </dgm:t>
    </dgm:pt>
    <dgm:pt modelId="{4DE07423-59C0-4343-8BE7-6613797100CB}" type="parTrans" cxnId="{D05ABAA4-9999-450B-BB68-C8FCE8C93D3E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F6CFEF6-5106-4407-B759-79CD79621ABA}" type="sibTrans" cxnId="{D05ABAA4-9999-450B-BB68-C8FCE8C93D3E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AD911BED-A611-4749-B800-98294DB5EAEA}">
      <dgm:prSet phldrT="[文字]" custT="1"/>
      <dgm:spPr>
        <a:solidFill>
          <a:schemeClr val="accent6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zh-TW" altLang="en-US" sz="17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請學校依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「教育部</a:t>
          </a:r>
          <a:r>
            <a:rPr lang="en-US" altLang="zh-TW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115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學年度招生名額核定表」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總量內核定系所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 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學校組織規程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僅限基本資料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7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、學院資料等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及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其他相關佐證文件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特殊專班核定函文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填載。</a:t>
          </a:r>
        </a:p>
      </dgm:t>
    </dgm:pt>
    <dgm:pt modelId="{F3868233-9BD5-4A4D-82A4-90D5DFC0D606}" type="parTrans" cxnId="{BDCDF5C8-2A9F-43F5-8749-C32D77995EA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5163EAD-4C9D-48EC-9CA5-5447A9A0D9FC}" type="sibTrans" cxnId="{BDCDF5C8-2A9F-43F5-8749-C32D77995EA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A8E6895-1120-4287-A015-3F896B97F737}">
      <dgm:prSet phldrT="[文字]" custT="1"/>
      <dgm:spPr>
        <a:solidFill>
          <a:schemeClr val="accent5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9/1~10/30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</a:p>
      </dgm:t>
    </dgm:pt>
    <dgm:pt modelId="{3986B4F0-C446-437B-9216-E6F7757DDE49}" type="parTrans" cxnId="{E76A73DF-90EE-4302-A6D0-1377BF49E87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6943E4-C75B-4752-BA60-D3C0DC67B9A6}" type="sibTrans" cxnId="{E76A73DF-90EE-4302-A6D0-1377BF49E87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E38EF68-DC06-42C6-A4A3-5BB7D24A92DA}">
      <dgm:prSet phldrT="[文字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zh-TW" altLang="en-US" sz="17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各校填表作業期間</a:t>
          </a:r>
        </a:p>
      </dgm:t>
    </dgm:pt>
    <dgm:pt modelId="{8F0EDD88-F28B-402D-B164-67F7BCDE456A}" type="parTrans" cxnId="{DCB228E5-4560-47BC-9B16-3567A4F55360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1CC70C6-6532-411E-A2AF-48D8648D50F4}" type="sibTrans" cxnId="{DCB228E5-4560-47BC-9B16-3567A4F55360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D6711A4-5C12-4986-B1C0-5FC04C6F35BE}">
      <dgm:prSet phldrT="[文字]" custT="1"/>
      <dgm:spPr>
        <a:solidFill>
          <a:srgbClr val="FFEEB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11/5~11/18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</a:p>
      </dgm:t>
    </dgm:pt>
    <dgm:pt modelId="{EBF0EAF5-6922-437D-B25E-2D7A4AB2A05A}" type="parTrans" cxnId="{73C80D4C-1551-4C84-B5CF-C16F16C68EA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272296C-23AC-4426-ACE1-809F50088927}" type="sibTrans" cxnId="{73C80D4C-1551-4C84-B5CF-C16F16C68EA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8E6CA2A-3225-4DD0-A02F-0EB233C1971B}">
      <dgm:prSet phldrT="[文字]" custT="1"/>
      <dgm:spPr>
        <a:solidFill>
          <a:srgbClr val="FFEEB7">
            <a:alpha val="90000"/>
          </a:srgbClr>
        </a:solidFill>
        <a:ln>
          <a:noFill/>
        </a:ln>
      </dgm:spPr>
      <dgm:t>
        <a:bodyPr/>
        <a:lstStyle/>
        <a:p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需申請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修正本期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(115.10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期</a:t>
          </a:r>
          <a:r>
            <a:rPr lang="en-US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表冊資料</a:t>
          </a:r>
          <a:r>
            <a:rPr lang="zh-TW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之學校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</a:t>
          </a:r>
          <a:r>
            <a:rPr lang="zh-TW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</a:t>
          </a:r>
          <a:r>
            <a:rPr lang="zh-TW" altLang="en-US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務必於</a:t>
          </a:r>
          <a:r>
            <a:rPr lang="en-US" altLang="zh-TW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11/18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時前</a:t>
          </a:r>
          <a:r>
            <a:rPr lang="zh-TW" altLang="zh-TW" sz="17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zh-TW" sz="17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。</a:t>
          </a:r>
          <a:endParaRPr lang="zh-TW" altLang="en-US" sz="1700" b="0" u="none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AF81ED2-AF83-4EFD-8126-D24825018DCB}" type="parTrans" cxnId="{418CB47D-D578-4B61-8ABD-EDD91D2B2FF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58A3188-6E9A-444F-A702-56DC877F8EBF}" type="sibTrans" cxnId="{418CB47D-D578-4B61-8ABD-EDD91D2B2FF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2ACDBC8-5F32-4746-91B6-BC24D8980727}">
      <dgm:prSet phldrT="[文字]" custT="1"/>
      <dgm:spPr>
        <a:solidFill>
          <a:schemeClr val="accent3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11/26~11/27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非統一資料修正</a:t>
          </a:r>
        </a:p>
      </dgm:t>
    </dgm:pt>
    <dgm:pt modelId="{9F057A48-7D62-453D-B506-4217D157566C}" type="parTrans" cxnId="{B27815FB-4AC5-4D07-976F-A8589AB489E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BD2A72A-9320-4EFF-8DA6-19609BBEA083}" type="sibTrans" cxnId="{B27815FB-4AC5-4D07-976F-A8589AB489E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4DD8D13-BC06-466D-A12A-B4EC453811EA}">
      <dgm:prSet phldrT="[文字]" custT="1"/>
      <dgm:spPr>
        <a:solidFill>
          <a:schemeClr val="accent3">
            <a:lumMod val="40000"/>
            <a:lumOff val="60000"/>
            <a:alpha val="90000"/>
          </a:schemeClr>
        </a:solidFill>
        <a:ln>
          <a:noFill/>
        </a:ln>
      </dgm:spPr>
      <dgm:t>
        <a:bodyPr/>
        <a:lstStyle/>
        <a:p>
          <a:r>
            <a:rPr lang="zh-TW" altLang="zh-TW" sz="16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凡經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教育部</a:t>
          </a:r>
          <a:r>
            <a:rPr lang="zh-TW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統計處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私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立大學</a:t>
          </a:r>
          <a:r>
            <a:rPr lang="zh-TW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院</a:t>
          </a:r>
          <a:r>
            <a:rPr lang="zh-TW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獎補助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小組、大專校院學生基本資料庫及大專校院校務</a:t>
          </a:r>
          <a:r>
            <a:rPr lang="zh-TW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資訊公開</a:t>
          </a:r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平臺</a:t>
          </a:r>
          <a:r>
            <a:rPr lang="zh-TW" altLang="en-US" sz="16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再次</a:t>
          </a:r>
          <a:r>
            <a:rPr lang="zh-TW" altLang="zh-TW" sz="16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檢視</a:t>
          </a:r>
          <a:r>
            <a:rPr lang="zh-TW" altLang="zh-TW" sz="16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</a:t>
          </a:r>
          <a:r>
            <a:rPr lang="zh-TW" altLang="en-US" sz="16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後通知填報仍有疑義的</a:t>
          </a:r>
          <a:r>
            <a:rPr lang="zh-TW" altLang="zh-TW" sz="16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學校，</a:t>
          </a:r>
          <a:r>
            <a:rPr lang="zh-TW" altLang="en-US" sz="16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請務必於</a:t>
          </a:r>
          <a:r>
            <a:rPr lang="en-US" altLang="zh-TW" sz="1600" b="1" i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11/27</a:t>
          </a:r>
          <a:r>
            <a:rPr lang="zh-TW" altLang="en-US" sz="1600" b="1" i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1600" b="1" i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1600" b="1" i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</a:t>
          </a:r>
          <a:r>
            <a:rPr lang="zh-TW" altLang="en-US" sz="16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前</a:t>
          </a:r>
          <a:r>
            <a:rPr lang="zh-TW" altLang="en-US" sz="1600" b="1" i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en-US" sz="16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，以利各應用單位進行後續運用。</a:t>
          </a:r>
          <a:r>
            <a:rPr lang="en-US" sz="16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</a:t>
          </a:r>
          <a:endParaRPr lang="zh-TW" altLang="en-US" sz="1600" b="0" u="none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EF254D4-5203-464C-A819-810FE1BE5C63}" type="parTrans" cxnId="{7F8BB230-DE14-415D-896D-768B5F8649E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73670DA-C3C3-4642-9630-F85A34310A0B}" type="sibTrans" cxnId="{7F8BB230-DE14-415D-896D-768B5F8649E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DA0C1C6-C492-4D75-AA32-24CA21DCE3A3}" type="pres">
      <dgm:prSet presAssocID="{CE9BA7F9-5FD8-4789-BDFD-CA64582D8784}" presName="Name0" presStyleCnt="0">
        <dgm:presLayoutVars>
          <dgm:dir/>
          <dgm:animLvl val="lvl"/>
          <dgm:resizeHandles val="exact"/>
        </dgm:presLayoutVars>
      </dgm:prSet>
      <dgm:spPr/>
    </dgm:pt>
    <dgm:pt modelId="{66ECC06A-64A8-45F2-8DD7-DD002C382DF3}" type="pres">
      <dgm:prSet presAssocID="{125E18B9-D2D3-407A-9579-A284C8037530}" presName="linNode" presStyleCnt="0"/>
      <dgm:spPr/>
    </dgm:pt>
    <dgm:pt modelId="{4D3EE70A-9259-4F3F-9415-BF5F8836AB90}" type="pres">
      <dgm:prSet presAssocID="{125E18B9-D2D3-407A-9579-A284C8037530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D354B515-35BD-4ABD-80D2-12CCB371E97A}" type="pres">
      <dgm:prSet presAssocID="{125E18B9-D2D3-407A-9579-A284C8037530}" presName="descendantText" presStyleLbl="alignAccFollowNode1" presStyleIdx="0" presStyleCnt="4">
        <dgm:presLayoutVars>
          <dgm:bulletEnabled val="1"/>
        </dgm:presLayoutVars>
      </dgm:prSet>
      <dgm:spPr/>
    </dgm:pt>
    <dgm:pt modelId="{74ABEAB3-DC59-4C93-87FA-42AEE6B23F88}" type="pres">
      <dgm:prSet presAssocID="{7F6CFEF6-5106-4407-B759-79CD79621ABA}" presName="sp" presStyleCnt="0"/>
      <dgm:spPr/>
    </dgm:pt>
    <dgm:pt modelId="{A61FDE06-06FC-4922-99D8-315D37DDD497}" type="pres">
      <dgm:prSet presAssocID="{4A8E6895-1120-4287-A015-3F896B97F737}" presName="linNode" presStyleCnt="0"/>
      <dgm:spPr/>
    </dgm:pt>
    <dgm:pt modelId="{CAF50437-227C-4E91-97BC-5B0C9973FA02}" type="pres">
      <dgm:prSet presAssocID="{4A8E6895-1120-4287-A015-3F896B97F73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45DFA0B1-C3A0-420B-9BD1-5DD1C818423F}" type="pres">
      <dgm:prSet presAssocID="{4A8E6895-1120-4287-A015-3F896B97F737}" presName="descendantText" presStyleLbl="alignAccFollowNode1" presStyleIdx="1" presStyleCnt="4">
        <dgm:presLayoutVars>
          <dgm:bulletEnabled val="1"/>
        </dgm:presLayoutVars>
      </dgm:prSet>
      <dgm:spPr/>
    </dgm:pt>
    <dgm:pt modelId="{3A355D9E-C97D-4B4A-B401-338E92B4D25B}" type="pres">
      <dgm:prSet presAssocID="{BC6943E4-C75B-4752-BA60-D3C0DC67B9A6}" presName="sp" presStyleCnt="0"/>
      <dgm:spPr/>
    </dgm:pt>
    <dgm:pt modelId="{DD6D2B17-509D-4ED8-9E83-34E96FBCA4F8}" type="pres">
      <dgm:prSet presAssocID="{0D6711A4-5C12-4986-B1C0-5FC04C6F35BE}" presName="linNode" presStyleCnt="0"/>
      <dgm:spPr/>
    </dgm:pt>
    <dgm:pt modelId="{2544EE88-CD0F-48D9-B07A-B34DE54C9A5D}" type="pres">
      <dgm:prSet presAssocID="{0D6711A4-5C12-4986-B1C0-5FC04C6F35B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698603D5-8F71-4FA4-9495-A105A00588CA}" type="pres">
      <dgm:prSet presAssocID="{0D6711A4-5C12-4986-B1C0-5FC04C6F35BE}" presName="descendantText" presStyleLbl="alignAccFollowNode1" presStyleIdx="2" presStyleCnt="4">
        <dgm:presLayoutVars>
          <dgm:bulletEnabled val="1"/>
        </dgm:presLayoutVars>
      </dgm:prSet>
      <dgm:spPr/>
    </dgm:pt>
    <dgm:pt modelId="{AC8E69FB-7629-4933-8EDB-32F564D541C6}" type="pres">
      <dgm:prSet presAssocID="{D272296C-23AC-4426-ACE1-809F50088927}" presName="sp" presStyleCnt="0"/>
      <dgm:spPr/>
    </dgm:pt>
    <dgm:pt modelId="{DB2F58BE-7A69-4F0E-AFCC-838DB4602560}" type="pres">
      <dgm:prSet presAssocID="{52ACDBC8-5F32-4746-91B6-BC24D8980727}" presName="linNode" presStyleCnt="0"/>
      <dgm:spPr/>
    </dgm:pt>
    <dgm:pt modelId="{40EAB7DC-2461-4619-AC65-60C3D22878CC}" type="pres">
      <dgm:prSet presAssocID="{52ACDBC8-5F32-4746-91B6-BC24D8980727}" presName="parentText" presStyleLbl="node1" presStyleIdx="3" presStyleCnt="4" custLinFactNeighborY="-2007">
        <dgm:presLayoutVars>
          <dgm:chMax val="1"/>
          <dgm:bulletEnabled val="1"/>
        </dgm:presLayoutVars>
      </dgm:prSet>
      <dgm:spPr/>
    </dgm:pt>
    <dgm:pt modelId="{DDFB25DD-88E0-458C-BA02-CB8C77636D35}" type="pres">
      <dgm:prSet presAssocID="{52ACDBC8-5F32-4746-91B6-BC24D8980727}" presName="descendantText" presStyleLbl="alignAccFollowNode1" presStyleIdx="3" presStyleCnt="4" custScaleY="90633" custLinFactNeighborY="-2508">
        <dgm:presLayoutVars>
          <dgm:bulletEnabled val="1"/>
        </dgm:presLayoutVars>
      </dgm:prSet>
      <dgm:spPr/>
    </dgm:pt>
  </dgm:ptLst>
  <dgm:cxnLst>
    <dgm:cxn modelId="{4853A30E-48DB-4567-9E7D-04A69D10E0D5}" type="presOf" srcId="{125E18B9-D2D3-407A-9579-A284C8037530}" destId="{4D3EE70A-9259-4F3F-9415-BF5F8836AB90}" srcOrd="0" destOrd="0" presId="urn:microsoft.com/office/officeart/2005/8/layout/vList5"/>
    <dgm:cxn modelId="{D90FCA17-97D9-409C-B983-C035A3AE575D}" type="presOf" srcId="{52ACDBC8-5F32-4746-91B6-BC24D8980727}" destId="{40EAB7DC-2461-4619-AC65-60C3D22878CC}" srcOrd="0" destOrd="0" presId="urn:microsoft.com/office/officeart/2005/8/layout/vList5"/>
    <dgm:cxn modelId="{15F9CB21-14D6-4C59-93CB-EC5C77B21A33}" type="presOf" srcId="{AD911BED-A611-4749-B800-98294DB5EAEA}" destId="{D354B515-35BD-4ABD-80D2-12CCB371E97A}" srcOrd="0" destOrd="0" presId="urn:microsoft.com/office/officeart/2005/8/layout/vList5"/>
    <dgm:cxn modelId="{49DDB025-6C79-4560-AAC8-5EE2F24721AE}" type="presOf" srcId="{0D6711A4-5C12-4986-B1C0-5FC04C6F35BE}" destId="{2544EE88-CD0F-48D9-B07A-B34DE54C9A5D}" srcOrd="0" destOrd="0" presId="urn:microsoft.com/office/officeart/2005/8/layout/vList5"/>
    <dgm:cxn modelId="{7F8BB230-DE14-415D-896D-768B5F8649EC}" srcId="{52ACDBC8-5F32-4746-91B6-BC24D8980727}" destId="{94DD8D13-BC06-466D-A12A-B4EC453811EA}" srcOrd="0" destOrd="0" parTransId="{5EF254D4-5203-464C-A819-810FE1BE5C63}" sibTransId="{573670DA-C3C3-4642-9630-F85A34310A0B}"/>
    <dgm:cxn modelId="{C7C45561-3222-49E3-96D1-393A38ED0BB5}" type="presOf" srcId="{CE9BA7F9-5FD8-4789-BDFD-CA64582D8784}" destId="{7DA0C1C6-C492-4D75-AA32-24CA21DCE3A3}" srcOrd="0" destOrd="0" presId="urn:microsoft.com/office/officeart/2005/8/layout/vList5"/>
    <dgm:cxn modelId="{73C80D4C-1551-4C84-B5CF-C16F16C68EAC}" srcId="{CE9BA7F9-5FD8-4789-BDFD-CA64582D8784}" destId="{0D6711A4-5C12-4986-B1C0-5FC04C6F35BE}" srcOrd="2" destOrd="0" parTransId="{EBF0EAF5-6922-437D-B25E-2D7A4AB2A05A}" sibTransId="{D272296C-23AC-4426-ACE1-809F50088927}"/>
    <dgm:cxn modelId="{9F794379-36A5-47A8-870A-512DD68C7BDA}" type="presOf" srcId="{88E6CA2A-3225-4DD0-A02F-0EB233C1971B}" destId="{698603D5-8F71-4FA4-9495-A105A00588CA}" srcOrd="0" destOrd="0" presId="urn:microsoft.com/office/officeart/2005/8/layout/vList5"/>
    <dgm:cxn modelId="{D44E2C7A-3DC4-4D8B-AF01-DA6BD1252150}" type="presOf" srcId="{94DD8D13-BC06-466D-A12A-B4EC453811EA}" destId="{DDFB25DD-88E0-458C-BA02-CB8C77636D35}" srcOrd="0" destOrd="0" presId="urn:microsoft.com/office/officeart/2005/8/layout/vList5"/>
    <dgm:cxn modelId="{418CB47D-D578-4B61-8ABD-EDD91D2B2FF4}" srcId="{0D6711A4-5C12-4986-B1C0-5FC04C6F35BE}" destId="{88E6CA2A-3225-4DD0-A02F-0EB233C1971B}" srcOrd="0" destOrd="0" parTransId="{7AF81ED2-AF83-4EFD-8126-D24825018DCB}" sibTransId="{858A3188-6E9A-444F-A702-56DC877F8EBF}"/>
    <dgm:cxn modelId="{143A819D-1633-4D54-BE3A-1A13C46F4506}" type="presOf" srcId="{4A8E6895-1120-4287-A015-3F896B97F737}" destId="{CAF50437-227C-4E91-97BC-5B0C9973FA02}" srcOrd="0" destOrd="0" presId="urn:microsoft.com/office/officeart/2005/8/layout/vList5"/>
    <dgm:cxn modelId="{7C2DBE9D-AA66-4BA7-ADE4-606BE0DA0442}" type="presOf" srcId="{9E38EF68-DC06-42C6-A4A3-5BB7D24A92DA}" destId="{45DFA0B1-C3A0-420B-9BD1-5DD1C818423F}" srcOrd="0" destOrd="0" presId="urn:microsoft.com/office/officeart/2005/8/layout/vList5"/>
    <dgm:cxn modelId="{D05ABAA4-9999-450B-BB68-C8FCE8C93D3E}" srcId="{CE9BA7F9-5FD8-4789-BDFD-CA64582D8784}" destId="{125E18B9-D2D3-407A-9579-A284C8037530}" srcOrd="0" destOrd="0" parTransId="{4DE07423-59C0-4343-8BE7-6613797100CB}" sibTransId="{7F6CFEF6-5106-4407-B759-79CD79621ABA}"/>
    <dgm:cxn modelId="{BDCDF5C8-2A9F-43F5-8749-C32D77995EA6}" srcId="{125E18B9-D2D3-407A-9579-A284C8037530}" destId="{AD911BED-A611-4749-B800-98294DB5EAEA}" srcOrd="0" destOrd="0" parTransId="{F3868233-9BD5-4A4D-82A4-90D5DFC0D606}" sibTransId="{95163EAD-4C9D-48EC-9CA5-5447A9A0D9FC}"/>
    <dgm:cxn modelId="{E76A73DF-90EE-4302-A6D0-1377BF49E874}" srcId="{CE9BA7F9-5FD8-4789-BDFD-CA64582D8784}" destId="{4A8E6895-1120-4287-A015-3F896B97F737}" srcOrd="1" destOrd="0" parTransId="{3986B4F0-C446-437B-9216-E6F7757DDE49}" sibTransId="{BC6943E4-C75B-4752-BA60-D3C0DC67B9A6}"/>
    <dgm:cxn modelId="{DCB228E5-4560-47BC-9B16-3567A4F55360}" srcId="{4A8E6895-1120-4287-A015-3F896B97F737}" destId="{9E38EF68-DC06-42C6-A4A3-5BB7D24A92DA}" srcOrd="0" destOrd="0" parTransId="{8F0EDD88-F28B-402D-B164-67F7BCDE456A}" sibTransId="{01CC70C6-6532-411E-A2AF-48D8648D50F4}"/>
    <dgm:cxn modelId="{B27815FB-4AC5-4D07-976F-A8589AB489E6}" srcId="{CE9BA7F9-5FD8-4789-BDFD-CA64582D8784}" destId="{52ACDBC8-5F32-4746-91B6-BC24D8980727}" srcOrd="3" destOrd="0" parTransId="{9F057A48-7D62-453D-B506-4217D157566C}" sibTransId="{EBD2A72A-9320-4EFF-8DA6-19609BBEA083}"/>
    <dgm:cxn modelId="{01C43FAE-8B3F-49EB-89A0-84A137A285F2}" type="presParOf" srcId="{7DA0C1C6-C492-4D75-AA32-24CA21DCE3A3}" destId="{66ECC06A-64A8-45F2-8DD7-DD002C382DF3}" srcOrd="0" destOrd="0" presId="urn:microsoft.com/office/officeart/2005/8/layout/vList5"/>
    <dgm:cxn modelId="{1AA7F94C-B974-477A-964D-73F0108CD36B}" type="presParOf" srcId="{66ECC06A-64A8-45F2-8DD7-DD002C382DF3}" destId="{4D3EE70A-9259-4F3F-9415-BF5F8836AB90}" srcOrd="0" destOrd="0" presId="urn:microsoft.com/office/officeart/2005/8/layout/vList5"/>
    <dgm:cxn modelId="{4E5146FF-7454-4E7F-98FA-079DDBAC24AF}" type="presParOf" srcId="{66ECC06A-64A8-45F2-8DD7-DD002C382DF3}" destId="{D354B515-35BD-4ABD-80D2-12CCB371E97A}" srcOrd="1" destOrd="0" presId="urn:microsoft.com/office/officeart/2005/8/layout/vList5"/>
    <dgm:cxn modelId="{636410E7-5C37-4F14-8B4B-86F2977744B1}" type="presParOf" srcId="{7DA0C1C6-C492-4D75-AA32-24CA21DCE3A3}" destId="{74ABEAB3-DC59-4C93-87FA-42AEE6B23F88}" srcOrd="1" destOrd="0" presId="urn:microsoft.com/office/officeart/2005/8/layout/vList5"/>
    <dgm:cxn modelId="{BD6CEAC2-5B7D-40F7-A1BC-149045DC0FAA}" type="presParOf" srcId="{7DA0C1C6-C492-4D75-AA32-24CA21DCE3A3}" destId="{A61FDE06-06FC-4922-99D8-315D37DDD497}" srcOrd="2" destOrd="0" presId="urn:microsoft.com/office/officeart/2005/8/layout/vList5"/>
    <dgm:cxn modelId="{90DBE004-52B2-433E-9439-B38C96C64B1B}" type="presParOf" srcId="{A61FDE06-06FC-4922-99D8-315D37DDD497}" destId="{CAF50437-227C-4E91-97BC-5B0C9973FA02}" srcOrd="0" destOrd="0" presId="urn:microsoft.com/office/officeart/2005/8/layout/vList5"/>
    <dgm:cxn modelId="{C5AD8C1C-D8BC-4A1F-A3F1-933C186084CA}" type="presParOf" srcId="{A61FDE06-06FC-4922-99D8-315D37DDD497}" destId="{45DFA0B1-C3A0-420B-9BD1-5DD1C818423F}" srcOrd="1" destOrd="0" presId="urn:microsoft.com/office/officeart/2005/8/layout/vList5"/>
    <dgm:cxn modelId="{88F1939B-8271-41F2-B8B6-B2B8BEA1A12C}" type="presParOf" srcId="{7DA0C1C6-C492-4D75-AA32-24CA21DCE3A3}" destId="{3A355D9E-C97D-4B4A-B401-338E92B4D25B}" srcOrd="3" destOrd="0" presId="urn:microsoft.com/office/officeart/2005/8/layout/vList5"/>
    <dgm:cxn modelId="{1FB33090-9489-4072-B53C-3DCB7DCA146B}" type="presParOf" srcId="{7DA0C1C6-C492-4D75-AA32-24CA21DCE3A3}" destId="{DD6D2B17-509D-4ED8-9E83-34E96FBCA4F8}" srcOrd="4" destOrd="0" presId="urn:microsoft.com/office/officeart/2005/8/layout/vList5"/>
    <dgm:cxn modelId="{9BE78E23-D3A3-4A39-8637-678D1B623AA2}" type="presParOf" srcId="{DD6D2B17-509D-4ED8-9E83-34E96FBCA4F8}" destId="{2544EE88-CD0F-48D9-B07A-B34DE54C9A5D}" srcOrd="0" destOrd="0" presId="urn:microsoft.com/office/officeart/2005/8/layout/vList5"/>
    <dgm:cxn modelId="{05621632-675D-4275-BD4D-0F007B4D9CCE}" type="presParOf" srcId="{DD6D2B17-509D-4ED8-9E83-34E96FBCA4F8}" destId="{698603D5-8F71-4FA4-9495-A105A00588CA}" srcOrd="1" destOrd="0" presId="urn:microsoft.com/office/officeart/2005/8/layout/vList5"/>
    <dgm:cxn modelId="{E72ACE28-61D2-439F-9C51-0E75B8C58CEC}" type="presParOf" srcId="{7DA0C1C6-C492-4D75-AA32-24CA21DCE3A3}" destId="{AC8E69FB-7629-4933-8EDB-32F564D541C6}" srcOrd="5" destOrd="0" presId="urn:microsoft.com/office/officeart/2005/8/layout/vList5"/>
    <dgm:cxn modelId="{4972B231-D089-41EF-BCD3-9E35DFD85245}" type="presParOf" srcId="{7DA0C1C6-C492-4D75-AA32-24CA21DCE3A3}" destId="{DB2F58BE-7A69-4F0E-AFCC-838DB4602560}" srcOrd="6" destOrd="0" presId="urn:microsoft.com/office/officeart/2005/8/layout/vList5"/>
    <dgm:cxn modelId="{15B0089B-BAF2-43A0-95E8-B84E0956B069}" type="presParOf" srcId="{DB2F58BE-7A69-4F0E-AFCC-838DB4602560}" destId="{40EAB7DC-2461-4619-AC65-60C3D22878CC}" srcOrd="0" destOrd="0" presId="urn:microsoft.com/office/officeart/2005/8/layout/vList5"/>
    <dgm:cxn modelId="{7FCA75C8-849B-482A-812D-CC1BFB73ED83}" type="presParOf" srcId="{DB2F58BE-7A69-4F0E-AFCC-838DB4602560}" destId="{DDFB25DD-88E0-458C-BA02-CB8C77636D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6DE739-D1D8-4F82-A1B1-92C4402768E3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901347E-9A22-4C2B-92E9-E1C5B67FC342}">
      <dgm:prSet phldrT="[文字]" custT="1"/>
      <dgm:spPr>
        <a:solidFill>
          <a:srgbClr val="D1D6F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準備核章版檢核表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BD514C9C-E576-463F-8CAC-B8C7663AE0CA}" type="parTrans" cxnId="{6C33E5C5-1CCA-404D-88D1-9F261A5F6B9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450DEB55-AE9B-46C4-A3FC-452113AE959F}" type="sibTrans" cxnId="{6C33E5C5-1CCA-404D-88D1-9F261A5F6B9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B92EBCDA-FAFF-4F76-89B6-8A17C03FB3CE}">
      <dgm:prSet phldrT="[文字]" custT="1"/>
      <dgm:spPr>
        <a:solidFill>
          <a:srgbClr val="FFECB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800" b="1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正本、副本公文皆需檢附「核章版」檢核表</a:t>
          </a:r>
          <a:endParaRPr lang="zh-TW" altLang="en-US" sz="2800" b="1" dirty="0">
            <a:solidFill>
              <a:srgbClr val="C00000"/>
            </a:solidFill>
          </a:endParaRPr>
        </a:p>
      </dgm:t>
    </dgm:pt>
    <dgm:pt modelId="{98AE658C-0136-4B4A-9617-36297BB8D20B}" type="parTrans" cxnId="{984902B3-070A-406B-9A40-0976D256A70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F05A9D5-FF01-4E12-8ACE-4013C8911D27}" type="sibTrans" cxnId="{984902B3-070A-406B-9A40-0976D256A70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7CB5B596-3095-47C5-8364-7F2C92D6B374}">
      <dgm:prSet phldrT="[文字]" custT="1"/>
      <dgm:spPr>
        <a:solidFill>
          <a:srgbClr val="FFECB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正本→教育部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3DFF30B6-DF98-4C02-83CB-CA6477B81447}" type="parTrans" cxnId="{BDC50CC6-D08B-40F1-A38A-B094CC4FE767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ABC1D7F-1F40-44F7-BBFF-AFE5C0B94A59}" type="sibTrans" cxnId="{BDC50CC6-D08B-40F1-A38A-B094CC4FE767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27C3E1AA-C169-4792-BB10-14FAA9992C4B}">
      <dgm:prSet phldrT="[文字]" custT="1"/>
      <dgm:spPr>
        <a:solidFill>
          <a:srgbClr val="D1D6F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540000"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檔案限制：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5MB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以內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7AD150FA-225D-4FFA-9D04-E47DB5CBE5F1}" type="parTrans" cxnId="{1CE7DE2E-4ADA-4FC8-8A92-974D9B793FF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1275EF82-1331-4055-B7FF-9EDEEA40D7A7}" type="sibTrans" cxnId="{1CE7DE2E-4ADA-4FC8-8A92-974D9B793FF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55C062CB-A443-4C03-9C9A-E759B7018B2E}">
      <dgm:prSet phldrT="[文字]" custT="1"/>
      <dgm:spPr>
        <a:solidFill>
          <a:srgbClr val="FFECB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1076325" indent="-1076325"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副本→</a:t>
          </a:r>
          <a:r>
            <a:rPr lang="zh-TW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雲科大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    資料庫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09B4E4E2-FD36-479E-90E0-FB6EB31C023B}" type="parTrans" cxnId="{4D5D0430-BC9F-4B43-B018-E897CEE4378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5EC63E1-8311-46D4-8F87-6E8453FEE48A}" type="sibTrans" cxnId="{4D5D0430-BC9F-4B43-B018-E897CEE4378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4982CEA-E7EF-434B-9FD5-3443FDDCD951}">
      <dgm:prSet phldrT="[文字]" custT="1"/>
      <dgm:spPr>
        <a:solidFill>
          <a:srgbClr val="D1D6F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線上填妥檢核表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F0CAF96E-3A82-4687-A4A2-668C65FDA7A3}" type="parTrans" cxnId="{56AEB691-73DE-46FD-80F8-368B4FE7D1FF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CC938CC-CB98-420A-BC48-71EE24E1CD01}" type="sibTrans" cxnId="{56AEB691-73DE-46FD-80F8-368B4FE7D1FF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34222107-720D-4E90-A0FD-E47971EC8CC9}">
      <dgm:prSet phldrT="[文字]" custT="1"/>
      <dgm:spPr>
        <a:solidFill>
          <a:srgbClr val="D1D6F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電子公文函送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FC4A0E9A-E09D-4004-80B8-6BC90CF70F7A}" type="parTrans" cxnId="{C2A36709-9EE0-444E-88C9-906C9693A620}">
      <dgm:prSet/>
      <dgm:spPr/>
      <dgm:t>
        <a:bodyPr/>
        <a:lstStyle/>
        <a:p>
          <a:endParaRPr lang="zh-TW" altLang="en-US"/>
        </a:p>
      </dgm:t>
    </dgm:pt>
    <dgm:pt modelId="{09AD5892-422E-4CAD-8303-095F593597CB}" type="sibTrans" cxnId="{C2A36709-9EE0-444E-88C9-906C9693A620}">
      <dgm:prSet/>
      <dgm:spPr/>
      <dgm:t>
        <a:bodyPr/>
        <a:lstStyle/>
        <a:p>
          <a:endParaRPr lang="zh-TW" altLang="en-US"/>
        </a:p>
      </dgm:t>
    </dgm:pt>
    <dgm:pt modelId="{0EA970CA-A326-4980-A8B4-0CEE72227F4F}">
      <dgm:prSet phldrT="[文字]" custT="1"/>
      <dgm:spPr>
        <a:solidFill>
          <a:srgbClr val="B8C0F2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5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作業步驟</a:t>
          </a:r>
          <a:endParaRPr lang="zh-TW" altLang="en-US" sz="5400" b="1" dirty="0">
            <a:solidFill>
              <a:schemeClr val="tx1"/>
            </a:solidFill>
          </a:endParaRPr>
        </a:p>
      </dgm:t>
    </dgm:pt>
    <dgm:pt modelId="{F7A34446-BD4A-4D47-A6A3-8E01E6EDA109}" type="sibTrans" cxnId="{67003DC2-214E-4192-9609-3EC0ECD4896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661C2CB-BD9E-49B4-96EF-77794E767C6C}" type="parTrans" cxnId="{67003DC2-214E-4192-9609-3EC0ECD4896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08570FE5-886E-441A-8508-F82E40234EF3}">
      <dgm:prSet phldrT="[文字]" custT="1"/>
      <dgm:spPr>
        <a:solidFill>
          <a:srgbClr val="FFE089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5400" b="1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重要提醒</a:t>
          </a:r>
        </a:p>
      </dgm:t>
    </dgm:pt>
    <dgm:pt modelId="{CFCCE419-C128-4320-ADB5-18693E648A07}" type="sibTrans" cxnId="{C8D0022D-2266-474D-8DE3-5858793ACE1D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0E3F3E7A-594B-4C2A-8F11-D752E19B5E65}" type="parTrans" cxnId="{C8D0022D-2266-474D-8DE3-5858793ACE1D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222E0E87-9054-4179-BD50-BCD100649F42}" type="pres">
      <dgm:prSet presAssocID="{026DE739-D1D8-4F82-A1B1-92C4402768E3}" presName="theList" presStyleCnt="0">
        <dgm:presLayoutVars>
          <dgm:dir/>
          <dgm:animLvl val="lvl"/>
          <dgm:resizeHandles val="exact"/>
        </dgm:presLayoutVars>
      </dgm:prSet>
      <dgm:spPr/>
    </dgm:pt>
    <dgm:pt modelId="{7AED0F8D-3E48-4DC1-A594-F6A8744E5FC0}" type="pres">
      <dgm:prSet presAssocID="{0EA970CA-A326-4980-A8B4-0CEE72227F4F}" presName="compNode" presStyleCnt="0"/>
      <dgm:spPr/>
    </dgm:pt>
    <dgm:pt modelId="{44B97A6D-2EDC-4F57-8E69-C78C54D6BC52}" type="pres">
      <dgm:prSet presAssocID="{0EA970CA-A326-4980-A8B4-0CEE72227F4F}" presName="aNode" presStyleLbl="bgShp" presStyleIdx="0" presStyleCnt="2"/>
      <dgm:spPr/>
    </dgm:pt>
    <dgm:pt modelId="{8537FB35-60E4-4EE8-A4D5-9336F4474EFB}" type="pres">
      <dgm:prSet presAssocID="{0EA970CA-A326-4980-A8B4-0CEE72227F4F}" presName="textNode" presStyleLbl="bgShp" presStyleIdx="0" presStyleCnt="2"/>
      <dgm:spPr/>
    </dgm:pt>
    <dgm:pt modelId="{DC94C304-F203-4307-8DEC-B7D774E6CE64}" type="pres">
      <dgm:prSet presAssocID="{0EA970CA-A326-4980-A8B4-0CEE72227F4F}" presName="compChildNode" presStyleCnt="0"/>
      <dgm:spPr/>
    </dgm:pt>
    <dgm:pt modelId="{40B991C5-220C-4FC7-8F9F-733F34A328D7}" type="pres">
      <dgm:prSet presAssocID="{0EA970CA-A326-4980-A8B4-0CEE72227F4F}" presName="theInnerList" presStyleCnt="0"/>
      <dgm:spPr/>
    </dgm:pt>
    <dgm:pt modelId="{8FC0B2C8-DC4C-451E-8DF9-13B557A91C47}" type="pres">
      <dgm:prSet presAssocID="{C4982CEA-E7EF-434B-9FD5-3443FDDCD951}" presName="childNode" presStyleLbl="node1" presStyleIdx="0" presStyleCnt="7">
        <dgm:presLayoutVars>
          <dgm:bulletEnabled val="1"/>
        </dgm:presLayoutVars>
      </dgm:prSet>
      <dgm:spPr/>
    </dgm:pt>
    <dgm:pt modelId="{493D980F-E710-4205-8567-8A645D35F9F2}" type="pres">
      <dgm:prSet presAssocID="{C4982CEA-E7EF-434B-9FD5-3443FDDCD951}" presName="aSpace2" presStyleCnt="0"/>
      <dgm:spPr/>
    </dgm:pt>
    <dgm:pt modelId="{80892F1F-797B-4A3E-848F-8356640581C4}" type="pres">
      <dgm:prSet presAssocID="{C901347E-9A22-4C2B-92E9-E1C5B67FC342}" presName="childNode" presStyleLbl="node1" presStyleIdx="1" presStyleCnt="7">
        <dgm:presLayoutVars>
          <dgm:bulletEnabled val="1"/>
        </dgm:presLayoutVars>
      </dgm:prSet>
      <dgm:spPr/>
    </dgm:pt>
    <dgm:pt modelId="{07BA8E9E-B82D-438A-8A8A-9FA4ECA74268}" type="pres">
      <dgm:prSet presAssocID="{C901347E-9A22-4C2B-92E9-E1C5B67FC342}" presName="aSpace2" presStyleCnt="0"/>
      <dgm:spPr/>
    </dgm:pt>
    <dgm:pt modelId="{46A1D54D-5D87-4DEA-AE1E-97DDEFD688ED}" type="pres">
      <dgm:prSet presAssocID="{34222107-720D-4E90-A0FD-E47971EC8CC9}" presName="childNode" presStyleLbl="node1" presStyleIdx="2" presStyleCnt="7">
        <dgm:presLayoutVars>
          <dgm:bulletEnabled val="1"/>
        </dgm:presLayoutVars>
      </dgm:prSet>
      <dgm:spPr/>
    </dgm:pt>
    <dgm:pt modelId="{45BE6928-C036-4869-B68C-09C110F38C8A}" type="pres">
      <dgm:prSet presAssocID="{34222107-720D-4E90-A0FD-E47971EC8CC9}" presName="aSpace2" presStyleCnt="0"/>
      <dgm:spPr/>
    </dgm:pt>
    <dgm:pt modelId="{92B23F9C-919F-4B13-88DF-1A161D94AFE2}" type="pres">
      <dgm:prSet presAssocID="{27C3E1AA-C169-4792-BB10-14FAA9992C4B}" presName="childNode" presStyleLbl="node1" presStyleIdx="3" presStyleCnt="7">
        <dgm:presLayoutVars>
          <dgm:bulletEnabled val="1"/>
        </dgm:presLayoutVars>
      </dgm:prSet>
      <dgm:spPr/>
    </dgm:pt>
    <dgm:pt modelId="{2F2EFC8A-6B68-4BC7-A459-F100E37632F7}" type="pres">
      <dgm:prSet presAssocID="{0EA970CA-A326-4980-A8B4-0CEE72227F4F}" presName="aSpace" presStyleCnt="0"/>
      <dgm:spPr/>
    </dgm:pt>
    <dgm:pt modelId="{17E7D40F-588C-42F4-8970-1C1AA2E6C458}" type="pres">
      <dgm:prSet presAssocID="{08570FE5-886E-441A-8508-F82E40234EF3}" presName="compNode" presStyleCnt="0"/>
      <dgm:spPr/>
    </dgm:pt>
    <dgm:pt modelId="{35FBCE6C-7176-43BD-B7A0-231F3C99C7C7}" type="pres">
      <dgm:prSet presAssocID="{08570FE5-886E-441A-8508-F82E40234EF3}" presName="aNode" presStyleLbl="bgShp" presStyleIdx="1" presStyleCnt="2"/>
      <dgm:spPr/>
    </dgm:pt>
    <dgm:pt modelId="{4CC602B2-FDB4-4BC9-AB74-FF2F606DCC4E}" type="pres">
      <dgm:prSet presAssocID="{08570FE5-886E-441A-8508-F82E40234EF3}" presName="textNode" presStyleLbl="bgShp" presStyleIdx="1" presStyleCnt="2"/>
      <dgm:spPr/>
    </dgm:pt>
    <dgm:pt modelId="{165E2556-8AF1-474F-9080-25165F57BFB4}" type="pres">
      <dgm:prSet presAssocID="{08570FE5-886E-441A-8508-F82E40234EF3}" presName="compChildNode" presStyleCnt="0"/>
      <dgm:spPr/>
    </dgm:pt>
    <dgm:pt modelId="{7DFC1CB0-A4A6-44D2-B3D0-DCE273C94555}" type="pres">
      <dgm:prSet presAssocID="{08570FE5-886E-441A-8508-F82E40234EF3}" presName="theInnerList" presStyleCnt="0"/>
      <dgm:spPr/>
    </dgm:pt>
    <dgm:pt modelId="{427BEAF8-9084-4AD4-B651-007BF988ED1A}" type="pres">
      <dgm:prSet presAssocID="{B92EBCDA-FAFF-4F76-89B6-8A17C03FB3CE}" presName="childNode" presStyleLbl="node1" presStyleIdx="4" presStyleCnt="7">
        <dgm:presLayoutVars>
          <dgm:bulletEnabled val="1"/>
        </dgm:presLayoutVars>
      </dgm:prSet>
      <dgm:spPr/>
    </dgm:pt>
    <dgm:pt modelId="{2E0932AA-F651-43AD-BDCB-38D8A4828923}" type="pres">
      <dgm:prSet presAssocID="{B92EBCDA-FAFF-4F76-89B6-8A17C03FB3CE}" presName="aSpace2" presStyleCnt="0"/>
      <dgm:spPr/>
    </dgm:pt>
    <dgm:pt modelId="{092CDDDA-E073-41AF-A55D-94E116E327BA}" type="pres">
      <dgm:prSet presAssocID="{7CB5B596-3095-47C5-8364-7F2C92D6B374}" presName="childNode" presStyleLbl="node1" presStyleIdx="5" presStyleCnt="7">
        <dgm:presLayoutVars>
          <dgm:bulletEnabled val="1"/>
        </dgm:presLayoutVars>
      </dgm:prSet>
      <dgm:spPr/>
    </dgm:pt>
    <dgm:pt modelId="{8DFB89A2-3929-4603-A28D-FF543B565C4B}" type="pres">
      <dgm:prSet presAssocID="{7CB5B596-3095-47C5-8364-7F2C92D6B374}" presName="aSpace2" presStyleCnt="0"/>
      <dgm:spPr/>
    </dgm:pt>
    <dgm:pt modelId="{97D6E57D-56DB-4D1C-8791-8CB44F27BF5D}" type="pres">
      <dgm:prSet presAssocID="{55C062CB-A443-4C03-9C9A-E759B7018B2E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C2A36709-9EE0-444E-88C9-906C9693A620}" srcId="{0EA970CA-A326-4980-A8B4-0CEE72227F4F}" destId="{34222107-720D-4E90-A0FD-E47971EC8CC9}" srcOrd="2" destOrd="0" parTransId="{FC4A0E9A-E09D-4004-80B8-6BC90CF70F7A}" sibTransId="{09AD5892-422E-4CAD-8303-095F593597CB}"/>
    <dgm:cxn modelId="{4EA24F15-8FF7-4D32-9346-2F34AB608285}" type="presOf" srcId="{08570FE5-886E-441A-8508-F82E40234EF3}" destId="{4CC602B2-FDB4-4BC9-AB74-FF2F606DCC4E}" srcOrd="1" destOrd="0" presId="urn:microsoft.com/office/officeart/2005/8/layout/lProcess2"/>
    <dgm:cxn modelId="{1207912B-6A23-48A9-9C9B-39C15CD7E4A5}" type="presOf" srcId="{026DE739-D1D8-4F82-A1B1-92C4402768E3}" destId="{222E0E87-9054-4179-BD50-BCD100649F42}" srcOrd="0" destOrd="0" presId="urn:microsoft.com/office/officeart/2005/8/layout/lProcess2"/>
    <dgm:cxn modelId="{C8D0022D-2266-474D-8DE3-5858793ACE1D}" srcId="{026DE739-D1D8-4F82-A1B1-92C4402768E3}" destId="{08570FE5-886E-441A-8508-F82E40234EF3}" srcOrd="1" destOrd="0" parTransId="{0E3F3E7A-594B-4C2A-8F11-D752E19B5E65}" sibTransId="{CFCCE419-C128-4320-ADB5-18693E648A07}"/>
    <dgm:cxn modelId="{1CE7DE2E-4ADA-4FC8-8A92-974D9B793FF9}" srcId="{0EA970CA-A326-4980-A8B4-0CEE72227F4F}" destId="{27C3E1AA-C169-4792-BB10-14FAA9992C4B}" srcOrd="3" destOrd="0" parTransId="{7AD150FA-225D-4FFA-9D04-E47DB5CBE5F1}" sibTransId="{1275EF82-1331-4055-B7FF-9EDEEA40D7A7}"/>
    <dgm:cxn modelId="{4D5D0430-BC9F-4B43-B018-E897CEE43789}" srcId="{08570FE5-886E-441A-8508-F82E40234EF3}" destId="{55C062CB-A443-4C03-9C9A-E759B7018B2E}" srcOrd="2" destOrd="0" parTransId="{09B4E4E2-FD36-479E-90E0-FB6EB31C023B}" sibTransId="{95EC63E1-8311-46D4-8F87-6E8453FEE48A}"/>
    <dgm:cxn modelId="{BBF2F860-1985-4EF5-B485-B07E8D2F52A4}" type="presOf" srcId="{55C062CB-A443-4C03-9C9A-E759B7018B2E}" destId="{97D6E57D-56DB-4D1C-8791-8CB44F27BF5D}" srcOrd="0" destOrd="0" presId="urn:microsoft.com/office/officeart/2005/8/layout/lProcess2"/>
    <dgm:cxn modelId="{C4BDBE68-CF97-46AE-A6EE-68EAA0ABE341}" type="presOf" srcId="{C901347E-9A22-4C2B-92E9-E1C5B67FC342}" destId="{80892F1F-797B-4A3E-848F-8356640581C4}" srcOrd="0" destOrd="0" presId="urn:microsoft.com/office/officeart/2005/8/layout/lProcess2"/>
    <dgm:cxn modelId="{691CAC49-2275-473E-A1FE-B266CC8EFEFB}" type="presOf" srcId="{C4982CEA-E7EF-434B-9FD5-3443FDDCD951}" destId="{8FC0B2C8-DC4C-451E-8DF9-13B557A91C47}" srcOrd="0" destOrd="0" presId="urn:microsoft.com/office/officeart/2005/8/layout/lProcess2"/>
    <dgm:cxn modelId="{D8207485-931F-4902-A3D3-5300276FEA86}" type="presOf" srcId="{34222107-720D-4E90-A0FD-E47971EC8CC9}" destId="{46A1D54D-5D87-4DEA-AE1E-97DDEFD688ED}" srcOrd="0" destOrd="0" presId="urn:microsoft.com/office/officeart/2005/8/layout/lProcess2"/>
    <dgm:cxn modelId="{56AEB691-73DE-46FD-80F8-368B4FE7D1FF}" srcId="{0EA970CA-A326-4980-A8B4-0CEE72227F4F}" destId="{C4982CEA-E7EF-434B-9FD5-3443FDDCD951}" srcOrd="0" destOrd="0" parTransId="{F0CAF96E-3A82-4687-A4A2-668C65FDA7A3}" sibTransId="{CCC938CC-CB98-420A-BC48-71EE24E1CD01}"/>
    <dgm:cxn modelId="{5ED7C293-A36C-4242-9FFB-6225DCFA6211}" type="presOf" srcId="{B92EBCDA-FAFF-4F76-89B6-8A17C03FB3CE}" destId="{427BEAF8-9084-4AD4-B651-007BF988ED1A}" srcOrd="0" destOrd="0" presId="urn:microsoft.com/office/officeart/2005/8/layout/lProcess2"/>
    <dgm:cxn modelId="{984902B3-070A-406B-9A40-0976D256A709}" srcId="{08570FE5-886E-441A-8508-F82E40234EF3}" destId="{B92EBCDA-FAFF-4F76-89B6-8A17C03FB3CE}" srcOrd="0" destOrd="0" parTransId="{98AE658C-0136-4B4A-9617-36297BB8D20B}" sibTransId="{9F05A9D5-FF01-4E12-8ACE-4013C8911D27}"/>
    <dgm:cxn modelId="{67003DC2-214E-4192-9609-3EC0ECD48961}" srcId="{026DE739-D1D8-4F82-A1B1-92C4402768E3}" destId="{0EA970CA-A326-4980-A8B4-0CEE72227F4F}" srcOrd="0" destOrd="0" parTransId="{9661C2CB-BD9E-49B4-96EF-77794E767C6C}" sibTransId="{F7A34446-BD4A-4D47-A6A3-8E01E6EDA109}"/>
    <dgm:cxn modelId="{627A95C2-634F-4C71-9F7C-C4DD0AACA1D5}" type="presOf" srcId="{08570FE5-886E-441A-8508-F82E40234EF3}" destId="{35FBCE6C-7176-43BD-B7A0-231F3C99C7C7}" srcOrd="0" destOrd="0" presId="urn:microsoft.com/office/officeart/2005/8/layout/lProcess2"/>
    <dgm:cxn modelId="{6C33E5C5-1CCA-404D-88D1-9F261A5F6B91}" srcId="{0EA970CA-A326-4980-A8B4-0CEE72227F4F}" destId="{C901347E-9A22-4C2B-92E9-E1C5B67FC342}" srcOrd="1" destOrd="0" parTransId="{BD514C9C-E576-463F-8CAC-B8C7663AE0CA}" sibTransId="{450DEB55-AE9B-46C4-A3FC-452113AE959F}"/>
    <dgm:cxn modelId="{BDC50CC6-D08B-40F1-A38A-B094CC4FE767}" srcId="{08570FE5-886E-441A-8508-F82E40234EF3}" destId="{7CB5B596-3095-47C5-8364-7F2C92D6B374}" srcOrd="1" destOrd="0" parTransId="{3DFF30B6-DF98-4C02-83CB-CA6477B81447}" sibTransId="{CABC1D7F-1F40-44F7-BBFF-AFE5C0B94A59}"/>
    <dgm:cxn modelId="{C65DDDCC-23C4-4466-9A78-12DD929004BD}" type="presOf" srcId="{7CB5B596-3095-47C5-8364-7F2C92D6B374}" destId="{092CDDDA-E073-41AF-A55D-94E116E327BA}" srcOrd="0" destOrd="0" presId="urn:microsoft.com/office/officeart/2005/8/layout/lProcess2"/>
    <dgm:cxn modelId="{50A1F7D9-CCD1-489E-B538-50E93EB7DDB1}" type="presOf" srcId="{0EA970CA-A326-4980-A8B4-0CEE72227F4F}" destId="{44B97A6D-2EDC-4F57-8E69-C78C54D6BC52}" srcOrd="0" destOrd="0" presId="urn:microsoft.com/office/officeart/2005/8/layout/lProcess2"/>
    <dgm:cxn modelId="{E050F5E4-7A02-4B34-8644-B4CF201817B2}" type="presOf" srcId="{0EA970CA-A326-4980-A8B4-0CEE72227F4F}" destId="{8537FB35-60E4-4EE8-A4D5-9336F4474EFB}" srcOrd="1" destOrd="0" presId="urn:microsoft.com/office/officeart/2005/8/layout/lProcess2"/>
    <dgm:cxn modelId="{F78C7DFB-1B19-4AF4-BC13-0047A094BE9F}" type="presOf" srcId="{27C3E1AA-C169-4792-BB10-14FAA9992C4B}" destId="{92B23F9C-919F-4B13-88DF-1A161D94AFE2}" srcOrd="0" destOrd="0" presId="urn:microsoft.com/office/officeart/2005/8/layout/lProcess2"/>
    <dgm:cxn modelId="{98BB487C-156F-4AE3-B818-87412D481A14}" type="presParOf" srcId="{222E0E87-9054-4179-BD50-BCD100649F42}" destId="{7AED0F8D-3E48-4DC1-A594-F6A8744E5FC0}" srcOrd="0" destOrd="0" presId="urn:microsoft.com/office/officeart/2005/8/layout/lProcess2"/>
    <dgm:cxn modelId="{27B3FEAF-9CF9-4850-A5C0-7AF57FBF5528}" type="presParOf" srcId="{7AED0F8D-3E48-4DC1-A594-F6A8744E5FC0}" destId="{44B97A6D-2EDC-4F57-8E69-C78C54D6BC52}" srcOrd="0" destOrd="0" presId="urn:microsoft.com/office/officeart/2005/8/layout/lProcess2"/>
    <dgm:cxn modelId="{E7F2455B-91CA-4EA9-BE07-100E07DAC6FD}" type="presParOf" srcId="{7AED0F8D-3E48-4DC1-A594-F6A8744E5FC0}" destId="{8537FB35-60E4-4EE8-A4D5-9336F4474EFB}" srcOrd="1" destOrd="0" presId="urn:microsoft.com/office/officeart/2005/8/layout/lProcess2"/>
    <dgm:cxn modelId="{37C7B42E-2802-4FF4-BA5E-A1732ECE91AD}" type="presParOf" srcId="{7AED0F8D-3E48-4DC1-A594-F6A8744E5FC0}" destId="{DC94C304-F203-4307-8DEC-B7D774E6CE64}" srcOrd="2" destOrd="0" presId="urn:microsoft.com/office/officeart/2005/8/layout/lProcess2"/>
    <dgm:cxn modelId="{7AAA6C98-7F0C-4B77-AF07-C7A63394D169}" type="presParOf" srcId="{DC94C304-F203-4307-8DEC-B7D774E6CE64}" destId="{40B991C5-220C-4FC7-8F9F-733F34A328D7}" srcOrd="0" destOrd="0" presId="urn:microsoft.com/office/officeart/2005/8/layout/lProcess2"/>
    <dgm:cxn modelId="{5FB62117-9B7A-4C27-9CFC-2F3BE3537DB2}" type="presParOf" srcId="{40B991C5-220C-4FC7-8F9F-733F34A328D7}" destId="{8FC0B2C8-DC4C-451E-8DF9-13B557A91C47}" srcOrd="0" destOrd="0" presId="urn:microsoft.com/office/officeart/2005/8/layout/lProcess2"/>
    <dgm:cxn modelId="{5C0BFC8F-BF32-4386-8831-C938D5145715}" type="presParOf" srcId="{40B991C5-220C-4FC7-8F9F-733F34A328D7}" destId="{493D980F-E710-4205-8567-8A645D35F9F2}" srcOrd="1" destOrd="0" presId="urn:microsoft.com/office/officeart/2005/8/layout/lProcess2"/>
    <dgm:cxn modelId="{C0E4DE82-11FE-4172-8819-AFF67D07A773}" type="presParOf" srcId="{40B991C5-220C-4FC7-8F9F-733F34A328D7}" destId="{80892F1F-797B-4A3E-848F-8356640581C4}" srcOrd="2" destOrd="0" presId="urn:microsoft.com/office/officeart/2005/8/layout/lProcess2"/>
    <dgm:cxn modelId="{ADE5A3FF-1369-42FF-AF1B-88220B302AEB}" type="presParOf" srcId="{40B991C5-220C-4FC7-8F9F-733F34A328D7}" destId="{07BA8E9E-B82D-438A-8A8A-9FA4ECA74268}" srcOrd="3" destOrd="0" presId="urn:microsoft.com/office/officeart/2005/8/layout/lProcess2"/>
    <dgm:cxn modelId="{68B768C1-4E46-432F-8568-A0826482FBA1}" type="presParOf" srcId="{40B991C5-220C-4FC7-8F9F-733F34A328D7}" destId="{46A1D54D-5D87-4DEA-AE1E-97DDEFD688ED}" srcOrd="4" destOrd="0" presId="urn:microsoft.com/office/officeart/2005/8/layout/lProcess2"/>
    <dgm:cxn modelId="{D70F9A43-243A-4B56-BDF7-059E2B5FE1B5}" type="presParOf" srcId="{40B991C5-220C-4FC7-8F9F-733F34A328D7}" destId="{45BE6928-C036-4869-B68C-09C110F38C8A}" srcOrd="5" destOrd="0" presId="urn:microsoft.com/office/officeart/2005/8/layout/lProcess2"/>
    <dgm:cxn modelId="{5463F7A1-63FF-470D-B956-5CEB3897B511}" type="presParOf" srcId="{40B991C5-220C-4FC7-8F9F-733F34A328D7}" destId="{92B23F9C-919F-4B13-88DF-1A161D94AFE2}" srcOrd="6" destOrd="0" presId="urn:microsoft.com/office/officeart/2005/8/layout/lProcess2"/>
    <dgm:cxn modelId="{9DB7EF0D-CD76-4082-9923-6DF165F62703}" type="presParOf" srcId="{222E0E87-9054-4179-BD50-BCD100649F42}" destId="{2F2EFC8A-6B68-4BC7-A459-F100E37632F7}" srcOrd="1" destOrd="0" presId="urn:microsoft.com/office/officeart/2005/8/layout/lProcess2"/>
    <dgm:cxn modelId="{77A0442B-CAB8-4C05-947F-D45CC73CD30C}" type="presParOf" srcId="{222E0E87-9054-4179-BD50-BCD100649F42}" destId="{17E7D40F-588C-42F4-8970-1C1AA2E6C458}" srcOrd="2" destOrd="0" presId="urn:microsoft.com/office/officeart/2005/8/layout/lProcess2"/>
    <dgm:cxn modelId="{60B69F2A-1759-4B04-BD96-738141DD8BE9}" type="presParOf" srcId="{17E7D40F-588C-42F4-8970-1C1AA2E6C458}" destId="{35FBCE6C-7176-43BD-B7A0-231F3C99C7C7}" srcOrd="0" destOrd="0" presId="urn:microsoft.com/office/officeart/2005/8/layout/lProcess2"/>
    <dgm:cxn modelId="{B416267D-3A85-4367-B5E1-BC1156A73493}" type="presParOf" srcId="{17E7D40F-588C-42F4-8970-1C1AA2E6C458}" destId="{4CC602B2-FDB4-4BC9-AB74-FF2F606DCC4E}" srcOrd="1" destOrd="0" presId="urn:microsoft.com/office/officeart/2005/8/layout/lProcess2"/>
    <dgm:cxn modelId="{412BEFFD-4A86-4ACD-841C-551E210F5970}" type="presParOf" srcId="{17E7D40F-588C-42F4-8970-1C1AA2E6C458}" destId="{165E2556-8AF1-474F-9080-25165F57BFB4}" srcOrd="2" destOrd="0" presId="urn:microsoft.com/office/officeart/2005/8/layout/lProcess2"/>
    <dgm:cxn modelId="{50EBD854-150F-4C93-B15F-E69532DEEE35}" type="presParOf" srcId="{165E2556-8AF1-474F-9080-25165F57BFB4}" destId="{7DFC1CB0-A4A6-44D2-B3D0-DCE273C94555}" srcOrd="0" destOrd="0" presId="urn:microsoft.com/office/officeart/2005/8/layout/lProcess2"/>
    <dgm:cxn modelId="{3060707E-252F-4ACA-8CFE-81115DD86673}" type="presParOf" srcId="{7DFC1CB0-A4A6-44D2-B3D0-DCE273C94555}" destId="{427BEAF8-9084-4AD4-B651-007BF988ED1A}" srcOrd="0" destOrd="0" presId="urn:microsoft.com/office/officeart/2005/8/layout/lProcess2"/>
    <dgm:cxn modelId="{449B27E2-2725-4230-B2EB-F1E6FCB6272E}" type="presParOf" srcId="{7DFC1CB0-A4A6-44D2-B3D0-DCE273C94555}" destId="{2E0932AA-F651-43AD-BDCB-38D8A4828923}" srcOrd="1" destOrd="0" presId="urn:microsoft.com/office/officeart/2005/8/layout/lProcess2"/>
    <dgm:cxn modelId="{8A2BC267-ECB8-4614-9232-D07768B51404}" type="presParOf" srcId="{7DFC1CB0-A4A6-44D2-B3D0-DCE273C94555}" destId="{092CDDDA-E073-41AF-A55D-94E116E327BA}" srcOrd="2" destOrd="0" presId="urn:microsoft.com/office/officeart/2005/8/layout/lProcess2"/>
    <dgm:cxn modelId="{9672BBCE-3F47-4977-B8E6-5F5CC93A072C}" type="presParOf" srcId="{7DFC1CB0-A4A6-44D2-B3D0-DCE273C94555}" destId="{8DFB89A2-3929-4603-A28D-FF543B565C4B}" srcOrd="3" destOrd="0" presId="urn:microsoft.com/office/officeart/2005/8/layout/lProcess2"/>
    <dgm:cxn modelId="{3E096EAE-E79D-4FCE-9227-D02F13611C84}" type="presParOf" srcId="{7DFC1CB0-A4A6-44D2-B3D0-DCE273C94555}" destId="{97D6E57D-56DB-4D1C-8791-8CB44F27BF5D}" srcOrd="4" destOrd="0" presId="urn:microsoft.com/office/officeart/2005/8/layout/lProcess2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1D487A-7FCD-4466-BE77-217ACCA5A03F}" type="doc">
      <dgm:prSet loTypeId="urn:microsoft.com/office/officeart/2005/8/layout/process4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9676143-E264-4A85-A107-56A0CE624888}">
      <dgm:prSet phldrT="[文字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2880"/>
            </a:lnSpc>
            <a:spcAft>
              <a:spcPts val="0"/>
            </a:spcAft>
          </a:pPr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D5077CA-408C-4235-A49B-0A2F61EAB228}" type="par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3A65373-27CC-4E4D-A9FC-B28ADEB382B3}" type="sib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BF2C9D9-B8FF-4273-B031-102299D6D609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gm:t>
    </dgm:pt>
    <dgm:pt modelId="{96B61DB5-1D34-447A-B1D3-B0F683697633}" type="par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DEEEC4E-24DF-4856-8457-1C512FD9E34F}" type="sib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5E0478F-875A-440E-B10E-6702C17A5976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gm:t>
    </dgm:pt>
    <dgm:pt modelId="{9B12813D-0301-4F98-868A-2CD955C4F6DE}" type="par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3907C2-96F0-4D39-A3AB-965D2AC572DE}" type="sib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84F8A70-B98A-4BAD-A702-B9C05DE4548B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gm:t>
    </dgm:pt>
    <dgm:pt modelId="{A840F70A-B558-452B-9BF0-A5573F49D1E4}" type="par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C4B1D03-236D-4482-86AF-3E6ED6F17C2B}" type="sib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1C7288AD-C0A9-42D4-A36D-0B7DEDDF4F58}">
      <dgm:prSet phldrT="[文字]" custT="1"/>
      <dgm:spPr/>
      <dgm:t>
        <a:bodyPr/>
        <a:lstStyle/>
        <a:p>
          <a:r>
            <a:rPr lang="zh-TW" altLang="en-US" sz="21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gm:t>
    </dgm:pt>
    <dgm:pt modelId="{191BD7FC-B8BA-4626-9CB7-8250781B7B3D}" type="par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6E1D2B5-3DE2-4839-A624-A49FC312361B}" type="sib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59BC3B1-F9F7-4AD4-9B66-8010ECBE015B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gm:t>
    </dgm:pt>
    <dgm:pt modelId="{D477F2D2-E2D0-412F-BE02-0918ACD35557}" type="par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61E6B4A-C241-4F0B-B906-217AACF16467}" type="sib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41CB13F-5DE4-492F-8F68-DDD6E6913DC5}">
      <dgm:prSet phldrT="[文字]" custT="1"/>
      <dgm:spPr/>
      <dgm:t>
        <a:bodyPr/>
        <a:lstStyle/>
        <a:p>
          <a:pPr>
            <a:lnSpc>
              <a:spcPts val="2600"/>
            </a:lnSpc>
            <a:spcAft>
              <a:spcPts val="0"/>
            </a:spcAft>
          </a:pPr>
          <a:r>
            <a:rPr lang="zh-TW" altLang="en-US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endParaRPr lang="en-US" altLang="zh-TW" sz="23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>
            <a:lnSpc>
              <a:spcPts val="2600"/>
            </a:lnSpc>
            <a:spcAft>
              <a:spcPts val="0"/>
            </a:spcAft>
          </a:pPr>
          <a:r>
            <a:rPr lang="en-US" altLang="zh-TW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例如：臺大、臺體大</a:t>
          </a:r>
          <a:r>
            <a:rPr lang="en-US" altLang="zh-TW" sz="23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3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2F07391-D995-4A0A-BF1B-2531C9C02C09}" type="par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B0FEDBA-BD12-4996-A023-752085F2FD23}" type="sib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4058439-91F0-4790-A258-75C4CE06FED3}" type="pres">
      <dgm:prSet presAssocID="{CF1D487A-7FCD-4466-BE77-217ACCA5A03F}" presName="Name0" presStyleCnt="0">
        <dgm:presLayoutVars>
          <dgm:dir/>
          <dgm:animLvl val="lvl"/>
          <dgm:resizeHandles val="exact"/>
        </dgm:presLayoutVars>
      </dgm:prSet>
      <dgm:spPr/>
    </dgm:pt>
    <dgm:pt modelId="{50492A69-16DE-40C4-A1C4-F785A898BBFA}" type="pres">
      <dgm:prSet presAssocID="{35E0478F-875A-440E-B10E-6702C17A5976}" presName="boxAndChildren" presStyleCnt="0"/>
      <dgm:spPr/>
    </dgm:pt>
    <dgm:pt modelId="{C5003742-3FD1-4A63-95FF-3F7BCF02CD19}" type="pres">
      <dgm:prSet presAssocID="{35E0478F-875A-440E-B10E-6702C17A5976}" presName="parentTextBox" presStyleLbl="node1" presStyleIdx="0" presStyleCnt="2"/>
      <dgm:spPr/>
    </dgm:pt>
    <dgm:pt modelId="{3E176619-2F55-4984-8F1E-6340469E955A}" type="pres">
      <dgm:prSet presAssocID="{35E0478F-875A-440E-B10E-6702C17A5976}" presName="entireBox" presStyleLbl="node1" presStyleIdx="0" presStyleCnt="2"/>
      <dgm:spPr/>
    </dgm:pt>
    <dgm:pt modelId="{6F5BF273-8EFD-40FA-948F-B9D08C528AB9}" type="pres">
      <dgm:prSet presAssocID="{35E0478F-875A-440E-B10E-6702C17A5976}" presName="descendantBox" presStyleCnt="0"/>
      <dgm:spPr/>
    </dgm:pt>
    <dgm:pt modelId="{03BBDFAE-ACBC-492E-A830-6A520267133C}" type="pres">
      <dgm:prSet presAssocID="{F84F8A70-B98A-4BAD-A702-B9C05DE4548B}" presName="childTextBox" presStyleLbl="fgAccFollowNode1" presStyleIdx="0" presStyleCnt="5">
        <dgm:presLayoutVars>
          <dgm:bulletEnabled val="1"/>
        </dgm:presLayoutVars>
      </dgm:prSet>
      <dgm:spPr/>
    </dgm:pt>
    <dgm:pt modelId="{43FC1320-ED0E-41E3-85A4-AA4D1AD99AFC}" type="pres">
      <dgm:prSet presAssocID="{1C7288AD-C0A9-42D4-A36D-0B7DEDDF4F58}" presName="childTextBox" presStyleLbl="fgAccFollowNode1" presStyleIdx="1" presStyleCnt="5">
        <dgm:presLayoutVars>
          <dgm:bulletEnabled val="1"/>
        </dgm:presLayoutVars>
      </dgm:prSet>
      <dgm:spPr/>
    </dgm:pt>
    <dgm:pt modelId="{3E1DDAF8-6D97-4106-8ABE-043C587932D7}" type="pres">
      <dgm:prSet presAssocID="{73A65373-27CC-4E4D-A9FC-B28ADEB382B3}" presName="sp" presStyleCnt="0"/>
      <dgm:spPr/>
    </dgm:pt>
    <dgm:pt modelId="{0667A99E-9E67-48E4-BF3A-CE7BC33CCC5A}" type="pres">
      <dgm:prSet presAssocID="{59676143-E264-4A85-A107-56A0CE624888}" presName="arrowAndChildren" presStyleCnt="0"/>
      <dgm:spPr/>
    </dgm:pt>
    <dgm:pt modelId="{2F924D5C-E6BE-4B3F-A71B-6B4011B8D0CF}" type="pres">
      <dgm:prSet presAssocID="{59676143-E264-4A85-A107-56A0CE624888}" presName="parentTextArrow" presStyleLbl="node1" presStyleIdx="0" presStyleCnt="2"/>
      <dgm:spPr/>
    </dgm:pt>
    <dgm:pt modelId="{3E4E5EBC-4800-41F2-9250-95CC3F1CFF30}" type="pres">
      <dgm:prSet presAssocID="{59676143-E264-4A85-A107-56A0CE624888}" presName="arrow" presStyleLbl="node1" presStyleIdx="1" presStyleCnt="2" custLinFactNeighborY="-533"/>
      <dgm:spPr/>
    </dgm:pt>
    <dgm:pt modelId="{B47F256F-9E30-42BD-8817-E58648ABB564}" type="pres">
      <dgm:prSet presAssocID="{59676143-E264-4A85-A107-56A0CE624888}" presName="descendantArrow" presStyleCnt="0"/>
      <dgm:spPr/>
    </dgm:pt>
    <dgm:pt modelId="{E5D42A05-1194-4CE8-8044-E80A19C24CDE}" type="pres">
      <dgm:prSet presAssocID="{BBF2C9D9-B8FF-4273-B031-102299D6D609}" presName="childTextArrow" presStyleLbl="fgAccFollowNode1" presStyleIdx="2" presStyleCnt="5" custScaleY="112610">
        <dgm:presLayoutVars>
          <dgm:bulletEnabled val="1"/>
        </dgm:presLayoutVars>
      </dgm:prSet>
      <dgm:spPr/>
    </dgm:pt>
    <dgm:pt modelId="{D26C56FD-84EA-464D-86FE-4CEE6A78A82C}" type="pres">
      <dgm:prSet presAssocID="{659BC3B1-F9F7-4AD4-9B66-8010ECBE015B}" presName="childTextArrow" presStyleLbl="fgAccFollowNode1" presStyleIdx="3" presStyleCnt="5" custScaleY="112610">
        <dgm:presLayoutVars>
          <dgm:bulletEnabled val="1"/>
        </dgm:presLayoutVars>
      </dgm:prSet>
      <dgm:spPr/>
    </dgm:pt>
    <dgm:pt modelId="{FEA64942-4FD4-48FF-96DB-F98EB1BCC3C3}" type="pres">
      <dgm:prSet presAssocID="{C41CB13F-5DE4-492F-8F68-DDD6E6913DC5}" presName="childTextArrow" presStyleLbl="fgAccFollowNode1" presStyleIdx="4" presStyleCnt="5" custScaleY="112610">
        <dgm:presLayoutVars>
          <dgm:bulletEnabled val="1"/>
        </dgm:presLayoutVars>
      </dgm:prSet>
      <dgm:spPr/>
    </dgm:pt>
  </dgm:ptLst>
  <dgm:cxnLst>
    <dgm:cxn modelId="{E0934809-DF21-4C4C-9D1E-D5743AAD14DB}" type="presOf" srcId="{C41CB13F-5DE4-492F-8F68-DDD6E6913DC5}" destId="{FEA64942-4FD4-48FF-96DB-F98EB1BCC3C3}" srcOrd="0" destOrd="0" presId="urn:microsoft.com/office/officeart/2005/8/layout/process4"/>
    <dgm:cxn modelId="{C9D4332D-C5BC-455F-AAE6-636D5A40CC70}" type="presOf" srcId="{1C7288AD-C0A9-42D4-A36D-0B7DEDDF4F58}" destId="{43FC1320-ED0E-41E3-85A4-AA4D1AD99AFC}" srcOrd="0" destOrd="0" presId="urn:microsoft.com/office/officeart/2005/8/layout/process4"/>
    <dgm:cxn modelId="{5DC2B16A-1751-471A-A1CB-7A7FFF265F32}" srcId="{CF1D487A-7FCD-4466-BE77-217ACCA5A03F}" destId="{35E0478F-875A-440E-B10E-6702C17A5976}" srcOrd="1" destOrd="0" parTransId="{9B12813D-0301-4F98-868A-2CD955C4F6DE}" sibTransId="{823907C2-96F0-4D39-A3AB-965D2AC572DE}"/>
    <dgm:cxn modelId="{303A0E75-8CA8-4853-B074-3FD9A0A26FC2}" srcId="{59676143-E264-4A85-A107-56A0CE624888}" destId="{659BC3B1-F9F7-4AD4-9B66-8010ECBE015B}" srcOrd="1" destOrd="0" parTransId="{D477F2D2-E2D0-412F-BE02-0918ACD35557}" sibTransId="{C61E6B4A-C241-4F0B-B906-217AACF16467}"/>
    <dgm:cxn modelId="{6CE7F778-D8C4-495C-A9A7-CBE8BB65D46C}" srcId="{CF1D487A-7FCD-4466-BE77-217ACCA5A03F}" destId="{59676143-E264-4A85-A107-56A0CE624888}" srcOrd="0" destOrd="0" parTransId="{ED5077CA-408C-4235-A49B-0A2F61EAB228}" sibTransId="{73A65373-27CC-4E4D-A9FC-B28ADEB382B3}"/>
    <dgm:cxn modelId="{ECA1145A-7CA6-47A1-A77B-98E03C604B55}" type="presOf" srcId="{CF1D487A-7FCD-4466-BE77-217ACCA5A03F}" destId="{34058439-91F0-4790-A258-75C4CE06FED3}" srcOrd="0" destOrd="0" presId="urn:microsoft.com/office/officeart/2005/8/layout/process4"/>
    <dgm:cxn modelId="{7182F981-3584-4FC5-A0F9-522917B86B4A}" type="presOf" srcId="{59676143-E264-4A85-A107-56A0CE624888}" destId="{2F924D5C-E6BE-4B3F-A71B-6B4011B8D0CF}" srcOrd="0" destOrd="0" presId="urn:microsoft.com/office/officeart/2005/8/layout/process4"/>
    <dgm:cxn modelId="{16F33885-6F0D-457A-9085-FF5AA8D4B6FB}" srcId="{59676143-E264-4A85-A107-56A0CE624888}" destId="{BBF2C9D9-B8FF-4273-B031-102299D6D609}" srcOrd="0" destOrd="0" parTransId="{96B61DB5-1D34-447A-B1D3-B0F683697633}" sibTransId="{FDEEEC4E-24DF-4856-8457-1C512FD9E34F}"/>
    <dgm:cxn modelId="{322FE38B-51BC-4F3F-8C5F-39398210C330}" srcId="{35E0478F-875A-440E-B10E-6702C17A5976}" destId="{F84F8A70-B98A-4BAD-A702-B9C05DE4548B}" srcOrd="0" destOrd="0" parTransId="{A840F70A-B558-452B-9BF0-A5573F49D1E4}" sibTransId="{5C4B1D03-236D-4482-86AF-3E6ED6F17C2B}"/>
    <dgm:cxn modelId="{D4F66D94-5515-4275-923D-54495A880DAD}" type="presOf" srcId="{659BC3B1-F9F7-4AD4-9B66-8010ECBE015B}" destId="{D26C56FD-84EA-464D-86FE-4CEE6A78A82C}" srcOrd="0" destOrd="0" presId="urn:microsoft.com/office/officeart/2005/8/layout/process4"/>
    <dgm:cxn modelId="{8AD8F2AE-1AAB-4048-8851-956DA4FCE91C}" type="presOf" srcId="{59676143-E264-4A85-A107-56A0CE624888}" destId="{3E4E5EBC-4800-41F2-9250-95CC3F1CFF30}" srcOrd="1" destOrd="0" presId="urn:microsoft.com/office/officeart/2005/8/layout/process4"/>
    <dgm:cxn modelId="{FF1416B3-4DE8-4B47-B5F9-6292B19254CC}" type="presOf" srcId="{BBF2C9D9-B8FF-4273-B031-102299D6D609}" destId="{E5D42A05-1194-4CE8-8044-E80A19C24CDE}" srcOrd="0" destOrd="0" presId="urn:microsoft.com/office/officeart/2005/8/layout/process4"/>
    <dgm:cxn modelId="{B17D45B3-313F-4EDC-9D0E-4238C9B5D153}" srcId="{35E0478F-875A-440E-B10E-6702C17A5976}" destId="{1C7288AD-C0A9-42D4-A36D-0B7DEDDF4F58}" srcOrd="1" destOrd="0" parTransId="{191BD7FC-B8BA-4626-9CB7-8250781B7B3D}" sibTransId="{E6E1D2B5-3DE2-4839-A624-A49FC312361B}"/>
    <dgm:cxn modelId="{B444F4CD-F395-4867-8A82-2695A7CA4F98}" type="presOf" srcId="{F84F8A70-B98A-4BAD-A702-B9C05DE4548B}" destId="{03BBDFAE-ACBC-492E-A830-6A520267133C}" srcOrd="0" destOrd="0" presId="urn:microsoft.com/office/officeart/2005/8/layout/process4"/>
    <dgm:cxn modelId="{321A97CF-1019-4246-B58A-6DAD542CB87E}" type="presOf" srcId="{35E0478F-875A-440E-B10E-6702C17A5976}" destId="{3E176619-2F55-4984-8F1E-6340469E955A}" srcOrd="1" destOrd="0" presId="urn:microsoft.com/office/officeart/2005/8/layout/process4"/>
    <dgm:cxn modelId="{424A93EB-E8E3-472B-BFA7-92D08B159B9B}" type="presOf" srcId="{35E0478F-875A-440E-B10E-6702C17A5976}" destId="{C5003742-3FD1-4A63-95FF-3F7BCF02CD19}" srcOrd="0" destOrd="0" presId="urn:microsoft.com/office/officeart/2005/8/layout/process4"/>
    <dgm:cxn modelId="{ACE566FD-689A-43AE-9B7B-B56E209E132B}" srcId="{59676143-E264-4A85-A107-56A0CE624888}" destId="{C41CB13F-5DE4-492F-8F68-DDD6E6913DC5}" srcOrd="2" destOrd="0" parTransId="{D2F07391-D995-4A0A-BF1B-2531C9C02C09}" sibTransId="{6B0FEDBA-BD12-4996-A023-752085F2FD23}"/>
    <dgm:cxn modelId="{B3FD48F5-D80C-42F4-AED8-E097EFCFCBA8}" type="presParOf" srcId="{34058439-91F0-4790-A258-75C4CE06FED3}" destId="{50492A69-16DE-40C4-A1C4-F785A898BBFA}" srcOrd="0" destOrd="0" presId="urn:microsoft.com/office/officeart/2005/8/layout/process4"/>
    <dgm:cxn modelId="{1B9D5EDB-D2F9-4F53-9943-538DE572FD48}" type="presParOf" srcId="{50492A69-16DE-40C4-A1C4-F785A898BBFA}" destId="{C5003742-3FD1-4A63-95FF-3F7BCF02CD19}" srcOrd="0" destOrd="0" presId="urn:microsoft.com/office/officeart/2005/8/layout/process4"/>
    <dgm:cxn modelId="{E4F3CD97-8CB7-4FA6-96A9-B5756BAC9937}" type="presParOf" srcId="{50492A69-16DE-40C4-A1C4-F785A898BBFA}" destId="{3E176619-2F55-4984-8F1E-6340469E955A}" srcOrd="1" destOrd="0" presId="urn:microsoft.com/office/officeart/2005/8/layout/process4"/>
    <dgm:cxn modelId="{868FDF05-1DE6-44DB-826D-9F3AE762F31D}" type="presParOf" srcId="{50492A69-16DE-40C4-A1C4-F785A898BBFA}" destId="{6F5BF273-8EFD-40FA-948F-B9D08C528AB9}" srcOrd="2" destOrd="0" presId="urn:microsoft.com/office/officeart/2005/8/layout/process4"/>
    <dgm:cxn modelId="{F45EAEC5-8F74-4AA9-8F8B-53A2D03E3630}" type="presParOf" srcId="{6F5BF273-8EFD-40FA-948F-B9D08C528AB9}" destId="{03BBDFAE-ACBC-492E-A830-6A520267133C}" srcOrd="0" destOrd="0" presId="urn:microsoft.com/office/officeart/2005/8/layout/process4"/>
    <dgm:cxn modelId="{E96C685A-21F4-489E-82C0-897DF75FB916}" type="presParOf" srcId="{6F5BF273-8EFD-40FA-948F-B9D08C528AB9}" destId="{43FC1320-ED0E-41E3-85A4-AA4D1AD99AFC}" srcOrd="1" destOrd="0" presId="urn:microsoft.com/office/officeart/2005/8/layout/process4"/>
    <dgm:cxn modelId="{46969B35-25FF-4F63-9D27-EFB121DD263D}" type="presParOf" srcId="{34058439-91F0-4790-A258-75C4CE06FED3}" destId="{3E1DDAF8-6D97-4106-8ABE-043C587932D7}" srcOrd="1" destOrd="0" presId="urn:microsoft.com/office/officeart/2005/8/layout/process4"/>
    <dgm:cxn modelId="{4DA7C666-F6AC-44D9-8506-511E4554A6F5}" type="presParOf" srcId="{34058439-91F0-4790-A258-75C4CE06FED3}" destId="{0667A99E-9E67-48E4-BF3A-CE7BC33CCC5A}" srcOrd="2" destOrd="0" presId="urn:microsoft.com/office/officeart/2005/8/layout/process4"/>
    <dgm:cxn modelId="{5C1B69AA-96D4-45EB-9BD9-AAF8DC4627EE}" type="presParOf" srcId="{0667A99E-9E67-48E4-BF3A-CE7BC33CCC5A}" destId="{2F924D5C-E6BE-4B3F-A71B-6B4011B8D0CF}" srcOrd="0" destOrd="0" presId="urn:microsoft.com/office/officeart/2005/8/layout/process4"/>
    <dgm:cxn modelId="{E6539515-8954-4B84-99A7-1546BA3ECA6C}" type="presParOf" srcId="{0667A99E-9E67-48E4-BF3A-CE7BC33CCC5A}" destId="{3E4E5EBC-4800-41F2-9250-95CC3F1CFF30}" srcOrd="1" destOrd="0" presId="urn:microsoft.com/office/officeart/2005/8/layout/process4"/>
    <dgm:cxn modelId="{8E5816B9-5AFE-4B16-B15A-780F0B743692}" type="presParOf" srcId="{0667A99E-9E67-48E4-BF3A-CE7BC33CCC5A}" destId="{B47F256F-9E30-42BD-8817-E58648ABB564}" srcOrd="2" destOrd="0" presId="urn:microsoft.com/office/officeart/2005/8/layout/process4"/>
    <dgm:cxn modelId="{67A25B1B-20DC-4B18-9FDE-5CB160A58FB1}" type="presParOf" srcId="{B47F256F-9E30-42BD-8817-E58648ABB564}" destId="{E5D42A05-1194-4CE8-8044-E80A19C24CDE}" srcOrd="0" destOrd="0" presId="urn:microsoft.com/office/officeart/2005/8/layout/process4"/>
    <dgm:cxn modelId="{4E744A1C-10E8-49D2-A51B-D4EBA1931FE5}" type="presParOf" srcId="{B47F256F-9E30-42BD-8817-E58648ABB564}" destId="{D26C56FD-84EA-464D-86FE-4CEE6A78A82C}" srcOrd="1" destOrd="0" presId="urn:microsoft.com/office/officeart/2005/8/layout/process4"/>
    <dgm:cxn modelId="{88356A22-3E67-498A-84AE-DD221C94ECF1}" type="presParOf" srcId="{B47F256F-9E30-42BD-8817-E58648ABB564}" destId="{FEA64942-4FD4-48FF-96DB-F98EB1BCC3C3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9C779-F9CF-483F-8653-D564FF534D32}">
      <dsp:nvSpPr>
        <dsp:cNvPr id="0" name=""/>
        <dsp:cNvSpPr/>
      </dsp:nvSpPr>
      <dsp:spPr>
        <a:xfrm>
          <a:off x="441986" y="13333"/>
          <a:ext cx="7783378" cy="1014062"/>
        </a:xfrm>
        <a:prstGeom prst="roundRect">
          <a:avLst>
            <a:gd name="adj" fmla="val 10000"/>
          </a:avLst>
        </a:prstGeom>
        <a:solidFill>
          <a:srgbClr val="EED9A3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</a:p>
      </dsp:txBody>
      <dsp:txXfrm>
        <a:off x="471687" y="43034"/>
        <a:ext cx="7723976" cy="954660"/>
      </dsp:txXfrm>
    </dsp:sp>
    <dsp:sp modelId="{55FB35D7-BD54-45A4-9DC2-DE43BA6C6FC5}">
      <dsp:nvSpPr>
        <dsp:cNvPr id="0" name=""/>
        <dsp:cNvSpPr/>
      </dsp:nvSpPr>
      <dsp:spPr>
        <a:xfrm rot="5400000">
          <a:off x="4143538" y="1052748"/>
          <a:ext cx="380273" cy="45632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196777" y="1090775"/>
        <a:ext cx="273796" cy="266191"/>
      </dsp:txXfrm>
    </dsp:sp>
    <dsp:sp modelId="{7BA3403B-3B12-41AE-9048-62FFED261545}">
      <dsp:nvSpPr>
        <dsp:cNvPr id="0" name=""/>
        <dsp:cNvSpPr/>
      </dsp:nvSpPr>
      <dsp:spPr>
        <a:xfrm>
          <a:off x="441986" y="1534428"/>
          <a:ext cx="7783378" cy="1014062"/>
        </a:xfrm>
        <a:prstGeom prst="roundRect">
          <a:avLst>
            <a:gd name="adj" fmla="val 10000"/>
          </a:avLst>
        </a:prstGeom>
        <a:solidFill>
          <a:srgbClr val="FFCCCC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</a:p>
      </dsp:txBody>
      <dsp:txXfrm>
        <a:off x="471687" y="1564129"/>
        <a:ext cx="7723976" cy="954660"/>
      </dsp:txXfrm>
    </dsp:sp>
    <dsp:sp modelId="{8141AFCB-BFAA-4BC0-B512-9CF4D382048D}">
      <dsp:nvSpPr>
        <dsp:cNvPr id="0" name=""/>
        <dsp:cNvSpPr/>
      </dsp:nvSpPr>
      <dsp:spPr>
        <a:xfrm rot="5400000">
          <a:off x="4143538" y="2573842"/>
          <a:ext cx="380273" cy="45632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196777" y="2611869"/>
        <a:ext cx="273796" cy="266191"/>
      </dsp:txXfrm>
    </dsp:sp>
    <dsp:sp modelId="{71A57973-5DE8-431A-A352-7AF8422FCB1F}">
      <dsp:nvSpPr>
        <dsp:cNvPr id="0" name=""/>
        <dsp:cNvSpPr/>
      </dsp:nvSpPr>
      <dsp:spPr>
        <a:xfrm>
          <a:off x="441986" y="3055522"/>
          <a:ext cx="7783378" cy="101406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</a:p>
      </dsp:txBody>
      <dsp:txXfrm>
        <a:off x="471687" y="3085223"/>
        <a:ext cx="7723976" cy="954660"/>
      </dsp:txXfrm>
    </dsp:sp>
    <dsp:sp modelId="{74B3325D-8AC5-44C1-A8C1-B36CCA8BAACF}">
      <dsp:nvSpPr>
        <dsp:cNvPr id="0" name=""/>
        <dsp:cNvSpPr/>
      </dsp:nvSpPr>
      <dsp:spPr>
        <a:xfrm rot="5345544">
          <a:off x="4158456" y="4090997"/>
          <a:ext cx="374411" cy="456328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07874" y="4131963"/>
        <a:ext cx="273796" cy="262088"/>
      </dsp:txXfrm>
    </dsp:sp>
    <dsp:sp modelId="{7329FB73-3303-4219-96AA-F6A86A09507F}">
      <dsp:nvSpPr>
        <dsp:cNvPr id="0" name=""/>
        <dsp:cNvSpPr/>
      </dsp:nvSpPr>
      <dsp:spPr>
        <a:xfrm>
          <a:off x="466039" y="4568737"/>
          <a:ext cx="7783216" cy="101406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4. 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下期表冊異動預告</a:t>
          </a:r>
        </a:p>
      </dsp:txBody>
      <dsp:txXfrm>
        <a:off x="495740" y="4598438"/>
        <a:ext cx="7723814" cy="9546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4B515-35BD-4ABD-80D2-12CCB371E97A}">
      <dsp:nvSpPr>
        <dsp:cNvPr id="0" name=""/>
        <dsp:cNvSpPr/>
      </dsp:nvSpPr>
      <dsp:spPr>
        <a:xfrm rot="5400000">
          <a:off x="7487371" y="-3081310"/>
          <a:ext cx="1127079" cy="7577328"/>
        </a:xfrm>
        <a:prstGeom prst="round2SameRect">
          <a:avLst/>
        </a:prstGeom>
        <a:solidFill>
          <a:schemeClr val="accent6">
            <a:lumMod val="40000"/>
            <a:lumOff val="60000"/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7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請學校依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「教育部</a:t>
          </a:r>
          <a:r>
            <a:rPr lang="en-US" altLang="zh-TW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115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學年度招生名額核定表」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總量內核定系所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 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學校組織規程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僅限基本資料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7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、學院資料等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及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其他相關佐證文件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特殊專班核定函文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填載。</a:t>
          </a:r>
        </a:p>
      </dsp:txBody>
      <dsp:txXfrm rot="-5400000">
        <a:off x="4262247" y="198833"/>
        <a:ext cx="7522309" cy="1017041"/>
      </dsp:txXfrm>
    </dsp:sp>
    <dsp:sp modelId="{4D3EE70A-9259-4F3F-9415-BF5F8836AB90}">
      <dsp:nvSpPr>
        <dsp:cNvPr id="0" name=""/>
        <dsp:cNvSpPr/>
      </dsp:nvSpPr>
      <dsp:spPr>
        <a:xfrm>
          <a:off x="0" y="2929"/>
          <a:ext cx="4262247" cy="140884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8/17~8/31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基本資料確認</a:t>
          </a:r>
        </a:p>
      </dsp:txBody>
      <dsp:txXfrm>
        <a:off x="68774" y="71703"/>
        <a:ext cx="4124699" cy="1271301"/>
      </dsp:txXfrm>
    </dsp:sp>
    <dsp:sp modelId="{45DFA0B1-C3A0-420B-9BD1-5DD1C818423F}">
      <dsp:nvSpPr>
        <dsp:cNvPr id="0" name=""/>
        <dsp:cNvSpPr/>
      </dsp:nvSpPr>
      <dsp:spPr>
        <a:xfrm rot="5400000">
          <a:off x="7487371" y="-1602018"/>
          <a:ext cx="1127079" cy="7577328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7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各校填表作業期間</a:t>
          </a:r>
        </a:p>
      </dsp:txBody>
      <dsp:txXfrm rot="-5400000">
        <a:off x="4262247" y="1678125"/>
        <a:ext cx="7522309" cy="1017041"/>
      </dsp:txXfrm>
    </dsp:sp>
    <dsp:sp modelId="{CAF50437-227C-4E91-97BC-5B0C9973FA02}">
      <dsp:nvSpPr>
        <dsp:cNvPr id="0" name=""/>
        <dsp:cNvSpPr/>
      </dsp:nvSpPr>
      <dsp:spPr>
        <a:xfrm>
          <a:off x="0" y="1482220"/>
          <a:ext cx="4262247" cy="140884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9/1~10/30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</a:p>
      </dsp:txBody>
      <dsp:txXfrm>
        <a:off x="68774" y="1550994"/>
        <a:ext cx="4124699" cy="1271301"/>
      </dsp:txXfrm>
    </dsp:sp>
    <dsp:sp modelId="{698603D5-8F71-4FA4-9495-A105A00588CA}">
      <dsp:nvSpPr>
        <dsp:cNvPr id="0" name=""/>
        <dsp:cNvSpPr/>
      </dsp:nvSpPr>
      <dsp:spPr>
        <a:xfrm rot="5400000">
          <a:off x="7487371" y="-122726"/>
          <a:ext cx="1127079" cy="7577328"/>
        </a:xfrm>
        <a:prstGeom prst="round2SameRect">
          <a:avLst/>
        </a:prstGeom>
        <a:solidFill>
          <a:srgbClr val="FFEEB7">
            <a:alpha val="90000"/>
          </a:srgb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需申請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修正本期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(115.10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期</a:t>
          </a:r>
          <a:r>
            <a:rPr lang="en-US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表冊資料</a:t>
          </a:r>
          <a:r>
            <a:rPr lang="zh-TW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之學校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</a:t>
          </a:r>
          <a:r>
            <a:rPr lang="zh-TW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</a:t>
          </a:r>
          <a:r>
            <a:rPr lang="zh-TW" altLang="en-US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務必於</a:t>
          </a:r>
          <a:r>
            <a:rPr lang="en-US" altLang="zh-TW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11/18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時前</a:t>
          </a:r>
          <a:r>
            <a:rPr lang="zh-TW" altLang="zh-TW" sz="17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zh-TW" sz="17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。</a:t>
          </a:r>
          <a:endParaRPr lang="zh-TW" altLang="en-US" sz="1700" b="0" u="none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62247" y="3157417"/>
        <a:ext cx="7522309" cy="1017041"/>
      </dsp:txXfrm>
    </dsp:sp>
    <dsp:sp modelId="{2544EE88-CD0F-48D9-B07A-B34DE54C9A5D}">
      <dsp:nvSpPr>
        <dsp:cNvPr id="0" name=""/>
        <dsp:cNvSpPr/>
      </dsp:nvSpPr>
      <dsp:spPr>
        <a:xfrm>
          <a:off x="0" y="2961512"/>
          <a:ext cx="4262247" cy="1408849"/>
        </a:xfrm>
        <a:prstGeom prst="roundRect">
          <a:avLst/>
        </a:prstGeom>
        <a:solidFill>
          <a:srgbClr val="FFEEB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11/5~11/18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</a:p>
      </dsp:txBody>
      <dsp:txXfrm>
        <a:off x="68774" y="3030286"/>
        <a:ext cx="4124699" cy="1271301"/>
      </dsp:txXfrm>
    </dsp:sp>
    <dsp:sp modelId="{DDFB25DD-88E0-458C-BA02-CB8C77636D35}">
      <dsp:nvSpPr>
        <dsp:cNvPr id="0" name=""/>
        <dsp:cNvSpPr/>
      </dsp:nvSpPr>
      <dsp:spPr>
        <a:xfrm rot="5400000">
          <a:off x="7540158" y="1328298"/>
          <a:ext cx="1021505" cy="7577328"/>
        </a:xfrm>
        <a:prstGeom prst="round2Same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zh-TW" sz="16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凡經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教育部</a:t>
          </a:r>
          <a:r>
            <a:rPr lang="zh-TW" altLang="zh-TW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統計處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zh-TW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私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立大學</a:t>
          </a:r>
          <a:r>
            <a:rPr lang="zh-TW" altLang="zh-TW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院</a:t>
          </a:r>
          <a:r>
            <a:rPr lang="zh-TW" altLang="zh-TW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獎補助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小組、大專校院學生基本資料庫及大專校院校務</a:t>
          </a:r>
          <a:r>
            <a:rPr lang="zh-TW" altLang="zh-TW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資訊公開</a:t>
          </a: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平臺</a:t>
          </a:r>
          <a:r>
            <a:rPr lang="zh-TW" altLang="en-US" sz="16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再次</a:t>
          </a:r>
          <a:r>
            <a:rPr lang="zh-TW" altLang="zh-TW" sz="16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檢視</a:t>
          </a:r>
          <a:r>
            <a:rPr lang="zh-TW" altLang="zh-TW" sz="16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</a:t>
          </a:r>
          <a:r>
            <a:rPr lang="zh-TW" altLang="en-US" sz="16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後通知填報仍有疑義的</a:t>
          </a:r>
          <a:r>
            <a:rPr lang="zh-TW" altLang="zh-TW" sz="16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學校，</a:t>
          </a:r>
          <a:r>
            <a:rPr lang="zh-TW" altLang="en-US" sz="16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請務必於</a:t>
          </a:r>
          <a:r>
            <a:rPr lang="en-US" altLang="zh-TW" sz="1600" b="1" i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11/27</a:t>
          </a:r>
          <a:r>
            <a:rPr lang="zh-TW" altLang="en-US" sz="1600" b="1" i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1600" b="1" i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1600" b="1" i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</a:t>
          </a:r>
          <a:r>
            <a:rPr lang="zh-TW" altLang="en-US" sz="16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前</a:t>
          </a:r>
          <a:r>
            <a:rPr lang="zh-TW" altLang="en-US" sz="1600" b="1" i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en-US" sz="16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，以利各應用單位進行後續運用。</a:t>
          </a:r>
          <a:r>
            <a:rPr lang="en-US" sz="16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</a:t>
          </a:r>
          <a:endParaRPr lang="zh-TW" altLang="en-US" sz="1600" b="0" u="none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62247" y="4656075"/>
        <a:ext cx="7527462" cy="921773"/>
      </dsp:txXfrm>
    </dsp:sp>
    <dsp:sp modelId="{40EAB7DC-2461-4619-AC65-60C3D22878CC}">
      <dsp:nvSpPr>
        <dsp:cNvPr id="0" name=""/>
        <dsp:cNvSpPr/>
      </dsp:nvSpPr>
      <dsp:spPr>
        <a:xfrm>
          <a:off x="0" y="4412528"/>
          <a:ext cx="4262247" cy="1408849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11/26~11/27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非統一資料修正</a:t>
          </a:r>
        </a:p>
      </dsp:txBody>
      <dsp:txXfrm>
        <a:off x="68774" y="4481302"/>
        <a:ext cx="4124699" cy="1271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97A6D-2EDC-4F57-8E69-C78C54D6BC52}">
      <dsp:nvSpPr>
        <dsp:cNvPr id="0" name=""/>
        <dsp:cNvSpPr/>
      </dsp:nvSpPr>
      <dsp:spPr>
        <a:xfrm>
          <a:off x="5059" y="0"/>
          <a:ext cx="4866537" cy="5040000"/>
        </a:xfrm>
        <a:prstGeom prst="roundRect">
          <a:avLst>
            <a:gd name="adj" fmla="val 10000"/>
          </a:avLst>
        </a:prstGeom>
        <a:solidFill>
          <a:srgbClr val="B8C0F2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作業步驟</a:t>
          </a:r>
          <a:endParaRPr lang="zh-TW" altLang="en-US" sz="5400" b="1" kern="1200" dirty="0">
            <a:solidFill>
              <a:schemeClr val="tx1"/>
            </a:solidFill>
          </a:endParaRPr>
        </a:p>
      </dsp:txBody>
      <dsp:txXfrm>
        <a:off x="5059" y="0"/>
        <a:ext cx="4866537" cy="1512000"/>
      </dsp:txXfrm>
    </dsp:sp>
    <dsp:sp modelId="{8FC0B2C8-DC4C-451E-8DF9-13B557A91C47}">
      <dsp:nvSpPr>
        <dsp:cNvPr id="0" name=""/>
        <dsp:cNvSpPr/>
      </dsp:nvSpPr>
      <dsp:spPr>
        <a:xfrm>
          <a:off x="491712" y="1512123"/>
          <a:ext cx="3893230" cy="734220"/>
        </a:xfrm>
        <a:prstGeom prst="roundRect">
          <a:avLst>
            <a:gd name="adj" fmla="val 10000"/>
          </a:avLst>
        </a:prstGeom>
        <a:solidFill>
          <a:srgbClr val="D1D6F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線上填妥檢核表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1533628"/>
        <a:ext cx="3850220" cy="691210"/>
      </dsp:txXfrm>
    </dsp:sp>
    <dsp:sp modelId="{80892F1F-797B-4A3E-848F-8356640581C4}">
      <dsp:nvSpPr>
        <dsp:cNvPr id="0" name=""/>
        <dsp:cNvSpPr/>
      </dsp:nvSpPr>
      <dsp:spPr>
        <a:xfrm>
          <a:off x="491712" y="2359300"/>
          <a:ext cx="3893230" cy="734220"/>
        </a:xfrm>
        <a:prstGeom prst="roundRect">
          <a:avLst>
            <a:gd name="adj" fmla="val 10000"/>
          </a:avLst>
        </a:prstGeom>
        <a:solidFill>
          <a:srgbClr val="D1D6F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準備核章版檢核表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2380805"/>
        <a:ext cx="3850220" cy="691210"/>
      </dsp:txXfrm>
    </dsp:sp>
    <dsp:sp modelId="{46A1D54D-5D87-4DEA-AE1E-97DDEFD688ED}">
      <dsp:nvSpPr>
        <dsp:cNvPr id="0" name=""/>
        <dsp:cNvSpPr/>
      </dsp:nvSpPr>
      <dsp:spPr>
        <a:xfrm>
          <a:off x="491712" y="3206478"/>
          <a:ext cx="3893230" cy="734220"/>
        </a:xfrm>
        <a:prstGeom prst="roundRect">
          <a:avLst>
            <a:gd name="adj" fmla="val 10000"/>
          </a:avLst>
        </a:prstGeom>
        <a:solidFill>
          <a:srgbClr val="D1D6F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電子公文函送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3227983"/>
        <a:ext cx="3850220" cy="691210"/>
      </dsp:txXfrm>
    </dsp:sp>
    <dsp:sp modelId="{92B23F9C-919F-4B13-88DF-1A161D94AFE2}">
      <dsp:nvSpPr>
        <dsp:cNvPr id="0" name=""/>
        <dsp:cNvSpPr/>
      </dsp:nvSpPr>
      <dsp:spPr>
        <a:xfrm>
          <a:off x="491712" y="4053656"/>
          <a:ext cx="3893230" cy="734220"/>
        </a:xfrm>
        <a:prstGeom prst="roundRect">
          <a:avLst>
            <a:gd name="adj" fmla="val 10000"/>
          </a:avLst>
        </a:prstGeom>
        <a:solidFill>
          <a:srgbClr val="D1D6F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54000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檔案限制：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5MB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以內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4075161"/>
        <a:ext cx="3850220" cy="691210"/>
      </dsp:txXfrm>
    </dsp:sp>
    <dsp:sp modelId="{35FBCE6C-7176-43BD-B7A0-231F3C99C7C7}">
      <dsp:nvSpPr>
        <dsp:cNvPr id="0" name=""/>
        <dsp:cNvSpPr/>
      </dsp:nvSpPr>
      <dsp:spPr>
        <a:xfrm>
          <a:off x="5236587" y="0"/>
          <a:ext cx="4866537" cy="5040000"/>
        </a:xfrm>
        <a:prstGeom prst="roundRect">
          <a:avLst>
            <a:gd name="adj" fmla="val 10000"/>
          </a:avLst>
        </a:prstGeom>
        <a:solidFill>
          <a:srgbClr val="FFE089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b="1" kern="1200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重要提醒</a:t>
          </a:r>
        </a:p>
      </dsp:txBody>
      <dsp:txXfrm>
        <a:off x="5236587" y="0"/>
        <a:ext cx="4866537" cy="1512000"/>
      </dsp:txXfrm>
    </dsp:sp>
    <dsp:sp modelId="{427BEAF8-9084-4AD4-B651-007BF988ED1A}">
      <dsp:nvSpPr>
        <dsp:cNvPr id="0" name=""/>
        <dsp:cNvSpPr/>
      </dsp:nvSpPr>
      <dsp:spPr>
        <a:xfrm>
          <a:off x="5723240" y="1512430"/>
          <a:ext cx="3893230" cy="990158"/>
        </a:xfrm>
        <a:prstGeom prst="roundRect">
          <a:avLst>
            <a:gd name="adj" fmla="val 10000"/>
          </a:avLst>
        </a:prstGeom>
        <a:solidFill>
          <a:srgbClr val="FFECB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正本、副本公文皆需檢附「核章版」檢核表</a:t>
          </a:r>
          <a:endParaRPr lang="zh-TW" altLang="en-US" sz="2800" b="1" kern="1200" dirty="0">
            <a:solidFill>
              <a:srgbClr val="C00000"/>
            </a:solidFill>
          </a:endParaRPr>
        </a:p>
      </dsp:txBody>
      <dsp:txXfrm>
        <a:off x="5752241" y="1541431"/>
        <a:ext cx="3835228" cy="932156"/>
      </dsp:txXfrm>
    </dsp:sp>
    <dsp:sp modelId="{092CDDDA-E073-41AF-A55D-94E116E327BA}">
      <dsp:nvSpPr>
        <dsp:cNvPr id="0" name=""/>
        <dsp:cNvSpPr/>
      </dsp:nvSpPr>
      <dsp:spPr>
        <a:xfrm>
          <a:off x="5723240" y="2654920"/>
          <a:ext cx="3893230" cy="990158"/>
        </a:xfrm>
        <a:prstGeom prst="roundRect">
          <a:avLst>
            <a:gd name="adj" fmla="val 10000"/>
          </a:avLst>
        </a:prstGeom>
        <a:solidFill>
          <a:srgbClr val="FFECB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正本→教育部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752241" y="2683921"/>
        <a:ext cx="3835228" cy="932156"/>
      </dsp:txXfrm>
    </dsp:sp>
    <dsp:sp modelId="{97D6E57D-56DB-4D1C-8791-8CB44F27BF5D}">
      <dsp:nvSpPr>
        <dsp:cNvPr id="0" name=""/>
        <dsp:cNvSpPr/>
      </dsp:nvSpPr>
      <dsp:spPr>
        <a:xfrm>
          <a:off x="5723240" y="3797411"/>
          <a:ext cx="3893230" cy="990158"/>
        </a:xfrm>
        <a:prstGeom prst="roundRect">
          <a:avLst>
            <a:gd name="adj" fmla="val 10000"/>
          </a:avLst>
        </a:prstGeom>
        <a:solidFill>
          <a:srgbClr val="FFECB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1076325" lvl="0" indent="-1076325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副本→</a:t>
          </a:r>
          <a:r>
            <a:rPr lang="zh-TW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雲科大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    資料庫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752241" y="3826412"/>
        <a:ext cx="3835228" cy="9321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76619-2F55-4984-8F1E-6340469E955A}">
      <dsp:nvSpPr>
        <dsp:cNvPr id="0" name=""/>
        <dsp:cNvSpPr/>
      </dsp:nvSpPr>
      <dsp:spPr>
        <a:xfrm>
          <a:off x="0" y="2013147"/>
          <a:ext cx="11428209" cy="132084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sp:txBody>
      <dsp:txXfrm>
        <a:off x="0" y="2013147"/>
        <a:ext cx="11428209" cy="713255"/>
      </dsp:txXfrm>
    </dsp:sp>
    <dsp:sp modelId="{03BBDFAE-ACBC-492E-A830-6A520267133C}">
      <dsp:nvSpPr>
        <dsp:cNvPr id="0" name=""/>
        <dsp:cNvSpPr/>
      </dsp:nvSpPr>
      <dsp:spPr>
        <a:xfrm>
          <a:off x="0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sp:txBody>
      <dsp:txXfrm>
        <a:off x="0" y="2699986"/>
        <a:ext cx="5714104" cy="607587"/>
      </dsp:txXfrm>
    </dsp:sp>
    <dsp:sp modelId="{43FC1320-ED0E-41E3-85A4-AA4D1AD99AFC}">
      <dsp:nvSpPr>
        <dsp:cNvPr id="0" name=""/>
        <dsp:cNvSpPr/>
      </dsp:nvSpPr>
      <dsp:spPr>
        <a:xfrm>
          <a:off x="5714104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4988517"/>
            <a:satOff val="-5038"/>
            <a:lumOff val="-431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4988517"/>
              <a:satOff val="-5038"/>
              <a:lumOff val="-43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sp:txBody>
      <dsp:txXfrm>
        <a:off x="5714104" y="2699986"/>
        <a:ext cx="5714104" cy="607587"/>
      </dsp:txXfrm>
    </dsp:sp>
    <dsp:sp modelId="{3E4E5EBC-4800-41F2-9250-95CC3F1CFF30}">
      <dsp:nvSpPr>
        <dsp:cNvPr id="0" name=""/>
        <dsp:cNvSpPr/>
      </dsp:nvSpPr>
      <dsp:spPr>
        <a:xfrm rot="10800000">
          <a:off x="0" y="0"/>
          <a:ext cx="11428209" cy="203145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ts val="288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10800000">
        <a:off x="0" y="0"/>
        <a:ext cx="11428209" cy="713041"/>
      </dsp:txXfrm>
    </dsp:sp>
    <dsp:sp modelId="{E5D42A05-1194-4CE8-8044-E80A19C24CDE}">
      <dsp:nvSpPr>
        <dsp:cNvPr id="0" name=""/>
        <dsp:cNvSpPr/>
      </dsp:nvSpPr>
      <dsp:spPr>
        <a:xfrm>
          <a:off x="5580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9977034"/>
            <a:satOff val="-10076"/>
            <a:lumOff val="-86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9977034"/>
              <a:satOff val="-10076"/>
              <a:lumOff val="-862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sp:txBody>
      <dsp:txXfrm>
        <a:off x="5580" y="676248"/>
        <a:ext cx="3805682" cy="683999"/>
      </dsp:txXfrm>
    </dsp:sp>
    <dsp:sp modelId="{D26C56FD-84EA-464D-86FE-4CEE6A78A82C}">
      <dsp:nvSpPr>
        <dsp:cNvPr id="0" name=""/>
        <dsp:cNvSpPr/>
      </dsp:nvSpPr>
      <dsp:spPr>
        <a:xfrm>
          <a:off x="3811263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14965551"/>
            <a:satOff val="-15114"/>
            <a:lumOff val="-1293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4965551"/>
              <a:satOff val="-15114"/>
              <a:lumOff val="-129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sp:txBody>
      <dsp:txXfrm>
        <a:off x="3811263" y="676248"/>
        <a:ext cx="3805682" cy="683999"/>
      </dsp:txXfrm>
    </dsp:sp>
    <dsp:sp modelId="{FEA64942-4FD4-48FF-96DB-F98EB1BCC3C3}">
      <dsp:nvSpPr>
        <dsp:cNvPr id="0" name=""/>
        <dsp:cNvSpPr/>
      </dsp:nvSpPr>
      <dsp:spPr>
        <a:xfrm>
          <a:off x="7616945" y="676248"/>
          <a:ext cx="3805682" cy="683999"/>
        </a:xfrm>
        <a:prstGeom prst="rect">
          <a:avLst/>
        </a:prstGeom>
        <a:solidFill>
          <a:schemeClr val="accent4">
            <a:tint val="40000"/>
            <a:alpha val="90000"/>
            <a:hueOff val="19954069"/>
            <a:satOff val="-20152"/>
            <a:lumOff val="-172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9954069"/>
              <a:satOff val="-20152"/>
              <a:lumOff val="-172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163576" bIns="29210" numCol="1" spcCol="1270" anchor="ctr" anchorCtr="0">
          <a:noAutofit/>
        </a:bodyPr>
        <a:lstStyle/>
        <a:p>
          <a:pPr marL="0" lvl="0" indent="0" algn="ctr" defTabSz="1022350">
            <a:lnSpc>
              <a:spcPts val="26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endParaRPr lang="en-US" altLang="zh-TW" sz="23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1022350">
            <a:lnSpc>
              <a:spcPts val="26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例如：臺大、臺體大</a:t>
          </a:r>
          <a:r>
            <a:rPr lang="en-US" altLang="zh-TW" sz="23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3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7616945" y="676248"/>
        <a:ext cx="3805682" cy="683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62176C7-F690-4B3E-AAC9-163E562F48B8}" type="datetimeFigureOut">
              <a:rPr lang="zh-TW" altLang="en-US" smtClean="0"/>
              <a:t>2026/8/20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4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EAE445A4-5129-47C9-B85E-C8D5CD2F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zh-TW" altLang="en-US" dirty="0"/>
              <a:t>  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E50594-3CAD-409A-98FC-80ECEB5B11CD}" type="datetimeFigureOut">
              <a:rPr lang="zh-TW" altLang="en-US" smtClean="0"/>
              <a:t>2026/8/20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98ABE63-F42F-4F3E-932F-A884111754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5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141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021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3555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576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378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731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1736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847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718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156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543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8225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99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0560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7430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555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0767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1736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4601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162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7803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278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802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570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9707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7030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1926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802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0304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4387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[Sources]</a:t>
            </a:r>
          </a:p>
          <a:p>
            <a:r>
              <a:rPr dirty="0"/>
              <a:t>- 職3-1.docx：欄位定義與填表規則。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9336155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4679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323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1469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936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993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00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690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9313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53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582596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07643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8155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131707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47184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575883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6480941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F34C-6A9D-4862-9071-857C2D024C7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5244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4121-A1E6-4ECC-AD48-CBFA13D58894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757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C5CA-0244-4580-8BBB-BB799F8FAEAC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0834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E638B-BE56-4E00-9C2C-2A9BC8BF974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594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3B5C-4EB6-4BE0-8D2B-4ABEAC5F9D42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9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87955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BD7C-CC04-4EEF-9EB8-9AE19026511E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82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920-E1BD-4687-8C02-33639DDFC91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9397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03CAC-9962-46D8-8887-6790ACC517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40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C593-A287-4698-8A49-DFBF94CD396B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542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2F75-6AEE-4132-BDBC-B9FF8E1E557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214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5839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  <p:sldLayoutId id="2147484198" r:id="rId12"/>
    <p:sldLayoutId id="2147484199" r:id="rId13"/>
    <p:sldLayoutId id="2147484200" r:id="rId14"/>
    <p:sldLayoutId id="2147484201" r:id="rId15"/>
    <p:sldLayoutId id="2147484202" r:id="rId16"/>
    <p:sldLayoutId id="214748420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495489"/>
              </p:ext>
            </p:extLst>
          </p:nvPr>
        </p:nvGraphicFramePr>
        <p:xfrm>
          <a:off x="179461" y="923612"/>
          <a:ext cx="11853015" cy="5574888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61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1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1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時間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議程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內容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備註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0-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830"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報到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830"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報到及領取會議資料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56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09:30-10:30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「大學校院校務資料庫」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填表說明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施學琦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老師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10:30-10:40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休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息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6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10:40-11:20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「大學校院校務資料庫」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系統操作說明及意見交流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張甫光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先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生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3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11:20-12:00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綜合座談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施學琦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老師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7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12:00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賦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歸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800" b="1" kern="100" dirty="0">
                        <a:effectLst/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marL="17780" marR="17780" marT="0" marB="0" anchor="ctr"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3938"/>
            <a:ext cx="9144000" cy="609600"/>
          </a:xfrm>
        </p:spPr>
        <p:txBody>
          <a:bodyPr anchor="ctr" anchorCtr="0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歡迎蒞臨</a:t>
            </a:r>
          </a:p>
        </p:txBody>
      </p:sp>
    </p:spTree>
    <p:extLst>
      <p:ext uri="{BB962C8B-B14F-4D97-AF65-F5344CB8AC3E}">
        <p14:creationId xmlns:p14="http://schemas.microsoft.com/office/powerpoint/2010/main" val="3302463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1.6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-1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652711"/>
              </p:ext>
            </p:extLst>
          </p:nvPr>
        </p:nvGraphicFramePr>
        <p:xfrm>
          <a:off x="204818" y="724149"/>
          <a:ext cx="11469946" cy="5679856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86738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46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0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兼任助理承辦單位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089274"/>
                  </a:ext>
                </a:extLst>
              </a:tr>
              <a:tr h="646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587597"/>
                  </a:ext>
                </a:extLst>
              </a:tr>
              <a:tr h="73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7830"/>
                  </a:ext>
                </a:extLst>
              </a:tr>
              <a:tr h="8959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大專校院一覽表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857951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5122964" y="1189751"/>
            <a:ext cx="6361900" cy="6998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3203299" y="1185355"/>
            <a:ext cx="1864801" cy="698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Rounded Rectangle 57"/>
          <p:cNvSpPr/>
          <p:nvPr/>
        </p:nvSpPr>
        <p:spPr>
          <a:xfrm>
            <a:off x="3224391" y="193688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819021" y="1938293"/>
            <a:ext cx="1002362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Rounded Rectangle 35"/>
          <p:cNvSpPr/>
          <p:nvPr/>
        </p:nvSpPr>
        <p:spPr>
          <a:xfrm>
            <a:off x="4893709" y="1934757"/>
            <a:ext cx="4157927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4"/>
          <p:cNvSpPr/>
          <p:nvPr/>
        </p:nvSpPr>
        <p:spPr>
          <a:xfrm>
            <a:off x="3233997" y="2504803"/>
            <a:ext cx="140178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Rounded Rectangle 4"/>
          <p:cNvSpPr/>
          <p:nvPr/>
        </p:nvSpPr>
        <p:spPr>
          <a:xfrm>
            <a:off x="4690820" y="2504803"/>
            <a:ext cx="6263508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3239450" y="292775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Rounded Rectangle 35"/>
          <p:cNvSpPr/>
          <p:nvPr/>
        </p:nvSpPr>
        <p:spPr>
          <a:xfrm>
            <a:off x="3831837" y="2927753"/>
            <a:ext cx="9991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57"/>
          <p:cNvSpPr/>
          <p:nvPr/>
        </p:nvSpPr>
        <p:spPr>
          <a:xfrm>
            <a:off x="3250435" y="4271666"/>
            <a:ext cx="2232604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Rounded Rectangle 57"/>
          <p:cNvSpPr/>
          <p:nvPr/>
        </p:nvSpPr>
        <p:spPr>
          <a:xfrm>
            <a:off x="5101256" y="5739987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Rounded Rectangle 4"/>
          <p:cNvSpPr/>
          <p:nvPr/>
        </p:nvSpPr>
        <p:spPr>
          <a:xfrm>
            <a:off x="5710484" y="5747163"/>
            <a:ext cx="1004017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3253797" y="3580524"/>
            <a:ext cx="27959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4"/>
          <p:cNvSpPr/>
          <p:nvPr/>
        </p:nvSpPr>
        <p:spPr>
          <a:xfrm>
            <a:off x="3233997" y="4921830"/>
            <a:ext cx="268688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Rounded Rectangle 4"/>
          <p:cNvSpPr/>
          <p:nvPr/>
        </p:nvSpPr>
        <p:spPr>
          <a:xfrm>
            <a:off x="3233997" y="5739987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Rounded Rectangle 35"/>
          <p:cNvSpPr/>
          <p:nvPr/>
        </p:nvSpPr>
        <p:spPr>
          <a:xfrm>
            <a:off x="6769365" y="5747163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16"/>
          <p:cNvSpPr/>
          <p:nvPr/>
        </p:nvSpPr>
        <p:spPr>
          <a:xfrm>
            <a:off x="5964611" y="4921830"/>
            <a:ext cx="118120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4452281" y="6429684"/>
            <a:ext cx="7146342" cy="307777"/>
            <a:chOff x="1739182" y="4846524"/>
            <a:chExt cx="7146342" cy="307777"/>
          </a:xfrm>
        </p:grpSpPr>
        <p:sp>
          <p:nvSpPr>
            <p:cNvPr id="34" name="文字方塊 33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35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36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38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40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41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42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1380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1.7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-2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954927"/>
              </p:ext>
            </p:extLst>
          </p:nvPr>
        </p:nvGraphicFramePr>
        <p:xfrm>
          <a:off x="275628" y="715531"/>
          <a:ext cx="11426845" cy="5722214"/>
        </p:xfrm>
        <a:graphic>
          <a:graphicData uri="http://schemas.openxmlformats.org/drawingml/2006/table">
            <a:tbl>
              <a:tblPr/>
              <a:tblGrid>
                <a:gridCol w="2860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6755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7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學生基本資料庫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73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大專校院校務</a:t>
                      </a:r>
                      <a:b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資訊公開平臺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4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Rounded Rectangle 35"/>
          <p:cNvSpPr/>
          <p:nvPr/>
        </p:nvSpPr>
        <p:spPr>
          <a:xfrm>
            <a:off x="3253796" y="1672805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"/>
          <p:cNvSpPr/>
          <p:nvPr/>
        </p:nvSpPr>
        <p:spPr>
          <a:xfrm>
            <a:off x="3253795" y="1217655"/>
            <a:ext cx="570009" cy="3774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874004" y="1232137"/>
            <a:ext cx="7745294" cy="3629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Rounded Rectangle 4"/>
          <p:cNvSpPr/>
          <p:nvPr/>
        </p:nvSpPr>
        <p:spPr>
          <a:xfrm>
            <a:off x="3253796" y="5456380"/>
            <a:ext cx="7914665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Rounded Rectangle 57"/>
          <p:cNvSpPr/>
          <p:nvPr/>
        </p:nvSpPr>
        <p:spPr>
          <a:xfrm>
            <a:off x="3271404" y="5909879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4067963" y="5909879"/>
            <a:ext cx="2407934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3" name="Rounded Rectangle 35"/>
          <p:cNvSpPr/>
          <p:nvPr/>
        </p:nvSpPr>
        <p:spPr>
          <a:xfrm>
            <a:off x="6540292" y="5909879"/>
            <a:ext cx="6708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ounded Rectangle 16"/>
          <p:cNvSpPr/>
          <p:nvPr/>
        </p:nvSpPr>
        <p:spPr>
          <a:xfrm>
            <a:off x="3229861" y="3410839"/>
            <a:ext cx="593944" cy="52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6" name="Rounded Rectangle 16"/>
          <p:cNvSpPr/>
          <p:nvPr/>
        </p:nvSpPr>
        <p:spPr>
          <a:xfrm>
            <a:off x="7976847" y="4333824"/>
            <a:ext cx="288502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Rounded Rectangle 4"/>
          <p:cNvSpPr/>
          <p:nvPr/>
        </p:nvSpPr>
        <p:spPr>
          <a:xfrm>
            <a:off x="3225444" y="2444070"/>
            <a:ext cx="8106819" cy="4944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Rounded Rectangle 57"/>
          <p:cNvSpPr/>
          <p:nvPr/>
        </p:nvSpPr>
        <p:spPr>
          <a:xfrm>
            <a:off x="3225444" y="2995840"/>
            <a:ext cx="5101041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Rounded Rectangle 4"/>
          <p:cNvSpPr/>
          <p:nvPr/>
        </p:nvSpPr>
        <p:spPr>
          <a:xfrm>
            <a:off x="8434049" y="2995840"/>
            <a:ext cx="2898214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Rounded Rectangle 35"/>
          <p:cNvSpPr/>
          <p:nvPr/>
        </p:nvSpPr>
        <p:spPr>
          <a:xfrm>
            <a:off x="3864734" y="3421720"/>
            <a:ext cx="7467530" cy="523034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b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ounded Rectangle 4"/>
          <p:cNvSpPr/>
          <p:nvPr/>
        </p:nvSpPr>
        <p:spPr>
          <a:xfrm>
            <a:off x="3225444" y="4326191"/>
            <a:ext cx="248606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2" name="Rounded Rectangle 57"/>
          <p:cNvSpPr/>
          <p:nvPr/>
        </p:nvSpPr>
        <p:spPr>
          <a:xfrm>
            <a:off x="5775964" y="4326191"/>
            <a:ext cx="2133795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Rounded Rectangle 35"/>
          <p:cNvSpPr/>
          <p:nvPr/>
        </p:nvSpPr>
        <p:spPr>
          <a:xfrm>
            <a:off x="3225444" y="4777037"/>
            <a:ext cx="11375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群組 88"/>
          <p:cNvGrpSpPr/>
          <p:nvPr/>
        </p:nvGrpSpPr>
        <p:grpSpPr>
          <a:xfrm>
            <a:off x="4465081" y="6465338"/>
            <a:ext cx="7146342" cy="307777"/>
            <a:chOff x="1739182" y="4846524"/>
            <a:chExt cx="7146342" cy="307777"/>
          </a:xfrm>
        </p:grpSpPr>
        <p:sp>
          <p:nvSpPr>
            <p:cNvPr id="90" name="文字方塊 89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91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92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93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94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95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96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89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1.8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-3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840059"/>
              </p:ext>
            </p:extLst>
          </p:nvPr>
        </p:nvGraphicFramePr>
        <p:xfrm>
          <a:off x="275628" y="1093213"/>
          <a:ext cx="11306772" cy="4087378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3564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 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8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" name="Rounded Rectangle 4"/>
          <p:cNvSpPr/>
          <p:nvPr/>
        </p:nvSpPr>
        <p:spPr>
          <a:xfrm>
            <a:off x="3256918" y="3829012"/>
            <a:ext cx="8113046" cy="6129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5709933" y="4524096"/>
            <a:ext cx="141019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5" name="Rounded Rectangle 35"/>
          <p:cNvSpPr/>
          <p:nvPr/>
        </p:nvSpPr>
        <p:spPr>
          <a:xfrm>
            <a:off x="7160611" y="2405490"/>
            <a:ext cx="3182419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4"/>
          <p:cNvSpPr/>
          <p:nvPr/>
        </p:nvSpPr>
        <p:spPr>
          <a:xfrm>
            <a:off x="5134495" y="2403884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4"/>
          <p:cNvSpPr/>
          <p:nvPr/>
        </p:nvSpPr>
        <p:spPr>
          <a:xfrm>
            <a:off x="5069079" y="1934999"/>
            <a:ext cx="5462691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Rounded Rectangle 4"/>
          <p:cNvSpPr/>
          <p:nvPr/>
        </p:nvSpPr>
        <p:spPr>
          <a:xfrm>
            <a:off x="3224390" y="1934999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ounded Rectangle 57"/>
          <p:cNvSpPr/>
          <p:nvPr/>
        </p:nvSpPr>
        <p:spPr>
          <a:xfrm>
            <a:off x="3232866" y="2398842"/>
            <a:ext cx="1861150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16"/>
          <p:cNvSpPr/>
          <p:nvPr/>
        </p:nvSpPr>
        <p:spPr>
          <a:xfrm>
            <a:off x="6112765" y="2402968"/>
            <a:ext cx="1007367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Rounded Rectangle 4"/>
          <p:cNvSpPr/>
          <p:nvPr/>
        </p:nvSpPr>
        <p:spPr>
          <a:xfrm>
            <a:off x="3256918" y="3136288"/>
            <a:ext cx="1339224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Rounded Rectangle 16"/>
          <p:cNvSpPr/>
          <p:nvPr/>
        </p:nvSpPr>
        <p:spPr>
          <a:xfrm>
            <a:off x="5247086" y="3152287"/>
            <a:ext cx="144211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Rounded Rectangle 57"/>
          <p:cNvSpPr/>
          <p:nvPr/>
        </p:nvSpPr>
        <p:spPr>
          <a:xfrm>
            <a:off x="4647294" y="315126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3256919" y="4531641"/>
            <a:ext cx="917918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Rounded Rectangle 4"/>
          <p:cNvSpPr/>
          <p:nvPr/>
        </p:nvSpPr>
        <p:spPr>
          <a:xfrm>
            <a:off x="4250588" y="4524201"/>
            <a:ext cx="1383594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Rounded Rectangle 35"/>
          <p:cNvSpPr/>
          <p:nvPr/>
        </p:nvSpPr>
        <p:spPr>
          <a:xfrm>
            <a:off x="7160611" y="4531641"/>
            <a:ext cx="311022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4361214" y="5272695"/>
            <a:ext cx="7146342" cy="307777"/>
            <a:chOff x="1739182" y="4846524"/>
            <a:chExt cx="7146342" cy="307777"/>
          </a:xfrm>
        </p:grpSpPr>
        <p:sp>
          <p:nvSpPr>
            <p:cNvPr id="78" name="文字方塊 77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79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80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81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82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83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84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044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 bwMode="gray">
          <a:xfrm>
            <a:off x="2195388" y="1979327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本期作業時程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3572355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" y="111943"/>
            <a:ext cx="12180608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作業時程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2D31077B-43CC-4877-B2E9-BD08DD0AE4E2}"/>
              </a:ext>
            </a:extLst>
          </p:cNvPr>
          <p:cNvSpPr/>
          <p:nvPr/>
        </p:nvSpPr>
        <p:spPr>
          <a:xfrm>
            <a:off x="256032" y="3314605"/>
            <a:ext cx="11585448" cy="0"/>
          </a:xfrm>
          <a:prstGeom prst="line">
            <a:avLst/>
          </a:prstGeom>
          <a:noFill/>
          <a:ln w="27940">
            <a:solidFill>
              <a:srgbClr val="7988DD"/>
            </a:solidFill>
            <a:prstDash val="solid"/>
            <a:tailEnd type="triangle"/>
          </a:ln>
        </p:spPr>
      </p:sp>
      <p:sp>
        <p:nvSpPr>
          <p:cNvPr id="20" name="Shape 7">
            <a:extLst>
              <a:ext uri="{FF2B5EF4-FFF2-40B4-BE49-F238E27FC236}">
                <a16:creationId xmlns:a16="http://schemas.microsoft.com/office/drawing/2014/main" id="{217D73A2-8750-40A1-956F-9A822A8E3C71}"/>
              </a:ext>
            </a:extLst>
          </p:cNvPr>
          <p:cNvSpPr/>
          <p:nvPr/>
        </p:nvSpPr>
        <p:spPr>
          <a:xfrm>
            <a:off x="548640" y="2171605"/>
            <a:ext cx="969264" cy="969264"/>
          </a:xfrm>
          <a:prstGeom prst="ellipse">
            <a:avLst/>
          </a:prstGeom>
          <a:solidFill>
            <a:srgbClr val="FFF7E4">
              <a:alpha val="64000"/>
            </a:srgbClr>
          </a:solidFill>
          <a:ln w="12700">
            <a:solidFill>
              <a:srgbClr val="FFF7E4">
                <a:alpha val="0"/>
              </a:srgbClr>
            </a:solidFill>
            <a:prstDash val="solid"/>
          </a:ln>
        </p:spPr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F46A12D3-08B7-4E14-A0F2-2F09202401C8}"/>
              </a:ext>
            </a:extLst>
          </p:cNvPr>
          <p:cNvSpPr/>
          <p:nvPr/>
        </p:nvSpPr>
        <p:spPr>
          <a:xfrm>
            <a:off x="594360" y="2217325"/>
            <a:ext cx="877824" cy="877824"/>
          </a:xfrm>
          <a:prstGeom prst="ellipse">
            <a:avLst/>
          </a:prstGeom>
          <a:solidFill>
            <a:srgbClr val="FFF7E4">
              <a:alpha val="95000"/>
            </a:srgbClr>
          </a:solidFill>
          <a:ln w="14605">
            <a:solidFill>
              <a:srgbClr val="F4A300"/>
            </a:solidFill>
            <a:prstDash val="solid"/>
          </a:ln>
        </p:spPr>
      </p:sp>
      <p:sp>
        <p:nvSpPr>
          <p:cNvPr id="22" name="Shape 9">
            <a:extLst>
              <a:ext uri="{FF2B5EF4-FFF2-40B4-BE49-F238E27FC236}">
                <a16:creationId xmlns:a16="http://schemas.microsoft.com/office/drawing/2014/main" id="{C2B45F36-DDBD-4CE0-8A9B-4DBF7C264A4E}"/>
              </a:ext>
            </a:extLst>
          </p:cNvPr>
          <p:cNvSpPr/>
          <p:nvPr/>
        </p:nvSpPr>
        <p:spPr>
          <a:xfrm>
            <a:off x="868680" y="1979581"/>
            <a:ext cx="329184" cy="329184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F4A300">
                <a:alpha val="12000"/>
              </a:srgbClr>
            </a:outerShdw>
          </a:effectLst>
        </p:spPr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C5FCC9AC-8BBD-4744-82C5-F9673972BFC9}"/>
              </a:ext>
            </a:extLst>
          </p:cNvPr>
          <p:cNvSpPr/>
          <p:nvPr/>
        </p:nvSpPr>
        <p:spPr>
          <a:xfrm>
            <a:off x="868680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01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Shape 11">
            <a:extLst>
              <a:ext uri="{FF2B5EF4-FFF2-40B4-BE49-F238E27FC236}">
                <a16:creationId xmlns:a16="http://schemas.microsoft.com/office/drawing/2014/main" id="{C74E5967-6A81-4CFF-8861-D7F70D22B44D}"/>
              </a:ext>
            </a:extLst>
          </p:cNvPr>
          <p:cNvSpPr/>
          <p:nvPr/>
        </p:nvSpPr>
        <p:spPr>
          <a:xfrm>
            <a:off x="1033272" y="3095149"/>
            <a:ext cx="0" cy="219456"/>
          </a:xfrm>
          <a:prstGeom prst="line">
            <a:avLst/>
          </a:prstGeom>
          <a:noFill/>
          <a:ln w="12700">
            <a:solidFill>
              <a:srgbClr val="F4A300"/>
            </a:solidFill>
            <a:prstDash val="solid"/>
          </a:ln>
        </p:spPr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6CD7E4DD-C21A-44C7-9CA0-1682250FCADF}"/>
              </a:ext>
            </a:extLst>
          </p:cNvPr>
          <p:cNvSpPr/>
          <p:nvPr/>
        </p:nvSpPr>
        <p:spPr>
          <a:xfrm>
            <a:off x="982980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28" name="Shape 13">
            <a:extLst>
              <a:ext uri="{FF2B5EF4-FFF2-40B4-BE49-F238E27FC236}">
                <a16:creationId xmlns:a16="http://schemas.microsoft.com/office/drawing/2014/main" id="{9C834E1F-F8B1-47CF-A628-266D02485F18}"/>
              </a:ext>
            </a:extLst>
          </p:cNvPr>
          <p:cNvSpPr/>
          <p:nvPr/>
        </p:nvSpPr>
        <p:spPr>
          <a:xfrm>
            <a:off x="461772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FFF3CE"/>
          </a:solidFill>
          <a:ln w="12700">
            <a:solidFill>
              <a:srgbClr val="FFF3CE">
                <a:alpha val="0"/>
              </a:srgbClr>
            </a:solidFill>
            <a:prstDash val="solid"/>
          </a:ln>
        </p:spPr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21002326-C72A-4843-9ECA-3A724A4E0E85}"/>
              </a:ext>
            </a:extLst>
          </p:cNvPr>
          <p:cNvSpPr/>
          <p:nvPr/>
        </p:nvSpPr>
        <p:spPr>
          <a:xfrm>
            <a:off x="461772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8/17~31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3BFE60D6-1F59-470C-8684-EE6388FA9963}"/>
              </a:ext>
            </a:extLst>
          </p:cNvPr>
          <p:cNvSpPr/>
          <p:nvPr/>
        </p:nvSpPr>
        <p:spPr>
          <a:xfrm>
            <a:off x="393192" y="4000405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基本資料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確認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Shape 16">
            <a:extLst>
              <a:ext uri="{FF2B5EF4-FFF2-40B4-BE49-F238E27FC236}">
                <a16:creationId xmlns:a16="http://schemas.microsoft.com/office/drawing/2014/main" id="{383FA669-9D3F-404B-BF9F-1913CFE55042}"/>
              </a:ext>
            </a:extLst>
          </p:cNvPr>
          <p:cNvSpPr/>
          <p:nvPr/>
        </p:nvSpPr>
        <p:spPr>
          <a:xfrm>
            <a:off x="502920" y="4704493"/>
            <a:ext cx="1060704" cy="329184"/>
          </a:xfrm>
          <a:prstGeom prst="roundRect">
            <a:avLst>
              <a:gd name="adj" fmla="val 16667"/>
            </a:avLst>
          </a:prstGeom>
          <a:solidFill>
            <a:srgbClr val="FFF3CE"/>
          </a:solidFill>
          <a:ln w="12700">
            <a:solidFill>
              <a:srgbClr val="FFE9AB">
                <a:alpha val="0"/>
              </a:srgbClr>
            </a:solidFill>
            <a:prstDash val="solid"/>
          </a:ln>
        </p:spPr>
      </p:sp>
      <p:sp>
        <p:nvSpPr>
          <p:cNvPr id="32" name="Text 17">
            <a:extLst>
              <a:ext uri="{FF2B5EF4-FFF2-40B4-BE49-F238E27FC236}">
                <a16:creationId xmlns:a16="http://schemas.microsoft.com/office/drawing/2014/main" id="{4C816321-AD8F-495B-BF2F-396C9C7ECCF0}"/>
              </a:ext>
            </a:extLst>
          </p:cNvPr>
          <p:cNvSpPr/>
          <p:nvPr/>
        </p:nvSpPr>
        <p:spPr>
          <a:xfrm>
            <a:off x="502920" y="4768501"/>
            <a:ext cx="10607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96F1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學校端作業</a:t>
            </a:r>
            <a:endParaRPr lang="en-US" sz="1400" dirty="0">
              <a:solidFill>
                <a:srgbClr val="A96F1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Shape 18">
            <a:extLst>
              <a:ext uri="{FF2B5EF4-FFF2-40B4-BE49-F238E27FC236}">
                <a16:creationId xmlns:a16="http://schemas.microsoft.com/office/drawing/2014/main" id="{4D6A5E90-1212-41EC-BC42-14B9796753BC}"/>
              </a:ext>
            </a:extLst>
          </p:cNvPr>
          <p:cNvSpPr/>
          <p:nvPr/>
        </p:nvSpPr>
        <p:spPr>
          <a:xfrm>
            <a:off x="2057400" y="2171605"/>
            <a:ext cx="969264" cy="969264"/>
          </a:xfrm>
          <a:prstGeom prst="ellipse">
            <a:avLst/>
          </a:prstGeom>
          <a:solidFill>
            <a:srgbClr val="FFF7E4">
              <a:alpha val="64000"/>
            </a:srgbClr>
          </a:solidFill>
          <a:ln w="12700">
            <a:solidFill>
              <a:srgbClr val="FFF7E4">
                <a:alpha val="0"/>
              </a:srgbClr>
            </a:solidFill>
            <a:prstDash val="solid"/>
          </a:ln>
        </p:spPr>
      </p:sp>
      <p:sp>
        <p:nvSpPr>
          <p:cNvPr id="34" name="Shape 19">
            <a:extLst>
              <a:ext uri="{FF2B5EF4-FFF2-40B4-BE49-F238E27FC236}">
                <a16:creationId xmlns:a16="http://schemas.microsoft.com/office/drawing/2014/main" id="{0A72E05A-B1CC-4684-9268-0B72797C6A71}"/>
              </a:ext>
            </a:extLst>
          </p:cNvPr>
          <p:cNvSpPr/>
          <p:nvPr/>
        </p:nvSpPr>
        <p:spPr>
          <a:xfrm>
            <a:off x="2103120" y="2217325"/>
            <a:ext cx="877824" cy="877824"/>
          </a:xfrm>
          <a:prstGeom prst="ellipse">
            <a:avLst/>
          </a:prstGeom>
          <a:solidFill>
            <a:srgbClr val="FFF7E4">
              <a:alpha val="95000"/>
            </a:srgbClr>
          </a:solidFill>
          <a:ln w="14605">
            <a:solidFill>
              <a:srgbClr val="F4A300"/>
            </a:solidFill>
            <a:prstDash val="solid"/>
          </a:ln>
        </p:spPr>
      </p:sp>
      <p:sp>
        <p:nvSpPr>
          <p:cNvPr id="35" name="Shape 20">
            <a:extLst>
              <a:ext uri="{FF2B5EF4-FFF2-40B4-BE49-F238E27FC236}">
                <a16:creationId xmlns:a16="http://schemas.microsoft.com/office/drawing/2014/main" id="{9ED456B5-6ED0-46D1-A89E-5BAD5585F618}"/>
              </a:ext>
            </a:extLst>
          </p:cNvPr>
          <p:cNvSpPr/>
          <p:nvPr/>
        </p:nvSpPr>
        <p:spPr>
          <a:xfrm>
            <a:off x="2377440" y="1979581"/>
            <a:ext cx="329184" cy="329184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F4A300">
                <a:alpha val="12000"/>
              </a:srgbClr>
            </a:outerShdw>
          </a:effectLst>
        </p:spPr>
      </p:sp>
      <p:sp>
        <p:nvSpPr>
          <p:cNvPr id="36" name="Text 21">
            <a:extLst>
              <a:ext uri="{FF2B5EF4-FFF2-40B4-BE49-F238E27FC236}">
                <a16:creationId xmlns:a16="http://schemas.microsoft.com/office/drawing/2014/main" id="{F281BDC2-85FB-4B57-9ABB-CCD07CC773E8}"/>
              </a:ext>
            </a:extLst>
          </p:cNvPr>
          <p:cNvSpPr/>
          <p:nvPr/>
        </p:nvSpPr>
        <p:spPr>
          <a:xfrm>
            <a:off x="2377440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02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Shape 22">
            <a:extLst>
              <a:ext uri="{FF2B5EF4-FFF2-40B4-BE49-F238E27FC236}">
                <a16:creationId xmlns:a16="http://schemas.microsoft.com/office/drawing/2014/main" id="{152D849C-6F51-4963-9215-812CC37CC602}"/>
              </a:ext>
            </a:extLst>
          </p:cNvPr>
          <p:cNvSpPr/>
          <p:nvPr/>
        </p:nvSpPr>
        <p:spPr>
          <a:xfrm>
            <a:off x="2542032" y="3095149"/>
            <a:ext cx="0" cy="219456"/>
          </a:xfrm>
          <a:prstGeom prst="line">
            <a:avLst/>
          </a:prstGeom>
          <a:noFill/>
          <a:ln w="12700">
            <a:solidFill>
              <a:srgbClr val="F4A300"/>
            </a:solidFill>
            <a:prstDash val="solid"/>
          </a:ln>
        </p:spPr>
      </p:sp>
      <p:sp>
        <p:nvSpPr>
          <p:cNvPr id="39" name="Shape 23">
            <a:extLst>
              <a:ext uri="{FF2B5EF4-FFF2-40B4-BE49-F238E27FC236}">
                <a16:creationId xmlns:a16="http://schemas.microsoft.com/office/drawing/2014/main" id="{A2A131B6-A0E6-45F6-AD1D-552BF283C90F}"/>
              </a:ext>
            </a:extLst>
          </p:cNvPr>
          <p:cNvSpPr/>
          <p:nvPr/>
        </p:nvSpPr>
        <p:spPr>
          <a:xfrm>
            <a:off x="2491740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40" name="Shape 24">
            <a:extLst>
              <a:ext uri="{FF2B5EF4-FFF2-40B4-BE49-F238E27FC236}">
                <a16:creationId xmlns:a16="http://schemas.microsoft.com/office/drawing/2014/main" id="{83D6BBE2-60D3-4792-8305-4F40E62E0759}"/>
              </a:ext>
            </a:extLst>
          </p:cNvPr>
          <p:cNvSpPr/>
          <p:nvPr/>
        </p:nvSpPr>
        <p:spPr>
          <a:xfrm>
            <a:off x="1879092" y="3524917"/>
            <a:ext cx="1325880" cy="365760"/>
          </a:xfrm>
          <a:prstGeom prst="roundRect">
            <a:avLst>
              <a:gd name="adj" fmla="val 25000"/>
            </a:avLst>
          </a:prstGeom>
          <a:solidFill>
            <a:srgbClr val="FFF3CE"/>
          </a:solidFill>
          <a:ln w="12700">
            <a:solidFill>
              <a:srgbClr val="FFF3CE">
                <a:alpha val="0"/>
              </a:srgbClr>
            </a:solidFill>
            <a:prstDash val="solid"/>
          </a:ln>
        </p:spPr>
      </p:sp>
      <p:sp>
        <p:nvSpPr>
          <p:cNvPr id="41" name="Text 25">
            <a:extLst>
              <a:ext uri="{FF2B5EF4-FFF2-40B4-BE49-F238E27FC236}">
                <a16:creationId xmlns:a16="http://schemas.microsoft.com/office/drawing/2014/main" id="{E182D1D6-8C89-443E-8494-BCC108C0E265}"/>
              </a:ext>
            </a:extLst>
          </p:cNvPr>
          <p:cNvSpPr/>
          <p:nvPr/>
        </p:nvSpPr>
        <p:spPr>
          <a:xfrm>
            <a:off x="1879092" y="3579781"/>
            <a:ext cx="1325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9/1~10/30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Text 26">
            <a:extLst>
              <a:ext uri="{FF2B5EF4-FFF2-40B4-BE49-F238E27FC236}">
                <a16:creationId xmlns:a16="http://schemas.microsoft.com/office/drawing/2014/main" id="{EF8392E1-AAD4-4B6A-90A2-522B1BB71047}"/>
              </a:ext>
            </a:extLst>
          </p:cNvPr>
          <p:cNvSpPr/>
          <p:nvPr/>
        </p:nvSpPr>
        <p:spPr>
          <a:xfrm>
            <a:off x="1901952" y="4000405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填表期間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Shape 27">
            <a:extLst>
              <a:ext uri="{FF2B5EF4-FFF2-40B4-BE49-F238E27FC236}">
                <a16:creationId xmlns:a16="http://schemas.microsoft.com/office/drawing/2014/main" id="{0F93F8B8-96F8-4248-A8E5-C64529213036}"/>
              </a:ext>
            </a:extLst>
          </p:cNvPr>
          <p:cNvSpPr/>
          <p:nvPr/>
        </p:nvSpPr>
        <p:spPr>
          <a:xfrm>
            <a:off x="2011680" y="4704493"/>
            <a:ext cx="1060704" cy="329184"/>
          </a:xfrm>
          <a:prstGeom prst="roundRect">
            <a:avLst>
              <a:gd name="adj" fmla="val 16667"/>
            </a:avLst>
          </a:prstGeom>
          <a:solidFill>
            <a:srgbClr val="FFF3CE"/>
          </a:solidFill>
          <a:ln w="12700">
            <a:solidFill>
              <a:srgbClr val="FFE9AB">
                <a:alpha val="0"/>
              </a:srgbClr>
            </a:solidFill>
            <a:prstDash val="solid"/>
          </a:ln>
        </p:spPr>
      </p:sp>
      <p:sp>
        <p:nvSpPr>
          <p:cNvPr id="44" name="Text 28">
            <a:extLst>
              <a:ext uri="{FF2B5EF4-FFF2-40B4-BE49-F238E27FC236}">
                <a16:creationId xmlns:a16="http://schemas.microsoft.com/office/drawing/2014/main" id="{7A1F7B78-A75D-4A8E-8334-815D66B3F5EC}"/>
              </a:ext>
            </a:extLst>
          </p:cNvPr>
          <p:cNvSpPr/>
          <p:nvPr/>
        </p:nvSpPr>
        <p:spPr>
          <a:xfrm>
            <a:off x="2011680" y="4768501"/>
            <a:ext cx="10607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96F1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學校端作業</a:t>
            </a:r>
            <a:endParaRPr lang="en-US" sz="1400" dirty="0">
              <a:solidFill>
                <a:srgbClr val="A96F1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29">
            <a:extLst>
              <a:ext uri="{FF2B5EF4-FFF2-40B4-BE49-F238E27FC236}">
                <a16:creationId xmlns:a16="http://schemas.microsoft.com/office/drawing/2014/main" id="{A5D10CDE-10E7-4F4A-AB13-FE9C2C5F0B1E}"/>
              </a:ext>
            </a:extLst>
          </p:cNvPr>
          <p:cNvSpPr/>
          <p:nvPr/>
        </p:nvSpPr>
        <p:spPr>
          <a:xfrm>
            <a:off x="3584448" y="2171605"/>
            <a:ext cx="969264" cy="969264"/>
          </a:xfrm>
          <a:prstGeom prst="ellipse">
            <a:avLst/>
          </a:prstGeom>
          <a:solidFill>
            <a:srgbClr val="F0FAF3">
              <a:alpha val="64000"/>
            </a:srgbClr>
          </a:solidFill>
          <a:ln w="12700">
            <a:solidFill>
              <a:srgbClr val="F0FAF3">
                <a:alpha val="0"/>
              </a:srgbClr>
            </a:solidFill>
            <a:prstDash val="solid"/>
          </a:ln>
        </p:spPr>
      </p:sp>
      <p:sp>
        <p:nvSpPr>
          <p:cNvPr id="46" name="Shape 30">
            <a:extLst>
              <a:ext uri="{FF2B5EF4-FFF2-40B4-BE49-F238E27FC236}">
                <a16:creationId xmlns:a16="http://schemas.microsoft.com/office/drawing/2014/main" id="{BEC24030-B2A5-4973-A42E-55835080DED6}"/>
              </a:ext>
            </a:extLst>
          </p:cNvPr>
          <p:cNvSpPr/>
          <p:nvPr/>
        </p:nvSpPr>
        <p:spPr>
          <a:xfrm>
            <a:off x="3630168" y="2217325"/>
            <a:ext cx="877824" cy="877824"/>
          </a:xfrm>
          <a:prstGeom prst="ellipse">
            <a:avLst/>
          </a:prstGeom>
          <a:solidFill>
            <a:srgbClr val="F0FAF3">
              <a:alpha val="95000"/>
            </a:srgbClr>
          </a:solidFill>
          <a:ln w="14605">
            <a:solidFill>
              <a:srgbClr val="2FA14E"/>
            </a:solidFill>
            <a:prstDash val="solid"/>
          </a:ln>
        </p:spPr>
      </p:sp>
      <p:sp>
        <p:nvSpPr>
          <p:cNvPr id="47" name="Shape 31">
            <a:extLst>
              <a:ext uri="{FF2B5EF4-FFF2-40B4-BE49-F238E27FC236}">
                <a16:creationId xmlns:a16="http://schemas.microsoft.com/office/drawing/2014/main" id="{536F9BD4-AAEA-4D5F-B7CC-1BAA1B76AC21}"/>
              </a:ext>
            </a:extLst>
          </p:cNvPr>
          <p:cNvSpPr/>
          <p:nvPr/>
        </p:nvSpPr>
        <p:spPr>
          <a:xfrm>
            <a:off x="3904488" y="1979581"/>
            <a:ext cx="329184" cy="329184"/>
          </a:xfrm>
          <a:prstGeom prst="ellipse">
            <a:avLst/>
          </a:prstGeom>
          <a:solidFill>
            <a:srgbClr val="2FA14E"/>
          </a:solidFill>
          <a:ln w="12700">
            <a:solidFill>
              <a:srgbClr val="2FA14E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2FA14E">
                <a:alpha val="12000"/>
              </a:srgbClr>
            </a:outerShdw>
          </a:effectLst>
        </p:spPr>
      </p:sp>
      <p:sp>
        <p:nvSpPr>
          <p:cNvPr id="48" name="Text 32">
            <a:extLst>
              <a:ext uri="{FF2B5EF4-FFF2-40B4-BE49-F238E27FC236}">
                <a16:creationId xmlns:a16="http://schemas.microsoft.com/office/drawing/2014/main" id="{4D55C7FD-B76C-4302-A1FB-D8BF69376B40}"/>
              </a:ext>
            </a:extLst>
          </p:cNvPr>
          <p:cNvSpPr/>
          <p:nvPr/>
        </p:nvSpPr>
        <p:spPr>
          <a:xfrm>
            <a:off x="3904488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03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Shape 33">
            <a:extLst>
              <a:ext uri="{FF2B5EF4-FFF2-40B4-BE49-F238E27FC236}">
                <a16:creationId xmlns:a16="http://schemas.microsoft.com/office/drawing/2014/main" id="{28845103-6DA3-4267-BAED-BDDCD5B3EF28}"/>
              </a:ext>
            </a:extLst>
          </p:cNvPr>
          <p:cNvSpPr/>
          <p:nvPr/>
        </p:nvSpPr>
        <p:spPr>
          <a:xfrm>
            <a:off x="4069080" y="3095149"/>
            <a:ext cx="0" cy="219456"/>
          </a:xfrm>
          <a:prstGeom prst="line">
            <a:avLst/>
          </a:prstGeom>
          <a:noFill/>
          <a:ln w="12700">
            <a:solidFill>
              <a:srgbClr val="2FA14E"/>
            </a:solidFill>
            <a:prstDash val="solid"/>
          </a:ln>
        </p:spPr>
      </p:sp>
      <p:sp>
        <p:nvSpPr>
          <p:cNvPr id="52" name="Shape 34">
            <a:extLst>
              <a:ext uri="{FF2B5EF4-FFF2-40B4-BE49-F238E27FC236}">
                <a16:creationId xmlns:a16="http://schemas.microsoft.com/office/drawing/2014/main" id="{22990EE0-2D7E-424A-B11C-069C3ABC98B4}"/>
              </a:ext>
            </a:extLst>
          </p:cNvPr>
          <p:cNvSpPr/>
          <p:nvPr/>
        </p:nvSpPr>
        <p:spPr>
          <a:xfrm>
            <a:off x="4018788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53" name="Shape 35">
            <a:extLst>
              <a:ext uri="{FF2B5EF4-FFF2-40B4-BE49-F238E27FC236}">
                <a16:creationId xmlns:a16="http://schemas.microsoft.com/office/drawing/2014/main" id="{708B8B4B-7D64-4EED-90E5-F951ED35E888}"/>
              </a:ext>
            </a:extLst>
          </p:cNvPr>
          <p:cNvSpPr/>
          <p:nvPr/>
        </p:nvSpPr>
        <p:spPr>
          <a:xfrm>
            <a:off x="3497580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DCF2E2"/>
          </a:solidFill>
          <a:ln w="12700">
            <a:solidFill>
              <a:srgbClr val="DCF2E2">
                <a:alpha val="0"/>
              </a:srgbClr>
            </a:solidFill>
            <a:prstDash val="solid"/>
          </a:ln>
        </p:spPr>
      </p:sp>
      <p:sp>
        <p:nvSpPr>
          <p:cNvPr id="54" name="Text 36">
            <a:extLst>
              <a:ext uri="{FF2B5EF4-FFF2-40B4-BE49-F238E27FC236}">
                <a16:creationId xmlns:a16="http://schemas.microsoft.com/office/drawing/2014/main" id="{07759831-27F1-4532-9C31-EAE601915CBC}"/>
              </a:ext>
            </a:extLst>
          </p:cNvPr>
          <p:cNvSpPr/>
          <p:nvPr/>
        </p:nvSpPr>
        <p:spPr>
          <a:xfrm>
            <a:off x="3497580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11/3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Text 37">
            <a:extLst>
              <a:ext uri="{FF2B5EF4-FFF2-40B4-BE49-F238E27FC236}">
                <a16:creationId xmlns:a16="http://schemas.microsoft.com/office/drawing/2014/main" id="{4EB948DE-875E-45B9-923E-5E2140A58988}"/>
              </a:ext>
            </a:extLst>
          </p:cNvPr>
          <p:cNvSpPr/>
          <p:nvPr/>
        </p:nvSpPr>
        <p:spPr>
          <a:xfrm>
            <a:off x="3493008" y="4000405"/>
            <a:ext cx="115214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Shape 38">
            <a:extLst>
              <a:ext uri="{FF2B5EF4-FFF2-40B4-BE49-F238E27FC236}">
                <a16:creationId xmlns:a16="http://schemas.microsoft.com/office/drawing/2014/main" id="{A6E884D1-6B02-4CA9-B3D2-8FF84E7B9A1E}"/>
              </a:ext>
            </a:extLst>
          </p:cNvPr>
          <p:cNvSpPr/>
          <p:nvPr/>
        </p:nvSpPr>
        <p:spPr>
          <a:xfrm>
            <a:off x="3547872" y="4704493"/>
            <a:ext cx="1042416" cy="329184"/>
          </a:xfrm>
          <a:prstGeom prst="roundRect">
            <a:avLst>
              <a:gd name="adj" fmla="val 16667"/>
            </a:avLst>
          </a:prstGeom>
          <a:solidFill>
            <a:srgbClr val="C7EACF"/>
          </a:solidFill>
          <a:ln w="12700">
            <a:solidFill>
              <a:srgbClr val="C7EACF">
                <a:alpha val="0"/>
              </a:srgbClr>
            </a:solidFill>
            <a:prstDash val="solid"/>
          </a:ln>
        </p:spPr>
      </p:sp>
      <p:sp>
        <p:nvSpPr>
          <p:cNvPr id="57" name="Text 39">
            <a:extLst>
              <a:ext uri="{FF2B5EF4-FFF2-40B4-BE49-F238E27FC236}">
                <a16:creationId xmlns:a16="http://schemas.microsoft.com/office/drawing/2014/main" id="{DD87B469-8765-408A-9481-609DB509DB1D}"/>
              </a:ext>
            </a:extLst>
          </p:cNvPr>
          <p:cNvSpPr/>
          <p:nvPr/>
        </p:nvSpPr>
        <p:spPr>
          <a:xfrm>
            <a:off x="3547872" y="4768501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75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校庫端作業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Shape 40">
            <a:extLst>
              <a:ext uri="{FF2B5EF4-FFF2-40B4-BE49-F238E27FC236}">
                <a16:creationId xmlns:a16="http://schemas.microsoft.com/office/drawing/2014/main" id="{29E0D0F9-1C0F-48FA-BF99-BD7D86223E0D}"/>
              </a:ext>
            </a:extLst>
          </p:cNvPr>
          <p:cNvSpPr/>
          <p:nvPr/>
        </p:nvSpPr>
        <p:spPr>
          <a:xfrm>
            <a:off x="5020056" y="2171605"/>
            <a:ext cx="969264" cy="969264"/>
          </a:xfrm>
          <a:prstGeom prst="ellipse">
            <a:avLst/>
          </a:prstGeom>
          <a:solidFill>
            <a:srgbClr val="FFF7E4">
              <a:alpha val="64000"/>
            </a:srgbClr>
          </a:solidFill>
          <a:ln w="12700">
            <a:solidFill>
              <a:srgbClr val="FFF7E4">
                <a:alpha val="0"/>
              </a:srgbClr>
            </a:solidFill>
            <a:prstDash val="solid"/>
          </a:ln>
        </p:spPr>
      </p:sp>
      <p:sp>
        <p:nvSpPr>
          <p:cNvPr id="59" name="Shape 41">
            <a:extLst>
              <a:ext uri="{FF2B5EF4-FFF2-40B4-BE49-F238E27FC236}">
                <a16:creationId xmlns:a16="http://schemas.microsoft.com/office/drawing/2014/main" id="{5AC9877E-A56F-459C-AE7F-A6B6352D2017}"/>
              </a:ext>
            </a:extLst>
          </p:cNvPr>
          <p:cNvSpPr/>
          <p:nvPr/>
        </p:nvSpPr>
        <p:spPr>
          <a:xfrm>
            <a:off x="5065776" y="2217325"/>
            <a:ext cx="877824" cy="877824"/>
          </a:xfrm>
          <a:prstGeom prst="ellipse">
            <a:avLst/>
          </a:prstGeom>
          <a:solidFill>
            <a:srgbClr val="FFF7E4">
              <a:alpha val="95000"/>
            </a:srgbClr>
          </a:solidFill>
          <a:ln w="14605">
            <a:solidFill>
              <a:srgbClr val="F4A300"/>
            </a:solidFill>
            <a:prstDash val="solid"/>
          </a:ln>
        </p:spPr>
      </p:sp>
      <p:sp>
        <p:nvSpPr>
          <p:cNvPr id="60" name="Shape 42">
            <a:extLst>
              <a:ext uri="{FF2B5EF4-FFF2-40B4-BE49-F238E27FC236}">
                <a16:creationId xmlns:a16="http://schemas.microsoft.com/office/drawing/2014/main" id="{1A8F39B7-2090-4684-99CE-22C3C4A2BB55}"/>
              </a:ext>
            </a:extLst>
          </p:cNvPr>
          <p:cNvSpPr/>
          <p:nvPr/>
        </p:nvSpPr>
        <p:spPr>
          <a:xfrm>
            <a:off x="5340096" y="1979581"/>
            <a:ext cx="329184" cy="329184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F4A300">
                <a:alpha val="12000"/>
              </a:srgbClr>
            </a:outerShdw>
          </a:effectLst>
        </p:spPr>
      </p:sp>
      <p:sp>
        <p:nvSpPr>
          <p:cNvPr id="61" name="Text 43">
            <a:extLst>
              <a:ext uri="{FF2B5EF4-FFF2-40B4-BE49-F238E27FC236}">
                <a16:creationId xmlns:a16="http://schemas.microsoft.com/office/drawing/2014/main" id="{B0415E4F-615E-46B9-9688-077E23FBA990}"/>
              </a:ext>
            </a:extLst>
          </p:cNvPr>
          <p:cNvSpPr/>
          <p:nvPr/>
        </p:nvSpPr>
        <p:spPr>
          <a:xfrm>
            <a:off x="5340096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04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3" name="Shape 44">
            <a:extLst>
              <a:ext uri="{FF2B5EF4-FFF2-40B4-BE49-F238E27FC236}">
                <a16:creationId xmlns:a16="http://schemas.microsoft.com/office/drawing/2014/main" id="{A026E93C-C479-45B6-958A-D9F6D46C1711}"/>
              </a:ext>
            </a:extLst>
          </p:cNvPr>
          <p:cNvSpPr/>
          <p:nvPr/>
        </p:nvSpPr>
        <p:spPr>
          <a:xfrm>
            <a:off x="5504688" y="3095149"/>
            <a:ext cx="0" cy="219456"/>
          </a:xfrm>
          <a:prstGeom prst="line">
            <a:avLst/>
          </a:prstGeom>
          <a:noFill/>
          <a:ln w="12700">
            <a:solidFill>
              <a:srgbClr val="F4A300"/>
            </a:solidFill>
            <a:prstDash val="solid"/>
          </a:ln>
        </p:spPr>
      </p:sp>
      <p:sp>
        <p:nvSpPr>
          <p:cNvPr id="64" name="Shape 45">
            <a:extLst>
              <a:ext uri="{FF2B5EF4-FFF2-40B4-BE49-F238E27FC236}">
                <a16:creationId xmlns:a16="http://schemas.microsoft.com/office/drawing/2014/main" id="{F54A197F-BCC4-41F2-B30D-29539BE346C3}"/>
              </a:ext>
            </a:extLst>
          </p:cNvPr>
          <p:cNvSpPr/>
          <p:nvPr/>
        </p:nvSpPr>
        <p:spPr>
          <a:xfrm>
            <a:off x="5454396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65" name="Shape 46">
            <a:extLst>
              <a:ext uri="{FF2B5EF4-FFF2-40B4-BE49-F238E27FC236}">
                <a16:creationId xmlns:a16="http://schemas.microsoft.com/office/drawing/2014/main" id="{F0FA7779-1D57-4956-A46D-FAB48734C8C2}"/>
              </a:ext>
            </a:extLst>
          </p:cNvPr>
          <p:cNvSpPr/>
          <p:nvPr/>
        </p:nvSpPr>
        <p:spPr>
          <a:xfrm>
            <a:off x="4933188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FFF3CE"/>
          </a:solidFill>
          <a:ln w="12700">
            <a:solidFill>
              <a:srgbClr val="FFF3CE">
                <a:alpha val="0"/>
              </a:srgbClr>
            </a:solidFill>
            <a:prstDash val="solid"/>
          </a:ln>
        </p:spPr>
      </p:sp>
      <p:sp>
        <p:nvSpPr>
          <p:cNvPr id="66" name="Text 47">
            <a:extLst>
              <a:ext uri="{FF2B5EF4-FFF2-40B4-BE49-F238E27FC236}">
                <a16:creationId xmlns:a16="http://schemas.microsoft.com/office/drawing/2014/main" id="{CDD48ED8-C743-440C-AA4C-2198228609E6}"/>
              </a:ext>
            </a:extLst>
          </p:cNvPr>
          <p:cNvSpPr/>
          <p:nvPr/>
        </p:nvSpPr>
        <p:spPr>
          <a:xfrm>
            <a:off x="4933188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11/5~18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Text 48">
            <a:extLst>
              <a:ext uri="{FF2B5EF4-FFF2-40B4-BE49-F238E27FC236}">
                <a16:creationId xmlns:a16="http://schemas.microsoft.com/office/drawing/2014/main" id="{A2375853-37F9-4647-819F-7F8C14D6F130}"/>
              </a:ext>
            </a:extLst>
          </p:cNvPr>
          <p:cNvSpPr/>
          <p:nvPr/>
        </p:nvSpPr>
        <p:spPr>
          <a:xfrm>
            <a:off x="4864608" y="4000405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統一資料修正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Shape 49">
            <a:extLst>
              <a:ext uri="{FF2B5EF4-FFF2-40B4-BE49-F238E27FC236}">
                <a16:creationId xmlns:a16="http://schemas.microsoft.com/office/drawing/2014/main" id="{659AF153-1C94-447B-8354-59F6B97D6334}"/>
              </a:ext>
            </a:extLst>
          </p:cNvPr>
          <p:cNvSpPr/>
          <p:nvPr/>
        </p:nvSpPr>
        <p:spPr>
          <a:xfrm>
            <a:off x="4974336" y="4704493"/>
            <a:ext cx="1060704" cy="329184"/>
          </a:xfrm>
          <a:prstGeom prst="roundRect">
            <a:avLst>
              <a:gd name="adj" fmla="val 16667"/>
            </a:avLst>
          </a:prstGeom>
          <a:solidFill>
            <a:srgbClr val="FFF3CE"/>
          </a:solidFill>
          <a:ln w="12700">
            <a:solidFill>
              <a:srgbClr val="FFE9AB">
                <a:alpha val="0"/>
              </a:srgbClr>
            </a:solidFill>
            <a:prstDash val="solid"/>
          </a:ln>
        </p:spPr>
      </p:sp>
      <p:sp>
        <p:nvSpPr>
          <p:cNvPr id="69" name="Text 50">
            <a:extLst>
              <a:ext uri="{FF2B5EF4-FFF2-40B4-BE49-F238E27FC236}">
                <a16:creationId xmlns:a16="http://schemas.microsoft.com/office/drawing/2014/main" id="{4A808FDC-EA8C-4AE0-BF02-6CE592FCF4A9}"/>
              </a:ext>
            </a:extLst>
          </p:cNvPr>
          <p:cNvSpPr/>
          <p:nvPr/>
        </p:nvSpPr>
        <p:spPr>
          <a:xfrm>
            <a:off x="4974336" y="4768501"/>
            <a:ext cx="1060704" cy="182880"/>
          </a:xfrm>
          <a:prstGeom prst="rect">
            <a:avLst/>
          </a:prstGeom>
          <a:solidFill>
            <a:srgbClr val="FFF7E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96F1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學校端作業</a:t>
            </a:r>
            <a:endParaRPr lang="en-US" sz="1400" dirty="0">
              <a:solidFill>
                <a:srgbClr val="A96F1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Shape 51">
            <a:extLst>
              <a:ext uri="{FF2B5EF4-FFF2-40B4-BE49-F238E27FC236}">
                <a16:creationId xmlns:a16="http://schemas.microsoft.com/office/drawing/2014/main" id="{36939FF9-49F9-4E25-87CD-1600BC687A63}"/>
              </a:ext>
            </a:extLst>
          </p:cNvPr>
          <p:cNvSpPr/>
          <p:nvPr/>
        </p:nvSpPr>
        <p:spPr>
          <a:xfrm>
            <a:off x="6400800" y="2171605"/>
            <a:ext cx="969264" cy="969264"/>
          </a:xfrm>
          <a:prstGeom prst="ellipse">
            <a:avLst/>
          </a:prstGeom>
          <a:solidFill>
            <a:srgbClr val="F0FAF3">
              <a:alpha val="64000"/>
            </a:srgbClr>
          </a:solidFill>
          <a:ln w="12700">
            <a:solidFill>
              <a:srgbClr val="F0FAF3">
                <a:alpha val="0"/>
              </a:srgbClr>
            </a:solidFill>
            <a:prstDash val="solid"/>
          </a:ln>
        </p:spPr>
      </p:sp>
      <p:sp>
        <p:nvSpPr>
          <p:cNvPr id="71" name="Shape 52">
            <a:extLst>
              <a:ext uri="{FF2B5EF4-FFF2-40B4-BE49-F238E27FC236}">
                <a16:creationId xmlns:a16="http://schemas.microsoft.com/office/drawing/2014/main" id="{0A987B27-A2E6-46D0-9CA3-A8B174C9CED5}"/>
              </a:ext>
            </a:extLst>
          </p:cNvPr>
          <p:cNvSpPr/>
          <p:nvPr/>
        </p:nvSpPr>
        <p:spPr>
          <a:xfrm>
            <a:off x="6446520" y="2217325"/>
            <a:ext cx="877824" cy="877824"/>
          </a:xfrm>
          <a:prstGeom prst="ellipse">
            <a:avLst/>
          </a:prstGeom>
          <a:solidFill>
            <a:srgbClr val="F0FAF3">
              <a:alpha val="95000"/>
            </a:srgbClr>
          </a:solidFill>
          <a:ln w="14605">
            <a:solidFill>
              <a:srgbClr val="2FA14E"/>
            </a:solidFill>
            <a:prstDash val="solid"/>
          </a:ln>
        </p:spPr>
      </p:sp>
      <p:sp>
        <p:nvSpPr>
          <p:cNvPr id="72" name="Shape 53">
            <a:extLst>
              <a:ext uri="{FF2B5EF4-FFF2-40B4-BE49-F238E27FC236}">
                <a16:creationId xmlns:a16="http://schemas.microsoft.com/office/drawing/2014/main" id="{8E5E539F-8788-4690-BEE1-621FF52631E2}"/>
              </a:ext>
            </a:extLst>
          </p:cNvPr>
          <p:cNvSpPr/>
          <p:nvPr/>
        </p:nvSpPr>
        <p:spPr>
          <a:xfrm>
            <a:off x="6720840" y="1979581"/>
            <a:ext cx="329184" cy="329184"/>
          </a:xfrm>
          <a:prstGeom prst="ellipse">
            <a:avLst/>
          </a:prstGeom>
          <a:solidFill>
            <a:srgbClr val="2FA14E"/>
          </a:solidFill>
          <a:ln w="12700">
            <a:solidFill>
              <a:srgbClr val="2FA14E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2FA14E">
                <a:alpha val="12000"/>
              </a:srgbClr>
            </a:outerShdw>
          </a:effectLst>
        </p:spPr>
      </p:sp>
      <p:sp>
        <p:nvSpPr>
          <p:cNvPr id="73" name="Text 54">
            <a:extLst>
              <a:ext uri="{FF2B5EF4-FFF2-40B4-BE49-F238E27FC236}">
                <a16:creationId xmlns:a16="http://schemas.microsoft.com/office/drawing/2014/main" id="{ADD32206-F1FC-45D6-86A9-DA8C351FB432}"/>
              </a:ext>
            </a:extLst>
          </p:cNvPr>
          <p:cNvSpPr/>
          <p:nvPr/>
        </p:nvSpPr>
        <p:spPr>
          <a:xfrm>
            <a:off x="6720840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05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Shape 55">
            <a:extLst>
              <a:ext uri="{FF2B5EF4-FFF2-40B4-BE49-F238E27FC236}">
                <a16:creationId xmlns:a16="http://schemas.microsoft.com/office/drawing/2014/main" id="{43A406D4-8B08-42A4-81CA-CDEED1AFD302}"/>
              </a:ext>
            </a:extLst>
          </p:cNvPr>
          <p:cNvSpPr/>
          <p:nvPr/>
        </p:nvSpPr>
        <p:spPr>
          <a:xfrm>
            <a:off x="6885432" y="3095149"/>
            <a:ext cx="0" cy="219456"/>
          </a:xfrm>
          <a:prstGeom prst="line">
            <a:avLst/>
          </a:prstGeom>
          <a:noFill/>
          <a:ln w="12700">
            <a:solidFill>
              <a:srgbClr val="2FA14E"/>
            </a:solidFill>
            <a:prstDash val="solid"/>
          </a:ln>
        </p:spPr>
      </p:sp>
      <p:sp>
        <p:nvSpPr>
          <p:cNvPr id="77" name="Shape 56">
            <a:extLst>
              <a:ext uri="{FF2B5EF4-FFF2-40B4-BE49-F238E27FC236}">
                <a16:creationId xmlns:a16="http://schemas.microsoft.com/office/drawing/2014/main" id="{BA2F6601-421B-45E7-95AB-78F373EEB160}"/>
              </a:ext>
            </a:extLst>
          </p:cNvPr>
          <p:cNvSpPr/>
          <p:nvPr/>
        </p:nvSpPr>
        <p:spPr>
          <a:xfrm>
            <a:off x="6835140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78" name="Shape 57">
            <a:extLst>
              <a:ext uri="{FF2B5EF4-FFF2-40B4-BE49-F238E27FC236}">
                <a16:creationId xmlns:a16="http://schemas.microsoft.com/office/drawing/2014/main" id="{77B5C0D5-DBD2-422D-A86D-FC6ED6D41BF7}"/>
              </a:ext>
            </a:extLst>
          </p:cNvPr>
          <p:cNvSpPr/>
          <p:nvPr/>
        </p:nvSpPr>
        <p:spPr>
          <a:xfrm>
            <a:off x="6313932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DCF2E2"/>
          </a:solidFill>
          <a:ln w="12700">
            <a:solidFill>
              <a:srgbClr val="DCF2E2">
                <a:alpha val="0"/>
              </a:srgbClr>
            </a:solidFill>
            <a:prstDash val="solid"/>
          </a:ln>
        </p:spPr>
      </p:sp>
      <p:sp>
        <p:nvSpPr>
          <p:cNvPr id="79" name="Text 58">
            <a:extLst>
              <a:ext uri="{FF2B5EF4-FFF2-40B4-BE49-F238E27FC236}">
                <a16:creationId xmlns:a16="http://schemas.microsoft.com/office/drawing/2014/main" id="{6E82DD30-1507-4950-A6F2-11088897C972}"/>
              </a:ext>
            </a:extLst>
          </p:cNvPr>
          <p:cNvSpPr/>
          <p:nvPr/>
        </p:nvSpPr>
        <p:spPr>
          <a:xfrm>
            <a:off x="6313932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11/20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0" name="Text 59">
            <a:extLst>
              <a:ext uri="{FF2B5EF4-FFF2-40B4-BE49-F238E27FC236}">
                <a16:creationId xmlns:a16="http://schemas.microsoft.com/office/drawing/2014/main" id="{D2F746D3-3773-41AD-ABAD-72ADDFF38846}"/>
              </a:ext>
            </a:extLst>
          </p:cNvPr>
          <p:cNvSpPr/>
          <p:nvPr/>
        </p:nvSpPr>
        <p:spPr>
          <a:xfrm>
            <a:off x="6309360" y="4000405"/>
            <a:ext cx="115214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Shape 60">
            <a:extLst>
              <a:ext uri="{FF2B5EF4-FFF2-40B4-BE49-F238E27FC236}">
                <a16:creationId xmlns:a16="http://schemas.microsoft.com/office/drawing/2014/main" id="{415623C1-E8AB-4DFA-AF8B-3C7EA92306D5}"/>
              </a:ext>
            </a:extLst>
          </p:cNvPr>
          <p:cNvSpPr/>
          <p:nvPr/>
        </p:nvSpPr>
        <p:spPr>
          <a:xfrm>
            <a:off x="6364224" y="4704493"/>
            <a:ext cx="1042416" cy="329184"/>
          </a:xfrm>
          <a:prstGeom prst="roundRect">
            <a:avLst>
              <a:gd name="adj" fmla="val 16667"/>
            </a:avLst>
          </a:prstGeom>
          <a:solidFill>
            <a:srgbClr val="C7EACF"/>
          </a:solidFill>
          <a:ln w="12700">
            <a:solidFill>
              <a:srgbClr val="C7EACF">
                <a:alpha val="0"/>
              </a:srgbClr>
            </a:solidFill>
            <a:prstDash val="solid"/>
          </a:ln>
        </p:spPr>
      </p:sp>
      <p:sp>
        <p:nvSpPr>
          <p:cNvPr id="82" name="Text 61">
            <a:extLst>
              <a:ext uri="{FF2B5EF4-FFF2-40B4-BE49-F238E27FC236}">
                <a16:creationId xmlns:a16="http://schemas.microsoft.com/office/drawing/2014/main" id="{63BB73C8-ECE9-4D75-9817-ADAFAE90904A}"/>
              </a:ext>
            </a:extLst>
          </p:cNvPr>
          <p:cNvSpPr/>
          <p:nvPr/>
        </p:nvSpPr>
        <p:spPr>
          <a:xfrm>
            <a:off x="6364224" y="4768501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75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校庫端作業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" name="Shape 62">
            <a:extLst>
              <a:ext uri="{FF2B5EF4-FFF2-40B4-BE49-F238E27FC236}">
                <a16:creationId xmlns:a16="http://schemas.microsoft.com/office/drawing/2014/main" id="{D56F807A-6953-4112-9189-ED56D82EFA67}"/>
              </a:ext>
            </a:extLst>
          </p:cNvPr>
          <p:cNvSpPr/>
          <p:nvPr/>
        </p:nvSpPr>
        <p:spPr>
          <a:xfrm>
            <a:off x="7781544" y="2171605"/>
            <a:ext cx="969264" cy="969264"/>
          </a:xfrm>
          <a:prstGeom prst="ellipse">
            <a:avLst/>
          </a:prstGeom>
          <a:solidFill>
            <a:srgbClr val="FFF7E4">
              <a:alpha val="64000"/>
            </a:srgbClr>
          </a:solidFill>
          <a:ln w="12700">
            <a:solidFill>
              <a:srgbClr val="FFF7E4">
                <a:alpha val="0"/>
              </a:srgbClr>
            </a:solidFill>
            <a:prstDash val="solid"/>
          </a:ln>
        </p:spPr>
      </p:sp>
      <p:sp>
        <p:nvSpPr>
          <p:cNvPr id="84" name="Shape 63">
            <a:extLst>
              <a:ext uri="{FF2B5EF4-FFF2-40B4-BE49-F238E27FC236}">
                <a16:creationId xmlns:a16="http://schemas.microsoft.com/office/drawing/2014/main" id="{B1EBA824-2C8D-40EB-9F22-8965CCB3B34F}"/>
              </a:ext>
            </a:extLst>
          </p:cNvPr>
          <p:cNvSpPr/>
          <p:nvPr/>
        </p:nvSpPr>
        <p:spPr>
          <a:xfrm>
            <a:off x="7827264" y="2217325"/>
            <a:ext cx="877824" cy="877824"/>
          </a:xfrm>
          <a:prstGeom prst="ellipse">
            <a:avLst/>
          </a:prstGeom>
          <a:solidFill>
            <a:srgbClr val="FFF7E4">
              <a:alpha val="95000"/>
            </a:srgbClr>
          </a:solidFill>
          <a:ln w="14605">
            <a:solidFill>
              <a:srgbClr val="F4A300"/>
            </a:solidFill>
            <a:prstDash val="solid"/>
          </a:ln>
        </p:spPr>
      </p:sp>
      <p:sp>
        <p:nvSpPr>
          <p:cNvPr id="85" name="Shape 64">
            <a:extLst>
              <a:ext uri="{FF2B5EF4-FFF2-40B4-BE49-F238E27FC236}">
                <a16:creationId xmlns:a16="http://schemas.microsoft.com/office/drawing/2014/main" id="{32070D07-68AF-47DB-B3FC-F49F9A1B489C}"/>
              </a:ext>
            </a:extLst>
          </p:cNvPr>
          <p:cNvSpPr/>
          <p:nvPr/>
        </p:nvSpPr>
        <p:spPr>
          <a:xfrm>
            <a:off x="8101584" y="1979581"/>
            <a:ext cx="329184" cy="329184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F4A300">
                <a:alpha val="12000"/>
              </a:srgbClr>
            </a:outerShdw>
          </a:effectLst>
        </p:spPr>
      </p:sp>
      <p:sp>
        <p:nvSpPr>
          <p:cNvPr id="86" name="Text 65">
            <a:extLst>
              <a:ext uri="{FF2B5EF4-FFF2-40B4-BE49-F238E27FC236}">
                <a16:creationId xmlns:a16="http://schemas.microsoft.com/office/drawing/2014/main" id="{FE995F53-C941-4468-82A9-3D1B0FB3DBAA}"/>
              </a:ext>
            </a:extLst>
          </p:cNvPr>
          <p:cNvSpPr/>
          <p:nvPr/>
        </p:nvSpPr>
        <p:spPr>
          <a:xfrm>
            <a:off x="8101584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06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8" name="Shape 66">
            <a:extLst>
              <a:ext uri="{FF2B5EF4-FFF2-40B4-BE49-F238E27FC236}">
                <a16:creationId xmlns:a16="http://schemas.microsoft.com/office/drawing/2014/main" id="{6E9FB82C-5177-408C-90BF-DF385CE6D706}"/>
              </a:ext>
            </a:extLst>
          </p:cNvPr>
          <p:cNvSpPr/>
          <p:nvPr/>
        </p:nvSpPr>
        <p:spPr>
          <a:xfrm>
            <a:off x="8266176" y="3095149"/>
            <a:ext cx="0" cy="219456"/>
          </a:xfrm>
          <a:prstGeom prst="line">
            <a:avLst/>
          </a:prstGeom>
          <a:noFill/>
          <a:ln w="12700">
            <a:solidFill>
              <a:srgbClr val="F4A300"/>
            </a:solidFill>
            <a:prstDash val="solid"/>
          </a:ln>
        </p:spPr>
      </p:sp>
      <p:sp>
        <p:nvSpPr>
          <p:cNvPr id="89" name="Shape 67">
            <a:extLst>
              <a:ext uri="{FF2B5EF4-FFF2-40B4-BE49-F238E27FC236}">
                <a16:creationId xmlns:a16="http://schemas.microsoft.com/office/drawing/2014/main" id="{559D2CF7-89B4-4745-AB5E-2B0E62842489}"/>
              </a:ext>
            </a:extLst>
          </p:cNvPr>
          <p:cNvSpPr/>
          <p:nvPr/>
        </p:nvSpPr>
        <p:spPr>
          <a:xfrm>
            <a:off x="8215884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90" name="Shape 68">
            <a:extLst>
              <a:ext uri="{FF2B5EF4-FFF2-40B4-BE49-F238E27FC236}">
                <a16:creationId xmlns:a16="http://schemas.microsoft.com/office/drawing/2014/main" id="{4A3B4F21-90CD-4A1B-8CBD-A252FE5E1FC0}"/>
              </a:ext>
            </a:extLst>
          </p:cNvPr>
          <p:cNvSpPr/>
          <p:nvPr/>
        </p:nvSpPr>
        <p:spPr>
          <a:xfrm>
            <a:off x="7694676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FFF3CE"/>
          </a:solidFill>
          <a:ln w="12700">
            <a:solidFill>
              <a:srgbClr val="FFF3CE">
                <a:alpha val="0"/>
              </a:srgbClr>
            </a:solidFill>
            <a:prstDash val="solid"/>
          </a:ln>
        </p:spPr>
      </p:sp>
      <p:sp>
        <p:nvSpPr>
          <p:cNvPr id="91" name="Text 69">
            <a:extLst>
              <a:ext uri="{FF2B5EF4-FFF2-40B4-BE49-F238E27FC236}">
                <a16:creationId xmlns:a16="http://schemas.microsoft.com/office/drawing/2014/main" id="{9A60B28E-6C34-4112-80C8-85DDE37F9C29}"/>
              </a:ext>
            </a:extLst>
          </p:cNvPr>
          <p:cNvSpPr/>
          <p:nvPr/>
        </p:nvSpPr>
        <p:spPr>
          <a:xfrm>
            <a:off x="7694676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11/26~27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2" name="Text 70">
            <a:extLst>
              <a:ext uri="{FF2B5EF4-FFF2-40B4-BE49-F238E27FC236}">
                <a16:creationId xmlns:a16="http://schemas.microsoft.com/office/drawing/2014/main" id="{864035CD-B4E5-4FE5-9C76-4A4E6DBF8E97}"/>
              </a:ext>
            </a:extLst>
          </p:cNvPr>
          <p:cNvSpPr/>
          <p:nvPr/>
        </p:nvSpPr>
        <p:spPr>
          <a:xfrm>
            <a:off x="7589520" y="3972973"/>
            <a:ext cx="1353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經應用單位通知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-非統一資料修正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3" name="Shape 71">
            <a:extLst>
              <a:ext uri="{FF2B5EF4-FFF2-40B4-BE49-F238E27FC236}">
                <a16:creationId xmlns:a16="http://schemas.microsoft.com/office/drawing/2014/main" id="{91CBA09A-3065-42CD-B46D-E0E2CB56E5BB}"/>
              </a:ext>
            </a:extLst>
          </p:cNvPr>
          <p:cNvSpPr/>
          <p:nvPr/>
        </p:nvSpPr>
        <p:spPr>
          <a:xfrm>
            <a:off x="7735824" y="4704493"/>
            <a:ext cx="1060704" cy="329184"/>
          </a:xfrm>
          <a:prstGeom prst="roundRect">
            <a:avLst>
              <a:gd name="adj" fmla="val 16667"/>
            </a:avLst>
          </a:prstGeom>
          <a:solidFill>
            <a:srgbClr val="FFF3CE"/>
          </a:solidFill>
          <a:ln w="12700">
            <a:solidFill>
              <a:srgbClr val="FFE9AB">
                <a:alpha val="0"/>
              </a:srgbClr>
            </a:solidFill>
            <a:prstDash val="solid"/>
          </a:ln>
        </p:spPr>
      </p:sp>
      <p:sp>
        <p:nvSpPr>
          <p:cNvPr id="94" name="Text 72">
            <a:extLst>
              <a:ext uri="{FF2B5EF4-FFF2-40B4-BE49-F238E27FC236}">
                <a16:creationId xmlns:a16="http://schemas.microsoft.com/office/drawing/2014/main" id="{D5017C00-4A9E-4AAF-8F75-BC168EFD7D8B}"/>
              </a:ext>
            </a:extLst>
          </p:cNvPr>
          <p:cNvSpPr/>
          <p:nvPr/>
        </p:nvSpPr>
        <p:spPr>
          <a:xfrm>
            <a:off x="7735824" y="4768501"/>
            <a:ext cx="10607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96F1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學校端作業</a:t>
            </a:r>
            <a:endParaRPr lang="en-US" sz="1400" dirty="0">
              <a:solidFill>
                <a:srgbClr val="A96F1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5" name="Shape 73">
            <a:extLst>
              <a:ext uri="{FF2B5EF4-FFF2-40B4-BE49-F238E27FC236}">
                <a16:creationId xmlns:a16="http://schemas.microsoft.com/office/drawing/2014/main" id="{DBF13C3E-3A61-4E29-AEFE-88DF842B1ADF}"/>
              </a:ext>
            </a:extLst>
          </p:cNvPr>
          <p:cNvSpPr/>
          <p:nvPr/>
        </p:nvSpPr>
        <p:spPr>
          <a:xfrm>
            <a:off x="9217152" y="2171605"/>
            <a:ext cx="969264" cy="969264"/>
          </a:xfrm>
          <a:prstGeom prst="ellipse">
            <a:avLst/>
          </a:prstGeom>
          <a:solidFill>
            <a:srgbClr val="F0FAF3">
              <a:alpha val="64000"/>
            </a:srgbClr>
          </a:solidFill>
          <a:ln w="12700">
            <a:solidFill>
              <a:srgbClr val="F0FAF3">
                <a:alpha val="0"/>
              </a:srgbClr>
            </a:solidFill>
            <a:prstDash val="solid"/>
          </a:ln>
        </p:spPr>
      </p:sp>
      <p:sp>
        <p:nvSpPr>
          <p:cNvPr id="96" name="Shape 74">
            <a:extLst>
              <a:ext uri="{FF2B5EF4-FFF2-40B4-BE49-F238E27FC236}">
                <a16:creationId xmlns:a16="http://schemas.microsoft.com/office/drawing/2014/main" id="{772206DD-7805-4014-B15F-9E601F08B016}"/>
              </a:ext>
            </a:extLst>
          </p:cNvPr>
          <p:cNvSpPr/>
          <p:nvPr/>
        </p:nvSpPr>
        <p:spPr>
          <a:xfrm>
            <a:off x="9262872" y="2217325"/>
            <a:ext cx="877824" cy="877824"/>
          </a:xfrm>
          <a:prstGeom prst="ellipse">
            <a:avLst/>
          </a:prstGeom>
          <a:solidFill>
            <a:srgbClr val="F0FAF3">
              <a:alpha val="95000"/>
            </a:srgbClr>
          </a:solidFill>
          <a:ln w="14605">
            <a:solidFill>
              <a:srgbClr val="2FA14E"/>
            </a:solidFill>
            <a:prstDash val="solid"/>
          </a:ln>
        </p:spPr>
      </p:sp>
      <p:sp>
        <p:nvSpPr>
          <p:cNvPr id="97" name="Shape 75">
            <a:extLst>
              <a:ext uri="{FF2B5EF4-FFF2-40B4-BE49-F238E27FC236}">
                <a16:creationId xmlns:a16="http://schemas.microsoft.com/office/drawing/2014/main" id="{6E5CFC80-8D0B-4F14-98AE-2A6B83171A12}"/>
              </a:ext>
            </a:extLst>
          </p:cNvPr>
          <p:cNvSpPr/>
          <p:nvPr/>
        </p:nvSpPr>
        <p:spPr>
          <a:xfrm>
            <a:off x="9537192" y="1979581"/>
            <a:ext cx="329184" cy="329184"/>
          </a:xfrm>
          <a:prstGeom prst="ellipse">
            <a:avLst/>
          </a:prstGeom>
          <a:solidFill>
            <a:srgbClr val="2FA14E"/>
          </a:solidFill>
          <a:ln w="12700">
            <a:solidFill>
              <a:srgbClr val="2FA14E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2FA14E">
                <a:alpha val="12000"/>
              </a:srgbClr>
            </a:outerShdw>
          </a:effectLst>
        </p:spPr>
      </p:sp>
      <p:sp>
        <p:nvSpPr>
          <p:cNvPr id="98" name="Text 76">
            <a:extLst>
              <a:ext uri="{FF2B5EF4-FFF2-40B4-BE49-F238E27FC236}">
                <a16:creationId xmlns:a16="http://schemas.microsoft.com/office/drawing/2014/main" id="{A358FF6B-77A7-4E23-A78B-29D253DF221B}"/>
              </a:ext>
            </a:extLst>
          </p:cNvPr>
          <p:cNvSpPr/>
          <p:nvPr/>
        </p:nvSpPr>
        <p:spPr>
          <a:xfrm>
            <a:off x="9537192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07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1" name="Shape 77">
            <a:extLst>
              <a:ext uri="{FF2B5EF4-FFF2-40B4-BE49-F238E27FC236}">
                <a16:creationId xmlns:a16="http://schemas.microsoft.com/office/drawing/2014/main" id="{AF73320B-37F2-434A-86A8-A959F6890802}"/>
              </a:ext>
            </a:extLst>
          </p:cNvPr>
          <p:cNvSpPr/>
          <p:nvPr/>
        </p:nvSpPr>
        <p:spPr>
          <a:xfrm>
            <a:off x="9701784" y="3095149"/>
            <a:ext cx="0" cy="219456"/>
          </a:xfrm>
          <a:prstGeom prst="line">
            <a:avLst/>
          </a:prstGeom>
          <a:noFill/>
          <a:ln w="12700">
            <a:solidFill>
              <a:srgbClr val="2FA14E"/>
            </a:solidFill>
            <a:prstDash val="solid"/>
          </a:ln>
        </p:spPr>
      </p:sp>
      <p:sp>
        <p:nvSpPr>
          <p:cNvPr id="102" name="Shape 78">
            <a:extLst>
              <a:ext uri="{FF2B5EF4-FFF2-40B4-BE49-F238E27FC236}">
                <a16:creationId xmlns:a16="http://schemas.microsoft.com/office/drawing/2014/main" id="{1B4FD30F-3968-4D38-BA7D-EE49194FAB76}"/>
              </a:ext>
            </a:extLst>
          </p:cNvPr>
          <p:cNvSpPr/>
          <p:nvPr/>
        </p:nvSpPr>
        <p:spPr>
          <a:xfrm>
            <a:off x="9651492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103" name="Shape 79">
            <a:extLst>
              <a:ext uri="{FF2B5EF4-FFF2-40B4-BE49-F238E27FC236}">
                <a16:creationId xmlns:a16="http://schemas.microsoft.com/office/drawing/2014/main" id="{9BC1209E-6CF6-4404-B6CC-C2F169289F1F}"/>
              </a:ext>
            </a:extLst>
          </p:cNvPr>
          <p:cNvSpPr/>
          <p:nvPr/>
        </p:nvSpPr>
        <p:spPr>
          <a:xfrm>
            <a:off x="9130284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DCF2E2"/>
          </a:solidFill>
          <a:ln w="12700">
            <a:solidFill>
              <a:srgbClr val="DCF2E2">
                <a:alpha val="0"/>
              </a:srgbClr>
            </a:solidFill>
            <a:prstDash val="solid"/>
          </a:ln>
        </p:spPr>
      </p:sp>
      <p:sp>
        <p:nvSpPr>
          <p:cNvPr id="104" name="Text 80">
            <a:extLst>
              <a:ext uri="{FF2B5EF4-FFF2-40B4-BE49-F238E27FC236}">
                <a16:creationId xmlns:a16="http://schemas.microsoft.com/office/drawing/2014/main" id="{05966A44-67B9-4D2A-80A8-7E55533882B7}"/>
              </a:ext>
            </a:extLst>
          </p:cNvPr>
          <p:cNvSpPr/>
          <p:nvPr/>
        </p:nvSpPr>
        <p:spPr>
          <a:xfrm>
            <a:off x="9130284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11/30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5" name="Text 81">
            <a:extLst>
              <a:ext uri="{FF2B5EF4-FFF2-40B4-BE49-F238E27FC236}">
                <a16:creationId xmlns:a16="http://schemas.microsoft.com/office/drawing/2014/main" id="{47824B2C-C4FB-4437-B631-29F75BA0227D}"/>
              </a:ext>
            </a:extLst>
          </p:cNvPr>
          <p:cNvSpPr/>
          <p:nvPr/>
        </p:nvSpPr>
        <p:spPr>
          <a:xfrm>
            <a:off x="9125712" y="4000405"/>
            <a:ext cx="115214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6" name="Shape 82">
            <a:extLst>
              <a:ext uri="{FF2B5EF4-FFF2-40B4-BE49-F238E27FC236}">
                <a16:creationId xmlns:a16="http://schemas.microsoft.com/office/drawing/2014/main" id="{D6CFE311-A72A-4377-9800-B64011FB041B}"/>
              </a:ext>
            </a:extLst>
          </p:cNvPr>
          <p:cNvSpPr/>
          <p:nvPr/>
        </p:nvSpPr>
        <p:spPr>
          <a:xfrm>
            <a:off x="9180576" y="4704493"/>
            <a:ext cx="1042416" cy="329184"/>
          </a:xfrm>
          <a:prstGeom prst="roundRect">
            <a:avLst>
              <a:gd name="adj" fmla="val 16667"/>
            </a:avLst>
          </a:prstGeom>
          <a:solidFill>
            <a:srgbClr val="C7EACF"/>
          </a:solidFill>
          <a:ln w="12700">
            <a:solidFill>
              <a:srgbClr val="C7EACF">
                <a:alpha val="0"/>
              </a:srgbClr>
            </a:solidFill>
            <a:prstDash val="solid"/>
          </a:ln>
        </p:spPr>
      </p:sp>
      <p:sp>
        <p:nvSpPr>
          <p:cNvPr id="107" name="Text 83">
            <a:extLst>
              <a:ext uri="{FF2B5EF4-FFF2-40B4-BE49-F238E27FC236}">
                <a16:creationId xmlns:a16="http://schemas.microsoft.com/office/drawing/2014/main" id="{157AFB52-A83D-4646-9070-71A40B2EE75F}"/>
              </a:ext>
            </a:extLst>
          </p:cNvPr>
          <p:cNvSpPr/>
          <p:nvPr/>
        </p:nvSpPr>
        <p:spPr>
          <a:xfrm>
            <a:off x="9180576" y="4768501"/>
            <a:ext cx="10424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375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校庫端作業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8" name="Shape 84">
            <a:extLst>
              <a:ext uri="{FF2B5EF4-FFF2-40B4-BE49-F238E27FC236}">
                <a16:creationId xmlns:a16="http://schemas.microsoft.com/office/drawing/2014/main" id="{9F58013F-3C54-4AF1-9560-CC8BD8A792B1}"/>
              </a:ext>
            </a:extLst>
          </p:cNvPr>
          <p:cNvSpPr/>
          <p:nvPr/>
        </p:nvSpPr>
        <p:spPr>
          <a:xfrm>
            <a:off x="10597896" y="2171605"/>
            <a:ext cx="969264" cy="969264"/>
          </a:xfrm>
          <a:prstGeom prst="ellipse">
            <a:avLst/>
          </a:prstGeom>
          <a:solidFill>
            <a:srgbClr val="FFF7E4">
              <a:alpha val="64000"/>
            </a:srgbClr>
          </a:solidFill>
          <a:ln w="12700">
            <a:solidFill>
              <a:srgbClr val="FFF7E4">
                <a:alpha val="0"/>
              </a:srgbClr>
            </a:solidFill>
            <a:prstDash val="solid"/>
          </a:ln>
        </p:spPr>
      </p:sp>
      <p:sp>
        <p:nvSpPr>
          <p:cNvPr id="109" name="Shape 85">
            <a:extLst>
              <a:ext uri="{FF2B5EF4-FFF2-40B4-BE49-F238E27FC236}">
                <a16:creationId xmlns:a16="http://schemas.microsoft.com/office/drawing/2014/main" id="{22B610CB-53CD-4AE1-8121-A6348B92DDC5}"/>
              </a:ext>
            </a:extLst>
          </p:cNvPr>
          <p:cNvSpPr/>
          <p:nvPr/>
        </p:nvSpPr>
        <p:spPr>
          <a:xfrm>
            <a:off x="10643616" y="2217325"/>
            <a:ext cx="877824" cy="877824"/>
          </a:xfrm>
          <a:prstGeom prst="ellipse">
            <a:avLst/>
          </a:prstGeom>
          <a:solidFill>
            <a:srgbClr val="FFF7E4">
              <a:alpha val="95000"/>
            </a:srgbClr>
          </a:solidFill>
          <a:ln w="14605">
            <a:solidFill>
              <a:srgbClr val="F4A300"/>
            </a:solidFill>
            <a:prstDash val="solid"/>
          </a:ln>
        </p:spPr>
      </p:sp>
      <p:sp>
        <p:nvSpPr>
          <p:cNvPr id="110" name="Shape 86">
            <a:extLst>
              <a:ext uri="{FF2B5EF4-FFF2-40B4-BE49-F238E27FC236}">
                <a16:creationId xmlns:a16="http://schemas.microsoft.com/office/drawing/2014/main" id="{BE7A2C64-B57E-42D8-BF82-6F3D554E5BC6}"/>
              </a:ext>
            </a:extLst>
          </p:cNvPr>
          <p:cNvSpPr/>
          <p:nvPr/>
        </p:nvSpPr>
        <p:spPr>
          <a:xfrm>
            <a:off x="10917936" y="1979581"/>
            <a:ext cx="329184" cy="329184"/>
          </a:xfrm>
          <a:prstGeom prst="ellipse">
            <a:avLst/>
          </a:prstGeom>
          <a:solidFill>
            <a:srgbClr val="F4A300"/>
          </a:solidFill>
          <a:ln w="12700">
            <a:solidFill>
              <a:srgbClr val="F4A300">
                <a:alpha val="0"/>
              </a:srgbClr>
            </a:solidFill>
            <a:prstDash val="solid"/>
          </a:ln>
          <a:effectLst>
            <a:outerShdw blurRad="15240" dist="5080" dir="2700000" algn="bl" rotWithShape="0">
              <a:srgbClr val="F4A300">
                <a:alpha val="12000"/>
              </a:srgbClr>
            </a:outerShdw>
          </a:effectLst>
        </p:spPr>
      </p:sp>
      <p:sp>
        <p:nvSpPr>
          <p:cNvPr id="111" name="Text 87">
            <a:extLst>
              <a:ext uri="{FF2B5EF4-FFF2-40B4-BE49-F238E27FC236}">
                <a16:creationId xmlns:a16="http://schemas.microsoft.com/office/drawing/2014/main" id="{B9F2BEA0-2101-453E-968A-F401E0D0E996}"/>
              </a:ext>
            </a:extLst>
          </p:cNvPr>
          <p:cNvSpPr/>
          <p:nvPr/>
        </p:nvSpPr>
        <p:spPr>
          <a:xfrm>
            <a:off x="10917936" y="2011585"/>
            <a:ext cx="3291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08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4" name="Shape 88">
            <a:extLst>
              <a:ext uri="{FF2B5EF4-FFF2-40B4-BE49-F238E27FC236}">
                <a16:creationId xmlns:a16="http://schemas.microsoft.com/office/drawing/2014/main" id="{37039789-E929-4AD4-B9CD-0D8A90C597F1}"/>
              </a:ext>
            </a:extLst>
          </p:cNvPr>
          <p:cNvSpPr/>
          <p:nvPr/>
        </p:nvSpPr>
        <p:spPr>
          <a:xfrm>
            <a:off x="11082528" y="3095149"/>
            <a:ext cx="0" cy="219456"/>
          </a:xfrm>
          <a:prstGeom prst="line">
            <a:avLst/>
          </a:prstGeom>
          <a:noFill/>
          <a:ln w="12700">
            <a:solidFill>
              <a:srgbClr val="F4A300"/>
            </a:solidFill>
            <a:prstDash val="solid"/>
          </a:ln>
        </p:spPr>
      </p:sp>
      <p:sp>
        <p:nvSpPr>
          <p:cNvPr id="115" name="Shape 89">
            <a:extLst>
              <a:ext uri="{FF2B5EF4-FFF2-40B4-BE49-F238E27FC236}">
                <a16:creationId xmlns:a16="http://schemas.microsoft.com/office/drawing/2014/main" id="{C5A2E172-FC9F-4DB0-ADA9-20BF23DAA458}"/>
              </a:ext>
            </a:extLst>
          </p:cNvPr>
          <p:cNvSpPr/>
          <p:nvPr/>
        </p:nvSpPr>
        <p:spPr>
          <a:xfrm>
            <a:off x="11032236" y="3264313"/>
            <a:ext cx="100584" cy="100584"/>
          </a:xfrm>
          <a:prstGeom prst="ellipse">
            <a:avLst/>
          </a:prstGeom>
          <a:solidFill>
            <a:srgbClr val="3153F4"/>
          </a:solidFill>
          <a:ln w="12700">
            <a:solidFill>
              <a:srgbClr val="3153F4">
                <a:alpha val="0"/>
              </a:srgbClr>
            </a:solidFill>
            <a:prstDash val="solid"/>
          </a:ln>
        </p:spPr>
      </p:sp>
      <p:sp>
        <p:nvSpPr>
          <p:cNvPr id="116" name="Shape 90">
            <a:extLst>
              <a:ext uri="{FF2B5EF4-FFF2-40B4-BE49-F238E27FC236}">
                <a16:creationId xmlns:a16="http://schemas.microsoft.com/office/drawing/2014/main" id="{E0CABDB4-7963-46DE-9087-5E98409AA8AE}"/>
              </a:ext>
            </a:extLst>
          </p:cNvPr>
          <p:cNvSpPr/>
          <p:nvPr/>
        </p:nvSpPr>
        <p:spPr>
          <a:xfrm>
            <a:off x="10511028" y="3524917"/>
            <a:ext cx="1143000" cy="365760"/>
          </a:xfrm>
          <a:prstGeom prst="roundRect">
            <a:avLst>
              <a:gd name="adj" fmla="val 25000"/>
            </a:avLst>
          </a:prstGeom>
          <a:solidFill>
            <a:srgbClr val="FFF3CE"/>
          </a:solidFill>
          <a:ln w="12700">
            <a:solidFill>
              <a:srgbClr val="FFF3CE">
                <a:alpha val="0"/>
              </a:srgbClr>
            </a:solidFill>
            <a:prstDash val="solid"/>
          </a:ln>
        </p:spPr>
      </p:sp>
      <p:sp>
        <p:nvSpPr>
          <p:cNvPr id="117" name="Text 91">
            <a:extLst>
              <a:ext uri="{FF2B5EF4-FFF2-40B4-BE49-F238E27FC236}">
                <a16:creationId xmlns:a16="http://schemas.microsoft.com/office/drawing/2014/main" id="{72FB0309-2C72-4275-B58F-6CB0B6B9CFEE}"/>
              </a:ext>
            </a:extLst>
          </p:cNvPr>
          <p:cNvSpPr/>
          <p:nvPr/>
        </p:nvSpPr>
        <p:spPr>
          <a:xfrm>
            <a:off x="10511028" y="3579781"/>
            <a:ext cx="1143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183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12/1~31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8" name="Text 92">
            <a:extLst>
              <a:ext uri="{FF2B5EF4-FFF2-40B4-BE49-F238E27FC236}">
                <a16:creationId xmlns:a16="http://schemas.microsoft.com/office/drawing/2014/main" id="{C3224AE1-20C5-4FEC-BE69-45B9B07B2D2E}"/>
              </a:ext>
            </a:extLst>
          </p:cNvPr>
          <p:cNvSpPr/>
          <p:nvPr/>
        </p:nvSpPr>
        <p:spPr>
          <a:xfrm>
            <a:off x="10465308" y="4000405"/>
            <a:ext cx="1234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28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檢核表報部</a:t>
            </a:r>
            <a:endParaRPr 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9" name="Shape 93">
            <a:extLst>
              <a:ext uri="{FF2B5EF4-FFF2-40B4-BE49-F238E27FC236}">
                <a16:creationId xmlns:a16="http://schemas.microsoft.com/office/drawing/2014/main" id="{A0185CA7-7A41-44A2-ADA7-2B09062FEA09}"/>
              </a:ext>
            </a:extLst>
          </p:cNvPr>
          <p:cNvSpPr/>
          <p:nvPr/>
        </p:nvSpPr>
        <p:spPr>
          <a:xfrm>
            <a:off x="10552176" y="4704493"/>
            <a:ext cx="1060704" cy="329184"/>
          </a:xfrm>
          <a:prstGeom prst="roundRect">
            <a:avLst>
              <a:gd name="adj" fmla="val 16667"/>
            </a:avLst>
          </a:prstGeom>
          <a:solidFill>
            <a:srgbClr val="FFF3CE"/>
          </a:solidFill>
          <a:ln w="12700">
            <a:solidFill>
              <a:srgbClr val="FFE9AB">
                <a:alpha val="0"/>
              </a:srgbClr>
            </a:solidFill>
            <a:prstDash val="solid"/>
          </a:ln>
        </p:spPr>
      </p:sp>
      <p:sp>
        <p:nvSpPr>
          <p:cNvPr id="120" name="Text 94">
            <a:extLst>
              <a:ext uri="{FF2B5EF4-FFF2-40B4-BE49-F238E27FC236}">
                <a16:creationId xmlns:a16="http://schemas.microsoft.com/office/drawing/2014/main" id="{55CC4C1F-00DD-41E0-8F82-4FD198E3B7B5}"/>
              </a:ext>
            </a:extLst>
          </p:cNvPr>
          <p:cNvSpPr/>
          <p:nvPr/>
        </p:nvSpPr>
        <p:spPr>
          <a:xfrm>
            <a:off x="10552176" y="4768501"/>
            <a:ext cx="10607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A96F1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學校端作業</a:t>
            </a:r>
            <a:endParaRPr lang="en-US" sz="1400" dirty="0">
              <a:solidFill>
                <a:srgbClr val="A96F1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CAE631A-74AC-41F6-BEF3-35D3351DE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7" y="1850971"/>
            <a:ext cx="12114313" cy="1593947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155308C-6FA6-486E-8F42-60C9F1E4314F}"/>
              </a:ext>
            </a:extLst>
          </p:cNvPr>
          <p:cNvGrpSpPr/>
          <p:nvPr/>
        </p:nvGrpSpPr>
        <p:grpSpPr>
          <a:xfrm>
            <a:off x="1060704" y="826876"/>
            <a:ext cx="9829800" cy="923544"/>
            <a:chOff x="1060704" y="826876"/>
            <a:chExt cx="9829800" cy="923544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DB28A412-F7D2-4A20-9298-A8FED84E30BE}"/>
                </a:ext>
              </a:extLst>
            </p:cNvPr>
            <p:cNvGrpSpPr/>
            <p:nvPr/>
          </p:nvGrpSpPr>
          <p:grpSpPr>
            <a:xfrm>
              <a:off x="1060704" y="826876"/>
              <a:ext cx="9829800" cy="923544"/>
              <a:chOff x="1060704" y="1088136"/>
              <a:chExt cx="9829800" cy="923544"/>
            </a:xfrm>
          </p:grpSpPr>
          <p:sp>
            <p:nvSpPr>
              <p:cNvPr id="14" name="Shape 3">
                <a:extLst>
                  <a:ext uri="{FF2B5EF4-FFF2-40B4-BE49-F238E27FC236}">
                    <a16:creationId xmlns:a16="http://schemas.microsoft.com/office/drawing/2014/main" id="{4FDA73F8-5D32-47E0-B286-6A13F8D47473}"/>
                  </a:ext>
                </a:extLst>
              </p:cNvPr>
              <p:cNvSpPr/>
              <p:nvPr/>
            </p:nvSpPr>
            <p:spPr>
              <a:xfrm>
                <a:off x="1060704" y="1088136"/>
                <a:ext cx="9829800" cy="923544"/>
              </a:xfrm>
              <a:prstGeom prst="roundRect">
                <a:avLst>
                  <a:gd name="adj" fmla="val 7921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rgbClr val="DCE4F4"/>
                </a:solidFill>
                <a:prstDash val="solid"/>
              </a:ln>
              <a:effectLst>
                <a:outerShdw blurRad="27940" dist="12700" dir="2700000" algn="bl" rotWithShape="0">
                  <a:srgbClr val="6D7A99">
                    <a:alpha val="15000"/>
                  </a:srgbClr>
                </a:outerShdw>
              </a:effectLst>
            </p:spPr>
          </p:sp>
          <p:sp>
            <p:nvSpPr>
              <p:cNvPr id="17" name="Text 5">
                <a:extLst>
                  <a:ext uri="{FF2B5EF4-FFF2-40B4-BE49-F238E27FC236}">
                    <a16:creationId xmlns:a16="http://schemas.microsoft.com/office/drawing/2014/main" id="{B6E025F7-264B-4F29-9ACA-956D690FA0C2}"/>
                  </a:ext>
                </a:extLst>
              </p:cNvPr>
              <p:cNvSpPr/>
              <p:nvPr/>
            </p:nvSpPr>
            <p:spPr>
              <a:xfrm>
                <a:off x="2176272" y="1261872"/>
                <a:ext cx="8275320" cy="6217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作業</a:t>
                </a:r>
                <a:r>
                  <a:rPr lang="zh-TW" altLang="en-US" sz="2000" b="1" dirty="0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時程</a:t>
                </a: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分為</a:t>
                </a:r>
                <a:r>
                  <a:rPr lang="en-US" sz="2000" b="1" dirty="0" err="1">
                    <a:solidFill>
                      <a:srgbClr val="A96F1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學校端作業</a:t>
                </a: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與</a:t>
                </a:r>
                <a:r>
                  <a:rPr lang="en-US" sz="2000" b="1" dirty="0" err="1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校庫端作業</a:t>
                </a: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，依時程逐步完成</a:t>
                </a:r>
                <a:r>
                  <a:rPr lang="zh-TW" altLang="en-US" sz="2000" b="1" dirty="0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資料確認、填表、</a:t>
                </a: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資料匯出、修正與</a:t>
                </a:r>
                <a:r>
                  <a:rPr lang="zh-TW" altLang="en-US" sz="2000" b="1" dirty="0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檢核表報部等作業</a:t>
                </a:r>
                <a:r>
                  <a:rPr lang="en-US" sz="2000" b="1" dirty="0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，</a:t>
                </a:r>
                <a:r>
                  <a:rPr lang="en-US" sz="2000" b="1" dirty="0" err="1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確保資料正確與一致</a:t>
                </a:r>
                <a:r>
                  <a:rPr lang="en-US" sz="2000" b="1" dirty="0">
                    <a:solidFill>
                      <a:srgbClr val="11111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。</a:t>
                </a:r>
                <a:endParaRPr lang="en-US" sz="20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B66BB615-E0A5-4CFB-ACE0-02847318F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473" y="892936"/>
              <a:ext cx="798030" cy="781404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6F847351-AC87-48D6-B52F-C1C7E35ADC03}"/>
              </a:ext>
            </a:extLst>
          </p:cNvPr>
          <p:cNvGrpSpPr/>
          <p:nvPr/>
        </p:nvGrpSpPr>
        <p:grpSpPr>
          <a:xfrm>
            <a:off x="1150643" y="5364167"/>
            <a:ext cx="10046088" cy="1073954"/>
            <a:chOff x="1150643" y="5364167"/>
            <a:chExt cx="10046088" cy="1073954"/>
          </a:xfrm>
        </p:grpSpPr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CB2D8395-3A05-4CFE-B406-0B35AB71879C}"/>
                </a:ext>
              </a:extLst>
            </p:cNvPr>
            <p:cNvGrpSpPr/>
            <p:nvPr/>
          </p:nvGrpSpPr>
          <p:grpSpPr>
            <a:xfrm>
              <a:off x="1150643" y="5364167"/>
              <a:ext cx="10046088" cy="1073954"/>
              <a:chOff x="1290607" y="5364167"/>
              <a:chExt cx="9838944" cy="1073954"/>
            </a:xfrm>
          </p:grpSpPr>
          <p:sp>
            <p:nvSpPr>
              <p:cNvPr id="122" name="Shape 95">
                <a:extLst>
                  <a:ext uri="{FF2B5EF4-FFF2-40B4-BE49-F238E27FC236}">
                    <a16:creationId xmlns:a16="http://schemas.microsoft.com/office/drawing/2014/main" id="{4CE25593-57C6-4F16-834B-32FFC2A62D16}"/>
                  </a:ext>
                </a:extLst>
              </p:cNvPr>
              <p:cNvSpPr/>
              <p:nvPr/>
            </p:nvSpPr>
            <p:spPr>
              <a:xfrm>
                <a:off x="1290607" y="5364167"/>
                <a:ext cx="9838944" cy="1073954"/>
              </a:xfrm>
              <a:prstGeom prst="roundRect">
                <a:avLst>
                  <a:gd name="adj" fmla="val 6186"/>
                </a:avLst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rgbClr val="DCE4F4"/>
                </a:solidFill>
                <a:prstDash val="solid"/>
              </a:ln>
              <a:effectLst>
                <a:outerShdw blurRad="22860" dist="8890" dir="2700000" algn="bl" rotWithShape="0">
                  <a:srgbClr val="6D7A99">
                    <a:alpha val="12000"/>
                  </a:srgbClr>
                </a:outerShdw>
              </a:effectLst>
            </p:spPr>
          </p:sp>
          <p:sp>
            <p:nvSpPr>
              <p:cNvPr id="123" name="Shape 96">
                <a:extLst>
                  <a:ext uri="{FF2B5EF4-FFF2-40B4-BE49-F238E27FC236}">
                    <a16:creationId xmlns:a16="http://schemas.microsoft.com/office/drawing/2014/main" id="{6FD4AE42-4A3D-49EA-87FA-662EC715E0D1}"/>
                  </a:ext>
                </a:extLst>
              </p:cNvPr>
              <p:cNvSpPr/>
              <p:nvPr/>
            </p:nvSpPr>
            <p:spPr>
              <a:xfrm>
                <a:off x="6029732" y="5364167"/>
                <a:ext cx="0" cy="1073954"/>
              </a:xfrm>
              <a:prstGeom prst="line">
                <a:avLst/>
              </a:prstGeom>
              <a:noFill/>
              <a:ln w="12700">
                <a:solidFill>
                  <a:srgbClr val="DCE4F4"/>
                </a:solidFill>
                <a:prstDash val="solid"/>
              </a:ln>
            </p:spPr>
          </p:sp>
          <p:sp>
            <p:nvSpPr>
              <p:cNvPr id="124" name="Shape 97">
                <a:extLst>
                  <a:ext uri="{FF2B5EF4-FFF2-40B4-BE49-F238E27FC236}">
                    <a16:creationId xmlns:a16="http://schemas.microsoft.com/office/drawing/2014/main" id="{E1987915-F972-4343-BD0E-B58EC1EC7AFF}"/>
                  </a:ext>
                </a:extLst>
              </p:cNvPr>
              <p:cNvSpPr/>
              <p:nvPr/>
            </p:nvSpPr>
            <p:spPr>
              <a:xfrm>
                <a:off x="1671340" y="5663103"/>
                <a:ext cx="270521" cy="298936"/>
              </a:xfrm>
              <a:prstGeom prst="ellipse">
                <a:avLst/>
              </a:prstGeom>
              <a:solidFill>
                <a:srgbClr val="F4A300"/>
              </a:solidFill>
              <a:ln w="12700">
                <a:solidFill>
                  <a:srgbClr val="F4A300">
                    <a:alpha val="0"/>
                  </a:srgbClr>
                </a:solidFill>
                <a:prstDash val="solid"/>
              </a:ln>
            </p:spPr>
          </p:sp>
          <p:sp>
            <p:nvSpPr>
              <p:cNvPr id="125" name="Text 98">
                <a:extLst>
                  <a:ext uri="{FF2B5EF4-FFF2-40B4-BE49-F238E27FC236}">
                    <a16:creationId xmlns:a16="http://schemas.microsoft.com/office/drawing/2014/main" id="{4866931E-EBB9-4E9D-A0B1-C1C04B210FFD}"/>
                  </a:ext>
                </a:extLst>
              </p:cNvPr>
              <p:cNvSpPr/>
              <p:nvPr/>
            </p:nvSpPr>
            <p:spPr>
              <a:xfrm>
                <a:off x="2112189" y="5585601"/>
                <a:ext cx="2053955" cy="31000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A96F1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學校端作業</a:t>
                </a:r>
                <a:endParaRPr lang="en-US" sz="2000" dirty="0">
                  <a:solidFill>
                    <a:srgbClr val="A96F1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Text 99">
                <a:extLst>
                  <a:ext uri="{FF2B5EF4-FFF2-40B4-BE49-F238E27FC236}">
                    <a16:creationId xmlns:a16="http://schemas.microsoft.com/office/drawing/2014/main" id="{68257648-1CAC-481F-80B7-95BB154E123F}"/>
                  </a:ext>
                </a:extLst>
              </p:cNvPr>
              <p:cNvSpPr/>
              <p:nvPr/>
            </p:nvSpPr>
            <p:spPr>
              <a:xfrm>
                <a:off x="2112189" y="5996159"/>
                <a:ext cx="3186135" cy="31000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600" dirty="0" err="1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由各校填報、確認與修正資料</a:t>
                </a:r>
                <a:r>
                  <a:rPr lang="en-US" sz="1600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。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27" name="Image 14" descr="preencoded.png">
                <a:extLst>
                  <a:ext uri="{FF2B5EF4-FFF2-40B4-BE49-F238E27FC236}">
                    <a16:creationId xmlns:a16="http://schemas.microsoft.com/office/drawing/2014/main" id="{14BA7B0B-345E-4936-A9D1-D25541B092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338401" y="5652031"/>
                <a:ext cx="420810" cy="465011"/>
              </a:xfrm>
              <a:prstGeom prst="rect">
                <a:avLst/>
              </a:prstGeom>
            </p:spPr>
          </p:pic>
          <p:sp>
            <p:nvSpPr>
              <p:cNvPr id="128" name="Shape 100">
                <a:extLst>
                  <a:ext uri="{FF2B5EF4-FFF2-40B4-BE49-F238E27FC236}">
                    <a16:creationId xmlns:a16="http://schemas.microsoft.com/office/drawing/2014/main" id="{F48980DF-7BF4-4851-A6B4-085858394A79}"/>
                  </a:ext>
                </a:extLst>
              </p:cNvPr>
              <p:cNvSpPr/>
              <p:nvPr/>
            </p:nvSpPr>
            <p:spPr>
              <a:xfrm>
                <a:off x="6430503" y="5663103"/>
                <a:ext cx="270521" cy="298936"/>
              </a:xfrm>
              <a:prstGeom prst="ellipse">
                <a:avLst/>
              </a:prstGeom>
              <a:solidFill>
                <a:srgbClr val="2FA14E"/>
              </a:solidFill>
              <a:ln w="12700">
                <a:solidFill>
                  <a:srgbClr val="2FA14E">
                    <a:alpha val="0"/>
                  </a:srgbClr>
                </a:solidFill>
                <a:prstDash val="solid"/>
              </a:ln>
            </p:spPr>
          </p:sp>
          <p:sp>
            <p:nvSpPr>
              <p:cNvPr id="129" name="Text 101">
                <a:extLst>
                  <a:ext uri="{FF2B5EF4-FFF2-40B4-BE49-F238E27FC236}">
                    <a16:creationId xmlns:a16="http://schemas.microsoft.com/office/drawing/2014/main" id="{523F7C7E-0BC5-49DE-A80A-0732616363C4}"/>
                  </a:ext>
                </a:extLst>
              </p:cNvPr>
              <p:cNvSpPr/>
              <p:nvPr/>
            </p:nvSpPr>
            <p:spPr>
              <a:xfrm>
                <a:off x="6881372" y="5585601"/>
                <a:ext cx="2053955" cy="31000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20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校庫端作業</a:t>
                </a:r>
                <a:endParaRPr lang="en-US" sz="20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Text 102">
                <a:extLst>
                  <a:ext uri="{FF2B5EF4-FFF2-40B4-BE49-F238E27FC236}">
                    <a16:creationId xmlns:a16="http://schemas.microsoft.com/office/drawing/2014/main" id="{47F30640-66F4-4B4A-AFE9-FB0C095387D3}"/>
                  </a:ext>
                </a:extLst>
              </p:cNvPr>
              <p:cNvSpPr/>
              <p:nvPr/>
            </p:nvSpPr>
            <p:spPr>
              <a:xfrm>
                <a:off x="6881370" y="6041348"/>
                <a:ext cx="4201158" cy="26572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lnSpc>
                    <a:spcPts val="2400"/>
                  </a:lnSpc>
                  <a:buNone/>
                </a:pPr>
                <a:r>
                  <a:rPr lang="en-US" sz="1600" dirty="0" err="1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由校庫定期匯出資料供</a:t>
                </a:r>
                <a:r>
                  <a:rPr lang="zh-TW" altLang="en-US" sz="1600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相關應用單位加值運用</a:t>
                </a:r>
                <a:r>
                  <a:rPr lang="en-US" sz="1600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。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F830577B-AD73-4832-8B37-DFCA1B16E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97896" y="5516735"/>
              <a:ext cx="438211" cy="4477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6423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840"/>
            <a:ext cx="7839075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2.2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重要時程概覽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184813285"/>
              </p:ext>
            </p:extLst>
          </p:nvPr>
        </p:nvGraphicFramePr>
        <p:xfrm>
          <a:off x="161925" y="719666"/>
          <a:ext cx="11839575" cy="5852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4606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840"/>
            <a:ext cx="8476488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2.3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資料匯出與單位概覽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95BC0F57-5828-4E4F-9248-0217D2A20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136935"/>
              </p:ext>
            </p:extLst>
          </p:nvPr>
        </p:nvGraphicFramePr>
        <p:xfrm>
          <a:off x="615917" y="3437380"/>
          <a:ext cx="10853928" cy="3289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2600">
                  <a:extLst>
                    <a:ext uri="{9D8B030D-6E8A-4147-A177-3AD203B41FA5}">
                      <a16:colId xmlns:a16="http://schemas.microsoft.com/office/drawing/2014/main" val="4211056677"/>
                    </a:ext>
                  </a:extLst>
                </a:gridCol>
                <a:gridCol w="2545227">
                  <a:extLst>
                    <a:ext uri="{9D8B030D-6E8A-4147-A177-3AD203B41FA5}">
                      <a16:colId xmlns:a16="http://schemas.microsoft.com/office/drawing/2014/main" val="2004822718"/>
                    </a:ext>
                  </a:extLst>
                </a:gridCol>
                <a:gridCol w="2498311">
                  <a:extLst>
                    <a:ext uri="{9D8B030D-6E8A-4147-A177-3AD203B41FA5}">
                      <a16:colId xmlns:a16="http://schemas.microsoft.com/office/drawing/2014/main" val="4233901135"/>
                    </a:ext>
                  </a:extLst>
                </a:gridCol>
                <a:gridCol w="2087790">
                  <a:extLst>
                    <a:ext uri="{9D8B030D-6E8A-4147-A177-3AD203B41FA5}">
                      <a16:colId xmlns:a16="http://schemas.microsoft.com/office/drawing/2014/main" val="3857316582"/>
                    </a:ext>
                  </a:extLst>
                </a:gridCol>
              </a:tblGrid>
              <a:tr h="101478"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zh-TW" altLang="en-US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11/3</a:t>
                      </a:r>
                    </a:p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zh-TW" alt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第一次</a:t>
                      </a: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｜</a:t>
                      </a:r>
                      <a:r>
                        <a:rPr kumimoji="0" lang="en-US" altLang="zh-TW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 </a:t>
                      </a:r>
                      <a:r>
                        <a:rPr kumimoji="0" lang="en-US" altLang="zh-TW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個單位</a:t>
                      </a:r>
                      <a:endParaRPr kumimoji="0" lang="en-US" altLang="zh-TW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11/20</a:t>
                      </a:r>
                    </a:p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zh-TW" altLang="en-US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第二次</a:t>
                      </a: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｜</a:t>
                      </a:r>
                      <a:r>
                        <a:rPr kumimoji="0" lang="en-US" altLang="zh-TW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 </a:t>
                      </a:r>
                      <a:r>
                        <a:rPr kumimoji="0" lang="en-US" altLang="zh-TW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個單位</a:t>
                      </a:r>
                      <a:endParaRPr kumimoji="0" lang="en-US" altLang="zh-TW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11/30</a:t>
                      </a:r>
                    </a:p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zh-TW" altLang="en-US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第三次</a:t>
                      </a: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｜</a:t>
                      </a:r>
                      <a:r>
                        <a:rPr kumimoji="0" lang="en-US" altLang="zh-TW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 </a:t>
                      </a:r>
                      <a:r>
                        <a:rPr kumimoji="0" lang="en-US" altLang="zh-TW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個單位</a:t>
                      </a:r>
                      <a:endParaRPr kumimoji="0" lang="en-US" altLang="zh-TW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229267"/>
                  </a:ext>
                </a:extLst>
              </a:tr>
              <a:tr h="219594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ts val="2000"/>
                        </a:lnSpc>
                        <a:buNone/>
                      </a:pPr>
                      <a:endParaRPr lang="en-US" altLang="zh-TW" sz="1600" dirty="0">
                        <a:solidFill>
                          <a:srgbClr val="137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338555"/>
                  </a:ext>
                </a:extLst>
              </a:tr>
              <a:tr h="193689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大專校院學生基本資料庫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8947215"/>
                  </a:ext>
                </a:extLst>
              </a:tr>
              <a:tr h="209105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423905"/>
                  </a:ext>
                </a:extLst>
              </a:tr>
              <a:tr h="38582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大專校院校務資訊公開平台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778912"/>
                  </a:ext>
                </a:extLst>
              </a:tr>
              <a:tr h="32180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大專校院一覽表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997826"/>
                  </a:ext>
                </a:extLst>
              </a:tr>
              <a:tr h="185831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846852"/>
                  </a:ext>
                </a:extLst>
              </a:tr>
              <a:tr h="185831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315203"/>
                  </a:ext>
                </a:extLst>
              </a:tr>
              <a:tr h="185831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教育部國際化調查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088016"/>
                  </a:ext>
                </a:extLst>
              </a:tr>
              <a:tr h="253043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高教深耕計畫小組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231402"/>
                  </a:ext>
                </a:extLst>
              </a:tr>
              <a:tr h="185831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923446"/>
                  </a:ext>
                </a:extLst>
              </a:tr>
              <a:tr h="185831">
                <a:tc>
                  <a:txBody>
                    <a:bodyPr/>
                    <a:lstStyle/>
                    <a:p>
                      <a:pPr algn="l" fontAlgn="ctr">
                        <a:lnSpc>
                          <a:spcPts val="1900"/>
                        </a:lnSpc>
                      </a:pPr>
                      <a:r>
                        <a:rPr lang="zh-TW" altLang="en-US" sz="1400" b="0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兼任助理承辦單位</a:t>
                      </a:r>
                      <a:endParaRPr lang="zh-TW" altLang="en-US" sz="1400" b="0" i="0" u="none" strike="noStrike" dirty="0">
                        <a:solidFill>
                          <a:srgbClr val="1F1F1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3753B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新細明體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000"/>
                        </a:lnSpc>
                      </a:pPr>
                      <a:r>
                        <a:rPr lang="en-US" altLang="zh-TW" sz="1600" b="1" u="none" strike="noStrike" dirty="0"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—</a:t>
                      </a:r>
                      <a:endParaRPr lang="en-US" altLang="zh-TW" sz="1600" b="1" i="0" u="none" strike="noStrike" dirty="0">
                        <a:solidFill>
                          <a:srgbClr val="666666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171" marR="3171" marT="31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919339"/>
                  </a:ext>
                </a:extLst>
              </a:tr>
            </a:tbl>
          </a:graphicData>
        </a:graphic>
      </p:graphicFrame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440EB798-4988-4E64-BEEF-A29E0ABF934B}"/>
              </a:ext>
            </a:extLst>
          </p:cNvPr>
          <p:cNvGrpSpPr/>
          <p:nvPr/>
        </p:nvGrpSpPr>
        <p:grpSpPr>
          <a:xfrm>
            <a:off x="10257528" y="3197490"/>
            <a:ext cx="2204639" cy="146304"/>
            <a:chOff x="713232" y="6492240"/>
            <a:chExt cx="2204639" cy="146304"/>
          </a:xfrm>
        </p:grpSpPr>
        <p:sp>
          <p:nvSpPr>
            <p:cNvPr id="111" name="Shape 160">
              <a:extLst>
                <a:ext uri="{FF2B5EF4-FFF2-40B4-BE49-F238E27FC236}">
                  <a16:creationId xmlns:a16="http://schemas.microsoft.com/office/drawing/2014/main" id="{CC065B96-8DF0-4753-A10F-6651CC6F56B6}"/>
                </a:ext>
              </a:extLst>
            </p:cNvPr>
            <p:cNvSpPr/>
            <p:nvPr/>
          </p:nvSpPr>
          <p:spPr>
            <a:xfrm>
              <a:off x="713232" y="6519672"/>
              <a:ext cx="91440" cy="91440"/>
            </a:xfrm>
            <a:prstGeom prst="ellipse">
              <a:avLst/>
            </a:prstGeom>
            <a:solidFill>
              <a:srgbClr val="13753B"/>
            </a:solidFill>
            <a:ln w="12700">
              <a:solidFill>
                <a:srgbClr val="2DAA61"/>
              </a:solidFill>
              <a:prstDash val="solid"/>
            </a:ln>
          </p:spPr>
        </p:sp>
        <p:sp>
          <p:nvSpPr>
            <p:cNvPr id="112" name="Text 161">
              <a:extLst>
                <a:ext uri="{FF2B5EF4-FFF2-40B4-BE49-F238E27FC236}">
                  <a16:creationId xmlns:a16="http://schemas.microsoft.com/office/drawing/2014/main" id="{16E2A661-1704-4B08-924A-8AFB223B18C6}"/>
                </a:ext>
              </a:extLst>
            </p:cNvPr>
            <p:cNvSpPr/>
            <p:nvPr/>
          </p:nvSpPr>
          <p:spPr>
            <a:xfrm>
              <a:off x="841248" y="6492240"/>
              <a:ext cx="1069848" cy="14630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800" b="1" dirty="0">
                  <a:solidFill>
                    <a:srgbClr val="13753B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校庫資料匯出</a:t>
              </a:r>
              <a:endParaRPr lang="en-US" sz="800" dirty="0">
                <a:solidFill>
                  <a:srgbClr val="13753B"/>
                </a:solidFill>
              </a:endParaRPr>
            </a:p>
          </p:txBody>
        </p:sp>
        <p:sp>
          <p:nvSpPr>
            <p:cNvPr id="113" name="Shape 162">
              <a:extLst>
                <a:ext uri="{FF2B5EF4-FFF2-40B4-BE49-F238E27FC236}">
                  <a16:creationId xmlns:a16="http://schemas.microsoft.com/office/drawing/2014/main" id="{43C9CBEC-E94D-4BC1-B746-9A59D93499EC}"/>
                </a:ext>
              </a:extLst>
            </p:cNvPr>
            <p:cNvSpPr/>
            <p:nvPr/>
          </p:nvSpPr>
          <p:spPr>
            <a:xfrm>
              <a:off x="1829735" y="6519672"/>
              <a:ext cx="91440" cy="91440"/>
            </a:xfrm>
            <a:prstGeom prst="ellipse">
              <a:avLst/>
            </a:prstGeom>
            <a:solidFill>
              <a:srgbClr val="A96F10"/>
            </a:solidFill>
            <a:ln w="12700">
              <a:noFill/>
              <a:prstDash val="solid"/>
            </a:ln>
          </p:spPr>
        </p:sp>
        <p:sp>
          <p:nvSpPr>
            <p:cNvPr id="114" name="Text 163">
              <a:extLst>
                <a:ext uri="{FF2B5EF4-FFF2-40B4-BE49-F238E27FC236}">
                  <a16:creationId xmlns:a16="http://schemas.microsoft.com/office/drawing/2014/main" id="{C7A5B25C-0220-4430-ABA7-47C60ECDAEBC}"/>
                </a:ext>
              </a:extLst>
            </p:cNvPr>
            <p:cNvSpPr/>
            <p:nvPr/>
          </p:nvSpPr>
          <p:spPr>
            <a:xfrm>
              <a:off x="1957751" y="6492240"/>
              <a:ext cx="960120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800" b="1" dirty="0">
                  <a:solidFill>
                    <a:srgbClr val="A96F1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資料修正作業</a:t>
              </a:r>
              <a:endParaRPr lang="en-US" sz="800" dirty="0">
                <a:solidFill>
                  <a:srgbClr val="A96F10"/>
                </a:solidFill>
              </a:endParaRPr>
            </a:p>
          </p:txBody>
        </p:sp>
      </p:grp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96627DC6-3592-4EFF-8158-8A638B26FF38}"/>
              </a:ext>
            </a:extLst>
          </p:cNvPr>
          <p:cNvGrpSpPr/>
          <p:nvPr/>
        </p:nvGrpSpPr>
        <p:grpSpPr>
          <a:xfrm>
            <a:off x="616603" y="735093"/>
            <a:ext cx="11093311" cy="521208"/>
            <a:chOff x="840542" y="735093"/>
            <a:chExt cx="10853928" cy="521208"/>
          </a:xfrm>
        </p:grpSpPr>
        <p:sp>
          <p:nvSpPr>
            <p:cNvPr id="129" name="Shape 3">
              <a:extLst>
                <a:ext uri="{FF2B5EF4-FFF2-40B4-BE49-F238E27FC236}">
                  <a16:creationId xmlns:a16="http://schemas.microsoft.com/office/drawing/2014/main" id="{2D4F9B3D-9C29-4F7E-8F6C-ACC0611CD9D1}"/>
                </a:ext>
              </a:extLst>
            </p:cNvPr>
            <p:cNvSpPr/>
            <p:nvPr/>
          </p:nvSpPr>
          <p:spPr>
            <a:xfrm>
              <a:off x="840542" y="735093"/>
              <a:ext cx="10853928" cy="521208"/>
            </a:xfrm>
            <a:prstGeom prst="roundRect">
              <a:avLst>
                <a:gd name="adj" fmla="val 15789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rgbClr val="DCE4F4"/>
              </a:solidFill>
              <a:prstDash val="solid"/>
            </a:ln>
            <a:effectLst>
              <a:outerShdw blurRad="19050" dist="8890" dir="2700000" algn="bl" rotWithShape="0">
                <a:srgbClr val="000000">
                  <a:alpha val="16000"/>
                </a:srgbClr>
              </a:outerShdw>
            </a:effectLst>
          </p:spPr>
        </p:sp>
        <p:sp>
          <p:nvSpPr>
            <p:cNvPr id="130" name="Shape 4">
              <a:extLst>
                <a:ext uri="{FF2B5EF4-FFF2-40B4-BE49-F238E27FC236}">
                  <a16:creationId xmlns:a16="http://schemas.microsoft.com/office/drawing/2014/main" id="{353C2D67-5A98-42EC-B5AF-E48F1FF0217F}"/>
                </a:ext>
              </a:extLst>
            </p:cNvPr>
            <p:cNvSpPr/>
            <p:nvPr/>
          </p:nvSpPr>
          <p:spPr>
            <a:xfrm>
              <a:off x="977702" y="835677"/>
              <a:ext cx="347472" cy="329184"/>
            </a:xfrm>
            <a:prstGeom prst="roundRect">
              <a:avLst>
                <a:gd name="adj" fmla="val 22222"/>
              </a:avLst>
            </a:prstGeom>
            <a:solidFill>
              <a:srgbClr val="4F63E8"/>
            </a:solidFill>
            <a:ln w="12700">
              <a:solidFill>
                <a:srgbClr val="4F63E8"/>
              </a:solidFill>
              <a:prstDash val="solid"/>
            </a:ln>
          </p:spPr>
        </p:sp>
        <p:sp>
          <p:nvSpPr>
            <p:cNvPr id="131" name="Text 5">
              <a:extLst>
                <a:ext uri="{FF2B5EF4-FFF2-40B4-BE49-F238E27FC236}">
                  <a16:creationId xmlns:a16="http://schemas.microsoft.com/office/drawing/2014/main" id="{87D348FA-2760-49CE-B550-281DF299F69C}"/>
                </a:ext>
              </a:extLst>
            </p:cNvPr>
            <p:cNvSpPr/>
            <p:nvPr/>
          </p:nvSpPr>
          <p:spPr>
            <a:xfrm>
              <a:off x="977702" y="858537"/>
              <a:ext cx="347472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</a:t>
              </a:r>
              <a:endParaRPr lang="en-US" sz="1500" dirty="0"/>
            </a:p>
          </p:txBody>
        </p:sp>
        <p:sp>
          <p:nvSpPr>
            <p:cNvPr id="132" name="Text 6">
              <a:extLst>
                <a:ext uri="{FF2B5EF4-FFF2-40B4-BE49-F238E27FC236}">
                  <a16:creationId xmlns:a16="http://schemas.microsoft.com/office/drawing/2014/main" id="{78C4FFC5-BCB2-44A6-B330-3D4D88B7EEF5}"/>
                </a:ext>
              </a:extLst>
            </p:cNvPr>
            <p:cNvSpPr/>
            <p:nvPr/>
          </p:nvSpPr>
          <p:spPr>
            <a:xfrm>
              <a:off x="1480622" y="891102"/>
              <a:ext cx="10213848" cy="2377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zh-TW" altLang="en-US" sz="1600" b="1" dirty="0">
                  <a:solidFill>
                    <a:srgbClr val="1375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每次匯出</a:t>
              </a:r>
              <a:r>
                <a:rPr lang="zh-TW" altLang="en-US" sz="1600" b="1" dirty="0">
                  <a:solidFill>
                    <a:srgbClr val="102A5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皆以當時的資料版本為準；</a:t>
              </a:r>
              <a:r>
                <a:rPr lang="zh-TW" altLang="en-US" sz="1600" b="1" dirty="0">
                  <a:solidFill>
                    <a:srgbClr val="C67E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兩次資料修正</a:t>
              </a:r>
              <a:r>
                <a:rPr lang="zh-TW" altLang="en-US" sz="1600" b="1" dirty="0">
                  <a:solidFill>
                    <a:srgbClr val="102A5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會反映於後續匯出結果，且三次匯出的資料應用單位不盡相同。</a:t>
              </a:r>
              <a:endParaRPr lang="en-US" sz="1600" b="1" dirty="0">
                <a:solidFill>
                  <a:srgbClr val="102A5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44" name="Shape 67">
            <a:extLst>
              <a:ext uri="{FF2B5EF4-FFF2-40B4-BE49-F238E27FC236}">
                <a16:creationId xmlns:a16="http://schemas.microsoft.com/office/drawing/2014/main" id="{9D3AFBBB-40FB-4383-9853-B070EB84027F}"/>
              </a:ext>
            </a:extLst>
          </p:cNvPr>
          <p:cNvSpPr/>
          <p:nvPr/>
        </p:nvSpPr>
        <p:spPr>
          <a:xfrm>
            <a:off x="5528061" y="4492412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grpSp>
        <p:nvGrpSpPr>
          <p:cNvPr id="139" name="群組 138">
            <a:extLst>
              <a:ext uri="{FF2B5EF4-FFF2-40B4-BE49-F238E27FC236}">
                <a16:creationId xmlns:a16="http://schemas.microsoft.com/office/drawing/2014/main" id="{F6C7F541-FDD4-47D5-BDF7-320ED46A37C1}"/>
              </a:ext>
            </a:extLst>
          </p:cNvPr>
          <p:cNvGrpSpPr/>
          <p:nvPr/>
        </p:nvGrpSpPr>
        <p:grpSpPr>
          <a:xfrm>
            <a:off x="5517223" y="4011914"/>
            <a:ext cx="137500" cy="1104502"/>
            <a:chOff x="5517223" y="4011914"/>
            <a:chExt cx="137500" cy="1104502"/>
          </a:xfrm>
        </p:grpSpPr>
        <p:sp>
          <p:nvSpPr>
            <p:cNvPr id="141" name="Shape 67">
              <a:extLst>
                <a:ext uri="{FF2B5EF4-FFF2-40B4-BE49-F238E27FC236}">
                  <a16:creationId xmlns:a16="http://schemas.microsoft.com/office/drawing/2014/main" id="{6AA2B820-F052-46A3-BB48-0DF23F51A0F1}"/>
                </a:ext>
              </a:extLst>
            </p:cNvPr>
            <p:cNvSpPr/>
            <p:nvPr/>
          </p:nvSpPr>
          <p:spPr>
            <a:xfrm>
              <a:off x="5517223" y="401191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42" name="Shape 67">
              <a:extLst>
                <a:ext uri="{FF2B5EF4-FFF2-40B4-BE49-F238E27FC236}">
                  <a16:creationId xmlns:a16="http://schemas.microsoft.com/office/drawing/2014/main" id="{C0D8469B-CF49-4F0A-8BBD-02905ADE802A}"/>
                </a:ext>
              </a:extLst>
            </p:cNvPr>
            <p:cNvSpPr/>
            <p:nvPr/>
          </p:nvSpPr>
          <p:spPr>
            <a:xfrm>
              <a:off x="5520303" y="4254201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45" name="Shape 67">
              <a:extLst>
                <a:ext uri="{FF2B5EF4-FFF2-40B4-BE49-F238E27FC236}">
                  <a16:creationId xmlns:a16="http://schemas.microsoft.com/office/drawing/2014/main" id="{0625F1DF-ECA6-4A94-92A8-D1EBC3D74204}"/>
                </a:ext>
              </a:extLst>
            </p:cNvPr>
            <p:cNvSpPr/>
            <p:nvPr/>
          </p:nvSpPr>
          <p:spPr>
            <a:xfrm>
              <a:off x="5532743" y="4733177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46" name="Shape 67">
              <a:extLst>
                <a:ext uri="{FF2B5EF4-FFF2-40B4-BE49-F238E27FC236}">
                  <a16:creationId xmlns:a16="http://schemas.microsoft.com/office/drawing/2014/main" id="{CCC6273A-AE36-4979-843C-583D164F6159}"/>
                </a:ext>
              </a:extLst>
            </p:cNvPr>
            <p:cNvSpPr/>
            <p:nvPr/>
          </p:nvSpPr>
          <p:spPr>
            <a:xfrm>
              <a:off x="5535851" y="499754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</p:grpSp>
      <p:grpSp>
        <p:nvGrpSpPr>
          <p:cNvPr id="148" name="群組 147">
            <a:extLst>
              <a:ext uri="{FF2B5EF4-FFF2-40B4-BE49-F238E27FC236}">
                <a16:creationId xmlns:a16="http://schemas.microsoft.com/office/drawing/2014/main" id="{5558A971-120C-48EC-9CFB-9EFEF9F23F28}"/>
              </a:ext>
            </a:extLst>
          </p:cNvPr>
          <p:cNvGrpSpPr/>
          <p:nvPr/>
        </p:nvGrpSpPr>
        <p:grpSpPr>
          <a:xfrm>
            <a:off x="8058121" y="4015117"/>
            <a:ext cx="137500" cy="1104502"/>
            <a:chOff x="5517223" y="4011914"/>
            <a:chExt cx="137500" cy="1104502"/>
          </a:xfrm>
        </p:grpSpPr>
        <p:sp>
          <p:nvSpPr>
            <p:cNvPr id="149" name="Shape 67">
              <a:extLst>
                <a:ext uri="{FF2B5EF4-FFF2-40B4-BE49-F238E27FC236}">
                  <a16:creationId xmlns:a16="http://schemas.microsoft.com/office/drawing/2014/main" id="{64035063-7D94-4E35-98FE-E49AD44F98F9}"/>
                </a:ext>
              </a:extLst>
            </p:cNvPr>
            <p:cNvSpPr/>
            <p:nvPr/>
          </p:nvSpPr>
          <p:spPr>
            <a:xfrm>
              <a:off x="5517223" y="401191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0" name="Shape 67">
              <a:extLst>
                <a:ext uri="{FF2B5EF4-FFF2-40B4-BE49-F238E27FC236}">
                  <a16:creationId xmlns:a16="http://schemas.microsoft.com/office/drawing/2014/main" id="{6EB581BF-CFB7-42F6-982C-BEB6ED8D6C53}"/>
                </a:ext>
              </a:extLst>
            </p:cNvPr>
            <p:cNvSpPr/>
            <p:nvPr/>
          </p:nvSpPr>
          <p:spPr>
            <a:xfrm>
              <a:off x="5520303" y="4254201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1" name="Shape 67">
              <a:extLst>
                <a:ext uri="{FF2B5EF4-FFF2-40B4-BE49-F238E27FC236}">
                  <a16:creationId xmlns:a16="http://schemas.microsoft.com/office/drawing/2014/main" id="{309E08D7-4E29-4C33-B159-ABD5AE88BE4B}"/>
                </a:ext>
              </a:extLst>
            </p:cNvPr>
            <p:cNvSpPr/>
            <p:nvPr/>
          </p:nvSpPr>
          <p:spPr>
            <a:xfrm>
              <a:off x="5532743" y="4733177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2" name="Shape 67">
              <a:extLst>
                <a:ext uri="{FF2B5EF4-FFF2-40B4-BE49-F238E27FC236}">
                  <a16:creationId xmlns:a16="http://schemas.microsoft.com/office/drawing/2014/main" id="{77AE21CA-0DED-407C-A312-5107670E61C4}"/>
                </a:ext>
              </a:extLst>
            </p:cNvPr>
            <p:cNvSpPr/>
            <p:nvPr/>
          </p:nvSpPr>
          <p:spPr>
            <a:xfrm>
              <a:off x="5535851" y="499754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773FF645-651F-4264-8A7F-15EFD5E1FAE7}"/>
              </a:ext>
            </a:extLst>
          </p:cNvPr>
          <p:cNvGrpSpPr/>
          <p:nvPr/>
        </p:nvGrpSpPr>
        <p:grpSpPr>
          <a:xfrm>
            <a:off x="8070693" y="5525301"/>
            <a:ext cx="137500" cy="1104502"/>
            <a:chOff x="5517223" y="4011914"/>
            <a:chExt cx="137500" cy="1104502"/>
          </a:xfrm>
        </p:grpSpPr>
        <p:sp>
          <p:nvSpPr>
            <p:cNvPr id="154" name="Shape 67">
              <a:extLst>
                <a:ext uri="{FF2B5EF4-FFF2-40B4-BE49-F238E27FC236}">
                  <a16:creationId xmlns:a16="http://schemas.microsoft.com/office/drawing/2014/main" id="{6C8BBF95-2EAB-4533-979C-2393EF70EA97}"/>
                </a:ext>
              </a:extLst>
            </p:cNvPr>
            <p:cNvSpPr/>
            <p:nvPr/>
          </p:nvSpPr>
          <p:spPr>
            <a:xfrm>
              <a:off x="5517223" y="401191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5" name="Shape 67">
              <a:extLst>
                <a:ext uri="{FF2B5EF4-FFF2-40B4-BE49-F238E27FC236}">
                  <a16:creationId xmlns:a16="http://schemas.microsoft.com/office/drawing/2014/main" id="{2D118174-B25D-4A80-94A6-7A918CC3FCD9}"/>
                </a:ext>
              </a:extLst>
            </p:cNvPr>
            <p:cNvSpPr/>
            <p:nvPr/>
          </p:nvSpPr>
          <p:spPr>
            <a:xfrm>
              <a:off x="5520303" y="4254201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6" name="Shape 67">
              <a:extLst>
                <a:ext uri="{FF2B5EF4-FFF2-40B4-BE49-F238E27FC236}">
                  <a16:creationId xmlns:a16="http://schemas.microsoft.com/office/drawing/2014/main" id="{155DD0A1-5DAC-4687-BBFF-A2D50A440C1A}"/>
                </a:ext>
              </a:extLst>
            </p:cNvPr>
            <p:cNvSpPr/>
            <p:nvPr/>
          </p:nvSpPr>
          <p:spPr>
            <a:xfrm>
              <a:off x="5532743" y="4733177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  <p:sp>
          <p:nvSpPr>
            <p:cNvPr id="157" name="Shape 67">
              <a:extLst>
                <a:ext uri="{FF2B5EF4-FFF2-40B4-BE49-F238E27FC236}">
                  <a16:creationId xmlns:a16="http://schemas.microsoft.com/office/drawing/2014/main" id="{6C132E8D-994E-40B4-86E7-E74406DC7CFD}"/>
                </a:ext>
              </a:extLst>
            </p:cNvPr>
            <p:cNvSpPr/>
            <p:nvPr/>
          </p:nvSpPr>
          <p:spPr>
            <a:xfrm>
              <a:off x="5535851" y="4997544"/>
              <a:ext cx="118872" cy="118872"/>
            </a:xfrm>
            <a:prstGeom prst="ellipse">
              <a:avLst/>
            </a:prstGeom>
            <a:solidFill>
              <a:srgbClr val="2DAA61"/>
            </a:solidFill>
            <a:ln w="6350">
              <a:solidFill>
                <a:srgbClr val="2DAA61"/>
              </a:solidFill>
              <a:prstDash val="solid"/>
            </a:ln>
          </p:spPr>
        </p:sp>
      </p:grpSp>
      <p:sp>
        <p:nvSpPr>
          <p:cNvPr id="158" name="Shape 67">
            <a:extLst>
              <a:ext uri="{FF2B5EF4-FFF2-40B4-BE49-F238E27FC236}">
                <a16:creationId xmlns:a16="http://schemas.microsoft.com/office/drawing/2014/main" id="{16DD6612-D55C-4C70-BC3C-B1665EB3AF05}"/>
              </a:ext>
            </a:extLst>
          </p:cNvPr>
          <p:cNvSpPr/>
          <p:nvPr/>
        </p:nvSpPr>
        <p:spPr>
          <a:xfrm>
            <a:off x="8077572" y="5260934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59" name="Shape 67">
            <a:extLst>
              <a:ext uri="{FF2B5EF4-FFF2-40B4-BE49-F238E27FC236}">
                <a16:creationId xmlns:a16="http://schemas.microsoft.com/office/drawing/2014/main" id="{885E9BC9-DD54-4C32-93A2-D42DEDDD0C51}"/>
              </a:ext>
            </a:extLst>
          </p:cNvPr>
          <p:cNvSpPr/>
          <p:nvPr/>
        </p:nvSpPr>
        <p:spPr>
          <a:xfrm>
            <a:off x="8077572" y="6016925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60" name="Shape 67">
            <a:extLst>
              <a:ext uri="{FF2B5EF4-FFF2-40B4-BE49-F238E27FC236}">
                <a16:creationId xmlns:a16="http://schemas.microsoft.com/office/drawing/2014/main" id="{6DD10015-779E-472E-A213-EADD0669B0D9}"/>
              </a:ext>
            </a:extLst>
          </p:cNvPr>
          <p:cNvSpPr/>
          <p:nvPr/>
        </p:nvSpPr>
        <p:spPr>
          <a:xfrm>
            <a:off x="8070532" y="4517591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62" name="Shape 67">
            <a:extLst>
              <a:ext uri="{FF2B5EF4-FFF2-40B4-BE49-F238E27FC236}">
                <a16:creationId xmlns:a16="http://schemas.microsoft.com/office/drawing/2014/main" id="{428FCF78-3865-480A-BEB2-692670F3D1A8}"/>
              </a:ext>
            </a:extLst>
          </p:cNvPr>
          <p:cNvSpPr/>
          <p:nvPr/>
        </p:nvSpPr>
        <p:spPr>
          <a:xfrm>
            <a:off x="10326108" y="4011914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63" name="Shape 67">
            <a:extLst>
              <a:ext uri="{FF2B5EF4-FFF2-40B4-BE49-F238E27FC236}">
                <a16:creationId xmlns:a16="http://schemas.microsoft.com/office/drawing/2014/main" id="{302CA62F-4D94-4216-951A-7705E247DA4D}"/>
              </a:ext>
            </a:extLst>
          </p:cNvPr>
          <p:cNvSpPr/>
          <p:nvPr/>
        </p:nvSpPr>
        <p:spPr>
          <a:xfrm>
            <a:off x="10336616" y="4242136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64" name="Shape 67">
            <a:extLst>
              <a:ext uri="{FF2B5EF4-FFF2-40B4-BE49-F238E27FC236}">
                <a16:creationId xmlns:a16="http://schemas.microsoft.com/office/drawing/2014/main" id="{C9CF507D-50CD-4EFD-A530-9A3252ABFB31}"/>
              </a:ext>
            </a:extLst>
          </p:cNvPr>
          <p:cNvSpPr/>
          <p:nvPr/>
        </p:nvSpPr>
        <p:spPr>
          <a:xfrm>
            <a:off x="10345076" y="4517591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sp>
        <p:nvSpPr>
          <p:cNvPr id="165" name="Shape 67">
            <a:extLst>
              <a:ext uri="{FF2B5EF4-FFF2-40B4-BE49-F238E27FC236}">
                <a16:creationId xmlns:a16="http://schemas.microsoft.com/office/drawing/2014/main" id="{1C198420-0788-457C-B91F-34EF84DC8F5E}"/>
              </a:ext>
            </a:extLst>
          </p:cNvPr>
          <p:cNvSpPr/>
          <p:nvPr/>
        </p:nvSpPr>
        <p:spPr>
          <a:xfrm>
            <a:off x="10348574" y="4757481"/>
            <a:ext cx="118872" cy="118872"/>
          </a:xfrm>
          <a:prstGeom prst="ellipse">
            <a:avLst/>
          </a:prstGeom>
          <a:solidFill>
            <a:srgbClr val="2DAA61"/>
          </a:solidFill>
          <a:ln w="6350">
            <a:solidFill>
              <a:srgbClr val="2DAA61"/>
            </a:solidFill>
            <a:prstDash val="solid"/>
          </a:ln>
        </p:spPr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8F52BD7-D15B-4C60-B676-D9EB3D279A96}"/>
              </a:ext>
            </a:extLst>
          </p:cNvPr>
          <p:cNvGrpSpPr/>
          <p:nvPr/>
        </p:nvGrpSpPr>
        <p:grpSpPr>
          <a:xfrm>
            <a:off x="791929" y="1393648"/>
            <a:ext cx="10810505" cy="1737056"/>
            <a:chOff x="791929" y="1393648"/>
            <a:chExt cx="10810505" cy="1737056"/>
          </a:xfrm>
        </p:grpSpPr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AFCB2F31-4696-4489-A36E-F605EF6239C1}"/>
                </a:ext>
              </a:extLst>
            </p:cNvPr>
            <p:cNvGrpSpPr/>
            <p:nvPr/>
          </p:nvGrpSpPr>
          <p:grpSpPr>
            <a:xfrm>
              <a:off x="791929" y="1393648"/>
              <a:ext cx="10810505" cy="1737056"/>
              <a:chOff x="791929" y="1328331"/>
              <a:chExt cx="10810505" cy="1737056"/>
            </a:xfrm>
          </p:grpSpPr>
          <p:sp>
            <p:nvSpPr>
              <p:cNvPr id="11" name="Shape 6">
                <a:extLst>
                  <a:ext uri="{FF2B5EF4-FFF2-40B4-BE49-F238E27FC236}">
                    <a16:creationId xmlns:a16="http://schemas.microsoft.com/office/drawing/2014/main" id="{8A49BF6D-92D2-4B4E-B1E8-822EDBF5551F}"/>
                  </a:ext>
                </a:extLst>
              </p:cNvPr>
              <p:cNvSpPr/>
              <p:nvPr/>
            </p:nvSpPr>
            <p:spPr>
              <a:xfrm>
                <a:off x="802434" y="2004428"/>
                <a:ext cx="10800000" cy="0"/>
              </a:xfrm>
              <a:prstGeom prst="line">
                <a:avLst/>
              </a:prstGeom>
              <a:noFill/>
              <a:ln w="27940">
                <a:solidFill>
                  <a:srgbClr val="7988DD"/>
                </a:solidFill>
                <a:prstDash val="solid"/>
                <a:tailEnd type="triangle"/>
              </a:ln>
            </p:spPr>
          </p:sp>
          <p:sp>
            <p:nvSpPr>
              <p:cNvPr id="42" name="Shape 33">
                <a:extLst>
                  <a:ext uri="{FF2B5EF4-FFF2-40B4-BE49-F238E27FC236}">
                    <a16:creationId xmlns:a16="http://schemas.microsoft.com/office/drawing/2014/main" id="{C9F70ACB-FCE0-4244-ABD1-ED4C6D728963}"/>
                  </a:ext>
                </a:extLst>
              </p:cNvPr>
              <p:cNvSpPr/>
              <p:nvPr/>
            </p:nvSpPr>
            <p:spPr>
              <a:xfrm>
                <a:off x="1539562" y="1875197"/>
                <a:ext cx="0" cy="129231"/>
              </a:xfrm>
              <a:prstGeom prst="line">
                <a:avLst/>
              </a:prstGeom>
              <a:noFill/>
              <a:ln w="12700">
                <a:solidFill>
                  <a:srgbClr val="2FA14E"/>
                </a:solidFill>
                <a:prstDash val="solid"/>
              </a:ln>
            </p:spPr>
          </p:sp>
          <p:sp>
            <p:nvSpPr>
              <p:cNvPr id="43" name="Shape 34">
                <a:extLst>
                  <a:ext uri="{FF2B5EF4-FFF2-40B4-BE49-F238E27FC236}">
                    <a16:creationId xmlns:a16="http://schemas.microsoft.com/office/drawing/2014/main" id="{1E3B6CDE-99EE-4C0E-8723-DF97972FB7C2}"/>
                  </a:ext>
                </a:extLst>
              </p:cNvPr>
              <p:cNvSpPr/>
              <p:nvPr/>
            </p:nvSpPr>
            <p:spPr>
              <a:xfrm>
                <a:off x="1474293" y="1974813"/>
                <a:ext cx="130539" cy="59230"/>
              </a:xfrm>
              <a:prstGeom prst="ellipse">
                <a:avLst/>
              </a:prstGeom>
              <a:solidFill>
                <a:srgbClr val="3153F4"/>
              </a:solidFill>
              <a:ln w="12700">
                <a:solidFill>
                  <a:srgbClr val="3153F4">
                    <a:alpha val="0"/>
                  </a:srgbClr>
                </a:solidFill>
                <a:prstDash val="solid"/>
              </a:ln>
            </p:spPr>
          </p:sp>
          <p:sp>
            <p:nvSpPr>
              <p:cNvPr id="44" name="Shape 35">
                <a:extLst>
                  <a:ext uri="{FF2B5EF4-FFF2-40B4-BE49-F238E27FC236}">
                    <a16:creationId xmlns:a16="http://schemas.microsoft.com/office/drawing/2014/main" id="{007FB217-7BEA-4BB4-ADB9-2ECBFC042294}"/>
                  </a:ext>
                </a:extLst>
              </p:cNvPr>
              <p:cNvSpPr/>
              <p:nvPr/>
            </p:nvSpPr>
            <p:spPr>
              <a:xfrm>
                <a:off x="851275" y="2137742"/>
                <a:ext cx="1483398" cy="613846"/>
              </a:xfrm>
              <a:prstGeom prst="roundRect">
                <a:avLst>
                  <a:gd name="adj" fmla="val 25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rgbClr val="DCF2E2">
                    <a:alpha val="0"/>
                  </a:srgbClr>
                </a:solidFill>
                <a:prstDash val="solid"/>
              </a:ln>
            </p:spPr>
            <p:txBody>
              <a:bodyPr/>
              <a:lstStyle/>
              <a:p>
                <a:endParaRPr lang="zh-TW" altLang="en-US" dirty="0"/>
              </a:p>
            </p:txBody>
          </p:sp>
          <p:sp>
            <p:nvSpPr>
              <p:cNvPr id="45" name="Text 36">
                <a:extLst>
                  <a:ext uri="{FF2B5EF4-FFF2-40B4-BE49-F238E27FC236}">
                    <a16:creationId xmlns:a16="http://schemas.microsoft.com/office/drawing/2014/main" id="{9E3D5EA3-316B-40F2-AFD1-FED3254919F6}"/>
                  </a:ext>
                </a:extLst>
              </p:cNvPr>
              <p:cNvSpPr/>
              <p:nvPr/>
            </p:nvSpPr>
            <p:spPr>
              <a:xfrm>
                <a:off x="798924" y="2170242"/>
                <a:ext cx="1483398" cy="62056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lnSpc>
                    <a:spcPts val="2300"/>
                  </a:lnSpc>
                  <a:buNone/>
                </a:pPr>
                <a:r>
                  <a:rPr lang="en-US" sz="18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11/3</a:t>
                </a:r>
              </a:p>
              <a:p>
                <a:pPr algn="ctr">
                  <a:lnSpc>
                    <a:spcPts val="2300"/>
                  </a:lnSpc>
                </a:pPr>
                <a:r>
                  <a:rPr lang="zh-TW" altLang="en-US" sz="1800" b="1" dirty="0">
                    <a:solidFill>
                      <a:srgbClr val="13753B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第一次</a:t>
                </a:r>
                <a:r>
                  <a:rPr lang="en-US" altLang="zh-TW" sz="1800" b="1" dirty="0" err="1">
                    <a:solidFill>
                      <a:srgbClr val="13753B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匯出</a:t>
                </a:r>
                <a:endParaRPr lang="en-US" altLang="zh-TW" sz="1800" dirty="0">
                  <a:solidFill>
                    <a:srgbClr val="13753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6" name="Text 37">
                <a:extLst>
                  <a:ext uri="{FF2B5EF4-FFF2-40B4-BE49-F238E27FC236}">
                    <a16:creationId xmlns:a16="http://schemas.microsoft.com/office/drawing/2014/main" id="{ECDFC8C5-E967-4FA9-9C13-EC5705506B33}"/>
                  </a:ext>
                </a:extLst>
              </p:cNvPr>
              <p:cNvSpPr/>
              <p:nvPr/>
            </p:nvSpPr>
            <p:spPr>
              <a:xfrm>
                <a:off x="791929" y="2408275"/>
                <a:ext cx="1495265" cy="33384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buNone/>
                </a:pPr>
                <a:endParaRPr lang="en-US" sz="1400" dirty="0">
                  <a:solidFill>
                    <a:srgbClr val="1375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7" name="Shape 38">
                <a:extLst>
                  <a:ext uri="{FF2B5EF4-FFF2-40B4-BE49-F238E27FC236}">
                    <a16:creationId xmlns:a16="http://schemas.microsoft.com/office/drawing/2014/main" id="{F6010409-9977-4088-BF07-7EE06712181B}"/>
                  </a:ext>
                </a:extLst>
              </p:cNvPr>
              <p:cNvSpPr/>
              <p:nvPr/>
            </p:nvSpPr>
            <p:spPr>
              <a:xfrm>
                <a:off x="863130" y="2822892"/>
                <a:ext cx="1484233" cy="215697"/>
              </a:xfrm>
              <a:prstGeom prst="roundRect">
                <a:avLst>
                  <a:gd name="adj" fmla="val 16667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rgbClr val="C7EACF">
                    <a:alpha val="0"/>
                  </a:srgbClr>
                </a:solidFill>
                <a:prstDash val="solid"/>
              </a:ln>
            </p:spPr>
          </p:sp>
          <p:sp>
            <p:nvSpPr>
              <p:cNvPr id="48" name="Text 39">
                <a:extLst>
                  <a:ext uri="{FF2B5EF4-FFF2-40B4-BE49-F238E27FC236}">
                    <a16:creationId xmlns:a16="http://schemas.microsoft.com/office/drawing/2014/main" id="{12839B2B-1834-47FA-8B15-AD29BC336931}"/>
                  </a:ext>
                </a:extLst>
              </p:cNvPr>
              <p:cNvSpPr/>
              <p:nvPr/>
            </p:nvSpPr>
            <p:spPr>
              <a:xfrm>
                <a:off x="910917" y="2883391"/>
                <a:ext cx="1418129" cy="10769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altLang="zh-TW" sz="1400" b="1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V1｜填報完成版</a:t>
                </a:r>
              </a:p>
            </p:txBody>
          </p:sp>
          <p:grpSp>
            <p:nvGrpSpPr>
              <p:cNvPr id="125" name="群組 124">
                <a:extLst>
                  <a:ext uri="{FF2B5EF4-FFF2-40B4-BE49-F238E27FC236}">
                    <a16:creationId xmlns:a16="http://schemas.microsoft.com/office/drawing/2014/main" id="{629D943E-7BC3-4305-B5BB-E4CC739B45B1}"/>
                  </a:ext>
                </a:extLst>
              </p:cNvPr>
              <p:cNvGrpSpPr/>
              <p:nvPr/>
            </p:nvGrpSpPr>
            <p:grpSpPr>
              <a:xfrm>
                <a:off x="3243631" y="1339572"/>
                <a:ext cx="1147177" cy="535626"/>
                <a:chOff x="3243631" y="1110336"/>
                <a:chExt cx="1147177" cy="607894"/>
              </a:xfrm>
            </p:grpSpPr>
            <p:sp>
              <p:nvSpPr>
                <p:cNvPr id="49" name="Shape 40">
                  <a:extLst>
                    <a:ext uri="{FF2B5EF4-FFF2-40B4-BE49-F238E27FC236}">
                      <a16:creationId xmlns:a16="http://schemas.microsoft.com/office/drawing/2014/main" id="{B1E2BF3F-8E5F-4A77-A429-069F8FB17BE4}"/>
                    </a:ext>
                  </a:extLst>
                </p:cNvPr>
                <p:cNvSpPr/>
                <p:nvPr/>
              </p:nvSpPr>
              <p:spPr>
                <a:xfrm>
                  <a:off x="3249608" y="1110336"/>
                  <a:ext cx="1141200" cy="586800"/>
                </a:xfrm>
                <a:prstGeom prst="ellipse">
                  <a:avLst/>
                </a:prstGeom>
                <a:solidFill>
                  <a:srgbClr val="FFF7E4">
                    <a:alpha val="64000"/>
                  </a:srgbClr>
                </a:solidFill>
                <a:ln w="12700">
                  <a:solidFill>
                    <a:srgbClr val="FFF7E4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50" name="Shape 41">
                  <a:extLst>
                    <a:ext uri="{FF2B5EF4-FFF2-40B4-BE49-F238E27FC236}">
                      <a16:creationId xmlns:a16="http://schemas.microsoft.com/office/drawing/2014/main" id="{6E5E839F-8CC7-4ADF-B636-300E988ECFA4}"/>
                    </a:ext>
                  </a:extLst>
                </p:cNvPr>
                <p:cNvSpPr/>
                <p:nvPr/>
              </p:nvSpPr>
              <p:spPr>
                <a:xfrm>
                  <a:off x="3243631" y="1131561"/>
                  <a:ext cx="1139250" cy="586669"/>
                </a:xfrm>
                <a:prstGeom prst="ellipse">
                  <a:avLst/>
                </a:prstGeom>
                <a:solidFill>
                  <a:srgbClr val="FFF7E4">
                    <a:alpha val="95000"/>
                  </a:srgbClr>
                </a:solidFill>
                <a:ln w="14605">
                  <a:solidFill>
                    <a:srgbClr val="F4A300"/>
                  </a:solidFill>
                  <a:prstDash val="solid"/>
                </a:ln>
              </p:spPr>
            </p:sp>
          </p:grpSp>
          <p:sp>
            <p:nvSpPr>
              <p:cNvPr id="54" name="Shape 44">
                <a:extLst>
                  <a:ext uri="{FF2B5EF4-FFF2-40B4-BE49-F238E27FC236}">
                    <a16:creationId xmlns:a16="http://schemas.microsoft.com/office/drawing/2014/main" id="{904B1BEA-D928-4EAA-8444-4109039D066E}"/>
                  </a:ext>
                </a:extLst>
              </p:cNvPr>
              <p:cNvSpPr/>
              <p:nvPr/>
            </p:nvSpPr>
            <p:spPr>
              <a:xfrm>
                <a:off x="3794594" y="1875197"/>
                <a:ext cx="0" cy="129231"/>
              </a:xfrm>
              <a:prstGeom prst="line">
                <a:avLst/>
              </a:prstGeom>
              <a:noFill/>
              <a:ln w="12700">
                <a:solidFill>
                  <a:srgbClr val="F4A300"/>
                </a:solidFill>
                <a:prstDash val="solid"/>
              </a:ln>
            </p:spPr>
          </p:sp>
          <p:sp>
            <p:nvSpPr>
              <p:cNvPr id="55" name="Shape 45">
                <a:extLst>
                  <a:ext uri="{FF2B5EF4-FFF2-40B4-BE49-F238E27FC236}">
                    <a16:creationId xmlns:a16="http://schemas.microsoft.com/office/drawing/2014/main" id="{B3F9BBA0-8AAD-4840-9152-FB47A48EB05A}"/>
                  </a:ext>
                </a:extLst>
              </p:cNvPr>
              <p:cNvSpPr/>
              <p:nvPr/>
            </p:nvSpPr>
            <p:spPr>
              <a:xfrm>
                <a:off x="3729325" y="1974813"/>
                <a:ext cx="130539" cy="59230"/>
              </a:xfrm>
              <a:prstGeom prst="ellipse">
                <a:avLst/>
              </a:prstGeom>
              <a:solidFill>
                <a:srgbClr val="3153F4"/>
              </a:solidFill>
              <a:ln w="12700">
                <a:solidFill>
                  <a:srgbClr val="3153F4">
                    <a:alpha val="0"/>
                  </a:srgbClr>
                </a:solidFill>
                <a:prstDash val="solid"/>
              </a:ln>
            </p:spPr>
          </p:sp>
          <p:sp>
            <p:nvSpPr>
              <p:cNvPr id="56" name="Shape 46">
                <a:extLst>
                  <a:ext uri="{FF2B5EF4-FFF2-40B4-BE49-F238E27FC236}">
                    <a16:creationId xmlns:a16="http://schemas.microsoft.com/office/drawing/2014/main" id="{BB8BF686-5C8F-45E1-A14E-9259444DA337}"/>
                  </a:ext>
                </a:extLst>
              </p:cNvPr>
              <p:cNvSpPr/>
              <p:nvPr/>
            </p:nvSpPr>
            <p:spPr>
              <a:xfrm>
                <a:off x="3062225" y="2128274"/>
                <a:ext cx="1528305" cy="652875"/>
              </a:xfrm>
              <a:prstGeom prst="roundRect">
                <a:avLst>
                  <a:gd name="adj" fmla="val 25000"/>
                </a:avLst>
              </a:prstGeom>
              <a:solidFill>
                <a:srgbClr val="FFF3CE"/>
              </a:solidFill>
              <a:ln w="12700">
                <a:solidFill>
                  <a:srgbClr val="FFF3CE">
                    <a:alpha val="0"/>
                  </a:srgbClr>
                </a:solidFill>
                <a:prstDash val="solid"/>
              </a:ln>
            </p:spPr>
          </p:sp>
          <p:sp>
            <p:nvSpPr>
              <p:cNvPr id="57" name="Text 47">
                <a:extLst>
                  <a:ext uri="{FF2B5EF4-FFF2-40B4-BE49-F238E27FC236}">
                    <a16:creationId xmlns:a16="http://schemas.microsoft.com/office/drawing/2014/main" id="{F2F5C72C-4251-4BF2-91D7-7A991284EB63}"/>
                  </a:ext>
                </a:extLst>
              </p:cNvPr>
              <p:cNvSpPr/>
              <p:nvPr/>
            </p:nvSpPr>
            <p:spPr>
              <a:xfrm>
                <a:off x="3088310" y="2296205"/>
                <a:ext cx="1447298" cy="51768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lnSpc>
                    <a:spcPts val="2300"/>
                  </a:lnSpc>
                  <a:buNone/>
                </a:pPr>
                <a:r>
                  <a:rPr lang="en-US" sz="1800" b="1" dirty="0">
                    <a:solidFill>
                      <a:srgbClr val="A96F1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11/5~18</a:t>
                </a:r>
              </a:p>
              <a:p>
                <a:pPr algn="ctr">
                  <a:lnSpc>
                    <a:spcPts val="2300"/>
                  </a:lnSpc>
                </a:pPr>
                <a:r>
                  <a:rPr lang="en-US" altLang="zh-TW" sz="1800" b="1" dirty="0" err="1">
                    <a:solidFill>
                      <a:srgbClr val="A96F1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-120"/>
                  </a:rPr>
                  <a:t>統一資料修正</a:t>
                </a:r>
                <a:endParaRPr lang="en-US" altLang="zh-TW" sz="1800" b="1" dirty="0">
                  <a:solidFill>
                    <a:srgbClr val="A96F1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-120"/>
                </a:endParaRPr>
              </a:p>
              <a:p>
                <a:pPr marL="0" indent="0" algn="ctr">
                  <a:buNone/>
                </a:pPr>
                <a:endParaRPr lang="en-US" sz="1400" dirty="0">
                  <a:solidFill>
                    <a:srgbClr val="A96F1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9" name="Shape 49">
                <a:extLst>
                  <a:ext uri="{FF2B5EF4-FFF2-40B4-BE49-F238E27FC236}">
                    <a16:creationId xmlns:a16="http://schemas.microsoft.com/office/drawing/2014/main" id="{1E70A933-A787-47B7-B48C-1F55DA7B69FF}"/>
                  </a:ext>
                </a:extLst>
              </p:cNvPr>
              <p:cNvSpPr/>
              <p:nvPr/>
            </p:nvSpPr>
            <p:spPr>
              <a:xfrm>
                <a:off x="3106298" y="2822890"/>
                <a:ext cx="1484233" cy="215697"/>
              </a:xfrm>
              <a:prstGeom prst="roundRect">
                <a:avLst>
                  <a:gd name="adj" fmla="val 16667"/>
                </a:avLst>
              </a:prstGeom>
              <a:solidFill>
                <a:srgbClr val="FFF3CE">
                  <a:alpha val="98824"/>
                </a:srgbClr>
              </a:solidFill>
              <a:ln w="12700">
                <a:solidFill>
                  <a:srgbClr val="FFE9AB">
                    <a:alpha val="0"/>
                  </a:srgbClr>
                </a:solidFill>
                <a:prstDash val="solid"/>
              </a:ln>
            </p:spPr>
          </p:sp>
          <p:sp>
            <p:nvSpPr>
              <p:cNvPr id="60" name="Text 50">
                <a:extLst>
                  <a:ext uri="{FF2B5EF4-FFF2-40B4-BE49-F238E27FC236}">
                    <a16:creationId xmlns:a16="http://schemas.microsoft.com/office/drawing/2014/main" id="{93EF435B-10FC-4AD6-B49B-F5153F2EC1E3}"/>
                  </a:ext>
                </a:extLst>
              </p:cNvPr>
              <p:cNvSpPr/>
              <p:nvPr/>
            </p:nvSpPr>
            <p:spPr>
              <a:xfrm>
                <a:off x="3108950" y="2889154"/>
                <a:ext cx="1376594" cy="107693"/>
              </a:xfrm>
              <a:prstGeom prst="rect">
                <a:avLst/>
              </a:prstGeom>
              <a:solidFill>
                <a:srgbClr val="FFF3CE"/>
              </a:solidFill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altLang="zh-TW" sz="1400" b="1" dirty="0" err="1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影響第二次匯出</a:t>
                </a:r>
                <a:endParaRPr lang="en-US" altLang="zh-TW" sz="1400" b="1" dirty="0">
                  <a:solidFill>
                    <a:srgbClr val="0D2858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66" name="Shape 55">
                <a:extLst>
                  <a:ext uri="{FF2B5EF4-FFF2-40B4-BE49-F238E27FC236}">
                    <a16:creationId xmlns:a16="http://schemas.microsoft.com/office/drawing/2014/main" id="{267D660B-2762-4F66-9D72-17D43834BD34}"/>
                  </a:ext>
                </a:extLst>
              </p:cNvPr>
              <p:cNvSpPr/>
              <p:nvPr/>
            </p:nvSpPr>
            <p:spPr>
              <a:xfrm>
                <a:off x="5791813" y="1875197"/>
                <a:ext cx="0" cy="129231"/>
              </a:xfrm>
              <a:prstGeom prst="line">
                <a:avLst/>
              </a:prstGeom>
              <a:noFill/>
              <a:ln w="12700">
                <a:solidFill>
                  <a:srgbClr val="2FA14E"/>
                </a:solidFill>
                <a:prstDash val="solid"/>
              </a:ln>
            </p:spPr>
          </p:sp>
          <p:sp>
            <p:nvSpPr>
              <p:cNvPr id="67" name="Shape 56">
                <a:extLst>
                  <a:ext uri="{FF2B5EF4-FFF2-40B4-BE49-F238E27FC236}">
                    <a16:creationId xmlns:a16="http://schemas.microsoft.com/office/drawing/2014/main" id="{7E4165EE-4D48-43BD-B597-9027516601E1}"/>
                  </a:ext>
                </a:extLst>
              </p:cNvPr>
              <p:cNvSpPr/>
              <p:nvPr/>
            </p:nvSpPr>
            <p:spPr>
              <a:xfrm>
                <a:off x="5726544" y="1974813"/>
                <a:ext cx="130539" cy="59230"/>
              </a:xfrm>
              <a:prstGeom prst="ellipse">
                <a:avLst/>
              </a:prstGeom>
              <a:solidFill>
                <a:srgbClr val="3153F4"/>
              </a:solidFill>
              <a:ln w="12700">
                <a:solidFill>
                  <a:srgbClr val="3153F4">
                    <a:alpha val="0"/>
                  </a:srgbClr>
                </a:solidFill>
                <a:prstDash val="solid"/>
              </a:ln>
            </p:spPr>
          </p:sp>
          <p:sp>
            <p:nvSpPr>
              <p:cNvPr id="68" name="Shape 57">
                <a:extLst>
                  <a:ext uri="{FF2B5EF4-FFF2-40B4-BE49-F238E27FC236}">
                    <a16:creationId xmlns:a16="http://schemas.microsoft.com/office/drawing/2014/main" id="{9298D2F1-4F47-4ABD-81CC-FEB0E2AD5388}"/>
                  </a:ext>
                </a:extLst>
              </p:cNvPr>
              <p:cNvSpPr/>
              <p:nvPr/>
            </p:nvSpPr>
            <p:spPr>
              <a:xfrm>
                <a:off x="5087438" y="2128274"/>
                <a:ext cx="1483398" cy="665003"/>
              </a:xfrm>
              <a:prstGeom prst="roundRect">
                <a:avLst>
                  <a:gd name="adj" fmla="val 25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/>
            </p:spPr>
          </p:sp>
          <p:sp>
            <p:nvSpPr>
              <p:cNvPr id="69" name="Text 58">
                <a:extLst>
                  <a:ext uri="{FF2B5EF4-FFF2-40B4-BE49-F238E27FC236}">
                    <a16:creationId xmlns:a16="http://schemas.microsoft.com/office/drawing/2014/main" id="{03E487AD-3096-4737-B20C-5D7849FE9038}"/>
                  </a:ext>
                </a:extLst>
              </p:cNvPr>
              <p:cNvSpPr/>
              <p:nvPr/>
            </p:nvSpPr>
            <p:spPr>
              <a:xfrm>
                <a:off x="5061529" y="2093550"/>
                <a:ext cx="1483398" cy="67185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lnSpc>
                    <a:spcPts val="2300"/>
                  </a:lnSpc>
                  <a:buNone/>
                </a:pPr>
                <a:r>
                  <a:rPr lang="en-US" sz="18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11/20</a:t>
                </a:r>
              </a:p>
              <a:p>
                <a:pPr algn="ctr">
                  <a:lnSpc>
                    <a:spcPts val="2300"/>
                  </a:lnSpc>
                </a:pPr>
                <a:r>
                  <a:rPr lang="zh-TW" altLang="en-US" sz="18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第二次</a:t>
                </a:r>
                <a:r>
                  <a:rPr lang="en-US" altLang="zh-TW" sz="1800" b="1" dirty="0" err="1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匯出</a:t>
                </a:r>
                <a:endParaRPr lang="en-US" altLang="zh-TW" sz="1800" dirty="0">
                  <a:solidFill>
                    <a:srgbClr val="1375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71" name="Shape 60">
                <a:extLst>
                  <a:ext uri="{FF2B5EF4-FFF2-40B4-BE49-F238E27FC236}">
                    <a16:creationId xmlns:a16="http://schemas.microsoft.com/office/drawing/2014/main" id="{91EA654E-5FBE-42F6-8FEC-B256BB194BA9}"/>
                  </a:ext>
                </a:extLst>
              </p:cNvPr>
              <p:cNvSpPr/>
              <p:nvPr/>
            </p:nvSpPr>
            <p:spPr>
              <a:xfrm>
                <a:off x="5115384" y="2822890"/>
                <a:ext cx="1484233" cy="215697"/>
              </a:xfrm>
              <a:prstGeom prst="roundRect">
                <a:avLst>
                  <a:gd name="adj" fmla="val 16667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rgbClr val="C7EACF">
                    <a:alpha val="0"/>
                  </a:srgbClr>
                </a:solidFill>
                <a:prstDash val="solid"/>
              </a:ln>
            </p:spPr>
          </p:sp>
          <p:sp>
            <p:nvSpPr>
              <p:cNvPr id="72" name="Text 61">
                <a:extLst>
                  <a:ext uri="{FF2B5EF4-FFF2-40B4-BE49-F238E27FC236}">
                    <a16:creationId xmlns:a16="http://schemas.microsoft.com/office/drawing/2014/main" id="{25560B0D-2466-4412-BA64-B2A60F1B6C69}"/>
                  </a:ext>
                </a:extLst>
              </p:cNvPr>
              <p:cNvSpPr/>
              <p:nvPr/>
            </p:nvSpPr>
            <p:spPr>
              <a:xfrm>
                <a:off x="5126798" y="2881667"/>
                <a:ext cx="1418129" cy="10769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altLang="zh-TW" sz="1400" b="1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V2｜統一修正版</a:t>
                </a:r>
              </a:p>
            </p:txBody>
          </p:sp>
          <p:sp>
            <p:nvSpPr>
              <p:cNvPr id="78" name="Shape 66">
                <a:extLst>
                  <a:ext uri="{FF2B5EF4-FFF2-40B4-BE49-F238E27FC236}">
                    <a16:creationId xmlns:a16="http://schemas.microsoft.com/office/drawing/2014/main" id="{6D51FAEC-3D66-4ABA-8D5C-DD16D3BFED0F}"/>
                  </a:ext>
                </a:extLst>
              </p:cNvPr>
              <p:cNvSpPr/>
              <p:nvPr/>
            </p:nvSpPr>
            <p:spPr>
              <a:xfrm>
                <a:off x="8031633" y="1875197"/>
                <a:ext cx="0" cy="129231"/>
              </a:xfrm>
              <a:prstGeom prst="line">
                <a:avLst/>
              </a:prstGeom>
              <a:noFill/>
              <a:ln w="12700">
                <a:solidFill>
                  <a:srgbClr val="F4A300"/>
                </a:solidFill>
                <a:prstDash val="solid"/>
              </a:ln>
            </p:spPr>
          </p:sp>
          <p:sp>
            <p:nvSpPr>
              <p:cNvPr id="79" name="Shape 67">
                <a:extLst>
                  <a:ext uri="{FF2B5EF4-FFF2-40B4-BE49-F238E27FC236}">
                    <a16:creationId xmlns:a16="http://schemas.microsoft.com/office/drawing/2014/main" id="{78C1CA34-2046-4E87-97D0-B09163A50BD9}"/>
                  </a:ext>
                </a:extLst>
              </p:cNvPr>
              <p:cNvSpPr/>
              <p:nvPr/>
            </p:nvSpPr>
            <p:spPr>
              <a:xfrm>
                <a:off x="7966363" y="1974813"/>
                <a:ext cx="130539" cy="59230"/>
              </a:xfrm>
              <a:prstGeom prst="ellipse">
                <a:avLst/>
              </a:prstGeom>
              <a:solidFill>
                <a:srgbClr val="3153F4"/>
              </a:solidFill>
              <a:ln w="12700">
                <a:solidFill>
                  <a:srgbClr val="3153F4">
                    <a:alpha val="0"/>
                  </a:srgbClr>
                </a:solidFill>
                <a:prstDash val="solid"/>
              </a:ln>
            </p:spPr>
          </p:sp>
          <p:sp>
            <p:nvSpPr>
              <p:cNvPr id="80" name="Shape 68">
                <a:extLst>
                  <a:ext uri="{FF2B5EF4-FFF2-40B4-BE49-F238E27FC236}">
                    <a16:creationId xmlns:a16="http://schemas.microsoft.com/office/drawing/2014/main" id="{03DFC8FF-3B4F-4E61-B77E-34CA065DF438}"/>
                  </a:ext>
                </a:extLst>
              </p:cNvPr>
              <p:cNvSpPr/>
              <p:nvPr/>
            </p:nvSpPr>
            <p:spPr>
              <a:xfrm>
                <a:off x="7289933" y="2128274"/>
                <a:ext cx="1658258" cy="671409"/>
              </a:xfrm>
              <a:prstGeom prst="roundRect">
                <a:avLst>
                  <a:gd name="adj" fmla="val 25000"/>
                </a:avLst>
              </a:prstGeom>
              <a:solidFill>
                <a:srgbClr val="FFF3CE"/>
              </a:solidFill>
              <a:ln w="12700">
                <a:solidFill>
                  <a:srgbClr val="FFF3CE">
                    <a:alpha val="0"/>
                  </a:srgbClr>
                </a:solidFill>
                <a:prstDash val="solid"/>
              </a:ln>
            </p:spPr>
          </p:sp>
          <p:sp>
            <p:nvSpPr>
              <p:cNvPr id="81" name="Text 69">
                <a:extLst>
                  <a:ext uri="{FF2B5EF4-FFF2-40B4-BE49-F238E27FC236}">
                    <a16:creationId xmlns:a16="http://schemas.microsoft.com/office/drawing/2014/main" id="{2512F9CF-DF37-4154-844F-0BDF26AE7055}"/>
                  </a:ext>
                </a:extLst>
              </p:cNvPr>
              <p:cNvSpPr/>
              <p:nvPr/>
            </p:nvSpPr>
            <p:spPr>
              <a:xfrm>
                <a:off x="7304959" y="2111754"/>
                <a:ext cx="1619874" cy="65729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lnSpc>
                    <a:spcPts val="2300"/>
                  </a:lnSpc>
                  <a:buNone/>
                </a:pPr>
                <a:r>
                  <a:rPr lang="en-US" sz="1800" b="1" dirty="0">
                    <a:solidFill>
                      <a:srgbClr val="A96F1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11/26~27</a:t>
                </a:r>
              </a:p>
              <a:p>
                <a:pPr algn="ctr">
                  <a:lnSpc>
                    <a:spcPts val="2300"/>
                  </a:lnSpc>
                </a:pPr>
                <a:r>
                  <a:rPr lang="en-US" altLang="zh-TW" sz="1800" b="1" dirty="0" err="1">
                    <a:solidFill>
                      <a:srgbClr val="A96F1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itchFamily="34" charset="-120"/>
                  </a:rPr>
                  <a:t>非統一資料修正</a:t>
                </a:r>
                <a:endParaRPr lang="en-US" altLang="zh-TW" sz="1800" b="1" dirty="0">
                  <a:solidFill>
                    <a:srgbClr val="A96F1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itchFamily="34" charset="-120"/>
                </a:endParaRPr>
              </a:p>
            </p:txBody>
          </p:sp>
          <p:sp>
            <p:nvSpPr>
              <p:cNvPr id="82" name="Text 70">
                <a:extLst>
                  <a:ext uri="{FF2B5EF4-FFF2-40B4-BE49-F238E27FC236}">
                    <a16:creationId xmlns:a16="http://schemas.microsoft.com/office/drawing/2014/main" id="{E37C8E38-9069-4237-8F14-620343F509CC}"/>
                  </a:ext>
                </a:extLst>
              </p:cNvPr>
              <p:cNvSpPr/>
              <p:nvPr/>
            </p:nvSpPr>
            <p:spPr>
              <a:xfrm>
                <a:off x="7116138" y="2392121"/>
                <a:ext cx="1756344" cy="37692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indent="0" algn="ctr">
                  <a:buNone/>
                </a:pPr>
                <a:endParaRPr lang="en-US" sz="1400" b="1" dirty="0">
                  <a:solidFill>
                    <a:srgbClr val="A96F10"/>
                  </a:solidFill>
                  <a:latin typeface="Arial" pitchFamily="34" charset="0"/>
                  <a:cs typeface="Arial" pitchFamily="34" charset="-120"/>
                </a:endParaRPr>
              </a:p>
            </p:txBody>
          </p:sp>
          <p:sp>
            <p:nvSpPr>
              <p:cNvPr id="83" name="Shape 71">
                <a:extLst>
                  <a:ext uri="{FF2B5EF4-FFF2-40B4-BE49-F238E27FC236}">
                    <a16:creationId xmlns:a16="http://schemas.microsoft.com/office/drawing/2014/main" id="{8C3B8C04-D5CE-4F7B-B2FC-664B42B7323B}"/>
                  </a:ext>
                </a:extLst>
              </p:cNvPr>
              <p:cNvSpPr/>
              <p:nvPr/>
            </p:nvSpPr>
            <p:spPr>
              <a:xfrm>
                <a:off x="7432215" y="2849690"/>
                <a:ext cx="1484233" cy="215697"/>
              </a:xfrm>
              <a:prstGeom prst="roundRect">
                <a:avLst>
                  <a:gd name="adj" fmla="val 16667"/>
                </a:avLst>
              </a:prstGeom>
              <a:solidFill>
                <a:srgbClr val="FFF3CE"/>
              </a:solidFill>
              <a:ln w="12700">
                <a:solidFill>
                  <a:srgbClr val="FFE9AB">
                    <a:alpha val="0"/>
                  </a:srgbClr>
                </a:solidFill>
                <a:prstDash val="solid"/>
              </a:ln>
            </p:spPr>
          </p:sp>
          <p:sp>
            <p:nvSpPr>
              <p:cNvPr id="84" name="Text 72">
                <a:extLst>
                  <a:ext uri="{FF2B5EF4-FFF2-40B4-BE49-F238E27FC236}">
                    <a16:creationId xmlns:a16="http://schemas.microsoft.com/office/drawing/2014/main" id="{833AA8FF-605C-42BA-A658-A1DD3D515EC3}"/>
                  </a:ext>
                </a:extLst>
              </p:cNvPr>
              <p:cNvSpPr/>
              <p:nvPr/>
            </p:nvSpPr>
            <p:spPr>
              <a:xfrm>
                <a:off x="7437976" y="2881666"/>
                <a:ext cx="1376594" cy="10769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algn="ctr"/>
                <a:r>
                  <a:rPr lang="en-US" altLang="zh-TW" sz="1400" b="1" dirty="0" err="1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影響第三次匯出</a:t>
                </a:r>
                <a:endParaRPr lang="en-US" altLang="zh-TW" sz="1400" b="1" dirty="0">
                  <a:solidFill>
                    <a:srgbClr val="0D2858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15" name="群組 114">
                <a:extLst>
                  <a:ext uri="{FF2B5EF4-FFF2-40B4-BE49-F238E27FC236}">
                    <a16:creationId xmlns:a16="http://schemas.microsoft.com/office/drawing/2014/main" id="{B8A401A3-CA30-4FEE-A4EE-EA4153904997}"/>
                  </a:ext>
                </a:extLst>
              </p:cNvPr>
              <p:cNvGrpSpPr/>
              <p:nvPr/>
            </p:nvGrpSpPr>
            <p:grpSpPr>
              <a:xfrm>
                <a:off x="9937627" y="1331351"/>
                <a:ext cx="1094826" cy="543846"/>
                <a:chOff x="8314096" y="1101005"/>
                <a:chExt cx="1094826" cy="617223"/>
              </a:xfrm>
            </p:grpSpPr>
            <p:sp>
              <p:nvSpPr>
                <p:cNvPr id="85" name="Shape 73">
                  <a:extLst>
                    <a:ext uri="{FF2B5EF4-FFF2-40B4-BE49-F238E27FC236}">
                      <a16:creationId xmlns:a16="http://schemas.microsoft.com/office/drawing/2014/main" id="{3894CF77-7B1F-459E-9B7B-FA2C8283B35D}"/>
                    </a:ext>
                  </a:extLst>
                </p:cNvPr>
                <p:cNvSpPr/>
                <p:nvPr/>
              </p:nvSpPr>
              <p:spPr>
                <a:xfrm>
                  <a:off x="8314096" y="1101005"/>
                  <a:ext cx="1093342" cy="586797"/>
                </a:xfrm>
                <a:prstGeom prst="ellipse">
                  <a:avLst/>
                </a:prstGeom>
                <a:solidFill>
                  <a:srgbClr val="F0FAF3">
                    <a:alpha val="64000"/>
                  </a:srgbClr>
                </a:solidFill>
                <a:ln w="12700">
                  <a:solidFill>
                    <a:srgbClr val="F0FAF3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86" name="Shape 74">
                  <a:extLst>
                    <a:ext uri="{FF2B5EF4-FFF2-40B4-BE49-F238E27FC236}">
                      <a16:creationId xmlns:a16="http://schemas.microsoft.com/office/drawing/2014/main" id="{84043CD9-F93B-457C-969C-C24EDC5F4B82}"/>
                    </a:ext>
                  </a:extLst>
                </p:cNvPr>
                <p:cNvSpPr/>
                <p:nvPr/>
              </p:nvSpPr>
              <p:spPr>
                <a:xfrm>
                  <a:off x="8317448" y="1131562"/>
                  <a:ext cx="1091474" cy="586666"/>
                </a:xfrm>
                <a:prstGeom prst="ellipse">
                  <a:avLst/>
                </a:prstGeom>
                <a:solidFill>
                  <a:srgbClr val="F0FAF3">
                    <a:alpha val="95000"/>
                  </a:srgbClr>
                </a:solidFill>
                <a:ln w="14605">
                  <a:solidFill>
                    <a:srgbClr val="2FA14E"/>
                  </a:solidFill>
                  <a:prstDash val="solid"/>
                </a:ln>
              </p:spPr>
            </p:sp>
          </p:grpSp>
          <p:sp>
            <p:nvSpPr>
              <p:cNvPr id="90" name="Shape 77">
                <a:extLst>
                  <a:ext uri="{FF2B5EF4-FFF2-40B4-BE49-F238E27FC236}">
                    <a16:creationId xmlns:a16="http://schemas.microsoft.com/office/drawing/2014/main" id="{83C56B6C-8D74-4765-899F-20DA8889DB70}"/>
                  </a:ext>
                </a:extLst>
              </p:cNvPr>
              <p:cNvSpPr/>
              <p:nvPr/>
            </p:nvSpPr>
            <p:spPr>
              <a:xfrm>
                <a:off x="10473280" y="1875197"/>
                <a:ext cx="0" cy="129231"/>
              </a:xfrm>
              <a:prstGeom prst="line">
                <a:avLst/>
              </a:prstGeom>
              <a:noFill/>
              <a:ln w="12700">
                <a:solidFill>
                  <a:srgbClr val="2FA14E"/>
                </a:solidFill>
                <a:prstDash val="solid"/>
              </a:ln>
            </p:spPr>
          </p:sp>
          <p:sp>
            <p:nvSpPr>
              <p:cNvPr id="91" name="Shape 78">
                <a:extLst>
                  <a:ext uri="{FF2B5EF4-FFF2-40B4-BE49-F238E27FC236}">
                    <a16:creationId xmlns:a16="http://schemas.microsoft.com/office/drawing/2014/main" id="{BDD695DB-EDEC-4EC6-AA7E-9907469CCB6C}"/>
                  </a:ext>
                </a:extLst>
              </p:cNvPr>
              <p:cNvSpPr/>
              <p:nvPr/>
            </p:nvSpPr>
            <p:spPr>
              <a:xfrm>
                <a:off x="10408010" y="1974813"/>
                <a:ext cx="130539" cy="59230"/>
              </a:xfrm>
              <a:prstGeom prst="ellipse">
                <a:avLst/>
              </a:prstGeom>
              <a:solidFill>
                <a:srgbClr val="3153F4"/>
              </a:solidFill>
              <a:ln w="12700">
                <a:solidFill>
                  <a:srgbClr val="3153F4">
                    <a:alpha val="0"/>
                  </a:srgbClr>
                </a:solidFill>
                <a:prstDash val="solid"/>
              </a:ln>
            </p:spPr>
          </p:sp>
          <p:sp>
            <p:nvSpPr>
              <p:cNvPr id="92" name="Shape 79">
                <a:extLst>
                  <a:ext uri="{FF2B5EF4-FFF2-40B4-BE49-F238E27FC236}">
                    <a16:creationId xmlns:a16="http://schemas.microsoft.com/office/drawing/2014/main" id="{46D30EC3-E3EB-4068-87F4-3D72B0BF929F}"/>
                  </a:ext>
                </a:extLst>
              </p:cNvPr>
              <p:cNvSpPr/>
              <p:nvPr/>
            </p:nvSpPr>
            <p:spPr>
              <a:xfrm>
                <a:off x="9731581" y="2128274"/>
                <a:ext cx="1483398" cy="215385"/>
              </a:xfrm>
              <a:prstGeom prst="roundRect">
                <a:avLst>
                  <a:gd name="adj" fmla="val 25000"/>
                </a:avLst>
              </a:prstGeom>
              <a:solidFill>
                <a:srgbClr val="DCF2E2"/>
              </a:solidFill>
              <a:ln w="12700">
                <a:solidFill>
                  <a:srgbClr val="DCF2E2">
                    <a:alpha val="0"/>
                  </a:srgbClr>
                </a:solidFill>
                <a:prstDash val="solid"/>
              </a:ln>
            </p:spPr>
          </p:sp>
          <p:sp>
            <p:nvSpPr>
              <p:cNvPr id="93" name="Text 80">
                <a:extLst>
                  <a:ext uri="{FF2B5EF4-FFF2-40B4-BE49-F238E27FC236}">
                    <a16:creationId xmlns:a16="http://schemas.microsoft.com/office/drawing/2014/main" id="{40C9F9EB-73AD-4681-86EB-9F0DE7EB0ACC}"/>
                  </a:ext>
                </a:extLst>
              </p:cNvPr>
              <p:cNvSpPr/>
              <p:nvPr/>
            </p:nvSpPr>
            <p:spPr>
              <a:xfrm>
                <a:off x="9768905" y="2144138"/>
                <a:ext cx="1483398" cy="66504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lnSpc>
                    <a:spcPts val="2400"/>
                  </a:lnSpc>
                  <a:buNone/>
                </a:pPr>
                <a:r>
                  <a:rPr lang="en-US" sz="18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11/30</a:t>
                </a:r>
              </a:p>
              <a:p>
                <a:pPr algn="ctr">
                  <a:lnSpc>
                    <a:spcPts val="2400"/>
                  </a:lnSpc>
                </a:pPr>
                <a:r>
                  <a:rPr lang="zh-TW" altLang="en-US" sz="1800" b="1" dirty="0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第三次</a:t>
                </a:r>
                <a:r>
                  <a:rPr lang="en-US" altLang="zh-TW" sz="1800" b="1" dirty="0" err="1">
                    <a:solidFill>
                      <a:srgbClr val="13753B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匯出</a:t>
                </a:r>
                <a:endParaRPr lang="en-US" altLang="zh-TW" sz="1800" dirty="0">
                  <a:solidFill>
                    <a:srgbClr val="1375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94" name="Text 81">
                <a:extLst>
                  <a:ext uri="{FF2B5EF4-FFF2-40B4-BE49-F238E27FC236}">
                    <a16:creationId xmlns:a16="http://schemas.microsoft.com/office/drawing/2014/main" id="{CBEBE868-B1A5-43A8-9075-25017FE5A2A2}"/>
                  </a:ext>
                </a:extLst>
              </p:cNvPr>
              <p:cNvSpPr/>
              <p:nvPr/>
            </p:nvSpPr>
            <p:spPr>
              <a:xfrm>
                <a:off x="9725647" y="2408275"/>
                <a:ext cx="1495265" cy="33384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 algn="ctr">
                  <a:buNone/>
                </a:pPr>
                <a:endParaRPr lang="en-US" sz="1400" dirty="0">
                  <a:solidFill>
                    <a:srgbClr val="1375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95" name="Shape 82">
                <a:extLst>
                  <a:ext uri="{FF2B5EF4-FFF2-40B4-BE49-F238E27FC236}">
                    <a16:creationId xmlns:a16="http://schemas.microsoft.com/office/drawing/2014/main" id="{E6C39FDC-7F73-4DA5-B445-97FF54A9962D}"/>
                  </a:ext>
                </a:extLst>
              </p:cNvPr>
              <p:cNvSpPr/>
              <p:nvPr/>
            </p:nvSpPr>
            <p:spPr>
              <a:xfrm>
                <a:off x="9796850" y="2822890"/>
                <a:ext cx="1484233" cy="215697"/>
              </a:xfrm>
              <a:prstGeom prst="roundRect">
                <a:avLst>
                  <a:gd name="adj" fmla="val 16667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rgbClr val="C7EACF">
                    <a:alpha val="0"/>
                  </a:srgbClr>
                </a:solidFill>
                <a:prstDash val="solid"/>
              </a:ln>
            </p:spPr>
          </p:sp>
          <p:sp>
            <p:nvSpPr>
              <p:cNvPr id="96" name="Text 83">
                <a:extLst>
                  <a:ext uri="{FF2B5EF4-FFF2-40B4-BE49-F238E27FC236}">
                    <a16:creationId xmlns:a16="http://schemas.microsoft.com/office/drawing/2014/main" id="{E73D8EC7-17C8-475F-AEA7-B729032D6C3F}"/>
                  </a:ext>
                </a:extLst>
              </p:cNvPr>
              <p:cNvSpPr/>
              <p:nvPr/>
            </p:nvSpPr>
            <p:spPr>
              <a:xfrm>
                <a:off x="9805286" y="2881163"/>
                <a:ext cx="1523584" cy="11660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altLang="zh-TW" sz="1400" b="1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V3｜</a:t>
                </a:r>
                <a:r>
                  <a:rPr lang="zh-TW" altLang="en-US" sz="1400" b="1" dirty="0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非統一</a:t>
                </a:r>
                <a:r>
                  <a:rPr lang="en-US" altLang="zh-TW" sz="1400" b="1" dirty="0" err="1">
                    <a:solidFill>
                      <a:srgbClr val="0D2858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修正版</a:t>
                </a:r>
                <a:endParaRPr lang="en-US" altLang="zh-TW" sz="1400" b="1" dirty="0">
                  <a:solidFill>
                    <a:srgbClr val="0D2858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17" name="群組 116">
                <a:extLst>
                  <a:ext uri="{FF2B5EF4-FFF2-40B4-BE49-F238E27FC236}">
                    <a16:creationId xmlns:a16="http://schemas.microsoft.com/office/drawing/2014/main" id="{BAFD94D1-45B0-43E0-BF8E-093B9EA39DCD}"/>
                  </a:ext>
                </a:extLst>
              </p:cNvPr>
              <p:cNvGrpSpPr/>
              <p:nvPr/>
            </p:nvGrpSpPr>
            <p:grpSpPr>
              <a:xfrm>
                <a:off x="5211653" y="1328331"/>
                <a:ext cx="1094826" cy="543846"/>
                <a:chOff x="8314096" y="1101005"/>
                <a:chExt cx="1094826" cy="617223"/>
              </a:xfrm>
            </p:grpSpPr>
            <p:sp>
              <p:nvSpPr>
                <p:cNvPr id="118" name="Shape 73">
                  <a:extLst>
                    <a:ext uri="{FF2B5EF4-FFF2-40B4-BE49-F238E27FC236}">
                      <a16:creationId xmlns:a16="http://schemas.microsoft.com/office/drawing/2014/main" id="{FACD73BD-9475-4356-BEB2-F4F9D1C7EB58}"/>
                    </a:ext>
                  </a:extLst>
                </p:cNvPr>
                <p:cNvSpPr/>
                <p:nvPr/>
              </p:nvSpPr>
              <p:spPr>
                <a:xfrm>
                  <a:off x="8314096" y="1101005"/>
                  <a:ext cx="1093342" cy="586797"/>
                </a:xfrm>
                <a:prstGeom prst="ellipse">
                  <a:avLst/>
                </a:prstGeom>
                <a:solidFill>
                  <a:srgbClr val="F0FAF3">
                    <a:alpha val="64000"/>
                  </a:srgbClr>
                </a:solidFill>
                <a:ln w="12700">
                  <a:solidFill>
                    <a:srgbClr val="F0FAF3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119" name="Shape 74">
                  <a:extLst>
                    <a:ext uri="{FF2B5EF4-FFF2-40B4-BE49-F238E27FC236}">
                      <a16:creationId xmlns:a16="http://schemas.microsoft.com/office/drawing/2014/main" id="{AA578165-F49E-4EA5-BCD7-523651AFD5F0}"/>
                    </a:ext>
                  </a:extLst>
                </p:cNvPr>
                <p:cNvSpPr/>
                <p:nvPr/>
              </p:nvSpPr>
              <p:spPr>
                <a:xfrm>
                  <a:off x="8317448" y="1131562"/>
                  <a:ext cx="1091474" cy="586666"/>
                </a:xfrm>
                <a:prstGeom prst="ellipse">
                  <a:avLst/>
                </a:prstGeom>
                <a:solidFill>
                  <a:srgbClr val="F0FAF3">
                    <a:alpha val="95000"/>
                  </a:srgbClr>
                </a:solidFill>
                <a:ln w="14605">
                  <a:solidFill>
                    <a:srgbClr val="2FA14E"/>
                  </a:solidFill>
                  <a:prstDash val="solid"/>
                </a:ln>
              </p:spPr>
            </p:sp>
          </p:grpSp>
          <p:grpSp>
            <p:nvGrpSpPr>
              <p:cNvPr id="121" name="群組 120">
                <a:extLst>
                  <a:ext uri="{FF2B5EF4-FFF2-40B4-BE49-F238E27FC236}">
                    <a16:creationId xmlns:a16="http://schemas.microsoft.com/office/drawing/2014/main" id="{75E5DC7B-7B62-4501-A41C-3D0E56223E50}"/>
                  </a:ext>
                </a:extLst>
              </p:cNvPr>
              <p:cNvGrpSpPr/>
              <p:nvPr/>
            </p:nvGrpSpPr>
            <p:grpSpPr>
              <a:xfrm>
                <a:off x="992883" y="1350197"/>
                <a:ext cx="1094826" cy="543846"/>
                <a:chOff x="8314096" y="1101005"/>
                <a:chExt cx="1094826" cy="617223"/>
              </a:xfrm>
            </p:grpSpPr>
            <p:sp>
              <p:nvSpPr>
                <p:cNvPr id="122" name="Shape 73">
                  <a:extLst>
                    <a:ext uri="{FF2B5EF4-FFF2-40B4-BE49-F238E27FC236}">
                      <a16:creationId xmlns:a16="http://schemas.microsoft.com/office/drawing/2014/main" id="{D43E4205-8232-4E45-8AE3-C56286EAE68E}"/>
                    </a:ext>
                  </a:extLst>
                </p:cNvPr>
                <p:cNvSpPr/>
                <p:nvPr/>
              </p:nvSpPr>
              <p:spPr>
                <a:xfrm>
                  <a:off x="8314096" y="1101005"/>
                  <a:ext cx="1093342" cy="586797"/>
                </a:xfrm>
                <a:prstGeom prst="ellipse">
                  <a:avLst/>
                </a:prstGeom>
                <a:solidFill>
                  <a:srgbClr val="F0FAF3">
                    <a:alpha val="64000"/>
                  </a:srgbClr>
                </a:solidFill>
                <a:ln w="12700">
                  <a:solidFill>
                    <a:srgbClr val="F0FAF3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123" name="Shape 74">
                  <a:extLst>
                    <a:ext uri="{FF2B5EF4-FFF2-40B4-BE49-F238E27FC236}">
                      <a16:creationId xmlns:a16="http://schemas.microsoft.com/office/drawing/2014/main" id="{C48E4C50-1F51-4D39-ADEF-8274D1477ABE}"/>
                    </a:ext>
                  </a:extLst>
                </p:cNvPr>
                <p:cNvSpPr/>
                <p:nvPr/>
              </p:nvSpPr>
              <p:spPr>
                <a:xfrm>
                  <a:off x="8317448" y="1131562"/>
                  <a:ext cx="1091474" cy="586666"/>
                </a:xfrm>
                <a:prstGeom prst="ellipse">
                  <a:avLst/>
                </a:prstGeom>
                <a:solidFill>
                  <a:srgbClr val="F0FAF3">
                    <a:alpha val="95000"/>
                  </a:srgbClr>
                </a:solidFill>
                <a:ln w="14605">
                  <a:solidFill>
                    <a:srgbClr val="2FA14E"/>
                  </a:solidFill>
                  <a:prstDash val="solid"/>
                </a:ln>
              </p:spPr>
            </p:sp>
          </p:grpSp>
          <p:grpSp>
            <p:nvGrpSpPr>
              <p:cNvPr id="135" name="群組 134">
                <a:extLst>
                  <a:ext uri="{FF2B5EF4-FFF2-40B4-BE49-F238E27FC236}">
                    <a16:creationId xmlns:a16="http://schemas.microsoft.com/office/drawing/2014/main" id="{D488F134-8159-4E9B-8F63-7FA673EF2616}"/>
                  </a:ext>
                </a:extLst>
              </p:cNvPr>
              <p:cNvGrpSpPr/>
              <p:nvPr/>
            </p:nvGrpSpPr>
            <p:grpSpPr>
              <a:xfrm>
                <a:off x="7458043" y="1343313"/>
                <a:ext cx="1147177" cy="535626"/>
                <a:chOff x="3243631" y="1110336"/>
                <a:chExt cx="1147177" cy="607894"/>
              </a:xfrm>
            </p:grpSpPr>
            <p:sp>
              <p:nvSpPr>
                <p:cNvPr id="136" name="Shape 40">
                  <a:extLst>
                    <a:ext uri="{FF2B5EF4-FFF2-40B4-BE49-F238E27FC236}">
                      <a16:creationId xmlns:a16="http://schemas.microsoft.com/office/drawing/2014/main" id="{1FD80192-909B-41DB-8699-9891D3F0F10E}"/>
                    </a:ext>
                  </a:extLst>
                </p:cNvPr>
                <p:cNvSpPr/>
                <p:nvPr/>
              </p:nvSpPr>
              <p:spPr>
                <a:xfrm>
                  <a:off x="3249608" y="1110336"/>
                  <a:ext cx="1141200" cy="586800"/>
                </a:xfrm>
                <a:prstGeom prst="ellipse">
                  <a:avLst/>
                </a:prstGeom>
                <a:solidFill>
                  <a:srgbClr val="FFF7E4">
                    <a:alpha val="64000"/>
                  </a:srgbClr>
                </a:solidFill>
                <a:ln w="12700">
                  <a:solidFill>
                    <a:srgbClr val="FFF7E4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137" name="Shape 41">
                  <a:extLst>
                    <a:ext uri="{FF2B5EF4-FFF2-40B4-BE49-F238E27FC236}">
                      <a16:creationId xmlns:a16="http://schemas.microsoft.com/office/drawing/2014/main" id="{487F940A-91FC-4534-97C9-3DECB96BA1B8}"/>
                    </a:ext>
                  </a:extLst>
                </p:cNvPr>
                <p:cNvSpPr/>
                <p:nvPr/>
              </p:nvSpPr>
              <p:spPr>
                <a:xfrm>
                  <a:off x="3243631" y="1131561"/>
                  <a:ext cx="1139250" cy="586669"/>
                </a:xfrm>
                <a:prstGeom prst="ellipse">
                  <a:avLst/>
                </a:prstGeom>
                <a:solidFill>
                  <a:srgbClr val="FFF7E4">
                    <a:alpha val="95000"/>
                  </a:srgbClr>
                </a:solidFill>
                <a:ln w="14605">
                  <a:solidFill>
                    <a:srgbClr val="F4A300"/>
                  </a:solidFill>
                  <a:prstDash val="solid"/>
                </a:ln>
              </p:spPr>
            </p:sp>
          </p:grpSp>
        </p:grpSp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758C7AD9-7340-4396-AEA2-5E2726C0F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0448" y="1469964"/>
              <a:ext cx="438211" cy="447737"/>
            </a:xfrm>
            <a:prstGeom prst="rect">
              <a:avLst/>
            </a:prstGeom>
          </p:spPr>
        </p:pic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B2CAF91B-71CB-4FEA-9627-1A3B6299C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6659" y="1445274"/>
              <a:ext cx="438211" cy="447737"/>
            </a:xfrm>
            <a:prstGeom prst="rect">
              <a:avLst/>
            </a:prstGeom>
          </p:spPr>
        </p:pic>
        <p:pic>
          <p:nvPicPr>
            <p:cNvPr id="102" name="圖片 101">
              <a:extLst>
                <a:ext uri="{FF2B5EF4-FFF2-40B4-BE49-F238E27FC236}">
                  <a16:creationId xmlns:a16="http://schemas.microsoft.com/office/drawing/2014/main" id="{AC700BF9-6426-430C-86CA-06C4971CE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3384" y="1458649"/>
              <a:ext cx="438211" cy="447737"/>
            </a:xfrm>
            <a:prstGeom prst="rect">
              <a:avLst/>
            </a:prstGeom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AD42F638-2E32-4C11-86B6-8C4F5084F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478" y="1462296"/>
            <a:ext cx="441872" cy="441872"/>
          </a:xfrm>
          <a:prstGeom prst="rect">
            <a:avLst/>
          </a:prstGeom>
        </p:spPr>
      </p:pic>
      <p:pic>
        <p:nvPicPr>
          <p:cNvPr id="99" name="圖片 98">
            <a:extLst>
              <a:ext uri="{FF2B5EF4-FFF2-40B4-BE49-F238E27FC236}">
                <a16:creationId xmlns:a16="http://schemas.microsoft.com/office/drawing/2014/main" id="{CFD2B914-8FC6-4396-820A-B4094C13A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677" y="1462296"/>
            <a:ext cx="441872" cy="44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56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38207472"/>
              </p:ext>
            </p:extLst>
          </p:nvPr>
        </p:nvGraphicFramePr>
        <p:xfrm>
          <a:off x="1108952" y="3255724"/>
          <a:ext cx="9784086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2043">
                  <a:extLst>
                    <a:ext uri="{9D8B030D-6E8A-4147-A177-3AD203B41FA5}">
                      <a16:colId xmlns:a16="http://schemas.microsoft.com/office/drawing/2014/main" val="3310908594"/>
                    </a:ext>
                  </a:extLst>
                </a:gridCol>
                <a:gridCol w="4892043">
                  <a:extLst>
                    <a:ext uri="{9D8B030D-6E8A-4147-A177-3AD203B41FA5}">
                      <a16:colId xmlns:a16="http://schemas.microsoft.com/office/drawing/2014/main" val="903046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聯絡</a:t>
                      </a:r>
                      <a:r>
                        <a:rPr lang="zh-TW" altLang="en-US" sz="22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資訊</a:t>
                      </a:r>
                      <a:endParaRPr lang="zh-TW" altLang="en-US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76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  <a:endParaRPr lang="en-US" altLang="zh-TW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主要以電話方式聯絡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81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大專校院一覽表</a:t>
                      </a:r>
                      <a:endParaRPr lang="en-US" altLang="zh-TW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0" u="non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heipuser@yuntech.edu.tw</a:t>
                      </a:r>
                      <a:endParaRPr lang="zh-TW" altLang="en-US" sz="2200" b="0" u="none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087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大專校院學生基本資料庫</a:t>
                      </a:r>
                      <a:endParaRPr lang="en-US" altLang="zh-TW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studb@yuntech.edu.tw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02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dhe-fund@yuntech.edu.tw</a:t>
                      </a:r>
                      <a:endParaRPr lang="zh-TW" altLang="en-US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247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大專校院校務資訊公開平臺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200" b="0" u="non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opendata@yuntech.edu.tw</a:t>
                      </a:r>
                      <a:endParaRPr lang="zh-TW" altLang="en-US" sz="2200" b="0" u="none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469413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9" y="107894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2.4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各應用單位聯絡資訊</a:t>
            </a:r>
          </a:p>
        </p:txBody>
      </p:sp>
      <p:sp>
        <p:nvSpPr>
          <p:cNvPr id="9" name="矩形 8"/>
          <p:cNvSpPr/>
          <p:nvPr/>
        </p:nvSpPr>
        <p:spPr>
          <a:xfrm>
            <a:off x="710118" y="717494"/>
            <a:ext cx="1009176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於本期統一修正期間，</a:t>
            </a:r>
            <a:r>
              <a:rPr lang="zh-TW" altLang="en-US" sz="2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各應用單位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聯絡資訊如下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將陸續通知經該單位檢核後資料有疑義之學校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，屆時，</a:t>
            </a:r>
            <a:r>
              <a:rPr lang="zh-TW" altLang="en-US" sz="2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煩請各校總承辦人留意電話及</a:t>
            </a:r>
            <a:r>
              <a:rPr lang="en-US" altLang="zh-TW" sz="2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E-mail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相關訊息；若無接獲通知者，則表示貴校所填報資料符合檢核條件之合理性。</a:t>
            </a:r>
          </a:p>
        </p:txBody>
      </p:sp>
    </p:spTree>
    <p:extLst>
      <p:ext uri="{BB962C8B-B14F-4D97-AF65-F5344CB8AC3E}">
        <p14:creationId xmlns:p14="http://schemas.microsoft.com/office/powerpoint/2010/main" val="4043689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" y="144327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檢核表報部</a:t>
            </a:r>
          </a:p>
        </p:txBody>
      </p:sp>
      <p:sp>
        <p:nvSpPr>
          <p:cNvPr id="2" name="矩形 1"/>
          <p:cNvSpPr/>
          <p:nvPr/>
        </p:nvSpPr>
        <p:spPr>
          <a:xfrm>
            <a:off x="1758958" y="488577"/>
            <a:ext cx="8729530" cy="782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日上午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日下午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en-US" altLang="zh-TW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988441" y="1458087"/>
            <a:ext cx="10108184" cy="5040000"/>
            <a:chOff x="988441" y="1458087"/>
            <a:chExt cx="10108184" cy="5040000"/>
          </a:xfrm>
        </p:grpSpPr>
        <p:grpSp>
          <p:nvGrpSpPr>
            <p:cNvPr id="9" name="群組 8"/>
            <p:cNvGrpSpPr/>
            <p:nvPr/>
          </p:nvGrpSpPr>
          <p:grpSpPr>
            <a:xfrm>
              <a:off x="988441" y="1458087"/>
              <a:ext cx="10108184" cy="5040000"/>
              <a:chOff x="988441" y="1019175"/>
              <a:chExt cx="10108184" cy="5705475"/>
            </a:xfrm>
          </p:grpSpPr>
          <p:graphicFrame>
            <p:nvGraphicFramePr>
              <p:cNvPr id="5" name="資料庫圖表 4"/>
              <p:cNvGraphicFramePr/>
              <p:nvPr>
                <p:extLst>
                  <p:ext uri="{D42A27DB-BD31-4B8C-83A1-F6EECF244321}">
                    <p14:modId xmlns:p14="http://schemas.microsoft.com/office/powerpoint/2010/main" val="4270713290"/>
                  </p:ext>
                </p:extLst>
              </p:nvPr>
            </p:nvGraphicFramePr>
            <p:xfrm>
              <a:off x="988441" y="1019175"/>
              <a:ext cx="10108184" cy="570547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0818" y="5770503"/>
                <a:ext cx="360000" cy="486907"/>
              </a:xfrm>
              <a:prstGeom prst="rect">
                <a:avLst/>
              </a:prstGeom>
            </p:spPr>
          </p:pic>
        </p:grpSp>
        <p:grpSp>
          <p:nvGrpSpPr>
            <p:cNvPr id="37" name="组合 244"/>
            <p:cNvGrpSpPr/>
            <p:nvPr/>
          </p:nvGrpSpPr>
          <p:grpSpPr>
            <a:xfrm>
              <a:off x="1399824" y="1796227"/>
              <a:ext cx="661988" cy="901700"/>
              <a:chOff x="8274051" y="720725"/>
              <a:chExt cx="661988" cy="901700"/>
            </a:xfrm>
          </p:grpSpPr>
          <p:sp>
            <p:nvSpPr>
              <p:cNvPr id="38" name="Freeform 69"/>
              <p:cNvSpPr>
                <a:spLocks/>
              </p:cNvSpPr>
              <p:nvPr/>
            </p:nvSpPr>
            <p:spPr bwMode="auto">
              <a:xfrm>
                <a:off x="8274051" y="720725"/>
                <a:ext cx="661988" cy="901700"/>
              </a:xfrm>
              <a:custGeom>
                <a:avLst/>
                <a:gdLst>
                  <a:gd name="T0" fmla="*/ 176 w 176"/>
                  <a:gd name="T1" fmla="*/ 224 h 240"/>
                  <a:gd name="T2" fmla="*/ 160 w 176"/>
                  <a:gd name="T3" fmla="*/ 240 h 240"/>
                  <a:gd name="T4" fmla="*/ 16 w 176"/>
                  <a:gd name="T5" fmla="*/ 240 h 240"/>
                  <a:gd name="T6" fmla="*/ 0 w 176"/>
                  <a:gd name="T7" fmla="*/ 224 h 240"/>
                  <a:gd name="T8" fmla="*/ 0 w 176"/>
                  <a:gd name="T9" fmla="*/ 16 h 240"/>
                  <a:gd name="T10" fmla="*/ 16 w 176"/>
                  <a:gd name="T11" fmla="*/ 0 h 240"/>
                  <a:gd name="T12" fmla="*/ 160 w 176"/>
                  <a:gd name="T13" fmla="*/ 0 h 240"/>
                  <a:gd name="T14" fmla="*/ 176 w 176"/>
                  <a:gd name="T15" fmla="*/ 16 h 240"/>
                  <a:gd name="T16" fmla="*/ 176 w 176"/>
                  <a:gd name="T17" fmla="*/ 22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240">
                    <a:moveTo>
                      <a:pt x="176" y="224"/>
                    </a:moveTo>
                    <a:cubicBezTo>
                      <a:pt x="176" y="233"/>
                      <a:pt x="169" y="240"/>
                      <a:pt x="160" y="240"/>
                    </a:cubicBezTo>
                    <a:cubicBezTo>
                      <a:pt x="16" y="240"/>
                      <a:pt x="16" y="240"/>
                      <a:pt x="16" y="240"/>
                    </a:cubicBezTo>
                    <a:cubicBezTo>
                      <a:pt x="7" y="240"/>
                      <a:pt x="0" y="233"/>
                      <a:pt x="0" y="22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169" y="0"/>
                      <a:pt x="176" y="7"/>
                      <a:pt x="176" y="16"/>
                    </a:cubicBezTo>
                    <a:lnTo>
                      <a:pt x="176" y="224"/>
                    </a:lnTo>
                    <a:close/>
                  </a:path>
                </a:pathLst>
              </a:cu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Rectangle 70"/>
              <p:cNvSpPr>
                <a:spLocks noChangeArrowheads="1"/>
              </p:cNvSpPr>
              <p:nvPr/>
            </p:nvSpPr>
            <p:spPr bwMode="auto">
              <a:xfrm>
                <a:off x="8334376" y="779463"/>
                <a:ext cx="541338" cy="782638"/>
              </a:xfrm>
              <a:prstGeom prst="rect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Rectangle 71"/>
              <p:cNvSpPr>
                <a:spLocks noChangeArrowheads="1"/>
              </p:cNvSpPr>
              <p:nvPr/>
            </p:nvSpPr>
            <p:spPr bwMode="auto">
              <a:xfrm>
                <a:off x="8485188" y="720725"/>
                <a:ext cx="239713" cy="58738"/>
              </a:xfrm>
              <a:prstGeom prst="rect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Rectangle 72"/>
              <p:cNvSpPr>
                <a:spLocks noChangeArrowheads="1"/>
              </p:cNvSpPr>
              <p:nvPr/>
            </p:nvSpPr>
            <p:spPr bwMode="auto">
              <a:xfrm>
                <a:off x="8485188" y="779463"/>
                <a:ext cx="239713" cy="6032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Rectangle 73"/>
              <p:cNvSpPr>
                <a:spLocks noChangeArrowheads="1"/>
              </p:cNvSpPr>
              <p:nvPr/>
            </p:nvSpPr>
            <p:spPr bwMode="auto">
              <a:xfrm>
                <a:off x="8334376" y="1531938"/>
                <a:ext cx="541338" cy="301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Rectangle 74"/>
              <p:cNvSpPr>
                <a:spLocks noChangeArrowheads="1"/>
              </p:cNvSpPr>
              <p:nvPr/>
            </p:nvSpPr>
            <p:spPr bwMode="auto">
              <a:xfrm>
                <a:off x="8755063" y="1411288"/>
                <a:ext cx="120650" cy="120650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75"/>
              <p:cNvSpPr>
                <a:spLocks/>
              </p:cNvSpPr>
              <p:nvPr/>
            </p:nvSpPr>
            <p:spPr bwMode="auto">
              <a:xfrm>
                <a:off x="8755063" y="1411288"/>
                <a:ext cx="120650" cy="120650"/>
              </a:xfrm>
              <a:custGeom>
                <a:avLst/>
                <a:gdLst>
                  <a:gd name="T0" fmla="*/ 0 w 76"/>
                  <a:gd name="T1" fmla="*/ 0 h 76"/>
                  <a:gd name="T2" fmla="*/ 76 w 76"/>
                  <a:gd name="T3" fmla="*/ 0 h 76"/>
                  <a:gd name="T4" fmla="*/ 0 w 76"/>
                  <a:gd name="T5" fmla="*/ 76 h 76"/>
                  <a:gd name="T6" fmla="*/ 0 w 76"/>
                  <a:gd name="T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76">
                    <a:moveTo>
                      <a:pt x="0" y="0"/>
                    </a:moveTo>
                    <a:lnTo>
                      <a:pt x="76" y="0"/>
                    </a:lnTo>
                    <a:lnTo>
                      <a:pt x="0" y="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Rectangle 76"/>
              <p:cNvSpPr>
                <a:spLocks noChangeArrowheads="1"/>
              </p:cNvSpPr>
              <p:nvPr/>
            </p:nvSpPr>
            <p:spPr bwMode="auto">
              <a:xfrm>
                <a:off x="8485188" y="930275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Oval 77"/>
              <p:cNvSpPr>
                <a:spLocks noChangeArrowheads="1"/>
              </p:cNvSpPr>
              <p:nvPr/>
            </p:nvSpPr>
            <p:spPr bwMode="auto">
              <a:xfrm>
                <a:off x="8394701" y="915988"/>
                <a:ext cx="60325" cy="58738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78"/>
              <p:cNvSpPr>
                <a:spLocks noChangeArrowheads="1"/>
              </p:cNvSpPr>
              <p:nvPr/>
            </p:nvSpPr>
            <p:spPr bwMode="auto">
              <a:xfrm>
                <a:off x="8485188" y="1020763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Oval 79"/>
              <p:cNvSpPr>
                <a:spLocks noChangeArrowheads="1"/>
              </p:cNvSpPr>
              <p:nvPr/>
            </p:nvSpPr>
            <p:spPr bwMode="auto">
              <a:xfrm>
                <a:off x="8394701" y="1004888"/>
                <a:ext cx="60325" cy="60325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Rectangle 80"/>
              <p:cNvSpPr>
                <a:spLocks noChangeArrowheads="1"/>
              </p:cNvSpPr>
              <p:nvPr/>
            </p:nvSpPr>
            <p:spPr bwMode="auto">
              <a:xfrm>
                <a:off x="8485188" y="1111250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Oval 81"/>
              <p:cNvSpPr>
                <a:spLocks noChangeArrowheads="1"/>
              </p:cNvSpPr>
              <p:nvPr/>
            </p:nvSpPr>
            <p:spPr bwMode="auto">
              <a:xfrm>
                <a:off x="8394701" y="1095375"/>
                <a:ext cx="60325" cy="60325"/>
              </a:xfrm>
              <a:prstGeom prst="ellipse">
                <a:avLst/>
              </a:pr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82"/>
              <p:cNvSpPr>
                <a:spLocks noChangeArrowheads="1"/>
              </p:cNvSpPr>
              <p:nvPr/>
            </p:nvSpPr>
            <p:spPr bwMode="auto">
              <a:xfrm>
                <a:off x="8485188" y="1200150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Oval 83"/>
              <p:cNvSpPr>
                <a:spLocks noChangeArrowheads="1"/>
              </p:cNvSpPr>
              <p:nvPr/>
            </p:nvSpPr>
            <p:spPr bwMode="auto">
              <a:xfrm>
                <a:off x="8394701" y="1185863"/>
                <a:ext cx="60325" cy="60325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84"/>
              <p:cNvSpPr>
                <a:spLocks noChangeArrowheads="1"/>
              </p:cNvSpPr>
              <p:nvPr/>
            </p:nvSpPr>
            <p:spPr bwMode="auto">
              <a:xfrm>
                <a:off x="8485188" y="1290638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Oval 85"/>
              <p:cNvSpPr>
                <a:spLocks noChangeArrowheads="1"/>
              </p:cNvSpPr>
              <p:nvPr/>
            </p:nvSpPr>
            <p:spPr bwMode="auto">
              <a:xfrm>
                <a:off x="8394701" y="1276350"/>
                <a:ext cx="60325" cy="60325"/>
              </a:xfrm>
              <a:prstGeom prst="ellipse">
                <a:avLst/>
              </a:pr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5" name="组合 233"/>
            <p:cNvGrpSpPr/>
            <p:nvPr/>
          </p:nvGrpSpPr>
          <p:grpSpPr>
            <a:xfrm>
              <a:off x="6384764" y="1796227"/>
              <a:ext cx="869950" cy="742950"/>
              <a:chOff x="10328275" y="3929063"/>
              <a:chExt cx="869950" cy="742950"/>
            </a:xfrm>
          </p:grpSpPr>
          <p:sp>
            <p:nvSpPr>
              <p:cNvPr id="56" name="Freeform 50410"/>
              <p:cNvSpPr>
                <a:spLocks/>
              </p:cNvSpPr>
              <p:nvPr/>
            </p:nvSpPr>
            <p:spPr bwMode="auto">
              <a:xfrm>
                <a:off x="10342563" y="4564063"/>
                <a:ext cx="841375" cy="107950"/>
              </a:xfrm>
              <a:custGeom>
                <a:avLst/>
                <a:gdLst>
                  <a:gd name="T0" fmla="*/ 248 w 248"/>
                  <a:gd name="T1" fmla="*/ 16 h 32"/>
                  <a:gd name="T2" fmla="*/ 232 w 248"/>
                  <a:gd name="T3" fmla="*/ 32 h 32"/>
                  <a:gd name="T4" fmla="*/ 16 w 248"/>
                  <a:gd name="T5" fmla="*/ 32 h 32"/>
                  <a:gd name="T6" fmla="*/ 0 w 248"/>
                  <a:gd name="T7" fmla="*/ 16 h 32"/>
                  <a:gd name="T8" fmla="*/ 16 w 248"/>
                  <a:gd name="T9" fmla="*/ 0 h 32"/>
                  <a:gd name="T10" fmla="*/ 232 w 248"/>
                  <a:gd name="T11" fmla="*/ 0 h 32"/>
                  <a:gd name="T12" fmla="*/ 248 w 248"/>
                  <a:gd name="T13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32">
                    <a:moveTo>
                      <a:pt x="248" y="16"/>
                    </a:moveTo>
                    <a:cubicBezTo>
                      <a:pt x="248" y="25"/>
                      <a:pt x="241" y="32"/>
                      <a:pt x="232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32" y="0"/>
                      <a:pt x="232" y="0"/>
                      <a:pt x="232" y="0"/>
                    </a:cubicBezTo>
                    <a:cubicBezTo>
                      <a:pt x="241" y="0"/>
                      <a:pt x="248" y="7"/>
                      <a:pt x="248" y="16"/>
                    </a:cubicBezTo>
                    <a:close/>
                  </a:path>
                </a:pathLst>
              </a:custGeom>
              <a:solidFill>
                <a:srgbClr val="CD41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50411"/>
              <p:cNvSpPr>
                <a:spLocks/>
              </p:cNvSpPr>
              <p:nvPr/>
            </p:nvSpPr>
            <p:spPr bwMode="auto">
              <a:xfrm>
                <a:off x="10328275" y="3929063"/>
                <a:ext cx="869950" cy="688975"/>
              </a:xfrm>
              <a:custGeom>
                <a:avLst/>
                <a:gdLst>
                  <a:gd name="T0" fmla="*/ 116 w 256"/>
                  <a:gd name="T1" fmla="*/ 11 h 203"/>
                  <a:gd name="T2" fmla="*/ 140 w 256"/>
                  <a:gd name="T3" fmla="*/ 11 h 203"/>
                  <a:gd name="T4" fmla="*/ 248 w 256"/>
                  <a:gd name="T5" fmla="*/ 183 h 203"/>
                  <a:gd name="T6" fmla="*/ 240 w 256"/>
                  <a:gd name="T7" fmla="*/ 203 h 203"/>
                  <a:gd name="T8" fmla="*/ 16 w 256"/>
                  <a:gd name="T9" fmla="*/ 203 h 203"/>
                  <a:gd name="T10" fmla="*/ 8 w 256"/>
                  <a:gd name="T11" fmla="*/ 183 h 203"/>
                  <a:gd name="T12" fmla="*/ 116 w 256"/>
                  <a:gd name="T13" fmla="*/ 1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203">
                    <a:moveTo>
                      <a:pt x="116" y="11"/>
                    </a:moveTo>
                    <a:cubicBezTo>
                      <a:pt x="123" y="1"/>
                      <a:pt x="133" y="0"/>
                      <a:pt x="140" y="11"/>
                    </a:cubicBezTo>
                    <a:cubicBezTo>
                      <a:pt x="248" y="183"/>
                      <a:pt x="248" y="183"/>
                      <a:pt x="248" y="183"/>
                    </a:cubicBezTo>
                    <a:cubicBezTo>
                      <a:pt x="256" y="195"/>
                      <a:pt x="252" y="203"/>
                      <a:pt x="240" y="203"/>
                    </a:cubicBezTo>
                    <a:cubicBezTo>
                      <a:pt x="16" y="203"/>
                      <a:pt x="16" y="203"/>
                      <a:pt x="16" y="203"/>
                    </a:cubicBezTo>
                    <a:cubicBezTo>
                      <a:pt x="4" y="203"/>
                      <a:pt x="0" y="195"/>
                      <a:pt x="8" y="183"/>
                    </a:cubicBezTo>
                    <a:lnTo>
                      <a:pt x="116" y="11"/>
                    </a:lnTo>
                    <a:close/>
                  </a:path>
                </a:pathLst>
              </a:cu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50412"/>
              <p:cNvSpPr>
                <a:spLocks/>
              </p:cNvSpPr>
              <p:nvPr/>
            </p:nvSpPr>
            <p:spPr bwMode="auto">
              <a:xfrm>
                <a:off x="10423525" y="4021138"/>
                <a:ext cx="679450" cy="542925"/>
              </a:xfrm>
              <a:custGeom>
                <a:avLst/>
                <a:gdLst>
                  <a:gd name="T0" fmla="*/ 214 w 428"/>
                  <a:gd name="T1" fmla="*/ 0 h 342"/>
                  <a:gd name="T2" fmla="*/ 0 w 428"/>
                  <a:gd name="T3" fmla="*/ 342 h 342"/>
                  <a:gd name="T4" fmla="*/ 428 w 428"/>
                  <a:gd name="T5" fmla="*/ 342 h 342"/>
                  <a:gd name="T6" fmla="*/ 214 w 428"/>
                  <a:gd name="T7" fmla="*/ 0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" h="342">
                    <a:moveTo>
                      <a:pt x="214" y="0"/>
                    </a:moveTo>
                    <a:lnTo>
                      <a:pt x="0" y="342"/>
                    </a:lnTo>
                    <a:lnTo>
                      <a:pt x="428" y="342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FBD4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50413"/>
              <p:cNvSpPr>
                <a:spLocks/>
              </p:cNvSpPr>
              <p:nvPr/>
            </p:nvSpPr>
            <p:spPr bwMode="auto">
              <a:xfrm>
                <a:off x="10736263" y="4197350"/>
                <a:ext cx="53975" cy="217488"/>
              </a:xfrm>
              <a:custGeom>
                <a:avLst/>
                <a:gdLst>
                  <a:gd name="T0" fmla="*/ 8 w 16"/>
                  <a:gd name="T1" fmla="*/ 64 h 64"/>
                  <a:gd name="T2" fmla="*/ 0 w 16"/>
                  <a:gd name="T3" fmla="*/ 56 h 64"/>
                  <a:gd name="T4" fmla="*/ 0 w 16"/>
                  <a:gd name="T5" fmla="*/ 8 h 64"/>
                  <a:gd name="T6" fmla="*/ 8 w 16"/>
                  <a:gd name="T7" fmla="*/ 0 h 64"/>
                  <a:gd name="T8" fmla="*/ 16 w 16"/>
                  <a:gd name="T9" fmla="*/ 8 h 64"/>
                  <a:gd name="T10" fmla="*/ 16 w 16"/>
                  <a:gd name="T11" fmla="*/ 56 h 64"/>
                  <a:gd name="T12" fmla="*/ 8 w 16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64">
                    <a:moveTo>
                      <a:pt x="8" y="64"/>
                    </a:moveTo>
                    <a:cubicBezTo>
                      <a:pt x="4" y="64"/>
                      <a:pt x="0" y="60"/>
                      <a:pt x="0" y="5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2" y="0"/>
                      <a:pt x="16" y="4"/>
                      <a:pt x="16" y="8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60"/>
                      <a:pt x="12" y="64"/>
                      <a:pt x="8" y="64"/>
                    </a:cubicBezTo>
                    <a:close/>
                  </a:path>
                </a:pathLst>
              </a:cu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Oval 50414"/>
              <p:cNvSpPr>
                <a:spLocks noChangeArrowheads="1"/>
              </p:cNvSpPr>
              <p:nvPr/>
            </p:nvSpPr>
            <p:spPr bwMode="auto">
              <a:xfrm>
                <a:off x="10736263" y="4441825"/>
                <a:ext cx="53975" cy="53975"/>
              </a:xfrm>
              <a:prstGeom prst="ellipse">
                <a:avLst/>
              </a:pr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6101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03626" y="2038140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本期填報表冊與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注意事項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234013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28340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zh-TW" altLang="en-US" sz="7200" i="0" dirty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1883376" y="1944791"/>
            <a:ext cx="8578678" cy="25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教育部大學校院校務資料庫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TW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【115.10】</a:t>
            </a: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填表暨系統操作說明會</a:t>
            </a:r>
          </a:p>
        </p:txBody>
      </p:sp>
    </p:spTree>
    <p:extLst>
      <p:ext uri="{BB962C8B-B14F-4D97-AF65-F5344CB8AC3E}">
        <p14:creationId xmlns:p14="http://schemas.microsoft.com/office/powerpoint/2010/main" val="247098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gray">
          <a:xfrm>
            <a:off x="2203626" y="1573426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2166393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329" y="120636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070660"/>
              </p:ext>
            </p:extLst>
          </p:nvPr>
        </p:nvGraphicFramePr>
        <p:xfrm>
          <a:off x="179462" y="693306"/>
          <a:ext cx="11899761" cy="5637215"/>
        </p:xfrm>
        <a:graphic>
          <a:graphicData uri="http://schemas.openxmlformats.org/drawingml/2006/table">
            <a:tbl>
              <a:tblPr firstRow="1" bandRow="1"/>
              <a:tblGrid>
                <a:gridCol w="1521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8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69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基本資料類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2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教職員類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4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latinLnBrk="1">
                        <a:lnSpc>
                          <a:spcPts val="2500"/>
                        </a:lnSpc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校務類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僅國立大學填報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25-1(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6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97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張表冊，私立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102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18B8210B-3C11-4C79-BB2F-EA7E80F69EEB}"/>
              </a:ext>
            </a:extLst>
          </p:cNvPr>
          <p:cNvSpPr/>
          <p:nvPr/>
        </p:nvSpPr>
        <p:spPr>
          <a:xfrm>
            <a:off x="192133" y="6346758"/>
            <a:ext cx="73148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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紅字為本期新增表冊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藍字為該表冊欄位</a:t>
            </a:r>
            <a:r>
              <a:rPr lang="en-US" altLang="zh-TW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015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3.1.2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本期異動表冊摘要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127620"/>
              </p:ext>
            </p:extLst>
          </p:nvPr>
        </p:nvGraphicFramePr>
        <p:xfrm>
          <a:off x="375396" y="909203"/>
          <a:ext cx="11465151" cy="56050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6101">
                  <a:extLst>
                    <a:ext uri="{9D8B030D-6E8A-4147-A177-3AD203B41FA5}">
                      <a16:colId xmlns:a16="http://schemas.microsoft.com/office/drawing/2014/main" val="1728153550"/>
                    </a:ext>
                  </a:extLst>
                </a:gridCol>
                <a:gridCol w="6016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2163">
                  <a:extLst>
                    <a:ext uri="{9D8B030D-6E8A-4147-A177-3AD203B41FA5}">
                      <a16:colId xmlns:a16="http://schemas.microsoft.com/office/drawing/2014/main" val="3721773805"/>
                    </a:ext>
                  </a:extLst>
                </a:gridCol>
              </a:tblGrid>
              <a:tr h="362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異</a:t>
                      </a:r>
                      <a:r>
                        <a:rPr lang="zh-TW" altLang="en-US" sz="1800" b="1" u="none" kern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動類型</a:t>
                      </a:r>
                      <a:endParaRPr lang="zh-TW" altLang="en-US" sz="1800" b="1" u="non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79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新增表冊</a:t>
                      </a:r>
                      <a:endParaRPr lang="en-US" altLang="zh-TW" sz="18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14-1.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大學試辦計畫」年齡別學生人數</a:t>
                      </a:r>
                      <a:endParaRPr lang="en-US" altLang="zh-TW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01828"/>
                  </a:ext>
                </a:extLst>
              </a:tr>
              <a:tr h="52271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24-3.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大學試辦計畫」核定招生情形</a:t>
                      </a:r>
                      <a:endParaRPr lang="zh-TW" altLang="en-US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3095165"/>
                  </a:ext>
                </a:extLst>
              </a:tr>
              <a:tr h="5100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36.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8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大學試辦計畫」完成及退學之學生人數</a:t>
                      </a:r>
                      <a:endParaRPr lang="en-US" altLang="zh-TW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719146"/>
                  </a:ext>
                </a:extLst>
              </a:tr>
              <a:tr h="6219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20-4.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學士班畢業生取得跨領域學位之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情形</a:t>
                      </a:r>
                      <a:endParaRPr lang="zh-TW" altLang="en-US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配合教育部「跨域彈性修業試辦計畫」，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</a:t>
                      </a:r>
                      <a:r>
                        <a:rPr lang="zh-TW" altLang="en-US" sz="1800" b="0" u="none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新增蒐集</a:t>
                      </a:r>
                      <a:endParaRPr lang="zh-TW" altLang="en-US" sz="18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65965"/>
                  </a:ext>
                </a:extLst>
              </a:tr>
              <a:tr h="49122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37.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境外學生修讀臺灣文化相關課程情形</a:t>
                      </a:r>
                      <a:endParaRPr lang="zh-TW" altLang="en-US" sz="1800" b="1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2160"/>
                        </a:lnSpc>
                      </a:pP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配合教育部政策，</a:t>
                      </a: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  <a:endParaRPr lang="zh-TW" altLang="en-US" sz="18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795312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3-1.</a:t>
                      </a:r>
                      <a:r>
                        <a:rPr lang="zh-TW" altLang="en-US" sz="1800" b="1" u="none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專業輔導人員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</a:pPr>
                      <a:r>
                        <a:rPr lang="en-US" altLang="zh-TW" sz="20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20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期起新增蒐集</a:t>
                      </a:r>
                      <a:endParaRPr lang="zh-TW" altLang="en-US" sz="20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05489"/>
                  </a:ext>
                </a:extLst>
              </a:tr>
              <a:tr h="63842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刪除表冊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31.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參加「大學進修部四年制學士班彈性修業試辦方案」學生人數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lang="zh-TW" altLang="en-US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</a:t>
                      </a:r>
                      <a:r>
                        <a:rPr lang="zh-TW" altLang="zh-TW" sz="18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停止蒐集，學校無須再行填報</a:t>
                      </a:r>
                      <a:endParaRPr lang="zh-TW" altLang="en-US" sz="18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262631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32.</a:t>
                      </a:r>
                      <a:r>
                        <a:rPr lang="zh-TW" altLang="en-US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完成及退出「大學進修部四年制學士班彈性修業試辦方案」學生人數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546355"/>
                  </a:ext>
                </a:extLst>
              </a:tr>
              <a:tr h="63842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2000" b="1" u="none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zh-TW" altLang="zh-TW" sz="18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學生輔導人員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修正專、兼任輔導人員說明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507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267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3.1.3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本期異動表冊摘要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43990"/>
              </p:ext>
            </p:extLst>
          </p:nvPr>
        </p:nvGraphicFramePr>
        <p:xfrm>
          <a:off x="375396" y="881218"/>
          <a:ext cx="11305327" cy="540224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0160">
                  <a:extLst>
                    <a:ext uri="{9D8B030D-6E8A-4147-A177-3AD203B41FA5}">
                      <a16:colId xmlns:a16="http://schemas.microsoft.com/office/drawing/2014/main" val="1728153550"/>
                    </a:ext>
                  </a:extLst>
                </a:gridCol>
                <a:gridCol w="513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813">
                  <a:extLst>
                    <a:ext uri="{9D8B030D-6E8A-4147-A177-3AD203B41FA5}">
                      <a16:colId xmlns:a16="http://schemas.microsoft.com/office/drawing/2014/main" val="3721773805"/>
                    </a:ext>
                  </a:extLst>
                </a:gridCol>
              </a:tblGrid>
              <a:tr h="3691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異動類型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933">
                <a:tc rowSpan="9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欄位</a:t>
                      </a:r>
                      <a:r>
                        <a:rPr lang="en-US" altLang="zh-TW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1700" b="1" u="none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定義調整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學校系、所、學位學程、特殊專班、境外專班等基本資料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單位類別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</a:t>
                      </a:r>
                      <a:r>
                        <a:rPr lang="en-US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」</a:t>
                      </a:r>
                      <a:endParaRPr lang="en-US" altLang="zh-TW" sz="17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585461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原住民畢業學生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原住民跨領域學士之學位取得情形欄位</a:t>
                      </a:r>
                      <a:endParaRPr lang="zh-TW" altLang="en-US" sz="1700" b="0" u="none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020150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年齡別學生人數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調整蒐集年齡區間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552992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學系、所、學位學程核定招生名額「總量內、研究學院暨境外學生及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  <a:endParaRPr lang="zh-TW" altLang="en-US" sz="1700" b="1" u="none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增蒐「</a:t>
                      </a:r>
                      <a:r>
                        <a:rPr lang="en-US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」註冊人數</a:t>
                      </a:r>
                      <a:endParaRPr lang="en-US" altLang="zh-TW" sz="17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補充新型專班註冊人數說明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64362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各學制核定招生名額「總量內、研究學院暨境外學生及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en-US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註冊人數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692336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全校核定招生名額「總量內、研究學院暨境外學生及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700" b="1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大學試辦計畫新生註冊率」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lang="en-US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0" u="none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zh-TW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r>
                        <a:rPr lang="zh-TW" altLang="en-US" sz="16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註冊人數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513781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b="1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原住民學生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原住民族籍別</a:t>
                      </a:r>
                      <a:r>
                        <a:rPr lang="zh-TW" altLang="en-US" sz="1700" b="0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新增「西拉雅族」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089643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專兼任教師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0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36689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u="non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zh-TW" altLang="zh-TW" sz="1700" b="1" u="non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校長、一級行政主管及學術主管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u="none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修正專、兼任輔導人員說明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12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526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3.1.4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本期免填表冊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931371"/>
              </p:ext>
            </p:extLst>
          </p:nvPr>
        </p:nvGraphicFramePr>
        <p:xfrm>
          <a:off x="2090352" y="1468651"/>
          <a:ext cx="8099853" cy="23355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endParaRPr lang="zh-TW" altLang="en-US" sz="20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1-1</a:t>
                      </a: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1-2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1-3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2-2</a:t>
                      </a:r>
                      <a:endParaRPr lang="zh-TW" altLang="en-US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223514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共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2002478" y="920604"/>
            <a:ext cx="6105202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以下表冊為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，請確認資料正確性。</a:t>
            </a:r>
          </a:p>
        </p:txBody>
      </p:sp>
    </p:spTree>
    <p:extLst>
      <p:ext uri="{BB962C8B-B14F-4D97-AF65-F5344CB8AC3E}">
        <p14:creationId xmlns:p14="http://schemas.microsoft.com/office/powerpoint/2010/main" val="2443751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2106051" y="218415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3.2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注意事項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528569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基本資料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6.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學校系、所、學位學程、特殊專班、境外專班等基本資料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		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9967" y="3780704"/>
            <a:ext cx="11859770" cy="1686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新增類別說明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單位類別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增蒐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4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endParaRPr lang="en-US" altLang="zh-TW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400" b="1" baseline="30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大學試辦計畫」相關資料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由系統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依教育部核定情形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匯入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學校無須另行填報；請學校確認匯入資料正確性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，如資料有誤或有疑義，請洽本作業小組。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234432"/>
              </p:ext>
            </p:extLst>
          </p:nvPr>
        </p:nvGraphicFramePr>
        <p:xfrm>
          <a:off x="279918" y="1290930"/>
          <a:ext cx="11453088" cy="2181997"/>
        </p:xfrm>
        <a:graphic>
          <a:graphicData uri="http://schemas.openxmlformats.org/drawingml/2006/table">
            <a:tbl>
              <a:tblPr firstRow="1" firstCol="1" bandRow="1"/>
              <a:tblGrid>
                <a:gridCol w="653143">
                  <a:extLst>
                    <a:ext uri="{9D8B030D-6E8A-4147-A177-3AD203B41FA5}">
                      <a16:colId xmlns:a16="http://schemas.microsoft.com/office/drawing/2014/main" val="4128831584"/>
                    </a:ext>
                  </a:extLst>
                </a:gridCol>
                <a:gridCol w="503853">
                  <a:extLst>
                    <a:ext uri="{9D8B030D-6E8A-4147-A177-3AD203B41FA5}">
                      <a16:colId xmlns:a16="http://schemas.microsoft.com/office/drawing/2014/main" val="2781152052"/>
                    </a:ext>
                  </a:extLst>
                </a:gridCol>
                <a:gridCol w="1615882">
                  <a:extLst>
                    <a:ext uri="{9D8B030D-6E8A-4147-A177-3AD203B41FA5}">
                      <a16:colId xmlns:a16="http://schemas.microsoft.com/office/drawing/2014/main" val="1783162361"/>
                    </a:ext>
                  </a:extLst>
                </a:gridCol>
                <a:gridCol w="1002115">
                  <a:extLst>
                    <a:ext uri="{9D8B030D-6E8A-4147-A177-3AD203B41FA5}">
                      <a16:colId xmlns:a16="http://schemas.microsoft.com/office/drawing/2014/main" val="1085578121"/>
                    </a:ext>
                  </a:extLst>
                </a:gridCol>
                <a:gridCol w="1345432">
                  <a:extLst>
                    <a:ext uri="{9D8B030D-6E8A-4147-A177-3AD203B41FA5}">
                      <a16:colId xmlns:a16="http://schemas.microsoft.com/office/drawing/2014/main" val="300358937"/>
                    </a:ext>
                  </a:extLst>
                </a:gridCol>
                <a:gridCol w="1141298">
                  <a:extLst>
                    <a:ext uri="{9D8B030D-6E8A-4147-A177-3AD203B41FA5}">
                      <a16:colId xmlns:a16="http://schemas.microsoft.com/office/drawing/2014/main" val="588581705"/>
                    </a:ext>
                  </a:extLst>
                </a:gridCol>
                <a:gridCol w="1141298">
                  <a:extLst>
                    <a:ext uri="{9D8B030D-6E8A-4147-A177-3AD203B41FA5}">
                      <a16:colId xmlns:a16="http://schemas.microsoft.com/office/drawing/2014/main" val="2044984336"/>
                    </a:ext>
                  </a:extLst>
                </a:gridCol>
                <a:gridCol w="1187692">
                  <a:extLst>
                    <a:ext uri="{9D8B030D-6E8A-4147-A177-3AD203B41FA5}">
                      <a16:colId xmlns:a16="http://schemas.microsoft.com/office/drawing/2014/main" val="4211809878"/>
                    </a:ext>
                  </a:extLst>
                </a:gridCol>
                <a:gridCol w="1614519">
                  <a:extLst>
                    <a:ext uri="{9D8B030D-6E8A-4147-A177-3AD203B41FA5}">
                      <a16:colId xmlns:a16="http://schemas.microsoft.com/office/drawing/2014/main" val="41279976"/>
                    </a:ext>
                  </a:extLst>
                </a:gridCol>
                <a:gridCol w="1247856">
                  <a:extLst>
                    <a:ext uri="{9D8B030D-6E8A-4147-A177-3AD203B41FA5}">
                      <a16:colId xmlns:a16="http://schemas.microsoft.com/office/drawing/2014/main" val="3687274873"/>
                    </a:ext>
                  </a:extLst>
                </a:gridCol>
              </a:tblGrid>
              <a:tr h="266976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單位類別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班次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核定招生日期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792274"/>
                  </a:ext>
                </a:extLst>
              </a:tr>
              <a:tr h="37147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文名稱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統計處名稱</a:t>
                      </a: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8802007"/>
                  </a:ext>
                </a:extLst>
              </a:tr>
              <a:tr h="1543543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□一般系所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□院設班別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學位學程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□特殊專班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□境外專班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研究學院 </a:t>
                      </a:r>
                      <a:endParaRPr kumimoji="0" lang="en-US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新型專班</a:t>
                      </a:r>
                      <a:endParaRPr kumimoji="0" lang="en-US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跨域彈性修業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en-US" altLang="zh-TW" sz="1200" b="1" i="0" u="none" strike="noStrike" kern="1200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zh-TW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</a:t>
                      </a: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3500" marR="6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513618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31704E8F-8707-4D63-8A26-32F4C2AF0A8F}"/>
              </a:ext>
            </a:extLst>
          </p:cNvPr>
          <p:cNvSpPr txBox="1"/>
          <p:nvPr/>
        </p:nvSpPr>
        <p:spPr>
          <a:xfrm>
            <a:off x="10123715" y="3472927"/>
            <a:ext cx="19687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*上表僅節錄部分欄位示意</a:t>
            </a:r>
          </a:p>
        </p:txBody>
      </p:sp>
    </p:spTree>
    <p:extLst>
      <p:ext uri="{BB962C8B-B14F-4D97-AF65-F5344CB8AC3E}">
        <p14:creationId xmlns:p14="http://schemas.microsoft.com/office/powerpoint/2010/main" val="4262520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期原住民族籍別調整說明</a:t>
            </a:r>
          </a:p>
        </p:txBody>
      </p:sp>
      <p:sp>
        <p:nvSpPr>
          <p:cNvPr id="6" name="矩形 5"/>
          <p:cNvSpPr/>
          <p:nvPr/>
        </p:nvSpPr>
        <p:spPr>
          <a:xfrm>
            <a:off x="285282" y="861666"/>
            <a:ext cx="1162143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830714"/>
              </p:ext>
            </p:extLst>
          </p:nvPr>
        </p:nvGraphicFramePr>
        <p:xfrm>
          <a:off x="526246" y="5027954"/>
          <a:ext cx="657453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74536">
                  <a:extLst>
                    <a:ext uri="{9D8B030D-6E8A-4147-A177-3AD203B41FA5}">
                      <a16:colId xmlns:a16="http://schemas.microsoft.com/office/drawing/2014/main" val="4071814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11163"/>
                  </a:ext>
                </a:extLst>
              </a:tr>
              <a:tr h="3197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原住民學生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21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專兼任教師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97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校長、一級行政主管及學術主管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04341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72719" y="916264"/>
            <a:ext cx="11846562" cy="369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配合行政院於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日核定，自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學年度起，原住民族籍別新增「西拉雅族」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填表代碼「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354013" lvl="1" algn="just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本次調整依各表冊之資料填報基準適用：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學年度資料之表冊，自</a:t>
            </a:r>
            <a:r>
              <a:rPr lang="en-US" altLang="zh-TW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1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期起新增「西拉雅族」</a:t>
            </a: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；如填報資料所屬期間為</a:t>
            </a:r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lang="zh-TW" altLang="en-US" sz="1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學年度者，則尚不適用。</a:t>
            </a:r>
            <a:endParaRPr lang="en-US" altLang="zh-TW" sz="1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lvl="1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原住民身分認列範圍：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0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原住民身分法</a:t>
            </a: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」規定之原住民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：包括</a:t>
            </a: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山地原住民及平地原住民。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「平埔原住民族群身分法」規定之平埔原住民。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依行政院核定之族籍別為主，並以戶籍謄本、族籍證明或戶口名簿之註記填報。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族籍別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尚未申報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71600"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山地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平地原住民：戶籍謄本或戶口名簿僅註記身分，但尚未申報明確族籍者。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71600" lvl="2" indent="-45720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平埔原住民：無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尚未申報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82F70F3-2E4A-442A-93DF-2C051B22BEA1}"/>
              </a:ext>
            </a:extLst>
          </p:cNvPr>
          <p:cNvSpPr txBox="1"/>
          <p:nvPr/>
        </p:nvSpPr>
        <p:spPr>
          <a:xfrm>
            <a:off x="172719" y="4516433"/>
            <a:ext cx="6162868" cy="497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期適用本次調整之表冊如下：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738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79B98BD-3890-4B2D-8E7E-CC07568F7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660072"/>
              </p:ext>
            </p:extLst>
          </p:nvPr>
        </p:nvGraphicFramePr>
        <p:xfrm>
          <a:off x="193987" y="2364511"/>
          <a:ext cx="11742914" cy="13764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7730">
                  <a:extLst>
                    <a:ext uri="{9D8B030D-6E8A-4147-A177-3AD203B41FA5}">
                      <a16:colId xmlns:a16="http://schemas.microsoft.com/office/drawing/2014/main" val="3823245259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11677423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5120241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1679382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967306407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28407068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77199680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47473655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154816656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8080738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277982812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794564424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320604188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408638045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880614341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04898228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9692754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605760885"/>
                    </a:ext>
                  </a:extLst>
                </a:gridCol>
                <a:gridCol w="430409">
                  <a:extLst>
                    <a:ext uri="{9D8B030D-6E8A-4147-A177-3AD203B41FA5}">
                      <a16:colId xmlns:a16="http://schemas.microsoft.com/office/drawing/2014/main" val="3079895088"/>
                    </a:ext>
                  </a:extLst>
                </a:gridCol>
              </a:tblGrid>
              <a:tr h="990399"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學生數總計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40-44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45-49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50-59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640643"/>
                  </a:ext>
                </a:extLst>
              </a:tr>
              <a:tr h="167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170023"/>
                  </a:ext>
                </a:extLst>
              </a:tr>
              <a:tr h="167159"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545907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年齡別學生人數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                       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	(10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9BB345-1705-4C89-A7DD-B3B4560F6AE3}"/>
              </a:ext>
            </a:extLst>
          </p:cNvPr>
          <p:cNvSpPr/>
          <p:nvPr/>
        </p:nvSpPr>
        <p:spPr>
          <a:xfrm>
            <a:off x="7886" y="1028429"/>
            <a:ext cx="11896341" cy="121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調整蒐集年齡區間</a:t>
            </a: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原本年齡區間</a:t>
            </a:r>
            <a:r>
              <a:rPr lang="zh-TW" altLang="en-US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50–59 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歲」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、「 </a:t>
            </a:r>
            <a:r>
              <a:rPr lang="en-US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歲及以上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26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EC3E401A-12B5-4BE6-9DAA-74AC1DDE1A68}"/>
              </a:ext>
            </a:extLst>
          </p:cNvPr>
          <p:cNvSpPr/>
          <p:nvPr/>
        </p:nvSpPr>
        <p:spPr>
          <a:xfrm>
            <a:off x="10179989" y="3740990"/>
            <a:ext cx="766763" cy="1081630"/>
          </a:xfrm>
          <a:prstGeom prst="downArrow">
            <a:avLst/>
          </a:prstGeom>
          <a:solidFill>
            <a:srgbClr val="B0DC8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542CABB-149E-4AD3-B18B-C2F53D80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916384"/>
              </p:ext>
            </p:extLst>
          </p:nvPr>
        </p:nvGraphicFramePr>
        <p:xfrm>
          <a:off x="193984" y="4822620"/>
          <a:ext cx="10888150" cy="1458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960">
                  <a:extLst>
                    <a:ext uri="{9D8B030D-6E8A-4147-A177-3AD203B41FA5}">
                      <a16:colId xmlns:a16="http://schemas.microsoft.com/office/drawing/2014/main" val="8637141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24489968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45761564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3741184502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54542149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683646221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2260892066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780664565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239314133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4012940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3532493880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746918977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5792942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123721632"/>
                    </a:ext>
                  </a:extLst>
                </a:gridCol>
              </a:tblGrid>
              <a:tr h="788195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55-59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60-64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65-69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70-74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75-79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54711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021299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384516"/>
                  </a:ext>
                </a:extLst>
              </a:tr>
            </a:tbl>
          </a:graphicData>
        </a:graphic>
      </p:graphicFrame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3CDA86-1190-4931-9943-4F19CE3C0B43}"/>
              </a:ext>
            </a:extLst>
          </p:cNvPr>
          <p:cNvSpPr txBox="1"/>
          <p:nvPr/>
        </p:nvSpPr>
        <p:spPr>
          <a:xfrm>
            <a:off x="-2053" y="4126780"/>
            <a:ext cx="523997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細分並新增年齡區間如下</a:t>
            </a:r>
            <a:r>
              <a:rPr lang="zh-TW" altLang="en-US" sz="26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zh-TW" altLang="en-US" sz="2600" dirty="0">
              <a:solidFill>
                <a:srgbClr val="FF000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471BC50-59F6-4256-BB9B-AACD741ED737}"/>
              </a:ext>
            </a:extLst>
          </p:cNvPr>
          <p:cNvSpPr txBox="1"/>
          <p:nvPr/>
        </p:nvSpPr>
        <p:spPr>
          <a:xfrm>
            <a:off x="9551504" y="2364512"/>
            <a:ext cx="2385397" cy="9849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5696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Rectangle 47">
            <a:extLst>
              <a:ext uri="{FF2B5EF4-FFF2-40B4-BE49-F238E27FC236}">
                <a16:creationId xmlns:a16="http://schemas.microsoft.com/office/drawing/2014/main" id="{3737D518-46E4-4787-86F4-A46366210D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3.2.4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BDA0DBA6-44A8-48DA-A620-BEB018BEB3BF}"/>
              </a:ext>
            </a:extLst>
          </p:cNvPr>
          <p:cNvSpPr/>
          <p:nvPr/>
        </p:nvSpPr>
        <p:spPr>
          <a:xfrm>
            <a:off x="186612" y="1749496"/>
            <a:ext cx="11807223" cy="1646853"/>
          </a:xfrm>
          <a:prstGeom prst="roundRect">
            <a:avLst/>
          </a:prstGeom>
          <a:solidFill>
            <a:srgbClr val="D2E7F4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大學試辦計畫」，蒐集參與學生之年齡分布，作為後續政策評估之參考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月填報當年度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日現有資料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🎯填報方式：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歲起按年齡區間填報，並分別填列各年齡區間之男、女人數</a:t>
            </a: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F46CC694-F8FE-4478-B397-7EDAD535017F}"/>
              </a:ext>
            </a:extLst>
          </p:cNvPr>
          <p:cNvSpPr/>
          <p:nvPr/>
        </p:nvSpPr>
        <p:spPr>
          <a:xfrm>
            <a:off x="1884784" y="3573891"/>
            <a:ext cx="5701003" cy="2463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填報對象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參與</a:t>
            </a:r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教育部30</a:t>
            </a:r>
            <a:r>
              <a:rPr sz="20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當年度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日具備正式學籍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且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全學年校外實習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仍應列入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AD47AD81-238D-44B6-AE60-FBF9AAB4F6D4}"/>
              </a:ext>
            </a:extLst>
          </p:cNvPr>
          <p:cNvSpPr/>
          <p:nvPr/>
        </p:nvSpPr>
        <p:spPr>
          <a:xfrm>
            <a:off x="7791061" y="3575054"/>
            <a:ext cx="4202774" cy="24624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</a:t>
            </a:r>
            <a:r>
              <a:rPr sz="20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休學、退學學生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選讀生、學分班學生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
</a:t>
            </a: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無正式學籍學生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FA318AC-413F-4723-A1C1-A2A0B7E705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-300000">
            <a:off x="4601" y="4719547"/>
            <a:ext cx="1949794" cy="1658176"/>
          </a:xfrm>
          <a:prstGeom prst="rect">
            <a:avLst/>
          </a:prstGeom>
          <a:scene3d>
            <a:camera prst="perspectiveHeroicExtremeLeftFacing"/>
            <a:lightRig rig="threePt" dir="t"/>
          </a:scene3d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7DA03680-1A2B-4DE5-B060-1C8BF5E9F418}"/>
              </a:ext>
            </a:extLst>
          </p:cNvPr>
          <p:cNvGrpSpPr/>
          <p:nvPr/>
        </p:nvGrpSpPr>
        <p:grpSpPr>
          <a:xfrm>
            <a:off x="186612" y="958933"/>
            <a:ext cx="11807222" cy="564280"/>
            <a:chOff x="186612" y="958933"/>
            <a:chExt cx="11807222" cy="564280"/>
          </a:xfrm>
        </p:grpSpPr>
        <p:sp>
          <p:nvSpPr>
            <p:cNvPr id="8" name="Rounded Rectangle 5">
              <a:extLst>
                <a:ext uri="{FF2B5EF4-FFF2-40B4-BE49-F238E27FC236}">
                  <a16:creationId xmlns:a16="http://schemas.microsoft.com/office/drawing/2014/main" id="{5C6CE537-A334-4B7C-8029-0DB11D3E3476}"/>
                </a:ext>
              </a:extLst>
            </p:cNvPr>
            <p:cNvSpPr/>
            <p:nvPr/>
          </p:nvSpPr>
          <p:spPr>
            <a:xfrm>
              <a:off x="186612" y="958933"/>
              <a:ext cx="11807222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5" name="组合 360">
              <a:extLst>
                <a:ext uri="{FF2B5EF4-FFF2-40B4-BE49-F238E27FC236}">
                  <a16:creationId xmlns:a16="http://schemas.microsoft.com/office/drawing/2014/main" id="{51C2479B-8693-4E51-AD62-C768E26EC905}"/>
                </a:ext>
              </a:extLst>
            </p:cNvPr>
            <p:cNvGrpSpPr/>
            <p:nvPr/>
          </p:nvGrpSpPr>
          <p:grpSpPr>
            <a:xfrm>
              <a:off x="585840" y="1038949"/>
              <a:ext cx="447908" cy="396114"/>
              <a:chOff x="8099418" y="782638"/>
              <a:chExt cx="871544" cy="873125"/>
            </a:xfrm>
          </p:grpSpPr>
          <p:sp>
            <p:nvSpPr>
              <p:cNvPr id="16" name="Freeform 249">
                <a:extLst>
                  <a:ext uri="{FF2B5EF4-FFF2-40B4-BE49-F238E27FC236}">
                    <a16:creationId xmlns:a16="http://schemas.microsoft.com/office/drawing/2014/main" id="{4003C5DD-A222-4BDA-9060-C73173748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18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Freeform 250">
                <a:extLst>
                  <a:ext uri="{FF2B5EF4-FFF2-40B4-BE49-F238E27FC236}">
                    <a16:creationId xmlns:a16="http://schemas.microsoft.com/office/drawing/2014/main" id="{5E0381F4-166D-45BF-8689-41C43868DB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251">
                <a:extLst>
                  <a:ext uri="{FF2B5EF4-FFF2-40B4-BE49-F238E27FC236}">
                    <a16:creationId xmlns:a16="http://schemas.microsoft.com/office/drawing/2014/main" id="{67FFB5ED-A935-4AF6-B456-2548059A8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Rectangle 252">
                <a:extLst>
                  <a:ext uri="{FF2B5EF4-FFF2-40B4-BE49-F238E27FC236}">
                    <a16:creationId xmlns:a16="http://schemas.microsoft.com/office/drawing/2014/main" id="{04A637D1-0EA9-4D83-8F35-1B646B7808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" name="Rectangle 253">
                <a:extLst>
                  <a:ext uri="{FF2B5EF4-FFF2-40B4-BE49-F238E27FC236}">
                    <a16:creationId xmlns:a16="http://schemas.microsoft.com/office/drawing/2014/main" id="{A4A6266B-CBEA-42CE-9892-819BCD23CE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5" name="Rectangle 254">
                <a:extLst>
                  <a:ext uri="{FF2B5EF4-FFF2-40B4-BE49-F238E27FC236}">
                    <a16:creationId xmlns:a16="http://schemas.microsoft.com/office/drawing/2014/main" id="{6F93230B-A929-48DB-869D-C1518E968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Rectangle 255">
                <a:extLst>
                  <a:ext uri="{FF2B5EF4-FFF2-40B4-BE49-F238E27FC236}">
                    <a16:creationId xmlns:a16="http://schemas.microsoft.com/office/drawing/2014/main" id="{1D2BE92E-44B4-4FFC-82F7-85CDE6B05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256">
                <a:extLst>
                  <a:ext uri="{FF2B5EF4-FFF2-40B4-BE49-F238E27FC236}">
                    <a16:creationId xmlns:a16="http://schemas.microsoft.com/office/drawing/2014/main" id="{EB59CD06-AC5E-46B2-9344-21D2354DC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Rectangle 257">
                <a:extLst>
                  <a:ext uri="{FF2B5EF4-FFF2-40B4-BE49-F238E27FC236}">
                    <a16:creationId xmlns:a16="http://schemas.microsoft.com/office/drawing/2014/main" id="{B9E2D8BC-8B08-481C-BB65-14C81DA670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58">
                <a:extLst>
                  <a:ext uri="{FF2B5EF4-FFF2-40B4-BE49-F238E27FC236}">
                    <a16:creationId xmlns:a16="http://schemas.microsoft.com/office/drawing/2014/main" id="{2D8A92C1-F1EC-4E1E-8FA2-AC1331940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59">
                <a:extLst>
                  <a:ext uri="{FF2B5EF4-FFF2-40B4-BE49-F238E27FC236}">
                    <a16:creationId xmlns:a16="http://schemas.microsoft.com/office/drawing/2014/main" id="{A7DA8450-48FB-4D31-A800-17047579E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Rectangle 260">
                <a:extLst>
                  <a:ext uri="{FF2B5EF4-FFF2-40B4-BE49-F238E27FC236}">
                    <a16:creationId xmlns:a16="http://schemas.microsoft.com/office/drawing/2014/main" id="{74BEC156-B9B8-4C8D-B5F0-DC2BFFA45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Rectangle 261">
                <a:extLst>
                  <a:ext uri="{FF2B5EF4-FFF2-40B4-BE49-F238E27FC236}">
                    <a16:creationId xmlns:a16="http://schemas.microsoft.com/office/drawing/2014/main" id="{58D4746F-BC45-4E2E-9B46-528BBDCBF9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Rectangle 262">
                <a:extLst>
                  <a:ext uri="{FF2B5EF4-FFF2-40B4-BE49-F238E27FC236}">
                    <a16:creationId xmlns:a16="http://schemas.microsoft.com/office/drawing/2014/main" id="{CAB14957-63DE-4572-B11F-CBE7A28A7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63">
                <a:extLst>
                  <a:ext uri="{FF2B5EF4-FFF2-40B4-BE49-F238E27FC236}">
                    <a16:creationId xmlns:a16="http://schemas.microsoft.com/office/drawing/2014/main" id="{2F67AB6B-EA75-4A4A-97C9-E31A28462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64">
                <a:extLst>
                  <a:ext uri="{FF2B5EF4-FFF2-40B4-BE49-F238E27FC236}">
                    <a16:creationId xmlns:a16="http://schemas.microsoft.com/office/drawing/2014/main" id="{7900C216-1DF1-417C-915C-B1A56160D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65">
                <a:extLst>
                  <a:ext uri="{FF2B5EF4-FFF2-40B4-BE49-F238E27FC236}">
                    <a16:creationId xmlns:a16="http://schemas.microsoft.com/office/drawing/2014/main" id="{90702062-B8D9-40AB-A578-29B5C59EF4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266">
                <a:extLst>
                  <a:ext uri="{FF2B5EF4-FFF2-40B4-BE49-F238E27FC236}">
                    <a16:creationId xmlns:a16="http://schemas.microsoft.com/office/drawing/2014/main" id="{342A8545-76F0-4587-A187-5A9FF66367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267">
                <a:extLst>
                  <a:ext uri="{FF2B5EF4-FFF2-40B4-BE49-F238E27FC236}">
                    <a16:creationId xmlns:a16="http://schemas.microsoft.com/office/drawing/2014/main" id="{48C41A92-5E53-4320-9B71-7FE39467CC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782638"/>
                <a:ext cx="752474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268">
                <a:extLst>
                  <a:ext uri="{FF2B5EF4-FFF2-40B4-BE49-F238E27FC236}">
                    <a16:creationId xmlns:a16="http://schemas.microsoft.com/office/drawing/2014/main" id="{DF06210C-867C-4769-828D-BD09BAF8C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269">
                <a:extLst>
                  <a:ext uri="{FF2B5EF4-FFF2-40B4-BE49-F238E27FC236}">
                    <a16:creationId xmlns:a16="http://schemas.microsoft.com/office/drawing/2014/main" id="{289CFE49-AF18-4D1C-B1D3-7D5D6B164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270">
                <a:extLst>
                  <a:ext uri="{FF2B5EF4-FFF2-40B4-BE49-F238E27FC236}">
                    <a16:creationId xmlns:a16="http://schemas.microsoft.com/office/drawing/2014/main" id="{87C8754F-053A-48CD-8E86-EEB443085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271">
                <a:extLst>
                  <a:ext uri="{FF2B5EF4-FFF2-40B4-BE49-F238E27FC236}">
                    <a16:creationId xmlns:a16="http://schemas.microsoft.com/office/drawing/2014/main" id="{977A3672-8FF2-4DF6-81A6-089E3FD7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72">
                <a:extLst>
                  <a:ext uri="{FF2B5EF4-FFF2-40B4-BE49-F238E27FC236}">
                    <a16:creationId xmlns:a16="http://schemas.microsoft.com/office/drawing/2014/main" id="{78BBB032-F055-4BA0-A47A-BC199F1C9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73">
                <a:extLst>
                  <a:ext uri="{FF2B5EF4-FFF2-40B4-BE49-F238E27FC236}">
                    <a16:creationId xmlns:a16="http://schemas.microsoft.com/office/drawing/2014/main" id="{A4A75966-82C7-4761-BA62-6B7F1A86D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Freeform 274">
                <a:extLst>
                  <a:ext uri="{FF2B5EF4-FFF2-40B4-BE49-F238E27FC236}">
                    <a16:creationId xmlns:a16="http://schemas.microsoft.com/office/drawing/2014/main" id="{A38599DB-5698-41EF-BF77-1A7DDF83E9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Freeform 275">
                <a:extLst>
                  <a:ext uri="{FF2B5EF4-FFF2-40B4-BE49-F238E27FC236}">
                    <a16:creationId xmlns:a16="http://schemas.microsoft.com/office/drawing/2014/main" id="{C378FE31-8E1F-4CAB-875E-1799EB0F1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Freeform 276">
                <a:extLst>
                  <a:ext uri="{FF2B5EF4-FFF2-40B4-BE49-F238E27FC236}">
                    <a16:creationId xmlns:a16="http://schemas.microsoft.com/office/drawing/2014/main" id="{980D2F59-839F-4F9E-A5A0-302FB44C9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Freeform 277">
                <a:extLst>
                  <a:ext uri="{FF2B5EF4-FFF2-40B4-BE49-F238E27FC236}">
                    <a16:creationId xmlns:a16="http://schemas.microsoft.com/office/drawing/2014/main" id="{A8ACAD1D-FBBB-4D1D-A787-59D7ADE24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Freeform 278">
                <a:extLst>
                  <a:ext uri="{FF2B5EF4-FFF2-40B4-BE49-F238E27FC236}">
                    <a16:creationId xmlns:a16="http://schemas.microsoft.com/office/drawing/2014/main" id="{392F723A-52C6-41C8-9AF8-59EEC4AA1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474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09294"/>
            <a:ext cx="9144000" cy="609600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【115.10】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填表暨系統操作說明會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709143240"/>
              </p:ext>
            </p:extLst>
          </p:nvPr>
        </p:nvGraphicFramePr>
        <p:xfrm>
          <a:off x="2167560" y="989493"/>
          <a:ext cx="8715296" cy="5588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684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A31031E4-BF40-4494-A40D-E05468D0F767}"/>
              </a:ext>
            </a:extLst>
          </p:cNvPr>
          <p:cNvGrpSpPr/>
          <p:nvPr/>
        </p:nvGrpSpPr>
        <p:grpSpPr>
          <a:xfrm>
            <a:off x="448639" y="2040804"/>
            <a:ext cx="5275004" cy="1603919"/>
            <a:chOff x="64314" y="2570312"/>
            <a:chExt cx="3896414" cy="2350007"/>
          </a:xfrm>
        </p:grpSpPr>
        <p:sp>
          <p:nvSpPr>
            <p:cNvPr id="39" name="Rounded Rectangle 7">
              <a:extLst>
                <a:ext uri="{FF2B5EF4-FFF2-40B4-BE49-F238E27FC236}">
                  <a16:creationId xmlns:a16="http://schemas.microsoft.com/office/drawing/2014/main" id="{DA5C4B8D-5B44-43A7-A361-C25A121D286F}"/>
                </a:ext>
              </a:extLst>
            </p:cNvPr>
            <p:cNvSpPr/>
            <p:nvPr/>
          </p:nvSpPr>
          <p:spPr>
            <a:xfrm>
              <a:off x="64314" y="2570312"/>
              <a:ext cx="3896414" cy="235000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475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60000">
                <a:defRPr sz="1100">
                  <a:latin typeface="Microsoft JhengHei"/>
                </a:defRPr>
              </a:pP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確認學制並填報年級</a:t>
              </a:r>
            </a:p>
            <a:p>
              <a:pPr marL="342900" lvl="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檢查系統匯入的學制班別資料是否正確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lvl="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依隸屬年級填報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0C9A25ED-2B01-4246-9DAC-7A5C9F7C37FF}"/>
                </a:ext>
              </a:extLst>
            </p:cNvPr>
            <p:cNvGrpSpPr/>
            <p:nvPr/>
          </p:nvGrpSpPr>
          <p:grpSpPr>
            <a:xfrm>
              <a:off x="159050" y="2633752"/>
              <a:ext cx="981593" cy="607440"/>
              <a:chOff x="275213" y="6016560"/>
              <a:chExt cx="504056" cy="373719"/>
            </a:xfrm>
          </p:grpSpPr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67CD33FA-06EE-44C9-9A88-F92B0FF03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72927" cy="373719"/>
              </a:xfrm>
              <a:prstGeom prst="ellipse">
                <a:avLst/>
              </a:prstGeom>
              <a:solidFill>
                <a:srgbClr val="FF9933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6000" b="0" i="0" u="none" strike="noStrike" kern="0" cap="none" spc="0" normalizeH="0" baseline="0" noProof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/>
                  <a:sym typeface="Arial"/>
                </a:endParaRPr>
              </a:p>
            </p:txBody>
          </p:sp>
          <p:sp>
            <p:nvSpPr>
              <p:cNvPr id="42" name="流程圖: 程序 41">
                <a:extLst>
                  <a:ext uri="{FF2B5EF4-FFF2-40B4-BE49-F238E27FC236}">
                    <a16:creationId xmlns:a16="http://schemas.microsoft.com/office/drawing/2014/main" id="{E48EDCE9-B3BD-4BAF-ADD0-47733FB031F6}"/>
                  </a:ext>
                </a:extLst>
              </p:cNvPr>
              <p:cNvSpPr/>
              <p:nvPr/>
            </p:nvSpPr>
            <p:spPr>
              <a:xfrm>
                <a:off x="275213" y="6105424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rPr>
                  <a:t>1</a:t>
                </a:r>
                <a:endParaRPr kumimoji="0" lang="zh-TW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  <a:sym typeface="Arial"/>
                </a:endParaRPr>
              </a:p>
            </p:txBody>
          </p:sp>
        </p:grp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52E8C69-3460-4885-840E-F5C94CBAE243}"/>
              </a:ext>
            </a:extLst>
          </p:cNvPr>
          <p:cNvGrpSpPr/>
          <p:nvPr/>
        </p:nvGrpSpPr>
        <p:grpSpPr>
          <a:xfrm>
            <a:off x="6358238" y="2043541"/>
            <a:ext cx="5274000" cy="1605600"/>
            <a:chOff x="4055464" y="2564346"/>
            <a:chExt cx="4101426" cy="2344529"/>
          </a:xfrm>
        </p:grpSpPr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FCAF14C5-EA22-476C-99B3-1C9748B1AD35}"/>
                </a:ext>
              </a:extLst>
            </p:cNvPr>
            <p:cNvSpPr/>
            <p:nvPr/>
          </p:nvSpPr>
          <p:spPr>
            <a:xfrm>
              <a:off x="4055464" y="2564346"/>
              <a:ext cx="4101426" cy="234452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84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260000">
                <a:defRPr sz="1100">
                  <a:latin typeface="Microsoft JhengHei"/>
                </a:defRPr>
              </a:pP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計算年齡並填報人數</a:t>
              </a:r>
              <a:endParaRPr lang="en-US" altLang="zh-TW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ct val="1500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依出生月份計算年齡</a:t>
              </a:r>
              <a:endParaRPr lang="en-US" altLang="zh-TW" sz="2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依年齡層分男、女填報</a:t>
              </a:r>
            </a:p>
            <a:p>
              <a:pPr marL="900000">
                <a:defRPr sz="1100">
                  <a:latin typeface="Microsoft JhengHei"/>
                </a:defRPr>
              </a:pPr>
              <a:endPara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65E9A1C6-5FE8-420D-9826-60CFDA38B112}"/>
                </a:ext>
              </a:extLst>
            </p:cNvPr>
            <p:cNvGrpSpPr/>
            <p:nvPr/>
          </p:nvGrpSpPr>
          <p:grpSpPr>
            <a:xfrm>
              <a:off x="4162185" y="2667116"/>
              <a:ext cx="981593" cy="606033"/>
              <a:chOff x="303937" y="5385773"/>
              <a:chExt cx="504056" cy="373719"/>
            </a:xfrm>
          </p:grpSpPr>
          <p:sp>
            <p:nvSpPr>
              <p:cNvPr id="46" name="Oval 25">
                <a:extLst>
                  <a:ext uri="{FF2B5EF4-FFF2-40B4-BE49-F238E27FC236}">
                    <a16:creationId xmlns:a16="http://schemas.microsoft.com/office/drawing/2014/main" id="{E77A35A0-7D73-4BC8-9F4D-BD33ABD5D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37" y="5385773"/>
                <a:ext cx="372927" cy="373719"/>
              </a:xfrm>
              <a:prstGeom prst="ellipse">
                <a:avLst/>
              </a:prstGeom>
              <a:solidFill>
                <a:srgbClr val="577DBF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6000" b="0" i="0" u="none" strike="noStrike" kern="0" cap="none" spc="0" normalizeH="0" baseline="0" noProof="0" dirty="0">
                  <a:ln>
                    <a:noFill/>
                  </a:ln>
                  <a:solidFill>
                    <a:srgbClr val="5F5F5F"/>
                  </a:solidFill>
                  <a:effectLst/>
                  <a:uLnTx/>
                  <a:uFillTx/>
                  <a:latin typeface="Arial" panose="020B0604020202020204" pitchFamily="34" charset="0"/>
                  <a:ea typeface="黑体" panose="02010609060101010101" pitchFamily="49" charset="-122"/>
                  <a:cs typeface="Arial"/>
                  <a:sym typeface="Arial"/>
                </a:endParaRPr>
              </a:p>
            </p:txBody>
          </p:sp>
          <p:sp>
            <p:nvSpPr>
              <p:cNvPr id="54" name="流程圖: 程序 53">
                <a:extLst>
                  <a:ext uri="{FF2B5EF4-FFF2-40B4-BE49-F238E27FC236}">
                    <a16:creationId xmlns:a16="http://schemas.microsoft.com/office/drawing/2014/main" id="{E6771EFE-8425-48AF-AFB9-B9DE2F3FF396}"/>
                  </a:ext>
                </a:extLst>
              </p:cNvPr>
              <p:cNvSpPr/>
              <p:nvPr/>
            </p:nvSpPr>
            <p:spPr>
              <a:xfrm>
                <a:off x="303937" y="5455021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rPr>
                  <a:t>2</a:t>
                </a:r>
                <a:endParaRPr kumimoji="0" lang="zh-TW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新細明體" panose="02020500000000000000" pitchFamily="18" charset="-120"/>
                  <a:cs typeface="+mn-cs"/>
                  <a:sym typeface="Arial"/>
                </a:endParaRPr>
              </a:p>
            </p:txBody>
          </p:sp>
        </p:grpSp>
      </p:grpSp>
      <p:cxnSp>
        <p:nvCxnSpPr>
          <p:cNvPr id="60" name="直線單箭頭接點 59">
            <a:extLst>
              <a:ext uri="{FF2B5EF4-FFF2-40B4-BE49-F238E27FC236}">
                <a16:creationId xmlns:a16="http://schemas.microsoft.com/office/drawing/2014/main" id="{A71D1F67-0F47-4CD0-8CA0-D27DFBFE3EB2}"/>
              </a:ext>
            </a:extLst>
          </p:cNvPr>
          <p:cNvCxnSpPr>
            <a:cxnSpLocks/>
          </p:cNvCxnSpPr>
          <p:nvPr/>
        </p:nvCxnSpPr>
        <p:spPr>
          <a:xfrm>
            <a:off x="5806138" y="2881511"/>
            <a:ext cx="465201" cy="2739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47">
            <a:extLst>
              <a:ext uri="{FF2B5EF4-FFF2-40B4-BE49-F238E27FC236}">
                <a16:creationId xmlns:a16="http://schemas.microsoft.com/office/drawing/2014/main" id="{7EE05921-91DE-463A-874C-C28E855D6A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3.2.5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78D63683-EEA7-4BAE-B46F-5A3008353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D72C77F-A34C-486F-93BA-84F766BE2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090538"/>
              </p:ext>
            </p:extLst>
          </p:nvPr>
        </p:nvGraphicFramePr>
        <p:xfrm>
          <a:off x="121748" y="986304"/>
          <a:ext cx="11948504" cy="858337"/>
        </p:xfrm>
        <a:graphic>
          <a:graphicData uri="http://schemas.openxmlformats.org/drawingml/2006/table">
            <a:tbl>
              <a:tblPr firstRow="1" firstCol="1" bandRow="1"/>
              <a:tblGrid>
                <a:gridCol w="532948">
                  <a:extLst>
                    <a:ext uri="{9D8B030D-6E8A-4147-A177-3AD203B41FA5}">
                      <a16:colId xmlns:a16="http://schemas.microsoft.com/office/drawing/2014/main" val="1902768897"/>
                    </a:ext>
                  </a:extLst>
                </a:gridCol>
                <a:gridCol w="660920">
                  <a:extLst>
                    <a:ext uri="{9D8B030D-6E8A-4147-A177-3AD203B41FA5}">
                      <a16:colId xmlns:a16="http://schemas.microsoft.com/office/drawing/2014/main" val="262617571"/>
                    </a:ext>
                  </a:extLst>
                </a:gridCol>
                <a:gridCol w="478436">
                  <a:extLst>
                    <a:ext uri="{9D8B030D-6E8A-4147-A177-3AD203B41FA5}">
                      <a16:colId xmlns:a16="http://schemas.microsoft.com/office/drawing/2014/main" val="1514362485"/>
                    </a:ext>
                  </a:extLst>
                </a:gridCol>
                <a:gridCol w="594530">
                  <a:extLst>
                    <a:ext uri="{9D8B030D-6E8A-4147-A177-3AD203B41FA5}">
                      <a16:colId xmlns:a16="http://schemas.microsoft.com/office/drawing/2014/main" val="1872523381"/>
                    </a:ext>
                  </a:extLst>
                </a:gridCol>
                <a:gridCol w="594530">
                  <a:extLst>
                    <a:ext uri="{9D8B030D-6E8A-4147-A177-3AD203B41FA5}">
                      <a16:colId xmlns:a16="http://schemas.microsoft.com/office/drawing/2014/main" val="3955962537"/>
                    </a:ext>
                  </a:extLst>
                </a:gridCol>
                <a:gridCol w="412360">
                  <a:extLst>
                    <a:ext uri="{9D8B030D-6E8A-4147-A177-3AD203B41FA5}">
                      <a16:colId xmlns:a16="http://schemas.microsoft.com/office/drawing/2014/main" val="22546287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0268545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044199333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757661319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519913934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887262892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446061556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446705695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60652602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679540876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558596925"/>
                    </a:ext>
                  </a:extLst>
                </a:gridCol>
                <a:gridCol w="412360">
                  <a:extLst>
                    <a:ext uri="{9D8B030D-6E8A-4147-A177-3AD203B41FA5}">
                      <a16:colId xmlns:a16="http://schemas.microsoft.com/office/drawing/2014/main" val="4254416227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420362028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438659261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84006883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598968575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979966339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948560532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612709374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3926415298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2237689677"/>
                    </a:ext>
                  </a:extLst>
                </a:gridCol>
                <a:gridCol w="413121">
                  <a:extLst>
                    <a:ext uri="{9D8B030D-6E8A-4147-A177-3AD203B41FA5}">
                      <a16:colId xmlns:a16="http://schemas.microsoft.com/office/drawing/2014/main" val="1632275976"/>
                    </a:ext>
                  </a:extLst>
                </a:gridCol>
              </a:tblGrid>
              <a:tr h="476321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學生數總計</a:t>
                      </a:r>
                      <a:b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30-34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35-39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40-44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45-49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55-59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60-64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65-69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70-74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75-79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  <a:b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</a:b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及以上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61680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5156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b="1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lang="en-US" sz="1200" kern="0" dirty="0">
                          <a:effectLst/>
                          <a:latin typeface="微軟正黑體" panose="020B0604030504040204" pitchFamily="34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027792"/>
                  </a:ext>
                </a:extLst>
              </a:tr>
            </a:tbl>
          </a:graphicData>
        </a:graphic>
      </p:graphicFrame>
      <p:sp>
        <p:nvSpPr>
          <p:cNvPr id="28" name="Rounded Rectangle 25">
            <a:extLst>
              <a:ext uri="{FF2B5EF4-FFF2-40B4-BE49-F238E27FC236}">
                <a16:creationId xmlns:a16="http://schemas.microsoft.com/office/drawing/2014/main" id="{847DE1C6-FEE4-4520-B9BB-D826C842909D}"/>
              </a:ext>
            </a:extLst>
          </p:cNvPr>
          <p:cNvSpPr/>
          <p:nvPr/>
        </p:nvSpPr>
        <p:spPr>
          <a:xfrm>
            <a:off x="448639" y="3838607"/>
            <a:ext cx="11183599" cy="160392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ctr"/>
          <a:lstStyle/>
          <a:p>
            <a:pPr algn="l">
              <a:lnSpc>
                <a:spcPct val="150000"/>
              </a:lnSpc>
            </a:pPr>
            <a:r>
              <a:rPr sz="2000" b="0" dirty="0">
                <a:solidFill>
                  <a:srgbClr val="000000"/>
                </a:solidFill>
                <a:latin typeface="Microsoft JhengHei"/>
              </a:rPr>
              <a:t>🧮</a:t>
            </a:r>
            <a:r>
              <a:rPr sz="1300" b="0" dirty="0">
                <a:solidFill>
                  <a:srgbClr val="000000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年齡計算規則</a:t>
            </a:r>
            <a:endParaRPr lang="en-US"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出生月份為1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至9月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者，以「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」所得之數字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填入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</a:t>
            </a: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年齡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區間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
出生月份為10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至12月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者，以「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－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出生年</a:t>
            </a:r>
            <a:r>
              <a:rPr lang="en-US" altLang="zh-TW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- 1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」所得之數字填入該年齡區間</a:t>
            </a:r>
            <a:endParaRPr sz="20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Rounded Rectangle 22">
            <a:extLst>
              <a:ext uri="{FF2B5EF4-FFF2-40B4-BE49-F238E27FC236}">
                <a16:creationId xmlns:a16="http://schemas.microsoft.com/office/drawing/2014/main" id="{D6D3DBC5-F49D-43DD-9082-8C5B07CF7FD4}"/>
              </a:ext>
            </a:extLst>
          </p:cNvPr>
          <p:cNvSpPr/>
          <p:nvPr/>
        </p:nvSpPr>
        <p:spPr>
          <a:xfrm>
            <a:off x="448639" y="5697104"/>
            <a:ext cx="11183598" cy="699779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ctr"/>
          <a:lstStyle/>
          <a:p>
            <a:pPr algn="ctr"/>
            <a:r>
              <a:rPr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⚠️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：系統勾稽「學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14-1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」學生總數  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「學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」之「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大學試辦計畫」學生總數。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請學校確認資料正確性。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264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27E35C88-65AC-4A10-BDE3-64BD3F2A6E06}"/>
              </a:ext>
            </a:extLst>
          </p:cNvPr>
          <p:cNvSpPr/>
          <p:nvPr/>
        </p:nvSpPr>
        <p:spPr>
          <a:xfrm>
            <a:off x="613791" y="1517520"/>
            <a:ext cx="11217600" cy="16348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範例1：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出生月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份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至9月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甲學生民國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3年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，填報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10期表冊時，甲學生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年齡＝115－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3＝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2歲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，應列入「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0-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4歲」年齡區間。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3F7BD32E-037F-44C1-9984-7F060A4AC718}"/>
              </a:ext>
            </a:extLst>
          </p:cNvPr>
          <p:cNvSpPr/>
          <p:nvPr/>
        </p:nvSpPr>
        <p:spPr>
          <a:xfrm>
            <a:off x="613117" y="3285776"/>
            <a:ext cx="11218274" cy="163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範例2：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出生月份10月至12月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乙學生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民國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kumimoji="0" lang="zh-TW" altLang="en-US" sz="20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出生，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10期表冊時， 乙學生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年齡＝115－8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－1＝3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歲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，應列入「30-34歲」年齡區間。</a:t>
            </a:r>
          </a:p>
        </p:txBody>
      </p:sp>
      <p:sp>
        <p:nvSpPr>
          <p:cNvPr id="14" name="Rectangle 47">
            <a:extLst>
              <a:ext uri="{FF2B5EF4-FFF2-40B4-BE49-F238E27FC236}">
                <a16:creationId xmlns:a16="http://schemas.microsoft.com/office/drawing/2014/main" id="{8274F321-8541-4C1C-A8E8-6F2F6168F2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3.2.6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63C84D97-6E91-4D9A-A73B-B09D4B9397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學14-1. 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大學試辦計畫年齡別學生人數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10月填報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B924BFDC-2708-4474-BDCD-FFB807D3D7CF}"/>
              </a:ext>
            </a:extLst>
          </p:cNvPr>
          <p:cNvSpPr/>
          <p:nvPr/>
        </p:nvSpPr>
        <p:spPr>
          <a:xfrm>
            <a:off x="613791" y="5076262"/>
            <a:ext cx="11217600" cy="150182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填報重點：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先確認是否為「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大學試辦計畫」具正式學籍之在學生，再依出生月份計算年齡，最後按年齡區間及性別填報人數。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4ED2EBD-AA8F-47CA-924B-E7EA312BD700}"/>
              </a:ext>
            </a:extLst>
          </p:cNvPr>
          <p:cNvSpPr txBox="1"/>
          <p:nvPr/>
        </p:nvSpPr>
        <p:spPr>
          <a:xfrm>
            <a:off x="252739" y="1012692"/>
            <a:ext cx="6158204" cy="50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832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3.2.7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852EAC08-C940-4450-AF09-A7A15D20D27E}"/>
              </a:ext>
            </a:extLst>
          </p:cNvPr>
          <p:cNvSpPr/>
          <p:nvPr/>
        </p:nvSpPr>
        <p:spPr>
          <a:xfrm>
            <a:off x="331005" y="1290501"/>
            <a:ext cx="11428209" cy="15589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indent="-170815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配合教育部「跨域彈性修業試辦計畫」，蒐集跨域修業與學位取得情形，作為推動彈性學習及培育跨域人才之政策參考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月填報前一學年度資料</a:t>
            </a: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479EA57D-A931-4B49-AD49-DE52499B70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1242282"/>
              </p:ext>
            </p:extLst>
          </p:nvPr>
        </p:nvGraphicFramePr>
        <p:xfrm>
          <a:off x="331005" y="3210170"/>
          <a:ext cx="11428209" cy="3335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8917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4D0392D6-E2DE-431B-8C1D-266AB3C47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69019"/>
              </p:ext>
            </p:extLst>
          </p:nvPr>
        </p:nvGraphicFramePr>
        <p:xfrm>
          <a:off x="93624" y="1254335"/>
          <a:ext cx="11964054" cy="2171926"/>
        </p:xfrm>
        <a:graphic>
          <a:graphicData uri="http://schemas.openxmlformats.org/drawingml/2006/table">
            <a:tbl>
              <a:tblPr firstRow="1" firstCol="1" bandRow="1"/>
              <a:tblGrid>
                <a:gridCol w="438221">
                  <a:extLst>
                    <a:ext uri="{9D8B030D-6E8A-4147-A177-3AD203B41FA5}">
                      <a16:colId xmlns:a16="http://schemas.microsoft.com/office/drawing/2014/main" val="2353374501"/>
                    </a:ext>
                  </a:extLst>
                </a:gridCol>
                <a:gridCol w="363894">
                  <a:extLst>
                    <a:ext uri="{9D8B030D-6E8A-4147-A177-3AD203B41FA5}">
                      <a16:colId xmlns:a16="http://schemas.microsoft.com/office/drawing/2014/main" val="3483287224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047213191"/>
                    </a:ext>
                  </a:extLst>
                </a:gridCol>
                <a:gridCol w="559836">
                  <a:extLst>
                    <a:ext uri="{9D8B030D-6E8A-4147-A177-3AD203B41FA5}">
                      <a16:colId xmlns:a16="http://schemas.microsoft.com/office/drawing/2014/main" val="2516270634"/>
                    </a:ext>
                  </a:extLst>
                </a:gridCol>
                <a:gridCol w="550506">
                  <a:extLst>
                    <a:ext uri="{9D8B030D-6E8A-4147-A177-3AD203B41FA5}">
                      <a16:colId xmlns:a16="http://schemas.microsoft.com/office/drawing/2014/main" val="1137299160"/>
                    </a:ext>
                  </a:extLst>
                </a:gridCol>
                <a:gridCol w="2463282">
                  <a:extLst>
                    <a:ext uri="{9D8B030D-6E8A-4147-A177-3AD203B41FA5}">
                      <a16:colId xmlns:a16="http://schemas.microsoft.com/office/drawing/2014/main" val="4131231171"/>
                    </a:ext>
                  </a:extLst>
                </a:gridCol>
                <a:gridCol w="3041780">
                  <a:extLst>
                    <a:ext uri="{9D8B030D-6E8A-4147-A177-3AD203B41FA5}">
                      <a16:colId xmlns:a16="http://schemas.microsoft.com/office/drawing/2014/main" val="1406342010"/>
                    </a:ext>
                  </a:extLst>
                </a:gridCol>
                <a:gridCol w="1063689">
                  <a:extLst>
                    <a:ext uri="{9D8B030D-6E8A-4147-A177-3AD203B41FA5}">
                      <a16:colId xmlns:a16="http://schemas.microsoft.com/office/drawing/2014/main" val="404123078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2507689171"/>
                    </a:ext>
                  </a:extLst>
                </a:gridCol>
                <a:gridCol w="513184">
                  <a:extLst>
                    <a:ext uri="{9D8B030D-6E8A-4147-A177-3AD203B41FA5}">
                      <a16:colId xmlns:a16="http://schemas.microsoft.com/office/drawing/2014/main" val="4215429734"/>
                    </a:ext>
                  </a:extLst>
                </a:gridCol>
                <a:gridCol w="531845">
                  <a:extLst>
                    <a:ext uri="{9D8B030D-6E8A-4147-A177-3AD203B41FA5}">
                      <a16:colId xmlns:a16="http://schemas.microsoft.com/office/drawing/2014/main" val="1586067357"/>
                    </a:ext>
                  </a:extLst>
                </a:gridCol>
                <a:gridCol w="475861">
                  <a:extLst>
                    <a:ext uri="{9D8B030D-6E8A-4147-A177-3AD203B41FA5}">
                      <a16:colId xmlns:a16="http://schemas.microsoft.com/office/drawing/2014/main" val="432343077"/>
                    </a:ext>
                  </a:extLst>
                </a:gridCol>
                <a:gridCol w="441066">
                  <a:extLst>
                    <a:ext uri="{9D8B030D-6E8A-4147-A177-3AD203B41FA5}">
                      <a16:colId xmlns:a16="http://schemas.microsoft.com/office/drawing/2014/main" val="948543539"/>
                    </a:ext>
                  </a:extLst>
                </a:gridCol>
              </a:tblGrid>
              <a:tr h="319864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系統匯入，學校無須填報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775939"/>
                  </a:ext>
                </a:extLst>
              </a:tr>
              <a:tr h="361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442669"/>
                  </a:ext>
                </a:extLst>
              </a:tr>
              <a:tr h="2545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944165"/>
                  </a:ext>
                </a:extLst>
              </a:tr>
              <a:tr h="2937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708329"/>
                  </a:ext>
                </a:extLst>
              </a:tr>
              <a:tr h="94239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□試辦學校</a:t>
                      </a:r>
                    </a:p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□夥伴學校</a:t>
                      </a:r>
                    </a:p>
                    <a:p>
                      <a:pPr indent="-342900" algn="l">
                        <a:lnSpc>
                          <a:spcPct val="15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□自辦學校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168910" indent="-16891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□同時取得原學位暨跨領域學士畢業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168910" marR="0" lvl="0" indent="-16891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□僅以跨領域學士畢業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098575"/>
                  </a:ext>
                </a:extLst>
              </a:tr>
            </a:tbl>
          </a:graphicData>
        </a:graphic>
      </p:graphicFrame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932E087F-D74D-4B05-99CA-D2343FC05742}"/>
              </a:ext>
            </a:extLst>
          </p:cNvPr>
          <p:cNvGrpSpPr/>
          <p:nvPr/>
        </p:nvGrpSpPr>
        <p:grpSpPr>
          <a:xfrm>
            <a:off x="64314" y="3637370"/>
            <a:ext cx="12023054" cy="3071339"/>
            <a:chOff x="64314" y="3189497"/>
            <a:chExt cx="12023054" cy="2355972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BB63528D-78D7-485C-AA73-3A250B35B5A1}"/>
                </a:ext>
              </a:extLst>
            </p:cNvPr>
            <p:cNvGrpSpPr/>
            <p:nvPr/>
          </p:nvGrpSpPr>
          <p:grpSpPr>
            <a:xfrm>
              <a:off x="64314" y="3195462"/>
              <a:ext cx="3896414" cy="2350007"/>
              <a:chOff x="64314" y="3195462"/>
              <a:chExt cx="3896414" cy="2350007"/>
            </a:xfrm>
          </p:grpSpPr>
          <p:sp>
            <p:nvSpPr>
              <p:cNvPr id="98" name="Rounded Rectangle 7">
                <a:extLst>
                  <a:ext uri="{FF2B5EF4-FFF2-40B4-BE49-F238E27FC236}">
                    <a16:creationId xmlns:a16="http://schemas.microsoft.com/office/drawing/2014/main" id="{2254B47D-5602-4AA9-8123-C70A322EA139}"/>
                  </a:ext>
                </a:extLst>
              </p:cNvPr>
              <p:cNvSpPr/>
              <p:nvPr/>
            </p:nvSpPr>
            <p:spPr>
              <a:xfrm>
                <a:off x="64314" y="3195462"/>
                <a:ext cx="3896414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sz="2600" b="1" dirty="0" err="1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確認</a:t>
                </a: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辦理類別</a:t>
                </a: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 sz="1100">
                    <a:latin typeface="Microsoft JhengHei"/>
                  </a:defRPr>
                </a:pPr>
                <a:endParaRPr lang="zh-TW" altLang="en-US" sz="1600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ts val="28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經教育部核定：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試辦學校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夥伴學校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ts val="28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依學校程序修訂學則或教務章則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，並函報</a:t>
                </a: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教育部完成備查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8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自辦學校</a:t>
                </a:r>
              </a:p>
            </p:txBody>
          </p:sp>
          <p:grpSp>
            <p:nvGrpSpPr>
              <p:cNvPr id="101" name="群組 100">
                <a:extLst>
                  <a:ext uri="{FF2B5EF4-FFF2-40B4-BE49-F238E27FC236}">
                    <a16:creationId xmlns:a16="http://schemas.microsoft.com/office/drawing/2014/main" id="{DD9FBE83-D010-4EB0-8903-44D0D54DEF38}"/>
                  </a:ext>
                </a:extLst>
              </p:cNvPr>
              <p:cNvGrpSpPr/>
              <p:nvPr/>
            </p:nvGrpSpPr>
            <p:grpSpPr>
              <a:xfrm>
                <a:off x="122281" y="3245392"/>
                <a:ext cx="981593" cy="607440"/>
                <a:chOff x="275213" y="6016560"/>
                <a:chExt cx="504056" cy="373719"/>
              </a:xfrm>
            </p:grpSpPr>
            <p:sp>
              <p:nvSpPr>
                <p:cNvPr id="102" name="Oval 25">
                  <a:extLst>
                    <a:ext uri="{FF2B5EF4-FFF2-40B4-BE49-F238E27FC236}">
                      <a16:creationId xmlns:a16="http://schemas.microsoft.com/office/drawing/2014/main" id="{5293FE5F-6969-41F2-949E-C9A88D43FC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502" y="6016560"/>
                  <a:ext cx="372927" cy="373719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流程圖: 程序 102">
                  <a:extLst>
                    <a:ext uri="{FF2B5EF4-FFF2-40B4-BE49-F238E27FC236}">
                      <a16:creationId xmlns:a16="http://schemas.microsoft.com/office/drawing/2014/main" id="{EB354CA8-94CF-44EA-B5F8-8D12C089BE02}"/>
                    </a:ext>
                  </a:extLst>
                </p:cNvPr>
                <p:cNvSpPr/>
                <p:nvPr/>
              </p:nvSpPr>
              <p:spPr>
                <a:xfrm>
                  <a:off x="275213" y="6105424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1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D4E2A961-BDD8-4E5C-AEEE-F69B44E3903E}"/>
                </a:ext>
              </a:extLst>
            </p:cNvPr>
            <p:cNvGrpSpPr/>
            <p:nvPr/>
          </p:nvGrpSpPr>
          <p:grpSpPr>
            <a:xfrm>
              <a:off x="4098054" y="3195462"/>
              <a:ext cx="4101426" cy="2344529"/>
              <a:chOff x="4098054" y="3195462"/>
              <a:chExt cx="4101426" cy="2344529"/>
            </a:xfrm>
          </p:grpSpPr>
          <p:sp>
            <p:nvSpPr>
              <p:cNvPr id="99" name="Rounded Rectangle 8">
                <a:extLst>
                  <a:ext uri="{FF2B5EF4-FFF2-40B4-BE49-F238E27FC236}">
                    <a16:creationId xmlns:a16="http://schemas.microsoft.com/office/drawing/2014/main" id="{5C0BAE13-CC7D-4C48-B0A7-827D83E5453C}"/>
                  </a:ext>
                </a:extLst>
              </p:cNvPr>
              <p:cNvSpPr/>
              <p:nvPr/>
            </p:nvSpPr>
            <p:spPr>
              <a:xfrm>
                <a:off x="4098054" y="3195462"/>
                <a:ext cx="4101426" cy="234452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選擇學位取得情形</a:t>
                </a:r>
              </a:p>
              <a:p>
                <a:pPr marL="285750" indent="-285750">
                  <a:lnSpc>
                    <a:spcPts val="29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同時取得原學位暨跨領域學士畢業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僅以跨領域學士畢業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4" name="群組 103">
                <a:extLst>
                  <a:ext uri="{FF2B5EF4-FFF2-40B4-BE49-F238E27FC236}">
                    <a16:creationId xmlns:a16="http://schemas.microsoft.com/office/drawing/2014/main" id="{39F9285F-1333-44D4-9E5E-30553B5DCB8D}"/>
                  </a:ext>
                </a:extLst>
              </p:cNvPr>
              <p:cNvGrpSpPr/>
              <p:nvPr/>
            </p:nvGrpSpPr>
            <p:grpSpPr>
              <a:xfrm>
                <a:off x="4162186" y="3317769"/>
                <a:ext cx="978982" cy="642808"/>
                <a:chOff x="303937" y="5401752"/>
                <a:chExt cx="504056" cy="373719"/>
              </a:xfrm>
            </p:grpSpPr>
            <p:sp>
              <p:nvSpPr>
                <p:cNvPr id="105" name="Oval 25">
                  <a:extLst>
                    <a:ext uri="{FF2B5EF4-FFF2-40B4-BE49-F238E27FC236}">
                      <a16:creationId xmlns:a16="http://schemas.microsoft.com/office/drawing/2014/main" id="{5C0FF94B-95E1-47E1-AF00-769CC72D57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937" y="5401752"/>
                  <a:ext cx="372927" cy="37371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流程圖: 程序 105">
                  <a:extLst>
                    <a:ext uri="{FF2B5EF4-FFF2-40B4-BE49-F238E27FC236}">
                      <a16:creationId xmlns:a16="http://schemas.microsoft.com/office/drawing/2014/main" id="{A063CE09-CE4E-495A-82CB-6B56BF49FBC0}"/>
                    </a:ext>
                  </a:extLst>
                </p:cNvPr>
                <p:cNvSpPr/>
                <p:nvPr/>
              </p:nvSpPr>
              <p:spPr>
                <a:xfrm>
                  <a:off x="303937" y="54751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2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4AA17FD6-7286-486D-96B7-A29076595028}"/>
                </a:ext>
              </a:extLst>
            </p:cNvPr>
            <p:cNvGrpSpPr/>
            <p:nvPr/>
          </p:nvGrpSpPr>
          <p:grpSpPr>
            <a:xfrm>
              <a:off x="8336806" y="3189497"/>
              <a:ext cx="3750562" cy="2344528"/>
              <a:chOff x="8336806" y="3189497"/>
              <a:chExt cx="3750562" cy="2344528"/>
            </a:xfrm>
          </p:grpSpPr>
          <p:sp>
            <p:nvSpPr>
              <p:cNvPr id="100" name="Rounded Rectangle 9">
                <a:extLst>
                  <a:ext uri="{FF2B5EF4-FFF2-40B4-BE49-F238E27FC236}">
                    <a16:creationId xmlns:a16="http://schemas.microsoft.com/office/drawing/2014/main" id="{E496CA4F-15A9-4250-BCDA-B9DC9669E94F}"/>
                  </a:ext>
                </a:extLst>
              </p:cNvPr>
              <p:cNvSpPr/>
              <p:nvPr/>
            </p:nvSpPr>
            <p:spPr>
              <a:xfrm>
                <a:off x="8336806" y="3189497"/>
                <a:ext cx="3750562" cy="2344528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5CB85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填報學位資訊</a:t>
                </a:r>
                <a:endParaRPr lang="en-US" altLang="zh-TW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學院、單位名稱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依學生原本所屬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學院及學系填報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)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跨領域名稱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學位中、英文名稱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畢業男、女人數</a:t>
                </a:r>
                <a:endParaRPr lang="en-US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ts val="2700"/>
                  </a:lnSpc>
                  <a:defRPr sz="1100">
                    <a:latin typeface="Microsoft JhengHei"/>
                  </a:defRPr>
                </a:pPr>
                <a:endParaRPr lang="zh-TW" altLang="en-US" sz="17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7" name="群組 106">
                <a:extLst>
                  <a:ext uri="{FF2B5EF4-FFF2-40B4-BE49-F238E27FC236}">
                    <a16:creationId xmlns:a16="http://schemas.microsoft.com/office/drawing/2014/main" id="{DFA2CBC9-A6CE-4643-BF3B-D06EDED5FBA7}"/>
                  </a:ext>
                </a:extLst>
              </p:cNvPr>
              <p:cNvGrpSpPr/>
              <p:nvPr/>
            </p:nvGrpSpPr>
            <p:grpSpPr>
              <a:xfrm>
                <a:off x="8411321" y="3245392"/>
                <a:ext cx="975932" cy="636527"/>
                <a:chOff x="275516" y="6387157"/>
                <a:chExt cx="504056" cy="373719"/>
              </a:xfrm>
            </p:grpSpPr>
            <p:sp>
              <p:nvSpPr>
                <p:cNvPr id="108" name="Oval 25">
                  <a:extLst>
                    <a:ext uri="{FF2B5EF4-FFF2-40B4-BE49-F238E27FC236}">
                      <a16:creationId xmlns:a16="http://schemas.microsoft.com/office/drawing/2014/main" id="{82993071-9679-4483-859F-1107E8609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080" y="6387157"/>
                  <a:ext cx="372927" cy="373719"/>
                </a:xfrm>
                <a:prstGeom prst="ellipse">
                  <a:avLst/>
                </a:prstGeom>
                <a:solidFill>
                  <a:srgbClr val="77933C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流程圖: 程序 108">
                  <a:extLst>
                    <a:ext uri="{FF2B5EF4-FFF2-40B4-BE49-F238E27FC236}">
                      <a16:creationId xmlns:a16="http://schemas.microsoft.com/office/drawing/2014/main" id="{A34EF7EE-2F33-482B-90DB-0A1EFF3C15DD}"/>
                    </a:ext>
                  </a:extLst>
                </p:cNvPr>
                <p:cNvSpPr/>
                <p:nvPr/>
              </p:nvSpPr>
              <p:spPr>
                <a:xfrm>
                  <a:off x="275516" y="64719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3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cxnSp>
          <p:nvCxnSpPr>
            <p:cNvPr id="110" name="直線單箭頭接點 109">
              <a:extLst>
                <a:ext uri="{FF2B5EF4-FFF2-40B4-BE49-F238E27FC236}">
                  <a16:creationId xmlns:a16="http://schemas.microsoft.com/office/drawing/2014/main" id="{064C6406-4644-4904-B153-DBAD664B89C9}"/>
                </a:ext>
              </a:extLst>
            </p:cNvPr>
            <p:cNvCxnSpPr>
              <a:cxnSpLocks/>
            </p:cNvCxnSpPr>
            <p:nvPr/>
          </p:nvCxnSpPr>
          <p:spPr>
            <a:xfrm>
              <a:off x="3867702" y="4446722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單箭頭接點 110">
              <a:extLst>
                <a:ext uri="{FF2B5EF4-FFF2-40B4-BE49-F238E27FC236}">
                  <a16:creationId xmlns:a16="http://schemas.microsoft.com/office/drawing/2014/main" id="{409AF02B-5EF5-4C7B-B564-613CF64CB2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24954" y="4452848"/>
              <a:ext cx="444446" cy="1974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47">
            <a:extLst>
              <a:ext uri="{FF2B5EF4-FFF2-40B4-BE49-F238E27FC236}">
                <a16:creationId xmlns:a16="http://schemas.microsoft.com/office/drawing/2014/main" id="{7BE84918-826F-4D3B-A91B-0CA1E81C949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3.2.8</a:t>
            </a:r>
          </a:p>
        </p:txBody>
      </p:sp>
    </p:spTree>
    <p:extLst>
      <p:ext uri="{BB962C8B-B14F-4D97-AF65-F5344CB8AC3E}">
        <p14:creationId xmlns:p14="http://schemas.microsoft.com/office/powerpoint/2010/main" val="1542901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Rounded Rectangle 5">
            <a:extLst>
              <a:ext uri="{FF2B5EF4-FFF2-40B4-BE49-F238E27FC236}">
                <a16:creationId xmlns:a16="http://schemas.microsoft.com/office/drawing/2014/main" id="{73F34D60-7635-4F62-866F-8C31B953C793}"/>
              </a:ext>
            </a:extLst>
          </p:cNvPr>
          <p:cNvSpPr/>
          <p:nvPr/>
        </p:nvSpPr>
        <p:spPr>
          <a:xfrm>
            <a:off x="79907" y="1217778"/>
            <a:ext cx="11962800" cy="43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7675" algn="ctr"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學位取得情形分兩種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填表時要選對類別；兩種方式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分開統計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每位學生只能選一種。</a:t>
            </a:r>
          </a:p>
        </p:txBody>
      </p: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05C48ED9-21B0-47C2-A012-0124DDFED6AA}"/>
              </a:ext>
            </a:extLst>
          </p:cNvPr>
          <p:cNvGrpSpPr/>
          <p:nvPr/>
        </p:nvGrpSpPr>
        <p:grpSpPr>
          <a:xfrm>
            <a:off x="115077" y="4274452"/>
            <a:ext cx="11961845" cy="2340955"/>
            <a:chOff x="115077" y="1866407"/>
            <a:chExt cx="11961845" cy="2439999"/>
          </a:xfrm>
        </p:grpSpPr>
        <p:sp>
          <p:nvSpPr>
            <p:cNvPr id="136" name="Rounded Rectangle 5">
              <a:extLst>
                <a:ext uri="{FF2B5EF4-FFF2-40B4-BE49-F238E27FC236}">
                  <a16:creationId xmlns:a16="http://schemas.microsoft.com/office/drawing/2014/main" id="{EE44F713-A880-429B-9BBC-ED77EC2824E8}"/>
                </a:ext>
              </a:extLst>
            </p:cNvPr>
            <p:cNvSpPr/>
            <p:nvPr/>
          </p:nvSpPr>
          <p:spPr>
            <a:xfrm>
              <a:off x="115077" y="1866407"/>
              <a:ext cx="11961845" cy="24399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en-US" sz="20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僅以跨領域學士畢業</a:t>
              </a:r>
              <a:endPara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7" name="Rounded Rectangle 5">
              <a:extLst>
                <a:ext uri="{FF2B5EF4-FFF2-40B4-BE49-F238E27FC236}">
                  <a16:creationId xmlns:a16="http://schemas.microsoft.com/office/drawing/2014/main" id="{AC294140-B539-4F81-AE30-221BFCF64089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關鍵字：放棄</a:t>
              </a: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放棄原主修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學系的修業資格，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只完成跨領域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學士要求</a:t>
              </a:r>
              <a:endPara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8" name="Rounded Rectangle 5">
              <a:extLst>
                <a:ext uri="{FF2B5EF4-FFF2-40B4-BE49-F238E27FC236}">
                  <a16:creationId xmlns:a16="http://schemas.microsoft.com/office/drawing/2014/main" id="{4AEC6C4A-0428-497B-91CB-384DCC645BE8}"/>
                </a:ext>
              </a:extLst>
            </p:cNvPr>
            <p:cNvSpPr/>
            <p:nvPr/>
          </p:nvSpPr>
          <p:spPr>
            <a:xfrm>
              <a:off x="4164364" y="2215365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決定：放棄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r>
                <a:rPr lang="zh-TW" altLang="zh-TW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修業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資格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僅取得跨領域學士學位</a:t>
              </a:r>
            </a:p>
          </p:txBody>
        </p:sp>
        <p:sp>
          <p:nvSpPr>
            <p:cNvPr id="140" name="Rounded Rectangle 5">
              <a:extLst>
                <a:ext uri="{FF2B5EF4-FFF2-40B4-BE49-F238E27FC236}">
                  <a16:creationId xmlns:a16="http://schemas.microsoft.com/office/drawing/2014/main" id="{25E68C24-5601-4FED-8BE0-07E639ED1428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en-US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</a:t>
              </a:r>
              <a:r>
                <a:rPr lang="zh-TW" altLang="en-US" sz="25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不會拿到會計學士學位</a:t>
              </a:r>
              <a:endParaRPr lang="en-US" altLang="zh-TW" sz="25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只拿到跨領域學士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68C5D320-AD4B-447F-A980-C027E949F677}"/>
              </a:ext>
            </a:extLst>
          </p:cNvPr>
          <p:cNvGrpSpPr/>
          <p:nvPr/>
        </p:nvGrpSpPr>
        <p:grpSpPr>
          <a:xfrm>
            <a:off x="131402" y="1778510"/>
            <a:ext cx="11961845" cy="2340956"/>
            <a:chOff x="132368" y="1839608"/>
            <a:chExt cx="11961845" cy="2439999"/>
          </a:xfrm>
        </p:grpSpPr>
        <p:sp>
          <p:nvSpPr>
            <p:cNvPr id="148" name="Rounded Rectangle 5">
              <a:extLst>
                <a:ext uri="{FF2B5EF4-FFF2-40B4-BE49-F238E27FC236}">
                  <a16:creationId xmlns:a16="http://schemas.microsoft.com/office/drawing/2014/main" id="{F6595EB4-EC66-4EF7-B63F-0D344DA73ACC}"/>
                </a:ext>
              </a:extLst>
            </p:cNvPr>
            <p:cNvSpPr/>
            <p:nvPr/>
          </p:nvSpPr>
          <p:spPr>
            <a:xfrm>
              <a:off x="132368" y="1839608"/>
              <a:ext cx="11961845" cy="243999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zh-TW" sz="2000" b="1" kern="10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同時取得原學位暨跨領域學士畢業</a:t>
              </a:r>
              <a:endPara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9" name="Rounded Rectangle 5">
              <a:extLst>
                <a:ext uri="{FF2B5EF4-FFF2-40B4-BE49-F238E27FC236}">
                  <a16:creationId xmlns:a16="http://schemas.microsoft.com/office/drawing/2014/main" id="{235DDEB4-7375-46E1-9E03-AA9CABC4DB6F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關鍵字：原學位</a:t>
              </a:r>
              <a:r>
                <a:rPr lang="en-US" altLang="zh-TW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+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同時完成原學系及跨領域</a:t>
              </a: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的畢業要求</a:t>
              </a:r>
            </a:p>
          </p:txBody>
        </p:sp>
        <p:sp>
          <p:nvSpPr>
            <p:cNvPr id="150" name="Rounded Rectangle 5">
              <a:extLst>
                <a:ext uri="{FF2B5EF4-FFF2-40B4-BE49-F238E27FC236}">
                  <a16:creationId xmlns:a16="http://schemas.microsoft.com/office/drawing/2014/main" id="{3D3F4EE7-0EE5-414B-90BC-6161D5886B53}"/>
                </a:ext>
              </a:extLst>
            </p:cNvPr>
            <p:cNvSpPr/>
            <p:nvPr/>
          </p:nvSpPr>
          <p:spPr>
            <a:xfrm>
              <a:off x="4164364" y="2215364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zh-TW" sz="1650" kern="1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地理環境資源學系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努力：完成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兩邊畢業要求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取得</a:t>
              </a:r>
              <a:r>
                <a:rPr lang="zh-TW" altLang="zh-TW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1" name="Rounded Rectangle 5">
              <a:extLst>
                <a:ext uri="{FF2B5EF4-FFF2-40B4-BE49-F238E27FC236}">
                  <a16:creationId xmlns:a16="http://schemas.microsoft.com/office/drawing/2014/main" id="{9E3312DD-52EB-4514-86E5-814792DEE6D2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 indent="-266700"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拿到</a:t>
              </a:r>
              <a:r>
                <a:rPr lang="zh-TW" altLang="zh-TW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47">
            <a:extLst>
              <a:ext uri="{FF2B5EF4-FFF2-40B4-BE49-F238E27FC236}">
                <a16:creationId xmlns:a16="http://schemas.microsoft.com/office/drawing/2014/main" id="{9D53B1F4-6D21-49A9-A0B6-1B0898CF64E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3.2.9</a:t>
            </a:r>
          </a:p>
        </p:txBody>
      </p:sp>
    </p:spTree>
    <p:extLst>
      <p:ext uri="{BB962C8B-B14F-4D97-AF65-F5344CB8AC3E}">
        <p14:creationId xmlns:p14="http://schemas.microsoft.com/office/powerpoint/2010/main" val="871494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60852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試辦學校填報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「同時取得原學位暨跨領域學士畢業」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甲學生原為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畢業時同時符合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地理環境資源學系及跨領域學士之畢業資格與條件，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82816"/>
              </p:ext>
            </p:extLst>
          </p:nvPr>
        </p:nvGraphicFramePr>
        <p:xfrm>
          <a:off x="175210" y="3125755"/>
          <a:ext cx="11910780" cy="2086364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64517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1491537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522515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048916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13149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779689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383388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理學院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地理環境資源學系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■試辦學校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■同時取得原學位暨跨領域學士畢業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空間政策與規劃科學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Spatial Policy and Planning Science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BC9AB3FB-7A27-4880-A8F8-3A7D223B56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3.2.10</a:t>
            </a:r>
          </a:p>
        </p:txBody>
      </p:sp>
    </p:spTree>
    <p:extLst>
      <p:ext uri="{BB962C8B-B14F-4D97-AF65-F5344CB8AC3E}">
        <p14:creationId xmlns:p14="http://schemas.microsoft.com/office/powerpoint/2010/main" val="16185151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F85F763-71EF-4FC9-B629-8A6840D74507}"/>
              </a:ext>
            </a:extLst>
          </p:cNvPr>
          <p:cNvSpPr txBox="1"/>
          <p:nvPr/>
        </p:nvSpPr>
        <p:spPr>
          <a:xfrm>
            <a:off x="163287" y="1339076"/>
            <a:ext cx="11921407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範例：夥伴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僅以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跨領域學士畢業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會計學系學生，修讀跨領域學士，於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修業期間放棄會計學系之修業資格，僅完成跨領域學士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相關規定，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僅以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跨領域學士畢業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2DE43F-66D8-4658-8C22-94AC23357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08182"/>
              </p:ext>
            </p:extLst>
          </p:nvPr>
        </p:nvGraphicFramePr>
        <p:xfrm>
          <a:off x="173914" y="2802882"/>
          <a:ext cx="11910781" cy="2416554"/>
        </p:xfrm>
        <a:graphic>
          <a:graphicData uri="http://schemas.openxmlformats.org/drawingml/2006/table">
            <a:tbl>
              <a:tblPr firstRow="1" firstCol="1" bandRow="1"/>
              <a:tblGrid>
                <a:gridCol w="647180">
                  <a:extLst>
                    <a:ext uri="{9D8B030D-6E8A-4147-A177-3AD203B41FA5}">
                      <a16:colId xmlns:a16="http://schemas.microsoft.com/office/drawing/2014/main" val="1942203615"/>
                    </a:ext>
                  </a:extLst>
                </a:gridCol>
                <a:gridCol w="798156">
                  <a:extLst>
                    <a:ext uri="{9D8B030D-6E8A-4147-A177-3AD203B41FA5}">
                      <a16:colId xmlns:a16="http://schemas.microsoft.com/office/drawing/2014/main" val="329905213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07191905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962238188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09981589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73143755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416902172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838225275"/>
                    </a:ext>
                  </a:extLst>
                </a:gridCol>
                <a:gridCol w="1021119">
                  <a:extLst>
                    <a:ext uri="{9D8B030D-6E8A-4147-A177-3AD203B41FA5}">
                      <a16:colId xmlns:a16="http://schemas.microsoft.com/office/drawing/2014/main" val="2332052088"/>
                    </a:ext>
                  </a:extLst>
                </a:gridCol>
                <a:gridCol w="2150706">
                  <a:extLst>
                    <a:ext uri="{9D8B030D-6E8A-4147-A177-3AD203B41FA5}">
                      <a16:colId xmlns:a16="http://schemas.microsoft.com/office/drawing/2014/main" val="1169547526"/>
                    </a:ext>
                  </a:extLst>
                </a:gridCol>
                <a:gridCol w="1081568">
                  <a:extLst>
                    <a:ext uri="{9D8B030D-6E8A-4147-A177-3AD203B41FA5}">
                      <a16:colId xmlns:a16="http://schemas.microsoft.com/office/drawing/2014/main" val="2800461375"/>
                    </a:ext>
                  </a:extLst>
                </a:gridCol>
                <a:gridCol w="604511">
                  <a:extLst>
                    <a:ext uri="{9D8B030D-6E8A-4147-A177-3AD203B41FA5}">
                      <a16:colId xmlns:a16="http://schemas.microsoft.com/office/drawing/2014/main" val="3298451570"/>
                    </a:ext>
                  </a:extLst>
                </a:gridCol>
                <a:gridCol w="568816">
                  <a:extLst>
                    <a:ext uri="{9D8B030D-6E8A-4147-A177-3AD203B41FA5}">
                      <a16:colId xmlns:a16="http://schemas.microsoft.com/office/drawing/2014/main" val="3892861336"/>
                    </a:ext>
                  </a:extLst>
                </a:gridCol>
              </a:tblGrid>
              <a:tr h="207923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077585"/>
                  </a:ext>
                </a:extLst>
              </a:tr>
              <a:tr h="2621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634104"/>
                  </a:ext>
                </a:extLst>
              </a:tr>
              <a:tr h="2079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388842"/>
                  </a:ext>
                </a:extLst>
              </a:tr>
              <a:tr h="365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841592"/>
                  </a:ext>
                </a:extLst>
              </a:tr>
              <a:tr h="104979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商學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會計</a:t>
                      </a: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■夥伴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策略管理與產業分析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Strategic Management and Industrial Analysis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173525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C4CDEFBD-2CF3-4250-B031-33D99EB34E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3.2.11</a:t>
            </a:r>
          </a:p>
        </p:txBody>
      </p:sp>
    </p:spTree>
    <p:extLst>
      <p:ext uri="{BB962C8B-B14F-4D97-AF65-F5344CB8AC3E}">
        <p14:creationId xmlns:p14="http://schemas.microsoft.com/office/powerpoint/2010/main" val="1347226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04873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範例：自辦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</a:t>
            </a: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畢業」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工學院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環境工程學系學生，修讀跨領域學士，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符合環境工程學系及跨領域學士之畢業資格與條件，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故應認列為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同時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</a:t>
            </a:r>
            <a:r>
              <a:rPr lang="zh-TW" altLang="en-US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62340"/>
              </p:ext>
            </p:extLst>
          </p:nvPr>
        </p:nvGraphicFramePr>
        <p:xfrm>
          <a:off x="175210" y="2799185"/>
          <a:ext cx="11910780" cy="2365446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77852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886408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276669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工學院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環境工程學系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自辦學校</a:t>
                      </a:r>
                    </a:p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日臺教字第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XXXXXXXX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號函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環境永續與生物多樣性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Environmental Sustainability and Biodiversity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3.2.12</a:t>
            </a:r>
          </a:p>
        </p:txBody>
      </p:sp>
    </p:spTree>
    <p:extLst>
      <p:ext uri="{BB962C8B-B14F-4D97-AF65-F5344CB8AC3E}">
        <p14:creationId xmlns:p14="http://schemas.microsoft.com/office/powerpoint/2010/main" val="2187486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原住民畢業學生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    			  (10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290017" y="2134736"/>
            <a:ext cx="11326595" cy="2241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新增欄位說明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新增兩欄位，以了解原住民跨領域學士學位取得情形</a:t>
            </a:r>
            <a:endParaRPr lang="en-US" altLang="zh-TW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「同時取得原學位暨跨領域學士畢業」及「僅以跨領域學士畢業」兩欄位之文字定義，與「學</a:t>
            </a:r>
            <a:r>
              <a:rPr lang="en-US" altLang="zh-TW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學士班畢業生取得跨領域學位之情形」表冊相同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；相關內容已於「學</a:t>
            </a:r>
            <a:r>
              <a:rPr lang="en-US" altLang="zh-TW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」中完整說明（請參閱填表手冊），爰本表不再重複講述。</a:t>
            </a:r>
            <a:endParaRPr lang="en-US" altLang="zh-TW" sz="2400" b="1" kern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F3643C4-EB61-48A3-BBF1-06EBAFF43056}"/>
              </a:ext>
            </a:extLst>
          </p:cNvPr>
          <p:cNvSpPr/>
          <p:nvPr/>
        </p:nvSpPr>
        <p:spPr>
          <a:xfrm>
            <a:off x="1293612" y="4492825"/>
            <a:ext cx="9427264" cy="141345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提醒：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若原住民畢業學生取得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跨領域學士學位，則學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皆須填報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相關人數資料。</a:t>
            </a:r>
            <a:endParaRPr lang="zh-TW" altLang="en-US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CE76D18-FCF1-41EB-AE9D-299FCD379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465887"/>
              </p:ext>
            </p:extLst>
          </p:nvPr>
        </p:nvGraphicFramePr>
        <p:xfrm>
          <a:off x="186610" y="807392"/>
          <a:ext cx="11821887" cy="125923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87831">
                  <a:extLst>
                    <a:ext uri="{9D8B030D-6E8A-4147-A177-3AD203B41FA5}">
                      <a16:colId xmlns:a16="http://schemas.microsoft.com/office/drawing/2014/main" val="65100713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410818166"/>
                    </a:ext>
                  </a:extLst>
                </a:gridCol>
                <a:gridCol w="699795">
                  <a:extLst>
                    <a:ext uri="{9D8B030D-6E8A-4147-A177-3AD203B41FA5}">
                      <a16:colId xmlns:a16="http://schemas.microsoft.com/office/drawing/2014/main" val="4199621966"/>
                    </a:ext>
                  </a:extLst>
                </a:gridCol>
                <a:gridCol w="839756">
                  <a:extLst>
                    <a:ext uri="{9D8B030D-6E8A-4147-A177-3AD203B41FA5}">
                      <a16:colId xmlns:a16="http://schemas.microsoft.com/office/drawing/2014/main" val="1622586505"/>
                    </a:ext>
                  </a:extLst>
                </a:gridCol>
                <a:gridCol w="774440">
                  <a:extLst>
                    <a:ext uri="{9D8B030D-6E8A-4147-A177-3AD203B41FA5}">
                      <a16:colId xmlns:a16="http://schemas.microsoft.com/office/drawing/2014/main" val="3742312237"/>
                    </a:ext>
                  </a:extLst>
                </a:gridCol>
                <a:gridCol w="1250302">
                  <a:extLst>
                    <a:ext uri="{9D8B030D-6E8A-4147-A177-3AD203B41FA5}">
                      <a16:colId xmlns:a16="http://schemas.microsoft.com/office/drawing/2014/main" val="2960109500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4139775898"/>
                    </a:ext>
                  </a:extLst>
                </a:gridCol>
                <a:gridCol w="1744825">
                  <a:extLst>
                    <a:ext uri="{9D8B030D-6E8A-4147-A177-3AD203B41FA5}">
                      <a16:colId xmlns:a16="http://schemas.microsoft.com/office/drawing/2014/main" val="3587507113"/>
                    </a:ext>
                  </a:extLst>
                </a:gridCol>
                <a:gridCol w="1576873">
                  <a:extLst>
                    <a:ext uri="{9D8B030D-6E8A-4147-A177-3AD203B41FA5}">
                      <a16:colId xmlns:a16="http://schemas.microsoft.com/office/drawing/2014/main" val="2989961931"/>
                    </a:ext>
                  </a:extLst>
                </a:gridCol>
                <a:gridCol w="1222310">
                  <a:extLst>
                    <a:ext uri="{9D8B030D-6E8A-4147-A177-3AD203B41FA5}">
                      <a16:colId xmlns:a16="http://schemas.microsoft.com/office/drawing/2014/main" val="2039906104"/>
                    </a:ext>
                  </a:extLst>
                </a:gridCol>
                <a:gridCol w="1166326">
                  <a:extLst>
                    <a:ext uri="{9D8B030D-6E8A-4147-A177-3AD203B41FA5}">
                      <a16:colId xmlns:a16="http://schemas.microsoft.com/office/drawing/2014/main" val="8535373"/>
                    </a:ext>
                  </a:extLst>
                </a:gridCol>
              </a:tblGrid>
              <a:tr h="373637"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族籍別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原住民畢業總學生人數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原住民跨領域學士之學位取得情形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233107"/>
                  </a:ext>
                </a:extLst>
              </a:tr>
              <a:tr h="41689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2582"/>
                  </a:ext>
                </a:extLst>
              </a:tr>
              <a:tr h="266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551721"/>
                  </a:ext>
                </a:extLst>
              </a:tr>
              <a:tr h="201337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6837"/>
                  </a:ext>
                </a:extLst>
              </a:tr>
            </a:tbl>
          </a:graphicData>
        </a:graphic>
      </p:graphicFrame>
      <p:sp>
        <p:nvSpPr>
          <p:cNvPr id="8" name="Rectangle 47">
            <a:extLst>
              <a:ext uri="{FF2B5EF4-FFF2-40B4-BE49-F238E27FC236}">
                <a16:creationId xmlns:a16="http://schemas.microsoft.com/office/drawing/2014/main" id="{94F51695-D5F8-4D92-AA46-EB53A43B83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3.2.13</a:t>
            </a:r>
          </a:p>
        </p:txBody>
      </p:sp>
    </p:spTree>
    <p:extLst>
      <p:ext uri="{BB962C8B-B14F-4D97-AF65-F5344CB8AC3E}">
        <p14:creationId xmlns:p14="http://schemas.microsoft.com/office/powerpoint/2010/main" val="33254348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ts val="3400"/>
              </a:lnSpc>
              <a:tabLst>
                <a:tab pos="801688" algn="l"/>
              </a:tabLst>
              <a:defRPr/>
            </a:pP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註冊率相關表冊增蒐「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7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」相關資料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     							</a:t>
            </a:r>
            <a:r>
              <a:rPr lang="zh-TW" altLang="en-US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7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7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9249" y="1235346"/>
            <a:ext cx="11597959" cy="2805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新增欄位說明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增蒐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註冊人數</a:t>
            </a:r>
            <a:endPara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期起，學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等註冊率相關表冊，新增蒐集「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大學試辦計畫」之新生註冊人數，並納入各學系、各學制及全校新生註冊率統計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kumimoji="0" lang="en-US" altLang="zh-TW" sz="20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kumimoji="0" lang="en-US" altLang="zh-TW" sz="2000" b="1" i="0" u="none" strike="noStrike" kern="1200" cap="none" normalizeH="0" baseline="300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kumimoji="0" lang="zh-TW" altLang="zh-TW" sz="2000" b="1" i="0" u="none" strike="noStrike" kern="1200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大學試辦計畫學生實際註冊人數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學校經教育部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核定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之學系（學位學程），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學年度招收符合計畫身分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且完成實際註冊程序之正式學籍人數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包括完成註冊之新生休學人數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不包括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退學生、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保留入學資格者及前學年度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保留入學資格之復學者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02068CA-6D14-4805-BE3E-8545A84AA83D}"/>
                  </a:ext>
                </a:extLst>
              </p:cNvPr>
              <p:cNvSpPr/>
              <p:nvPr/>
            </p:nvSpPr>
            <p:spPr>
              <a:xfrm>
                <a:off x="877067" y="4664961"/>
                <a:ext cx="11168753" cy="1735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TW" altLang="en-US" sz="1400" i="1" smtClean="0">
                          <a:latin typeface="Cambria Math" panose="02040503050406030204" pitchFamily="18" charset="0"/>
                        </a:rPr>
                        <m:t>各學系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zh-TW" altLang="en-US" sz="1400" i="1">
                          <a:latin typeface="Cambria Math" panose="02040503050406030204" pitchFamily="18" charset="0"/>
                        </a:rPr>
                        <m:t>各學制</m:t>
                      </m:r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zh-TW" altLang="en-US" sz="1400" i="1">
                          <a:latin typeface="Cambria Math" panose="02040503050406030204" pitchFamily="18" charset="0"/>
                        </a:rPr>
                        <m:t>全校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新生註冊率</m:t>
                      </m:r>
                      <m:d>
                        <m:dPr>
                          <m:ctrlPr>
                            <a:rPr lang="zh-TW" alt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140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d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zh-TW" altLang="en-US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eqArr>
                                <m:eqArrPr>
                                  <m:ctrlP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含擴充</m:t>
                                      </m:r>
                                      <m:r>
                                        <a:rPr lang="zh-TW" altLang="en-US" sz="1400" dirty="0">
                                          <a:latin typeface="Cambria Math" panose="02040503050406030204" pitchFamily="18" charset="0"/>
                                        </a:rPr>
                                        <m:t>及研究學院</m:t>
                                      </m:r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名額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新生招生名額之實際註冊人數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境外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新生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學生實際註冊人數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e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國際專修部華語先修生實際註冊人數</m:t>
                                  </m:r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baseline="300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zh-TW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大學試辦計畫學生實際註冊人數</m:t>
                                  </m:r>
                                </m:e>
                              </m:eqArr>
                            </m:num>
                            <m:den>
                              <m:eqArr>
                                <m:eqArrPr>
                                  <m:ctrlP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總量內核定新生招生名額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  <m:t>含</m:t>
                                  </m:r>
                                  <m:r>
                                    <a:rPr lang="zh-TW" altLang="en-US" sz="1400" dirty="0">
                                      <a:latin typeface="Cambria Math" panose="02040503050406030204" pitchFamily="18" charset="0"/>
                                    </a:rPr>
                                    <m:t>研究學院</m:t>
                                  </m:r>
                                  <m:r>
                                    <a:rPr lang="en-US" altLang="zh-TW" sz="1400" i="1" dirty="0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zh-TW" altLang="en-US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總量內新生保留入學資格人數</m:t>
                                  </m:r>
                                  <m:r>
                                    <a:rPr lang="en-US" altLang="zh-TW" sz="14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zh-TW" altLang="en-US" sz="1400" i="1">
                                      <a:latin typeface="Cambria Math" panose="02040503050406030204" pitchFamily="18" charset="0"/>
                                    </a:rPr>
                                    <m:t>含</m:t>
                                  </m:r>
                                  <m:r>
                                    <a:rPr lang="zh-TW" altLang="en-US" sz="1400" dirty="0">
                                      <a:latin typeface="Cambria Math" panose="02040503050406030204" pitchFamily="18" charset="0"/>
                                    </a:rPr>
                                    <m:t>研究學院</m:t>
                                  </m:r>
                                  <m:r>
                                    <a:rPr lang="en-US" altLang="zh-TW" sz="1400" i="1" dirty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zh-TW" altLang="en-US" sz="140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境外</m:t>
                                  </m:r>
                                  <m:d>
                                    <m:dPr>
                                      <m:ctrlPr>
                                        <a:rPr lang="zh-TW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TW" altLang="en-US" sz="1400">
                                          <a:latin typeface="Cambria Math" panose="02040503050406030204" pitchFamily="18" charset="0"/>
                                        </a:rPr>
                                        <m:t>新生</m:t>
                                      </m:r>
                                    </m:e>
                                  </m:d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學生實際註冊人數</m:t>
                                  </m:r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e>
                                <m:e>
                                  <m:r>
                                    <a:rPr lang="zh-TW" altLang="en-US" sz="1400">
                                      <a:latin typeface="Cambria Math" panose="02040503050406030204" pitchFamily="18" charset="0"/>
                                    </a:rPr>
                                    <m:t>國際專修部華語先修生實際註冊人數</m:t>
                                  </m:r>
                                  <m:r>
                                    <a:rPr lang="en-US" altLang="zh-TW" sz="1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30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altLang="zh-TW" sz="1400" baseline="300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nor/>
                                    </m:rPr>
                                    <a:rPr lang="zh-TW" altLang="zh-TW" sz="1400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大學試辦計畫學生實際註冊人數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zh-TW" altLang="en-US" sz="140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02068CA-6D14-4805-BE3E-8545A84AA8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67" y="4664961"/>
                <a:ext cx="11168753" cy="17355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字方塊 8">
            <a:extLst>
              <a:ext uri="{FF2B5EF4-FFF2-40B4-BE49-F238E27FC236}">
                <a16:creationId xmlns:a16="http://schemas.microsoft.com/office/drawing/2014/main" id="{C993B687-4954-4F34-8C5E-71930ABBEB10}"/>
              </a:ext>
            </a:extLst>
          </p:cNvPr>
          <p:cNvSpPr txBox="1"/>
          <p:nvPr/>
        </p:nvSpPr>
        <p:spPr>
          <a:xfrm>
            <a:off x="289253" y="4323960"/>
            <a:ext cx="6172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新生註冊率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計算公式如下：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627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28340" y="2004967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9350648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3.2.15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91521EB0-6EC9-4DC8-9A00-B7ED020B6C0B}"/>
              </a:ext>
            </a:extLst>
          </p:cNvPr>
          <p:cNvGrpSpPr/>
          <p:nvPr/>
        </p:nvGrpSpPr>
        <p:grpSpPr>
          <a:xfrm>
            <a:off x="275844" y="4555488"/>
            <a:ext cx="11640312" cy="1170432"/>
            <a:chOff x="274320" y="4617720"/>
            <a:chExt cx="11640312" cy="1170432"/>
          </a:xfrm>
        </p:grpSpPr>
        <p:sp>
          <p:nvSpPr>
            <p:cNvPr id="59" name="Shape 55">
              <a:extLst>
                <a:ext uri="{FF2B5EF4-FFF2-40B4-BE49-F238E27FC236}">
                  <a16:creationId xmlns:a16="http://schemas.microsoft.com/office/drawing/2014/main" id="{2A7BD197-6CD5-44A9-B416-096DCD074EBC}"/>
                </a:ext>
              </a:extLst>
            </p:cNvPr>
            <p:cNvSpPr/>
            <p:nvPr/>
          </p:nvSpPr>
          <p:spPr>
            <a:xfrm>
              <a:off x="274320" y="4617720"/>
              <a:ext cx="11640312" cy="1170432"/>
            </a:xfrm>
            <a:prstGeom prst="roundRect">
              <a:avLst>
                <a:gd name="adj" fmla="val 9375"/>
              </a:avLst>
            </a:prstGeom>
            <a:solidFill>
              <a:srgbClr val="FFFFFF"/>
            </a:solidFill>
            <a:ln w="12700">
              <a:solidFill>
                <a:srgbClr val="BAD2EA"/>
              </a:solidFill>
              <a:prstDash val="solid"/>
            </a:ln>
            <a:effectLst>
              <a:outerShdw blurRad="25400" dist="50800" dir="2700000" algn="bl" rotWithShape="0">
                <a:srgbClr val="999999">
                  <a:alpha val="2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0" name="Shape 56">
              <a:extLst>
                <a:ext uri="{FF2B5EF4-FFF2-40B4-BE49-F238E27FC236}">
                  <a16:creationId xmlns:a16="http://schemas.microsoft.com/office/drawing/2014/main" id="{530303B2-5523-4FCE-B75D-C7F9D802C8FB}"/>
                </a:ext>
              </a:extLst>
            </p:cNvPr>
            <p:cNvSpPr/>
            <p:nvPr/>
          </p:nvSpPr>
          <p:spPr>
            <a:xfrm>
              <a:off x="521207" y="4709160"/>
              <a:ext cx="1063020" cy="960120"/>
            </a:xfrm>
            <a:prstGeom prst="roundRect">
              <a:avLst>
                <a:gd name="adj" fmla="val 7619"/>
              </a:avLst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1" name="Shape 57">
              <a:extLst>
                <a:ext uri="{FF2B5EF4-FFF2-40B4-BE49-F238E27FC236}">
                  <a16:creationId xmlns:a16="http://schemas.microsoft.com/office/drawing/2014/main" id="{3A9F4926-AF66-4A17-80FF-2963001A2A40}"/>
                </a:ext>
              </a:extLst>
            </p:cNvPr>
            <p:cNvSpPr/>
            <p:nvPr/>
          </p:nvSpPr>
          <p:spPr>
            <a:xfrm>
              <a:off x="795344" y="4828032"/>
              <a:ext cx="411480" cy="432054"/>
            </a:xfrm>
            <a:prstGeom prst="roundRect">
              <a:avLst>
                <a:gd name="adj" fmla="val 8889"/>
              </a:avLst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2" name="Shape 58">
              <a:extLst>
                <a:ext uri="{FF2B5EF4-FFF2-40B4-BE49-F238E27FC236}">
                  <a16:creationId xmlns:a16="http://schemas.microsoft.com/office/drawing/2014/main" id="{61757DB6-2CF2-447C-9C5E-E4230C1194A1}"/>
                </a:ext>
              </a:extLst>
            </p:cNvPr>
            <p:cNvSpPr/>
            <p:nvPr/>
          </p:nvSpPr>
          <p:spPr>
            <a:xfrm>
              <a:off x="870509" y="4877410"/>
              <a:ext cx="279806" cy="74066"/>
            </a:xfrm>
            <a:prstGeom prst="rect">
              <a:avLst/>
            </a:prstGeom>
            <a:solidFill>
              <a:srgbClr val="0B5AAE">
                <a:alpha val="85000"/>
              </a:srgbClr>
            </a:solidFill>
            <a:ln w="12700">
              <a:solidFill>
                <a:srgbClr val="0B5AAE">
                  <a:alpha val="85000"/>
                </a:srgb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3" name="Shape 59">
              <a:extLst>
                <a:ext uri="{FF2B5EF4-FFF2-40B4-BE49-F238E27FC236}">
                  <a16:creationId xmlns:a16="http://schemas.microsoft.com/office/drawing/2014/main" id="{F7F033FC-3D82-436B-9455-C2AF84F4A460}"/>
                </a:ext>
              </a:extLst>
            </p:cNvPr>
            <p:cNvSpPr/>
            <p:nvPr/>
          </p:nvSpPr>
          <p:spPr>
            <a:xfrm>
              <a:off x="878738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4" name="Shape 60">
              <a:extLst>
                <a:ext uri="{FF2B5EF4-FFF2-40B4-BE49-F238E27FC236}">
                  <a16:creationId xmlns:a16="http://schemas.microsoft.com/office/drawing/2014/main" id="{33D54ADE-9B97-40A3-8811-064D87E4B955}"/>
                </a:ext>
              </a:extLst>
            </p:cNvPr>
            <p:cNvSpPr/>
            <p:nvPr/>
          </p:nvSpPr>
          <p:spPr>
            <a:xfrm>
              <a:off x="973379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5" name="Shape 61">
              <a:extLst>
                <a:ext uri="{FF2B5EF4-FFF2-40B4-BE49-F238E27FC236}">
                  <a16:creationId xmlns:a16="http://schemas.microsoft.com/office/drawing/2014/main" id="{99E92019-1351-4EE0-A68D-972D6AE05172}"/>
                </a:ext>
              </a:extLst>
            </p:cNvPr>
            <p:cNvSpPr/>
            <p:nvPr/>
          </p:nvSpPr>
          <p:spPr>
            <a:xfrm>
              <a:off x="1068019" y="4992624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6" name="Shape 62">
              <a:extLst>
                <a:ext uri="{FF2B5EF4-FFF2-40B4-BE49-F238E27FC236}">
                  <a16:creationId xmlns:a16="http://schemas.microsoft.com/office/drawing/2014/main" id="{8A64A152-0F77-4380-A981-A23D03260C39}"/>
                </a:ext>
              </a:extLst>
            </p:cNvPr>
            <p:cNvSpPr/>
            <p:nvPr/>
          </p:nvSpPr>
          <p:spPr>
            <a:xfrm>
              <a:off x="878738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7" name="Shape 63">
              <a:extLst>
                <a:ext uri="{FF2B5EF4-FFF2-40B4-BE49-F238E27FC236}">
                  <a16:creationId xmlns:a16="http://schemas.microsoft.com/office/drawing/2014/main" id="{328CDDD4-16E1-48E1-8064-0C34A7A9E03F}"/>
                </a:ext>
              </a:extLst>
            </p:cNvPr>
            <p:cNvSpPr/>
            <p:nvPr/>
          </p:nvSpPr>
          <p:spPr>
            <a:xfrm>
              <a:off x="973379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8" name="Shape 64">
              <a:extLst>
                <a:ext uri="{FF2B5EF4-FFF2-40B4-BE49-F238E27FC236}">
                  <a16:creationId xmlns:a16="http://schemas.microsoft.com/office/drawing/2014/main" id="{60E9C2D5-32FC-4D47-844D-D583395B017A}"/>
                </a:ext>
              </a:extLst>
            </p:cNvPr>
            <p:cNvSpPr/>
            <p:nvPr/>
          </p:nvSpPr>
          <p:spPr>
            <a:xfrm>
              <a:off x="1068019" y="5066690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69" name="Shape 65">
              <a:extLst>
                <a:ext uri="{FF2B5EF4-FFF2-40B4-BE49-F238E27FC236}">
                  <a16:creationId xmlns:a16="http://schemas.microsoft.com/office/drawing/2014/main" id="{778505BA-8F9B-4172-94D6-8427F13C2738}"/>
                </a:ext>
              </a:extLst>
            </p:cNvPr>
            <p:cNvSpPr/>
            <p:nvPr/>
          </p:nvSpPr>
          <p:spPr>
            <a:xfrm>
              <a:off x="878738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0" name="Shape 66">
              <a:extLst>
                <a:ext uri="{FF2B5EF4-FFF2-40B4-BE49-F238E27FC236}">
                  <a16:creationId xmlns:a16="http://schemas.microsoft.com/office/drawing/2014/main" id="{25D1DBF0-0C19-40DC-97D2-22589F930599}"/>
                </a:ext>
              </a:extLst>
            </p:cNvPr>
            <p:cNvSpPr/>
            <p:nvPr/>
          </p:nvSpPr>
          <p:spPr>
            <a:xfrm>
              <a:off x="973379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1" name="Shape 67">
              <a:extLst>
                <a:ext uri="{FF2B5EF4-FFF2-40B4-BE49-F238E27FC236}">
                  <a16:creationId xmlns:a16="http://schemas.microsoft.com/office/drawing/2014/main" id="{3AD5F172-963C-48E5-8CE8-34DFF777DE8D}"/>
                </a:ext>
              </a:extLst>
            </p:cNvPr>
            <p:cNvSpPr/>
            <p:nvPr/>
          </p:nvSpPr>
          <p:spPr>
            <a:xfrm>
              <a:off x="1068019" y="5140757"/>
              <a:ext cx="49378" cy="49378"/>
            </a:xfrm>
            <a:prstGeom prst="rect">
              <a:avLst/>
            </a:prstGeom>
            <a:solidFill>
              <a:srgbClr val="0B5AAE"/>
            </a:solidFill>
            <a:ln w="12700">
              <a:solidFill>
                <a:srgbClr val="0B5AAE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2" name="Text 68">
              <a:extLst>
                <a:ext uri="{FF2B5EF4-FFF2-40B4-BE49-F238E27FC236}">
                  <a16:creationId xmlns:a16="http://schemas.microsoft.com/office/drawing/2014/main" id="{C3DC41EB-2D07-4D65-AFDD-65FFCF0C8F76}"/>
                </a:ext>
              </a:extLst>
            </p:cNvPr>
            <p:cNvSpPr/>
            <p:nvPr/>
          </p:nvSpPr>
          <p:spPr>
            <a:xfrm>
              <a:off x="521208" y="5321808"/>
              <a:ext cx="1097280" cy="23774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註冊率計算</a:t>
              </a:r>
              <a:endParaRPr lang="en-US" sz="1500" dirty="0"/>
            </a:p>
          </p:txBody>
        </p:sp>
        <p:sp>
          <p:nvSpPr>
            <p:cNvPr id="73" name="Text 69">
              <a:extLst>
                <a:ext uri="{FF2B5EF4-FFF2-40B4-BE49-F238E27FC236}">
                  <a16:creationId xmlns:a16="http://schemas.microsoft.com/office/drawing/2014/main" id="{8D7DBB42-9106-4A5D-B12F-5F685122F3AE}"/>
                </a:ext>
              </a:extLst>
            </p:cNvPr>
            <p:cNvSpPr/>
            <p:nvPr/>
          </p:nvSpPr>
          <p:spPr>
            <a:xfrm>
              <a:off x="1874520" y="5074920"/>
              <a:ext cx="4297680" cy="32918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8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資訊管理學系學士班新生註冊率(%) (D) =</a:t>
              </a:r>
              <a:endParaRPr lang="en-US" sz="1800" dirty="0"/>
            </a:p>
          </p:txBody>
        </p:sp>
        <p:sp>
          <p:nvSpPr>
            <p:cNvPr id="74" name="Text 70">
              <a:extLst>
                <a:ext uri="{FF2B5EF4-FFF2-40B4-BE49-F238E27FC236}">
                  <a16:creationId xmlns:a16="http://schemas.microsoft.com/office/drawing/2014/main" id="{E2799079-0EC8-462B-B184-5A8FECD07335}"/>
                </a:ext>
              </a:extLst>
            </p:cNvPr>
            <p:cNvSpPr/>
            <p:nvPr/>
          </p:nvSpPr>
          <p:spPr>
            <a:xfrm>
              <a:off x="6355080" y="4910328"/>
              <a:ext cx="109728" cy="59436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3500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[</a:t>
              </a:r>
              <a:endParaRPr lang="en-US" sz="3500" dirty="0"/>
            </a:p>
          </p:txBody>
        </p:sp>
        <p:sp>
          <p:nvSpPr>
            <p:cNvPr id="75" name="Shape 71">
              <a:extLst>
                <a:ext uri="{FF2B5EF4-FFF2-40B4-BE49-F238E27FC236}">
                  <a16:creationId xmlns:a16="http://schemas.microsoft.com/office/drawing/2014/main" id="{73401941-4A58-4DB0-9BFA-E5BFB8D5CF54}"/>
                </a:ext>
              </a:extLst>
            </p:cNvPr>
            <p:cNvSpPr/>
            <p:nvPr/>
          </p:nvSpPr>
          <p:spPr>
            <a:xfrm>
              <a:off x="6492240" y="5248656"/>
              <a:ext cx="306324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</a:sp3d>
          </p:spPr>
        </p:sp>
        <p:sp>
          <p:nvSpPr>
            <p:cNvPr id="76" name="Text 72">
              <a:extLst>
                <a:ext uri="{FF2B5EF4-FFF2-40B4-BE49-F238E27FC236}">
                  <a16:creationId xmlns:a16="http://schemas.microsoft.com/office/drawing/2014/main" id="{92607725-B35D-4A80-A1ED-02B417F97B28}"/>
                </a:ext>
              </a:extLst>
            </p:cNvPr>
            <p:cNvSpPr/>
            <p:nvPr/>
          </p:nvSpPr>
          <p:spPr>
            <a:xfrm>
              <a:off x="6510528" y="4901184"/>
              <a:ext cx="3127248" cy="292608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altLang="zh-TW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55</a:t>
              </a:r>
              <a:r>
                <a:rPr lang="en-US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(C)+5(E)+4(F)+</a:t>
              </a:r>
              <a:r>
                <a:rPr lang="en-US" sz="1600" b="1" dirty="0">
                  <a:solidFill>
                    <a:srgbClr val="C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20(G)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77" name="Text 73">
              <a:extLst>
                <a:ext uri="{FF2B5EF4-FFF2-40B4-BE49-F238E27FC236}">
                  <a16:creationId xmlns:a16="http://schemas.microsoft.com/office/drawing/2014/main" id="{4FD28C24-524E-45FE-8276-B240BFF19D84}"/>
                </a:ext>
              </a:extLst>
            </p:cNvPr>
            <p:cNvSpPr/>
            <p:nvPr/>
          </p:nvSpPr>
          <p:spPr>
            <a:xfrm>
              <a:off x="6510528" y="5285232"/>
              <a:ext cx="3127248" cy="292608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60(A)-3(B)+5(E)+4(F)+</a:t>
              </a:r>
              <a:r>
                <a:rPr lang="en-US" sz="1600" b="1" dirty="0">
                  <a:solidFill>
                    <a:srgbClr val="C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20(G)</a:t>
              </a:r>
              <a:endParaRPr lang="en-US" sz="1600" dirty="0">
                <a:solidFill>
                  <a:srgbClr val="C00000"/>
                </a:solidFill>
              </a:endParaRPr>
            </a:p>
          </p:txBody>
        </p:sp>
        <p:sp>
          <p:nvSpPr>
            <p:cNvPr id="78" name="Text 74">
              <a:extLst>
                <a:ext uri="{FF2B5EF4-FFF2-40B4-BE49-F238E27FC236}">
                  <a16:creationId xmlns:a16="http://schemas.microsoft.com/office/drawing/2014/main" id="{AB3B78CB-496B-4B4E-B9CC-06055B11416E}"/>
                </a:ext>
              </a:extLst>
            </p:cNvPr>
            <p:cNvSpPr/>
            <p:nvPr/>
          </p:nvSpPr>
          <p:spPr>
            <a:xfrm>
              <a:off x="9619488" y="4910328"/>
              <a:ext cx="109728" cy="59436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rmAutofit/>
            </a:bodyPr>
            <a:lstStyle/>
            <a:p>
              <a:pPr marL="0" indent="0">
                <a:buNone/>
              </a:pPr>
              <a:r>
                <a:rPr lang="en-US" sz="3500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]</a:t>
              </a:r>
              <a:endParaRPr lang="en-US" sz="3500" dirty="0"/>
            </a:p>
          </p:txBody>
        </p:sp>
        <p:sp>
          <p:nvSpPr>
            <p:cNvPr id="79" name="Text 75">
              <a:extLst>
                <a:ext uri="{FF2B5EF4-FFF2-40B4-BE49-F238E27FC236}">
                  <a16:creationId xmlns:a16="http://schemas.microsoft.com/office/drawing/2014/main" id="{683DE434-7C86-4A32-B276-25A5C1A81579}"/>
                </a:ext>
              </a:extLst>
            </p:cNvPr>
            <p:cNvSpPr/>
            <p:nvPr/>
          </p:nvSpPr>
          <p:spPr>
            <a:xfrm>
              <a:off x="9829800" y="5102352"/>
              <a:ext cx="960120" cy="274320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Autofit/>
            </a:bodyPr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000000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× 100%  =</a:t>
              </a:r>
              <a:endParaRPr lang="en-US" sz="1500" dirty="0"/>
            </a:p>
          </p:txBody>
        </p:sp>
        <p:sp>
          <p:nvSpPr>
            <p:cNvPr id="80" name="Text 76">
              <a:extLst>
                <a:ext uri="{FF2B5EF4-FFF2-40B4-BE49-F238E27FC236}">
                  <a16:creationId xmlns:a16="http://schemas.microsoft.com/office/drawing/2014/main" id="{8B58E8D6-F44E-47F0-A7D1-669086FDF067}"/>
                </a:ext>
              </a:extLst>
            </p:cNvPr>
            <p:cNvSpPr/>
            <p:nvPr/>
          </p:nvSpPr>
          <p:spPr>
            <a:xfrm>
              <a:off x="10789920" y="5056632"/>
              <a:ext cx="914400" cy="329184"/>
            </a:xfrm>
            <a:prstGeom prst="rect">
              <a:avLst/>
            </a:prstGeom>
            <a:noFill/>
            <a:ln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381" tIns="381" rIns="381" bIns="381" rtlCol="0" anchor="ctr">
              <a:noAutofit/>
            </a:bodyPr>
            <a:lstStyle/>
            <a:p>
              <a:pPr marL="0" indent="0" algn="r">
                <a:buNone/>
              </a:pPr>
              <a:r>
                <a:rPr lang="en-US" altLang="zh-TW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97</a:t>
              </a:r>
              <a:r>
                <a:rPr lang="en-US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.</a:t>
              </a:r>
              <a:r>
                <a:rPr lang="en-US" altLang="zh-TW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67</a:t>
              </a:r>
              <a:r>
                <a:rPr lang="en-US" sz="1700" b="1" dirty="0">
                  <a:solidFill>
                    <a:srgbClr val="0000FF"/>
                  </a:solidFill>
                  <a:latin typeface="Microsoft JhengHei" pitchFamily="34" charset="0"/>
                  <a:ea typeface="Microsoft JhengHei" pitchFamily="34" charset="-122"/>
                  <a:cs typeface="Microsoft JhengHei" pitchFamily="34" charset="-120"/>
                </a:rPr>
                <a:t>%</a:t>
              </a:r>
              <a:endParaRPr lang="en-US" sz="1700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633AA94B-B9AD-4477-8459-752784D88339}"/>
              </a:ext>
            </a:extLst>
          </p:cNvPr>
          <p:cNvGrpSpPr/>
          <p:nvPr/>
        </p:nvGrpSpPr>
        <p:grpSpPr>
          <a:xfrm>
            <a:off x="275844" y="2173414"/>
            <a:ext cx="11640312" cy="2128123"/>
            <a:chOff x="274320" y="2355494"/>
            <a:chExt cx="11640312" cy="1637018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4044003A-F81C-4F7F-A065-C32CD0C4AB57}"/>
                </a:ext>
              </a:extLst>
            </p:cNvPr>
            <p:cNvGrpSpPr/>
            <p:nvPr/>
          </p:nvGrpSpPr>
          <p:grpSpPr>
            <a:xfrm>
              <a:off x="274320" y="2355494"/>
              <a:ext cx="11640312" cy="1637018"/>
              <a:chOff x="274320" y="2496312"/>
              <a:chExt cx="11640312" cy="1637018"/>
            </a:xfrm>
          </p:grpSpPr>
          <p:sp>
            <p:nvSpPr>
              <p:cNvPr id="11" name="Shape 9">
                <a:extLst>
                  <a:ext uri="{FF2B5EF4-FFF2-40B4-BE49-F238E27FC236}">
                    <a16:creationId xmlns:a16="http://schemas.microsoft.com/office/drawing/2014/main" id="{9E8E7081-A337-4101-B37C-1A60B19BE045}"/>
                  </a:ext>
                </a:extLst>
              </p:cNvPr>
              <p:cNvSpPr/>
              <p:nvPr/>
            </p:nvSpPr>
            <p:spPr>
              <a:xfrm>
                <a:off x="274320" y="2496312"/>
                <a:ext cx="11640312" cy="1637018"/>
              </a:xfrm>
              <a:prstGeom prst="roundRect">
                <a:avLst>
                  <a:gd name="adj" fmla="val 6000"/>
                </a:avLst>
              </a:prstGeom>
              <a:solidFill>
                <a:srgbClr val="FFFFFF"/>
              </a:solidFill>
              <a:ln w="12700">
                <a:solidFill>
                  <a:srgbClr val="BAD2EA"/>
                </a:solidFill>
                <a:prstDash val="solid"/>
              </a:ln>
              <a:effectLst>
                <a:outerShdw blurRad="25400" dist="50800" dir="2700000" algn="bl" rotWithShape="0">
                  <a:srgbClr val="999999"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</p:sp>
          <p:sp>
            <p:nvSpPr>
              <p:cNvPr id="12" name="Shape 10">
                <a:extLst>
                  <a:ext uri="{FF2B5EF4-FFF2-40B4-BE49-F238E27FC236}">
                    <a16:creationId xmlns:a16="http://schemas.microsoft.com/office/drawing/2014/main" id="{B59406CC-9688-4132-91D0-2E7E257E777C}"/>
                  </a:ext>
                </a:extLst>
              </p:cNvPr>
              <p:cNvSpPr/>
              <p:nvPr/>
            </p:nvSpPr>
            <p:spPr>
              <a:xfrm>
                <a:off x="504227" y="2587752"/>
                <a:ext cx="1080000" cy="1441305"/>
              </a:xfrm>
              <a:prstGeom prst="roundRect">
                <a:avLst>
                  <a:gd name="adj" fmla="val 5797"/>
                </a:avLst>
              </a:prstGeom>
              <a:solidFill>
                <a:srgbClr val="0B5AAE"/>
              </a:solidFill>
              <a:ln w="12700">
                <a:solidFill>
                  <a:srgbClr val="0B5AAE"/>
                </a:solidFill>
                <a:prstDash val="solid"/>
              </a:ln>
            </p:spPr>
          </p:sp>
          <p:sp>
            <p:nvSpPr>
              <p:cNvPr id="13" name="Shape 11">
                <a:extLst>
                  <a:ext uri="{FF2B5EF4-FFF2-40B4-BE49-F238E27FC236}">
                    <a16:creationId xmlns:a16="http://schemas.microsoft.com/office/drawing/2014/main" id="{32D74F3A-5DD3-4D7B-AFE0-D24466D30E4C}"/>
                  </a:ext>
                </a:extLst>
              </p:cNvPr>
              <p:cNvSpPr/>
              <p:nvPr/>
            </p:nvSpPr>
            <p:spPr>
              <a:xfrm>
                <a:off x="849478" y="2907792"/>
                <a:ext cx="321869" cy="90526"/>
              </a:xfrm>
              <a:prstGeom prst="triangle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4" name="Shape 12">
                <a:extLst>
                  <a:ext uri="{FF2B5EF4-FFF2-40B4-BE49-F238E27FC236}">
                    <a16:creationId xmlns:a16="http://schemas.microsoft.com/office/drawing/2014/main" id="{E5850B32-5ACC-44E3-BAF6-0CDBC32247AF}"/>
                  </a:ext>
                </a:extLst>
              </p:cNvPr>
              <p:cNvSpPr/>
              <p:nvPr/>
            </p:nvSpPr>
            <p:spPr>
              <a:xfrm>
                <a:off x="809244" y="3008376"/>
                <a:ext cx="402336" cy="3017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5" name="Shape 13">
                <a:extLst>
                  <a:ext uri="{FF2B5EF4-FFF2-40B4-BE49-F238E27FC236}">
                    <a16:creationId xmlns:a16="http://schemas.microsoft.com/office/drawing/2014/main" id="{426BCB8C-FA1F-4363-A788-BF69EEC7B7B7}"/>
                  </a:ext>
                </a:extLst>
              </p:cNvPr>
              <p:cNvSpPr/>
              <p:nvPr/>
            </p:nvSpPr>
            <p:spPr>
              <a:xfrm>
                <a:off x="849478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6" name="Shape 14">
                <a:extLst>
                  <a:ext uri="{FF2B5EF4-FFF2-40B4-BE49-F238E27FC236}">
                    <a16:creationId xmlns:a16="http://schemas.microsoft.com/office/drawing/2014/main" id="{BC7BA38C-3A29-45C6-ABB4-BC0B2A2E1B94}"/>
                  </a:ext>
                </a:extLst>
              </p:cNvPr>
              <p:cNvSpPr/>
              <p:nvPr/>
            </p:nvSpPr>
            <p:spPr>
              <a:xfrm>
                <a:off x="934974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7" name="Shape 15">
                <a:extLst>
                  <a:ext uri="{FF2B5EF4-FFF2-40B4-BE49-F238E27FC236}">
                    <a16:creationId xmlns:a16="http://schemas.microsoft.com/office/drawing/2014/main" id="{4E515B90-1F14-4295-B15B-DF3695C392E4}"/>
                  </a:ext>
                </a:extLst>
              </p:cNvPr>
              <p:cNvSpPr/>
              <p:nvPr/>
            </p:nvSpPr>
            <p:spPr>
              <a:xfrm>
                <a:off x="1020470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8" name="Shape 16">
                <a:extLst>
                  <a:ext uri="{FF2B5EF4-FFF2-40B4-BE49-F238E27FC236}">
                    <a16:creationId xmlns:a16="http://schemas.microsoft.com/office/drawing/2014/main" id="{B3AEFD70-D81C-42A5-8A5E-749583F2A716}"/>
                  </a:ext>
                </a:extLst>
              </p:cNvPr>
              <p:cNvSpPr/>
              <p:nvPr/>
            </p:nvSpPr>
            <p:spPr>
              <a:xfrm>
                <a:off x="1105967" y="3058668"/>
                <a:ext cx="30175" cy="21122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19" name="Shape 17">
                <a:extLst>
                  <a:ext uri="{FF2B5EF4-FFF2-40B4-BE49-F238E27FC236}">
                    <a16:creationId xmlns:a16="http://schemas.microsoft.com/office/drawing/2014/main" id="{0D747FAA-32A9-4B5E-B50D-25487D229DFB}"/>
                  </a:ext>
                </a:extLst>
              </p:cNvPr>
              <p:cNvSpPr/>
              <p:nvPr/>
            </p:nvSpPr>
            <p:spPr>
              <a:xfrm>
                <a:off x="809244" y="3290011"/>
                <a:ext cx="402336" cy="30175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20" name="Shape 18">
                <a:extLst>
                  <a:ext uri="{FF2B5EF4-FFF2-40B4-BE49-F238E27FC236}">
                    <a16:creationId xmlns:a16="http://schemas.microsoft.com/office/drawing/2014/main" id="{E7A2726E-22C4-4222-90E5-43E49F1D34E0}"/>
                  </a:ext>
                </a:extLst>
              </p:cNvPr>
              <p:cNvSpPr/>
              <p:nvPr/>
            </p:nvSpPr>
            <p:spPr>
              <a:xfrm>
                <a:off x="784098" y="3340303"/>
                <a:ext cx="452628" cy="2514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prstDash val="solid"/>
              </a:ln>
            </p:spPr>
          </p:sp>
          <p:sp>
            <p:nvSpPr>
              <p:cNvPr id="22" name="Text 19">
                <a:extLst>
                  <a:ext uri="{FF2B5EF4-FFF2-40B4-BE49-F238E27FC236}">
                    <a16:creationId xmlns:a16="http://schemas.microsoft.com/office/drawing/2014/main" id="{ABD06FD8-5D36-4A63-B0C3-DEE05F6921CE}"/>
                  </a:ext>
                </a:extLst>
              </p:cNvPr>
              <p:cNvSpPr/>
              <p:nvPr/>
            </p:nvSpPr>
            <p:spPr>
              <a:xfrm>
                <a:off x="521208" y="3529584"/>
                <a:ext cx="1097280" cy="310896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700" b="1" dirty="0">
                    <a:solidFill>
                      <a:srgbClr val="FFFFFF"/>
                    </a:solidFill>
                    <a:latin typeface="Microsoft JhengHei" pitchFamily="34" charset="0"/>
                    <a:ea typeface="Microsoft JhengHei" pitchFamily="34" charset="-122"/>
                    <a:cs typeface="Microsoft JhengHei" pitchFamily="34" charset="-120"/>
                  </a:rPr>
                  <a:t>範例情境</a:t>
                </a:r>
                <a:endParaRPr lang="en-US" sz="1700" dirty="0"/>
              </a:p>
            </p:txBody>
          </p:sp>
          <p:sp>
            <p:nvSpPr>
              <p:cNvPr id="23" name="Shape 20">
                <a:extLst>
                  <a:ext uri="{FF2B5EF4-FFF2-40B4-BE49-F238E27FC236}">
                    <a16:creationId xmlns:a16="http://schemas.microsoft.com/office/drawing/2014/main" id="{E9790E77-2674-400E-B206-085CA16E0608}"/>
                  </a:ext>
                </a:extLst>
              </p:cNvPr>
              <p:cNvSpPr/>
              <p:nvPr/>
            </p:nvSpPr>
            <p:spPr>
              <a:xfrm>
                <a:off x="1725228" y="2606040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24" name="Text 21">
                <a:extLst>
                  <a:ext uri="{FF2B5EF4-FFF2-40B4-BE49-F238E27FC236}">
                    <a16:creationId xmlns:a16="http://schemas.microsoft.com/office/drawing/2014/main" id="{AC09B61B-A056-410B-9BC6-BFB438C60115}"/>
                  </a:ext>
                </a:extLst>
              </p:cNvPr>
              <p:cNvSpPr/>
              <p:nvPr/>
            </p:nvSpPr>
            <p:spPr>
              <a:xfrm>
                <a:off x="1725228" y="2633472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A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5" name="Shape 22">
                <a:extLst>
                  <a:ext uri="{FF2B5EF4-FFF2-40B4-BE49-F238E27FC236}">
                    <a16:creationId xmlns:a16="http://schemas.microsoft.com/office/drawing/2014/main" id="{99976CC7-84AF-4C56-8BE0-F36F84EF88A8}"/>
                  </a:ext>
                </a:extLst>
              </p:cNvPr>
              <p:cNvSpPr/>
              <p:nvPr/>
            </p:nvSpPr>
            <p:spPr>
              <a:xfrm>
                <a:off x="2246809" y="2606040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26" name="Text 23">
                <a:extLst>
                  <a:ext uri="{FF2B5EF4-FFF2-40B4-BE49-F238E27FC236}">
                    <a16:creationId xmlns:a16="http://schemas.microsoft.com/office/drawing/2014/main" id="{AAA5F4CF-6D93-42A8-9693-98E7F5A18CCE}"/>
                  </a:ext>
                </a:extLst>
              </p:cNvPr>
              <p:cNvSpPr/>
              <p:nvPr/>
            </p:nvSpPr>
            <p:spPr>
              <a:xfrm>
                <a:off x="2346648" y="2642616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總量內核定新生招生名額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(A)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 24">
                <a:extLst>
                  <a:ext uri="{FF2B5EF4-FFF2-40B4-BE49-F238E27FC236}">
                    <a16:creationId xmlns:a16="http://schemas.microsoft.com/office/drawing/2014/main" id="{EFAD54A1-AE18-4FDB-87EB-EF93B1C5CBDD}"/>
                  </a:ext>
                </a:extLst>
              </p:cNvPr>
              <p:cNvSpPr/>
              <p:nvPr/>
            </p:nvSpPr>
            <p:spPr>
              <a:xfrm>
                <a:off x="6267370" y="2651760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60名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 26">
                <a:extLst>
                  <a:ext uri="{FF2B5EF4-FFF2-40B4-BE49-F238E27FC236}">
                    <a16:creationId xmlns:a16="http://schemas.microsoft.com/office/drawing/2014/main" id="{8746DB19-FF5F-4344-A5A2-C9F933E593DD}"/>
                  </a:ext>
                </a:extLst>
              </p:cNvPr>
              <p:cNvSpPr/>
              <p:nvPr/>
            </p:nvSpPr>
            <p:spPr>
              <a:xfrm>
                <a:off x="1725228" y="3072384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A1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3" name="Shape 30">
                <a:extLst>
                  <a:ext uri="{FF2B5EF4-FFF2-40B4-BE49-F238E27FC236}">
                    <a16:creationId xmlns:a16="http://schemas.microsoft.com/office/drawing/2014/main" id="{07161A0A-A5F9-4839-A166-6439383ADC6F}"/>
                  </a:ext>
                </a:extLst>
              </p:cNvPr>
              <p:cNvSpPr/>
              <p:nvPr/>
            </p:nvSpPr>
            <p:spPr>
              <a:xfrm>
                <a:off x="1725228" y="3110643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34" name="Text 31">
                <a:extLst>
                  <a:ext uri="{FF2B5EF4-FFF2-40B4-BE49-F238E27FC236}">
                    <a16:creationId xmlns:a16="http://schemas.microsoft.com/office/drawing/2014/main" id="{9FEE0A48-F7F0-4B76-BBAC-687C94EB6996}"/>
                  </a:ext>
                </a:extLst>
              </p:cNvPr>
              <p:cNvSpPr/>
              <p:nvPr/>
            </p:nvSpPr>
            <p:spPr>
              <a:xfrm>
                <a:off x="1725228" y="3138073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B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5" name="Shape 32">
                <a:extLst>
                  <a:ext uri="{FF2B5EF4-FFF2-40B4-BE49-F238E27FC236}">
                    <a16:creationId xmlns:a16="http://schemas.microsoft.com/office/drawing/2014/main" id="{59DD598B-A682-49AA-84F6-6B627D2548BE}"/>
                  </a:ext>
                </a:extLst>
              </p:cNvPr>
              <p:cNvSpPr/>
              <p:nvPr/>
            </p:nvSpPr>
            <p:spPr>
              <a:xfrm>
                <a:off x="2246809" y="3110643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36" name="Text 33">
                <a:extLst>
                  <a:ext uri="{FF2B5EF4-FFF2-40B4-BE49-F238E27FC236}">
                    <a16:creationId xmlns:a16="http://schemas.microsoft.com/office/drawing/2014/main" id="{01317FBD-08F8-492A-A262-4849AF931E14}"/>
                  </a:ext>
                </a:extLst>
              </p:cNvPr>
              <p:cNvSpPr/>
              <p:nvPr/>
            </p:nvSpPr>
            <p:spPr>
              <a:xfrm>
                <a:off x="2374637" y="3147213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總量內新生保留入學資格人數</a:t>
                </a:r>
                <a:r>
                  <a:rPr lang="en-US" altLang="zh-TW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(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B)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7" name="Text 34">
                <a:extLst>
                  <a:ext uri="{FF2B5EF4-FFF2-40B4-BE49-F238E27FC236}">
                    <a16:creationId xmlns:a16="http://schemas.microsoft.com/office/drawing/2014/main" id="{3BB27659-78BC-4DE0-A68D-3EF97C84AF2A}"/>
                  </a:ext>
                </a:extLst>
              </p:cNvPr>
              <p:cNvSpPr/>
              <p:nvPr/>
            </p:nvSpPr>
            <p:spPr>
              <a:xfrm>
                <a:off x="6267370" y="3156363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38" name="Shape 35">
                <a:extLst>
                  <a:ext uri="{FF2B5EF4-FFF2-40B4-BE49-F238E27FC236}">
                    <a16:creationId xmlns:a16="http://schemas.microsoft.com/office/drawing/2014/main" id="{C6EE9378-AE17-48E1-B270-0065F16967F5}"/>
                  </a:ext>
                </a:extLst>
              </p:cNvPr>
              <p:cNvSpPr/>
              <p:nvPr/>
            </p:nvSpPr>
            <p:spPr>
              <a:xfrm>
                <a:off x="1725228" y="3585437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39" name="Text 36">
                <a:extLst>
                  <a:ext uri="{FF2B5EF4-FFF2-40B4-BE49-F238E27FC236}">
                    <a16:creationId xmlns:a16="http://schemas.microsoft.com/office/drawing/2014/main" id="{5AB93A12-AEE5-4BBA-9A12-7C241F36A442}"/>
                  </a:ext>
                </a:extLst>
              </p:cNvPr>
              <p:cNvSpPr/>
              <p:nvPr/>
            </p:nvSpPr>
            <p:spPr>
              <a:xfrm>
                <a:off x="1725228" y="3584160"/>
                <a:ext cx="422557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C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0" name="Shape 37">
                <a:extLst>
                  <a:ext uri="{FF2B5EF4-FFF2-40B4-BE49-F238E27FC236}">
                    <a16:creationId xmlns:a16="http://schemas.microsoft.com/office/drawing/2014/main" id="{2ABA647C-1737-4C07-AAED-72E9936B36E4}"/>
                  </a:ext>
                </a:extLst>
              </p:cNvPr>
              <p:cNvSpPr/>
              <p:nvPr/>
            </p:nvSpPr>
            <p:spPr>
              <a:xfrm>
                <a:off x="2246809" y="3578260"/>
                <a:ext cx="4853787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5FA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41" name="Text 38">
                <a:extLst>
                  <a:ext uri="{FF2B5EF4-FFF2-40B4-BE49-F238E27FC236}">
                    <a16:creationId xmlns:a16="http://schemas.microsoft.com/office/drawing/2014/main" id="{E5EEE037-7C5F-4228-B9FA-5CDDD7CAA693}"/>
                  </a:ext>
                </a:extLst>
              </p:cNvPr>
              <p:cNvSpPr/>
              <p:nvPr/>
            </p:nvSpPr>
            <p:spPr>
              <a:xfrm>
                <a:off x="2383969" y="3614840"/>
                <a:ext cx="4160520" cy="28346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總量內新生招生名額之實際註冊人數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(C)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2" name="Text 39">
                <a:extLst>
                  <a:ext uri="{FF2B5EF4-FFF2-40B4-BE49-F238E27FC236}">
                    <a16:creationId xmlns:a16="http://schemas.microsoft.com/office/drawing/2014/main" id="{B885E870-3FC5-440B-BFAA-D01DEC2F73FC}"/>
                  </a:ext>
                </a:extLst>
              </p:cNvPr>
              <p:cNvSpPr/>
              <p:nvPr/>
            </p:nvSpPr>
            <p:spPr>
              <a:xfrm>
                <a:off x="6267370" y="3623980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altLang="zh-TW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55</a:t>
                </a: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3" name="Shape 40">
                <a:extLst>
                  <a:ext uri="{FF2B5EF4-FFF2-40B4-BE49-F238E27FC236}">
                    <a16:creationId xmlns:a16="http://schemas.microsoft.com/office/drawing/2014/main" id="{C4063EFD-A053-442E-B6CF-FB892F853CD5}"/>
                  </a:ext>
                </a:extLst>
              </p:cNvPr>
              <p:cNvSpPr/>
              <p:nvPr/>
            </p:nvSpPr>
            <p:spPr>
              <a:xfrm>
                <a:off x="7396938" y="2587752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44" name="Text 41">
                <a:extLst>
                  <a:ext uri="{FF2B5EF4-FFF2-40B4-BE49-F238E27FC236}">
                    <a16:creationId xmlns:a16="http://schemas.microsoft.com/office/drawing/2014/main" id="{E312AD9C-533E-428C-ABB2-C88EEDCB2A9E}"/>
                  </a:ext>
                </a:extLst>
              </p:cNvPr>
              <p:cNvSpPr/>
              <p:nvPr/>
            </p:nvSpPr>
            <p:spPr>
              <a:xfrm>
                <a:off x="7400290" y="2615536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E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5" name="Shape 42">
                <a:extLst>
                  <a:ext uri="{FF2B5EF4-FFF2-40B4-BE49-F238E27FC236}">
                    <a16:creationId xmlns:a16="http://schemas.microsoft.com/office/drawing/2014/main" id="{3A2E88AD-8BC4-4C23-A099-8BC26111DEF2}"/>
                  </a:ext>
                </a:extLst>
              </p:cNvPr>
              <p:cNvSpPr/>
              <p:nvPr/>
            </p:nvSpPr>
            <p:spPr>
              <a:xfrm>
                <a:off x="7895096" y="2587752"/>
                <a:ext cx="3794760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46" name="Text 43">
                <a:extLst>
                  <a:ext uri="{FF2B5EF4-FFF2-40B4-BE49-F238E27FC236}">
                    <a16:creationId xmlns:a16="http://schemas.microsoft.com/office/drawing/2014/main" id="{E3FED013-BC12-46F1-8E2E-9D27C20AEB18}"/>
                  </a:ext>
                </a:extLst>
              </p:cNvPr>
              <p:cNvSpPr/>
              <p:nvPr/>
            </p:nvSpPr>
            <p:spPr>
              <a:xfrm>
                <a:off x="7972074" y="2617296"/>
                <a:ext cx="297180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境外(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新生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)</a:t>
                </a:r>
                <a:r>
                  <a:rPr lang="zh-TW" alt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學生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實際註冊人數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(E)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7" name="Text 44">
                <a:extLst>
                  <a:ext uri="{FF2B5EF4-FFF2-40B4-BE49-F238E27FC236}">
                    <a16:creationId xmlns:a16="http://schemas.microsoft.com/office/drawing/2014/main" id="{70D4B898-C0AF-46EE-9A7F-2553BEDFCE55}"/>
                  </a:ext>
                </a:extLst>
              </p:cNvPr>
              <p:cNvSpPr/>
              <p:nvPr/>
            </p:nvSpPr>
            <p:spPr>
              <a:xfrm>
                <a:off x="10881360" y="2608869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5名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48" name="Shape 45">
                <a:extLst>
                  <a:ext uri="{FF2B5EF4-FFF2-40B4-BE49-F238E27FC236}">
                    <a16:creationId xmlns:a16="http://schemas.microsoft.com/office/drawing/2014/main" id="{D821AF9B-847D-451B-BA6E-C64B301F3C56}"/>
                  </a:ext>
                </a:extLst>
              </p:cNvPr>
              <p:cNvSpPr/>
              <p:nvPr/>
            </p:nvSpPr>
            <p:spPr>
              <a:xfrm>
                <a:off x="7407840" y="3103699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0B7FC0"/>
              </a:solidFill>
              <a:ln w="12700">
                <a:solidFill>
                  <a:srgbClr val="0B7FC0"/>
                </a:solidFill>
                <a:prstDash val="solid"/>
              </a:ln>
            </p:spPr>
          </p:sp>
          <p:sp>
            <p:nvSpPr>
              <p:cNvPr id="49" name="Text 46">
                <a:extLst>
                  <a:ext uri="{FF2B5EF4-FFF2-40B4-BE49-F238E27FC236}">
                    <a16:creationId xmlns:a16="http://schemas.microsoft.com/office/drawing/2014/main" id="{AD029216-3A3D-4372-AC7F-E624BA59D6A7}"/>
                  </a:ext>
                </a:extLst>
              </p:cNvPr>
              <p:cNvSpPr/>
              <p:nvPr/>
            </p:nvSpPr>
            <p:spPr>
              <a:xfrm>
                <a:off x="7406807" y="3107631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F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0" name="Shape 47">
                <a:extLst>
                  <a:ext uri="{FF2B5EF4-FFF2-40B4-BE49-F238E27FC236}">
                    <a16:creationId xmlns:a16="http://schemas.microsoft.com/office/drawing/2014/main" id="{A6DC924A-1772-4AF0-AAF1-FA75857E11B0}"/>
                  </a:ext>
                </a:extLst>
              </p:cNvPr>
              <p:cNvSpPr/>
              <p:nvPr/>
            </p:nvSpPr>
            <p:spPr>
              <a:xfrm>
                <a:off x="7932420" y="3100454"/>
                <a:ext cx="3757436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51" name="Text 48">
                <a:extLst>
                  <a:ext uri="{FF2B5EF4-FFF2-40B4-BE49-F238E27FC236}">
                    <a16:creationId xmlns:a16="http://schemas.microsoft.com/office/drawing/2014/main" id="{CDCD77C0-125F-4861-8C07-BC18BECE8DC8}"/>
                  </a:ext>
                </a:extLst>
              </p:cNvPr>
              <p:cNvSpPr/>
              <p:nvPr/>
            </p:nvSpPr>
            <p:spPr>
              <a:xfrm>
                <a:off x="7972073" y="3140229"/>
                <a:ext cx="3149083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國際專修部華語先修生實際註冊人數(F)</a:t>
                </a:r>
                <a:endParaRPr lang="en-US" sz="14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 49">
                <a:extLst>
                  <a:ext uri="{FF2B5EF4-FFF2-40B4-BE49-F238E27FC236}">
                    <a16:creationId xmlns:a16="http://schemas.microsoft.com/office/drawing/2014/main" id="{2167EE02-D2D9-4A6B-AD0A-EE160727824D}"/>
                  </a:ext>
                </a:extLst>
              </p:cNvPr>
              <p:cNvSpPr/>
              <p:nvPr/>
            </p:nvSpPr>
            <p:spPr>
              <a:xfrm>
                <a:off x="10891623" y="3139109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4名</a:t>
                </a:r>
                <a:endParaRPr lang="en-US" sz="14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3" name="Shape 50">
                <a:extLst>
                  <a:ext uri="{FF2B5EF4-FFF2-40B4-BE49-F238E27FC236}">
                    <a16:creationId xmlns:a16="http://schemas.microsoft.com/office/drawing/2014/main" id="{1FD5A21D-EF9E-42F3-9B84-ED3F1F10D245}"/>
                  </a:ext>
                </a:extLst>
              </p:cNvPr>
              <p:cNvSpPr/>
              <p:nvPr/>
            </p:nvSpPr>
            <p:spPr>
              <a:xfrm>
                <a:off x="7407840" y="3579826"/>
                <a:ext cx="438912" cy="329184"/>
              </a:xfrm>
              <a:prstGeom prst="roundRect">
                <a:avLst>
                  <a:gd name="adj" fmla="val 33333"/>
                </a:avLst>
              </a:prstGeom>
              <a:solidFill>
                <a:srgbClr val="C00000"/>
              </a:solidFill>
              <a:ln w="12700">
                <a:solidFill>
                  <a:srgbClr val="E60012"/>
                </a:solidFill>
                <a:prstDash val="solid"/>
              </a:ln>
            </p:spPr>
          </p:sp>
          <p:sp>
            <p:nvSpPr>
              <p:cNvPr id="54" name="Text 51">
                <a:extLst>
                  <a:ext uri="{FF2B5EF4-FFF2-40B4-BE49-F238E27FC236}">
                    <a16:creationId xmlns:a16="http://schemas.microsoft.com/office/drawing/2014/main" id="{94F11175-18DA-4F27-B6F1-675FBB56269D}"/>
                  </a:ext>
                </a:extLst>
              </p:cNvPr>
              <p:cNvSpPr/>
              <p:nvPr/>
            </p:nvSpPr>
            <p:spPr>
              <a:xfrm>
                <a:off x="7406103" y="3579826"/>
                <a:ext cx="438912" cy="329184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1600" b="1" dirty="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G</a:t>
                </a:r>
                <a:endParaRPr lang="en-US" sz="1600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5" name="Shape 52">
                <a:extLst>
                  <a:ext uri="{FF2B5EF4-FFF2-40B4-BE49-F238E27FC236}">
                    <a16:creationId xmlns:a16="http://schemas.microsoft.com/office/drawing/2014/main" id="{D79FFBFE-295C-49F9-9222-EC3088617C21}"/>
                  </a:ext>
                </a:extLst>
              </p:cNvPr>
              <p:cNvSpPr/>
              <p:nvPr/>
            </p:nvSpPr>
            <p:spPr>
              <a:xfrm>
                <a:off x="7909560" y="3585489"/>
                <a:ext cx="3794760" cy="329184"/>
              </a:xfrm>
              <a:prstGeom prst="roundRect">
                <a:avLst>
                  <a:gd name="adj" fmla="val 13889"/>
                </a:avLst>
              </a:prstGeom>
              <a:solidFill>
                <a:srgbClr val="F7FBFF"/>
              </a:solidFill>
              <a:ln w="12700">
                <a:solidFill>
                  <a:srgbClr val="B9D4EC"/>
                </a:solidFill>
                <a:prstDash val="solid"/>
              </a:ln>
            </p:spPr>
          </p:sp>
          <p:sp>
            <p:nvSpPr>
              <p:cNvPr id="56" name="Text 53">
                <a:extLst>
                  <a:ext uri="{FF2B5EF4-FFF2-40B4-BE49-F238E27FC236}">
                    <a16:creationId xmlns:a16="http://schemas.microsoft.com/office/drawing/2014/main" id="{BD1DE3DE-2797-4ABD-8706-D01E6B2870BA}"/>
                  </a:ext>
                </a:extLst>
              </p:cNvPr>
              <p:cNvSpPr/>
              <p:nvPr/>
            </p:nvSpPr>
            <p:spPr>
              <a:xfrm>
                <a:off x="7969509" y="3654295"/>
                <a:ext cx="3171942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t">
                <a:noAutofit/>
              </a:bodyPr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30</a:t>
                </a:r>
                <a:r>
                  <a:rPr lang="en-US" sz="14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+</a:t>
                </a: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大學試辦計畫學生實際註冊人數(G)</a:t>
                </a:r>
                <a:endParaRPr lang="en-US" sz="1400" dirty="0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 54">
                <a:extLst>
                  <a:ext uri="{FF2B5EF4-FFF2-40B4-BE49-F238E27FC236}">
                    <a16:creationId xmlns:a16="http://schemas.microsoft.com/office/drawing/2014/main" id="{C0EF4D60-FFDD-4851-A2DC-44B105EA0276}"/>
                  </a:ext>
                </a:extLst>
              </p:cNvPr>
              <p:cNvSpPr/>
              <p:nvPr/>
            </p:nvSpPr>
            <p:spPr>
              <a:xfrm>
                <a:off x="10922039" y="3612471"/>
                <a:ext cx="731520" cy="27432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indent="0" algn="r">
                  <a:buNone/>
                </a:pPr>
                <a:r>
                  <a:rPr lang="en-US" sz="14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20名</a:t>
                </a:r>
                <a:endParaRPr lang="en-US" sz="1400" dirty="0">
                  <a:solidFill>
                    <a:srgbClr val="C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1" name="Shape 16">
              <a:extLst>
                <a:ext uri="{FF2B5EF4-FFF2-40B4-BE49-F238E27FC236}">
                  <a16:creationId xmlns:a16="http://schemas.microsoft.com/office/drawing/2014/main" id="{083C08C8-6053-4D9F-9A78-B63BCE06E701}"/>
                </a:ext>
              </a:extLst>
            </p:cNvPr>
            <p:cNvSpPr/>
            <p:nvPr/>
          </p:nvSpPr>
          <p:spPr>
            <a:xfrm>
              <a:off x="1183723" y="2920964"/>
              <a:ext cx="30175" cy="21122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prstDash val="solid"/>
            </a:ln>
          </p:spPr>
        </p:sp>
      </p:grp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06F893FE-BE12-4DCF-9D73-0BFBC766652A}"/>
              </a:ext>
            </a:extLst>
          </p:cNvPr>
          <p:cNvSpPr txBox="1"/>
          <p:nvPr/>
        </p:nvSpPr>
        <p:spPr>
          <a:xfrm>
            <a:off x="316121" y="555984"/>
            <a:ext cx="11712158" cy="1305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</a:t>
            </a:r>
            <a:r>
              <a:rPr lang="zh-TW" altLang="en-US" sz="2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新生註冊率計算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lang="zh-TW" altLang="en-US" sz="2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sz="1600" b="1">
                <a:solidFill>
                  <a:srgbClr val="000000"/>
                </a:solidFill>
              </a:defRPr>
            </a:pPr>
            <a:r>
              <a:rPr lang="en-US" altLang="zh-TW" sz="2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Y大學115學年度經教育部核定「資訊管理學系學士班」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1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3.2.16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ts val="4000"/>
              </a:lnSpc>
              <a:tabLst>
                <a:tab pos="801688" algn="l"/>
              </a:tabLst>
              <a:defRPr/>
            </a:pP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及學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註冊率相關表冊補充「新型專班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註冊人數填報原則說明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     					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(10</a:t>
            </a:r>
            <a:r>
              <a:rPr lang="zh-TW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A65A28C-AC6B-4132-9D6A-E02EB2387E05}"/>
              </a:ext>
            </a:extLst>
          </p:cNvPr>
          <p:cNvGrpSpPr/>
          <p:nvPr/>
        </p:nvGrpSpPr>
        <p:grpSpPr>
          <a:xfrm>
            <a:off x="195245" y="1373788"/>
            <a:ext cx="11691627" cy="900000"/>
            <a:chOff x="160020" y="1298448"/>
            <a:chExt cx="11691627" cy="658368"/>
          </a:xfrm>
        </p:grpSpPr>
        <p:sp>
          <p:nvSpPr>
            <p:cNvPr id="8" name="Shape 5">
              <a:extLst>
                <a:ext uri="{FF2B5EF4-FFF2-40B4-BE49-F238E27FC236}">
                  <a16:creationId xmlns:a16="http://schemas.microsoft.com/office/drawing/2014/main" id="{E56AF130-91D9-41D0-8925-793FB4C97CCB}"/>
                </a:ext>
              </a:extLst>
            </p:cNvPr>
            <p:cNvSpPr/>
            <p:nvPr/>
          </p:nvSpPr>
          <p:spPr>
            <a:xfrm>
              <a:off x="160020" y="1298448"/>
              <a:ext cx="11691627" cy="65836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3"/>
              </a:solidFill>
              <a:prstDash val="solid"/>
            </a:ln>
            <a:effectLst>
              <a:outerShdw blurRad="15240" dist="3810" dir="2700000" algn="bl" rotWithShape="0">
                <a:srgbClr val="000000">
                  <a:alpha val="8000"/>
                </a:srgbClr>
              </a:outerShdw>
            </a:effectLst>
          </p:spPr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944A925B-1C05-4885-99CB-B63BE770286A}"/>
                </a:ext>
              </a:extLst>
            </p:cNvPr>
            <p:cNvSpPr/>
            <p:nvPr/>
          </p:nvSpPr>
          <p:spPr>
            <a:xfrm>
              <a:off x="315469" y="1444752"/>
              <a:ext cx="382704" cy="365760"/>
            </a:xfrm>
            <a:prstGeom prst="roundRect">
              <a:avLst/>
            </a:prstGeom>
            <a:solidFill>
              <a:srgbClr val="3564E8"/>
            </a:solidFill>
            <a:ln>
              <a:solidFill>
                <a:srgbClr val="3564E8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50000"/>
                </a:lnSpc>
                <a:buNone/>
              </a:pPr>
              <a:r>
                <a:rPr lang="en-US" sz="1400" b="1" i="1" dirty="0">
                  <a:solidFill>
                    <a:srgbClr val="FFFFFF"/>
                  </a:solidFill>
                  <a:latin typeface="Georgia" pitchFamily="34" charset="0"/>
                  <a:ea typeface="Georgia" pitchFamily="34" charset="-122"/>
                  <a:cs typeface="Georgia" pitchFamily="34" charset="-120"/>
                </a:rPr>
                <a:t>i</a:t>
              </a:r>
              <a:endParaRPr lang="en-US" sz="1400" dirty="0"/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A1A8E59D-3549-4F80-9D18-E69CB82B4F11}"/>
                </a:ext>
              </a:extLst>
            </p:cNvPr>
            <p:cNvSpPr/>
            <p:nvPr/>
          </p:nvSpPr>
          <p:spPr>
            <a:xfrm>
              <a:off x="827531" y="1453896"/>
              <a:ext cx="11024115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lnSpc>
                  <a:spcPct val="150000"/>
                </a:lnSpc>
                <a:buNone/>
              </a:pPr>
              <a:r>
                <a:rPr lang="en-US" sz="2000" b="1" dirty="0" err="1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適用對象：</a:t>
              </a:r>
              <a:r>
                <a:rPr lang="en-US" sz="20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國際產業人才教育專班（以下簡稱「新型專班</a:t>
              </a:r>
              <a:r>
                <a:rPr lang="en-US" sz="20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」）</a:t>
              </a:r>
            </a:p>
            <a:p>
              <a:pPr marL="0" indent="0">
                <a:lnSpc>
                  <a:spcPct val="150000"/>
                </a:lnSpc>
                <a:buNone/>
              </a:pPr>
              <a:r>
                <a:rPr lang="en-US" sz="2000" b="1" dirty="0" err="1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填報欄位：</a:t>
              </a:r>
              <a:r>
                <a:rPr lang="en-US" sz="20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各學系／各學制／全校之「境外（新生）學生實際註冊人數</a:t>
              </a:r>
              <a:r>
                <a:rPr lang="en-US" sz="20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」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3C9FC912-B047-4482-87DB-D1E93CCB1869}"/>
              </a:ext>
            </a:extLst>
          </p:cNvPr>
          <p:cNvGrpSpPr/>
          <p:nvPr/>
        </p:nvGrpSpPr>
        <p:grpSpPr>
          <a:xfrm>
            <a:off x="270129" y="2399192"/>
            <a:ext cx="5656628" cy="3136392"/>
            <a:chOff x="502920" y="2148840"/>
            <a:chExt cx="5504688" cy="2971800"/>
          </a:xfrm>
        </p:grpSpPr>
        <p:sp>
          <p:nvSpPr>
            <p:cNvPr id="12" name="Shape 8">
              <a:extLst>
                <a:ext uri="{FF2B5EF4-FFF2-40B4-BE49-F238E27FC236}">
                  <a16:creationId xmlns:a16="http://schemas.microsoft.com/office/drawing/2014/main" id="{27DB85C2-DDC3-4E56-8FBE-51E024370145}"/>
                </a:ext>
              </a:extLst>
            </p:cNvPr>
            <p:cNvSpPr/>
            <p:nvPr/>
          </p:nvSpPr>
          <p:spPr>
            <a:xfrm>
              <a:off x="502920" y="2148840"/>
              <a:ext cx="5504688" cy="2971800"/>
            </a:xfrm>
            <a:prstGeom prst="roundRect">
              <a:avLst/>
            </a:prstGeom>
            <a:solidFill>
              <a:srgbClr val="FFFFFF"/>
            </a:solidFill>
            <a:ln w="15240">
              <a:solidFill>
                <a:srgbClr val="B7DFC4"/>
              </a:solidFill>
              <a:prstDash val="solid"/>
            </a:ln>
            <a:effectLst>
              <a:outerShdw blurRad="19050" dist="508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3" name="Text 9">
              <a:extLst>
                <a:ext uri="{FF2B5EF4-FFF2-40B4-BE49-F238E27FC236}">
                  <a16:creationId xmlns:a16="http://schemas.microsoft.com/office/drawing/2014/main" id="{284B16CE-9B3D-4475-8AC1-DE994FBFF4CA}"/>
                </a:ext>
              </a:extLst>
            </p:cNvPr>
            <p:cNvSpPr/>
            <p:nvPr/>
          </p:nvSpPr>
          <p:spPr>
            <a:xfrm>
              <a:off x="502920" y="2148841"/>
              <a:ext cx="5504688" cy="515369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rgbClr val="2B9C55"/>
              </a:solidFill>
            </a:ln>
          </p:spPr>
          <p:txBody>
            <a:bodyPr wrap="square" lIns="2286" tIns="2286" rIns="2286" bIns="2286" rtlCol="0" anchor="ctr"/>
            <a:lstStyle/>
            <a:p>
              <a:pPr marL="0" indent="0" algn="l">
                <a:buNone/>
              </a:pPr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✅</a:t>
              </a: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可列入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A362E82D-E9FD-409F-9EC8-27812CE51528}"/>
                </a:ext>
              </a:extLst>
            </p:cNvPr>
            <p:cNvSpPr/>
            <p:nvPr/>
          </p:nvSpPr>
          <p:spPr>
            <a:xfrm>
              <a:off x="749808" y="2765652"/>
              <a:ext cx="1115568" cy="283464"/>
            </a:xfrm>
            <a:prstGeom prst="roundRect">
              <a:avLst/>
            </a:prstGeom>
            <a:solidFill>
              <a:srgbClr val="1F7A43">
                <a:alpha val="12000"/>
              </a:srgbClr>
            </a:solidFill>
            <a:ln>
              <a:solidFill>
                <a:srgbClr val="1F7A43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3753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專班範圍</a:t>
              </a:r>
              <a:endParaRPr lang="en-US" sz="2000" dirty="0">
                <a:solidFill>
                  <a:srgbClr val="137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Text 13">
              <a:extLst>
                <a:ext uri="{FF2B5EF4-FFF2-40B4-BE49-F238E27FC236}">
                  <a16:creationId xmlns:a16="http://schemas.microsoft.com/office/drawing/2014/main" id="{F0C5E152-4CBA-46FC-B28B-2C28CECA4F55}"/>
                </a:ext>
              </a:extLst>
            </p:cNvPr>
            <p:cNvSpPr/>
            <p:nvPr/>
          </p:nvSpPr>
          <p:spPr>
            <a:xfrm>
              <a:off x="773840" y="3089181"/>
              <a:ext cx="480060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學士雙聯專班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                          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兩年制學士專班</a:t>
              </a:r>
              <a:endParaRPr 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兩年制學士後專班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                  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</a:t>
              </a:r>
              <a:r>
                <a:rPr lang="zh-TW" alt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與本國生混班之學士班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• </a:t>
              </a:r>
              <a:r>
                <a:rPr lang="en-US" altLang="zh-TW" sz="15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碩士、博士學位（含雙聯學位</a:t>
              </a:r>
              <a:r>
                <a:rPr lang="en-US" altLang="zh-TW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）</a:t>
              </a:r>
              <a:endParaRPr lang="en-US" sz="1500" dirty="0">
                <a:solidFill>
                  <a:srgbClr val="1B2A4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endParaRPr>
            </a:p>
          </p:txBody>
        </p:sp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F1039BF5-668A-4EAA-A357-78C13DB42E26}"/>
                </a:ext>
              </a:extLst>
            </p:cNvPr>
            <p:cNvSpPr/>
            <p:nvPr/>
          </p:nvSpPr>
          <p:spPr>
            <a:xfrm>
              <a:off x="774837" y="4067858"/>
              <a:ext cx="5010912" cy="0"/>
            </a:xfrm>
            <a:prstGeom prst="line">
              <a:avLst/>
            </a:prstGeom>
            <a:noFill/>
            <a:ln w="12700">
              <a:solidFill>
                <a:srgbClr val="DDE9E1"/>
              </a:solidFill>
              <a:prstDash val="solid"/>
            </a:ln>
          </p:spPr>
        </p:sp>
        <p:sp>
          <p:nvSpPr>
            <p:cNvPr id="17" name="Text 15">
              <a:extLst>
                <a:ext uri="{FF2B5EF4-FFF2-40B4-BE49-F238E27FC236}">
                  <a16:creationId xmlns:a16="http://schemas.microsoft.com/office/drawing/2014/main" id="{E58AFA69-55D9-427D-9F38-63263B016877}"/>
                </a:ext>
              </a:extLst>
            </p:cNvPr>
            <p:cNvSpPr/>
            <p:nvPr/>
          </p:nvSpPr>
          <p:spPr>
            <a:xfrm>
              <a:off x="749808" y="4126389"/>
              <a:ext cx="1115568" cy="283464"/>
            </a:xfrm>
            <a:prstGeom prst="roundRect">
              <a:avLst/>
            </a:prstGeom>
            <a:solidFill>
              <a:srgbClr val="1F7A43">
                <a:alpha val="12000"/>
              </a:srgbClr>
            </a:solidFill>
            <a:ln>
              <a:solidFill>
                <a:srgbClr val="1F7A43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13753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列計條件</a:t>
              </a:r>
              <a:endParaRPr lang="en-US" sz="2000" dirty="0">
                <a:solidFill>
                  <a:srgbClr val="13753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1494DA2F-8832-4365-967F-7F857C140FE9}"/>
                </a:ext>
              </a:extLst>
            </p:cNvPr>
            <p:cNvSpPr/>
            <p:nvPr/>
          </p:nvSpPr>
          <p:spPr>
            <a:xfrm>
              <a:off x="760583" y="4503164"/>
              <a:ext cx="5038344" cy="43890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lnSpc>
                  <a:spcPct val="150000"/>
                </a:lnSpc>
                <a:buNone/>
              </a:pP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上述專班招收之境外生，若為</a:t>
              </a:r>
              <a:r>
                <a:rPr lang="en-US" sz="1500" b="1" dirty="0">
                  <a:solidFill>
                    <a:srgbClr val="1F7A4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「首次來臺就讀」</a:t>
              </a:r>
              <a:r>
                <a:rPr lang="en-US" sz="15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者，得列入「境外（新生）學生實際註冊人數」。</a:t>
              </a:r>
              <a:endParaRPr 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EBC89DCE-4657-47BF-99B0-0005C37F1BE5}"/>
              </a:ext>
            </a:extLst>
          </p:cNvPr>
          <p:cNvGrpSpPr/>
          <p:nvPr/>
        </p:nvGrpSpPr>
        <p:grpSpPr>
          <a:xfrm>
            <a:off x="6096000" y="2410948"/>
            <a:ext cx="5825871" cy="3073265"/>
            <a:chOff x="6181344" y="2148840"/>
            <a:chExt cx="5544571" cy="2966772"/>
          </a:xfrm>
        </p:grpSpPr>
        <p:sp>
          <p:nvSpPr>
            <p:cNvPr id="20" name="Shape 10">
              <a:extLst>
                <a:ext uri="{FF2B5EF4-FFF2-40B4-BE49-F238E27FC236}">
                  <a16:creationId xmlns:a16="http://schemas.microsoft.com/office/drawing/2014/main" id="{E8E2BFC9-0DD3-486F-A235-146AD542141E}"/>
                </a:ext>
              </a:extLst>
            </p:cNvPr>
            <p:cNvSpPr/>
            <p:nvPr/>
          </p:nvSpPr>
          <p:spPr>
            <a:xfrm>
              <a:off x="6181344" y="2148841"/>
              <a:ext cx="5544571" cy="2966771"/>
            </a:xfrm>
            <a:prstGeom prst="roundRect">
              <a:avLst/>
            </a:prstGeom>
            <a:solidFill>
              <a:srgbClr val="FFFFFF"/>
            </a:solidFill>
            <a:ln w="15240">
              <a:solidFill>
                <a:srgbClr val="F0C5C5"/>
              </a:solidFill>
              <a:prstDash val="solid"/>
            </a:ln>
            <a:effectLst>
              <a:outerShdw blurRad="19050" dist="508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2" name="Text 11">
              <a:extLst>
                <a:ext uri="{FF2B5EF4-FFF2-40B4-BE49-F238E27FC236}">
                  <a16:creationId xmlns:a16="http://schemas.microsoft.com/office/drawing/2014/main" id="{66231A55-B74F-454F-930B-6E0A77BA49DC}"/>
                </a:ext>
              </a:extLst>
            </p:cNvPr>
            <p:cNvSpPr/>
            <p:nvPr/>
          </p:nvSpPr>
          <p:spPr>
            <a:xfrm>
              <a:off x="6181344" y="2148840"/>
              <a:ext cx="5495544" cy="502920"/>
            </a:xfrm>
            <a:prstGeom prst="roundRect">
              <a:avLst/>
            </a:prstGeom>
            <a:solidFill>
              <a:srgbClr val="D94B4B"/>
            </a:solidFill>
            <a:ln>
              <a:solidFill>
                <a:srgbClr val="D94B4B"/>
              </a:solidFill>
            </a:ln>
          </p:spPr>
          <p:txBody>
            <a:bodyPr wrap="square" lIns="2286" tIns="2286" rIns="2286" bIns="2286" rtlCol="0" anchor="ctr"/>
            <a:lstStyle/>
            <a:p>
              <a:pPr marL="0" indent="0" algn="l">
                <a:buNone/>
              </a:pPr>
              <a:r>
                <a:rPr lang="zh-TW" alt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╳ </a:t>
              </a:r>
              <a:r>
                <a:rPr lang="zh-TW" altLang="en-US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</a:t>
              </a:r>
              <a:r>
                <a:rPr lang="en-US" sz="2000" b="1" dirty="0" err="1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不得重複列入</a:t>
              </a:r>
              <a:endPara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Text 17">
              <a:extLst>
                <a:ext uri="{FF2B5EF4-FFF2-40B4-BE49-F238E27FC236}">
                  <a16:creationId xmlns:a16="http://schemas.microsoft.com/office/drawing/2014/main" id="{A26CD5DE-FB38-443D-8027-51D5D637D6F6}"/>
                </a:ext>
              </a:extLst>
            </p:cNvPr>
            <p:cNvSpPr/>
            <p:nvPr/>
          </p:nvSpPr>
          <p:spPr>
            <a:xfrm>
              <a:off x="6428232" y="2723557"/>
              <a:ext cx="749808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情境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Text 18">
              <a:extLst>
                <a:ext uri="{FF2B5EF4-FFF2-40B4-BE49-F238E27FC236}">
                  <a16:creationId xmlns:a16="http://schemas.microsoft.com/office/drawing/2014/main" id="{A797F46F-2281-4B56-A156-C32815CBB3DE}"/>
                </a:ext>
              </a:extLst>
            </p:cNvPr>
            <p:cNvSpPr/>
            <p:nvPr/>
          </p:nvSpPr>
          <p:spPr>
            <a:xfrm>
              <a:off x="6482694" y="2946174"/>
              <a:ext cx="5001768" cy="502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400" dirty="0" err="1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已在臺就讀學士班，之後再</a:t>
              </a:r>
              <a:r>
                <a:rPr lang="en-US" sz="1400" b="1" dirty="0" err="1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轉入新型專班就讀大三、大四年級</a:t>
              </a: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Shape 19">
              <a:extLst>
                <a:ext uri="{FF2B5EF4-FFF2-40B4-BE49-F238E27FC236}">
                  <a16:creationId xmlns:a16="http://schemas.microsoft.com/office/drawing/2014/main" id="{CC7CFB28-D423-4595-B64F-93C62EF0A5AF}"/>
                </a:ext>
              </a:extLst>
            </p:cNvPr>
            <p:cNvSpPr/>
            <p:nvPr/>
          </p:nvSpPr>
          <p:spPr>
            <a:xfrm>
              <a:off x="6473952" y="3353708"/>
              <a:ext cx="5001768" cy="0"/>
            </a:xfrm>
            <a:prstGeom prst="line">
              <a:avLst/>
            </a:prstGeom>
            <a:noFill/>
            <a:ln w="12700">
              <a:solidFill>
                <a:srgbClr val="F3DDDD"/>
              </a:solidFill>
              <a:prstDash val="solid"/>
            </a:ln>
          </p:spPr>
        </p:sp>
        <p:sp>
          <p:nvSpPr>
            <p:cNvPr id="26" name="Text 20">
              <a:extLst>
                <a:ext uri="{FF2B5EF4-FFF2-40B4-BE49-F238E27FC236}">
                  <a16:creationId xmlns:a16="http://schemas.microsoft.com/office/drawing/2014/main" id="{049443B0-236D-4393-82F4-6A5ED8018091}"/>
                </a:ext>
              </a:extLst>
            </p:cNvPr>
            <p:cNvSpPr/>
            <p:nvPr/>
          </p:nvSpPr>
          <p:spPr>
            <a:xfrm>
              <a:off x="6446695" y="3398402"/>
              <a:ext cx="1101572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處理原則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Text 21">
              <a:extLst>
                <a:ext uri="{FF2B5EF4-FFF2-40B4-BE49-F238E27FC236}">
                  <a16:creationId xmlns:a16="http://schemas.microsoft.com/office/drawing/2014/main" id="{28B04074-4790-46B2-AB3E-EC6FC61FE392}"/>
                </a:ext>
              </a:extLst>
            </p:cNvPr>
            <p:cNvSpPr/>
            <p:nvPr/>
          </p:nvSpPr>
          <p:spPr>
            <a:xfrm>
              <a:off x="6473952" y="3753956"/>
              <a:ext cx="475488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不得再次列入</a:t>
              </a: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「境外（新生）學生實際註冊人數」。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Shape 22">
              <a:extLst>
                <a:ext uri="{FF2B5EF4-FFF2-40B4-BE49-F238E27FC236}">
                  <a16:creationId xmlns:a16="http://schemas.microsoft.com/office/drawing/2014/main" id="{783B4C4E-1B00-4379-BEA8-02520DB2505F}"/>
                </a:ext>
              </a:extLst>
            </p:cNvPr>
            <p:cNvSpPr/>
            <p:nvPr/>
          </p:nvSpPr>
          <p:spPr>
            <a:xfrm>
              <a:off x="6456858" y="4108231"/>
              <a:ext cx="5001768" cy="0"/>
            </a:xfrm>
            <a:prstGeom prst="line">
              <a:avLst/>
            </a:prstGeom>
            <a:noFill/>
            <a:ln w="12700">
              <a:solidFill>
                <a:srgbClr val="F3DDDD"/>
              </a:solidFill>
              <a:prstDash val="solid"/>
            </a:ln>
          </p:spPr>
        </p:sp>
        <p:sp>
          <p:nvSpPr>
            <p:cNvPr id="29" name="Text 23">
              <a:extLst>
                <a:ext uri="{FF2B5EF4-FFF2-40B4-BE49-F238E27FC236}">
                  <a16:creationId xmlns:a16="http://schemas.microsoft.com/office/drawing/2014/main" id="{65F0793D-01C0-46B9-987E-EFB008B45E21}"/>
                </a:ext>
              </a:extLst>
            </p:cNvPr>
            <p:cNvSpPr/>
            <p:nvPr/>
          </p:nvSpPr>
          <p:spPr>
            <a:xfrm>
              <a:off x="6492655" y="4154913"/>
              <a:ext cx="749808" cy="283464"/>
            </a:xfrm>
            <a:prstGeom prst="roundRect">
              <a:avLst/>
            </a:prstGeom>
            <a:solidFill>
              <a:srgbClr val="A93030">
                <a:alpha val="12000"/>
              </a:srgbClr>
            </a:solidFill>
            <a:ln>
              <a:solidFill>
                <a:srgbClr val="A93030">
                  <a:alpha val="0"/>
                </a:srgbClr>
              </a:solidFill>
            </a:ln>
          </p:spPr>
          <p:txBody>
            <a:bodyPr wrap="square" lIns="635" tIns="635" rIns="635" bIns="635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原因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Text 24">
              <a:extLst>
                <a:ext uri="{FF2B5EF4-FFF2-40B4-BE49-F238E27FC236}">
                  <a16:creationId xmlns:a16="http://schemas.microsoft.com/office/drawing/2014/main" id="{6A9B5605-4B82-4C56-803E-2742C21C69A2}"/>
                </a:ext>
              </a:extLst>
            </p:cNvPr>
            <p:cNvSpPr/>
            <p:nvPr/>
          </p:nvSpPr>
          <p:spPr>
            <a:xfrm>
              <a:off x="6492655" y="4543560"/>
              <a:ext cx="475488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該生首次來臺就讀時，已列計為境外新生註冊人數。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3B3DC11C-45FC-4AC6-83AA-B679324F3DEB}"/>
              </a:ext>
            </a:extLst>
          </p:cNvPr>
          <p:cNvGrpSpPr/>
          <p:nvPr/>
        </p:nvGrpSpPr>
        <p:grpSpPr>
          <a:xfrm>
            <a:off x="195245" y="5663600"/>
            <a:ext cx="11691626" cy="960120"/>
            <a:chOff x="502920" y="5349240"/>
            <a:chExt cx="11173968" cy="960120"/>
          </a:xfrm>
        </p:grpSpPr>
        <p:sp>
          <p:nvSpPr>
            <p:cNvPr id="32" name="Shape 25">
              <a:extLst>
                <a:ext uri="{FF2B5EF4-FFF2-40B4-BE49-F238E27FC236}">
                  <a16:creationId xmlns:a16="http://schemas.microsoft.com/office/drawing/2014/main" id="{A8072DD8-6603-41CB-8F78-04CE9863738B}"/>
                </a:ext>
              </a:extLst>
            </p:cNvPr>
            <p:cNvSpPr/>
            <p:nvPr/>
          </p:nvSpPr>
          <p:spPr>
            <a:xfrm>
              <a:off x="502920" y="5349240"/>
              <a:ext cx="11173968" cy="9601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3"/>
              </a:solidFill>
              <a:prstDash val="solid"/>
            </a:ln>
            <a:effectLst>
              <a:outerShdw blurRad="12700" dist="2540" dir="2700000" algn="bl" rotWithShape="0">
                <a:srgbClr val="000000">
                  <a:alpha val="6000"/>
                </a:srgbClr>
              </a:outerShdw>
            </a:effectLst>
          </p:spPr>
        </p:sp>
        <p:sp>
          <p:nvSpPr>
            <p:cNvPr id="33" name="Text 26">
              <a:extLst>
                <a:ext uri="{FF2B5EF4-FFF2-40B4-BE49-F238E27FC236}">
                  <a16:creationId xmlns:a16="http://schemas.microsoft.com/office/drawing/2014/main" id="{46109811-4522-4CDF-A15A-D997D730E8FE}"/>
                </a:ext>
              </a:extLst>
            </p:cNvPr>
            <p:cNvSpPr/>
            <p:nvPr/>
          </p:nvSpPr>
          <p:spPr>
            <a:xfrm>
              <a:off x="694944" y="5577840"/>
              <a:ext cx="438912" cy="438912"/>
            </a:xfrm>
            <a:prstGeom prst="ellipse">
              <a:avLst/>
            </a:prstGeom>
            <a:solidFill>
              <a:srgbClr val="3564E8"/>
            </a:solidFill>
            <a:ln>
              <a:solidFill>
                <a:srgbClr val="3564E8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?</a:t>
              </a:r>
              <a:endParaRPr lang="en-US" sz="2200" dirty="0"/>
            </a:p>
          </p:txBody>
        </p:sp>
        <p:sp>
          <p:nvSpPr>
            <p:cNvPr id="34" name="Text 27">
              <a:extLst>
                <a:ext uri="{FF2B5EF4-FFF2-40B4-BE49-F238E27FC236}">
                  <a16:creationId xmlns:a16="http://schemas.microsoft.com/office/drawing/2014/main" id="{91AD61F6-9473-43B0-B09C-B3A8B76B18E7}"/>
                </a:ext>
              </a:extLst>
            </p:cNvPr>
            <p:cNvSpPr/>
            <p:nvPr/>
          </p:nvSpPr>
          <p:spPr>
            <a:xfrm>
              <a:off x="1243584" y="5504688"/>
              <a:ext cx="105156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0D244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核心判斷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Text 28">
              <a:extLst>
                <a:ext uri="{FF2B5EF4-FFF2-40B4-BE49-F238E27FC236}">
                  <a16:creationId xmlns:a16="http://schemas.microsoft.com/office/drawing/2014/main" id="{414D0C78-DC00-4884-BE8E-BD5FE8C0B494}"/>
                </a:ext>
              </a:extLst>
            </p:cNvPr>
            <p:cNvSpPr/>
            <p:nvPr/>
          </p:nvSpPr>
          <p:spPr>
            <a:xfrm>
              <a:off x="1243583" y="5910013"/>
              <a:ext cx="3922774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是否為「首次來臺就讀」，且過去未曾列計？</a:t>
              </a:r>
              <a:endParaRPr 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Shape 29">
              <a:extLst>
                <a:ext uri="{FF2B5EF4-FFF2-40B4-BE49-F238E27FC236}">
                  <a16:creationId xmlns:a16="http://schemas.microsoft.com/office/drawing/2014/main" id="{120E66D6-C07C-47D0-AE68-2C4C83F005D6}"/>
                </a:ext>
              </a:extLst>
            </p:cNvPr>
            <p:cNvSpPr/>
            <p:nvPr/>
          </p:nvSpPr>
          <p:spPr>
            <a:xfrm>
              <a:off x="5212080" y="5532120"/>
              <a:ext cx="0" cy="566928"/>
            </a:xfrm>
            <a:prstGeom prst="line">
              <a:avLst/>
            </a:prstGeom>
            <a:noFill/>
            <a:ln w="12700">
              <a:solidFill>
                <a:srgbClr val="D7E0F3"/>
              </a:solidFill>
              <a:prstDash val="solid"/>
            </a:ln>
          </p:spPr>
        </p:sp>
        <p:sp>
          <p:nvSpPr>
            <p:cNvPr id="37" name="Text 30">
              <a:extLst>
                <a:ext uri="{FF2B5EF4-FFF2-40B4-BE49-F238E27FC236}">
                  <a16:creationId xmlns:a16="http://schemas.microsoft.com/office/drawing/2014/main" id="{E70B397F-670E-45FB-B05E-5570B3DFC3BE}"/>
                </a:ext>
              </a:extLst>
            </p:cNvPr>
            <p:cNvSpPr/>
            <p:nvPr/>
          </p:nvSpPr>
          <p:spPr>
            <a:xfrm>
              <a:off x="5449824" y="5513832"/>
              <a:ext cx="969264" cy="29260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EAF7EF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1F7A4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是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Text 31">
              <a:extLst>
                <a:ext uri="{FF2B5EF4-FFF2-40B4-BE49-F238E27FC236}">
                  <a16:creationId xmlns:a16="http://schemas.microsoft.com/office/drawing/2014/main" id="{86B27E68-8149-4003-B532-8B7526D646BA}"/>
                </a:ext>
              </a:extLst>
            </p:cNvPr>
            <p:cNvSpPr/>
            <p:nvPr/>
          </p:nvSpPr>
          <p:spPr>
            <a:xfrm>
              <a:off x="6565392" y="5522976"/>
              <a:ext cx="19659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首次來臺＋未曾列計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Text 32">
              <a:extLst>
                <a:ext uri="{FF2B5EF4-FFF2-40B4-BE49-F238E27FC236}">
                  <a16:creationId xmlns:a16="http://schemas.microsoft.com/office/drawing/2014/main" id="{C41B07B2-636E-465F-8891-D9A0857D5B04}"/>
                </a:ext>
              </a:extLst>
            </p:cNvPr>
            <p:cNvSpPr/>
            <p:nvPr/>
          </p:nvSpPr>
          <p:spPr>
            <a:xfrm>
              <a:off x="8577072" y="5468112"/>
              <a:ext cx="1097280" cy="384048"/>
            </a:xfrm>
            <a:prstGeom prst="roundRect">
              <a:avLst/>
            </a:prstGeom>
            <a:solidFill>
              <a:srgbClr val="2B9C55"/>
            </a:solidFill>
            <a:ln>
              <a:solidFill>
                <a:srgbClr val="2B9C55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得列入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Text 33">
              <a:extLst>
                <a:ext uri="{FF2B5EF4-FFF2-40B4-BE49-F238E27FC236}">
                  <a16:creationId xmlns:a16="http://schemas.microsoft.com/office/drawing/2014/main" id="{1CA0410F-0E54-4585-8036-6EC830662E8C}"/>
                </a:ext>
              </a:extLst>
            </p:cNvPr>
            <p:cNvSpPr/>
            <p:nvPr/>
          </p:nvSpPr>
          <p:spPr>
            <a:xfrm>
              <a:off x="5449824" y="5879592"/>
              <a:ext cx="969264" cy="292608"/>
            </a:xfrm>
            <a:prstGeom prst="roundRect">
              <a:avLst/>
            </a:prstGeom>
            <a:solidFill>
              <a:srgbClr val="FFF0F0"/>
            </a:solidFill>
            <a:ln>
              <a:solidFill>
                <a:srgbClr val="FFF0F0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A9303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否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Text 34">
              <a:extLst>
                <a:ext uri="{FF2B5EF4-FFF2-40B4-BE49-F238E27FC236}">
                  <a16:creationId xmlns:a16="http://schemas.microsoft.com/office/drawing/2014/main" id="{3927B65D-7023-4161-B48B-B4E82F87BF0C}"/>
                </a:ext>
              </a:extLst>
            </p:cNvPr>
            <p:cNvSpPr/>
            <p:nvPr/>
          </p:nvSpPr>
          <p:spPr>
            <a:xfrm>
              <a:off x="6565392" y="5888736"/>
              <a:ext cx="19659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1B2A44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已在臺就讀／曾列計</a:t>
              </a:r>
              <a:endParaRPr 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Text 35">
              <a:extLst>
                <a:ext uri="{FF2B5EF4-FFF2-40B4-BE49-F238E27FC236}">
                  <a16:creationId xmlns:a16="http://schemas.microsoft.com/office/drawing/2014/main" id="{09E51E8A-87C9-4EA0-9818-67C7BF6DB7E6}"/>
                </a:ext>
              </a:extLst>
            </p:cNvPr>
            <p:cNvSpPr/>
            <p:nvPr/>
          </p:nvSpPr>
          <p:spPr>
            <a:xfrm>
              <a:off x="8577072" y="5879592"/>
              <a:ext cx="1874520" cy="356616"/>
            </a:xfrm>
            <a:prstGeom prst="roundRect">
              <a:avLst/>
            </a:prstGeom>
            <a:solidFill>
              <a:srgbClr val="D94B4B"/>
            </a:solidFill>
            <a:ln>
              <a:solidFill>
                <a:srgbClr val="D94B4B"/>
              </a:solidFill>
            </a:ln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不得重複列入</a:t>
              </a:r>
              <a:endParaRPr 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364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1740299"/>
            <a:ext cx="11555418" cy="12286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1325" marR="0" lvl="0" indent="-441325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大學試辦計畫」，蒐集核定辦理學校之</a:t>
            </a:r>
            <a:r>
              <a:rPr lang="zh-TW" altLang="en-US" sz="2000" b="1" kern="1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學系（學位學程）招生情形</a:t>
            </a:r>
            <a:endParaRPr lang="en-US" altLang="zh-TW" sz="20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每年10月填報當學年度資料，以10月15日為資料調查基準日</a:t>
            </a:r>
          </a:p>
        </p:txBody>
      </p:sp>
      <p:sp>
        <p:nvSpPr>
          <p:cNvPr id="18" name="Rectangle 47">
            <a:extLst>
              <a:ext uri="{FF2B5EF4-FFF2-40B4-BE49-F238E27FC236}">
                <a16:creationId xmlns:a16="http://schemas.microsoft.com/office/drawing/2014/main" id="{F713FB00-D7D6-4B64-8B7F-7B3E82012D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3.2.17</a:t>
            </a: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21F8BF0C-0477-40AA-BFEB-6E6FCA7162C4}"/>
              </a:ext>
            </a:extLst>
          </p:cNvPr>
          <p:cNvSpPr/>
          <p:nvPr/>
        </p:nvSpPr>
        <p:spPr>
          <a:xfrm>
            <a:off x="369104" y="3232583"/>
            <a:ext cx="5033320" cy="298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填報範圍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經教育部核定辦理「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大學試辦計畫」之學校及其核定學系（學位學程）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報名、錄取及實際註冊人數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實際註冊人數需區分已在職／未在職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BEBEC64-CA0C-4A19-9595-540BE8F57CEB}"/>
              </a:ext>
            </a:extLst>
          </p:cNvPr>
          <p:cNvSpPr/>
          <p:nvPr/>
        </p:nvSpPr>
        <p:spPr>
          <a:xfrm>
            <a:off x="5589037" y="3227783"/>
            <a:ext cx="6335485" cy="29833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原學系（學位學程）招生資料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非30</a:t>
            </a:r>
            <a:r>
              <a:rPr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之報名、錄取及實際註冊人數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退學學生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學年度新生保留入學資格者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前學年度新生保留入學資格之復學者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F865666-4DC1-4EF0-AC25-F7C7DFE2CC2C}"/>
              </a:ext>
            </a:extLst>
          </p:cNvPr>
          <p:cNvGrpSpPr/>
          <p:nvPr/>
        </p:nvGrpSpPr>
        <p:grpSpPr>
          <a:xfrm>
            <a:off x="369104" y="958933"/>
            <a:ext cx="11555418" cy="564280"/>
            <a:chOff x="369104" y="958933"/>
            <a:chExt cx="11555418" cy="564280"/>
          </a:xfrm>
        </p:grpSpPr>
        <p:sp>
          <p:nvSpPr>
            <p:cNvPr id="76" name="Rounded Rectangle 5">
              <a:extLst>
                <a:ext uri="{FF2B5EF4-FFF2-40B4-BE49-F238E27FC236}">
                  <a16:creationId xmlns:a16="http://schemas.microsoft.com/office/drawing/2014/main" id="{3816BEB2-8700-48DB-A0F7-9F2AF6844C49}"/>
                </a:ext>
              </a:extLst>
            </p:cNvPr>
            <p:cNvSpPr/>
            <p:nvPr/>
          </p:nvSpPr>
          <p:spPr>
            <a:xfrm>
              <a:off x="369104" y="958933"/>
              <a:ext cx="11555418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77" name="组合 360">
              <a:extLst>
                <a:ext uri="{FF2B5EF4-FFF2-40B4-BE49-F238E27FC236}">
                  <a16:creationId xmlns:a16="http://schemas.microsoft.com/office/drawing/2014/main" id="{3F9A95CC-CF5F-4713-A40A-948311ADA1C1}"/>
                </a:ext>
              </a:extLst>
            </p:cNvPr>
            <p:cNvGrpSpPr/>
            <p:nvPr/>
          </p:nvGrpSpPr>
          <p:grpSpPr>
            <a:xfrm>
              <a:off x="619860" y="1038949"/>
              <a:ext cx="438353" cy="396114"/>
              <a:chOff x="8099424" y="782638"/>
              <a:chExt cx="871538" cy="873125"/>
            </a:xfrm>
          </p:grpSpPr>
          <p:sp>
            <p:nvSpPr>
              <p:cNvPr id="78" name="Freeform 249">
                <a:extLst>
                  <a:ext uri="{FF2B5EF4-FFF2-40B4-BE49-F238E27FC236}">
                    <a16:creationId xmlns:a16="http://schemas.microsoft.com/office/drawing/2014/main" id="{E44B78F3-1C20-4225-8C1B-AE50CE667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4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9" name="Freeform 250">
                <a:extLst>
                  <a:ext uri="{FF2B5EF4-FFF2-40B4-BE49-F238E27FC236}">
                    <a16:creationId xmlns:a16="http://schemas.microsoft.com/office/drawing/2014/main" id="{3ED65981-1059-4383-9064-EDB87BEA1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0" name="Freeform 251">
                <a:extLst>
                  <a:ext uri="{FF2B5EF4-FFF2-40B4-BE49-F238E27FC236}">
                    <a16:creationId xmlns:a16="http://schemas.microsoft.com/office/drawing/2014/main" id="{083FA45B-585E-4BBA-93F2-2FB9E396E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1" name="Rectangle 252">
                <a:extLst>
                  <a:ext uri="{FF2B5EF4-FFF2-40B4-BE49-F238E27FC236}">
                    <a16:creationId xmlns:a16="http://schemas.microsoft.com/office/drawing/2014/main" id="{7F17185A-0464-429A-836E-B2984FAA6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2" name="Rectangle 253">
                <a:extLst>
                  <a:ext uri="{FF2B5EF4-FFF2-40B4-BE49-F238E27FC236}">
                    <a16:creationId xmlns:a16="http://schemas.microsoft.com/office/drawing/2014/main" id="{D1C9786F-4110-485D-944A-3D4854FEDD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3" name="Rectangle 254">
                <a:extLst>
                  <a:ext uri="{FF2B5EF4-FFF2-40B4-BE49-F238E27FC236}">
                    <a16:creationId xmlns:a16="http://schemas.microsoft.com/office/drawing/2014/main" id="{56251187-4E18-43C1-9CFB-90C4AC920F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4" name="Rectangle 255">
                <a:extLst>
                  <a:ext uri="{FF2B5EF4-FFF2-40B4-BE49-F238E27FC236}">
                    <a16:creationId xmlns:a16="http://schemas.microsoft.com/office/drawing/2014/main" id="{4EE40A37-62AB-4BFE-AC96-FE9E313CC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Rectangle 256">
                <a:extLst>
                  <a:ext uri="{FF2B5EF4-FFF2-40B4-BE49-F238E27FC236}">
                    <a16:creationId xmlns:a16="http://schemas.microsoft.com/office/drawing/2014/main" id="{0FA64CEF-441A-4FBA-935C-819A13DC4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6" name="Rectangle 257">
                <a:extLst>
                  <a:ext uri="{FF2B5EF4-FFF2-40B4-BE49-F238E27FC236}">
                    <a16:creationId xmlns:a16="http://schemas.microsoft.com/office/drawing/2014/main" id="{662300FB-DD8A-46EE-83AA-9CD76524E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258">
                <a:extLst>
                  <a:ext uri="{FF2B5EF4-FFF2-40B4-BE49-F238E27FC236}">
                    <a16:creationId xmlns:a16="http://schemas.microsoft.com/office/drawing/2014/main" id="{7E1B1A09-CA24-4DF1-AA51-0349EFB86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8" name="Freeform 259">
                <a:extLst>
                  <a:ext uri="{FF2B5EF4-FFF2-40B4-BE49-F238E27FC236}">
                    <a16:creationId xmlns:a16="http://schemas.microsoft.com/office/drawing/2014/main" id="{5CC0D2A5-E55A-4B40-8D6A-BDD2CC5CF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Rectangle 260">
                <a:extLst>
                  <a:ext uri="{FF2B5EF4-FFF2-40B4-BE49-F238E27FC236}">
                    <a16:creationId xmlns:a16="http://schemas.microsoft.com/office/drawing/2014/main" id="{63B64C50-1556-4A0D-B864-7BF98D8010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0" name="Rectangle 261">
                <a:extLst>
                  <a:ext uri="{FF2B5EF4-FFF2-40B4-BE49-F238E27FC236}">
                    <a16:creationId xmlns:a16="http://schemas.microsoft.com/office/drawing/2014/main" id="{143BD5AA-F83B-4DC1-BE89-F8921E8BCA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1" name="Rectangle 262">
                <a:extLst>
                  <a:ext uri="{FF2B5EF4-FFF2-40B4-BE49-F238E27FC236}">
                    <a16:creationId xmlns:a16="http://schemas.microsoft.com/office/drawing/2014/main" id="{7AB332E1-ECA9-43F7-A38C-F2FB63C2A3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263">
                <a:extLst>
                  <a:ext uri="{FF2B5EF4-FFF2-40B4-BE49-F238E27FC236}">
                    <a16:creationId xmlns:a16="http://schemas.microsoft.com/office/drawing/2014/main" id="{2375160D-F30C-4A3F-9790-7AB39259C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264">
                <a:extLst>
                  <a:ext uri="{FF2B5EF4-FFF2-40B4-BE49-F238E27FC236}">
                    <a16:creationId xmlns:a16="http://schemas.microsoft.com/office/drawing/2014/main" id="{0FDFA32F-6C1B-477F-967A-2D2BD964D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265">
                <a:extLst>
                  <a:ext uri="{FF2B5EF4-FFF2-40B4-BE49-F238E27FC236}">
                    <a16:creationId xmlns:a16="http://schemas.microsoft.com/office/drawing/2014/main" id="{7571BD3F-4FE4-435E-914B-D5D1269681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266">
                <a:extLst>
                  <a:ext uri="{FF2B5EF4-FFF2-40B4-BE49-F238E27FC236}">
                    <a16:creationId xmlns:a16="http://schemas.microsoft.com/office/drawing/2014/main" id="{907B347C-F807-4D69-B4D2-8E198D85D27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Freeform 267">
                <a:extLst>
                  <a:ext uri="{FF2B5EF4-FFF2-40B4-BE49-F238E27FC236}">
                    <a16:creationId xmlns:a16="http://schemas.microsoft.com/office/drawing/2014/main" id="{12059655-A2AF-4DDB-9BD5-D46B30285B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782638"/>
                <a:ext cx="752474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268">
                <a:extLst>
                  <a:ext uri="{FF2B5EF4-FFF2-40B4-BE49-F238E27FC236}">
                    <a16:creationId xmlns:a16="http://schemas.microsoft.com/office/drawing/2014/main" id="{84E4408B-E945-4A7B-94AF-142537564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269">
                <a:extLst>
                  <a:ext uri="{FF2B5EF4-FFF2-40B4-BE49-F238E27FC236}">
                    <a16:creationId xmlns:a16="http://schemas.microsoft.com/office/drawing/2014/main" id="{581B6DE2-0C37-4E81-961B-08851E9DED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270">
                <a:extLst>
                  <a:ext uri="{FF2B5EF4-FFF2-40B4-BE49-F238E27FC236}">
                    <a16:creationId xmlns:a16="http://schemas.microsoft.com/office/drawing/2014/main" id="{93D74051-2EB8-4098-B4B4-5878CB12E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271">
                <a:extLst>
                  <a:ext uri="{FF2B5EF4-FFF2-40B4-BE49-F238E27FC236}">
                    <a16:creationId xmlns:a16="http://schemas.microsoft.com/office/drawing/2014/main" id="{9260046E-9B1F-4C82-8C4F-E1C678F0A3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1" name="Freeform 272">
                <a:extLst>
                  <a:ext uri="{FF2B5EF4-FFF2-40B4-BE49-F238E27FC236}">
                    <a16:creationId xmlns:a16="http://schemas.microsoft.com/office/drawing/2014/main" id="{25F0666E-AD52-4689-B4E2-F2713FE56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2" name="Freeform 273">
                <a:extLst>
                  <a:ext uri="{FF2B5EF4-FFF2-40B4-BE49-F238E27FC236}">
                    <a16:creationId xmlns:a16="http://schemas.microsoft.com/office/drawing/2014/main" id="{6CA7DD79-EAF6-4195-A7A0-9AD8BCCA40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3" name="Freeform 274">
                <a:extLst>
                  <a:ext uri="{FF2B5EF4-FFF2-40B4-BE49-F238E27FC236}">
                    <a16:creationId xmlns:a16="http://schemas.microsoft.com/office/drawing/2014/main" id="{B4B6C9B8-618E-4B67-8699-A69FC68B4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4" name="Freeform 275">
                <a:extLst>
                  <a:ext uri="{FF2B5EF4-FFF2-40B4-BE49-F238E27FC236}">
                    <a16:creationId xmlns:a16="http://schemas.microsoft.com/office/drawing/2014/main" id="{784F7E28-634D-4819-B964-629E3DEDB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5" name="Freeform 276">
                <a:extLst>
                  <a:ext uri="{FF2B5EF4-FFF2-40B4-BE49-F238E27FC236}">
                    <a16:creationId xmlns:a16="http://schemas.microsoft.com/office/drawing/2014/main" id="{63FCFAE1-B2E3-457F-B136-BE6D1B2DE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6" name="Freeform 277">
                <a:extLst>
                  <a:ext uri="{FF2B5EF4-FFF2-40B4-BE49-F238E27FC236}">
                    <a16:creationId xmlns:a16="http://schemas.microsoft.com/office/drawing/2014/main" id="{DA324395-A13A-4FF6-87B8-37A6C3CC3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7" name="Freeform 278">
                <a:extLst>
                  <a:ext uri="{FF2B5EF4-FFF2-40B4-BE49-F238E27FC236}">
                    <a16:creationId xmlns:a16="http://schemas.microsoft.com/office/drawing/2014/main" id="{77A6CB22-9C22-40A1-9390-560A21F8A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49341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438B9A6A-4B32-4453-BC21-4C8DC030DAC8}"/>
              </a:ext>
            </a:extLst>
          </p:cNvPr>
          <p:cNvGrpSpPr/>
          <p:nvPr/>
        </p:nvGrpSpPr>
        <p:grpSpPr>
          <a:xfrm>
            <a:off x="74167" y="2270887"/>
            <a:ext cx="12008546" cy="2475535"/>
            <a:chOff x="74167" y="2336204"/>
            <a:chExt cx="12008546" cy="2475535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A31031E4-BF40-4494-A40D-E05468D0F767}"/>
                </a:ext>
              </a:extLst>
            </p:cNvPr>
            <p:cNvGrpSpPr/>
            <p:nvPr/>
          </p:nvGrpSpPr>
          <p:grpSpPr>
            <a:xfrm>
              <a:off x="74167" y="2336204"/>
              <a:ext cx="3600000" cy="2448000"/>
              <a:chOff x="64314" y="2516915"/>
              <a:chExt cx="3896414" cy="2403404"/>
            </a:xfrm>
          </p:grpSpPr>
          <p:sp>
            <p:nvSpPr>
              <p:cNvPr id="39" name="Rounded Rectangle 7">
                <a:extLst>
                  <a:ext uri="{FF2B5EF4-FFF2-40B4-BE49-F238E27FC236}">
                    <a16:creationId xmlns:a16="http://schemas.microsoft.com/office/drawing/2014/main" id="{DA5C4B8D-5B44-43A7-A361-C25A121D286F}"/>
                  </a:ext>
                </a:extLst>
              </p:cNvPr>
              <p:cNvSpPr/>
              <p:nvPr/>
            </p:nvSpPr>
            <p:spPr>
              <a:xfrm>
                <a:off x="64314" y="2570312"/>
                <a:ext cx="3896414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確認匯入資料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  <a:p>
                <a:pPr marL="900000" marR="0" lvl="0" indent="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endParaRPr kumimoji="0" lang="en-US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"/>
                  <a:ea typeface="新細明體" panose="02020500000000000000" pitchFamily="18" charset="-120"/>
                  <a:cs typeface="+mn-cs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檢查系統匯入之學院、單位名稱及招生名額等是否與教育部核定資訊相符</a:t>
                </a:r>
                <a:endParaRPr kumimoji="0" lang="en-US" altLang="zh-TW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0C9A25ED-2B01-4246-9DAC-7A5C9F7C37FF}"/>
                  </a:ext>
                </a:extLst>
              </p:cNvPr>
              <p:cNvGrpSpPr/>
              <p:nvPr/>
            </p:nvGrpSpPr>
            <p:grpSpPr>
              <a:xfrm>
                <a:off x="159050" y="2516915"/>
                <a:ext cx="981593" cy="599582"/>
                <a:chOff x="275213" y="5944686"/>
                <a:chExt cx="504056" cy="368885"/>
              </a:xfrm>
            </p:grpSpPr>
            <p:sp>
              <p:nvSpPr>
                <p:cNvPr id="41" name="Oval 25">
                  <a:extLst>
                    <a:ext uri="{FF2B5EF4-FFF2-40B4-BE49-F238E27FC236}">
                      <a16:creationId xmlns:a16="http://schemas.microsoft.com/office/drawing/2014/main" id="{67CD33FA-06EE-44C9-9A88-F92B0FF03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502" y="6016559"/>
                  <a:ext cx="381294" cy="297012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 anchor="t"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流程圖: 程序 41">
                  <a:extLst>
                    <a:ext uri="{FF2B5EF4-FFF2-40B4-BE49-F238E27FC236}">
                      <a16:creationId xmlns:a16="http://schemas.microsoft.com/office/drawing/2014/main" id="{E48EDCE9-B3BD-4BAF-ADD0-47733FB031F6}"/>
                    </a:ext>
                  </a:extLst>
                </p:cNvPr>
                <p:cNvSpPr/>
                <p:nvPr/>
              </p:nvSpPr>
              <p:spPr>
                <a:xfrm>
                  <a:off x="275213" y="5944686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1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C52E8C69-3460-4885-840E-F5C94CBAE243}"/>
                </a:ext>
              </a:extLst>
            </p:cNvPr>
            <p:cNvGrpSpPr/>
            <p:nvPr/>
          </p:nvGrpSpPr>
          <p:grpSpPr>
            <a:xfrm>
              <a:off x="3896840" y="2336204"/>
              <a:ext cx="4068000" cy="2448011"/>
              <a:chOff x="3895534" y="2536813"/>
              <a:chExt cx="4101426" cy="2372062"/>
            </a:xfrm>
          </p:grpSpPr>
          <p:sp>
            <p:nvSpPr>
              <p:cNvPr id="44" name="Rounded Rectangle 8">
                <a:extLst>
                  <a:ext uri="{FF2B5EF4-FFF2-40B4-BE49-F238E27FC236}">
                    <a16:creationId xmlns:a16="http://schemas.microsoft.com/office/drawing/2014/main" id="{FCAF14C5-EA22-476C-99B3-1C9748B1AD35}"/>
                  </a:ext>
                </a:extLst>
              </p:cNvPr>
              <p:cNvSpPr/>
              <p:nvPr/>
            </p:nvSpPr>
            <p:spPr>
              <a:xfrm>
                <a:off x="3895534" y="2564346"/>
                <a:ext cx="4101426" cy="234452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填報報名與錄取人數</a:t>
                </a:r>
                <a:endPara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依當學年度教育部核定學系（學位學程）之報名人數，及學校榜單公告</a:t>
                </a:r>
                <a:r>
                  <a:rPr lang="zh-TW" altLang="en-US" sz="20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「正取」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之錄取人數分別填報</a:t>
                </a: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65E9A1C6-5FE8-420D-9826-60CFDA38B112}"/>
                  </a:ext>
                </a:extLst>
              </p:cNvPr>
              <p:cNvGrpSpPr/>
              <p:nvPr/>
            </p:nvGrpSpPr>
            <p:grpSpPr>
              <a:xfrm>
                <a:off x="3945816" y="2536813"/>
                <a:ext cx="981592" cy="650065"/>
                <a:chOff x="192830" y="5305420"/>
                <a:chExt cx="504056" cy="400872"/>
              </a:xfrm>
            </p:grpSpPr>
            <p:sp>
              <p:nvSpPr>
                <p:cNvPr id="46" name="Oval 25">
                  <a:extLst>
                    <a:ext uri="{FF2B5EF4-FFF2-40B4-BE49-F238E27FC236}">
                      <a16:creationId xmlns:a16="http://schemas.microsoft.com/office/drawing/2014/main" id="{E77A35A0-7D73-4BC8-9F4D-BD33ABD5D9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0414" y="5374623"/>
                  <a:ext cx="353680" cy="33166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 anchor="t"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流程圖: 程序 53">
                  <a:extLst>
                    <a:ext uri="{FF2B5EF4-FFF2-40B4-BE49-F238E27FC236}">
                      <a16:creationId xmlns:a16="http://schemas.microsoft.com/office/drawing/2014/main" id="{E6771EFE-8425-48AF-AFB9-B9DE2F3FF396}"/>
                    </a:ext>
                  </a:extLst>
                </p:cNvPr>
                <p:cNvSpPr/>
                <p:nvPr/>
              </p:nvSpPr>
              <p:spPr>
                <a:xfrm>
                  <a:off x="192830" y="530542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t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2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ABFEDF10-7BAF-45DD-A750-6BAC3CA5EE3B}"/>
                </a:ext>
              </a:extLst>
            </p:cNvPr>
            <p:cNvGrpSpPr/>
            <p:nvPr/>
          </p:nvGrpSpPr>
          <p:grpSpPr>
            <a:xfrm>
              <a:off x="8187513" y="2363739"/>
              <a:ext cx="3895200" cy="2448000"/>
              <a:chOff x="8336806" y="2564347"/>
              <a:chExt cx="3895200" cy="2448000"/>
            </a:xfrm>
          </p:grpSpPr>
          <p:sp>
            <p:nvSpPr>
              <p:cNvPr id="56" name="Rounded Rectangle 9">
                <a:extLst>
                  <a:ext uri="{FF2B5EF4-FFF2-40B4-BE49-F238E27FC236}">
                    <a16:creationId xmlns:a16="http://schemas.microsoft.com/office/drawing/2014/main" id="{9B59202D-BD68-4F75-A808-F34142E5C3D1}"/>
                  </a:ext>
                </a:extLst>
              </p:cNvPr>
              <p:cNvSpPr/>
              <p:nvPr/>
            </p:nvSpPr>
            <p:spPr>
              <a:xfrm>
                <a:off x="8336806" y="2564347"/>
                <a:ext cx="3895200" cy="2448000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5CB85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90000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kumimoji="0" lang="zh-TW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填</a:t>
                </a:r>
                <a:r>
                  <a:rPr kumimoji="0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報實際註冊人數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7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依10月15日完成實際註冊人數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zh-TW" sz="20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包括完成註冊之新生休學人數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 </a:t>
                </a:r>
                <a:r>
                  <a:rPr lang="zh-TW" altLang="en-US" sz="2000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，區分「已在職（全職／兼職）」與「未在職」分別填報</a:t>
                </a: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57" name="群組 56">
                <a:extLst>
                  <a:ext uri="{FF2B5EF4-FFF2-40B4-BE49-F238E27FC236}">
                    <a16:creationId xmlns:a16="http://schemas.microsoft.com/office/drawing/2014/main" id="{9CBDD047-2AB5-4F6B-BDF7-66DB54A1A4D6}"/>
                  </a:ext>
                </a:extLst>
              </p:cNvPr>
              <p:cNvGrpSpPr/>
              <p:nvPr/>
            </p:nvGrpSpPr>
            <p:grpSpPr>
              <a:xfrm>
                <a:off x="8413166" y="2620250"/>
                <a:ext cx="975932" cy="536400"/>
                <a:chOff x="276469" y="6387157"/>
                <a:chExt cx="504056" cy="314932"/>
              </a:xfrm>
            </p:grpSpPr>
            <p:sp>
              <p:nvSpPr>
                <p:cNvPr id="58" name="Oval 25">
                  <a:extLst>
                    <a:ext uri="{FF2B5EF4-FFF2-40B4-BE49-F238E27FC236}">
                      <a16:creationId xmlns:a16="http://schemas.microsoft.com/office/drawing/2014/main" id="{DF4B2E15-DA1D-41F8-83CA-54E99615EB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080" y="6387157"/>
                  <a:ext cx="355136" cy="314932"/>
                </a:xfrm>
                <a:prstGeom prst="ellipse">
                  <a:avLst/>
                </a:prstGeom>
                <a:solidFill>
                  <a:srgbClr val="77933C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流程圖: 程序 58">
                  <a:extLst>
                    <a:ext uri="{FF2B5EF4-FFF2-40B4-BE49-F238E27FC236}">
                      <a16:creationId xmlns:a16="http://schemas.microsoft.com/office/drawing/2014/main" id="{7A87E97E-E9D8-453A-A3DB-C24032450F91}"/>
                    </a:ext>
                  </a:extLst>
                </p:cNvPr>
                <p:cNvSpPr/>
                <p:nvPr/>
              </p:nvSpPr>
              <p:spPr>
                <a:xfrm>
                  <a:off x="276469" y="6424147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4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3</a:t>
                  </a:r>
                  <a:endParaRPr kumimoji="0" lang="zh-TW" altLang="en-US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71D1F67-0F47-4CD0-8CA0-D27DFBFE3EB2}"/>
                </a:ext>
              </a:extLst>
            </p:cNvPr>
            <p:cNvCxnSpPr>
              <a:cxnSpLocks/>
            </p:cNvCxnSpPr>
            <p:nvPr/>
          </p:nvCxnSpPr>
          <p:spPr>
            <a:xfrm>
              <a:off x="3664239" y="3616251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4A1CA08A-848B-4574-98C8-7361CFC133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75143" y="3618990"/>
              <a:ext cx="444446" cy="1974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4" name="表格 63">
            <a:extLst>
              <a:ext uri="{FF2B5EF4-FFF2-40B4-BE49-F238E27FC236}">
                <a16:creationId xmlns:a16="http://schemas.microsoft.com/office/drawing/2014/main" id="{C320D68C-2C2A-474E-8808-296C6F401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361046"/>
              </p:ext>
            </p:extLst>
          </p:nvPr>
        </p:nvGraphicFramePr>
        <p:xfrm>
          <a:off x="188277" y="4939669"/>
          <a:ext cx="11851323" cy="1607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0192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⚠️在職者判斷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「在職者」指學生入學時已從事全職或兼職工作，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非入學報考身分別</a:t>
                      </a:r>
                      <a:r>
                        <a:rPr lang="en-US" altLang="zh-TW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一般生或在職生</a:t>
                      </a:r>
                      <a:r>
                        <a:rPr lang="en-US" altLang="zh-TW" sz="2000" b="1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全職為從事領有薪資之專職工作，例如：學校教師、公司會計</a:t>
                      </a:r>
                      <a:endParaRPr lang="en-US" altLang="zh-TW" sz="2000" kern="120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  <a:tr h="4019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兼職為非全職工作</a:t>
                      </a:r>
                      <a:r>
                        <a:rPr lang="zh-TW" altLang="en-US" sz="2000" kern="1200" dirty="0">
                          <a:solidFill>
                            <a:prstClr val="black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，例如：學生擔任研究助理、便利商店打工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835661"/>
                  </a:ext>
                </a:extLst>
              </a:tr>
            </a:tbl>
          </a:graphicData>
        </a:graphic>
      </p:graphicFrame>
      <p:sp>
        <p:nvSpPr>
          <p:cNvPr id="25" name="Rectangle 47">
            <a:extLst>
              <a:ext uri="{FF2B5EF4-FFF2-40B4-BE49-F238E27FC236}">
                <a16:creationId xmlns:a16="http://schemas.microsoft.com/office/drawing/2014/main" id="{006E1381-4F8B-46F0-93FB-2CC16315090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3.2.18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12D473A-A547-465A-A5B9-5217435C5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787011"/>
              </p:ext>
            </p:extLst>
          </p:nvPr>
        </p:nvGraphicFramePr>
        <p:xfrm>
          <a:off x="147690" y="945457"/>
          <a:ext cx="11939679" cy="1153468"/>
        </p:xfrm>
        <a:graphic>
          <a:graphicData uri="http://schemas.openxmlformats.org/drawingml/2006/table">
            <a:tbl>
              <a:tblPr firstRow="1" firstCol="1" bandRow="1"/>
              <a:tblGrid>
                <a:gridCol w="561437">
                  <a:extLst>
                    <a:ext uri="{9D8B030D-6E8A-4147-A177-3AD203B41FA5}">
                      <a16:colId xmlns:a16="http://schemas.microsoft.com/office/drawing/2014/main" val="1240841587"/>
                    </a:ext>
                  </a:extLst>
                </a:gridCol>
                <a:gridCol w="494522">
                  <a:extLst>
                    <a:ext uri="{9D8B030D-6E8A-4147-A177-3AD203B41FA5}">
                      <a16:colId xmlns:a16="http://schemas.microsoft.com/office/drawing/2014/main" val="1571359607"/>
                    </a:ext>
                  </a:extLst>
                </a:gridCol>
                <a:gridCol w="690465">
                  <a:extLst>
                    <a:ext uri="{9D8B030D-6E8A-4147-A177-3AD203B41FA5}">
                      <a16:colId xmlns:a16="http://schemas.microsoft.com/office/drawing/2014/main" val="987204761"/>
                    </a:ext>
                  </a:extLst>
                </a:gridCol>
                <a:gridCol w="681135">
                  <a:extLst>
                    <a:ext uri="{9D8B030D-6E8A-4147-A177-3AD203B41FA5}">
                      <a16:colId xmlns:a16="http://schemas.microsoft.com/office/drawing/2014/main" val="1388503439"/>
                    </a:ext>
                  </a:extLst>
                </a:gridCol>
                <a:gridCol w="1642188">
                  <a:extLst>
                    <a:ext uri="{9D8B030D-6E8A-4147-A177-3AD203B41FA5}">
                      <a16:colId xmlns:a16="http://schemas.microsoft.com/office/drawing/2014/main" val="1495099469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2288467335"/>
                    </a:ext>
                  </a:extLst>
                </a:gridCol>
                <a:gridCol w="1680142">
                  <a:extLst>
                    <a:ext uri="{9D8B030D-6E8A-4147-A177-3AD203B41FA5}">
                      <a16:colId xmlns:a16="http://schemas.microsoft.com/office/drawing/2014/main" val="2258677736"/>
                    </a:ext>
                  </a:extLst>
                </a:gridCol>
                <a:gridCol w="1148597">
                  <a:extLst>
                    <a:ext uri="{9D8B030D-6E8A-4147-A177-3AD203B41FA5}">
                      <a16:colId xmlns:a16="http://schemas.microsoft.com/office/drawing/2014/main" val="2720864856"/>
                    </a:ext>
                  </a:extLst>
                </a:gridCol>
                <a:gridCol w="1148597">
                  <a:extLst>
                    <a:ext uri="{9D8B030D-6E8A-4147-A177-3AD203B41FA5}">
                      <a16:colId xmlns:a16="http://schemas.microsoft.com/office/drawing/2014/main" val="455257555"/>
                    </a:ext>
                  </a:extLst>
                </a:gridCol>
                <a:gridCol w="1303790">
                  <a:extLst>
                    <a:ext uri="{9D8B030D-6E8A-4147-A177-3AD203B41FA5}">
                      <a16:colId xmlns:a16="http://schemas.microsoft.com/office/drawing/2014/main" val="3062812281"/>
                    </a:ext>
                  </a:extLst>
                </a:gridCol>
                <a:gridCol w="1189214">
                  <a:extLst>
                    <a:ext uri="{9D8B030D-6E8A-4147-A177-3AD203B41FA5}">
                      <a16:colId xmlns:a16="http://schemas.microsoft.com/office/drawing/2014/main" val="2332541429"/>
                    </a:ext>
                  </a:extLst>
                </a:gridCol>
              </a:tblGrid>
              <a:tr h="317210"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en-US" sz="1200" b="1" i="0" u="none" strike="noStrike" kern="1200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大學試辦計畫招生情形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852345"/>
                  </a:ext>
                </a:extLst>
              </a:tr>
              <a:tr h="2081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實際註冊人數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612113"/>
                  </a:ext>
                </a:extLst>
              </a:tr>
              <a:tr h="2083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已在職者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未在職者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60235"/>
                  </a:ext>
                </a:extLst>
              </a:tr>
              <a:tr h="2081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全職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064174"/>
                  </a:ext>
                </a:extLst>
              </a:tr>
              <a:tr h="211645">
                <a:tc gridSpan="5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系統匯入，學校無須填報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學校無須填報</a:t>
                      </a: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00"/>
                        </a:lnSpc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6463" marR="164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38528"/>
                  </a:ext>
                </a:extLst>
              </a:tr>
            </a:tbl>
          </a:graphicData>
        </a:graphic>
      </p:graphicFrame>
      <p:sp>
        <p:nvSpPr>
          <p:cNvPr id="26" name="Rectangle 2">
            <a:extLst>
              <a:ext uri="{FF2B5EF4-FFF2-40B4-BE49-F238E27FC236}">
                <a16:creationId xmlns:a16="http://schemas.microsoft.com/office/drawing/2014/main" id="{7BDC7D49-4A80-48CE-90DC-98AEB23B2B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295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2EEFF1BC-B733-4E25-B076-DDC496A563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3.2.19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2E6A1A6-1746-4056-A7FE-D7AB365152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學24-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.「30</a:t>
            </a:r>
            <a:r>
              <a:rPr lang="zh-TW" alt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大學試辦計畫」核定招生情形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(</a:t>
            </a:r>
            <a:r>
              <a:rPr lang="en-US" altLang="zh-TW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115.10期首填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，10月填報)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2" name="Table 9">
            <a:extLst>
              <a:ext uri="{FF2B5EF4-FFF2-40B4-BE49-F238E27FC236}">
                <a16:creationId xmlns:a16="http://schemas.microsoft.com/office/drawing/2014/main" id="{C782F477-A434-477D-93F3-BA4E5278D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752826"/>
              </p:ext>
            </p:extLst>
          </p:nvPr>
        </p:nvGraphicFramePr>
        <p:xfrm>
          <a:off x="546001" y="3306646"/>
          <a:ext cx="11145256" cy="169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6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6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938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9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7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26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050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983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109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7852"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30</a:t>
                      </a:r>
                      <a:r>
                        <a:rPr lang="en-US" altLang="zh-TW" sz="1600" b="1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+</a:t>
                      </a: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大學試辦計畫招生情形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324635"/>
                  </a:ext>
                </a:extLst>
              </a:tr>
              <a:tr h="287852"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學院別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  <a:endParaRPr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實際註冊人數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8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新生招生名額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報名人數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錄取人數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已在職者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未在職者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900" b="0">
                          <a:solidFill>
                            <a:srgbClr val="1E5CC4"/>
                          </a:solidFill>
                          <a:latin typeface="Microsoft JhengHei"/>
                        </a:rPr>
                        <a:t>(學校無須填報)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全職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兼職</a:t>
                      </a:r>
                      <a:endParaRPr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solidFill>
                      <a:srgbClr val="F5F7F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sz="900" b="0">
                          <a:solidFill>
                            <a:srgbClr val="1E5CC4"/>
                          </a:solidFill>
                          <a:latin typeface="Microsoft JhengHei"/>
                        </a:rPr>
                        <a:t>(系統自動加總)</a:t>
                      </a:r>
                    </a:p>
                  </a:txBody>
                  <a:tcPr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836"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管理學院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企業</a:t>
                      </a:r>
                      <a:r>
                        <a:rPr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管理學系</a:t>
                      </a:r>
                      <a:endParaRPr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  <a:endParaRPr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B1DD4D3B-B5CA-4387-A43F-42EF19261AEB}"/>
              </a:ext>
            </a:extLst>
          </p:cNvPr>
          <p:cNvSpPr/>
          <p:nvPr/>
        </p:nvSpPr>
        <p:spPr>
          <a:xfrm>
            <a:off x="487200" y="5290457"/>
            <a:ext cx="11217600" cy="112045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填報重點：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先確認核定學系；報名、錄取人數照實填；註冊人數分三類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全職、兼職、未在職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94D6E0F-F922-4B9E-9558-081CF6BD531B}"/>
              </a:ext>
            </a:extLst>
          </p:cNvPr>
          <p:cNvSpPr txBox="1"/>
          <p:nvPr/>
        </p:nvSpPr>
        <p:spPr>
          <a:xfrm>
            <a:off x="207607" y="790761"/>
            <a:ext cx="11633115" cy="2437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150000"/>
              </a:lnSpc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📝填報範例：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lvl="1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Y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大學「企業管理學系學士班」經教育部核定辦理「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</a:t>
            </a:r>
            <a:endParaRPr lang="en-US" altLang="zh-TW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lvl="2">
              <a:lnSpc>
                <a:spcPct val="150000"/>
              </a:lnSpc>
              <a:defRPr/>
            </a:pP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學年度核定新生招生名額為</a:t>
            </a:r>
            <a:r>
              <a:rPr lang="en-US" altLang="zh-TW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名；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共有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人報名，榜單公告正取人數為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名；截至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日，共有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名新生完成註冊，其中全職者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名、兼職者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名、未在職者</a:t>
            </a:r>
            <a:r>
              <a: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名</a:t>
            </a:r>
            <a:r>
              <a:rPr lang="zh-TW" altLang="en-US" sz="20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lvl="2">
              <a:lnSpc>
                <a:spcPct val="150000"/>
              </a:lnSpc>
              <a:defRPr/>
            </a:pPr>
            <a:r>
              <a:rPr lang="en-US" altLang="zh-TW" sz="20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0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期填報如下：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6978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1F8CA8CF-D297-4E62-8E26-6295535BA6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199555"/>
              </p:ext>
            </p:extLst>
          </p:nvPr>
        </p:nvGraphicFramePr>
        <p:xfrm>
          <a:off x="136665" y="4094245"/>
          <a:ext cx="11860257" cy="1178370"/>
        </p:xfrm>
        <a:graphic>
          <a:graphicData uri="http://schemas.openxmlformats.org/drawingml/2006/table">
            <a:tbl>
              <a:tblPr firstRow="1" firstCol="1" bandRow="1"/>
              <a:tblGrid>
                <a:gridCol w="872890">
                  <a:extLst>
                    <a:ext uri="{9D8B030D-6E8A-4147-A177-3AD203B41FA5}">
                      <a16:colId xmlns:a16="http://schemas.microsoft.com/office/drawing/2014/main" val="3553966832"/>
                    </a:ext>
                  </a:extLst>
                </a:gridCol>
                <a:gridCol w="639148">
                  <a:extLst>
                    <a:ext uri="{9D8B030D-6E8A-4147-A177-3AD203B41FA5}">
                      <a16:colId xmlns:a16="http://schemas.microsoft.com/office/drawing/2014/main" val="3638917158"/>
                    </a:ext>
                  </a:extLst>
                </a:gridCol>
                <a:gridCol w="639148">
                  <a:extLst>
                    <a:ext uri="{9D8B030D-6E8A-4147-A177-3AD203B41FA5}">
                      <a16:colId xmlns:a16="http://schemas.microsoft.com/office/drawing/2014/main" val="3192780103"/>
                    </a:ext>
                  </a:extLst>
                </a:gridCol>
                <a:gridCol w="882853">
                  <a:extLst>
                    <a:ext uri="{9D8B030D-6E8A-4147-A177-3AD203B41FA5}">
                      <a16:colId xmlns:a16="http://schemas.microsoft.com/office/drawing/2014/main" val="92586007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361708176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194148923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310665587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3285077714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2099667963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1806109056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534325035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4131026971"/>
                    </a:ext>
                  </a:extLst>
                </a:gridCol>
                <a:gridCol w="883618">
                  <a:extLst>
                    <a:ext uri="{9D8B030D-6E8A-4147-A177-3AD203B41FA5}">
                      <a16:colId xmlns:a16="http://schemas.microsoft.com/office/drawing/2014/main" val="4181996049"/>
                    </a:ext>
                  </a:extLst>
                </a:gridCol>
                <a:gridCol w="873656">
                  <a:extLst>
                    <a:ext uri="{9D8B030D-6E8A-4147-A177-3AD203B41FA5}">
                      <a16:colId xmlns:a16="http://schemas.microsoft.com/office/drawing/2014/main" val="1824568924"/>
                    </a:ext>
                  </a:extLst>
                </a:gridCol>
              </a:tblGrid>
              <a:tr h="280670"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參加方案年數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退出期別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完成方案人數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退出方案人數及期數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86400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81417"/>
                  </a:ext>
                </a:extLst>
              </a:tr>
              <a:tr h="270510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03</a:t>
                      </a: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530001"/>
                  </a:ext>
                </a:extLst>
              </a:tr>
              <a:tr h="2705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5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8391487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0150B2-B98B-4EF8-B0C2-EE996D41E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970824"/>
              </p:ext>
            </p:extLst>
          </p:nvPr>
        </p:nvGraphicFramePr>
        <p:xfrm>
          <a:off x="136665" y="1445418"/>
          <a:ext cx="11860262" cy="1297386"/>
        </p:xfrm>
        <a:graphic>
          <a:graphicData uri="http://schemas.openxmlformats.org/drawingml/2006/table">
            <a:tbl>
              <a:tblPr firstRow="1" firstCol="1" bandRow="1"/>
              <a:tblGrid>
                <a:gridCol w="681777">
                  <a:extLst>
                    <a:ext uri="{9D8B030D-6E8A-4147-A177-3AD203B41FA5}">
                      <a16:colId xmlns:a16="http://schemas.microsoft.com/office/drawing/2014/main" val="861221991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433905732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017009650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3876478566"/>
                    </a:ext>
                  </a:extLst>
                </a:gridCol>
                <a:gridCol w="415603">
                  <a:extLst>
                    <a:ext uri="{9D8B030D-6E8A-4147-A177-3AD203B41FA5}">
                      <a16:colId xmlns:a16="http://schemas.microsoft.com/office/drawing/2014/main" val="2486270277"/>
                    </a:ext>
                  </a:extLst>
                </a:gridCol>
                <a:gridCol w="417939">
                  <a:extLst>
                    <a:ext uri="{9D8B030D-6E8A-4147-A177-3AD203B41FA5}">
                      <a16:colId xmlns:a16="http://schemas.microsoft.com/office/drawing/2014/main" val="1929398067"/>
                    </a:ext>
                  </a:extLst>
                </a:gridCol>
                <a:gridCol w="2261036">
                  <a:extLst>
                    <a:ext uri="{9D8B030D-6E8A-4147-A177-3AD203B41FA5}">
                      <a16:colId xmlns:a16="http://schemas.microsoft.com/office/drawing/2014/main" val="3804228151"/>
                    </a:ext>
                  </a:extLst>
                </a:gridCol>
                <a:gridCol w="1156995">
                  <a:extLst>
                    <a:ext uri="{9D8B030D-6E8A-4147-A177-3AD203B41FA5}">
                      <a16:colId xmlns:a16="http://schemas.microsoft.com/office/drawing/2014/main" val="1482086051"/>
                    </a:ext>
                  </a:extLst>
                </a:gridCol>
                <a:gridCol w="1520890">
                  <a:extLst>
                    <a:ext uri="{9D8B030D-6E8A-4147-A177-3AD203B41FA5}">
                      <a16:colId xmlns:a16="http://schemas.microsoft.com/office/drawing/2014/main" val="1292286400"/>
                    </a:ext>
                  </a:extLst>
                </a:gridCol>
                <a:gridCol w="1464906">
                  <a:extLst>
                    <a:ext uri="{9D8B030D-6E8A-4147-A177-3AD203B41FA5}">
                      <a16:colId xmlns:a16="http://schemas.microsoft.com/office/drawing/2014/main" val="4280402160"/>
                    </a:ext>
                  </a:extLst>
                </a:gridCol>
                <a:gridCol w="858417">
                  <a:extLst>
                    <a:ext uri="{9D8B030D-6E8A-4147-A177-3AD203B41FA5}">
                      <a16:colId xmlns:a16="http://schemas.microsoft.com/office/drawing/2014/main" val="21730290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54740991"/>
                    </a:ext>
                  </a:extLst>
                </a:gridCol>
                <a:gridCol w="921490">
                  <a:extLst>
                    <a:ext uri="{9D8B030D-6E8A-4147-A177-3AD203B41FA5}">
                      <a16:colId xmlns:a16="http://schemas.microsoft.com/office/drawing/2014/main" val="4264922120"/>
                    </a:ext>
                  </a:extLst>
                </a:gridCol>
              </a:tblGrid>
              <a:tr h="222257"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學生類別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本學期參加方案學生人數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本學期學生修讀必、選修課程之修習學分數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716645"/>
                  </a:ext>
                </a:extLst>
              </a:tr>
              <a:tr h="2271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989146"/>
                  </a:ext>
                </a:extLst>
              </a:tr>
              <a:tr h="847989"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6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大一學生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(A)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新轉入轉學生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(B)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大二以上學生（不含延修生）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(C)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延修生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(D)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500"/>
                        </a:lnSpc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7683999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3.2.20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31. 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參加「大學進修部四年制學士班彈性修業試辦方案」學生人數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									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6665" y="5590225"/>
            <a:ext cx="11965337" cy="69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上述兩張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冊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刪除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，學校無須填報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29364" y="1450653"/>
            <a:ext cx="11867567" cy="1297386"/>
            <a:chOff x="129364" y="861666"/>
            <a:chExt cx="11867567" cy="1671765"/>
          </a:xfrm>
        </p:grpSpPr>
        <p:cxnSp>
          <p:nvCxnSpPr>
            <p:cNvPr id="4" name="直線接點 3"/>
            <p:cNvCxnSpPr/>
            <p:nvPr/>
          </p:nvCxnSpPr>
          <p:spPr>
            <a:xfrm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 flipV="1"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9E236F80-112C-4E2C-AA2C-C002E8643AD5}"/>
              </a:ext>
            </a:extLst>
          </p:cNvPr>
          <p:cNvSpPr txBox="1">
            <a:spLocks noChangeArrowheads="1"/>
          </p:cNvSpPr>
          <p:nvPr/>
        </p:nvSpPr>
        <p:spPr>
          <a:xfrm>
            <a:off x="28001" y="3206364"/>
            <a:ext cx="12182664" cy="4985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32. 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完成及退出「大學進修部四年制學士班彈性修業試辦方案」學生人數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						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(3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197DD44-625C-4165-8496-4901B7D33BF1}"/>
              </a:ext>
            </a:extLst>
          </p:cNvPr>
          <p:cNvGrpSpPr/>
          <p:nvPr/>
        </p:nvGrpSpPr>
        <p:grpSpPr>
          <a:xfrm>
            <a:off x="141801" y="4112991"/>
            <a:ext cx="11867567" cy="1159624"/>
            <a:chOff x="129364" y="861666"/>
            <a:chExt cx="11867567" cy="1671765"/>
          </a:xfrm>
        </p:grpSpPr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5FE63C5A-93F0-4C19-BC65-F01C9E94F9F0}"/>
                </a:ext>
              </a:extLst>
            </p:cNvPr>
            <p:cNvCxnSpPr/>
            <p:nvPr/>
          </p:nvCxnSpPr>
          <p:spPr>
            <a:xfrm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E8E8D654-8676-4106-8BD7-F59F55DB2103}"/>
                </a:ext>
              </a:extLst>
            </p:cNvPr>
            <p:cNvCxnSpPr/>
            <p:nvPr/>
          </p:nvCxnSpPr>
          <p:spPr>
            <a:xfrm flipV="1"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5825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2093304"/>
            <a:ext cx="11453792" cy="23811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marR="0" lvl="0" indent="-170815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大學試辦計畫」，因應超高齡社會及產業變遷，掌握參與學生完成計畫及退學情形，作為終身學習制度推動及後續政策評估之參考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08150" indent="-1708150"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📖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修讀規定：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參與本試辦計畫學生之修讀期間以10年為限，修業年限則依其所就讀</a:t>
            </a:r>
            <a:r>
              <a:rPr lang="zh-TW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學系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學位學程</a:t>
            </a: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規定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每年3月、10月填報，以3月15日、10月15日為資料調查基準日</a:t>
            </a:r>
            <a:endParaRPr lang="zh-TW" altLang="en-US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Rectangle 47">
            <a:extLst>
              <a:ext uri="{FF2B5EF4-FFF2-40B4-BE49-F238E27FC236}">
                <a16:creationId xmlns:a16="http://schemas.microsoft.com/office/drawing/2014/main" id="{48CED091-0086-480D-BD8E-4296DD4AE1D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3.2.21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6C8EDC3F-2BCE-4840-84AC-854CF40760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B72F1157-4730-4E07-8500-D0C026DE6A13}"/>
              </a:ext>
            </a:extLst>
          </p:cNvPr>
          <p:cNvSpPr/>
          <p:nvPr/>
        </p:nvSpPr>
        <p:spPr>
          <a:xfrm>
            <a:off x="369104" y="4657370"/>
            <a:ext cx="5341231" cy="208146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l"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填報對象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教育部30</a:t>
            </a:r>
            <a:r>
              <a:rPr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當期基準日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 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取得學位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或從試辦計畫退學學生</a:t>
            </a:r>
            <a:endParaRPr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5CED97E1-F3EC-43FF-8FFD-940660151E8B}"/>
              </a:ext>
            </a:extLst>
          </p:cNvPr>
          <p:cNvSpPr/>
          <p:nvPr/>
        </p:nvSpPr>
        <p:spPr>
          <a:xfrm>
            <a:off x="6454913" y="4658037"/>
            <a:ext cx="5342400" cy="20808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>
              <a:lnSpc>
                <a:spcPct val="150000"/>
              </a:lnSpc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❌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非參與教育部</a:t>
            </a:r>
            <a:r>
              <a:rPr lang="en-US" altLang="zh-TW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en-US" altLang="zh-TW" sz="2000" baseline="30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非當期基準日完成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取得學位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從試辦計畫退學</a:t>
            </a:r>
            <a:r>
              <a: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endParaRPr lang="en-US" altLang="zh-TW" sz="20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B4D70DC-6090-492B-8F5D-C445C714A749}"/>
              </a:ext>
            </a:extLst>
          </p:cNvPr>
          <p:cNvGrpSpPr/>
          <p:nvPr/>
        </p:nvGrpSpPr>
        <p:grpSpPr>
          <a:xfrm>
            <a:off x="369104" y="1365242"/>
            <a:ext cx="11428210" cy="564280"/>
            <a:chOff x="369104" y="1365242"/>
            <a:chExt cx="11428210" cy="564280"/>
          </a:xfrm>
        </p:grpSpPr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A27B30C8-2366-4CC9-AE3F-0A2F51BD89D3}"/>
                </a:ext>
              </a:extLst>
            </p:cNvPr>
            <p:cNvSpPr/>
            <p:nvPr/>
          </p:nvSpPr>
          <p:spPr>
            <a:xfrm>
              <a:off x="369104" y="1365242"/>
              <a:ext cx="11428210" cy="5642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FFECB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本表僅經教育部核定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參與「</a:t>
              </a:r>
              <a:r>
                <a:rPr lang="en-US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30</a:t>
              </a:r>
              <a:r>
                <a:rPr lang="zh-TW" altLang="zh-TW" sz="2200" b="1" kern="100" baseline="300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＋</a:t>
              </a:r>
              <a:r>
                <a:rPr lang="zh-TW" altLang="zh-TW" sz="2200" b="1" kern="100" dirty="0">
                  <a:solidFill>
                    <a:srgbClr val="FF0000"/>
                  </a:solidFill>
                  <a:effectLst/>
                  <a:ea typeface="微軟正黑體" panose="020B0604030504040204" pitchFamily="34" charset="-120"/>
                  <a:cs typeface="Arial" panose="020B0604020202020204" pitchFamily="34" charset="0"/>
                </a:rPr>
                <a:t>大學試辦計畫」</a:t>
              </a:r>
              <a:r>
                <a:rPr lang="zh-TW" altLang="en-US" sz="22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之學校填報</a:t>
              </a:r>
              <a:r>
                <a:rPr lang="zh-TW" altLang="en-US" sz="22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，其他學校無須填報。</a:t>
              </a:r>
              <a:endParaRPr lang="zh-TW" altLang="en-US" sz="22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0" name="组合 360">
              <a:extLst>
                <a:ext uri="{FF2B5EF4-FFF2-40B4-BE49-F238E27FC236}">
                  <a16:creationId xmlns:a16="http://schemas.microsoft.com/office/drawing/2014/main" id="{72648EB3-AF1B-4B67-9F3A-AD00F69FBEB0}"/>
                </a:ext>
              </a:extLst>
            </p:cNvPr>
            <p:cNvGrpSpPr/>
            <p:nvPr/>
          </p:nvGrpSpPr>
          <p:grpSpPr>
            <a:xfrm>
              <a:off x="559566" y="1445258"/>
              <a:ext cx="433529" cy="396114"/>
              <a:chOff x="8099418" y="782638"/>
              <a:chExt cx="871544" cy="873125"/>
            </a:xfrm>
          </p:grpSpPr>
          <p:sp>
            <p:nvSpPr>
              <p:cNvPr id="11" name="Freeform 249">
                <a:extLst>
                  <a:ext uri="{FF2B5EF4-FFF2-40B4-BE49-F238E27FC236}">
                    <a16:creationId xmlns:a16="http://schemas.microsoft.com/office/drawing/2014/main" id="{37B7C184-FD9D-4C4F-AD32-256D0FF3B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18" y="782638"/>
                <a:ext cx="871536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Freeform 250">
                <a:extLst>
                  <a:ext uri="{FF2B5EF4-FFF2-40B4-BE49-F238E27FC236}">
                    <a16:creationId xmlns:a16="http://schemas.microsoft.com/office/drawing/2014/main" id="{62B04501-DD7D-4FE2-B00D-9677042BF8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9425" y="782638"/>
                <a:ext cx="871537" cy="873125"/>
              </a:xfrm>
              <a:custGeom>
                <a:avLst/>
                <a:gdLst>
                  <a:gd name="T0" fmla="*/ 275 w 549"/>
                  <a:gd name="T1" fmla="*/ 0 h 550"/>
                  <a:gd name="T2" fmla="*/ 315 w 549"/>
                  <a:gd name="T3" fmla="*/ 74 h 550"/>
                  <a:gd name="T4" fmla="*/ 379 w 549"/>
                  <a:gd name="T5" fmla="*/ 19 h 550"/>
                  <a:gd name="T6" fmla="*/ 388 w 549"/>
                  <a:gd name="T7" fmla="*/ 104 h 550"/>
                  <a:gd name="T8" fmla="*/ 474 w 549"/>
                  <a:gd name="T9" fmla="*/ 76 h 550"/>
                  <a:gd name="T10" fmla="*/ 445 w 549"/>
                  <a:gd name="T11" fmla="*/ 161 h 550"/>
                  <a:gd name="T12" fmla="*/ 530 w 549"/>
                  <a:gd name="T13" fmla="*/ 171 h 550"/>
                  <a:gd name="T14" fmla="*/ 476 w 549"/>
                  <a:gd name="T15" fmla="*/ 235 h 550"/>
                  <a:gd name="T16" fmla="*/ 549 w 549"/>
                  <a:gd name="T17" fmla="*/ 275 h 550"/>
                  <a:gd name="T18" fmla="*/ 476 w 549"/>
                  <a:gd name="T19" fmla="*/ 315 h 550"/>
                  <a:gd name="T20" fmla="*/ 530 w 549"/>
                  <a:gd name="T21" fmla="*/ 379 h 550"/>
                  <a:gd name="T22" fmla="*/ 445 w 549"/>
                  <a:gd name="T23" fmla="*/ 389 h 550"/>
                  <a:gd name="T24" fmla="*/ 474 w 549"/>
                  <a:gd name="T25" fmla="*/ 474 h 550"/>
                  <a:gd name="T26" fmla="*/ 388 w 549"/>
                  <a:gd name="T27" fmla="*/ 445 h 550"/>
                  <a:gd name="T28" fmla="*/ 379 w 549"/>
                  <a:gd name="T29" fmla="*/ 531 h 550"/>
                  <a:gd name="T30" fmla="*/ 315 w 549"/>
                  <a:gd name="T31" fmla="*/ 476 h 550"/>
                  <a:gd name="T32" fmla="*/ 275 w 549"/>
                  <a:gd name="T33" fmla="*/ 550 h 550"/>
                  <a:gd name="T34" fmla="*/ 235 w 549"/>
                  <a:gd name="T35" fmla="*/ 476 h 550"/>
                  <a:gd name="T36" fmla="*/ 171 w 549"/>
                  <a:gd name="T37" fmla="*/ 531 h 550"/>
                  <a:gd name="T38" fmla="*/ 161 w 549"/>
                  <a:gd name="T39" fmla="*/ 445 h 550"/>
                  <a:gd name="T40" fmla="*/ 76 w 549"/>
                  <a:gd name="T41" fmla="*/ 474 h 550"/>
                  <a:gd name="T42" fmla="*/ 104 w 549"/>
                  <a:gd name="T43" fmla="*/ 389 h 550"/>
                  <a:gd name="T44" fmla="*/ 19 w 549"/>
                  <a:gd name="T45" fmla="*/ 379 h 550"/>
                  <a:gd name="T46" fmla="*/ 74 w 549"/>
                  <a:gd name="T47" fmla="*/ 315 h 550"/>
                  <a:gd name="T48" fmla="*/ 0 w 549"/>
                  <a:gd name="T49" fmla="*/ 275 h 550"/>
                  <a:gd name="T50" fmla="*/ 74 w 549"/>
                  <a:gd name="T51" fmla="*/ 235 h 550"/>
                  <a:gd name="T52" fmla="*/ 19 w 549"/>
                  <a:gd name="T53" fmla="*/ 171 h 550"/>
                  <a:gd name="T54" fmla="*/ 104 w 549"/>
                  <a:gd name="T55" fmla="*/ 161 h 550"/>
                  <a:gd name="T56" fmla="*/ 76 w 549"/>
                  <a:gd name="T57" fmla="*/ 76 h 550"/>
                  <a:gd name="T58" fmla="*/ 161 w 549"/>
                  <a:gd name="T59" fmla="*/ 104 h 550"/>
                  <a:gd name="T60" fmla="*/ 171 w 549"/>
                  <a:gd name="T61" fmla="*/ 19 h 550"/>
                  <a:gd name="T62" fmla="*/ 235 w 549"/>
                  <a:gd name="T63" fmla="*/ 74 h 550"/>
                  <a:gd name="T64" fmla="*/ 275 w 549"/>
                  <a:gd name="T6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49" h="550">
                    <a:moveTo>
                      <a:pt x="275" y="0"/>
                    </a:moveTo>
                    <a:lnTo>
                      <a:pt x="315" y="74"/>
                    </a:lnTo>
                    <a:lnTo>
                      <a:pt x="379" y="19"/>
                    </a:lnTo>
                    <a:lnTo>
                      <a:pt x="388" y="104"/>
                    </a:lnTo>
                    <a:lnTo>
                      <a:pt x="474" y="76"/>
                    </a:lnTo>
                    <a:lnTo>
                      <a:pt x="445" y="161"/>
                    </a:lnTo>
                    <a:lnTo>
                      <a:pt x="530" y="171"/>
                    </a:lnTo>
                    <a:lnTo>
                      <a:pt x="476" y="235"/>
                    </a:lnTo>
                    <a:lnTo>
                      <a:pt x="549" y="275"/>
                    </a:lnTo>
                    <a:lnTo>
                      <a:pt x="476" y="315"/>
                    </a:lnTo>
                    <a:lnTo>
                      <a:pt x="530" y="379"/>
                    </a:lnTo>
                    <a:lnTo>
                      <a:pt x="445" y="389"/>
                    </a:lnTo>
                    <a:lnTo>
                      <a:pt x="474" y="474"/>
                    </a:lnTo>
                    <a:lnTo>
                      <a:pt x="388" y="445"/>
                    </a:lnTo>
                    <a:lnTo>
                      <a:pt x="379" y="531"/>
                    </a:lnTo>
                    <a:lnTo>
                      <a:pt x="315" y="476"/>
                    </a:lnTo>
                    <a:lnTo>
                      <a:pt x="275" y="550"/>
                    </a:lnTo>
                    <a:lnTo>
                      <a:pt x="235" y="476"/>
                    </a:lnTo>
                    <a:lnTo>
                      <a:pt x="171" y="531"/>
                    </a:lnTo>
                    <a:lnTo>
                      <a:pt x="161" y="445"/>
                    </a:lnTo>
                    <a:lnTo>
                      <a:pt x="76" y="474"/>
                    </a:lnTo>
                    <a:lnTo>
                      <a:pt x="104" y="389"/>
                    </a:lnTo>
                    <a:lnTo>
                      <a:pt x="19" y="379"/>
                    </a:lnTo>
                    <a:lnTo>
                      <a:pt x="74" y="315"/>
                    </a:lnTo>
                    <a:lnTo>
                      <a:pt x="0" y="275"/>
                    </a:lnTo>
                    <a:lnTo>
                      <a:pt x="74" y="235"/>
                    </a:lnTo>
                    <a:lnTo>
                      <a:pt x="19" y="171"/>
                    </a:lnTo>
                    <a:lnTo>
                      <a:pt x="104" y="161"/>
                    </a:lnTo>
                    <a:lnTo>
                      <a:pt x="76" y="76"/>
                    </a:lnTo>
                    <a:lnTo>
                      <a:pt x="161" y="104"/>
                    </a:lnTo>
                    <a:lnTo>
                      <a:pt x="171" y="19"/>
                    </a:lnTo>
                    <a:lnTo>
                      <a:pt x="235" y="74"/>
                    </a:lnTo>
                    <a:lnTo>
                      <a:pt x="27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Freeform 251">
                <a:extLst>
                  <a:ext uri="{FF2B5EF4-FFF2-40B4-BE49-F238E27FC236}">
                    <a16:creationId xmlns:a16="http://schemas.microsoft.com/office/drawing/2014/main" id="{1C0AA9AB-7156-4E65-8903-B471EC524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209550"/>
              </a:xfrm>
              <a:custGeom>
                <a:avLst/>
                <a:gdLst>
                  <a:gd name="T0" fmla="*/ 32 w 32"/>
                  <a:gd name="T1" fmla="*/ 56 h 56"/>
                  <a:gd name="T2" fmla="*/ 12 w 32"/>
                  <a:gd name="T3" fmla="*/ 56 h 56"/>
                  <a:gd name="T4" fmla="*/ 0 w 32"/>
                  <a:gd name="T5" fmla="*/ 44 h 56"/>
                  <a:gd name="T6" fmla="*/ 0 w 32"/>
                  <a:gd name="T7" fmla="*/ 12 h 56"/>
                  <a:gd name="T8" fmla="*/ 12 w 32"/>
                  <a:gd name="T9" fmla="*/ 0 h 56"/>
                  <a:gd name="T10" fmla="*/ 32 w 32"/>
                  <a:gd name="T11" fmla="*/ 0 h 56"/>
                  <a:gd name="T12" fmla="*/ 32 w 32"/>
                  <a:gd name="T13" fmla="*/ 8 h 56"/>
                  <a:gd name="T14" fmla="*/ 12 w 32"/>
                  <a:gd name="T15" fmla="*/ 8 h 56"/>
                  <a:gd name="T16" fmla="*/ 8 w 32"/>
                  <a:gd name="T17" fmla="*/ 12 h 56"/>
                  <a:gd name="T18" fmla="*/ 8 w 32"/>
                  <a:gd name="T19" fmla="*/ 44 h 56"/>
                  <a:gd name="T20" fmla="*/ 12 w 32"/>
                  <a:gd name="T21" fmla="*/ 48 h 56"/>
                  <a:gd name="T22" fmla="*/ 32 w 32"/>
                  <a:gd name="T23" fmla="*/ 48 h 56"/>
                  <a:gd name="T24" fmla="*/ 32 w 32"/>
                  <a:gd name="T2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" h="56">
                    <a:moveTo>
                      <a:pt x="32" y="56"/>
                    </a:moveTo>
                    <a:cubicBezTo>
                      <a:pt x="12" y="56"/>
                      <a:pt x="12" y="56"/>
                      <a:pt x="12" y="56"/>
                    </a:cubicBezTo>
                    <a:cubicBezTo>
                      <a:pt x="5" y="56"/>
                      <a:pt x="0" y="51"/>
                      <a:pt x="0" y="44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8" y="10"/>
                      <a:pt x="8" y="12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8" y="46"/>
                      <a:pt x="10" y="48"/>
                      <a:pt x="12" y="48"/>
                    </a:cubicBezTo>
                    <a:cubicBezTo>
                      <a:pt x="32" y="48"/>
                      <a:pt x="32" y="48"/>
                      <a:pt x="32" y="48"/>
                    </a:cubicBezTo>
                    <a:cubicBezTo>
                      <a:pt x="32" y="56"/>
                      <a:pt x="32" y="56"/>
                      <a:pt x="32" y="56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52">
                <a:extLst>
                  <a:ext uri="{FF2B5EF4-FFF2-40B4-BE49-F238E27FC236}">
                    <a16:creationId xmlns:a16="http://schemas.microsoft.com/office/drawing/2014/main" id="{64053AA5-77D0-4E51-88BA-AE55BE4FA1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Rectangle 253">
                <a:extLst>
                  <a:ext uri="{FF2B5EF4-FFF2-40B4-BE49-F238E27FC236}">
                    <a16:creationId xmlns:a16="http://schemas.microsoft.com/office/drawing/2014/main" id="{D2129EDB-53F1-415A-8DE9-2A740E576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89950" y="1203325"/>
                <a:ext cx="90487" cy="30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Rectangle 254">
                <a:extLst>
                  <a:ext uri="{FF2B5EF4-FFF2-40B4-BE49-F238E27FC236}">
                    <a16:creationId xmlns:a16="http://schemas.microsoft.com/office/drawing/2014/main" id="{279EAA51-85B9-42B4-9668-AB2EEB322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Rectangle 255">
                <a:extLst>
                  <a:ext uri="{FF2B5EF4-FFF2-40B4-BE49-F238E27FC236}">
                    <a16:creationId xmlns:a16="http://schemas.microsoft.com/office/drawing/2014/main" id="{59DF3A67-1058-4467-8FD2-3B860AF6AB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10563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Rectangle 256">
                <a:extLst>
                  <a:ext uri="{FF2B5EF4-FFF2-40B4-BE49-F238E27FC236}">
                    <a16:creationId xmlns:a16="http://schemas.microsoft.com/office/drawing/2014/main" id="{35030EF5-AE33-4D59-B5F5-881AC1F67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9" name="Rectangle 257">
                <a:extLst>
                  <a:ext uri="{FF2B5EF4-FFF2-40B4-BE49-F238E27FC236}">
                    <a16:creationId xmlns:a16="http://schemas.microsoft.com/office/drawing/2014/main" id="{DE4BA29C-84E6-4C82-BB36-1D25A24A6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40105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" name="Freeform 258">
                <a:extLst>
                  <a:ext uri="{FF2B5EF4-FFF2-40B4-BE49-F238E27FC236}">
                    <a16:creationId xmlns:a16="http://schemas.microsoft.com/office/drawing/2014/main" id="{E26A7BAD-9C30-4F4F-891E-1693334D3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" name="Freeform 259">
                <a:extLst>
                  <a:ext uri="{FF2B5EF4-FFF2-40B4-BE49-F238E27FC236}">
                    <a16:creationId xmlns:a16="http://schemas.microsoft.com/office/drawing/2014/main" id="{B008E262-0F76-4624-8BDD-A27D1C61F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76 w 76"/>
                  <a:gd name="T1" fmla="*/ 132 h 132"/>
                  <a:gd name="T2" fmla="*/ 57 w 76"/>
                  <a:gd name="T3" fmla="*/ 132 h 132"/>
                  <a:gd name="T4" fmla="*/ 0 w 76"/>
                  <a:gd name="T5" fmla="*/ 9 h 132"/>
                  <a:gd name="T6" fmla="*/ 0 w 76"/>
                  <a:gd name="T7" fmla="*/ 0 h 132"/>
                  <a:gd name="T8" fmla="*/ 19 w 76"/>
                  <a:gd name="T9" fmla="*/ 0 h 132"/>
                  <a:gd name="T10" fmla="*/ 76 w 76"/>
                  <a:gd name="T11" fmla="*/ 123 h 132"/>
                  <a:gd name="T12" fmla="*/ 76 w 76"/>
                  <a:gd name="T13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6" h="132">
                    <a:moveTo>
                      <a:pt x="76" y="132"/>
                    </a:moveTo>
                    <a:lnTo>
                      <a:pt x="57" y="132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76" y="123"/>
                    </a:lnTo>
                    <a:lnTo>
                      <a:pt x="76" y="1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6" name="Rectangle 260">
                <a:extLst>
                  <a:ext uri="{FF2B5EF4-FFF2-40B4-BE49-F238E27FC236}">
                    <a16:creationId xmlns:a16="http://schemas.microsoft.com/office/drawing/2014/main" id="{11677023-0A05-4EA5-A1F8-0B28257D3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" name="Rectangle 261">
                <a:extLst>
                  <a:ext uri="{FF2B5EF4-FFF2-40B4-BE49-F238E27FC236}">
                    <a16:creationId xmlns:a16="http://schemas.microsoft.com/office/drawing/2014/main" id="{7DDC1A71-CACB-4860-979F-C487A25D4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10600" y="1114425"/>
                <a:ext cx="30162" cy="209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" name="Rectangle 262">
                <a:extLst>
                  <a:ext uri="{FF2B5EF4-FFF2-40B4-BE49-F238E27FC236}">
                    <a16:creationId xmlns:a16="http://schemas.microsoft.com/office/drawing/2014/main" id="{BD51A18C-2E25-497B-8922-F1E0A4B47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31250" y="1114425"/>
                <a:ext cx="30162" cy="2095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" name="Freeform 263">
                <a:extLst>
                  <a:ext uri="{FF2B5EF4-FFF2-40B4-BE49-F238E27FC236}">
                    <a16:creationId xmlns:a16="http://schemas.microsoft.com/office/drawing/2014/main" id="{655EC028-CF7D-4D1C-B0FB-6B4C69892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70925" y="1189038"/>
                <a:ext cx="90487" cy="134938"/>
              </a:xfrm>
              <a:custGeom>
                <a:avLst/>
                <a:gdLst>
                  <a:gd name="T0" fmla="*/ 57 w 57"/>
                  <a:gd name="T1" fmla="*/ 85 h 85"/>
                  <a:gd name="T2" fmla="*/ 38 w 57"/>
                  <a:gd name="T3" fmla="*/ 85 h 85"/>
                  <a:gd name="T4" fmla="*/ 0 w 57"/>
                  <a:gd name="T5" fmla="*/ 9 h 85"/>
                  <a:gd name="T6" fmla="*/ 0 w 57"/>
                  <a:gd name="T7" fmla="*/ 0 h 85"/>
                  <a:gd name="T8" fmla="*/ 19 w 57"/>
                  <a:gd name="T9" fmla="*/ 0 h 85"/>
                  <a:gd name="T10" fmla="*/ 57 w 57"/>
                  <a:gd name="T11" fmla="*/ 76 h 85"/>
                  <a:gd name="T12" fmla="*/ 57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57" y="85"/>
                    </a:moveTo>
                    <a:lnTo>
                      <a:pt x="38" y="85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57" y="76"/>
                    </a:lnTo>
                    <a:lnTo>
                      <a:pt x="57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" name="Freeform 264">
                <a:extLst>
                  <a:ext uri="{FF2B5EF4-FFF2-40B4-BE49-F238E27FC236}">
                    <a16:creationId xmlns:a16="http://schemas.microsoft.com/office/drawing/2014/main" id="{58A3A43E-F1A8-4B98-AF81-5219E398C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89038"/>
                <a:ext cx="90487" cy="134938"/>
              </a:xfrm>
              <a:custGeom>
                <a:avLst/>
                <a:gdLst>
                  <a:gd name="T0" fmla="*/ 0 w 57"/>
                  <a:gd name="T1" fmla="*/ 85 h 85"/>
                  <a:gd name="T2" fmla="*/ 0 w 57"/>
                  <a:gd name="T3" fmla="*/ 76 h 85"/>
                  <a:gd name="T4" fmla="*/ 38 w 57"/>
                  <a:gd name="T5" fmla="*/ 0 h 85"/>
                  <a:gd name="T6" fmla="*/ 57 w 57"/>
                  <a:gd name="T7" fmla="*/ 0 h 85"/>
                  <a:gd name="T8" fmla="*/ 57 w 57"/>
                  <a:gd name="T9" fmla="*/ 9 h 85"/>
                  <a:gd name="T10" fmla="*/ 19 w 57"/>
                  <a:gd name="T11" fmla="*/ 85 h 85"/>
                  <a:gd name="T12" fmla="*/ 0 w 57"/>
                  <a:gd name="T13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85">
                    <a:moveTo>
                      <a:pt x="0" y="85"/>
                    </a:moveTo>
                    <a:lnTo>
                      <a:pt x="0" y="76"/>
                    </a:lnTo>
                    <a:lnTo>
                      <a:pt x="38" y="0"/>
                    </a:lnTo>
                    <a:lnTo>
                      <a:pt x="57" y="0"/>
                    </a:lnTo>
                    <a:lnTo>
                      <a:pt x="57" y="9"/>
                    </a:lnTo>
                    <a:lnTo>
                      <a:pt x="19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" name="Freeform 265">
                <a:extLst>
                  <a:ext uri="{FF2B5EF4-FFF2-40B4-BE49-F238E27FC236}">
                    <a16:creationId xmlns:a16="http://schemas.microsoft.com/office/drawing/2014/main" id="{09EF87A1-C58B-4DBB-BCEF-3A842B20A1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close/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" name="Freeform 266">
                <a:extLst>
                  <a:ext uri="{FF2B5EF4-FFF2-40B4-BE49-F238E27FC236}">
                    <a16:creationId xmlns:a16="http://schemas.microsoft.com/office/drawing/2014/main" id="{ADE4A12E-D8D1-46D0-B093-7718FB690B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25" y="1155700"/>
                <a:ext cx="117475" cy="127000"/>
              </a:xfrm>
              <a:custGeom>
                <a:avLst/>
                <a:gdLst>
                  <a:gd name="T0" fmla="*/ 0 w 74"/>
                  <a:gd name="T1" fmla="*/ 40 h 80"/>
                  <a:gd name="T2" fmla="*/ 74 w 74"/>
                  <a:gd name="T3" fmla="*/ 80 h 80"/>
                  <a:gd name="T4" fmla="*/ 74 w 74"/>
                  <a:gd name="T5" fmla="*/ 80 h 80"/>
                  <a:gd name="T6" fmla="*/ 0 w 74"/>
                  <a:gd name="T7" fmla="*/ 40 h 80"/>
                  <a:gd name="T8" fmla="*/ 74 w 74"/>
                  <a:gd name="T9" fmla="*/ 0 h 80"/>
                  <a:gd name="T10" fmla="*/ 0 w 74"/>
                  <a:gd name="T11" fmla="*/ 40 h 80"/>
                  <a:gd name="T12" fmla="*/ 74 w 74"/>
                  <a:gd name="T13" fmla="*/ 0 h 80"/>
                  <a:gd name="T14" fmla="*/ 74 w 74"/>
                  <a:gd name="T1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80">
                    <a:moveTo>
                      <a:pt x="0" y="40"/>
                    </a:moveTo>
                    <a:lnTo>
                      <a:pt x="74" y="80"/>
                    </a:lnTo>
                    <a:lnTo>
                      <a:pt x="74" y="80"/>
                    </a:lnTo>
                    <a:lnTo>
                      <a:pt x="0" y="40"/>
                    </a:lnTo>
                    <a:moveTo>
                      <a:pt x="74" y="0"/>
                    </a:moveTo>
                    <a:lnTo>
                      <a:pt x="0" y="40"/>
                    </a:lnTo>
                    <a:lnTo>
                      <a:pt x="74" y="0"/>
                    </a:lnTo>
                    <a:lnTo>
                      <a:pt x="7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" name="Freeform 267">
                <a:extLst>
                  <a:ext uri="{FF2B5EF4-FFF2-40B4-BE49-F238E27FC236}">
                    <a16:creationId xmlns:a16="http://schemas.microsoft.com/office/drawing/2014/main" id="{3F7F6B29-0678-475D-A59B-B40C4D2D51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99441" y="782638"/>
                <a:ext cx="752475" cy="752474"/>
              </a:xfrm>
              <a:custGeom>
                <a:avLst/>
                <a:gdLst>
                  <a:gd name="T0" fmla="*/ 80 w 200"/>
                  <a:gd name="T1" fmla="*/ 123 h 200"/>
                  <a:gd name="T2" fmla="*/ 80 w 200"/>
                  <a:gd name="T3" fmla="*/ 88 h 200"/>
                  <a:gd name="T4" fmla="*/ 88 w 200"/>
                  <a:gd name="T5" fmla="*/ 88 h 200"/>
                  <a:gd name="T6" fmla="*/ 88 w 200"/>
                  <a:gd name="T7" fmla="*/ 140 h 200"/>
                  <a:gd name="T8" fmla="*/ 88 w 200"/>
                  <a:gd name="T9" fmla="*/ 144 h 200"/>
                  <a:gd name="T10" fmla="*/ 80 w 200"/>
                  <a:gd name="T11" fmla="*/ 144 h 200"/>
                  <a:gd name="T12" fmla="*/ 64 w 200"/>
                  <a:gd name="T13" fmla="*/ 109 h 200"/>
                  <a:gd name="T14" fmla="*/ 64 w 200"/>
                  <a:gd name="T15" fmla="*/ 144 h 200"/>
                  <a:gd name="T16" fmla="*/ 56 w 200"/>
                  <a:gd name="T17" fmla="*/ 144 h 200"/>
                  <a:gd name="T18" fmla="*/ 56 w 200"/>
                  <a:gd name="T19" fmla="*/ 88 h 200"/>
                  <a:gd name="T20" fmla="*/ 64 w 200"/>
                  <a:gd name="T21" fmla="*/ 88 h 200"/>
                  <a:gd name="T22" fmla="*/ 80 w 200"/>
                  <a:gd name="T23" fmla="*/ 123 h 200"/>
                  <a:gd name="T24" fmla="*/ 116 w 200"/>
                  <a:gd name="T25" fmla="*/ 0 h 200"/>
                  <a:gd name="T26" fmla="*/ 116 w 200"/>
                  <a:gd name="T27" fmla="*/ 0 h 200"/>
                  <a:gd name="T28" fmla="*/ 99 w 200"/>
                  <a:gd name="T29" fmla="*/ 31 h 200"/>
                  <a:gd name="T30" fmla="*/ 72 w 200"/>
                  <a:gd name="T31" fmla="*/ 8 h 200"/>
                  <a:gd name="T32" fmla="*/ 68 w 200"/>
                  <a:gd name="T33" fmla="*/ 44 h 200"/>
                  <a:gd name="T34" fmla="*/ 32 w 200"/>
                  <a:gd name="T35" fmla="*/ 32 h 200"/>
                  <a:gd name="T36" fmla="*/ 44 w 200"/>
                  <a:gd name="T37" fmla="*/ 68 h 200"/>
                  <a:gd name="T38" fmla="*/ 8 w 200"/>
                  <a:gd name="T39" fmla="*/ 72 h 200"/>
                  <a:gd name="T40" fmla="*/ 31 w 200"/>
                  <a:gd name="T41" fmla="*/ 99 h 200"/>
                  <a:gd name="T42" fmla="*/ 31 w 200"/>
                  <a:gd name="T43" fmla="*/ 99 h 200"/>
                  <a:gd name="T44" fmla="*/ 31 w 200"/>
                  <a:gd name="T45" fmla="*/ 99 h 200"/>
                  <a:gd name="T46" fmla="*/ 0 w 200"/>
                  <a:gd name="T47" fmla="*/ 116 h 200"/>
                  <a:gd name="T48" fmla="*/ 31 w 200"/>
                  <a:gd name="T49" fmla="*/ 133 h 200"/>
                  <a:gd name="T50" fmla="*/ 31 w 200"/>
                  <a:gd name="T51" fmla="*/ 133 h 200"/>
                  <a:gd name="T52" fmla="*/ 31 w 200"/>
                  <a:gd name="T53" fmla="*/ 133 h 200"/>
                  <a:gd name="T54" fmla="*/ 8 w 200"/>
                  <a:gd name="T55" fmla="*/ 160 h 200"/>
                  <a:gd name="T56" fmla="*/ 44 w 200"/>
                  <a:gd name="T57" fmla="*/ 164 h 200"/>
                  <a:gd name="T58" fmla="*/ 32 w 200"/>
                  <a:gd name="T59" fmla="*/ 200 h 200"/>
                  <a:gd name="T60" fmla="*/ 97 w 200"/>
                  <a:gd name="T61" fmla="*/ 135 h 200"/>
                  <a:gd name="T62" fmla="*/ 96 w 200"/>
                  <a:gd name="T63" fmla="*/ 132 h 200"/>
                  <a:gd name="T64" fmla="*/ 96 w 200"/>
                  <a:gd name="T65" fmla="*/ 100 h 200"/>
                  <a:gd name="T66" fmla="*/ 108 w 200"/>
                  <a:gd name="T67" fmla="*/ 88 h 200"/>
                  <a:gd name="T68" fmla="*/ 128 w 200"/>
                  <a:gd name="T69" fmla="*/ 88 h 200"/>
                  <a:gd name="T70" fmla="*/ 128 w 200"/>
                  <a:gd name="T71" fmla="*/ 96 h 200"/>
                  <a:gd name="T72" fmla="*/ 108 w 200"/>
                  <a:gd name="T73" fmla="*/ 96 h 200"/>
                  <a:gd name="T74" fmla="*/ 104 w 200"/>
                  <a:gd name="T75" fmla="*/ 100 h 200"/>
                  <a:gd name="T76" fmla="*/ 104 w 200"/>
                  <a:gd name="T77" fmla="*/ 128 h 200"/>
                  <a:gd name="T78" fmla="*/ 112 w 200"/>
                  <a:gd name="T79" fmla="*/ 120 h 200"/>
                  <a:gd name="T80" fmla="*/ 104 w 200"/>
                  <a:gd name="T81" fmla="*/ 120 h 200"/>
                  <a:gd name="T82" fmla="*/ 104 w 200"/>
                  <a:gd name="T83" fmla="*/ 112 h 200"/>
                  <a:gd name="T84" fmla="*/ 120 w 200"/>
                  <a:gd name="T85" fmla="*/ 112 h 200"/>
                  <a:gd name="T86" fmla="*/ 136 w 200"/>
                  <a:gd name="T87" fmla="*/ 96 h 200"/>
                  <a:gd name="T88" fmla="*/ 136 w 200"/>
                  <a:gd name="T89" fmla="*/ 88 h 200"/>
                  <a:gd name="T90" fmla="*/ 144 w 200"/>
                  <a:gd name="T91" fmla="*/ 88 h 200"/>
                  <a:gd name="T92" fmla="*/ 200 w 200"/>
                  <a:gd name="T93" fmla="*/ 32 h 200"/>
                  <a:gd name="T94" fmla="*/ 164 w 200"/>
                  <a:gd name="T95" fmla="*/ 44 h 200"/>
                  <a:gd name="T96" fmla="*/ 160 w 200"/>
                  <a:gd name="T97" fmla="*/ 8 h 200"/>
                  <a:gd name="T98" fmla="*/ 133 w 200"/>
                  <a:gd name="T99" fmla="*/ 31 h 200"/>
                  <a:gd name="T100" fmla="*/ 116 w 200"/>
                  <a:gd name="T10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0" h="200">
                    <a:moveTo>
                      <a:pt x="80" y="123"/>
                    </a:moveTo>
                    <a:cubicBezTo>
                      <a:pt x="80" y="88"/>
                      <a:pt x="80" y="88"/>
                      <a:pt x="80" y="88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8" y="140"/>
                      <a:pt x="88" y="140"/>
                      <a:pt x="88" y="140"/>
                    </a:cubicBezTo>
                    <a:cubicBezTo>
                      <a:pt x="88" y="144"/>
                      <a:pt x="88" y="144"/>
                      <a:pt x="88" y="144"/>
                    </a:cubicBezTo>
                    <a:cubicBezTo>
                      <a:pt x="80" y="144"/>
                      <a:pt x="80" y="144"/>
                      <a:pt x="80" y="144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6" y="144"/>
                      <a:pt x="56" y="144"/>
                      <a:pt x="56" y="144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64" y="88"/>
                      <a:pt x="64" y="88"/>
                      <a:pt x="64" y="88"/>
                    </a:cubicBezTo>
                    <a:cubicBezTo>
                      <a:pt x="80" y="123"/>
                      <a:pt x="80" y="123"/>
                      <a:pt x="80" y="123"/>
                    </a:cubicBezTo>
                    <a:moveTo>
                      <a:pt x="116" y="0"/>
                    </a:moveTo>
                    <a:cubicBezTo>
                      <a:pt x="116" y="0"/>
                      <a:pt x="116" y="0"/>
                      <a:pt x="116" y="0"/>
                    </a:cubicBezTo>
                    <a:cubicBezTo>
                      <a:pt x="99" y="31"/>
                      <a:pt x="99" y="31"/>
                      <a:pt x="99" y="31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8" y="72"/>
                      <a:pt x="8" y="72"/>
                      <a:pt x="8" y="72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2" y="200"/>
                      <a:pt x="32" y="200"/>
                      <a:pt x="32" y="200"/>
                    </a:cubicBezTo>
                    <a:cubicBezTo>
                      <a:pt x="97" y="135"/>
                      <a:pt x="97" y="135"/>
                      <a:pt x="97" y="135"/>
                    </a:cubicBezTo>
                    <a:cubicBezTo>
                      <a:pt x="96" y="134"/>
                      <a:pt x="96" y="133"/>
                      <a:pt x="96" y="132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6" y="93"/>
                      <a:pt x="101" y="88"/>
                      <a:pt x="108" y="88"/>
                    </a:cubicBezTo>
                    <a:cubicBezTo>
                      <a:pt x="128" y="88"/>
                      <a:pt x="128" y="88"/>
                      <a:pt x="128" y="88"/>
                    </a:cubicBezTo>
                    <a:cubicBezTo>
                      <a:pt x="128" y="96"/>
                      <a:pt x="128" y="96"/>
                      <a:pt x="128" y="96"/>
                    </a:cubicBezTo>
                    <a:cubicBezTo>
                      <a:pt x="108" y="96"/>
                      <a:pt x="108" y="96"/>
                      <a:pt x="108" y="96"/>
                    </a:cubicBezTo>
                    <a:cubicBezTo>
                      <a:pt x="106" y="96"/>
                      <a:pt x="104" y="98"/>
                      <a:pt x="104" y="100"/>
                    </a:cubicBezTo>
                    <a:cubicBezTo>
                      <a:pt x="104" y="128"/>
                      <a:pt x="104" y="128"/>
                      <a:pt x="104" y="128"/>
                    </a:cubicBezTo>
                    <a:cubicBezTo>
                      <a:pt x="112" y="120"/>
                      <a:pt x="112" y="120"/>
                      <a:pt x="112" y="120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4" y="112"/>
                      <a:pt x="104" y="112"/>
                      <a:pt x="104" y="112"/>
                    </a:cubicBezTo>
                    <a:cubicBezTo>
                      <a:pt x="120" y="112"/>
                      <a:pt x="120" y="112"/>
                      <a:pt x="120" y="112"/>
                    </a:cubicBezTo>
                    <a:cubicBezTo>
                      <a:pt x="136" y="96"/>
                      <a:pt x="136" y="96"/>
                      <a:pt x="136" y="96"/>
                    </a:cubicBezTo>
                    <a:cubicBezTo>
                      <a:pt x="136" y="88"/>
                      <a:pt x="136" y="88"/>
                      <a:pt x="136" y="88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200" y="32"/>
                      <a:pt x="200" y="32"/>
                      <a:pt x="200" y="32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0" y="8"/>
                      <a:pt x="160" y="8"/>
                      <a:pt x="160" y="8"/>
                    </a:cubicBezTo>
                    <a:cubicBezTo>
                      <a:pt x="133" y="31"/>
                      <a:pt x="133" y="31"/>
                      <a:pt x="133" y="31"/>
                    </a:cubicBezTo>
                    <a:cubicBezTo>
                      <a:pt x="116" y="0"/>
                      <a:pt x="116" y="0"/>
                      <a:pt x="116" y="0"/>
                    </a:cubicBezTo>
                  </a:path>
                </a:pathLst>
              </a:custGeom>
              <a:solidFill>
                <a:srgbClr val="52B5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" name="Freeform 268">
                <a:extLst>
                  <a:ext uri="{FF2B5EF4-FFF2-40B4-BE49-F238E27FC236}">
                    <a16:creationId xmlns:a16="http://schemas.microsoft.com/office/drawing/2014/main" id="{0CEBA390-0D8D-4830-A48B-8CD7C86BC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9788" y="1114425"/>
                <a:ext cx="120650" cy="176213"/>
              </a:xfrm>
              <a:custGeom>
                <a:avLst/>
                <a:gdLst>
                  <a:gd name="T0" fmla="*/ 32 w 32"/>
                  <a:gd name="T1" fmla="*/ 0 h 47"/>
                  <a:gd name="T2" fmla="*/ 12 w 32"/>
                  <a:gd name="T3" fmla="*/ 0 h 47"/>
                  <a:gd name="T4" fmla="*/ 0 w 32"/>
                  <a:gd name="T5" fmla="*/ 12 h 47"/>
                  <a:gd name="T6" fmla="*/ 0 w 32"/>
                  <a:gd name="T7" fmla="*/ 44 h 47"/>
                  <a:gd name="T8" fmla="*/ 1 w 32"/>
                  <a:gd name="T9" fmla="*/ 47 h 47"/>
                  <a:gd name="T10" fmla="*/ 8 w 32"/>
                  <a:gd name="T11" fmla="*/ 40 h 47"/>
                  <a:gd name="T12" fmla="*/ 8 w 32"/>
                  <a:gd name="T13" fmla="*/ 12 h 47"/>
                  <a:gd name="T14" fmla="*/ 12 w 32"/>
                  <a:gd name="T15" fmla="*/ 8 h 47"/>
                  <a:gd name="T16" fmla="*/ 32 w 32"/>
                  <a:gd name="T17" fmla="*/ 8 h 47"/>
                  <a:gd name="T18" fmla="*/ 32 w 32"/>
                  <a:gd name="T1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47">
                    <a:moveTo>
                      <a:pt x="32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5"/>
                      <a:pt x="0" y="46"/>
                      <a:pt x="1" y="47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" name="Freeform 269">
                <a:extLst>
                  <a:ext uri="{FF2B5EF4-FFF2-40B4-BE49-F238E27FC236}">
                    <a16:creationId xmlns:a16="http://schemas.microsoft.com/office/drawing/2014/main" id="{CED4F84B-1895-4CF7-9E94-AFD5C1FB4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" name="Freeform 270">
                <a:extLst>
                  <a:ext uri="{FF2B5EF4-FFF2-40B4-BE49-F238E27FC236}">
                    <a16:creationId xmlns:a16="http://schemas.microsoft.com/office/drawing/2014/main" id="{CD8F08AF-8294-4EF4-8C2A-A7C444E471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9950" y="1203325"/>
                <a:ext cx="60325" cy="30163"/>
              </a:xfrm>
              <a:custGeom>
                <a:avLst/>
                <a:gdLst>
                  <a:gd name="T0" fmla="*/ 38 w 38"/>
                  <a:gd name="T1" fmla="*/ 0 h 19"/>
                  <a:gd name="T2" fmla="*/ 0 w 38"/>
                  <a:gd name="T3" fmla="*/ 0 h 19"/>
                  <a:gd name="T4" fmla="*/ 0 w 38"/>
                  <a:gd name="T5" fmla="*/ 19 h 19"/>
                  <a:gd name="T6" fmla="*/ 19 w 38"/>
                  <a:gd name="T7" fmla="*/ 19 h 19"/>
                  <a:gd name="T8" fmla="*/ 38 w 38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9">
                    <a:moveTo>
                      <a:pt x="3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19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" name="Freeform 271">
                <a:extLst>
                  <a:ext uri="{FF2B5EF4-FFF2-40B4-BE49-F238E27FC236}">
                    <a16:creationId xmlns:a16="http://schemas.microsoft.com/office/drawing/2014/main" id="{D5E2F413-DFC8-41D6-BCA5-ADFC50445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" name="Freeform 272">
                <a:extLst>
                  <a:ext uri="{FF2B5EF4-FFF2-40B4-BE49-F238E27FC236}">
                    <a16:creationId xmlns:a16="http://schemas.microsoft.com/office/drawing/2014/main" id="{D3C5296F-BA85-47AB-978D-43D630275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30162" cy="209550"/>
              </a:xfrm>
              <a:custGeom>
                <a:avLst/>
                <a:gdLst>
                  <a:gd name="T0" fmla="*/ 0 w 19"/>
                  <a:gd name="T1" fmla="*/ 0 h 132"/>
                  <a:gd name="T2" fmla="*/ 0 w 19"/>
                  <a:gd name="T3" fmla="*/ 0 h 132"/>
                  <a:gd name="T4" fmla="*/ 0 w 19"/>
                  <a:gd name="T5" fmla="*/ 132 h 132"/>
                  <a:gd name="T6" fmla="*/ 19 w 19"/>
                  <a:gd name="T7" fmla="*/ 132 h 132"/>
                  <a:gd name="T8" fmla="*/ 19 w 19"/>
                  <a:gd name="T9" fmla="*/ 49 h 132"/>
                  <a:gd name="T10" fmla="*/ 0 w 19"/>
                  <a:gd name="T11" fmla="*/ 9 h 132"/>
                  <a:gd name="T12" fmla="*/ 0 w 19"/>
                  <a:gd name="T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132">
                    <a:moveTo>
                      <a:pt x="0" y="0"/>
                    </a:moveTo>
                    <a:lnTo>
                      <a:pt x="0" y="0"/>
                    </a:lnTo>
                    <a:lnTo>
                      <a:pt x="0" y="132"/>
                    </a:lnTo>
                    <a:lnTo>
                      <a:pt x="19" y="132"/>
                    </a:lnTo>
                    <a:lnTo>
                      <a:pt x="19" y="49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Freeform 273">
                <a:extLst>
                  <a:ext uri="{FF2B5EF4-FFF2-40B4-BE49-F238E27FC236}">
                    <a16:creationId xmlns:a16="http://schemas.microsoft.com/office/drawing/2014/main" id="{3D131837-F114-4F72-B801-287B1C5A3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Freeform 274">
                <a:extLst>
                  <a:ext uri="{FF2B5EF4-FFF2-40B4-BE49-F238E27FC236}">
                    <a16:creationId xmlns:a16="http://schemas.microsoft.com/office/drawing/2014/main" id="{3E8E97D8-3838-45BB-8ED2-CF509E1CB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1050" y="1114425"/>
                <a:ext cx="30162" cy="195263"/>
              </a:xfrm>
              <a:custGeom>
                <a:avLst/>
                <a:gdLst>
                  <a:gd name="T0" fmla="*/ 19 w 19"/>
                  <a:gd name="T1" fmla="*/ 0 h 123"/>
                  <a:gd name="T2" fmla="*/ 0 w 19"/>
                  <a:gd name="T3" fmla="*/ 0 h 123"/>
                  <a:gd name="T4" fmla="*/ 0 w 19"/>
                  <a:gd name="T5" fmla="*/ 82 h 123"/>
                  <a:gd name="T6" fmla="*/ 19 w 19"/>
                  <a:gd name="T7" fmla="*/ 123 h 123"/>
                  <a:gd name="T8" fmla="*/ 19 w 19"/>
                  <a:gd name="T9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23">
                    <a:moveTo>
                      <a:pt x="19" y="0"/>
                    </a:moveTo>
                    <a:lnTo>
                      <a:pt x="0" y="0"/>
                    </a:lnTo>
                    <a:lnTo>
                      <a:pt x="0" y="82"/>
                    </a:lnTo>
                    <a:lnTo>
                      <a:pt x="19" y="123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Freeform 275">
                <a:extLst>
                  <a:ext uri="{FF2B5EF4-FFF2-40B4-BE49-F238E27FC236}">
                    <a16:creationId xmlns:a16="http://schemas.microsoft.com/office/drawing/2014/main" id="{3DFD1BD4-954E-44A4-A249-6EA16966BE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Freeform 276">
                <a:extLst>
                  <a:ext uri="{FF2B5EF4-FFF2-40B4-BE49-F238E27FC236}">
                    <a16:creationId xmlns:a16="http://schemas.microsoft.com/office/drawing/2014/main" id="{C6CDC0BE-60E9-4A90-AAC2-E5A7663B6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0563" y="1114425"/>
                <a:ext cx="120650" cy="209550"/>
              </a:xfrm>
              <a:custGeom>
                <a:avLst/>
                <a:gdLst>
                  <a:gd name="T0" fmla="*/ 19 w 76"/>
                  <a:gd name="T1" fmla="*/ 0 h 132"/>
                  <a:gd name="T2" fmla="*/ 0 w 76"/>
                  <a:gd name="T3" fmla="*/ 0 h 132"/>
                  <a:gd name="T4" fmla="*/ 0 w 76"/>
                  <a:gd name="T5" fmla="*/ 9 h 132"/>
                  <a:gd name="T6" fmla="*/ 19 w 76"/>
                  <a:gd name="T7" fmla="*/ 49 h 132"/>
                  <a:gd name="T8" fmla="*/ 57 w 76"/>
                  <a:gd name="T9" fmla="*/ 132 h 132"/>
                  <a:gd name="T10" fmla="*/ 76 w 76"/>
                  <a:gd name="T11" fmla="*/ 132 h 132"/>
                  <a:gd name="T12" fmla="*/ 76 w 76"/>
                  <a:gd name="T13" fmla="*/ 123 h 132"/>
                  <a:gd name="T14" fmla="*/ 57 w 76"/>
                  <a:gd name="T15" fmla="*/ 82 h 132"/>
                  <a:gd name="T16" fmla="*/ 19 w 76"/>
                  <a:gd name="T1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132">
                    <a:moveTo>
                      <a:pt x="19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9" y="49"/>
                    </a:lnTo>
                    <a:lnTo>
                      <a:pt x="57" y="132"/>
                    </a:lnTo>
                    <a:lnTo>
                      <a:pt x="76" y="132"/>
                    </a:lnTo>
                    <a:lnTo>
                      <a:pt x="76" y="123"/>
                    </a:lnTo>
                    <a:lnTo>
                      <a:pt x="57" y="8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Freeform 277">
                <a:extLst>
                  <a:ext uri="{FF2B5EF4-FFF2-40B4-BE49-F238E27FC236}">
                    <a16:creationId xmlns:a16="http://schemas.microsoft.com/office/drawing/2014/main" id="{3DEC9D15-CA2A-48AA-8662-C51C17A36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278">
                <a:extLst>
                  <a:ext uri="{FF2B5EF4-FFF2-40B4-BE49-F238E27FC236}">
                    <a16:creationId xmlns:a16="http://schemas.microsoft.com/office/drawing/2014/main" id="{A24283FE-1842-4727-86FC-8CA015B47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10600" y="1114425"/>
                <a:ext cx="30162" cy="30163"/>
              </a:xfrm>
              <a:custGeom>
                <a:avLst/>
                <a:gdLst>
                  <a:gd name="T0" fmla="*/ 19 w 19"/>
                  <a:gd name="T1" fmla="*/ 0 h 19"/>
                  <a:gd name="T2" fmla="*/ 0 w 19"/>
                  <a:gd name="T3" fmla="*/ 0 h 19"/>
                  <a:gd name="T4" fmla="*/ 0 w 19"/>
                  <a:gd name="T5" fmla="*/ 19 h 19"/>
                  <a:gd name="T6" fmla="*/ 19 w 19"/>
                  <a:gd name="T7" fmla="*/ 0 h 19"/>
                  <a:gd name="T8" fmla="*/ 19 w 1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19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19" y="0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25211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246FB7D8-F46F-4593-A20E-760DBE9214BE}"/>
              </a:ext>
            </a:extLst>
          </p:cNvPr>
          <p:cNvGrpSpPr/>
          <p:nvPr/>
        </p:nvGrpSpPr>
        <p:grpSpPr>
          <a:xfrm>
            <a:off x="104630" y="2933247"/>
            <a:ext cx="11849476" cy="2133276"/>
            <a:chOff x="104630" y="2933246"/>
            <a:chExt cx="11849476" cy="2262279"/>
          </a:xfrm>
        </p:grpSpPr>
        <p:grpSp>
          <p:nvGrpSpPr>
            <p:cNvPr id="38" name="群組 37">
              <a:extLst>
                <a:ext uri="{FF2B5EF4-FFF2-40B4-BE49-F238E27FC236}">
                  <a16:creationId xmlns:a16="http://schemas.microsoft.com/office/drawing/2014/main" id="{A31031E4-BF40-4494-A40D-E05468D0F767}"/>
                </a:ext>
              </a:extLst>
            </p:cNvPr>
            <p:cNvGrpSpPr/>
            <p:nvPr/>
          </p:nvGrpSpPr>
          <p:grpSpPr>
            <a:xfrm>
              <a:off x="104630" y="2952725"/>
              <a:ext cx="5580000" cy="2242800"/>
              <a:chOff x="118050" y="2630065"/>
              <a:chExt cx="4008600" cy="2350007"/>
            </a:xfrm>
          </p:grpSpPr>
          <p:sp>
            <p:nvSpPr>
              <p:cNvPr id="39" name="Rounded Rectangle 7">
                <a:extLst>
                  <a:ext uri="{FF2B5EF4-FFF2-40B4-BE49-F238E27FC236}">
                    <a16:creationId xmlns:a16="http://schemas.microsoft.com/office/drawing/2014/main" id="{DA5C4B8D-5B44-43A7-A361-C25A121D286F}"/>
                  </a:ext>
                </a:extLst>
              </p:cNvPr>
              <p:cNvSpPr/>
              <p:nvPr/>
            </p:nvSpPr>
            <p:spPr>
              <a:xfrm>
                <a:off x="118050" y="2630065"/>
                <a:ext cx="4008600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R="0" lvl="0" indent="12600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  <a:defRPr sz="1100">
                    <a:latin typeface="Microsoft JhengHei"/>
                  </a:defRPr>
                </a:pPr>
                <a:r>
                  <a:rPr lang="zh-TW" alt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完成試辦計畫人數</a:t>
                </a:r>
                <a:endParaRPr lang="en-US" altLang="zh-TW" sz="24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當期完成試辦計畫者，分男、女填報</a:t>
                </a: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285750" marR="0" lvl="0" indent="-285750" algn="l" defTabSz="914400" rtl="0" eaLnBrk="0" fontAlgn="base" latinLnBrk="0" hangingPunct="0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tx1"/>
                  </a:buClr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b="1" kern="1200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僅填報當期</a:t>
                </a:r>
                <a:r>
                  <a:rPr lang="zh-TW" altLang="en-US" sz="2000" b="1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完成試辦計畫人數，</a:t>
                </a:r>
                <a:r>
                  <a:rPr lang="zh-TW" altLang="en-US" sz="2000" b="1" kern="1200" dirty="0">
                    <a:solidFill>
                      <a:srgbClr val="FF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勿重複列計各期</a:t>
                </a:r>
                <a:r>
                  <a:rPr lang="zh-TW" altLang="en-US" sz="2000" b="1" kern="12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完成人數</a:t>
                </a:r>
                <a:endParaRPr lang="en-US" altLang="zh-TW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0C9A25ED-2B01-4246-9DAC-7A5C9F7C37FF}"/>
                  </a:ext>
                </a:extLst>
              </p:cNvPr>
              <p:cNvGrpSpPr/>
              <p:nvPr/>
            </p:nvGrpSpPr>
            <p:grpSpPr>
              <a:xfrm>
                <a:off x="194117" y="2729311"/>
                <a:ext cx="981593" cy="795909"/>
                <a:chOff x="293220" y="6075324"/>
                <a:chExt cx="504056" cy="489670"/>
              </a:xfrm>
            </p:grpSpPr>
            <p:sp>
              <p:nvSpPr>
                <p:cNvPr id="41" name="Oval 25">
                  <a:extLst>
                    <a:ext uri="{FF2B5EF4-FFF2-40B4-BE49-F238E27FC236}">
                      <a16:creationId xmlns:a16="http://schemas.microsoft.com/office/drawing/2014/main" id="{67CD33FA-06EE-44C9-9A88-F92B0FF033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6375" y="6075324"/>
                  <a:ext cx="365209" cy="489670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6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流程圖: 程序 41">
                  <a:extLst>
                    <a:ext uri="{FF2B5EF4-FFF2-40B4-BE49-F238E27FC236}">
                      <a16:creationId xmlns:a16="http://schemas.microsoft.com/office/drawing/2014/main" id="{E48EDCE9-B3BD-4BAF-ADD0-47733FB031F6}"/>
                    </a:ext>
                  </a:extLst>
                </p:cNvPr>
                <p:cNvSpPr/>
                <p:nvPr/>
              </p:nvSpPr>
              <p:spPr>
                <a:xfrm>
                  <a:off x="293220" y="6198895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5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1</a:t>
                  </a:r>
                  <a:endParaRPr kumimoji="0" lang="zh-TW" alt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C52E8C69-3460-4885-840E-F5C94CBAE243}"/>
                </a:ext>
              </a:extLst>
            </p:cNvPr>
            <p:cNvGrpSpPr/>
            <p:nvPr/>
          </p:nvGrpSpPr>
          <p:grpSpPr>
            <a:xfrm>
              <a:off x="6374106" y="2933246"/>
              <a:ext cx="5580000" cy="2240884"/>
              <a:chOff x="4046133" y="3068201"/>
              <a:chExt cx="4101426" cy="1788189"/>
            </a:xfrm>
          </p:grpSpPr>
          <p:sp>
            <p:nvSpPr>
              <p:cNvPr id="44" name="Rounded Rectangle 8">
                <a:extLst>
                  <a:ext uri="{FF2B5EF4-FFF2-40B4-BE49-F238E27FC236}">
                    <a16:creationId xmlns:a16="http://schemas.microsoft.com/office/drawing/2014/main" id="{FCAF14C5-EA22-476C-99B3-1C9748B1AD35}"/>
                  </a:ext>
                </a:extLst>
              </p:cNvPr>
              <p:cNvSpPr/>
              <p:nvPr/>
            </p:nvSpPr>
            <p:spPr>
              <a:xfrm>
                <a:off x="4046133" y="3068201"/>
                <a:ext cx="4101426" cy="178818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R="0" lvl="0" indent="12600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 sz="1100">
                    <a:latin typeface="Microsoft JhengHei"/>
                  </a:defRPr>
                </a:pPr>
                <a:r>
                  <a:rPr lang="zh-TW" altLang="en-US" sz="24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退學人數及期數</a:t>
                </a:r>
                <a:endParaRPr lang="en-US" altLang="zh-TW" sz="2400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6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當期退學者，依參加計畫年數及男、女分別填報</a:t>
                </a:r>
                <a:endParaRPr lang="en-US" altLang="zh-TW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ts val="26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tx1"/>
                  </a:buClr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r>
                  <a:rPr lang="zh-TW" altLang="en-US" sz="2000" b="1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僅填報當期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退學人數，</a:t>
                </a:r>
                <a:r>
                  <a:rPr lang="zh-TW" altLang="en-US" sz="2000" b="1" dirty="0">
                    <a:solidFill>
                      <a:srgbClr val="FF000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勿重複列計各期</a:t>
                </a:r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退學人數</a:t>
                </a:r>
                <a:endParaRPr lang="en-US" altLang="zh-TW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342900" marR="0" lvl="0" indent="-342900" algn="l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Char char="l"/>
                  <a:tabLst/>
                  <a:defRPr sz="1100">
                    <a:latin typeface="Microsoft JhengHei"/>
                  </a:defRPr>
                </a:pPr>
                <a:endParaRPr lang="en-US" altLang="zh-TW" sz="20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65E9A1C6-5FE8-420D-9826-60CFDA38B112}"/>
                  </a:ext>
                </a:extLst>
              </p:cNvPr>
              <p:cNvGrpSpPr/>
              <p:nvPr/>
            </p:nvGrpSpPr>
            <p:grpSpPr>
              <a:xfrm>
                <a:off x="4178709" y="3142984"/>
                <a:ext cx="981593" cy="606033"/>
                <a:chOff x="312422" y="5679224"/>
                <a:chExt cx="504056" cy="373719"/>
              </a:xfrm>
            </p:grpSpPr>
            <p:sp>
              <p:nvSpPr>
                <p:cNvPr id="46" name="Oval 25">
                  <a:extLst>
                    <a:ext uri="{FF2B5EF4-FFF2-40B4-BE49-F238E27FC236}">
                      <a16:creationId xmlns:a16="http://schemas.microsoft.com/office/drawing/2014/main" id="{E77A35A0-7D73-4BC8-9F4D-BD33ABD5D9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832" y="5679224"/>
                  <a:ext cx="372927" cy="37371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6000" b="0" i="0" u="none" strike="noStrike" kern="0" cap="none" spc="0" normalizeH="0" baseline="0" noProof="0">
                    <a:ln>
                      <a:noFill/>
                    </a:ln>
                    <a:solidFill>
                      <a:srgbClr val="5F5F5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黑体" panose="02010609060101010101" pitchFamily="49" charset="-122"/>
                    <a:cs typeface="Arial"/>
                    <a:sym typeface="Arial"/>
                  </a:endParaRPr>
                </a:p>
              </p:txBody>
            </p:sp>
            <p:sp>
              <p:nvSpPr>
                <p:cNvPr id="54" name="流程圖: 程序 53">
                  <a:extLst>
                    <a:ext uri="{FF2B5EF4-FFF2-40B4-BE49-F238E27FC236}">
                      <a16:creationId xmlns:a16="http://schemas.microsoft.com/office/drawing/2014/main" id="{E6771EFE-8425-48AF-AFB9-B9DE2F3FF396}"/>
                    </a:ext>
                  </a:extLst>
                </p:cNvPr>
                <p:cNvSpPr/>
                <p:nvPr/>
              </p:nvSpPr>
              <p:spPr>
                <a:xfrm>
                  <a:off x="312422" y="5734252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5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新細明體" panose="02020500000000000000" pitchFamily="18" charset="-120"/>
                      <a:cs typeface="+mn-cs"/>
                      <a:sym typeface="Arial"/>
                    </a:rPr>
                    <a:t>2</a:t>
                  </a:r>
                  <a:endParaRPr kumimoji="0" lang="zh-TW" altLang="en-US" sz="5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新細明體" panose="02020500000000000000" pitchFamily="18" charset="-120"/>
                    <a:cs typeface="+mn-cs"/>
                    <a:sym typeface="Arial"/>
                  </a:endParaRPr>
                </a:p>
              </p:txBody>
            </p:sp>
          </p:grpSp>
        </p:grp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71D1F67-0F47-4CD0-8CA0-D27DFBFE3EB2}"/>
                </a:ext>
              </a:extLst>
            </p:cNvPr>
            <p:cNvCxnSpPr>
              <a:cxnSpLocks/>
            </p:cNvCxnSpPr>
            <p:nvPr/>
          </p:nvCxnSpPr>
          <p:spPr>
            <a:xfrm>
              <a:off x="5796767" y="4083978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47">
            <a:extLst>
              <a:ext uri="{FF2B5EF4-FFF2-40B4-BE49-F238E27FC236}">
                <a16:creationId xmlns:a16="http://schemas.microsoft.com/office/drawing/2014/main" id="{A570C50A-7D31-443D-8463-D2C37FE6EB1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3.2.22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6605B30-6EE9-49D1-908B-70D661AEAD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577580"/>
              </p:ext>
            </p:extLst>
          </p:nvPr>
        </p:nvGraphicFramePr>
        <p:xfrm>
          <a:off x="104632" y="1270396"/>
          <a:ext cx="11934970" cy="1489075"/>
        </p:xfrm>
        <a:graphic>
          <a:graphicData uri="http://schemas.openxmlformats.org/drawingml/2006/table">
            <a:tbl>
              <a:tblPr firstRow="1" firstCol="1" bandRow="1"/>
              <a:tblGrid>
                <a:gridCol w="1036452">
                  <a:extLst>
                    <a:ext uri="{9D8B030D-6E8A-4147-A177-3AD203B41FA5}">
                      <a16:colId xmlns:a16="http://schemas.microsoft.com/office/drawing/2014/main" val="1908093171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615217990"/>
                    </a:ext>
                  </a:extLst>
                </a:gridCol>
                <a:gridCol w="611749">
                  <a:extLst>
                    <a:ext uri="{9D8B030D-6E8A-4147-A177-3AD203B41FA5}">
                      <a16:colId xmlns:a16="http://schemas.microsoft.com/office/drawing/2014/main" val="915573747"/>
                    </a:ext>
                  </a:extLst>
                </a:gridCol>
                <a:gridCol w="845006">
                  <a:extLst>
                    <a:ext uri="{9D8B030D-6E8A-4147-A177-3AD203B41FA5}">
                      <a16:colId xmlns:a16="http://schemas.microsoft.com/office/drawing/2014/main" val="1924677985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735877935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088284910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722658052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920250528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10297324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648925844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195956096"/>
                    </a:ext>
                  </a:extLst>
                </a:gridCol>
                <a:gridCol w="845739">
                  <a:extLst>
                    <a:ext uri="{9D8B030D-6E8A-4147-A177-3AD203B41FA5}">
                      <a16:colId xmlns:a16="http://schemas.microsoft.com/office/drawing/2014/main" val="2966957785"/>
                    </a:ext>
                  </a:extLst>
                </a:gridCol>
                <a:gridCol w="1032051">
                  <a:extLst>
                    <a:ext uri="{9D8B030D-6E8A-4147-A177-3AD203B41FA5}">
                      <a16:colId xmlns:a16="http://schemas.microsoft.com/office/drawing/2014/main" val="1158021581"/>
                    </a:ext>
                  </a:extLst>
                </a:gridCol>
                <a:gridCol w="1032051">
                  <a:extLst>
                    <a:ext uri="{9D8B030D-6E8A-4147-A177-3AD203B41FA5}">
                      <a16:colId xmlns:a16="http://schemas.microsoft.com/office/drawing/2014/main" val="582644229"/>
                    </a:ext>
                  </a:extLst>
                </a:gridCol>
              </a:tblGrid>
              <a:tr h="280670">
                <a:tc rowSpan="2" gridSpan="2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參加試辦計畫</a:t>
                      </a:r>
                    </a:p>
                    <a:p>
                      <a:pPr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年數</a:t>
                      </a:r>
                    </a:p>
                    <a:p>
                      <a:pPr algn="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退學期別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FCC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完成試辦計畫人數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退學試辦計畫人數及期數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813134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年至</a:t>
                      </a: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滿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514145"/>
                  </a:ext>
                </a:extLst>
              </a:tr>
              <a:tr h="377825"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</a:t>
                      </a:r>
                      <a:r>
                        <a:rPr kumimoji="0" lang="en-US" alt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.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09873"/>
                  </a:ext>
                </a:extLst>
              </a:tr>
              <a:tr h="37782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284693"/>
                  </a:ext>
                </a:extLst>
              </a:tr>
            </a:tbl>
          </a:graphicData>
        </a:graphic>
      </p:graphicFrame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EDEA56FD-EB10-4BF6-ADC2-1FDD86A0F1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028927"/>
              </p:ext>
            </p:extLst>
          </p:nvPr>
        </p:nvGraphicFramePr>
        <p:xfrm>
          <a:off x="170338" y="5198671"/>
          <a:ext cx="1185132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369686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完成＝當期取到學位的人；退學＝當期新增退學的人</a:t>
                      </a:r>
                      <a:endParaRPr lang="en-US" altLang="zh-TW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36968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同一位學生只能在實際發生完成或退學之當期填報 ，後續各期不得重複列計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</a:tbl>
          </a:graphicData>
        </a:graphic>
      </p:graphicFrame>
      <p:sp>
        <p:nvSpPr>
          <p:cNvPr id="20" name="Rectangle 2">
            <a:extLst>
              <a:ext uri="{FF2B5EF4-FFF2-40B4-BE49-F238E27FC236}">
                <a16:creationId xmlns:a16="http://schemas.microsoft.com/office/drawing/2014/main" id="{55F9513D-C9F4-4FCD-8F55-BBF272C53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1632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3E613F19-6875-47A6-8270-F7A576C97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3.2.23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C06AC56-EA8D-49BB-8100-C9B8E3F8E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71E3EF2A-7726-486E-8BB9-9AEFCF649EB1}"/>
              </a:ext>
            </a:extLst>
          </p:cNvPr>
          <p:cNvGrpSpPr/>
          <p:nvPr/>
        </p:nvGrpSpPr>
        <p:grpSpPr>
          <a:xfrm>
            <a:off x="502920" y="1280160"/>
            <a:ext cx="11183112" cy="566928"/>
            <a:chOff x="502920" y="1280160"/>
            <a:chExt cx="11183112" cy="566928"/>
          </a:xfrm>
        </p:grpSpPr>
        <p:sp>
          <p:nvSpPr>
            <p:cNvPr id="119" name="Shape 8">
              <a:extLst>
                <a:ext uri="{FF2B5EF4-FFF2-40B4-BE49-F238E27FC236}">
                  <a16:creationId xmlns:a16="http://schemas.microsoft.com/office/drawing/2014/main" id="{1A52F7B1-4560-4AA3-9C50-218399E33BE5}"/>
                </a:ext>
              </a:extLst>
            </p:cNvPr>
            <p:cNvSpPr/>
            <p:nvPr/>
          </p:nvSpPr>
          <p:spPr>
            <a:xfrm>
              <a:off x="502920" y="1280160"/>
              <a:ext cx="11183112" cy="566928"/>
            </a:xfrm>
            <a:prstGeom prst="roundRect">
              <a:avLst>
                <a:gd name="adj" fmla="val 19355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20" name="Shape 9">
              <a:extLst>
                <a:ext uri="{FF2B5EF4-FFF2-40B4-BE49-F238E27FC236}">
                  <a16:creationId xmlns:a16="http://schemas.microsoft.com/office/drawing/2014/main" id="{8B3F3607-5223-4CF2-A4BD-A6F920CAB8CE}"/>
                </a:ext>
              </a:extLst>
            </p:cNvPr>
            <p:cNvSpPr/>
            <p:nvPr/>
          </p:nvSpPr>
          <p:spPr>
            <a:xfrm>
              <a:off x="685800" y="1408176"/>
              <a:ext cx="310896" cy="310896"/>
            </a:xfrm>
            <a:prstGeom prst="ellipse">
              <a:avLst/>
            </a:prstGeom>
            <a:solidFill>
              <a:srgbClr val="3157D5"/>
            </a:solidFill>
            <a:ln w="12700">
              <a:solidFill>
                <a:srgbClr val="3157D5">
                  <a:alpha val="0"/>
                </a:srgbClr>
              </a:solidFill>
              <a:prstDash val="solid"/>
            </a:ln>
          </p:spPr>
        </p:sp>
        <p:sp>
          <p:nvSpPr>
            <p:cNvPr id="121" name="Text 10">
              <a:extLst>
                <a:ext uri="{FF2B5EF4-FFF2-40B4-BE49-F238E27FC236}">
                  <a16:creationId xmlns:a16="http://schemas.microsoft.com/office/drawing/2014/main" id="{4F5417C5-CB9D-4023-9C5F-5748F5D40917}"/>
                </a:ext>
              </a:extLst>
            </p:cNvPr>
            <p:cNvSpPr txBox="1"/>
            <p:nvPr/>
          </p:nvSpPr>
          <p:spPr>
            <a:xfrm>
              <a:off x="685800" y="1408176"/>
              <a:ext cx="310896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5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＝</a:t>
              </a:r>
              <a:endParaRPr lang="en-US" sz="15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Text 11">
              <a:extLst>
                <a:ext uri="{FF2B5EF4-FFF2-40B4-BE49-F238E27FC236}">
                  <a16:creationId xmlns:a16="http://schemas.microsoft.com/office/drawing/2014/main" id="{D3DD1861-2831-4D7E-B1B0-13CE595ED296}"/>
                </a:ext>
              </a:extLst>
            </p:cNvPr>
            <p:cNvSpPr txBox="1"/>
            <p:nvPr/>
          </p:nvSpPr>
          <p:spPr>
            <a:xfrm>
              <a:off x="1078992" y="1389888"/>
              <a:ext cx="102870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核心規則　</a:t>
              </a: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參加年數＝退學日期－加入計畫日期；再依退學發生時間，列入對應的 3 月或 10 </a:t>
              </a:r>
              <a:r>
                <a:rPr lang="en-US" sz="1600" b="1" dirty="0" err="1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月填</a:t>
              </a:r>
              <a:r>
                <a:rPr lang="zh-TW" alt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表</a:t>
              </a: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期。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C7769237-AD09-4024-BE2B-48F0C763948E}"/>
              </a:ext>
            </a:extLst>
          </p:cNvPr>
          <p:cNvGrpSpPr/>
          <p:nvPr/>
        </p:nvGrpSpPr>
        <p:grpSpPr>
          <a:xfrm>
            <a:off x="502920" y="2039112"/>
            <a:ext cx="11183112" cy="1828800"/>
            <a:chOff x="502920" y="2039112"/>
            <a:chExt cx="11183112" cy="1828800"/>
          </a:xfrm>
        </p:grpSpPr>
        <p:sp>
          <p:nvSpPr>
            <p:cNvPr id="124" name="Shape 12">
              <a:extLst>
                <a:ext uri="{FF2B5EF4-FFF2-40B4-BE49-F238E27FC236}">
                  <a16:creationId xmlns:a16="http://schemas.microsoft.com/office/drawing/2014/main" id="{6B826B3B-03FB-40EB-BFBE-88CDEA17BEC7}"/>
                </a:ext>
              </a:extLst>
            </p:cNvPr>
            <p:cNvSpPr/>
            <p:nvPr/>
          </p:nvSpPr>
          <p:spPr>
            <a:xfrm>
              <a:off x="502920" y="2039112"/>
              <a:ext cx="11183112" cy="1828800"/>
            </a:xfrm>
            <a:prstGeom prst="roundRect">
              <a:avLst>
                <a:gd name="adj" fmla="val 600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25" name="Shape 13">
              <a:extLst>
                <a:ext uri="{FF2B5EF4-FFF2-40B4-BE49-F238E27FC236}">
                  <a16:creationId xmlns:a16="http://schemas.microsoft.com/office/drawing/2014/main" id="{1DFC3D0C-3AD0-4019-BF80-DA4017201BAA}"/>
                </a:ext>
              </a:extLst>
            </p:cNvPr>
            <p:cNvSpPr/>
            <p:nvPr/>
          </p:nvSpPr>
          <p:spPr>
            <a:xfrm>
              <a:off x="763906" y="2152501"/>
              <a:ext cx="1078992" cy="274320"/>
            </a:xfrm>
            <a:prstGeom prst="roundRect">
              <a:avLst>
                <a:gd name="adj" fmla="val 60000"/>
              </a:avLst>
            </a:prstGeom>
            <a:solidFill>
              <a:srgbClr val="EAF7EF"/>
            </a:solidFill>
            <a:ln w="12700">
              <a:solidFill>
                <a:srgbClr val="EAF7EF">
                  <a:alpha val="0"/>
                </a:srgbClr>
              </a:solidFill>
              <a:prstDash val="solid"/>
            </a:ln>
          </p:spPr>
        </p:sp>
        <p:sp>
          <p:nvSpPr>
            <p:cNvPr id="126" name="Text 14">
              <a:extLst>
                <a:ext uri="{FF2B5EF4-FFF2-40B4-BE49-F238E27FC236}">
                  <a16:creationId xmlns:a16="http://schemas.microsoft.com/office/drawing/2014/main" id="{60C0123A-6E2F-43A8-8DDD-834D0389384D}"/>
                </a:ext>
              </a:extLst>
            </p:cNvPr>
            <p:cNvSpPr txBox="1"/>
            <p:nvPr/>
          </p:nvSpPr>
          <p:spPr>
            <a:xfrm>
              <a:off x="762763" y="2143887"/>
              <a:ext cx="1078992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加入批次 A</a:t>
              </a:r>
              <a:endParaRPr 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7" name="Text 15">
              <a:extLst>
                <a:ext uri="{FF2B5EF4-FFF2-40B4-BE49-F238E27FC236}">
                  <a16:creationId xmlns:a16="http://schemas.microsoft.com/office/drawing/2014/main" id="{CC41C6B1-F7B9-4908-8675-0872776984A5}"/>
                </a:ext>
              </a:extLst>
            </p:cNvPr>
            <p:cNvSpPr txBox="1"/>
            <p:nvPr/>
          </p:nvSpPr>
          <p:spPr>
            <a:xfrm>
              <a:off x="760096" y="2537311"/>
              <a:ext cx="141732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lnSpcReduction="10000"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114年9月</a:t>
              </a:r>
              <a:endParaRPr 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Text 16">
              <a:extLst>
                <a:ext uri="{FF2B5EF4-FFF2-40B4-BE49-F238E27FC236}">
                  <a16:creationId xmlns:a16="http://schemas.microsoft.com/office/drawing/2014/main" id="{4A57E2CA-FFAD-4822-A129-AF0333A2569D}"/>
                </a:ext>
              </a:extLst>
            </p:cNvPr>
            <p:cNvSpPr txBox="1"/>
            <p:nvPr/>
          </p:nvSpPr>
          <p:spPr>
            <a:xfrm>
              <a:off x="749808" y="2874736"/>
              <a:ext cx="1417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 9 人</a:t>
              </a:r>
              <a:endParaRPr lang="en-US" sz="16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Text 17">
              <a:extLst>
                <a:ext uri="{FF2B5EF4-FFF2-40B4-BE49-F238E27FC236}">
                  <a16:creationId xmlns:a16="http://schemas.microsoft.com/office/drawing/2014/main" id="{378EC61C-E8BE-44D7-AE96-1C9DAE7C1F35}"/>
                </a:ext>
              </a:extLst>
            </p:cNvPr>
            <p:cNvSpPr txBox="1"/>
            <p:nvPr/>
          </p:nvSpPr>
          <p:spPr>
            <a:xfrm>
              <a:off x="743712" y="3217077"/>
              <a:ext cx="14173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5｜女 4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Text 18">
              <a:extLst>
                <a:ext uri="{FF2B5EF4-FFF2-40B4-BE49-F238E27FC236}">
                  <a16:creationId xmlns:a16="http://schemas.microsoft.com/office/drawing/2014/main" id="{FCF35CC4-3600-4404-9079-877B0233FEFC}"/>
                </a:ext>
              </a:extLst>
            </p:cNvPr>
            <p:cNvSpPr txBox="1"/>
            <p:nvPr/>
          </p:nvSpPr>
          <p:spPr>
            <a:xfrm>
              <a:off x="749808" y="3538431"/>
              <a:ext cx="141732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學生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A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~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endParaRPr lang="en-US" sz="1600" dirty="0">
                <a:solidFill>
                  <a:srgbClr val="64748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Shape 19">
              <a:extLst>
                <a:ext uri="{FF2B5EF4-FFF2-40B4-BE49-F238E27FC236}">
                  <a16:creationId xmlns:a16="http://schemas.microsoft.com/office/drawing/2014/main" id="{31A9938F-29AA-4CEA-B110-3B16BDF04C02}"/>
                </a:ext>
              </a:extLst>
            </p:cNvPr>
            <p:cNvSpPr/>
            <p:nvPr/>
          </p:nvSpPr>
          <p:spPr>
            <a:xfrm>
              <a:off x="2313432" y="2258568"/>
              <a:ext cx="0" cy="1389888"/>
            </a:xfrm>
            <a:prstGeom prst="line">
              <a:avLst/>
            </a:prstGeom>
            <a:noFill/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32" name="Shape 20">
              <a:extLst>
                <a:ext uri="{FF2B5EF4-FFF2-40B4-BE49-F238E27FC236}">
                  <a16:creationId xmlns:a16="http://schemas.microsoft.com/office/drawing/2014/main" id="{70360AF9-4255-4BCA-9097-0477B4B17B0F}"/>
                </a:ext>
              </a:extLst>
            </p:cNvPr>
            <p:cNvSpPr/>
            <p:nvPr/>
          </p:nvSpPr>
          <p:spPr>
            <a:xfrm>
              <a:off x="2697480" y="2697480"/>
              <a:ext cx="8366760" cy="0"/>
            </a:xfrm>
            <a:prstGeom prst="line">
              <a:avLst/>
            </a:prstGeom>
            <a:noFill/>
            <a:ln w="29210">
              <a:solidFill>
                <a:srgbClr val="CBD5E1"/>
              </a:solidFill>
              <a:prstDash val="solid"/>
            </a:ln>
          </p:spPr>
        </p:sp>
        <p:sp>
          <p:nvSpPr>
            <p:cNvPr id="133" name="Shape 21">
              <a:extLst>
                <a:ext uri="{FF2B5EF4-FFF2-40B4-BE49-F238E27FC236}">
                  <a16:creationId xmlns:a16="http://schemas.microsoft.com/office/drawing/2014/main" id="{3821F54F-D24A-4719-BD92-0BB92868C194}"/>
                </a:ext>
              </a:extLst>
            </p:cNvPr>
            <p:cNvSpPr/>
            <p:nvPr/>
          </p:nvSpPr>
          <p:spPr>
            <a:xfrm>
              <a:off x="2862072" y="2615184"/>
              <a:ext cx="164592" cy="164592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34" name="Text 22">
              <a:extLst>
                <a:ext uri="{FF2B5EF4-FFF2-40B4-BE49-F238E27FC236}">
                  <a16:creationId xmlns:a16="http://schemas.microsoft.com/office/drawing/2014/main" id="{8ABD10B5-84B3-4807-9A83-75A467B9CC3C}"/>
                </a:ext>
              </a:extLst>
            </p:cNvPr>
            <p:cNvSpPr txBox="1"/>
            <p:nvPr/>
          </p:nvSpPr>
          <p:spPr>
            <a:xfrm>
              <a:off x="2560320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114.09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5" name="Shape 23">
              <a:extLst>
                <a:ext uri="{FF2B5EF4-FFF2-40B4-BE49-F238E27FC236}">
                  <a16:creationId xmlns:a16="http://schemas.microsoft.com/office/drawing/2014/main" id="{D2AC9CE1-D435-4DCC-A05F-595136E77A2A}"/>
                </a:ext>
              </a:extLst>
            </p:cNvPr>
            <p:cNvSpPr/>
            <p:nvPr/>
          </p:nvSpPr>
          <p:spPr>
            <a:xfrm>
              <a:off x="5934456" y="2615184"/>
              <a:ext cx="164592" cy="16459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36" name="Text 24">
              <a:extLst>
                <a:ext uri="{FF2B5EF4-FFF2-40B4-BE49-F238E27FC236}">
                  <a16:creationId xmlns:a16="http://schemas.microsoft.com/office/drawing/2014/main" id="{1951A62F-9E7D-4E61-849D-4056CDCEFC77}"/>
                </a:ext>
              </a:extLst>
            </p:cNvPr>
            <p:cNvSpPr txBox="1"/>
            <p:nvPr/>
          </p:nvSpPr>
          <p:spPr>
            <a:xfrm>
              <a:off x="5632704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115.08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7" name="Shape 25">
              <a:extLst>
                <a:ext uri="{FF2B5EF4-FFF2-40B4-BE49-F238E27FC236}">
                  <a16:creationId xmlns:a16="http://schemas.microsoft.com/office/drawing/2014/main" id="{A3652782-63E2-4175-8FCD-347A8CE49B1F}"/>
                </a:ext>
              </a:extLst>
            </p:cNvPr>
            <p:cNvSpPr/>
            <p:nvPr/>
          </p:nvSpPr>
          <p:spPr>
            <a:xfrm>
              <a:off x="9518904" y="2615184"/>
              <a:ext cx="164592" cy="16459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38" name="Text 26">
              <a:extLst>
                <a:ext uri="{FF2B5EF4-FFF2-40B4-BE49-F238E27FC236}">
                  <a16:creationId xmlns:a16="http://schemas.microsoft.com/office/drawing/2014/main" id="{E6241500-FB28-46A5-AD98-301B9F44CE6B}"/>
                </a:ext>
              </a:extLst>
            </p:cNvPr>
            <p:cNvSpPr txBox="1"/>
            <p:nvPr/>
          </p:nvSpPr>
          <p:spPr>
            <a:xfrm>
              <a:off x="9217152" y="2313432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9" name="Text 27">
              <a:extLst>
                <a:ext uri="{FF2B5EF4-FFF2-40B4-BE49-F238E27FC236}">
                  <a16:creationId xmlns:a16="http://schemas.microsoft.com/office/drawing/2014/main" id="{E9811EB3-1A3D-47F9-AEEB-A46A000FA760}"/>
                </a:ext>
              </a:extLst>
            </p:cNvPr>
            <p:cNvSpPr txBox="1"/>
            <p:nvPr/>
          </p:nvSpPr>
          <p:spPr>
            <a:xfrm>
              <a:off x="2542032" y="2898648"/>
              <a:ext cx="878176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加入計畫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0" name="Shape 28">
              <a:extLst>
                <a:ext uri="{FF2B5EF4-FFF2-40B4-BE49-F238E27FC236}">
                  <a16:creationId xmlns:a16="http://schemas.microsoft.com/office/drawing/2014/main" id="{DFC35A27-C338-4D41-8A7D-5EFDF7356B0C}"/>
                </a:ext>
              </a:extLst>
            </p:cNvPr>
            <p:cNvSpPr/>
            <p:nvPr/>
          </p:nvSpPr>
          <p:spPr>
            <a:xfrm>
              <a:off x="4498848" y="2862072"/>
              <a:ext cx="2697480" cy="841248"/>
            </a:xfrm>
            <a:prstGeom prst="roundRect">
              <a:avLst>
                <a:gd name="adj" fmla="val 1087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41" name="Shape 29">
              <a:extLst>
                <a:ext uri="{FF2B5EF4-FFF2-40B4-BE49-F238E27FC236}">
                  <a16:creationId xmlns:a16="http://schemas.microsoft.com/office/drawing/2014/main" id="{94B65E26-C5F3-4387-87EB-F847624C4DB1}"/>
                </a:ext>
              </a:extLst>
            </p:cNvPr>
            <p:cNvSpPr/>
            <p:nvPr/>
          </p:nvSpPr>
          <p:spPr>
            <a:xfrm>
              <a:off x="4626864" y="2953512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42" name="Text 30">
              <a:extLst>
                <a:ext uri="{FF2B5EF4-FFF2-40B4-BE49-F238E27FC236}">
                  <a16:creationId xmlns:a16="http://schemas.microsoft.com/office/drawing/2014/main" id="{73867B2C-1A59-4C25-AA12-FC3D2DAA7983}"/>
                </a:ext>
              </a:extLst>
            </p:cNvPr>
            <p:cNvSpPr txBox="1"/>
            <p:nvPr/>
          </p:nvSpPr>
          <p:spPr>
            <a:xfrm>
              <a:off x="4626864" y="2953512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115年8月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3" name="Text 31">
              <a:extLst>
                <a:ext uri="{FF2B5EF4-FFF2-40B4-BE49-F238E27FC236}">
                  <a16:creationId xmlns:a16="http://schemas.microsoft.com/office/drawing/2014/main" id="{C8F0B028-22CC-414D-9661-F835632EBBCD}"/>
                </a:ext>
              </a:extLst>
            </p:cNvPr>
            <p:cNvSpPr txBox="1"/>
            <p:nvPr/>
          </p:nvSpPr>
          <p:spPr>
            <a:xfrm>
              <a:off x="5394960" y="2935224"/>
              <a:ext cx="167335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3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4" name="Text 32">
              <a:extLst>
                <a:ext uri="{FF2B5EF4-FFF2-40B4-BE49-F238E27FC236}">
                  <a16:creationId xmlns:a16="http://schemas.microsoft.com/office/drawing/2014/main" id="{93484552-7604-4DFD-B5A0-4E1E29B76198}"/>
                </a:ext>
              </a:extLst>
            </p:cNvPr>
            <p:cNvSpPr txBox="1"/>
            <p:nvPr/>
          </p:nvSpPr>
          <p:spPr>
            <a:xfrm>
              <a:off x="4626864" y="3200400"/>
              <a:ext cx="244144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男2：A、B｜女1：F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5" name="Shape 33">
              <a:extLst>
                <a:ext uri="{FF2B5EF4-FFF2-40B4-BE49-F238E27FC236}">
                  <a16:creationId xmlns:a16="http://schemas.microsoft.com/office/drawing/2014/main" id="{53F87347-DBB1-42D9-98A8-DB5D3E94EBC2}"/>
                </a:ext>
              </a:extLst>
            </p:cNvPr>
            <p:cNvSpPr/>
            <p:nvPr/>
          </p:nvSpPr>
          <p:spPr>
            <a:xfrm>
              <a:off x="4626864" y="3429000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46" name="Text 34">
              <a:extLst>
                <a:ext uri="{FF2B5EF4-FFF2-40B4-BE49-F238E27FC236}">
                  <a16:creationId xmlns:a16="http://schemas.microsoft.com/office/drawing/2014/main" id="{398F6003-F656-4793-8D84-49CB29C3C635}"/>
                </a:ext>
              </a:extLst>
            </p:cNvPr>
            <p:cNvSpPr txBox="1"/>
            <p:nvPr/>
          </p:nvSpPr>
          <p:spPr>
            <a:xfrm>
              <a:off x="4626864" y="3429000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約11個月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7" name="Shape 35">
              <a:extLst>
                <a:ext uri="{FF2B5EF4-FFF2-40B4-BE49-F238E27FC236}">
                  <a16:creationId xmlns:a16="http://schemas.microsoft.com/office/drawing/2014/main" id="{C0CAD931-5919-4722-831D-072D7E4D212B}"/>
                </a:ext>
              </a:extLst>
            </p:cNvPr>
            <p:cNvSpPr/>
            <p:nvPr/>
          </p:nvSpPr>
          <p:spPr>
            <a:xfrm>
              <a:off x="5422392" y="3429000"/>
              <a:ext cx="804672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48" name="Text 36">
              <a:extLst>
                <a:ext uri="{FF2B5EF4-FFF2-40B4-BE49-F238E27FC236}">
                  <a16:creationId xmlns:a16="http://schemas.microsoft.com/office/drawing/2014/main" id="{A4AD82DE-4373-41D1-B82A-5E3F5F8454C0}"/>
                </a:ext>
              </a:extLst>
            </p:cNvPr>
            <p:cNvSpPr txBox="1"/>
            <p:nvPr/>
          </p:nvSpPr>
          <p:spPr>
            <a:xfrm>
              <a:off x="5422392" y="3429000"/>
              <a:ext cx="80467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9" name="Shape 37">
              <a:extLst>
                <a:ext uri="{FF2B5EF4-FFF2-40B4-BE49-F238E27FC236}">
                  <a16:creationId xmlns:a16="http://schemas.microsoft.com/office/drawing/2014/main" id="{34B71443-9EDE-4A18-991C-27819AF5AB69}"/>
                </a:ext>
              </a:extLst>
            </p:cNvPr>
            <p:cNvSpPr/>
            <p:nvPr/>
          </p:nvSpPr>
          <p:spPr>
            <a:xfrm>
              <a:off x="6272784" y="3429000"/>
              <a:ext cx="795528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50" name="Text 38">
              <a:extLst>
                <a:ext uri="{FF2B5EF4-FFF2-40B4-BE49-F238E27FC236}">
                  <a16:creationId xmlns:a16="http://schemas.microsoft.com/office/drawing/2014/main" id="{17F21E6F-965C-4A52-8CEC-F174F9B35E62}"/>
                </a:ext>
              </a:extLst>
            </p:cNvPr>
            <p:cNvSpPr txBox="1"/>
            <p:nvPr/>
          </p:nvSpPr>
          <p:spPr>
            <a:xfrm>
              <a:off x="6272784" y="3429000"/>
              <a:ext cx="79552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1" name="Shape 39">
              <a:extLst>
                <a:ext uri="{FF2B5EF4-FFF2-40B4-BE49-F238E27FC236}">
                  <a16:creationId xmlns:a16="http://schemas.microsoft.com/office/drawing/2014/main" id="{4095FFAC-90E0-40A0-AE2F-850F1088A430}"/>
                </a:ext>
              </a:extLst>
            </p:cNvPr>
            <p:cNvSpPr/>
            <p:nvPr/>
          </p:nvSpPr>
          <p:spPr>
            <a:xfrm>
              <a:off x="6016752" y="2697480"/>
              <a:ext cx="0" cy="164592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  <p:sp>
          <p:nvSpPr>
            <p:cNvPr id="152" name="Shape 40">
              <a:extLst>
                <a:ext uri="{FF2B5EF4-FFF2-40B4-BE49-F238E27FC236}">
                  <a16:creationId xmlns:a16="http://schemas.microsoft.com/office/drawing/2014/main" id="{D951FBB2-6CEA-45E0-A3D8-3955D6004FED}"/>
                </a:ext>
              </a:extLst>
            </p:cNvPr>
            <p:cNvSpPr/>
            <p:nvPr/>
          </p:nvSpPr>
          <p:spPr>
            <a:xfrm>
              <a:off x="7836408" y="2862072"/>
              <a:ext cx="3246120" cy="841248"/>
            </a:xfrm>
            <a:prstGeom prst="roundRect">
              <a:avLst>
                <a:gd name="adj" fmla="val 10870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53" name="Shape 41">
              <a:extLst>
                <a:ext uri="{FF2B5EF4-FFF2-40B4-BE49-F238E27FC236}">
                  <a16:creationId xmlns:a16="http://schemas.microsoft.com/office/drawing/2014/main" id="{AD938AB1-C905-4B7E-BEC4-AE90602D6238}"/>
                </a:ext>
              </a:extLst>
            </p:cNvPr>
            <p:cNvSpPr/>
            <p:nvPr/>
          </p:nvSpPr>
          <p:spPr>
            <a:xfrm>
              <a:off x="7964424" y="2953512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54" name="Text 42">
              <a:extLst>
                <a:ext uri="{FF2B5EF4-FFF2-40B4-BE49-F238E27FC236}">
                  <a16:creationId xmlns:a16="http://schemas.microsoft.com/office/drawing/2014/main" id="{A018296B-92CE-48A6-83F7-2EAA23C96578}"/>
                </a:ext>
              </a:extLst>
            </p:cNvPr>
            <p:cNvSpPr txBox="1"/>
            <p:nvPr/>
          </p:nvSpPr>
          <p:spPr>
            <a:xfrm>
              <a:off x="7964424" y="2953512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116年2月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5" name="Text 43">
              <a:extLst>
                <a:ext uri="{FF2B5EF4-FFF2-40B4-BE49-F238E27FC236}">
                  <a16:creationId xmlns:a16="http://schemas.microsoft.com/office/drawing/2014/main" id="{962038D3-8DF2-49FB-8D1D-8DC9DE19872A}"/>
                </a:ext>
              </a:extLst>
            </p:cNvPr>
            <p:cNvSpPr txBox="1"/>
            <p:nvPr/>
          </p:nvSpPr>
          <p:spPr>
            <a:xfrm>
              <a:off x="8732520" y="2935224"/>
              <a:ext cx="222199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3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6" name="Text 44">
              <a:extLst>
                <a:ext uri="{FF2B5EF4-FFF2-40B4-BE49-F238E27FC236}">
                  <a16:creationId xmlns:a16="http://schemas.microsoft.com/office/drawing/2014/main" id="{2DC8531F-27F7-4F39-8FFA-DD414CB480AE}"/>
                </a:ext>
              </a:extLst>
            </p:cNvPr>
            <p:cNvSpPr txBox="1"/>
            <p:nvPr/>
          </p:nvSpPr>
          <p:spPr>
            <a:xfrm>
              <a:off x="7964424" y="3200400"/>
              <a:ext cx="299008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男1：C｜女2：G、H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7" name="Shape 45">
              <a:extLst>
                <a:ext uri="{FF2B5EF4-FFF2-40B4-BE49-F238E27FC236}">
                  <a16:creationId xmlns:a16="http://schemas.microsoft.com/office/drawing/2014/main" id="{ABB63B45-61C5-4C7B-B392-CA46C7D098D3}"/>
                </a:ext>
              </a:extLst>
            </p:cNvPr>
            <p:cNvSpPr/>
            <p:nvPr/>
          </p:nvSpPr>
          <p:spPr>
            <a:xfrm>
              <a:off x="7964424" y="3429000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58" name="Text 46">
              <a:extLst>
                <a:ext uri="{FF2B5EF4-FFF2-40B4-BE49-F238E27FC236}">
                  <a16:creationId xmlns:a16="http://schemas.microsoft.com/office/drawing/2014/main" id="{AF298F54-8147-4553-B0B7-34818D2D67B2}"/>
                </a:ext>
              </a:extLst>
            </p:cNvPr>
            <p:cNvSpPr txBox="1"/>
            <p:nvPr/>
          </p:nvSpPr>
          <p:spPr>
            <a:xfrm>
              <a:off x="7964424" y="3429000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約17個月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9" name="Shape 47">
              <a:extLst>
                <a:ext uri="{FF2B5EF4-FFF2-40B4-BE49-F238E27FC236}">
                  <a16:creationId xmlns:a16="http://schemas.microsoft.com/office/drawing/2014/main" id="{C03DF344-84F5-4595-A227-72BB45C0D0F6}"/>
                </a:ext>
              </a:extLst>
            </p:cNvPr>
            <p:cNvSpPr/>
            <p:nvPr/>
          </p:nvSpPr>
          <p:spPr>
            <a:xfrm>
              <a:off x="8759952" y="3429000"/>
              <a:ext cx="1298448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60" name="Text 48">
              <a:extLst>
                <a:ext uri="{FF2B5EF4-FFF2-40B4-BE49-F238E27FC236}">
                  <a16:creationId xmlns:a16="http://schemas.microsoft.com/office/drawing/2014/main" id="{A1AD5C17-8619-4D77-BD13-E5AF8F2E9836}"/>
                </a:ext>
              </a:extLst>
            </p:cNvPr>
            <p:cNvSpPr txBox="1"/>
            <p:nvPr/>
          </p:nvSpPr>
          <p:spPr>
            <a:xfrm>
              <a:off x="8759952" y="3429000"/>
              <a:ext cx="129844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滿1年至2年以下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1" name="Shape 49">
              <a:extLst>
                <a:ext uri="{FF2B5EF4-FFF2-40B4-BE49-F238E27FC236}">
                  <a16:creationId xmlns:a16="http://schemas.microsoft.com/office/drawing/2014/main" id="{705B29B6-EAA3-49B5-A4FA-841582B51DB7}"/>
                </a:ext>
              </a:extLst>
            </p:cNvPr>
            <p:cNvSpPr/>
            <p:nvPr/>
          </p:nvSpPr>
          <p:spPr>
            <a:xfrm>
              <a:off x="10104120" y="3429000"/>
              <a:ext cx="850392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62" name="Text 50">
              <a:extLst>
                <a:ext uri="{FF2B5EF4-FFF2-40B4-BE49-F238E27FC236}">
                  <a16:creationId xmlns:a16="http://schemas.microsoft.com/office/drawing/2014/main" id="{8CADCCC7-8022-4EC6-893C-CBF7C4BB8A01}"/>
                </a:ext>
              </a:extLst>
            </p:cNvPr>
            <p:cNvSpPr txBox="1"/>
            <p:nvPr/>
          </p:nvSpPr>
          <p:spPr>
            <a:xfrm>
              <a:off x="10104120" y="3429000"/>
              <a:ext cx="85039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3" name="Shape 51">
              <a:extLst>
                <a:ext uri="{FF2B5EF4-FFF2-40B4-BE49-F238E27FC236}">
                  <a16:creationId xmlns:a16="http://schemas.microsoft.com/office/drawing/2014/main" id="{24BA53D1-18F2-487D-910C-B5F06B51C65B}"/>
                </a:ext>
              </a:extLst>
            </p:cNvPr>
            <p:cNvSpPr/>
            <p:nvPr/>
          </p:nvSpPr>
          <p:spPr>
            <a:xfrm>
              <a:off x="9601200" y="2697480"/>
              <a:ext cx="0" cy="164592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</p:grpSp>
      <p:grpSp>
        <p:nvGrpSpPr>
          <p:cNvPr id="164" name="群組 163">
            <a:extLst>
              <a:ext uri="{FF2B5EF4-FFF2-40B4-BE49-F238E27FC236}">
                <a16:creationId xmlns:a16="http://schemas.microsoft.com/office/drawing/2014/main" id="{A18EEDE8-8E5D-43F8-80DC-AD1ED8A3667D}"/>
              </a:ext>
            </a:extLst>
          </p:cNvPr>
          <p:cNvGrpSpPr/>
          <p:nvPr/>
        </p:nvGrpSpPr>
        <p:grpSpPr>
          <a:xfrm>
            <a:off x="502920" y="4050792"/>
            <a:ext cx="11183112" cy="1828800"/>
            <a:chOff x="502920" y="4050792"/>
            <a:chExt cx="11183112" cy="1536192"/>
          </a:xfrm>
        </p:grpSpPr>
        <p:sp>
          <p:nvSpPr>
            <p:cNvPr id="165" name="Shape 52">
              <a:extLst>
                <a:ext uri="{FF2B5EF4-FFF2-40B4-BE49-F238E27FC236}">
                  <a16:creationId xmlns:a16="http://schemas.microsoft.com/office/drawing/2014/main" id="{5EFC1755-9B44-4AF1-90A4-CA10E2CFAB8A}"/>
                </a:ext>
              </a:extLst>
            </p:cNvPr>
            <p:cNvSpPr/>
            <p:nvPr/>
          </p:nvSpPr>
          <p:spPr>
            <a:xfrm>
              <a:off x="502920" y="4050792"/>
              <a:ext cx="11183112" cy="1536192"/>
            </a:xfrm>
            <a:prstGeom prst="roundRect">
              <a:avLst>
                <a:gd name="adj" fmla="val 7143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166" name="Shape 53">
              <a:extLst>
                <a:ext uri="{FF2B5EF4-FFF2-40B4-BE49-F238E27FC236}">
                  <a16:creationId xmlns:a16="http://schemas.microsoft.com/office/drawing/2014/main" id="{30436B2C-D6DD-493C-B89B-17C06663281D}"/>
                </a:ext>
              </a:extLst>
            </p:cNvPr>
            <p:cNvSpPr/>
            <p:nvPr/>
          </p:nvSpPr>
          <p:spPr>
            <a:xfrm>
              <a:off x="749808" y="4159758"/>
              <a:ext cx="1078992" cy="274320"/>
            </a:xfrm>
            <a:prstGeom prst="roundRect">
              <a:avLst>
                <a:gd name="adj" fmla="val 60000"/>
              </a:avLst>
            </a:prstGeom>
            <a:solidFill>
              <a:srgbClr val="EAF7EF"/>
            </a:solidFill>
            <a:ln w="12700">
              <a:solidFill>
                <a:srgbClr val="EAF7EF">
                  <a:alpha val="0"/>
                </a:srgbClr>
              </a:solidFill>
              <a:prstDash val="solid"/>
            </a:ln>
          </p:spPr>
        </p:sp>
        <p:sp>
          <p:nvSpPr>
            <p:cNvPr id="167" name="Text 54">
              <a:extLst>
                <a:ext uri="{FF2B5EF4-FFF2-40B4-BE49-F238E27FC236}">
                  <a16:creationId xmlns:a16="http://schemas.microsoft.com/office/drawing/2014/main" id="{D1CEE1DA-ABF9-46AF-9042-B544A4DA4A17}"/>
                </a:ext>
              </a:extLst>
            </p:cNvPr>
            <p:cNvSpPr txBox="1"/>
            <p:nvPr/>
          </p:nvSpPr>
          <p:spPr>
            <a:xfrm>
              <a:off x="737617" y="4173325"/>
              <a:ext cx="1078992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加入批次 B</a:t>
              </a:r>
              <a:endParaRPr lang="en-US" sz="1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8" name="Text 55">
              <a:extLst>
                <a:ext uri="{FF2B5EF4-FFF2-40B4-BE49-F238E27FC236}">
                  <a16:creationId xmlns:a16="http://schemas.microsoft.com/office/drawing/2014/main" id="{406BF6BB-8AF9-4DC7-8FA0-46E4374E3802}"/>
                </a:ext>
              </a:extLst>
            </p:cNvPr>
            <p:cNvSpPr txBox="1"/>
            <p:nvPr/>
          </p:nvSpPr>
          <p:spPr>
            <a:xfrm>
              <a:off x="730758" y="4484221"/>
              <a:ext cx="141732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115年9月</a:t>
              </a:r>
              <a:endParaRPr 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9" name="Text 56">
              <a:extLst>
                <a:ext uri="{FF2B5EF4-FFF2-40B4-BE49-F238E27FC236}">
                  <a16:creationId xmlns:a16="http://schemas.microsoft.com/office/drawing/2014/main" id="{11CF4A90-6AEE-44C4-BEB8-F2FF743A473D}"/>
                </a:ext>
              </a:extLst>
            </p:cNvPr>
            <p:cNvSpPr txBox="1"/>
            <p:nvPr/>
          </p:nvSpPr>
          <p:spPr>
            <a:xfrm>
              <a:off x="762763" y="4785973"/>
              <a:ext cx="141732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 5 人</a:t>
              </a:r>
              <a:endParaRPr lang="en-US" sz="16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0" name="Text 57">
              <a:extLst>
                <a:ext uri="{FF2B5EF4-FFF2-40B4-BE49-F238E27FC236}">
                  <a16:creationId xmlns:a16="http://schemas.microsoft.com/office/drawing/2014/main" id="{988A45AC-4EF9-411C-9CE5-3DBE4CDDF999}"/>
                </a:ext>
              </a:extLst>
            </p:cNvPr>
            <p:cNvSpPr txBox="1"/>
            <p:nvPr/>
          </p:nvSpPr>
          <p:spPr>
            <a:xfrm>
              <a:off x="749808" y="5101060"/>
              <a:ext cx="1417320" cy="1828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3｜女 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1" name="Text 58">
              <a:extLst>
                <a:ext uri="{FF2B5EF4-FFF2-40B4-BE49-F238E27FC236}">
                  <a16:creationId xmlns:a16="http://schemas.microsoft.com/office/drawing/2014/main" id="{560B44CF-2169-49E1-B7E8-2EF04BBCAF15}"/>
                </a:ext>
              </a:extLst>
            </p:cNvPr>
            <p:cNvSpPr txBox="1"/>
            <p:nvPr/>
          </p:nvSpPr>
          <p:spPr>
            <a:xfrm>
              <a:off x="737617" y="5347948"/>
              <a:ext cx="141732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 err="1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學生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 J</a:t>
              </a:r>
              <a:r>
                <a:rPr lang="en-US" altLang="zh-TW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~</a:t>
              </a: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N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2" name="Shape 59">
              <a:extLst>
                <a:ext uri="{FF2B5EF4-FFF2-40B4-BE49-F238E27FC236}">
                  <a16:creationId xmlns:a16="http://schemas.microsoft.com/office/drawing/2014/main" id="{B904BA9D-8322-406A-9443-994B1CC7168D}"/>
                </a:ext>
              </a:extLst>
            </p:cNvPr>
            <p:cNvSpPr/>
            <p:nvPr/>
          </p:nvSpPr>
          <p:spPr>
            <a:xfrm>
              <a:off x="2313432" y="4270248"/>
              <a:ext cx="0" cy="1097280"/>
            </a:xfrm>
            <a:prstGeom prst="line">
              <a:avLst/>
            </a:prstGeom>
            <a:noFill/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73" name="Shape 60">
              <a:extLst>
                <a:ext uri="{FF2B5EF4-FFF2-40B4-BE49-F238E27FC236}">
                  <a16:creationId xmlns:a16="http://schemas.microsoft.com/office/drawing/2014/main" id="{640CFD14-CDC2-477E-8B1F-A9C99DF70C3D}"/>
                </a:ext>
              </a:extLst>
            </p:cNvPr>
            <p:cNvSpPr/>
            <p:nvPr/>
          </p:nvSpPr>
          <p:spPr>
            <a:xfrm>
              <a:off x="6565392" y="4617720"/>
              <a:ext cx="3035808" cy="0"/>
            </a:xfrm>
            <a:prstGeom prst="line">
              <a:avLst/>
            </a:prstGeom>
            <a:noFill/>
            <a:ln w="29210">
              <a:solidFill>
                <a:srgbClr val="CBD5E1"/>
              </a:solidFill>
              <a:prstDash val="solid"/>
            </a:ln>
          </p:spPr>
        </p:sp>
        <p:sp>
          <p:nvSpPr>
            <p:cNvPr id="174" name="Shape 61">
              <a:extLst>
                <a:ext uri="{FF2B5EF4-FFF2-40B4-BE49-F238E27FC236}">
                  <a16:creationId xmlns:a16="http://schemas.microsoft.com/office/drawing/2014/main" id="{646D2F6E-8DA2-4978-9633-93EECDF93087}"/>
                </a:ext>
              </a:extLst>
            </p:cNvPr>
            <p:cNvSpPr/>
            <p:nvPr/>
          </p:nvSpPr>
          <p:spPr>
            <a:xfrm>
              <a:off x="6483096" y="4535424"/>
              <a:ext cx="164592" cy="139104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75" name="Shape 62">
              <a:extLst>
                <a:ext uri="{FF2B5EF4-FFF2-40B4-BE49-F238E27FC236}">
                  <a16:creationId xmlns:a16="http://schemas.microsoft.com/office/drawing/2014/main" id="{7F9199DE-0814-46F3-A4AF-6B0919DEC025}"/>
                </a:ext>
              </a:extLst>
            </p:cNvPr>
            <p:cNvSpPr/>
            <p:nvPr/>
          </p:nvSpPr>
          <p:spPr>
            <a:xfrm>
              <a:off x="9518904" y="4535424"/>
              <a:ext cx="164592" cy="139104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76" name="Text 63">
              <a:extLst>
                <a:ext uri="{FF2B5EF4-FFF2-40B4-BE49-F238E27FC236}">
                  <a16:creationId xmlns:a16="http://schemas.microsoft.com/office/drawing/2014/main" id="{5F12807F-366B-42A7-AEEB-FFF926E1AE73}"/>
                </a:ext>
              </a:extLst>
            </p:cNvPr>
            <p:cNvSpPr txBox="1"/>
            <p:nvPr/>
          </p:nvSpPr>
          <p:spPr>
            <a:xfrm>
              <a:off x="6181344" y="4315968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115.09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7" name="Text 64">
              <a:extLst>
                <a:ext uri="{FF2B5EF4-FFF2-40B4-BE49-F238E27FC236}">
                  <a16:creationId xmlns:a16="http://schemas.microsoft.com/office/drawing/2014/main" id="{E5198F6C-9610-4C6A-8D57-15F6F039A4C4}"/>
                </a:ext>
              </a:extLst>
            </p:cNvPr>
            <p:cNvSpPr txBox="1"/>
            <p:nvPr/>
          </p:nvSpPr>
          <p:spPr>
            <a:xfrm>
              <a:off x="9217152" y="4315968"/>
              <a:ext cx="768096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116.02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8" name="Text 65">
              <a:extLst>
                <a:ext uri="{FF2B5EF4-FFF2-40B4-BE49-F238E27FC236}">
                  <a16:creationId xmlns:a16="http://schemas.microsoft.com/office/drawing/2014/main" id="{2B3C347F-9EED-4693-956C-2D68821B6F39}"/>
                </a:ext>
              </a:extLst>
            </p:cNvPr>
            <p:cNvSpPr txBox="1"/>
            <p:nvPr/>
          </p:nvSpPr>
          <p:spPr>
            <a:xfrm>
              <a:off x="6163056" y="4773168"/>
              <a:ext cx="905256" cy="21945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加入計畫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9" name="Shape 66">
              <a:extLst>
                <a:ext uri="{FF2B5EF4-FFF2-40B4-BE49-F238E27FC236}">
                  <a16:creationId xmlns:a16="http://schemas.microsoft.com/office/drawing/2014/main" id="{E6B97187-DC00-4016-99CF-5AE107F4A8BD}"/>
                </a:ext>
              </a:extLst>
            </p:cNvPr>
            <p:cNvSpPr/>
            <p:nvPr/>
          </p:nvSpPr>
          <p:spPr>
            <a:xfrm>
              <a:off x="7836408" y="4754880"/>
              <a:ext cx="3246120" cy="804672"/>
            </a:xfrm>
            <a:prstGeom prst="roundRect">
              <a:avLst>
                <a:gd name="adj" fmla="val 11364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180" name="Shape 67">
              <a:extLst>
                <a:ext uri="{FF2B5EF4-FFF2-40B4-BE49-F238E27FC236}">
                  <a16:creationId xmlns:a16="http://schemas.microsoft.com/office/drawing/2014/main" id="{0D8C94FE-B484-473A-8661-9CCDCEC0B5EB}"/>
                </a:ext>
              </a:extLst>
            </p:cNvPr>
            <p:cNvSpPr/>
            <p:nvPr/>
          </p:nvSpPr>
          <p:spPr>
            <a:xfrm>
              <a:off x="7964424" y="4846320"/>
              <a:ext cx="713232" cy="228600"/>
            </a:xfrm>
            <a:prstGeom prst="roundRect">
              <a:avLst>
                <a:gd name="adj" fmla="val 72000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81" name="Text 68">
              <a:extLst>
                <a:ext uri="{FF2B5EF4-FFF2-40B4-BE49-F238E27FC236}">
                  <a16:creationId xmlns:a16="http://schemas.microsoft.com/office/drawing/2014/main" id="{2BC61E13-727B-4515-9C4B-EF7F50CE65B7}"/>
                </a:ext>
              </a:extLst>
            </p:cNvPr>
            <p:cNvSpPr txBox="1"/>
            <p:nvPr/>
          </p:nvSpPr>
          <p:spPr>
            <a:xfrm>
              <a:off x="7964424" y="4846320"/>
              <a:ext cx="713232" cy="22860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116年2月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2" name="Text 69">
              <a:extLst>
                <a:ext uri="{FF2B5EF4-FFF2-40B4-BE49-F238E27FC236}">
                  <a16:creationId xmlns:a16="http://schemas.microsoft.com/office/drawing/2014/main" id="{C719A2F8-DE88-48BF-849C-0444FBA79EA0}"/>
                </a:ext>
              </a:extLst>
            </p:cNvPr>
            <p:cNvSpPr txBox="1"/>
            <p:nvPr/>
          </p:nvSpPr>
          <p:spPr>
            <a:xfrm>
              <a:off x="8732520" y="4828032"/>
              <a:ext cx="222199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45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 1 人</a:t>
              </a:r>
              <a:endParaRPr lang="en-US" sz="145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3" name="Text 70">
              <a:extLst>
                <a:ext uri="{FF2B5EF4-FFF2-40B4-BE49-F238E27FC236}">
                  <a16:creationId xmlns:a16="http://schemas.microsoft.com/office/drawing/2014/main" id="{B16572D9-D0CF-410D-A09E-B363FDA82524}"/>
                </a:ext>
              </a:extLst>
            </p:cNvPr>
            <p:cNvSpPr txBox="1"/>
            <p:nvPr/>
          </p:nvSpPr>
          <p:spPr>
            <a:xfrm>
              <a:off x="7964424" y="5093208"/>
              <a:ext cx="2990088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男1：J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4" name="Shape 71">
              <a:extLst>
                <a:ext uri="{FF2B5EF4-FFF2-40B4-BE49-F238E27FC236}">
                  <a16:creationId xmlns:a16="http://schemas.microsoft.com/office/drawing/2014/main" id="{19E2D4BB-BDC5-42C2-8966-D88B03EF5EAF}"/>
                </a:ext>
              </a:extLst>
            </p:cNvPr>
            <p:cNvSpPr/>
            <p:nvPr/>
          </p:nvSpPr>
          <p:spPr>
            <a:xfrm>
              <a:off x="7964424" y="5285232"/>
              <a:ext cx="749808" cy="201168"/>
            </a:xfrm>
            <a:prstGeom prst="roundRect">
              <a:avLst>
                <a:gd name="adj" fmla="val 81818"/>
              </a:avLst>
            </a:prstGeom>
            <a:solidFill>
              <a:srgbClr val="F1F4F8"/>
            </a:solidFill>
            <a:ln w="10160">
              <a:solidFill>
                <a:srgbClr val="E7ECF3"/>
              </a:solidFill>
              <a:prstDash val="solid"/>
            </a:ln>
          </p:spPr>
        </p:sp>
        <p:sp>
          <p:nvSpPr>
            <p:cNvPr id="185" name="Text 72">
              <a:extLst>
                <a:ext uri="{FF2B5EF4-FFF2-40B4-BE49-F238E27FC236}">
                  <a16:creationId xmlns:a16="http://schemas.microsoft.com/office/drawing/2014/main" id="{58BB4D5D-1C7E-4056-92B5-33FB2B7A7F60}"/>
                </a:ext>
              </a:extLst>
            </p:cNvPr>
            <p:cNvSpPr txBox="1"/>
            <p:nvPr/>
          </p:nvSpPr>
          <p:spPr>
            <a:xfrm>
              <a:off x="7964424" y="5285232"/>
              <a:ext cx="74980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約5個月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6" name="Shape 73">
              <a:extLst>
                <a:ext uri="{FF2B5EF4-FFF2-40B4-BE49-F238E27FC236}">
                  <a16:creationId xmlns:a16="http://schemas.microsoft.com/office/drawing/2014/main" id="{5997D2AF-95BB-4BA0-A308-400CB88E84CB}"/>
                </a:ext>
              </a:extLst>
            </p:cNvPr>
            <p:cNvSpPr/>
            <p:nvPr/>
          </p:nvSpPr>
          <p:spPr>
            <a:xfrm>
              <a:off x="8759952" y="5285232"/>
              <a:ext cx="804672" cy="201168"/>
            </a:xfrm>
            <a:prstGeom prst="roundRect">
              <a:avLst>
                <a:gd name="adj" fmla="val 81818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187" name="Text 74">
              <a:extLst>
                <a:ext uri="{FF2B5EF4-FFF2-40B4-BE49-F238E27FC236}">
                  <a16:creationId xmlns:a16="http://schemas.microsoft.com/office/drawing/2014/main" id="{6136E281-A97A-46C1-A8BA-9D60726D92E3}"/>
                </a:ext>
              </a:extLst>
            </p:cNvPr>
            <p:cNvSpPr txBox="1"/>
            <p:nvPr/>
          </p:nvSpPr>
          <p:spPr>
            <a:xfrm>
              <a:off x="8759952" y="5285232"/>
              <a:ext cx="804672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1年以下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8" name="Shape 75">
              <a:extLst>
                <a:ext uri="{FF2B5EF4-FFF2-40B4-BE49-F238E27FC236}">
                  <a16:creationId xmlns:a16="http://schemas.microsoft.com/office/drawing/2014/main" id="{5C8407FF-1C43-4952-8F63-AE3DC5C74455}"/>
                </a:ext>
              </a:extLst>
            </p:cNvPr>
            <p:cNvSpPr/>
            <p:nvPr/>
          </p:nvSpPr>
          <p:spPr>
            <a:xfrm>
              <a:off x="9610344" y="5285232"/>
              <a:ext cx="1344168" cy="201168"/>
            </a:xfrm>
            <a:prstGeom prst="roundRect">
              <a:avLst>
                <a:gd name="adj" fmla="val 81818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189" name="Text 76">
              <a:extLst>
                <a:ext uri="{FF2B5EF4-FFF2-40B4-BE49-F238E27FC236}">
                  <a16:creationId xmlns:a16="http://schemas.microsoft.com/office/drawing/2014/main" id="{1E35617C-5274-4F00-91D3-47F4F4FF96B3}"/>
                </a:ext>
              </a:extLst>
            </p:cNvPr>
            <p:cNvSpPr txBox="1"/>
            <p:nvPr/>
          </p:nvSpPr>
          <p:spPr>
            <a:xfrm>
              <a:off x="9610344" y="5285232"/>
              <a:ext cx="1344168" cy="201168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0" name="Shape 77">
              <a:extLst>
                <a:ext uri="{FF2B5EF4-FFF2-40B4-BE49-F238E27FC236}">
                  <a16:creationId xmlns:a16="http://schemas.microsoft.com/office/drawing/2014/main" id="{90EA18C0-2495-4641-83A8-910C33309235}"/>
                </a:ext>
              </a:extLst>
            </p:cNvPr>
            <p:cNvSpPr/>
            <p:nvPr/>
          </p:nvSpPr>
          <p:spPr>
            <a:xfrm>
              <a:off x="9601200" y="4617720"/>
              <a:ext cx="0" cy="137160"/>
            </a:xfrm>
            <a:prstGeom prst="line">
              <a:avLst/>
            </a:prstGeom>
            <a:noFill/>
            <a:ln w="17780">
              <a:solidFill>
                <a:srgbClr val="E3A21A"/>
              </a:solidFill>
              <a:prstDash val="solid"/>
            </a:ln>
          </p:spPr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49DB9DEA-5755-47BD-BE71-17EAA51A09E6}"/>
              </a:ext>
            </a:extLst>
          </p:cNvPr>
          <p:cNvGrpSpPr/>
          <p:nvPr/>
        </p:nvGrpSpPr>
        <p:grpSpPr>
          <a:xfrm>
            <a:off x="502920" y="6069941"/>
            <a:ext cx="11183112" cy="594360"/>
            <a:chOff x="502920" y="5696712"/>
            <a:chExt cx="11183112" cy="594360"/>
          </a:xfrm>
        </p:grpSpPr>
        <p:sp>
          <p:nvSpPr>
            <p:cNvPr id="192" name="Shape 78">
              <a:extLst>
                <a:ext uri="{FF2B5EF4-FFF2-40B4-BE49-F238E27FC236}">
                  <a16:creationId xmlns:a16="http://schemas.microsoft.com/office/drawing/2014/main" id="{93C34E5D-E2BA-4E5A-8075-D21617E76209}"/>
                </a:ext>
              </a:extLst>
            </p:cNvPr>
            <p:cNvSpPr/>
            <p:nvPr/>
          </p:nvSpPr>
          <p:spPr>
            <a:xfrm>
              <a:off x="502920" y="5696712"/>
              <a:ext cx="11183112" cy="594360"/>
            </a:xfrm>
            <a:prstGeom prst="roundRect">
              <a:avLst>
                <a:gd name="adj" fmla="val 15385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rgbClr val="D7E0FA"/>
              </a:solidFill>
              <a:prstDash val="solid"/>
            </a:ln>
          </p:spPr>
        </p:sp>
        <p:sp>
          <p:nvSpPr>
            <p:cNvPr id="193" name="Shape 79">
              <a:extLst>
                <a:ext uri="{FF2B5EF4-FFF2-40B4-BE49-F238E27FC236}">
                  <a16:creationId xmlns:a16="http://schemas.microsoft.com/office/drawing/2014/main" id="{F36D3D48-284F-46C0-82F6-15F2948B6440}"/>
                </a:ext>
              </a:extLst>
            </p:cNvPr>
            <p:cNvSpPr/>
            <p:nvPr/>
          </p:nvSpPr>
          <p:spPr>
            <a:xfrm>
              <a:off x="704088" y="5861304"/>
              <a:ext cx="256032" cy="256032"/>
            </a:xfrm>
            <a:prstGeom prst="ellipse">
              <a:avLst/>
            </a:prstGeom>
            <a:solidFill>
              <a:srgbClr val="2F9E64"/>
            </a:solidFill>
            <a:ln w="12700">
              <a:solidFill>
                <a:srgbClr val="2F9E64">
                  <a:alpha val="0"/>
                </a:srgbClr>
              </a:solidFill>
              <a:prstDash val="solid"/>
            </a:ln>
          </p:spPr>
        </p:sp>
        <p:sp>
          <p:nvSpPr>
            <p:cNvPr id="194" name="Text 80">
              <a:extLst>
                <a:ext uri="{FF2B5EF4-FFF2-40B4-BE49-F238E27FC236}">
                  <a16:creationId xmlns:a16="http://schemas.microsoft.com/office/drawing/2014/main" id="{6255E68E-08EB-4966-92B2-AB20D2A48B09}"/>
                </a:ext>
              </a:extLst>
            </p:cNvPr>
            <p:cNvSpPr txBox="1"/>
            <p:nvPr/>
          </p:nvSpPr>
          <p:spPr>
            <a:xfrm>
              <a:off x="704088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5" name="Text 81">
              <a:extLst>
                <a:ext uri="{FF2B5EF4-FFF2-40B4-BE49-F238E27FC236}">
                  <a16:creationId xmlns:a16="http://schemas.microsoft.com/office/drawing/2014/main" id="{1A45FCAB-9E90-45AF-BB63-AE81602EFFE8}"/>
                </a:ext>
              </a:extLst>
            </p:cNvPr>
            <p:cNvSpPr txBox="1"/>
            <p:nvPr/>
          </p:nvSpPr>
          <p:spPr>
            <a:xfrm>
              <a:off x="1005840" y="5843016"/>
              <a:ext cx="141732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 err="1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確認加入批次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6" name="Text 82">
              <a:extLst>
                <a:ext uri="{FF2B5EF4-FFF2-40B4-BE49-F238E27FC236}">
                  <a16:creationId xmlns:a16="http://schemas.microsoft.com/office/drawing/2014/main" id="{D105440B-A97E-456A-93E3-ACE9107A4553}"/>
                </a:ext>
              </a:extLst>
            </p:cNvPr>
            <p:cNvSpPr txBox="1"/>
            <p:nvPr/>
          </p:nvSpPr>
          <p:spPr>
            <a:xfrm>
              <a:off x="2395728" y="5833872"/>
              <a:ext cx="320040" cy="2834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7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→</a:t>
              </a:r>
              <a:endParaRPr lang="en-US" sz="17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7" name="Shape 83">
              <a:extLst>
                <a:ext uri="{FF2B5EF4-FFF2-40B4-BE49-F238E27FC236}">
                  <a16:creationId xmlns:a16="http://schemas.microsoft.com/office/drawing/2014/main" id="{39D7E628-C915-477B-ABFD-074199EF4C6E}"/>
                </a:ext>
              </a:extLst>
            </p:cNvPr>
            <p:cNvSpPr/>
            <p:nvPr/>
          </p:nvSpPr>
          <p:spPr>
            <a:xfrm>
              <a:off x="2779776" y="5861304"/>
              <a:ext cx="256032" cy="256032"/>
            </a:xfrm>
            <a:prstGeom prst="ellipse">
              <a:avLst/>
            </a:prstGeom>
            <a:solidFill>
              <a:srgbClr val="E3A21A"/>
            </a:solidFill>
            <a:ln w="12700">
              <a:solidFill>
                <a:srgbClr val="E3A21A">
                  <a:alpha val="0"/>
                </a:srgbClr>
              </a:solidFill>
              <a:prstDash val="solid"/>
            </a:ln>
          </p:spPr>
        </p:sp>
        <p:sp>
          <p:nvSpPr>
            <p:cNvPr id="198" name="Text 84">
              <a:extLst>
                <a:ext uri="{FF2B5EF4-FFF2-40B4-BE49-F238E27FC236}">
                  <a16:creationId xmlns:a16="http://schemas.microsoft.com/office/drawing/2014/main" id="{CFEC2251-1D94-49F1-B90C-968408870B25}"/>
                </a:ext>
              </a:extLst>
            </p:cNvPr>
            <p:cNvSpPr txBox="1"/>
            <p:nvPr/>
          </p:nvSpPr>
          <p:spPr>
            <a:xfrm>
              <a:off x="2779776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9" name="Text 85">
              <a:extLst>
                <a:ext uri="{FF2B5EF4-FFF2-40B4-BE49-F238E27FC236}">
                  <a16:creationId xmlns:a16="http://schemas.microsoft.com/office/drawing/2014/main" id="{E1DD54EE-15D0-4E6E-8EF2-2916970A165D}"/>
                </a:ext>
              </a:extLst>
            </p:cNvPr>
            <p:cNvSpPr txBox="1"/>
            <p:nvPr/>
          </p:nvSpPr>
          <p:spPr>
            <a:xfrm>
              <a:off x="3090672" y="5843016"/>
              <a:ext cx="22860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計算至退學時的參加年數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0" name="Text 86">
              <a:extLst>
                <a:ext uri="{FF2B5EF4-FFF2-40B4-BE49-F238E27FC236}">
                  <a16:creationId xmlns:a16="http://schemas.microsoft.com/office/drawing/2014/main" id="{B23F88B4-94C8-46EC-ACB8-95C2FF3E2A98}"/>
                </a:ext>
              </a:extLst>
            </p:cNvPr>
            <p:cNvSpPr txBox="1"/>
            <p:nvPr/>
          </p:nvSpPr>
          <p:spPr>
            <a:xfrm>
              <a:off x="5356976" y="5833872"/>
              <a:ext cx="320040" cy="2834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7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→</a:t>
              </a:r>
              <a:endParaRPr lang="en-US" sz="17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1" name="Shape 87">
              <a:extLst>
                <a:ext uri="{FF2B5EF4-FFF2-40B4-BE49-F238E27FC236}">
                  <a16:creationId xmlns:a16="http://schemas.microsoft.com/office/drawing/2014/main" id="{4D4B5162-22D3-4A42-AED1-C0D3C8391EED}"/>
                </a:ext>
              </a:extLst>
            </p:cNvPr>
            <p:cNvSpPr/>
            <p:nvPr/>
          </p:nvSpPr>
          <p:spPr>
            <a:xfrm>
              <a:off x="5742432" y="5861304"/>
              <a:ext cx="256032" cy="256032"/>
            </a:xfrm>
            <a:prstGeom prst="ellipse">
              <a:avLst/>
            </a:prstGeom>
            <a:solidFill>
              <a:srgbClr val="3157D5"/>
            </a:solidFill>
            <a:ln w="12700">
              <a:solidFill>
                <a:srgbClr val="3157D5">
                  <a:alpha val="0"/>
                </a:srgbClr>
              </a:solidFill>
              <a:prstDash val="solid"/>
            </a:ln>
          </p:spPr>
        </p:sp>
        <p:sp>
          <p:nvSpPr>
            <p:cNvPr id="202" name="Text 88">
              <a:extLst>
                <a:ext uri="{FF2B5EF4-FFF2-40B4-BE49-F238E27FC236}">
                  <a16:creationId xmlns:a16="http://schemas.microsoft.com/office/drawing/2014/main" id="{E6C0E269-6708-4C2D-8C0E-5E767E359D7B}"/>
                </a:ext>
              </a:extLst>
            </p:cNvPr>
            <p:cNvSpPr txBox="1"/>
            <p:nvPr/>
          </p:nvSpPr>
          <p:spPr>
            <a:xfrm>
              <a:off x="5742432" y="5861304"/>
              <a:ext cx="256032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3</a:t>
              </a:r>
              <a:endParaRPr lang="en-US" sz="11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3" name="Text 89">
              <a:extLst>
                <a:ext uri="{FF2B5EF4-FFF2-40B4-BE49-F238E27FC236}">
                  <a16:creationId xmlns:a16="http://schemas.microsoft.com/office/drawing/2014/main" id="{591C7241-A6D9-4BE6-96C2-1DADFACF9D53}"/>
                </a:ext>
              </a:extLst>
            </p:cNvPr>
            <p:cNvSpPr txBox="1"/>
            <p:nvPr/>
          </p:nvSpPr>
          <p:spPr>
            <a:xfrm>
              <a:off x="6053328" y="5843016"/>
              <a:ext cx="3401568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依年數區間與退學月份填入對應期別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2931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7">
            <a:extLst>
              <a:ext uri="{FF2B5EF4-FFF2-40B4-BE49-F238E27FC236}">
                <a16:creationId xmlns:a16="http://schemas.microsoft.com/office/drawing/2014/main" id="{3E613F19-6875-47A6-8270-F7A576C97D5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3.2.24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C06AC56-EA8D-49BB-8100-C9B8E3F8EF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36.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「30</a:t>
            </a:r>
            <a:r>
              <a:rPr lang="zh-TW" altLang="en-US" sz="3000" b="1" baseline="30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+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大學試辦計畫」完成及退學之學生人數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0C89EEE0-A23C-41E8-9F98-3237082FC48C}"/>
              </a:ext>
            </a:extLst>
          </p:cNvPr>
          <p:cNvGrpSpPr/>
          <p:nvPr/>
        </p:nvGrpSpPr>
        <p:grpSpPr>
          <a:xfrm>
            <a:off x="502920" y="1280160"/>
            <a:ext cx="3474720" cy="896112"/>
            <a:chOff x="502920" y="1280160"/>
            <a:chExt cx="3474720" cy="89611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1" name="Shape 8">
              <a:extLst>
                <a:ext uri="{FF2B5EF4-FFF2-40B4-BE49-F238E27FC236}">
                  <a16:creationId xmlns:a16="http://schemas.microsoft.com/office/drawing/2014/main" id="{8147B9B2-F562-42EE-98D5-6CAE98C76A25}"/>
                </a:ext>
              </a:extLst>
            </p:cNvPr>
            <p:cNvSpPr/>
            <p:nvPr/>
          </p:nvSpPr>
          <p:spPr>
            <a:xfrm>
              <a:off x="502920" y="1280160"/>
              <a:ext cx="3474720" cy="896112"/>
            </a:xfrm>
            <a:prstGeom prst="roundRect">
              <a:avLst>
                <a:gd name="adj" fmla="val 12245"/>
              </a:avLst>
            </a:prstGeom>
            <a:solidFill>
              <a:schemeClr val="bg2">
                <a:lumMod val="20000"/>
                <a:lumOff val="80000"/>
              </a:schemeClr>
            </a:solidFill>
            <a:ln w="12700">
              <a:solidFill>
                <a:srgbClr val="CDD8FF"/>
              </a:solidFill>
              <a:prstDash val="solid"/>
            </a:ln>
          </p:spPr>
        </p:sp>
        <p:sp>
          <p:nvSpPr>
            <p:cNvPr id="92" name="Text 9">
              <a:extLst>
                <a:ext uri="{FF2B5EF4-FFF2-40B4-BE49-F238E27FC236}">
                  <a16:creationId xmlns:a16="http://schemas.microsoft.com/office/drawing/2014/main" id="{C0848BF3-8506-4B13-899D-ECE217B6E699}"/>
                </a:ext>
              </a:extLst>
            </p:cNvPr>
            <p:cNvSpPr txBox="1"/>
            <p:nvPr/>
          </p:nvSpPr>
          <p:spPr>
            <a:xfrm>
              <a:off x="704088" y="1399032"/>
              <a:ext cx="3072384" cy="21031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Text 10">
              <a:extLst>
                <a:ext uri="{FF2B5EF4-FFF2-40B4-BE49-F238E27FC236}">
                  <a16:creationId xmlns:a16="http://schemas.microsoft.com/office/drawing/2014/main" id="{12835EB8-55B6-4C97-841C-18A1158A983C}"/>
                </a:ext>
              </a:extLst>
            </p:cNvPr>
            <p:cNvSpPr txBox="1"/>
            <p:nvPr/>
          </p:nvSpPr>
          <p:spPr>
            <a:xfrm>
              <a:off x="704088" y="1609344"/>
              <a:ext cx="3072384" cy="31089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3 人退學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Text 11">
              <a:extLst>
                <a:ext uri="{FF2B5EF4-FFF2-40B4-BE49-F238E27FC236}">
                  <a16:creationId xmlns:a16="http://schemas.microsoft.com/office/drawing/2014/main" id="{F53BCFB3-B400-40F9-BA6D-60C20FEADAC5}"/>
                </a:ext>
              </a:extLst>
            </p:cNvPr>
            <p:cNvSpPr txBox="1"/>
            <p:nvPr/>
          </p:nvSpPr>
          <p:spPr>
            <a:xfrm>
              <a:off x="704088" y="1920240"/>
              <a:ext cx="3072384" cy="164592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2｜女 1</a:t>
              </a:r>
              <a:endPara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F3A08DB3-27BD-469F-9F5C-D81734CC272F}"/>
              </a:ext>
            </a:extLst>
          </p:cNvPr>
          <p:cNvGrpSpPr/>
          <p:nvPr/>
        </p:nvGrpSpPr>
        <p:grpSpPr>
          <a:xfrm>
            <a:off x="4361688" y="1280160"/>
            <a:ext cx="3474720" cy="896112"/>
            <a:chOff x="4361688" y="1280160"/>
            <a:chExt cx="3474720" cy="896112"/>
          </a:xfrm>
        </p:grpSpPr>
        <p:sp>
          <p:nvSpPr>
            <p:cNvPr id="96" name="Shape 12">
              <a:extLst>
                <a:ext uri="{FF2B5EF4-FFF2-40B4-BE49-F238E27FC236}">
                  <a16:creationId xmlns:a16="http://schemas.microsoft.com/office/drawing/2014/main" id="{5F96959F-9430-40E8-8293-E7C2204312A1}"/>
                </a:ext>
              </a:extLst>
            </p:cNvPr>
            <p:cNvSpPr/>
            <p:nvPr/>
          </p:nvSpPr>
          <p:spPr>
            <a:xfrm>
              <a:off x="4361688" y="1280160"/>
              <a:ext cx="3474720" cy="896112"/>
            </a:xfrm>
            <a:prstGeom prst="roundRect">
              <a:avLst>
                <a:gd name="adj" fmla="val 12245"/>
              </a:avLst>
            </a:prstGeom>
            <a:solidFill>
              <a:srgbClr val="EAF7EF"/>
            </a:solidFill>
            <a:ln w="12700">
              <a:solidFill>
                <a:srgbClr val="CBEAD8"/>
              </a:solidFill>
              <a:prstDash val="solid"/>
            </a:ln>
          </p:spPr>
        </p:sp>
        <p:sp>
          <p:nvSpPr>
            <p:cNvPr id="97" name="Text 13">
              <a:extLst>
                <a:ext uri="{FF2B5EF4-FFF2-40B4-BE49-F238E27FC236}">
                  <a16:creationId xmlns:a16="http://schemas.microsoft.com/office/drawing/2014/main" id="{75201DF7-FD4D-4612-834A-9E0E0235F3A3}"/>
                </a:ext>
              </a:extLst>
            </p:cNvPr>
            <p:cNvSpPr txBox="1"/>
            <p:nvPr/>
          </p:nvSpPr>
          <p:spPr>
            <a:xfrm>
              <a:off x="4562856" y="1399032"/>
              <a:ext cx="3072384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Text 14">
              <a:extLst>
                <a:ext uri="{FF2B5EF4-FFF2-40B4-BE49-F238E27FC236}">
                  <a16:creationId xmlns:a16="http://schemas.microsoft.com/office/drawing/2014/main" id="{D0A621BC-261F-4528-9994-A2D7CA25E709}"/>
                </a:ext>
              </a:extLst>
            </p:cNvPr>
            <p:cNvSpPr txBox="1"/>
            <p:nvPr/>
          </p:nvSpPr>
          <p:spPr>
            <a:xfrm>
              <a:off x="4562856" y="1609344"/>
              <a:ext cx="3072384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4 人退學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Text 15">
              <a:extLst>
                <a:ext uri="{FF2B5EF4-FFF2-40B4-BE49-F238E27FC236}">
                  <a16:creationId xmlns:a16="http://schemas.microsoft.com/office/drawing/2014/main" id="{3D5C6A44-4220-4129-8D6F-935646DF3C65}"/>
                </a:ext>
              </a:extLst>
            </p:cNvPr>
            <p:cNvSpPr txBox="1"/>
            <p:nvPr/>
          </p:nvSpPr>
          <p:spPr>
            <a:xfrm>
              <a:off x="4562856" y="1920240"/>
              <a:ext cx="3072384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 2｜女 2</a:t>
              </a:r>
              <a:endPara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4A670C09-E0C8-42D1-A869-D82FA98CA976}"/>
              </a:ext>
            </a:extLst>
          </p:cNvPr>
          <p:cNvGrpSpPr/>
          <p:nvPr/>
        </p:nvGrpSpPr>
        <p:grpSpPr>
          <a:xfrm>
            <a:off x="8220456" y="1280160"/>
            <a:ext cx="3465576" cy="896112"/>
            <a:chOff x="8220456" y="1280160"/>
            <a:chExt cx="3465576" cy="896112"/>
          </a:xfrm>
        </p:grpSpPr>
        <p:sp>
          <p:nvSpPr>
            <p:cNvPr id="101" name="Shape 16">
              <a:extLst>
                <a:ext uri="{FF2B5EF4-FFF2-40B4-BE49-F238E27FC236}">
                  <a16:creationId xmlns:a16="http://schemas.microsoft.com/office/drawing/2014/main" id="{7FE8FB8D-7A66-4A94-B1E2-BEA00674046E}"/>
                </a:ext>
              </a:extLst>
            </p:cNvPr>
            <p:cNvSpPr/>
            <p:nvPr/>
          </p:nvSpPr>
          <p:spPr>
            <a:xfrm>
              <a:off x="8220456" y="1280160"/>
              <a:ext cx="3465576" cy="896112"/>
            </a:xfrm>
            <a:prstGeom prst="roundRect">
              <a:avLst>
                <a:gd name="adj" fmla="val 12245"/>
              </a:avLst>
            </a:prstGeom>
            <a:solidFill>
              <a:srgbClr val="FFF4D6"/>
            </a:solidFill>
            <a:ln w="12700">
              <a:solidFill>
                <a:srgbClr val="F3D88C"/>
              </a:solidFill>
              <a:prstDash val="solid"/>
            </a:ln>
          </p:spPr>
        </p:sp>
        <p:sp>
          <p:nvSpPr>
            <p:cNvPr id="102" name="Text 17">
              <a:extLst>
                <a:ext uri="{FF2B5EF4-FFF2-40B4-BE49-F238E27FC236}">
                  <a16:creationId xmlns:a16="http://schemas.microsoft.com/office/drawing/2014/main" id="{F7946240-D7F2-4B46-AC82-911A89BF6C43}"/>
                </a:ext>
              </a:extLst>
            </p:cNvPr>
            <p:cNvSpPr txBox="1"/>
            <p:nvPr/>
          </p:nvSpPr>
          <p:spPr>
            <a:xfrm>
              <a:off x="8421624" y="1399032"/>
              <a:ext cx="3063240" cy="2103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完成計畫人數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Text 18">
              <a:extLst>
                <a:ext uri="{FF2B5EF4-FFF2-40B4-BE49-F238E27FC236}">
                  <a16:creationId xmlns:a16="http://schemas.microsoft.com/office/drawing/2014/main" id="{C6974EBC-B00C-4474-A763-623A6F7A4707}"/>
                </a:ext>
              </a:extLst>
            </p:cNvPr>
            <p:cNvSpPr txBox="1"/>
            <p:nvPr/>
          </p:nvSpPr>
          <p:spPr>
            <a:xfrm>
              <a:off x="8421624" y="1609344"/>
              <a:ext cx="306324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02A5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各期皆為 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4" name="Text 19">
              <a:extLst>
                <a:ext uri="{FF2B5EF4-FFF2-40B4-BE49-F238E27FC236}">
                  <a16:creationId xmlns:a16="http://schemas.microsoft.com/office/drawing/2014/main" id="{0ED68107-6930-4805-8CB9-CBB8C8D85F7B}"/>
                </a:ext>
              </a:extLst>
            </p:cNvPr>
            <p:cNvSpPr txBox="1"/>
            <p:nvPr/>
          </p:nvSpPr>
          <p:spPr>
            <a:xfrm>
              <a:off x="8421624" y="1920240"/>
              <a:ext cx="306324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本範例僅示範退學人數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5" name="Text 20">
            <a:extLst>
              <a:ext uri="{FF2B5EF4-FFF2-40B4-BE49-F238E27FC236}">
                <a16:creationId xmlns:a16="http://schemas.microsoft.com/office/drawing/2014/main" id="{59DE2E03-62F3-45EE-8A38-89218C792E02}"/>
              </a:ext>
            </a:extLst>
          </p:cNvPr>
          <p:cNvSpPr txBox="1"/>
          <p:nvPr/>
        </p:nvSpPr>
        <p:spPr>
          <a:xfrm>
            <a:off x="566928" y="230428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依「退學發生期別」與「參加年數區間」填入下表</a:t>
            </a:r>
            <a:r>
              <a:rPr 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。</a:t>
            </a:r>
            <a:endParaRPr lang="en-US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A830FF82-169D-4290-9CD8-A7673259FD53}"/>
              </a:ext>
            </a:extLst>
          </p:cNvPr>
          <p:cNvGrpSpPr/>
          <p:nvPr/>
        </p:nvGrpSpPr>
        <p:grpSpPr>
          <a:xfrm>
            <a:off x="502920" y="2633472"/>
            <a:ext cx="11183112" cy="3081528"/>
            <a:chOff x="502920" y="2633472"/>
            <a:chExt cx="11183112" cy="3081528"/>
          </a:xfrm>
        </p:grpSpPr>
        <p:sp>
          <p:nvSpPr>
            <p:cNvPr id="107" name="Shape 21">
              <a:extLst>
                <a:ext uri="{FF2B5EF4-FFF2-40B4-BE49-F238E27FC236}">
                  <a16:creationId xmlns:a16="http://schemas.microsoft.com/office/drawing/2014/main" id="{720DE9A5-AA4D-4800-9486-2BE0940FA8B9}"/>
                </a:ext>
              </a:extLst>
            </p:cNvPr>
            <p:cNvSpPr/>
            <p:nvPr/>
          </p:nvSpPr>
          <p:spPr>
            <a:xfrm>
              <a:off x="502920" y="2633472"/>
              <a:ext cx="141732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08" name="Text 22">
              <a:extLst>
                <a:ext uri="{FF2B5EF4-FFF2-40B4-BE49-F238E27FC236}">
                  <a16:creationId xmlns:a16="http://schemas.microsoft.com/office/drawing/2014/main" id="{48380C7E-1433-43F7-99EE-AC99731F0820}"/>
                </a:ext>
              </a:extLst>
            </p:cNvPr>
            <p:cNvSpPr txBox="1"/>
            <p:nvPr/>
          </p:nvSpPr>
          <p:spPr>
            <a:xfrm>
              <a:off x="530352" y="2660904"/>
              <a:ext cx="136245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填報期別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9" name="Shape 23">
              <a:extLst>
                <a:ext uri="{FF2B5EF4-FFF2-40B4-BE49-F238E27FC236}">
                  <a16:creationId xmlns:a16="http://schemas.microsoft.com/office/drawing/2014/main" id="{2A595E7E-6119-47C3-A050-49C64265981E}"/>
                </a:ext>
              </a:extLst>
            </p:cNvPr>
            <p:cNvSpPr/>
            <p:nvPr/>
          </p:nvSpPr>
          <p:spPr>
            <a:xfrm>
              <a:off x="1920240" y="2633472"/>
              <a:ext cx="82296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0" name="Text 24">
              <a:extLst>
                <a:ext uri="{FF2B5EF4-FFF2-40B4-BE49-F238E27FC236}">
                  <a16:creationId xmlns:a16="http://schemas.microsoft.com/office/drawing/2014/main" id="{31B89E26-E173-4FFD-8665-913D5E21B725}"/>
                </a:ext>
              </a:extLst>
            </p:cNvPr>
            <p:cNvSpPr txBox="1"/>
            <p:nvPr/>
          </p:nvSpPr>
          <p:spPr>
            <a:xfrm>
              <a:off x="1947672" y="2660904"/>
              <a:ext cx="76809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性別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1" name="Shape 25">
              <a:extLst>
                <a:ext uri="{FF2B5EF4-FFF2-40B4-BE49-F238E27FC236}">
                  <a16:creationId xmlns:a16="http://schemas.microsoft.com/office/drawing/2014/main" id="{69301113-717A-4E53-904C-FC7DFCB8C605}"/>
                </a:ext>
              </a:extLst>
            </p:cNvPr>
            <p:cNvSpPr/>
            <p:nvPr/>
          </p:nvSpPr>
          <p:spPr>
            <a:xfrm>
              <a:off x="2743200" y="2633472"/>
              <a:ext cx="1572768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2" name="Text 26">
              <a:extLst>
                <a:ext uri="{FF2B5EF4-FFF2-40B4-BE49-F238E27FC236}">
                  <a16:creationId xmlns:a16="http://schemas.microsoft.com/office/drawing/2014/main" id="{493B1449-24A5-440D-8E03-F379CCE41C2B}"/>
                </a:ext>
              </a:extLst>
            </p:cNvPr>
            <p:cNvSpPr txBox="1"/>
            <p:nvPr/>
          </p:nvSpPr>
          <p:spPr>
            <a:xfrm>
              <a:off x="2770632" y="2660904"/>
              <a:ext cx="1517904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完成計畫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人數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3" name="Shape 27">
              <a:extLst>
                <a:ext uri="{FF2B5EF4-FFF2-40B4-BE49-F238E27FC236}">
                  <a16:creationId xmlns:a16="http://schemas.microsoft.com/office/drawing/2014/main" id="{00111F5A-D544-4B2F-BEB9-E6EDDB15976D}"/>
                </a:ext>
              </a:extLst>
            </p:cNvPr>
            <p:cNvSpPr/>
            <p:nvPr/>
          </p:nvSpPr>
          <p:spPr>
            <a:xfrm>
              <a:off x="4315968" y="2633472"/>
              <a:ext cx="2971800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4" name="Text 28">
              <a:extLst>
                <a:ext uri="{FF2B5EF4-FFF2-40B4-BE49-F238E27FC236}">
                  <a16:creationId xmlns:a16="http://schemas.microsoft.com/office/drawing/2014/main" id="{6E12FA55-9151-4904-A5C6-D7BC490A8442}"/>
                </a:ext>
              </a:extLst>
            </p:cNvPr>
            <p:cNvSpPr txBox="1"/>
            <p:nvPr/>
          </p:nvSpPr>
          <p:spPr>
            <a:xfrm>
              <a:off x="4343400" y="2660904"/>
              <a:ext cx="2916936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退學：1年以下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5" name="Shape 29">
              <a:extLst>
                <a:ext uri="{FF2B5EF4-FFF2-40B4-BE49-F238E27FC236}">
                  <a16:creationId xmlns:a16="http://schemas.microsoft.com/office/drawing/2014/main" id="{512FF100-E70D-4F1D-8AC4-84D835ED9C7A}"/>
                </a:ext>
              </a:extLst>
            </p:cNvPr>
            <p:cNvSpPr/>
            <p:nvPr/>
          </p:nvSpPr>
          <p:spPr>
            <a:xfrm>
              <a:off x="7287768" y="2633472"/>
              <a:ext cx="4398264" cy="594360"/>
            </a:xfrm>
            <a:prstGeom prst="rect">
              <a:avLst/>
            </a:prstGeom>
            <a:solidFill>
              <a:srgbClr val="102A56"/>
            </a:solidFill>
            <a:ln w="12700">
              <a:solidFill>
                <a:srgbClr val="102A56"/>
              </a:solidFill>
              <a:prstDash val="solid"/>
            </a:ln>
          </p:spPr>
        </p:sp>
        <p:sp>
          <p:nvSpPr>
            <p:cNvPr id="116" name="Text 30">
              <a:extLst>
                <a:ext uri="{FF2B5EF4-FFF2-40B4-BE49-F238E27FC236}">
                  <a16:creationId xmlns:a16="http://schemas.microsoft.com/office/drawing/2014/main" id="{2BCA772F-B43D-4D58-BE95-6CA199333BA8}"/>
                </a:ext>
              </a:extLst>
            </p:cNvPr>
            <p:cNvSpPr txBox="1"/>
            <p:nvPr/>
          </p:nvSpPr>
          <p:spPr>
            <a:xfrm>
              <a:off x="7315200" y="2660904"/>
              <a:ext cx="4343400" cy="5394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退學：滿1年至2年以下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7" name="Shape 31">
              <a:extLst>
                <a:ext uri="{FF2B5EF4-FFF2-40B4-BE49-F238E27FC236}">
                  <a16:creationId xmlns:a16="http://schemas.microsoft.com/office/drawing/2014/main" id="{437D8DAE-8C0D-4E6C-948D-F1A7CDE65DD5}"/>
                </a:ext>
              </a:extLst>
            </p:cNvPr>
            <p:cNvSpPr/>
            <p:nvPr/>
          </p:nvSpPr>
          <p:spPr>
            <a:xfrm>
              <a:off x="502920" y="3227832"/>
              <a:ext cx="1417320" cy="1243584"/>
            </a:xfrm>
            <a:prstGeom prst="rect">
              <a:avLst/>
            </a:prstGeom>
            <a:solidFill>
              <a:srgbClr val="EAF0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4" name="Text 32">
              <a:extLst>
                <a:ext uri="{FF2B5EF4-FFF2-40B4-BE49-F238E27FC236}">
                  <a16:creationId xmlns:a16="http://schemas.microsoft.com/office/drawing/2014/main" id="{DA748C43-3D5D-46CC-A9C5-D55A32ACA607}"/>
                </a:ext>
              </a:extLst>
            </p:cNvPr>
            <p:cNvSpPr txBox="1"/>
            <p:nvPr/>
          </p:nvSpPr>
          <p:spPr>
            <a:xfrm>
              <a:off x="502920" y="3227832"/>
              <a:ext cx="1417320" cy="1243584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5" name="Shape 33">
              <a:extLst>
                <a:ext uri="{FF2B5EF4-FFF2-40B4-BE49-F238E27FC236}">
                  <a16:creationId xmlns:a16="http://schemas.microsoft.com/office/drawing/2014/main" id="{1BEFB953-490D-45BE-ABB9-28AF8139C225}"/>
                </a:ext>
              </a:extLst>
            </p:cNvPr>
            <p:cNvSpPr/>
            <p:nvPr/>
          </p:nvSpPr>
          <p:spPr>
            <a:xfrm>
              <a:off x="502920" y="4471416"/>
              <a:ext cx="1417320" cy="1243584"/>
            </a:xfrm>
            <a:prstGeom prst="rect">
              <a:avLst/>
            </a:prstGeom>
            <a:solidFill>
              <a:srgbClr val="EAF7E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6" name="Text 34">
              <a:extLst>
                <a:ext uri="{FF2B5EF4-FFF2-40B4-BE49-F238E27FC236}">
                  <a16:creationId xmlns:a16="http://schemas.microsoft.com/office/drawing/2014/main" id="{4C03DC0B-6679-400B-BCA6-49381094C00D}"/>
                </a:ext>
              </a:extLst>
            </p:cNvPr>
            <p:cNvSpPr txBox="1"/>
            <p:nvPr/>
          </p:nvSpPr>
          <p:spPr>
            <a:xfrm>
              <a:off x="502920" y="4471416"/>
              <a:ext cx="1417320" cy="12435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7" name="Shape 35">
              <a:extLst>
                <a:ext uri="{FF2B5EF4-FFF2-40B4-BE49-F238E27FC236}">
                  <a16:creationId xmlns:a16="http://schemas.microsoft.com/office/drawing/2014/main" id="{287B467D-DA66-480A-BC4E-08BFFA8485AE}"/>
                </a:ext>
              </a:extLst>
            </p:cNvPr>
            <p:cNvSpPr/>
            <p:nvPr/>
          </p:nvSpPr>
          <p:spPr>
            <a:xfrm>
              <a:off x="1920240" y="3227832"/>
              <a:ext cx="822960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08" name="Shape 36">
              <a:extLst>
                <a:ext uri="{FF2B5EF4-FFF2-40B4-BE49-F238E27FC236}">
                  <a16:creationId xmlns:a16="http://schemas.microsoft.com/office/drawing/2014/main" id="{59219538-22DA-45E5-84C4-E950D1F549A1}"/>
                </a:ext>
              </a:extLst>
            </p:cNvPr>
            <p:cNvSpPr/>
            <p:nvPr/>
          </p:nvSpPr>
          <p:spPr>
            <a:xfrm>
              <a:off x="2139696" y="3383280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09" name="Text 37">
              <a:extLst>
                <a:ext uri="{FF2B5EF4-FFF2-40B4-BE49-F238E27FC236}">
                  <a16:creationId xmlns:a16="http://schemas.microsoft.com/office/drawing/2014/main" id="{3C5A0C36-66B7-41BD-886B-6B02D64859E3}"/>
                </a:ext>
              </a:extLst>
            </p:cNvPr>
            <p:cNvSpPr txBox="1"/>
            <p:nvPr/>
          </p:nvSpPr>
          <p:spPr>
            <a:xfrm>
              <a:off x="2139696" y="3383280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0" name="Shape 38">
              <a:extLst>
                <a:ext uri="{FF2B5EF4-FFF2-40B4-BE49-F238E27FC236}">
                  <a16:creationId xmlns:a16="http://schemas.microsoft.com/office/drawing/2014/main" id="{7965A1AF-F28D-4A6C-96E1-70F8A1002EB1}"/>
                </a:ext>
              </a:extLst>
            </p:cNvPr>
            <p:cNvSpPr/>
            <p:nvPr/>
          </p:nvSpPr>
          <p:spPr>
            <a:xfrm>
              <a:off x="2743200" y="3227832"/>
              <a:ext cx="1572768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1" name="Text 39">
              <a:extLst>
                <a:ext uri="{FF2B5EF4-FFF2-40B4-BE49-F238E27FC236}">
                  <a16:creationId xmlns:a16="http://schemas.microsoft.com/office/drawing/2014/main" id="{2ECF8E84-27E3-4907-B0CC-318297E3E6B5}"/>
                </a:ext>
              </a:extLst>
            </p:cNvPr>
            <p:cNvSpPr txBox="1"/>
            <p:nvPr/>
          </p:nvSpPr>
          <p:spPr>
            <a:xfrm>
              <a:off x="2743200" y="3227832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2" name="Shape 40">
              <a:extLst>
                <a:ext uri="{FF2B5EF4-FFF2-40B4-BE49-F238E27FC236}">
                  <a16:creationId xmlns:a16="http://schemas.microsoft.com/office/drawing/2014/main" id="{CCDB5CC7-FC4F-411E-A7BA-F1355949C5C3}"/>
                </a:ext>
              </a:extLst>
            </p:cNvPr>
            <p:cNvSpPr/>
            <p:nvPr/>
          </p:nvSpPr>
          <p:spPr>
            <a:xfrm>
              <a:off x="4315968" y="3227832"/>
              <a:ext cx="2971800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3" name="Text 41">
              <a:extLst>
                <a:ext uri="{FF2B5EF4-FFF2-40B4-BE49-F238E27FC236}">
                  <a16:creationId xmlns:a16="http://schemas.microsoft.com/office/drawing/2014/main" id="{90D37B3C-46EF-4A29-94CE-D0D7456FB141}"/>
                </a:ext>
              </a:extLst>
            </p:cNvPr>
            <p:cNvSpPr txBox="1"/>
            <p:nvPr/>
          </p:nvSpPr>
          <p:spPr>
            <a:xfrm>
              <a:off x="4315968" y="3246120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A、B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4" name="Shape 42">
              <a:extLst>
                <a:ext uri="{FF2B5EF4-FFF2-40B4-BE49-F238E27FC236}">
                  <a16:creationId xmlns:a16="http://schemas.microsoft.com/office/drawing/2014/main" id="{4FA8D864-6156-4402-A802-6934BA4A544B}"/>
                </a:ext>
              </a:extLst>
            </p:cNvPr>
            <p:cNvSpPr/>
            <p:nvPr/>
          </p:nvSpPr>
          <p:spPr>
            <a:xfrm>
              <a:off x="7287768" y="3227832"/>
              <a:ext cx="4398264" cy="621792"/>
            </a:xfrm>
            <a:prstGeom prst="rect">
              <a:avLst/>
            </a:prstGeom>
            <a:solidFill>
              <a:srgbClr val="F4F7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5" name="Text 43">
              <a:extLst>
                <a:ext uri="{FF2B5EF4-FFF2-40B4-BE49-F238E27FC236}">
                  <a16:creationId xmlns:a16="http://schemas.microsoft.com/office/drawing/2014/main" id="{493FD884-60CC-4533-9433-D9C1A2DDDB66}"/>
                </a:ext>
              </a:extLst>
            </p:cNvPr>
            <p:cNvSpPr txBox="1"/>
            <p:nvPr/>
          </p:nvSpPr>
          <p:spPr>
            <a:xfrm>
              <a:off x="7287768" y="3227832"/>
              <a:ext cx="4398264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6" name="Shape 44">
              <a:extLst>
                <a:ext uri="{FF2B5EF4-FFF2-40B4-BE49-F238E27FC236}">
                  <a16:creationId xmlns:a16="http://schemas.microsoft.com/office/drawing/2014/main" id="{ACB67E1D-52A1-4258-93DC-815A9D2DB71C}"/>
                </a:ext>
              </a:extLst>
            </p:cNvPr>
            <p:cNvSpPr/>
            <p:nvPr/>
          </p:nvSpPr>
          <p:spPr>
            <a:xfrm>
              <a:off x="1920240" y="3849624"/>
              <a:ext cx="82296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17" name="Shape 45">
              <a:extLst>
                <a:ext uri="{FF2B5EF4-FFF2-40B4-BE49-F238E27FC236}">
                  <a16:creationId xmlns:a16="http://schemas.microsoft.com/office/drawing/2014/main" id="{45490E56-EEB0-4076-BE1A-8EFE36793ED3}"/>
                </a:ext>
              </a:extLst>
            </p:cNvPr>
            <p:cNvSpPr/>
            <p:nvPr/>
          </p:nvSpPr>
          <p:spPr>
            <a:xfrm>
              <a:off x="2139696" y="4005072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218" name="Text 46">
              <a:extLst>
                <a:ext uri="{FF2B5EF4-FFF2-40B4-BE49-F238E27FC236}">
                  <a16:creationId xmlns:a16="http://schemas.microsoft.com/office/drawing/2014/main" id="{6CD65F1D-8040-4A38-A14E-449E94F24131}"/>
                </a:ext>
              </a:extLst>
            </p:cNvPr>
            <p:cNvSpPr txBox="1"/>
            <p:nvPr/>
          </p:nvSpPr>
          <p:spPr>
            <a:xfrm>
              <a:off x="2139696" y="4005072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女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9" name="Shape 47">
              <a:extLst>
                <a:ext uri="{FF2B5EF4-FFF2-40B4-BE49-F238E27FC236}">
                  <a16:creationId xmlns:a16="http://schemas.microsoft.com/office/drawing/2014/main" id="{7612B160-F2E7-4642-ABA1-B0DFC0134D8B}"/>
                </a:ext>
              </a:extLst>
            </p:cNvPr>
            <p:cNvSpPr/>
            <p:nvPr/>
          </p:nvSpPr>
          <p:spPr>
            <a:xfrm>
              <a:off x="2743200" y="3849624"/>
              <a:ext cx="1572768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0" name="Text 48">
              <a:extLst>
                <a:ext uri="{FF2B5EF4-FFF2-40B4-BE49-F238E27FC236}">
                  <a16:creationId xmlns:a16="http://schemas.microsoft.com/office/drawing/2014/main" id="{AD359917-53AD-4803-B2F2-D8ED54C8D42F}"/>
                </a:ext>
              </a:extLst>
            </p:cNvPr>
            <p:cNvSpPr txBox="1"/>
            <p:nvPr/>
          </p:nvSpPr>
          <p:spPr>
            <a:xfrm>
              <a:off x="2743200" y="3849624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1" name="Shape 49">
              <a:extLst>
                <a:ext uri="{FF2B5EF4-FFF2-40B4-BE49-F238E27FC236}">
                  <a16:creationId xmlns:a16="http://schemas.microsoft.com/office/drawing/2014/main" id="{C1C29933-0F19-49C1-B8CF-820D97F36C27}"/>
                </a:ext>
              </a:extLst>
            </p:cNvPr>
            <p:cNvSpPr/>
            <p:nvPr/>
          </p:nvSpPr>
          <p:spPr>
            <a:xfrm>
              <a:off x="4315968" y="3849624"/>
              <a:ext cx="297180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2" name="Text 50">
              <a:extLst>
                <a:ext uri="{FF2B5EF4-FFF2-40B4-BE49-F238E27FC236}">
                  <a16:creationId xmlns:a16="http://schemas.microsoft.com/office/drawing/2014/main" id="{9521B7CD-EEFC-4C52-9EC8-1634C0772895}"/>
                </a:ext>
              </a:extLst>
            </p:cNvPr>
            <p:cNvSpPr txBox="1"/>
            <p:nvPr/>
          </p:nvSpPr>
          <p:spPr>
            <a:xfrm>
              <a:off x="4315968" y="3867912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F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3" name="Shape 51">
              <a:extLst>
                <a:ext uri="{FF2B5EF4-FFF2-40B4-BE49-F238E27FC236}">
                  <a16:creationId xmlns:a16="http://schemas.microsoft.com/office/drawing/2014/main" id="{912F7C27-9C24-49B9-A3C5-CCCAB9090980}"/>
                </a:ext>
              </a:extLst>
            </p:cNvPr>
            <p:cNvSpPr/>
            <p:nvPr/>
          </p:nvSpPr>
          <p:spPr>
            <a:xfrm>
              <a:off x="7287768" y="3849624"/>
              <a:ext cx="4398264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4" name="Text 52">
              <a:extLst>
                <a:ext uri="{FF2B5EF4-FFF2-40B4-BE49-F238E27FC236}">
                  <a16:creationId xmlns:a16="http://schemas.microsoft.com/office/drawing/2014/main" id="{0709000E-E499-49DE-B18B-8ED263EC6C23}"/>
                </a:ext>
              </a:extLst>
            </p:cNvPr>
            <p:cNvSpPr txBox="1"/>
            <p:nvPr/>
          </p:nvSpPr>
          <p:spPr>
            <a:xfrm>
              <a:off x="7287768" y="3849624"/>
              <a:ext cx="4398264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5" name="Shape 53">
              <a:extLst>
                <a:ext uri="{FF2B5EF4-FFF2-40B4-BE49-F238E27FC236}">
                  <a16:creationId xmlns:a16="http://schemas.microsoft.com/office/drawing/2014/main" id="{897F729E-8A30-4831-BD3F-96F6C787534E}"/>
                </a:ext>
              </a:extLst>
            </p:cNvPr>
            <p:cNvSpPr/>
            <p:nvPr/>
          </p:nvSpPr>
          <p:spPr>
            <a:xfrm>
              <a:off x="1920240" y="4471416"/>
              <a:ext cx="822960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6" name="Shape 54">
              <a:extLst>
                <a:ext uri="{FF2B5EF4-FFF2-40B4-BE49-F238E27FC236}">
                  <a16:creationId xmlns:a16="http://schemas.microsoft.com/office/drawing/2014/main" id="{5E9E5C62-8AEA-41A3-97B6-0ADD83010349}"/>
                </a:ext>
              </a:extLst>
            </p:cNvPr>
            <p:cNvSpPr/>
            <p:nvPr/>
          </p:nvSpPr>
          <p:spPr>
            <a:xfrm>
              <a:off x="2139696" y="4626864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27" name="Text 55">
              <a:extLst>
                <a:ext uri="{FF2B5EF4-FFF2-40B4-BE49-F238E27FC236}">
                  <a16:creationId xmlns:a16="http://schemas.microsoft.com/office/drawing/2014/main" id="{DA2F6789-B28D-4275-9C2F-1B66353F608B}"/>
                </a:ext>
              </a:extLst>
            </p:cNvPr>
            <p:cNvSpPr txBox="1"/>
            <p:nvPr/>
          </p:nvSpPr>
          <p:spPr>
            <a:xfrm>
              <a:off x="2139696" y="4626864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男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8" name="Shape 56">
              <a:extLst>
                <a:ext uri="{FF2B5EF4-FFF2-40B4-BE49-F238E27FC236}">
                  <a16:creationId xmlns:a16="http://schemas.microsoft.com/office/drawing/2014/main" id="{2A1A57CB-6B66-4C2A-AE9D-3B60D91A5348}"/>
                </a:ext>
              </a:extLst>
            </p:cNvPr>
            <p:cNvSpPr/>
            <p:nvPr/>
          </p:nvSpPr>
          <p:spPr>
            <a:xfrm>
              <a:off x="2743200" y="4471416"/>
              <a:ext cx="1572768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29" name="Text 57">
              <a:extLst>
                <a:ext uri="{FF2B5EF4-FFF2-40B4-BE49-F238E27FC236}">
                  <a16:creationId xmlns:a16="http://schemas.microsoft.com/office/drawing/2014/main" id="{D15A0990-5C5E-481B-9F57-2C11554F614A}"/>
                </a:ext>
              </a:extLst>
            </p:cNvPr>
            <p:cNvSpPr txBox="1"/>
            <p:nvPr/>
          </p:nvSpPr>
          <p:spPr>
            <a:xfrm>
              <a:off x="2743200" y="4471416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0" name="Shape 58">
              <a:extLst>
                <a:ext uri="{FF2B5EF4-FFF2-40B4-BE49-F238E27FC236}">
                  <a16:creationId xmlns:a16="http://schemas.microsoft.com/office/drawing/2014/main" id="{A87DE18C-EB96-429C-AFE9-E795376D52AD}"/>
                </a:ext>
              </a:extLst>
            </p:cNvPr>
            <p:cNvSpPr/>
            <p:nvPr/>
          </p:nvSpPr>
          <p:spPr>
            <a:xfrm>
              <a:off x="4315968" y="4471416"/>
              <a:ext cx="2971800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1" name="Text 59">
              <a:extLst>
                <a:ext uri="{FF2B5EF4-FFF2-40B4-BE49-F238E27FC236}">
                  <a16:creationId xmlns:a16="http://schemas.microsoft.com/office/drawing/2014/main" id="{9D9BA354-9D2B-4AEA-9002-242C1C8D5AC8}"/>
                </a:ext>
              </a:extLst>
            </p:cNvPr>
            <p:cNvSpPr txBox="1"/>
            <p:nvPr/>
          </p:nvSpPr>
          <p:spPr>
            <a:xfrm>
              <a:off x="4315968" y="4489704"/>
              <a:ext cx="2971800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J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2" name="Shape 60">
              <a:extLst>
                <a:ext uri="{FF2B5EF4-FFF2-40B4-BE49-F238E27FC236}">
                  <a16:creationId xmlns:a16="http://schemas.microsoft.com/office/drawing/2014/main" id="{BBB39358-E176-404F-BE48-8CB6B733CF2E}"/>
                </a:ext>
              </a:extLst>
            </p:cNvPr>
            <p:cNvSpPr/>
            <p:nvPr/>
          </p:nvSpPr>
          <p:spPr>
            <a:xfrm>
              <a:off x="7287768" y="4471416"/>
              <a:ext cx="4398264" cy="621792"/>
            </a:xfrm>
            <a:prstGeom prst="rect">
              <a:avLst/>
            </a:prstGeom>
            <a:solidFill>
              <a:srgbClr val="F5FBF7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3" name="Text 61">
              <a:extLst>
                <a:ext uri="{FF2B5EF4-FFF2-40B4-BE49-F238E27FC236}">
                  <a16:creationId xmlns:a16="http://schemas.microsoft.com/office/drawing/2014/main" id="{7DC2BD1E-33E6-49D6-8DDF-2BAB559028B9}"/>
                </a:ext>
              </a:extLst>
            </p:cNvPr>
            <p:cNvSpPr txBox="1"/>
            <p:nvPr/>
          </p:nvSpPr>
          <p:spPr>
            <a:xfrm>
              <a:off x="7287768" y="4489704"/>
              <a:ext cx="4398264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C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4" name="Shape 62">
              <a:extLst>
                <a:ext uri="{FF2B5EF4-FFF2-40B4-BE49-F238E27FC236}">
                  <a16:creationId xmlns:a16="http://schemas.microsoft.com/office/drawing/2014/main" id="{F6E098E4-C8D6-4A58-AA38-E904C07189EF}"/>
                </a:ext>
              </a:extLst>
            </p:cNvPr>
            <p:cNvSpPr/>
            <p:nvPr/>
          </p:nvSpPr>
          <p:spPr>
            <a:xfrm>
              <a:off x="1920240" y="5093208"/>
              <a:ext cx="82296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5" name="Shape 63">
              <a:extLst>
                <a:ext uri="{FF2B5EF4-FFF2-40B4-BE49-F238E27FC236}">
                  <a16:creationId xmlns:a16="http://schemas.microsoft.com/office/drawing/2014/main" id="{1A690D41-F59D-4CE8-835E-5E20DDA36FDC}"/>
                </a:ext>
              </a:extLst>
            </p:cNvPr>
            <p:cNvSpPr/>
            <p:nvPr/>
          </p:nvSpPr>
          <p:spPr>
            <a:xfrm>
              <a:off x="2139696" y="5248656"/>
              <a:ext cx="384048" cy="310896"/>
            </a:xfrm>
            <a:prstGeom prst="roundRect">
              <a:avLst>
                <a:gd name="adj" fmla="val 52941"/>
              </a:avLst>
            </a:prstGeom>
            <a:solidFill>
              <a:srgbClr val="FFF4D6"/>
            </a:solidFill>
            <a:ln w="12700">
              <a:solidFill>
                <a:srgbClr val="FFF4D6">
                  <a:alpha val="0"/>
                </a:srgbClr>
              </a:solidFill>
              <a:prstDash val="solid"/>
            </a:ln>
          </p:spPr>
        </p:sp>
        <p:sp>
          <p:nvSpPr>
            <p:cNvPr id="236" name="Text 64">
              <a:extLst>
                <a:ext uri="{FF2B5EF4-FFF2-40B4-BE49-F238E27FC236}">
                  <a16:creationId xmlns:a16="http://schemas.microsoft.com/office/drawing/2014/main" id="{4F18302C-9959-42AF-AC3E-2D3E24046999}"/>
                </a:ext>
              </a:extLst>
            </p:cNvPr>
            <p:cNvSpPr txBox="1"/>
            <p:nvPr/>
          </p:nvSpPr>
          <p:spPr>
            <a:xfrm>
              <a:off x="2139696" y="5248656"/>
              <a:ext cx="384048" cy="31089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9A66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女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7" name="Shape 65">
              <a:extLst>
                <a:ext uri="{FF2B5EF4-FFF2-40B4-BE49-F238E27FC236}">
                  <a16:creationId xmlns:a16="http://schemas.microsoft.com/office/drawing/2014/main" id="{E4E9C720-D779-4F93-96DF-FDFB27A5D7EE}"/>
                </a:ext>
              </a:extLst>
            </p:cNvPr>
            <p:cNvSpPr/>
            <p:nvPr/>
          </p:nvSpPr>
          <p:spPr>
            <a:xfrm>
              <a:off x="2743200" y="5093208"/>
              <a:ext cx="1572768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38" name="Text 66">
              <a:extLst>
                <a:ext uri="{FF2B5EF4-FFF2-40B4-BE49-F238E27FC236}">
                  <a16:creationId xmlns:a16="http://schemas.microsoft.com/office/drawing/2014/main" id="{BC16EF56-D22D-4797-A318-EC1FCCBDE5F1}"/>
                </a:ext>
              </a:extLst>
            </p:cNvPr>
            <p:cNvSpPr txBox="1"/>
            <p:nvPr/>
          </p:nvSpPr>
          <p:spPr>
            <a:xfrm>
              <a:off x="2743200" y="5093208"/>
              <a:ext cx="1572768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9" name="Shape 67">
              <a:extLst>
                <a:ext uri="{FF2B5EF4-FFF2-40B4-BE49-F238E27FC236}">
                  <a16:creationId xmlns:a16="http://schemas.microsoft.com/office/drawing/2014/main" id="{05DBD00B-DB0D-48F7-B8C7-D7E3110B8ED0}"/>
                </a:ext>
              </a:extLst>
            </p:cNvPr>
            <p:cNvSpPr/>
            <p:nvPr/>
          </p:nvSpPr>
          <p:spPr>
            <a:xfrm>
              <a:off x="4315968" y="5093208"/>
              <a:ext cx="2971800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40" name="Text 68">
              <a:extLst>
                <a:ext uri="{FF2B5EF4-FFF2-40B4-BE49-F238E27FC236}">
                  <a16:creationId xmlns:a16="http://schemas.microsoft.com/office/drawing/2014/main" id="{24E906CF-10EB-4A88-9E54-C76D9399B086}"/>
                </a:ext>
              </a:extLst>
            </p:cNvPr>
            <p:cNvSpPr txBox="1"/>
            <p:nvPr/>
          </p:nvSpPr>
          <p:spPr>
            <a:xfrm>
              <a:off x="4315968" y="5093208"/>
              <a:ext cx="29718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—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1" name="Shape 69">
              <a:extLst>
                <a:ext uri="{FF2B5EF4-FFF2-40B4-BE49-F238E27FC236}">
                  <a16:creationId xmlns:a16="http://schemas.microsoft.com/office/drawing/2014/main" id="{74767FA4-FD5A-4F08-AF4C-50B083511AEA}"/>
                </a:ext>
              </a:extLst>
            </p:cNvPr>
            <p:cNvSpPr/>
            <p:nvPr/>
          </p:nvSpPr>
          <p:spPr>
            <a:xfrm>
              <a:off x="7287768" y="5093208"/>
              <a:ext cx="4398264" cy="62179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</p:spPr>
        </p:sp>
        <p:sp>
          <p:nvSpPr>
            <p:cNvPr id="242" name="Text 70">
              <a:extLst>
                <a:ext uri="{FF2B5EF4-FFF2-40B4-BE49-F238E27FC236}">
                  <a16:creationId xmlns:a16="http://schemas.microsoft.com/office/drawing/2014/main" id="{ABF2392B-84E5-4482-B53F-7E021103E466}"/>
                </a:ext>
              </a:extLst>
            </p:cNvPr>
            <p:cNvSpPr txBox="1"/>
            <p:nvPr/>
          </p:nvSpPr>
          <p:spPr>
            <a:xfrm>
              <a:off x="7287768" y="5111496"/>
              <a:ext cx="4398264" cy="585216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 人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G、H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3" name="Shape 71">
              <a:extLst>
                <a:ext uri="{FF2B5EF4-FFF2-40B4-BE49-F238E27FC236}">
                  <a16:creationId xmlns:a16="http://schemas.microsoft.com/office/drawing/2014/main" id="{16E0F26B-C3B7-46DD-BF35-A312BB0B8D4F}"/>
                </a:ext>
              </a:extLst>
            </p:cNvPr>
            <p:cNvSpPr/>
            <p:nvPr/>
          </p:nvSpPr>
          <p:spPr>
            <a:xfrm>
              <a:off x="502920" y="4471416"/>
              <a:ext cx="11183112" cy="0"/>
            </a:xfrm>
            <a:prstGeom prst="line">
              <a:avLst/>
            </a:prstGeom>
            <a:noFill/>
            <a:ln w="22860">
              <a:solidFill>
                <a:srgbClr val="102A56"/>
              </a:solidFill>
              <a:prstDash val="solid"/>
            </a:ln>
          </p:spPr>
        </p:sp>
      </p:grpSp>
      <p:grpSp>
        <p:nvGrpSpPr>
          <p:cNvPr id="244" name="群組 243">
            <a:extLst>
              <a:ext uri="{FF2B5EF4-FFF2-40B4-BE49-F238E27FC236}">
                <a16:creationId xmlns:a16="http://schemas.microsoft.com/office/drawing/2014/main" id="{048942EF-3366-4597-B8A8-832BE0FE5B9B}"/>
              </a:ext>
            </a:extLst>
          </p:cNvPr>
          <p:cNvGrpSpPr/>
          <p:nvPr/>
        </p:nvGrpSpPr>
        <p:grpSpPr>
          <a:xfrm>
            <a:off x="502920" y="5852160"/>
            <a:ext cx="11183112" cy="566928"/>
            <a:chOff x="502920" y="5852160"/>
            <a:chExt cx="11183112" cy="566928"/>
          </a:xfrm>
        </p:grpSpPr>
        <p:sp>
          <p:nvSpPr>
            <p:cNvPr id="245" name="Shape 72">
              <a:extLst>
                <a:ext uri="{FF2B5EF4-FFF2-40B4-BE49-F238E27FC236}">
                  <a16:creationId xmlns:a16="http://schemas.microsoft.com/office/drawing/2014/main" id="{720BBC29-CE87-4991-9E09-69980ABD42BA}"/>
                </a:ext>
              </a:extLst>
            </p:cNvPr>
            <p:cNvSpPr/>
            <p:nvPr/>
          </p:nvSpPr>
          <p:spPr>
            <a:xfrm>
              <a:off x="502920" y="5852160"/>
              <a:ext cx="11183112" cy="566928"/>
            </a:xfrm>
            <a:prstGeom prst="roundRect">
              <a:avLst>
                <a:gd name="adj" fmla="val 16129"/>
              </a:avLst>
            </a:prstGeom>
            <a:solidFill>
              <a:srgbClr val="FFFFFF"/>
            </a:solidFill>
            <a:ln w="12700">
              <a:solidFill>
                <a:srgbClr val="D9E1EC"/>
              </a:solidFill>
              <a:prstDash val="solid"/>
            </a:ln>
            <a:effectLst>
              <a:outerShdw blurRad="15240" dist="8890" dir="2700000" algn="bl" rotWithShape="0">
                <a:srgbClr val="243B64">
                  <a:alpha val="10000"/>
                </a:srgbClr>
              </a:outerShdw>
            </a:effectLst>
          </p:spPr>
        </p:sp>
        <p:sp>
          <p:nvSpPr>
            <p:cNvPr id="246" name="Shape 73">
              <a:extLst>
                <a:ext uri="{FF2B5EF4-FFF2-40B4-BE49-F238E27FC236}">
                  <a16:creationId xmlns:a16="http://schemas.microsoft.com/office/drawing/2014/main" id="{4ECA8360-430D-456C-A470-83388C2D3F04}"/>
                </a:ext>
              </a:extLst>
            </p:cNvPr>
            <p:cNvSpPr/>
            <p:nvPr/>
          </p:nvSpPr>
          <p:spPr>
            <a:xfrm>
              <a:off x="713232" y="5998464"/>
              <a:ext cx="960120" cy="274320"/>
            </a:xfrm>
            <a:prstGeom prst="roundRect">
              <a:avLst>
                <a:gd name="adj" fmla="val 60000"/>
              </a:avLst>
            </a:prstGeom>
            <a:solidFill>
              <a:srgbClr val="EAF0FF"/>
            </a:solidFill>
            <a:ln w="12700">
              <a:solidFill>
                <a:srgbClr val="EAF0FF">
                  <a:alpha val="0"/>
                </a:srgbClr>
              </a:solidFill>
              <a:prstDash val="solid"/>
            </a:ln>
          </p:spPr>
        </p:sp>
        <p:sp>
          <p:nvSpPr>
            <p:cNvPr id="247" name="Text 74">
              <a:extLst>
                <a:ext uri="{FF2B5EF4-FFF2-40B4-BE49-F238E27FC236}">
                  <a16:creationId xmlns:a16="http://schemas.microsoft.com/office/drawing/2014/main" id="{E412879E-4F90-4532-BB25-80C26013038E}"/>
                </a:ext>
              </a:extLst>
            </p:cNvPr>
            <p:cNvSpPr txBox="1"/>
            <p:nvPr/>
          </p:nvSpPr>
          <p:spPr>
            <a:xfrm>
              <a:off x="713232" y="5998464"/>
              <a:ext cx="960120" cy="274320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填報檢核</a:t>
              </a:r>
              <a:endParaRPr lang="en-US" sz="16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8" name="Text 75">
              <a:extLst>
                <a:ext uri="{FF2B5EF4-FFF2-40B4-BE49-F238E27FC236}">
                  <a16:creationId xmlns:a16="http://schemas.microsoft.com/office/drawing/2014/main" id="{CEAB5D59-E8E6-4B9F-B5E7-389F550763CB}"/>
                </a:ext>
              </a:extLst>
            </p:cNvPr>
            <p:cNvSpPr txBox="1"/>
            <p:nvPr/>
          </p:nvSpPr>
          <p:spPr>
            <a:xfrm>
              <a:off x="1810512" y="5961888"/>
              <a:ext cx="9418320" cy="3108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>
                  <a:solidFill>
                    <a:srgbClr val="3157D5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115.10期：</a:t>
              </a: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2＋1＝3人</a:t>
              </a:r>
              <a:r>
                <a:rPr lang="en-US" sz="1800" dirty="0">
                  <a:solidFill>
                    <a:srgbClr val="CBD5E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　｜　</a:t>
              </a:r>
              <a:r>
                <a:rPr lang="en-US" sz="1800" b="1" dirty="0">
                  <a:solidFill>
                    <a:srgbClr val="217A4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116.03期：</a:t>
              </a:r>
              <a:r>
                <a:rPr lang="en-US" sz="1800" b="1" dirty="0">
                  <a:solidFill>
                    <a:srgbClr val="17233A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1＋1＋2＝4人</a:t>
              </a:r>
              <a:r>
                <a:rPr lang="en-US" sz="1800" dirty="0">
                  <a:solidFill>
                    <a:srgbClr val="64748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TC" pitchFamily="34" charset="-120"/>
                </a:rPr>
                <a:t>　｜　其他參加年數區間均為 0</a:t>
              </a:r>
              <a:endParaRPr lang="en-US" sz="18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114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8" y="99756"/>
            <a:ext cx="4816644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校庫角色定位</a:t>
            </a:r>
          </a:p>
        </p:txBody>
      </p: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1E1FD34B-E679-46A2-A439-DEB2FF452A43}"/>
              </a:ext>
            </a:extLst>
          </p:cNvPr>
          <p:cNvGrpSpPr/>
          <p:nvPr/>
        </p:nvGrpSpPr>
        <p:grpSpPr>
          <a:xfrm>
            <a:off x="3064897" y="737379"/>
            <a:ext cx="6474655" cy="540000"/>
            <a:chOff x="3794760" y="383545"/>
            <a:chExt cx="6720840" cy="540000"/>
          </a:xfrm>
        </p:grpSpPr>
        <p:sp>
          <p:nvSpPr>
            <p:cNvPr id="103" name="Shape 2">
              <a:extLst>
                <a:ext uri="{FF2B5EF4-FFF2-40B4-BE49-F238E27FC236}">
                  <a16:creationId xmlns:a16="http://schemas.microsoft.com/office/drawing/2014/main" id="{624599D0-DC9E-4874-8770-6D2DC60D5545}"/>
                </a:ext>
              </a:extLst>
            </p:cNvPr>
            <p:cNvSpPr/>
            <p:nvPr/>
          </p:nvSpPr>
          <p:spPr>
            <a:xfrm>
              <a:off x="3794760" y="411480"/>
              <a:ext cx="6720840" cy="493776"/>
            </a:xfrm>
            <a:prstGeom prst="roundRect">
              <a:avLst>
                <a:gd name="adj" fmla="val 25926"/>
              </a:avLst>
            </a:prstGeom>
            <a:noFill/>
            <a:ln w="17780">
              <a:solidFill>
                <a:srgbClr val="0B2E6F"/>
              </a:solidFill>
              <a:prstDash val="solid"/>
            </a:ln>
          </p:spPr>
        </p:sp>
        <p:sp>
          <p:nvSpPr>
            <p:cNvPr id="104" name="Text 3">
              <a:extLst>
                <a:ext uri="{FF2B5EF4-FFF2-40B4-BE49-F238E27FC236}">
                  <a16:creationId xmlns:a16="http://schemas.microsoft.com/office/drawing/2014/main" id="{BFD79030-C848-4D1C-962A-E62A8630EAA5}"/>
                </a:ext>
              </a:extLst>
            </p:cNvPr>
            <p:cNvSpPr/>
            <p:nvPr/>
          </p:nvSpPr>
          <p:spPr>
            <a:xfrm>
              <a:off x="4745317" y="493776"/>
              <a:ext cx="5349240" cy="329184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B2E6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校庫網址：https://hedb.moe.edu.tw/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05" name="圖片 104">
              <a:extLst>
                <a:ext uri="{FF2B5EF4-FFF2-40B4-BE49-F238E27FC236}">
                  <a16:creationId xmlns:a16="http://schemas.microsoft.com/office/drawing/2014/main" id="{3B8E90BD-BAD1-43B9-B76C-470ACB310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13746" y="383545"/>
              <a:ext cx="540000" cy="540000"/>
            </a:xfrm>
            <a:prstGeom prst="rect">
              <a:avLst/>
            </a:prstGeom>
          </p:spPr>
        </p:pic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7D7DB2F2-14B2-49FA-8062-668F6604BB17}"/>
              </a:ext>
            </a:extLst>
          </p:cNvPr>
          <p:cNvGrpSpPr/>
          <p:nvPr/>
        </p:nvGrpSpPr>
        <p:grpSpPr>
          <a:xfrm>
            <a:off x="2099440" y="1269922"/>
            <a:ext cx="8202168" cy="719999"/>
            <a:chOff x="1417320" y="1023380"/>
            <a:chExt cx="9326880" cy="528375"/>
          </a:xfrm>
        </p:grpSpPr>
        <p:sp>
          <p:nvSpPr>
            <p:cNvPr id="107" name="Shape 6">
              <a:extLst>
                <a:ext uri="{FF2B5EF4-FFF2-40B4-BE49-F238E27FC236}">
                  <a16:creationId xmlns:a16="http://schemas.microsoft.com/office/drawing/2014/main" id="{68B0F45D-77AC-4AFD-819F-67184524058B}"/>
                </a:ext>
              </a:extLst>
            </p:cNvPr>
            <p:cNvSpPr/>
            <p:nvPr/>
          </p:nvSpPr>
          <p:spPr>
            <a:xfrm>
              <a:off x="1417320" y="1115568"/>
              <a:ext cx="9326880" cy="393192"/>
            </a:xfrm>
            <a:prstGeom prst="roundRect">
              <a:avLst>
                <a:gd name="adj" fmla="val 32558"/>
              </a:avLst>
            </a:prstGeom>
            <a:noFill/>
            <a:ln w="17780">
              <a:solidFill>
                <a:srgbClr val="0B2E6F"/>
              </a:solidFill>
              <a:prstDash val="solid"/>
            </a:ln>
          </p:spPr>
        </p:sp>
        <p:sp>
          <p:nvSpPr>
            <p:cNvPr id="108" name="Text 7">
              <a:extLst>
                <a:ext uri="{FF2B5EF4-FFF2-40B4-BE49-F238E27FC236}">
                  <a16:creationId xmlns:a16="http://schemas.microsoft.com/office/drawing/2014/main" id="{FDA5680A-0191-427F-9873-0E89D6B0A388}"/>
                </a:ext>
              </a:extLst>
            </p:cNvPr>
            <p:cNvSpPr/>
            <p:nvPr/>
          </p:nvSpPr>
          <p:spPr>
            <a:xfrm>
              <a:off x="2514599" y="1175004"/>
              <a:ext cx="7668116" cy="256032"/>
            </a:xfrm>
            <a:prstGeom prst="rect">
              <a:avLst/>
            </a:prstGeom>
            <a:no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B2E6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校庫定位：教育部與各大學校院間的專業資料橋樑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09" name="圖片 108">
              <a:extLst>
                <a:ext uri="{FF2B5EF4-FFF2-40B4-BE49-F238E27FC236}">
                  <a16:creationId xmlns:a16="http://schemas.microsoft.com/office/drawing/2014/main" id="{4E00B7F0-6F57-43DD-A6E1-3DE5DDC3F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1303" y="1023380"/>
              <a:ext cx="943829" cy="528375"/>
            </a:xfrm>
            <a:prstGeom prst="rect">
              <a:avLst/>
            </a:prstGeom>
          </p:spPr>
        </p:pic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9436B7C1-8543-44E3-A946-42F4583C0AE9}"/>
              </a:ext>
            </a:extLst>
          </p:cNvPr>
          <p:cNvGrpSpPr/>
          <p:nvPr/>
        </p:nvGrpSpPr>
        <p:grpSpPr>
          <a:xfrm>
            <a:off x="3987171" y="2128315"/>
            <a:ext cx="4434840" cy="4069080"/>
            <a:chOff x="3886200" y="1783080"/>
            <a:chExt cx="4434840" cy="4069080"/>
          </a:xfrm>
        </p:grpSpPr>
        <p:sp>
          <p:nvSpPr>
            <p:cNvPr id="174" name="Shape 9">
              <a:extLst>
                <a:ext uri="{FF2B5EF4-FFF2-40B4-BE49-F238E27FC236}">
                  <a16:creationId xmlns:a16="http://schemas.microsoft.com/office/drawing/2014/main" id="{1FB9BEDC-678A-4928-8CFA-883DA2D2B8BC}"/>
                </a:ext>
              </a:extLst>
            </p:cNvPr>
            <p:cNvSpPr/>
            <p:nvPr/>
          </p:nvSpPr>
          <p:spPr>
            <a:xfrm>
              <a:off x="3886200" y="1783080"/>
              <a:ext cx="4434840" cy="4069080"/>
            </a:xfrm>
            <a:prstGeom prst="roundRect">
              <a:avLst>
                <a:gd name="adj" fmla="val 3146"/>
              </a:avLst>
            </a:prstGeom>
            <a:noFill/>
            <a:ln w="28575">
              <a:solidFill>
                <a:srgbClr val="FFC000">
                  <a:lumMod val="75000"/>
                </a:srgbClr>
              </a:solidFill>
              <a:prstDash val="solid"/>
            </a:ln>
          </p:spPr>
        </p:sp>
        <p:sp>
          <p:nvSpPr>
            <p:cNvPr id="175" name="Text 28">
              <a:extLst>
                <a:ext uri="{FF2B5EF4-FFF2-40B4-BE49-F238E27FC236}">
                  <a16:creationId xmlns:a16="http://schemas.microsoft.com/office/drawing/2014/main" id="{E14FBDDD-3B48-4D8A-AA2B-5C9F2DE88CAD}"/>
                </a:ext>
              </a:extLst>
            </p:cNvPr>
            <p:cNvSpPr/>
            <p:nvPr/>
          </p:nvSpPr>
          <p:spPr>
            <a:xfrm>
              <a:off x="4897315" y="2994305"/>
              <a:ext cx="1960685" cy="777240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填報系統建置維運
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資料檢核與彙整
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</a:t>
              </a: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統計報表與查詢支援</a:t>
              </a:r>
            </a:p>
          </p:txBody>
        </p:sp>
        <p:sp>
          <p:nvSpPr>
            <p:cNvPr id="176" name="Text 31">
              <a:extLst>
                <a:ext uri="{FF2B5EF4-FFF2-40B4-BE49-F238E27FC236}">
                  <a16:creationId xmlns:a16="http://schemas.microsoft.com/office/drawing/2014/main" id="{7EB347B6-89AF-4492-A0AA-9A50C4A79CD1}"/>
                </a:ext>
              </a:extLst>
            </p:cNvPr>
            <p:cNvSpPr/>
            <p:nvPr/>
          </p:nvSpPr>
          <p:spPr>
            <a:xfrm>
              <a:off x="4881362" y="4690034"/>
              <a:ext cx="2337286" cy="749808"/>
            </a:xfrm>
            <a:prstGeom prst="rect">
              <a:avLst/>
            </a:prstGeom>
            <a:noFill/>
            <a:ln/>
          </p:spPr>
          <p:txBody>
            <a:bodyPr wrap="square" lIns="762" tIns="762" rIns="762" bIns="762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• 填表手冊與標準化指引
• 疑義與意見處理
•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協助各校與教育部聯繫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7" name="Shape 32">
              <a:extLst>
                <a:ext uri="{FF2B5EF4-FFF2-40B4-BE49-F238E27FC236}">
                  <a16:creationId xmlns:a16="http://schemas.microsoft.com/office/drawing/2014/main" id="{60659A00-C043-4CA0-9605-8ABB491EF4A7}"/>
                </a:ext>
              </a:extLst>
            </p:cNvPr>
            <p:cNvSpPr/>
            <p:nvPr/>
          </p:nvSpPr>
          <p:spPr>
            <a:xfrm>
              <a:off x="4343400" y="3998033"/>
              <a:ext cx="3566160" cy="0"/>
            </a:xfrm>
            <a:prstGeom prst="line">
              <a:avLst/>
            </a:prstGeom>
            <a:noFill/>
            <a:ln w="28575">
              <a:solidFill>
                <a:srgbClr val="D6A64B"/>
              </a:solidFill>
              <a:prstDash val="solid"/>
            </a:ln>
          </p:spPr>
        </p:sp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2AEAC966-65AF-49D8-A547-BA932D4B4DA5}"/>
                </a:ext>
              </a:extLst>
            </p:cNvPr>
            <p:cNvGrpSpPr/>
            <p:nvPr/>
          </p:nvGrpSpPr>
          <p:grpSpPr>
            <a:xfrm>
              <a:off x="3986784" y="1844223"/>
              <a:ext cx="4103192" cy="540000"/>
              <a:chOff x="3986784" y="1844223"/>
              <a:chExt cx="4103192" cy="540000"/>
            </a:xfrm>
          </p:grpSpPr>
          <p:sp>
            <p:nvSpPr>
              <p:cNvPr id="197" name="Text 12">
                <a:extLst>
                  <a:ext uri="{FF2B5EF4-FFF2-40B4-BE49-F238E27FC236}">
                    <a16:creationId xmlns:a16="http://schemas.microsoft.com/office/drawing/2014/main" id="{C573CF9E-9584-4CE1-B867-EA40500D1926}"/>
                  </a:ext>
                </a:extLst>
              </p:cNvPr>
              <p:cNvSpPr/>
              <p:nvPr/>
            </p:nvSpPr>
            <p:spPr>
              <a:xfrm>
                <a:off x="4505528" y="2002537"/>
                <a:ext cx="3584448" cy="310896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大</a:t>
                </a:r>
                <a:r>
                  <a:rPr kumimoji="0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校院校務資料庫作業小組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98" name="圖片 197">
                <a:extLst>
                  <a:ext uri="{FF2B5EF4-FFF2-40B4-BE49-F238E27FC236}">
                    <a16:creationId xmlns:a16="http://schemas.microsoft.com/office/drawing/2014/main" id="{8A5E55EC-E422-4F40-BA08-7BBCD3A134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86784" y="1844223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404DE6FB-C822-4B0D-B41E-627596F94293}"/>
                </a:ext>
              </a:extLst>
            </p:cNvPr>
            <p:cNvGrpSpPr/>
            <p:nvPr/>
          </p:nvGrpSpPr>
          <p:grpSpPr>
            <a:xfrm>
              <a:off x="4409257" y="4105882"/>
              <a:ext cx="2089979" cy="432000"/>
              <a:chOff x="4409257" y="4105882"/>
              <a:chExt cx="2089979" cy="432000"/>
            </a:xfrm>
          </p:grpSpPr>
          <p:grpSp>
            <p:nvGrpSpPr>
              <p:cNvPr id="189" name="群組 188">
                <a:extLst>
                  <a:ext uri="{FF2B5EF4-FFF2-40B4-BE49-F238E27FC236}">
                    <a16:creationId xmlns:a16="http://schemas.microsoft.com/office/drawing/2014/main" id="{6451EFC2-4491-47F4-8C9C-B135F0BDA0EE}"/>
                  </a:ext>
                </a:extLst>
              </p:cNvPr>
              <p:cNvGrpSpPr/>
              <p:nvPr/>
            </p:nvGrpSpPr>
            <p:grpSpPr>
              <a:xfrm>
                <a:off x="4882836" y="4112622"/>
                <a:ext cx="1616400" cy="381600"/>
                <a:chOff x="4334044" y="4192066"/>
                <a:chExt cx="1616400" cy="381600"/>
              </a:xfrm>
              <a:noFill/>
            </p:grpSpPr>
            <p:sp>
              <p:nvSpPr>
                <p:cNvPr id="195" name="Shape 29">
                  <a:extLst>
                    <a:ext uri="{FF2B5EF4-FFF2-40B4-BE49-F238E27FC236}">
                      <a16:creationId xmlns:a16="http://schemas.microsoft.com/office/drawing/2014/main" id="{31FBCBC5-F9FC-4481-8086-D8814C0CF5CB}"/>
                    </a:ext>
                  </a:extLst>
                </p:cNvPr>
                <p:cNvSpPr/>
                <p:nvPr/>
              </p:nvSpPr>
              <p:spPr>
                <a:xfrm>
                  <a:off x="4334044" y="4192066"/>
                  <a:ext cx="1616400" cy="381600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FFC000">
                      <a:lumMod val="75000"/>
                    </a:srgbClr>
                  </a:solidFill>
                  <a:prstDash val="solid"/>
                </a:ln>
              </p:spPr>
            </p:sp>
            <p:sp>
              <p:nvSpPr>
                <p:cNvPr id="196" name="Text 30">
                  <a:extLst>
                    <a:ext uri="{FF2B5EF4-FFF2-40B4-BE49-F238E27FC236}">
                      <a16:creationId xmlns:a16="http://schemas.microsoft.com/office/drawing/2014/main" id="{D82BA62D-A81E-47A0-B2B9-00851503C42D}"/>
                    </a:ext>
                  </a:extLst>
                </p:cNvPr>
                <p:cNvSpPr/>
                <p:nvPr/>
              </p:nvSpPr>
              <p:spPr>
                <a:xfrm>
                  <a:off x="4616464" y="4306077"/>
                  <a:ext cx="1051560" cy="182880"/>
                </a:xfrm>
                <a:prstGeom prst="rect">
                  <a:avLst/>
                </a:prstGeom>
                <a:grpFill/>
                <a:ln/>
              </p:spPr>
              <p:txBody>
                <a:bodyPr wrap="square" lIns="381" tIns="381" rIns="381" bIns="38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行政支援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0" name="组合 38">
                <a:extLst>
                  <a:ext uri="{FF2B5EF4-FFF2-40B4-BE49-F238E27FC236}">
                    <a16:creationId xmlns:a16="http://schemas.microsoft.com/office/drawing/2014/main" id="{1BA2388C-0595-47C2-9CF1-55EB43E6D405}"/>
                  </a:ext>
                </a:extLst>
              </p:cNvPr>
              <p:cNvGrpSpPr/>
              <p:nvPr/>
            </p:nvGrpSpPr>
            <p:grpSpPr>
              <a:xfrm>
                <a:off x="4409257" y="4105882"/>
                <a:ext cx="432000" cy="432000"/>
                <a:chOff x="365125" y="4138613"/>
                <a:chExt cx="1908176" cy="1627188"/>
              </a:xfrm>
              <a:solidFill>
                <a:srgbClr val="FFC000">
                  <a:lumMod val="75000"/>
                </a:srgbClr>
              </a:solidFill>
            </p:grpSpPr>
            <p:sp>
              <p:nvSpPr>
                <p:cNvPr id="191" name="Freeform 29">
                  <a:extLst>
                    <a:ext uri="{FF2B5EF4-FFF2-40B4-BE49-F238E27FC236}">
                      <a16:creationId xmlns:a16="http://schemas.microsoft.com/office/drawing/2014/main" id="{A2108825-BF42-4EE4-B941-DBE5BD4983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57338" y="4138613"/>
                  <a:ext cx="715963" cy="720725"/>
                </a:xfrm>
                <a:custGeom>
                  <a:avLst/>
                  <a:gdLst>
                    <a:gd name="T0" fmla="*/ 363 w 451"/>
                    <a:gd name="T1" fmla="*/ 446 h 454"/>
                    <a:gd name="T2" fmla="*/ 363 w 451"/>
                    <a:gd name="T3" fmla="*/ 446 h 454"/>
                    <a:gd name="T4" fmla="*/ 355 w 451"/>
                    <a:gd name="T5" fmla="*/ 452 h 454"/>
                    <a:gd name="T6" fmla="*/ 343 w 451"/>
                    <a:gd name="T7" fmla="*/ 454 h 454"/>
                    <a:gd name="T8" fmla="*/ 332 w 451"/>
                    <a:gd name="T9" fmla="*/ 452 h 454"/>
                    <a:gd name="T10" fmla="*/ 324 w 451"/>
                    <a:gd name="T11" fmla="*/ 446 h 454"/>
                    <a:gd name="T12" fmla="*/ 8 w 451"/>
                    <a:gd name="T13" fmla="*/ 130 h 454"/>
                    <a:gd name="T14" fmla="*/ 8 w 451"/>
                    <a:gd name="T15" fmla="*/ 130 h 454"/>
                    <a:gd name="T16" fmla="*/ 2 w 451"/>
                    <a:gd name="T17" fmla="*/ 119 h 454"/>
                    <a:gd name="T18" fmla="*/ 0 w 451"/>
                    <a:gd name="T19" fmla="*/ 109 h 454"/>
                    <a:gd name="T20" fmla="*/ 2 w 451"/>
                    <a:gd name="T21" fmla="*/ 99 h 454"/>
                    <a:gd name="T22" fmla="*/ 8 w 451"/>
                    <a:gd name="T23" fmla="*/ 88 h 454"/>
                    <a:gd name="T24" fmla="*/ 85 w 451"/>
                    <a:gd name="T25" fmla="*/ 11 h 454"/>
                    <a:gd name="T26" fmla="*/ 85 w 451"/>
                    <a:gd name="T27" fmla="*/ 11 h 454"/>
                    <a:gd name="T28" fmla="*/ 96 w 451"/>
                    <a:gd name="T29" fmla="*/ 2 h 454"/>
                    <a:gd name="T30" fmla="*/ 106 w 451"/>
                    <a:gd name="T31" fmla="*/ 0 h 454"/>
                    <a:gd name="T32" fmla="*/ 117 w 451"/>
                    <a:gd name="T33" fmla="*/ 2 h 454"/>
                    <a:gd name="T34" fmla="*/ 127 w 451"/>
                    <a:gd name="T35" fmla="*/ 11 h 454"/>
                    <a:gd name="T36" fmla="*/ 443 w 451"/>
                    <a:gd name="T37" fmla="*/ 324 h 454"/>
                    <a:gd name="T38" fmla="*/ 443 w 451"/>
                    <a:gd name="T39" fmla="*/ 324 h 454"/>
                    <a:gd name="T40" fmla="*/ 449 w 451"/>
                    <a:gd name="T41" fmla="*/ 335 h 454"/>
                    <a:gd name="T42" fmla="*/ 451 w 451"/>
                    <a:gd name="T43" fmla="*/ 345 h 454"/>
                    <a:gd name="T44" fmla="*/ 449 w 451"/>
                    <a:gd name="T45" fmla="*/ 358 h 454"/>
                    <a:gd name="T46" fmla="*/ 443 w 451"/>
                    <a:gd name="T47" fmla="*/ 366 h 454"/>
                    <a:gd name="T48" fmla="*/ 363 w 451"/>
                    <a:gd name="T49" fmla="*/ 446 h 4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51" h="454">
                      <a:moveTo>
                        <a:pt x="363" y="446"/>
                      </a:moveTo>
                      <a:lnTo>
                        <a:pt x="363" y="446"/>
                      </a:lnTo>
                      <a:lnTo>
                        <a:pt x="355" y="452"/>
                      </a:lnTo>
                      <a:lnTo>
                        <a:pt x="343" y="454"/>
                      </a:lnTo>
                      <a:lnTo>
                        <a:pt x="332" y="452"/>
                      </a:lnTo>
                      <a:lnTo>
                        <a:pt x="324" y="446"/>
                      </a:lnTo>
                      <a:lnTo>
                        <a:pt x="8" y="130"/>
                      </a:lnTo>
                      <a:lnTo>
                        <a:pt x="8" y="130"/>
                      </a:lnTo>
                      <a:lnTo>
                        <a:pt x="2" y="119"/>
                      </a:lnTo>
                      <a:lnTo>
                        <a:pt x="0" y="109"/>
                      </a:lnTo>
                      <a:lnTo>
                        <a:pt x="2" y="99"/>
                      </a:lnTo>
                      <a:lnTo>
                        <a:pt x="8" y="88"/>
                      </a:lnTo>
                      <a:lnTo>
                        <a:pt x="85" y="11"/>
                      </a:lnTo>
                      <a:lnTo>
                        <a:pt x="85" y="11"/>
                      </a:lnTo>
                      <a:lnTo>
                        <a:pt x="96" y="2"/>
                      </a:lnTo>
                      <a:lnTo>
                        <a:pt x="106" y="0"/>
                      </a:lnTo>
                      <a:lnTo>
                        <a:pt x="117" y="2"/>
                      </a:lnTo>
                      <a:lnTo>
                        <a:pt x="127" y="11"/>
                      </a:lnTo>
                      <a:lnTo>
                        <a:pt x="443" y="324"/>
                      </a:lnTo>
                      <a:lnTo>
                        <a:pt x="443" y="324"/>
                      </a:lnTo>
                      <a:lnTo>
                        <a:pt x="449" y="335"/>
                      </a:lnTo>
                      <a:lnTo>
                        <a:pt x="451" y="345"/>
                      </a:lnTo>
                      <a:lnTo>
                        <a:pt x="449" y="358"/>
                      </a:lnTo>
                      <a:lnTo>
                        <a:pt x="443" y="366"/>
                      </a:lnTo>
                      <a:lnTo>
                        <a:pt x="363" y="446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2" name="Freeform 30">
                  <a:extLst>
                    <a:ext uri="{FF2B5EF4-FFF2-40B4-BE49-F238E27FC236}">
                      <a16:creationId xmlns:a16="http://schemas.microsoft.com/office/drawing/2014/main" id="{43EB85FD-00A9-4C6C-8690-5A429324D6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100" y="4624388"/>
                  <a:ext cx="1271588" cy="1141413"/>
                </a:xfrm>
                <a:custGeom>
                  <a:avLst/>
                  <a:gdLst>
                    <a:gd name="T0" fmla="*/ 402 w 801"/>
                    <a:gd name="T1" fmla="*/ 163 h 719"/>
                    <a:gd name="T2" fmla="*/ 368 w 801"/>
                    <a:gd name="T3" fmla="*/ 211 h 719"/>
                    <a:gd name="T4" fmla="*/ 312 w 801"/>
                    <a:gd name="T5" fmla="*/ 232 h 719"/>
                    <a:gd name="T6" fmla="*/ 260 w 801"/>
                    <a:gd name="T7" fmla="*/ 221 h 719"/>
                    <a:gd name="T8" fmla="*/ 233 w 801"/>
                    <a:gd name="T9" fmla="*/ 202 h 719"/>
                    <a:gd name="T10" fmla="*/ 205 w 801"/>
                    <a:gd name="T11" fmla="*/ 152 h 719"/>
                    <a:gd name="T12" fmla="*/ 207 w 801"/>
                    <a:gd name="T13" fmla="*/ 96 h 719"/>
                    <a:gd name="T14" fmla="*/ 3 w 801"/>
                    <a:gd name="T15" fmla="*/ 242 h 719"/>
                    <a:gd name="T16" fmla="*/ 30 w 801"/>
                    <a:gd name="T17" fmla="*/ 290 h 719"/>
                    <a:gd name="T18" fmla="*/ 97 w 801"/>
                    <a:gd name="T19" fmla="*/ 232 h 719"/>
                    <a:gd name="T20" fmla="*/ 151 w 801"/>
                    <a:gd name="T21" fmla="*/ 232 h 719"/>
                    <a:gd name="T22" fmla="*/ 184 w 801"/>
                    <a:gd name="T23" fmla="*/ 259 h 719"/>
                    <a:gd name="T24" fmla="*/ 197 w 801"/>
                    <a:gd name="T25" fmla="*/ 299 h 719"/>
                    <a:gd name="T26" fmla="*/ 247 w 801"/>
                    <a:gd name="T27" fmla="*/ 319 h 719"/>
                    <a:gd name="T28" fmla="*/ 268 w 801"/>
                    <a:gd name="T29" fmla="*/ 357 h 719"/>
                    <a:gd name="T30" fmla="*/ 295 w 801"/>
                    <a:gd name="T31" fmla="*/ 376 h 719"/>
                    <a:gd name="T32" fmla="*/ 329 w 801"/>
                    <a:gd name="T33" fmla="*/ 403 h 719"/>
                    <a:gd name="T34" fmla="*/ 341 w 801"/>
                    <a:gd name="T35" fmla="*/ 443 h 719"/>
                    <a:gd name="T36" fmla="*/ 394 w 801"/>
                    <a:gd name="T37" fmla="*/ 464 h 719"/>
                    <a:gd name="T38" fmla="*/ 412 w 801"/>
                    <a:gd name="T39" fmla="*/ 501 h 719"/>
                    <a:gd name="T40" fmla="*/ 402 w 801"/>
                    <a:gd name="T41" fmla="*/ 556 h 719"/>
                    <a:gd name="T42" fmla="*/ 444 w 801"/>
                    <a:gd name="T43" fmla="*/ 704 h 719"/>
                    <a:gd name="T44" fmla="*/ 477 w 801"/>
                    <a:gd name="T45" fmla="*/ 719 h 719"/>
                    <a:gd name="T46" fmla="*/ 513 w 801"/>
                    <a:gd name="T47" fmla="*/ 704 h 719"/>
                    <a:gd name="T48" fmla="*/ 525 w 801"/>
                    <a:gd name="T49" fmla="*/ 679 h 719"/>
                    <a:gd name="T50" fmla="*/ 519 w 801"/>
                    <a:gd name="T51" fmla="*/ 643 h 719"/>
                    <a:gd name="T52" fmla="*/ 433 w 801"/>
                    <a:gd name="T53" fmla="*/ 556 h 719"/>
                    <a:gd name="T54" fmla="*/ 437 w 801"/>
                    <a:gd name="T55" fmla="*/ 537 h 719"/>
                    <a:gd name="T56" fmla="*/ 460 w 801"/>
                    <a:gd name="T57" fmla="*/ 537 h 719"/>
                    <a:gd name="T58" fmla="*/ 552 w 801"/>
                    <a:gd name="T59" fmla="*/ 623 h 719"/>
                    <a:gd name="T60" fmla="*/ 588 w 801"/>
                    <a:gd name="T61" fmla="*/ 623 h 719"/>
                    <a:gd name="T62" fmla="*/ 611 w 801"/>
                    <a:gd name="T63" fmla="*/ 604 h 719"/>
                    <a:gd name="T64" fmla="*/ 617 w 801"/>
                    <a:gd name="T65" fmla="*/ 568 h 719"/>
                    <a:gd name="T66" fmla="*/ 529 w 801"/>
                    <a:gd name="T67" fmla="*/ 468 h 719"/>
                    <a:gd name="T68" fmla="*/ 525 w 801"/>
                    <a:gd name="T69" fmla="*/ 451 h 719"/>
                    <a:gd name="T70" fmla="*/ 540 w 801"/>
                    <a:gd name="T71" fmla="*/ 441 h 719"/>
                    <a:gd name="T72" fmla="*/ 628 w 801"/>
                    <a:gd name="T73" fmla="*/ 520 h 719"/>
                    <a:gd name="T74" fmla="*/ 661 w 801"/>
                    <a:gd name="T75" fmla="*/ 535 h 719"/>
                    <a:gd name="T76" fmla="*/ 695 w 801"/>
                    <a:gd name="T77" fmla="*/ 520 h 719"/>
                    <a:gd name="T78" fmla="*/ 709 w 801"/>
                    <a:gd name="T79" fmla="*/ 495 h 719"/>
                    <a:gd name="T80" fmla="*/ 701 w 801"/>
                    <a:gd name="T81" fmla="*/ 459 h 719"/>
                    <a:gd name="T82" fmla="*/ 617 w 801"/>
                    <a:gd name="T83" fmla="*/ 372 h 719"/>
                    <a:gd name="T84" fmla="*/ 621 w 801"/>
                    <a:gd name="T85" fmla="*/ 353 h 719"/>
                    <a:gd name="T86" fmla="*/ 644 w 801"/>
                    <a:gd name="T87" fmla="*/ 353 h 719"/>
                    <a:gd name="T88" fmla="*/ 734 w 801"/>
                    <a:gd name="T89" fmla="*/ 439 h 719"/>
                    <a:gd name="T90" fmla="*/ 772 w 801"/>
                    <a:gd name="T91" fmla="*/ 439 h 719"/>
                    <a:gd name="T92" fmla="*/ 793 w 801"/>
                    <a:gd name="T93" fmla="*/ 422 h 719"/>
                    <a:gd name="T94" fmla="*/ 801 w 801"/>
                    <a:gd name="T95" fmla="*/ 384 h 719"/>
                    <a:gd name="T96" fmla="*/ 787 w 801"/>
                    <a:gd name="T97" fmla="*/ 361 h 7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01" h="719">
                      <a:moveTo>
                        <a:pt x="787" y="361"/>
                      </a:moveTo>
                      <a:lnTo>
                        <a:pt x="500" y="75"/>
                      </a:lnTo>
                      <a:lnTo>
                        <a:pt x="425" y="100"/>
                      </a:lnTo>
                      <a:lnTo>
                        <a:pt x="402" y="163"/>
                      </a:lnTo>
                      <a:lnTo>
                        <a:pt x="402" y="163"/>
                      </a:lnTo>
                      <a:lnTo>
                        <a:pt x="394" y="181"/>
                      </a:lnTo>
                      <a:lnTo>
                        <a:pt x="383" y="198"/>
                      </a:lnTo>
                      <a:lnTo>
                        <a:pt x="368" y="211"/>
                      </a:lnTo>
                      <a:lnTo>
                        <a:pt x="350" y="221"/>
                      </a:lnTo>
                      <a:lnTo>
                        <a:pt x="350" y="221"/>
                      </a:lnTo>
                      <a:lnTo>
                        <a:pt x="331" y="230"/>
                      </a:lnTo>
                      <a:lnTo>
                        <a:pt x="312" y="232"/>
                      </a:lnTo>
                      <a:lnTo>
                        <a:pt x="291" y="232"/>
                      </a:lnTo>
                      <a:lnTo>
                        <a:pt x="270" y="227"/>
                      </a:lnTo>
                      <a:lnTo>
                        <a:pt x="270" y="227"/>
                      </a:lnTo>
                      <a:lnTo>
                        <a:pt x="260" y="221"/>
                      </a:lnTo>
                      <a:lnTo>
                        <a:pt x="249" y="217"/>
                      </a:lnTo>
                      <a:lnTo>
                        <a:pt x="241" y="211"/>
                      </a:lnTo>
                      <a:lnTo>
                        <a:pt x="233" y="202"/>
                      </a:lnTo>
                      <a:lnTo>
                        <a:pt x="233" y="202"/>
                      </a:lnTo>
                      <a:lnTo>
                        <a:pt x="222" y="192"/>
                      </a:lnTo>
                      <a:lnTo>
                        <a:pt x="214" y="179"/>
                      </a:lnTo>
                      <a:lnTo>
                        <a:pt x="210" y="167"/>
                      </a:lnTo>
                      <a:lnTo>
                        <a:pt x="205" y="152"/>
                      </a:lnTo>
                      <a:lnTo>
                        <a:pt x="203" y="138"/>
                      </a:lnTo>
                      <a:lnTo>
                        <a:pt x="201" y="123"/>
                      </a:lnTo>
                      <a:lnTo>
                        <a:pt x="203" y="110"/>
                      </a:lnTo>
                      <a:lnTo>
                        <a:pt x="207" y="96"/>
                      </a:lnTo>
                      <a:lnTo>
                        <a:pt x="241" y="0"/>
                      </a:lnTo>
                      <a:lnTo>
                        <a:pt x="7" y="234"/>
                      </a:lnTo>
                      <a:lnTo>
                        <a:pt x="7" y="234"/>
                      </a:lnTo>
                      <a:lnTo>
                        <a:pt x="3" y="242"/>
                      </a:lnTo>
                      <a:lnTo>
                        <a:pt x="0" y="250"/>
                      </a:lnTo>
                      <a:lnTo>
                        <a:pt x="3" y="259"/>
                      </a:lnTo>
                      <a:lnTo>
                        <a:pt x="7" y="267"/>
                      </a:lnTo>
                      <a:lnTo>
                        <a:pt x="30" y="290"/>
                      </a:lnTo>
                      <a:lnTo>
                        <a:pt x="74" y="248"/>
                      </a:lnTo>
                      <a:lnTo>
                        <a:pt x="74" y="248"/>
                      </a:lnTo>
                      <a:lnTo>
                        <a:pt x="84" y="238"/>
                      </a:lnTo>
                      <a:lnTo>
                        <a:pt x="97" y="232"/>
                      </a:lnTo>
                      <a:lnTo>
                        <a:pt x="109" y="227"/>
                      </a:lnTo>
                      <a:lnTo>
                        <a:pt x="124" y="225"/>
                      </a:lnTo>
                      <a:lnTo>
                        <a:pt x="138" y="227"/>
                      </a:lnTo>
                      <a:lnTo>
                        <a:pt x="151" y="232"/>
                      </a:lnTo>
                      <a:lnTo>
                        <a:pt x="164" y="238"/>
                      </a:lnTo>
                      <a:lnTo>
                        <a:pt x="176" y="248"/>
                      </a:lnTo>
                      <a:lnTo>
                        <a:pt x="176" y="248"/>
                      </a:lnTo>
                      <a:lnTo>
                        <a:pt x="184" y="259"/>
                      </a:lnTo>
                      <a:lnTo>
                        <a:pt x="191" y="271"/>
                      </a:lnTo>
                      <a:lnTo>
                        <a:pt x="195" y="284"/>
                      </a:lnTo>
                      <a:lnTo>
                        <a:pt x="197" y="299"/>
                      </a:lnTo>
                      <a:lnTo>
                        <a:pt x="197" y="299"/>
                      </a:lnTo>
                      <a:lnTo>
                        <a:pt x="210" y="301"/>
                      </a:lnTo>
                      <a:lnTo>
                        <a:pt x="224" y="305"/>
                      </a:lnTo>
                      <a:lnTo>
                        <a:pt x="237" y="311"/>
                      </a:lnTo>
                      <a:lnTo>
                        <a:pt x="247" y="319"/>
                      </a:lnTo>
                      <a:lnTo>
                        <a:pt x="247" y="319"/>
                      </a:lnTo>
                      <a:lnTo>
                        <a:pt x="258" y="332"/>
                      </a:lnTo>
                      <a:lnTo>
                        <a:pt x="264" y="345"/>
                      </a:lnTo>
                      <a:lnTo>
                        <a:pt x="268" y="357"/>
                      </a:lnTo>
                      <a:lnTo>
                        <a:pt x="268" y="372"/>
                      </a:lnTo>
                      <a:lnTo>
                        <a:pt x="268" y="372"/>
                      </a:lnTo>
                      <a:lnTo>
                        <a:pt x="283" y="372"/>
                      </a:lnTo>
                      <a:lnTo>
                        <a:pt x="295" y="376"/>
                      </a:lnTo>
                      <a:lnTo>
                        <a:pt x="308" y="382"/>
                      </a:lnTo>
                      <a:lnTo>
                        <a:pt x="320" y="393"/>
                      </a:lnTo>
                      <a:lnTo>
                        <a:pt x="320" y="393"/>
                      </a:lnTo>
                      <a:lnTo>
                        <a:pt x="329" y="403"/>
                      </a:lnTo>
                      <a:lnTo>
                        <a:pt x="335" y="416"/>
                      </a:lnTo>
                      <a:lnTo>
                        <a:pt x="339" y="430"/>
                      </a:lnTo>
                      <a:lnTo>
                        <a:pt x="341" y="443"/>
                      </a:lnTo>
                      <a:lnTo>
                        <a:pt x="341" y="443"/>
                      </a:lnTo>
                      <a:lnTo>
                        <a:pt x="356" y="445"/>
                      </a:lnTo>
                      <a:lnTo>
                        <a:pt x="368" y="449"/>
                      </a:lnTo>
                      <a:lnTo>
                        <a:pt x="381" y="455"/>
                      </a:lnTo>
                      <a:lnTo>
                        <a:pt x="394" y="464"/>
                      </a:lnTo>
                      <a:lnTo>
                        <a:pt x="394" y="464"/>
                      </a:lnTo>
                      <a:lnTo>
                        <a:pt x="402" y="476"/>
                      </a:lnTo>
                      <a:lnTo>
                        <a:pt x="408" y="489"/>
                      </a:lnTo>
                      <a:lnTo>
                        <a:pt x="412" y="501"/>
                      </a:lnTo>
                      <a:lnTo>
                        <a:pt x="414" y="516"/>
                      </a:lnTo>
                      <a:lnTo>
                        <a:pt x="412" y="531"/>
                      </a:lnTo>
                      <a:lnTo>
                        <a:pt x="408" y="543"/>
                      </a:lnTo>
                      <a:lnTo>
                        <a:pt x="402" y="556"/>
                      </a:lnTo>
                      <a:lnTo>
                        <a:pt x="391" y="566"/>
                      </a:lnTo>
                      <a:lnTo>
                        <a:pt x="350" y="610"/>
                      </a:lnTo>
                      <a:lnTo>
                        <a:pt x="444" y="704"/>
                      </a:lnTo>
                      <a:lnTo>
                        <a:pt x="444" y="704"/>
                      </a:lnTo>
                      <a:lnTo>
                        <a:pt x="452" y="710"/>
                      </a:lnTo>
                      <a:lnTo>
                        <a:pt x="460" y="715"/>
                      </a:lnTo>
                      <a:lnTo>
                        <a:pt x="469" y="717"/>
                      </a:lnTo>
                      <a:lnTo>
                        <a:pt x="477" y="719"/>
                      </a:lnTo>
                      <a:lnTo>
                        <a:pt x="488" y="717"/>
                      </a:lnTo>
                      <a:lnTo>
                        <a:pt x="496" y="715"/>
                      </a:lnTo>
                      <a:lnTo>
                        <a:pt x="504" y="710"/>
                      </a:lnTo>
                      <a:lnTo>
                        <a:pt x="513" y="704"/>
                      </a:lnTo>
                      <a:lnTo>
                        <a:pt x="513" y="704"/>
                      </a:lnTo>
                      <a:lnTo>
                        <a:pt x="519" y="696"/>
                      </a:lnTo>
                      <a:lnTo>
                        <a:pt x="523" y="687"/>
                      </a:lnTo>
                      <a:lnTo>
                        <a:pt x="525" y="679"/>
                      </a:lnTo>
                      <a:lnTo>
                        <a:pt x="527" y="669"/>
                      </a:lnTo>
                      <a:lnTo>
                        <a:pt x="525" y="660"/>
                      </a:lnTo>
                      <a:lnTo>
                        <a:pt x="523" y="652"/>
                      </a:lnTo>
                      <a:lnTo>
                        <a:pt x="519" y="643"/>
                      </a:lnTo>
                      <a:lnTo>
                        <a:pt x="513" y="635"/>
                      </a:lnTo>
                      <a:lnTo>
                        <a:pt x="437" y="560"/>
                      </a:lnTo>
                      <a:lnTo>
                        <a:pt x="437" y="560"/>
                      </a:lnTo>
                      <a:lnTo>
                        <a:pt x="433" y="556"/>
                      </a:lnTo>
                      <a:lnTo>
                        <a:pt x="433" y="549"/>
                      </a:lnTo>
                      <a:lnTo>
                        <a:pt x="433" y="543"/>
                      </a:lnTo>
                      <a:lnTo>
                        <a:pt x="437" y="537"/>
                      </a:lnTo>
                      <a:lnTo>
                        <a:pt x="437" y="537"/>
                      </a:lnTo>
                      <a:lnTo>
                        <a:pt x="442" y="533"/>
                      </a:lnTo>
                      <a:lnTo>
                        <a:pt x="448" y="533"/>
                      </a:lnTo>
                      <a:lnTo>
                        <a:pt x="454" y="533"/>
                      </a:lnTo>
                      <a:lnTo>
                        <a:pt x="460" y="537"/>
                      </a:lnTo>
                      <a:lnTo>
                        <a:pt x="536" y="612"/>
                      </a:lnTo>
                      <a:lnTo>
                        <a:pt x="536" y="612"/>
                      </a:lnTo>
                      <a:lnTo>
                        <a:pt x="544" y="618"/>
                      </a:lnTo>
                      <a:lnTo>
                        <a:pt x="552" y="623"/>
                      </a:lnTo>
                      <a:lnTo>
                        <a:pt x="561" y="625"/>
                      </a:lnTo>
                      <a:lnTo>
                        <a:pt x="569" y="627"/>
                      </a:lnTo>
                      <a:lnTo>
                        <a:pt x="580" y="625"/>
                      </a:lnTo>
                      <a:lnTo>
                        <a:pt x="588" y="623"/>
                      </a:lnTo>
                      <a:lnTo>
                        <a:pt x="596" y="618"/>
                      </a:lnTo>
                      <a:lnTo>
                        <a:pt x="605" y="612"/>
                      </a:lnTo>
                      <a:lnTo>
                        <a:pt x="605" y="612"/>
                      </a:lnTo>
                      <a:lnTo>
                        <a:pt x="611" y="604"/>
                      </a:lnTo>
                      <a:lnTo>
                        <a:pt x="615" y="595"/>
                      </a:lnTo>
                      <a:lnTo>
                        <a:pt x="617" y="587"/>
                      </a:lnTo>
                      <a:lnTo>
                        <a:pt x="617" y="579"/>
                      </a:lnTo>
                      <a:lnTo>
                        <a:pt x="617" y="568"/>
                      </a:lnTo>
                      <a:lnTo>
                        <a:pt x="615" y="560"/>
                      </a:lnTo>
                      <a:lnTo>
                        <a:pt x="611" y="551"/>
                      </a:lnTo>
                      <a:lnTo>
                        <a:pt x="605" y="543"/>
                      </a:lnTo>
                      <a:lnTo>
                        <a:pt x="529" y="468"/>
                      </a:lnTo>
                      <a:lnTo>
                        <a:pt x="529" y="468"/>
                      </a:lnTo>
                      <a:lnTo>
                        <a:pt x="525" y="464"/>
                      </a:lnTo>
                      <a:lnTo>
                        <a:pt x="523" y="457"/>
                      </a:lnTo>
                      <a:lnTo>
                        <a:pt x="525" y="451"/>
                      </a:lnTo>
                      <a:lnTo>
                        <a:pt x="529" y="445"/>
                      </a:lnTo>
                      <a:lnTo>
                        <a:pt x="529" y="445"/>
                      </a:lnTo>
                      <a:lnTo>
                        <a:pt x="534" y="441"/>
                      </a:lnTo>
                      <a:lnTo>
                        <a:pt x="540" y="441"/>
                      </a:lnTo>
                      <a:lnTo>
                        <a:pt x="546" y="441"/>
                      </a:lnTo>
                      <a:lnTo>
                        <a:pt x="552" y="445"/>
                      </a:lnTo>
                      <a:lnTo>
                        <a:pt x="628" y="520"/>
                      </a:lnTo>
                      <a:lnTo>
                        <a:pt x="628" y="520"/>
                      </a:lnTo>
                      <a:lnTo>
                        <a:pt x="634" y="526"/>
                      </a:lnTo>
                      <a:lnTo>
                        <a:pt x="642" y="531"/>
                      </a:lnTo>
                      <a:lnTo>
                        <a:pt x="653" y="533"/>
                      </a:lnTo>
                      <a:lnTo>
                        <a:pt x="661" y="535"/>
                      </a:lnTo>
                      <a:lnTo>
                        <a:pt x="672" y="533"/>
                      </a:lnTo>
                      <a:lnTo>
                        <a:pt x="680" y="531"/>
                      </a:lnTo>
                      <a:lnTo>
                        <a:pt x="688" y="526"/>
                      </a:lnTo>
                      <a:lnTo>
                        <a:pt x="695" y="520"/>
                      </a:lnTo>
                      <a:lnTo>
                        <a:pt x="695" y="520"/>
                      </a:lnTo>
                      <a:lnTo>
                        <a:pt x="701" y="512"/>
                      </a:lnTo>
                      <a:lnTo>
                        <a:pt x="707" y="503"/>
                      </a:lnTo>
                      <a:lnTo>
                        <a:pt x="709" y="495"/>
                      </a:lnTo>
                      <a:lnTo>
                        <a:pt x="709" y="487"/>
                      </a:lnTo>
                      <a:lnTo>
                        <a:pt x="709" y="476"/>
                      </a:lnTo>
                      <a:lnTo>
                        <a:pt x="707" y="468"/>
                      </a:lnTo>
                      <a:lnTo>
                        <a:pt x="701" y="459"/>
                      </a:lnTo>
                      <a:lnTo>
                        <a:pt x="697" y="451"/>
                      </a:lnTo>
                      <a:lnTo>
                        <a:pt x="621" y="376"/>
                      </a:lnTo>
                      <a:lnTo>
                        <a:pt x="621" y="376"/>
                      </a:lnTo>
                      <a:lnTo>
                        <a:pt x="617" y="372"/>
                      </a:lnTo>
                      <a:lnTo>
                        <a:pt x="615" y="365"/>
                      </a:lnTo>
                      <a:lnTo>
                        <a:pt x="617" y="359"/>
                      </a:lnTo>
                      <a:lnTo>
                        <a:pt x="621" y="353"/>
                      </a:lnTo>
                      <a:lnTo>
                        <a:pt x="621" y="353"/>
                      </a:lnTo>
                      <a:lnTo>
                        <a:pt x="626" y="351"/>
                      </a:lnTo>
                      <a:lnTo>
                        <a:pt x="632" y="349"/>
                      </a:lnTo>
                      <a:lnTo>
                        <a:pt x="638" y="351"/>
                      </a:lnTo>
                      <a:lnTo>
                        <a:pt x="644" y="353"/>
                      </a:lnTo>
                      <a:lnTo>
                        <a:pt x="720" y="428"/>
                      </a:lnTo>
                      <a:lnTo>
                        <a:pt x="720" y="428"/>
                      </a:lnTo>
                      <a:lnTo>
                        <a:pt x="726" y="434"/>
                      </a:lnTo>
                      <a:lnTo>
                        <a:pt x="734" y="439"/>
                      </a:lnTo>
                      <a:lnTo>
                        <a:pt x="745" y="443"/>
                      </a:lnTo>
                      <a:lnTo>
                        <a:pt x="753" y="443"/>
                      </a:lnTo>
                      <a:lnTo>
                        <a:pt x="762" y="443"/>
                      </a:lnTo>
                      <a:lnTo>
                        <a:pt x="772" y="439"/>
                      </a:lnTo>
                      <a:lnTo>
                        <a:pt x="780" y="434"/>
                      </a:lnTo>
                      <a:lnTo>
                        <a:pt x="787" y="428"/>
                      </a:lnTo>
                      <a:lnTo>
                        <a:pt x="787" y="428"/>
                      </a:lnTo>
                      <a:lnTo>
                        <a:pt x="793" y="422"/>
                      </a:lnTo>
                      <a:lnTo>
                        <a:pt x="797" y="413"/>
                      </a:lnTo>
                      <a:lnTo>
                        <a:pt x="801" y="403"/>
                      </a:lnTo>
                      <a:lnTo>
                        <a:pt x="801" y="395"/>
                      </a:lnTo>
                      <a:lnTo>
                        <a:pt x="801" y="384"/>
                      </a:lnTo>
                      <a:lnTo>
                        <a:pt x="797" y="376"/>
                      </a:lnTo>
                      <a:lnTo>
                        <a:pt x="793" y="368"/>
                      </a:lnTo>
                      <a:lnTo>
                        <a:pt x="787" y="361"/>
                      </a:lnTo>
                      <a:lnTo>
                        <a:pt x="787" y="361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3" name="Freeform 31">
                  <a:extLst>
                    <a:ext uri="{FF2B5EF4-FFF2-40B4-BE49-F238E27FC236}">
                      <a16:creationId xmlns:a16="http://schemas.microsoft.com/office/drawing/2014/main" id="{5FB3423F-2C2F-4BFB-90EB-7B4932EE52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125" y="4238625"/>
                  <a:ext cx="773113" cy="776288"/>
                </a:xfrm>
                <a:custGeom>
                  <a:avLst/>
                  <a:gdLst>
                    <a:gd name="T0" fmla="*/ 479 w 487"/>
                    <a:gd name="T1" fmla="*/ 94 h 489"/>
                    <a:gd name="T2" fmla="*/ 479 w 487"/>
                    <a:gd name="T3" fmla="*/ 94 h 489"/>
                    <a:gd name="T4" fmla="*/ 485 w 487"/>
                    <a:gd name="T5" fmla="*/ 105 h 489"/>
                    <a:gd name="T6" fmla="*/ 487 w 487"/>
                    <a:gd name="T7" fmla="*/ 115 h 489"/>
                    <a:gd name="T8" fmla="*/ 485 w 487"/>
                    <a:gd name="T9" fmla="*/ 125 h 489"/>
                    <a:gd name="T10" fmla="*/ 479 w 487"/>
                    <a:gd name="T11" fmla="*/ 136 h 489"/>
                    <a:gd name="T12" fmla="*/ 134 w 487"/>
                    <a:gd name="T13" fmla="*/ 479 h 489"/>
                    <a:gd name="T14" fmla="*/ 134 w 487"/>
                    <a:gd name="T15" fmla="*/ 479 h 489"/>
                    <a:gd name="T16" fmla="*/ 125 w 487"/>
                    <a:gd name="T17" fmla="*/ 485 h 489"/>
                    <a:gd name="T18" fmla="*/ 113 w 487"/>
                    <a:gd name="T19" fmla="*/ 489 h 489"/>
                    <a:gd name="T20" fmla="*/ 102 w 487"/>
                    <a:gd name="T21" fmla="*/ 485 h 489"/>
                    <a:gd name="T22" fmla="*/ 92 w 487"/>
                    <a:gd name="T23" fmla="*/ 479 h 489"/>
                    <a:gd name="T24" fmla="*/ 8 w 487"/>
                    <a:gd name="T25" fmla="*/ 395 h 489"/>
                    <a:gd name="T26" fmla="*/ 8 w 487"/>
                    <a:gd name="T27" fmla="*/ 395 h 489"/>
                    <a:gd name="T28" fmla="*/ 2 w 487"/>
                    <a:gd name="T29" fmla="*/ 385 h 489"/>
                    <a:gd name="T30" fmla="*/ 0 w 487"/>
                    <a:gd name="T31" fmla="*/ 374 h 489"/>
                    <a:gd name="T32" fmla="*/ 2 w 487"/>
                    <a:gd name="T33" fmla="*/ 364 h 489"/>
                    <a:gd name="T34" fmla="*/ 8 w 487"/>
                    <a:gd name="T35" fmla="*/ 353 h 489"/>
                    <a:gd name="T36" fmla="*/ 353 w 487"/>
                    <a:gd name="T37" fmla="*/ 8 h 489"/>
                    <a:gd name="T38" fmla="*/ 353 w 487"/>
                    <a:gd name="T39" fmla="*/ 8 h 489"/>
                    <a:gd name="T40" fmla="*/ 362 w 487"/>
                    <a:gd name="T41" fmla="*/ 2 h 489"/>
                    <a:gd name="T42" fmla="*/ 372 w 487"/>
                    <a:gd name="T43" fmla="*/ 0 h 489"/>
                    <a:gd name="T44" fmla="*/ 385 w 487"/>
                    <a:gd name="T45" fmla="*/ 2 h 489"/>
                    <a:gd name="T46" fmla="*/ 393 w 487"/>
                    <a:gd name="T47" fmla="*/ 8 h 489"/>
                    <a:gd name="T48" fmla="*/ 479 w 487"/>
                    <a:gd name="T49" fmla="*/ 94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87" h="489">
                      <a:moveTo>
                        <a:pt x="479" y="94"/>
                      </a:moveTo>
                      <a:lnTo>
                        <a:pt x="479" y="94"/>
                      </a:lnTo>
                      <a:lnTo>
                        <a:pt x="485" y="105"/>
                      </a:lnTo>
                      <a:lnTo>
                        <a:pt x="487" y="115"/>
                      </a:lnTo>
                      <a:lnTo>
                        <a:pt x="485" y="125"/>
                      </a:lnTo>
                      <a:lnTo>
                        <a:pt x="479" y="136"/>
                      </a:lnTo>
                      <a:lnTo>
                        <a:pt x="134" y="479"/>
                      </a:lnTo>
                      <a:lnTo>
                        <a:pt x="134" y="479"/>
                      </a:lnTo>
                      <a:lnTo>
                        <a:pt x="125" y="485"/>
                      </a:lnTo>
                      <a:lnTo>
                        <a:pt x="113" y="489"/>
                      </a:lnTo>
                      <a:lnTo>
                        <a:pt x="102" y="485"/>
                      </a:lnTo>
                      <a:lnTo>
                        <a:pt x="92" y="479"/>
                      </a:lnTo>
                      <a:lnTo>
                        <a:pt x="8" y="395"/>
                      </a:lnTo>
                      <a:lnTo>
                        <a:pt x="8" y="395"/>
                      </a:lnTo>
                      <a:lnTo>
                        <a:pt x="2" y="385"/>
                      </a:lnTo>
                      <a:lnTo>
                        <a:pt x="0" y="374"/>
                      </a:lnTo>
                      <a:lnTo>
                        <a:pt x="2" y="364"/>
                      </a:lnTo>
                      <a:lnTo>
                        <a:pt x="8" y="353"/>
                      </a:lnTo>
                      <a:lnTo>
                        <a:pt x="353" y="8"/>
                      </a:lnTo>
                      <a:lnTo>
                        <a:pt x="353" y="8"/>
                      </a:lnTo>
                      <a:lnTo>
                        <a:pt x="362" y="2"/>
                      </a:lnTo>
                      <a:lnTo>
                        <a:pt x="372" y="0"/>
                      </a:lnTo>
                      <a:lnTo>
                        <a:pt x="385" y="2"/>
                      </a:lnTo>
                      <a:lnTo>
                        <a:pt x="393" y="8"/>
                      </a:lnTo>
                      <a:lnTo>
                        <a:pt x="479" y="94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4" name="Freeform 32">
                  <a:extLst>
                    <a:ext uri="{FF2B5EF4-FFF2-40B4-BE49-F238E27FC236}">
                      <a16:creationId xmlns:a16="http://schemas.microsoft.com/office/drawing/2014/main" id="{F1A4CC29-359D-4A31-B230-168B2B44A9D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14375" y="4421188"/>
                  <a:ext cx="1214438" cy="1177925"/>
                </a:xfrm>
                <a:custGeom>
                  <a:avLst/>
                  <a:gdLst>
                    <a:gd name="T0" fmla="*/ 547 w 765"/>
                    <a:gd name="T1" fmla="*/ 13 h 742"/>
                    <a:gd name="T2" fmla="*/ 506 w 765"/>
                    <a:gd name="T3" fmla="*/ 0 h 742"/>
                    <a:gd name="T4" fmla="*/ 470 w 765"/>
                    <a:gd name="T5" fmla="*/ 8 h 742"/>
                    <a:gd name="T6" fmla="*/ 273 w 765"/>
                    <a:gd name="T7" fmla="*/ 102 h 742"/>
                    <a:gd name="T8" fmla="*/ 221 w 765"/>
                    <a:gd name="T9" fmla="*/ 236 h 742"/>
                    <a:gd name="T10" fmla="*/ 219 w 765"/>
                    <a:gd name="T11" fmla="*/ 274 h 742"/>
                    <a:gd name="T12" fmla="*/ 236 w 765"/>
                    <a:gd name="T13" fmla="*/ 305 h 742"/>
                    <a:gd name="T14" fmla="*/ 263 w 765"/>
                    <a:gd name="T15" fmla="*/ 322 h 742"/>
                    <a:gd name="T16" fmla="*/ 313 w 765"/>
                    <a:gd name="T17" fmla="*/ 318 h 742"/>
                    <a:gd name="T18" fmla="*/ 347 w 765"/>
                    <a:gd name="T19" fmla="*/ 280 h 742"/>
                    <a:gd name="T20" fmla="*/ 744 w 765"/>
                    <a:gd name="T21" fmla="*/ 312 h 742"/>
                    <a:gd name="T22" fmla="*/ 763 w 765"/>
                    <a:gd name="T23" fmla="*/ 274 h 742"/>
                    <a:gd name="T24" fmla="*/ 752 w 765"/>
                    <a:gd name="T25" fmla="*/ 220 h 742"/>
                    <a:gd name="T26" fmla="*/ 125 w 765"/>
                    <a:gd name="T27" fmla="*/ 399 h 742"/>
                    <a:gd name="T28" fmla="*/ 98 w 765"/>
                    <a:gd name="T29" fmla="*/ 389 h 742"/>
                    <a:gd name="T30" fmla="*/ 71 w 765"/>
                    <a:gd name="T31" fmla="*/ 399 h 742"/>
                    <a:gd name="T32" fmla="*/ 4 w 765"/>
                    <a:gd name="T33" fmla="*/ 473 h 742"/>
                    <a:gd name="T34" fmla="*/ 4 w 765"/>
                    <a:gd name="T35" fmla="*/ 502 h 742"/>
                    <a:gd name="T36" fmla="*/ 16 w 765"/>
                    <a:gd name="T37" fmla="*/ 519 h 742"/>
                    <a:gd name="T38" fmla="*/ 46 w 765"/>
                    <a:gd name="T39" fmla="*/ 525 h 742"/>
                    <a:gd name="T40" fmla="*/ 125 w 765"/>
                    <a:gd name="T41" fmla="*/ 454 h 742"/>
                    <a:gd name="T42" fmla="*/ 135 w 765"/>
                    <a:gd name="T43" fmla="*/ 435 h 742"/>
                    <a:gd name="T44" fmla="*/ 129 w 765"/>
                    <a:gd name="T45" fmla="*/ 406 h 742"/>
                    <a:gd name="T46" fmla="*/ 198 w 765"/>
                    <a:gd name="T47" fmla="*/ 473 h 742"/>
                    <a:gd name="T48" fmla="*/ 171 w 765"/>
                    <a:gd name="T49" fmla="*/ 460 h 742"/>
                    <a:gd name="T50" fmla="*/ 144 w 765"/>
                    <a:gd name="T51" fmla="*/ 473 h 742"/>
                    <a:gd name="T52" fmla="*/ 75 w 765"/>
                    <a:gd name="T53" fmla="*/ 544 h 742"/>
                    <a:gd name="T54" fmla="*/ 75 w 765"/>
                    <a:gd name="T55" fmla="*/ 573 h 742"/>
                    <a:gd name="T56" fmla="*/ 89 w 765"/>
                    <a:gd name="T57" fmla="*/ 592 h 742"/>
                    <a:gd name="T58" fmla="*/ 119 w 765"/>
                    <a:gd name="T59" fmla="*/ 596 h 742"/>
                    <a:gd name="T60" fmla="*/ 198 w 765"/>
                    <a:gd name="T61" fmla="*/ 527 h 742"/>
                    <a:gd name="T62" fmla="*/ 209 w 765"/>
                    <a:gd name="T63" fmla="*/ 506 h 742"/>
                    <a:gd name="T64" fmla="*/ 202 w 765"/>
                    <a:gd name="T65" fmla="*/ 479 h 742"/>
                    <a:gd name="T66" fmla="*/ 227 w 765"/>
                    <a:gd name="T67" fmla="*/ 677 h 742"/>
                    <a:gd name="T68" fmla="*/ 217 w 765"/>
                    <a:gd name="T69" fmla="*/ 696 h 742"/>
                    <a:gd name="T70" fmla="*/ 223 w 765"/>
                    <a:gd name="T71" fmla="*/ 725 h 742"/>
                    <a:gd name="T72" fmla="*/ 240 w 765"/>
                    <a:gd name="T73" fmla="*/ 738 h 742"/>
                    <a:gd name="T74" fmla="*/ 269 w 765"/>
                    <a:gd name="T75" fmla="*/ 738 h 742"/>
                    <a:gd name="T76" fmla="*/ 342 w 765"/>
                    <a:gd name="T77" fmla="*/ 671 h 742"/>
                    <a:gd name="T78" fmla="*/ 353 w 765"/>
                    <a:gd name="T79" fmla="*/ 644 h 742"/>
                    <a:gd name="T80" fmla="*/ 342 w 765"/>
                    <a:gd name="T81" fmla="*/ 617 h 742"/>
                    <a:gd name="T82" fmla="*/ 322 w 765"/>
                    <a:gd name="T83" fmla="*/ 606 h 742"/>
                    <a:gd name="T84" fmla="*/ 294 w 765"/>
                    <a:gd name="T85" fmla="*/ 613 h 742"/>
                    <a:gd name="T86" fmla="*/ 269 w 765"/>
                    <a:gd name="T87" fmla="*/ 544 h 742"/>
                    <a:gd name="T88" fmla="*/ 242 w 765"/>
                    <a:gd name="T89" fmla="*/ 533 h 742"/>
                    <a:gd name="T90" fmla="*/ 215 w 765"/>
                    <a:gd name="T91" fmla="*/ 544 h 742"/>
                    <a:gd name="T92" fmla="*/ 148 w 765"/>
                    <a:gd name="T93" fmla="*/ 617 h 742"/>
                    <a:gd name="T94" fmla="*/ 148 w 765"/>
                    <a:gd name="T95" fmla="*/ 646 h 742"/>
                    <a:gd name="T96" fmla="*/ 163 w 765"/>
                    <a:gd name="T97" fmla="*/ 663 h 742"/>
                    <a:gd name="T98" fmla="*/ 190 w 765"/>
                    <a:gd name="T99" fmla="*/ 669 h 742"/>
                    <a:gd name="T100" fmla="*/ 269 w 765"/>
                    <a:gd name="T101" fmla="*/ 598 h 742"/>
                    <a:gd name="T102" fmla="*/ 280 w 765"/>
                    <a:gd name="T103" fmla="*/ 579 h 742"/>
                    <a:gd name="T104" fmla="*/ 276 w 765"/>
                    <a:gd name="T105" fmla="*/ 550 h 7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765" h="742">
                      <a:moveTo>
                        <a:pt x="744" y="207"/>
                      </a:moveTo>
                      <a:lnTo>
                        <a:pt x="558" y="21"/>
                      </a:lnTo>
                      <a:lnTo>
                        <a:pt x="558" y="21"/>
                      </a:lnTo>
                      <a:lnTo>
                        <a:pt x="547" y="13"/>
                      </a:lnTo>
                      <a:lnTo>
                        <a:pt x="539" y="6"/>
                      </a:lnTo>
                      <a:lnTo>
                        <a:pt x="529" y="2"/>
                      </a:lnTo>
                      <a:lnTo>
                        <a:pt x="518" y="0"/>
                      </a:lnTo>
                      <a:lnTo>
                        <a:pt x="506" y="0"/>
                      </a:lnTo>
                      <a:lnTo>
                        <a:pt x="495" y="0"/>
                      </a:lnTo>
                      <a:lnTo>
                        <a:pt x="483" y="4"/>
                      </a:lnTo>
                      <a:lnTo>
                        <a:pt x="470" y="8"/>
                      </a:lnTo>
                      <a:lnTo>
                        <a:pt x="470" y="8"/>
                      </a:lnTo>
                      <a:lnTo>
                        <a:pt x="299" y="86"/>
                      </a:lnTo>
                      <a:lnTo>
                        <a:pt x="299" y="86"/>
                      </a:lnTo>
                      <a:lnTo>
                        <a:pt x="286" y="92"/>
                      </a:lnTo>
                      <a:lnTo>
                        <a:pt x="273" y="102"/>
                      </a:lnTo>
                      <a:lnTo>
                        <a:pt x="265" y="113"/>
                      </a:lnTo>
                      <a:lnTo>
                        <a:pt x="259" y="128"/>
                      </a:lnTo>
                      <a:lnTo>
                        <a:pt x="221" y="236"/>
                      </a:lnTo>
                      <a:lnTo>
                        <a:pt x="221" y="236"/>
                      </a:lnTo>
                      <a:lnTo>
                        <a:pt x="219" y="247"/>
                      </a:lnTo>
                      <a:lnTo>
                        <a:pt x="217" y="255"/>
                      </a:lnTo>
                      <a:lnTo>
                        <a:pt x="217" y="266"/>
                      </a:lnTo>
                      <a:lnTo>
                        <a:pt x="219" y="274"/>
                      </a:lnTo>
                      <a:lnTo>
                        <a:pt x="221" y="282"/>
                      </a:lnTo>
                      <a:lnTo>
                        <a:pt x="225" y="291"/>
                      </a:lnTo>
                      <a:lnTo>
                        <a:pt x="232" y="299"/>
                      </a:lnTo>
                      <a:lnTo>
                        <a:pt x="236" y="305"/>
                      </a:lnTo>
                      <a:lnTo>
                        <a:pt x="236" y="305"/>
                      </a:lnTo>
                      <a:lnTo>
                        <a:pt x="248" y="316"/>
                      </a:lnTo>
                      <a:lnTo>
                        <a:pt x="263" y="322"/>
                      </a:lnTo>
                      <a:lnTo>
                        <a:pt x="263" y="322"/>
                      </a:lnTo>
                      <a:lnTo>
                        <a:pt x="276" y="324"/>
                      </a:lnTo>
                      <a:lnTo>
                        <a:pt x="288" y="324"/>
                      </a:lnTo>
                      <a:lnTo>
                        <a:pt x="301" y="322"/>
                      </a:lnTo>
                      <a:lnTo>
                        <a:pt x="313" y="318"/>
                      </a:lnTo>
                      <a:lnTo>
                        <a:pt x="324" y="312"/>
                      </a:lnTo>
                      <a:lnTo>
                        <a:pt x="334" y="303"/>
                      </a:lnTo>
                      <a:lnTo>
                        <a:pt x="342" y="293"/>
                      </a:lnTo>
                      <a:lnTo>
                        <a:pt x="347" y="280"/>
                      </a:lnTo>
                      <a:lnTo>
                        <a:pt x="374" y="201"/>
                      </a:lnTo>
                      <a:lnTo>
                        <a:pt x="485" y="163"/>
                      </a:lnTo>
                      <a:lnTo>
                        <a:pt x="690" y="366"/>
                      </a:lnTo>
                      <a:lnTo>
                        <a:pt x="744" y="312"/>
                      </a:lnTo>
                      <a:lnTo>
                        <a:pt x="744" y="312"/>
                      </a:lnTo>
                      <a:lnTo>
                        <a:pt x="752" y="299"/>
                      </a:lnTo>
                      <a:lnTo>
                        <a:pt x="759" y="286"/>
                      </a:lnTo>
                      <a:lnTo>
                        <a:pt x="763" y="274"/>
                      </a:lnTo>
                      <a:lnTo>
                        <a:pt x="765" y="259"/>
                      </a:lnTo>
                      <a:lnTo>
                        <a:pt x="763" y="245"/>
                      </a:lnTo>
                      <a:lnTo>
                        <a:pt x="759" y="232"/>
                      </a:lnTo>
                      <a:lnTo>
                        <a:pt x="752" y="220"/>
                      </a:lnTo>
                      <a:lnTo>
                        <a:pt x="744" y="207"/>
                      </a:lnTo>
                      <a:lnTo>
                        <a:pt x="744" y="207"/>
                      </a:lnTo>
                      <a:close/>
                      <a:moveTo>
                        <a:pt x="125" y="399"/>
                      </a:moveTo>
                      <a:lnTo>
                        <a:pt x="125" y="399"/>
                      </a:lnTo>
                      <a:lnTo>
                        <a:pt x="119" y="395"/>
                      </a:lnTo>
                      <a:lnTo>
                        <a:pt x="112" y="391"/>
                      </a:lnTo>
                      <a:lnTo>
                        <a:pt x="106" y="389"/>
                      </a:lnTo>
                      <a:lnTo>
                        <a:pt x="98" y="389"/>
                      </a:lnTo>
                      <a:lnTo>
                        <a:pt x="92" y="389"/>
                      </a:lnTo>
                      <a:lnTo>
                        <a:pt x="83" y="391"/>
                      </a:lnTo>
                      <a:lnTo>
                        <a:pt x="77" y="395"/>
                      </a:lnTo>
                      <a:lnTo>
                        <a:pt x="71" y="399"/>
                      </a:lnTo>
                      <a:lnTo>
                        <a:pt x="12" y="460"/>
                      </a:lnTo>
                      <a:lnTo>
                        <a:pt x="12" y="460"/>
                      </a:lnTo>
                      <a:lnTo>
                        <a:pt x="6" y="466"/>
                      </a:lnTo>
                      <a:lnTo>
                        <a:pt x="4" y="473"/>
                      </a:lnTo>
                      <a:lnTo>
                        <a:pt x="2" y="479"/>
                      </a:lnTo>
                      <a:lnTo>
                        <a:pt x="0" y="487"/>
                      </a:lnTo>
                      <a:lnTo>
                        <a:pt x="2" y="493"/>
                      </a:lnTo>
                      <a:lnTo>
                        <a:pt x="4" y="502"/>
                      </a:lnTo>
                      <a:lnTo>
                        <a:pt x="6" y="508"/>
                      </a:lnTo>
                      <a:lnTo>
                        <a:pt x="12" y="514"/>
                      </a:lnTo>
                      <a:lnTo>
                        <a:pt x="12" y="514"/>
                      </a:lnTo>
                      <a:lnTo>
                        <a:pt x="16" y="519"/>
                      </a:lnTo>
                      <a:lnTo>
                        <a:pt x="25" y="523"/>
                      </a:lnTo>
                      <a:lnTo>
                        <a:pt x="31" y="525"/>
                      </a:lnTo>
                      <a:lnTo>
                        <a:pt x="39" y="525"/>
                      </a:lnTo>
                      <a:lnTo>
                        <a:pt x="46" y="525"/>
                      </a:lnTo>
                      <a:lnTo>
                        <a:pt x="52" y="523"/>
                      </a:lnTo>
                      <a:lnTo>
                        <a:pt x="60" y="519"/>
                      </a:lnTo>
                      <a:lnTo>
                        <a:pt x="64" y="514"/>
                      </a:lnTo>
                      <a:lnTo>
                        <a:pt x="125" y="454"/>
                      </a:lnTo>
                      <a:lnTo>
                        <a:pt x="125" y="454"/>
                      </a:lnTo>
                      <a:lnTo>
                        <a:pt x="129" y="447"/>
                      </a:lnTo>
                      <a:lnTo>
                        <a:pt x="133" y="441"/>
                      </a:lnTo>
                      <a:lnTo>
                        <a:pt x="135" y="435"/>
                      </a:lnTo>
                      <a:lnTo>
                        <a:pt x="135" y="427"/>
                      </a:lnTo>
                      <a:lnTo>
                        <a:pt x="135" y="420"/>
                      </a:lnTo>
                      <a:lnTo>
                        <a:pt x="133" y="412"/>
                      </a:lnTo>
                      <a:lnTo>
                        <a:pt x="129" y="406"/>
                      </a:lnTo>
                      <a:lnTo>
                        <a:pt x="125" y="399"/>
                      </a:lnTo>
                      <a:lnTo>
                        <a:pt x="125" y="399"/>
                      </a:lnTo>
                      <a:close/>
                      <a:moveTo>
                        <a:pt x="198" y="473"/>
                      </a:moveTo>
                      <a:lnTo>
                        <a:pt x="198" y="473"/>
                      </a:lnTo>
                      <a:lnTo>
                        <a:pt x="192" y="466"/>
                      </a:lnTo>
                      <a:lnTo>
                        <a:pt x="186" y="464"/>
                      </a:lnTo>
                      <a:lnTo>
                        <a:pt x="177" y="462"/>
                      </a:lnTo>
                      <a:lnTo>
                        <a:pt x="171" y="460"/>
                      </a:lnTo>
                      <a:lnTo>
                        <a:pt x="163" y="462"/>
                      </a:lnTo>
                      <a:lnTo>
                        <a:pt x="156" y="464"/>
                      </a:lnTo>
                      <a:lnTo>
                        <a:pt x="150" y="466"/>
                      </a:lnTo>
                      <a:lnTo>
                        <a:pt x="144" y="473"/>
                      </a:lnTo>
                      <a:lnTo>
                        <a:pt x="83" y="531"/>
                      </a:lnTo>
                      <a:lnTo>
                        <a:pt x="83" y="531"/>
                      </a:lnTo>
                      <a:lnTo>
                        <a:pt x="79" y="537"/>
                      </a:lnTo>
                      <a:lnTo>
                        <a:pt x="75" y="544"/>
                      </a:lnTo>
                      <a:lnTo>
                        <a:pt x="73" y="552"/>
                      </a:lnTo>
                      <a:lnTo>
                        <a:pt x="73" y="558"/>
                      </a:lnTo>
                      <a:lnTo>
                        <a:pt x="73" y="567"/>
                      </a:lnTo>
                      <a:lnTo>
                        <a:pt x="75" y="573"/>
                      </a:lnTo>
                      <a:lnTo>
                        <a:pt x="79" y="579"/>
                      </a:lnTo>
                      <a:lnTo>
                        <a:pt x="83" y="585"/>
                      </a:lnTo>
                      <a:lnTo>
                        <a:pt x="83" y="585"/>
                      </a:lnTo>
                      <a:lnTo>
                        <a:pt x="89" y="592"/>
                      </a:lnTo>
                      <a:lnTo>
                        <a:pt x="96" y="594"/>
                      </a:lnTo>
                      <a:lnTo>
                        <a:pt x="104" y="596"/>
                      </a:lnTo>
                      <a:lnTo>
                        <a:pt x="110" y="596"/>
                      </a:lnTo>
                      <a:lnTo>
                        <a:pt x="119" y="596"/>
                      </a:lnTo>
                      <a:lnTo>
                        <a:pt x="125" y="594"/>
                      </a:lnTo>
                      <a:lnTo>
                        <a:pt x="131" y="590"/>
                      </a:lnTo>
                      <a:lnTo>
                        <a:pt x="138" y="585"/>
                      </a:lnTo>
                      <a:lnTo>
                        <a:pt x="198" y="527"/>
                      </a:lnTo>
                      <a:lnTo>
                        <a:pt x="198" y="527"/>
                      </a:lnTo>
                      <a:lnTo>
                        <a:pt x="202" y="521"/>
                      </a:lnTo>
                      <a:lnTo>
                        <a:pt x="207" y="514"/>
                      </a:lnTo>
                      <a:lnTo>
                        <a:pt x="209" y="506"/>
                      </a:lnTo>
                      <a:lnTo>
                        <a:pt x="209" y="500"/>
                      </a:lnTo>
                      <a:lnTo>
                        <a:pt x="209" y="491"/>
                      </a:lnTo>
                      <a:lnTo>
                        <a:pt x="207" y="485"/>
                      </a:lnTo>
                      <a:lnTo>
                        <a:pt x="202" y="479"/>
                      </a:lnTo>
                      <a:lnTo>
                        <a:pt x="198" y="473"/>
                      </a:lnTo>
                      <a:lnTo>
                        <a:pt x="198" y="473"/>
                      </a:lnTo>
                      <a:close/>
                      <a:moveTo>
                        <a:pt x="288" y="617"/>
                      </a:moveTo>
                      <a:lnTo>
                        <a:pt x="227" y="677"/>
                      </a:lnTo>
                      <a:lnTo>
                        <a:pt x="227" y="677"/>
                      </a:lnTo>
                      <a:lnTo>
                        <a:pt x="223" y="682"/>
                      </a:lnTo>
                      <a:lnTo>
                        <a:pt x="219" y="690"/>
                      </a:lnTo>
                      <a:lnTo>
                        <a:pt x="217" y="696"/>
                      </a:lnTo>
                      <a:lnTo>
                        <a:pt x="217" y="702"/>
                      </a:lnTo>
                      <a:lnTo>
                        <a:pt x="217" y="711"/>
                      </a:lnTo>
                      <a:lnTo>
                        <a:pt x="219" y="717"/>
                      </a:lnTo>
                      <a:lnTo>
                        <a:pt x="223" y="725"/>
                      </a:lnTo>
                      <a:lnTo>
                        <a:pt x="227" y="730"/>
                      </a:lnTo>
                      <a:lnTo>
                        <a:pt x="227" y="730"/>
                      </a:lnTo>
                      <a:lnTo>
                        <a:pt x="234" y="736"/>
                      </a:lnTo>
                      <a:lnTo>
                        <a:pt x="240" y="738"/>
                      </a:lnTo>
                      <a:lnTo>
                        <a:pt x="248" y="740"/>
                      </a:lnTo>
                      <a:lnTo>
                        <a:pt x="255" y="742"/>
                      </a:lnTo>
                      <a:lnTo>
                        <a:pt x="263" y="740"/>
                      </a:lnTo>
                      <a:lnTo>
                        <a:pt x="269" y="738"/>
                      </a:lnTo>
                      <a:lnTo>
                        <a:pt x="276" y="736"/>
                      </a:lnTo>
                      <a:lnTo>
                        <a:pt x="282" y="730"/>
                      </a:lnTo>
                      <a:lnTo>
                        <a:pt x="342" y="671"/>
                      </a:lnTo>
                      <a:lnTo>
                        <a:pt x="342" y="671"/>
                      </a:lnTo>
                      <a:lnTo>
                        <a:pt x="347" y="665"/>
                      </a:lnTo>
                      <a:lnTo>
                        <a:pt x="351" y="659"/>
                      </a:lnTo>
                      <a:lnTo>
                        <a:pt x="353" y="650"/>
                      </a:lnTo>
                      <a:lnTo>
                        <a:pt x="353" y="644"/>
                      </a:lnTo>
                      <a:lnTo>
                        <a:pt x="353" y="636"/>
                      </a:lnTo>
                      <a:lnTo>
                        <a:pt x="351" y="629"/>
                      </a:lnTo>
                      <a:lnTo>
                        <a:pt x="347" y="623"/>
                      </a:lnTo>
                      <a:lnTo>
                        <a:pt x="342" y="617"/>
                      </a:lnTo>
                      <a:lnTo>
                        <a:pt x="342" y="617"/>
                      </a:lnTo>
                      <a:lnTo>
                        <a:pt x="336" y="613"/>
                      </a:lnTo>
                      <a:lnTo>
                        <a:pt x="330" y="608"/>
                      </a:lnTo>
                      <a:lnTo>
                        <a:pt x="322" y="606"/>
                      </a:lnTo>
                      <a:lnTo>
                        <a:pt x="315" y="606"/>
                      </a:lnTo>
                      <a:lnTo>
                        <a:pt x="307" y="606"/>
                      </a:lnTo>
                      <a:lnTo>
                        <a:pt x="301" y="608"/>
                      </a:lnTo>
                      <a:lnTo>
                        <a:pt x="294" y="613"/>
                      </a:lnTo>
                      <a:lnTo>
                        <a:pt x="288" y="617"/>
                      </a:lnTo>
                      <a:lnTo>
                        <a:pt x="288" y="617"/>
                      </a:lnTo>
                      <a:close/>
                      <a:moveTo>
                        <a:pt x="269" y="544"/>
                      </a:moveTo>
                      <a:lnTo>
                        <a:pt x="269" y="544"/>
                      </a:lnTo>
                      <a:lnTo>
                        <a:pt x="263" y="539"/>
                      </a:lnTo>
                      <a:lnTo>
                        <a:pt x="257" y="535"/>
                      </a:lnTo>
                      <a:lnTo>
                        <a:pt x="250" y="533"/>
                      </a:lnTo>
                      <a:lnTo>
                        <a:pt x="242" y="533"/>
                      </a:lnTo>
                      <a:lnTo>
                        <a:pt x="236" y="533"/>
                      </a:lnTo>
                      <a:lnTo>
                        <a:pt x="227" y="535"/>
                      </a:lnTo>
                      <a:lnTo>
                        <a:pt x="221" y="539"/>
                      </a:lnTo>
                      <a:lnTo>
                        <a:pt x="215" y="544"/>
                      </a:lnTo>
                      <a:lnTo>
                        <a:pt x="156" y="604"/>
                      </a:lnTo>
                      <a:lnTo>
                        <a:pt x="156" y="604"/>
                      </a:lnTo>
                      <a:lnTo>
                        <a:pt x="152" y="610"/>
                      </a:lnTo>
                      <a:lnTo>
                        <a:pt x="148" y="617"/>
                      </a:lnTo>
                      <a:lnTo>
                        <a:pt x="146" y="623"/>
                      </a:lnTo>
                      <a:lnTo>
                        <a:pt x="146" y="631"/>
                      </a:lnTo>
                      <a:lnTo>
                        <a:pt x="146" y="638"/>
                      </a:lnTo>
                      <a:lnTo>
                        <a:pt x="148" y="646"/>
                      </a:lnTo>
                      <a:lnTo>
                        <a:pt x="150" y="652"/>
                      </a:lnTo>
                      <a:lnTo>
                        <a:pt x="156" y="659"/>
                      </a:lnTo>
                      <a:lnTo>
                        <a:pt x="156" y="659"/>
                      </a:lnTo>
                      <a:lnTo>
                        <a:pt x="163" y="663"/>
                      </a:lnTo>
                      <a:lnTo>
                        <a:pt x="169" y="667"/>
                      </a:lnTo>
                      <a:lnTo>
                        <a:pt x="175" y="669"/>
                      </a:lnTo>
                      <a:lnTo>
                        <a:pt x="184" y="669"/>
                      </a:lnTo>
                      <a:lnTo>
                        <a:pt x="190" y="669"/>
                      </a:lnTo>
                      <a:lnTo>
                        <a:pt x="198" y="667"/>
                      </a:lnTo>
                      <a:lnTo>
                        <a:pt x="204" y="663"/>
                      </a:lnTo>
                      <a:lnTo>
                        <a:pt x="211" y="659"/>
                      </a:lnTo>
                      <a:lnTo>
                        <a:pt x="269" y="598"/>
                      </a:lnTo>
                      <a:lnTo>
                        <a:pt x="269" y="598"/>
                      </a:lnTo>
                      <a:lnTo>
                        <a:pt x="276" y="592"/>
                      </a:lnTo>
                      <a:lnTo>
                        <a:pt x="278" y="585"/>
                      </a:lnTo>
                      <a:lnTo>
                        <a:pt x="280" y="579"/>
                      </a:lnTo>
                      <a:lnTo>
                        <a:pt x="282" y="571"/>
                      </a:lnTo>
                      <a:lnTo>
                        <a:pt x="280" y="564"/>
                      </a:lnTo>
                      <a:lnTo>
                        <a:pt x="278" y="556"/>
                      </a:lnTo>
                      <a:lnTo>
                        <a:pt x="276" y="550"/>
                      </a:lnTo>
                      <a:lnTo>
                        <a:pt x="269" y="544"/>
                      </a:lnTo>
                      <a:lnTo>
                        <a:pt x="269" y="544"/>
                      </a:lnTo>
                      <a:close/>
                    </a:path>
                  </a:pathLst>
                </a:custGeom>
                <a:grpFill/>
                <a:ln w="2857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  <p:grpSp>
          <p:nvGrpSpPr>
            <p:cNvPr id="180" name="群組 179">
              <a:extLst>
                <a:ext uri="{FF2B5EF4-FFF2-40B4-BE49-F238E27FC236}">
                  <a16:creationId xmlns:a16="http://schemas.microsoft.com/office/drawing/2014/main" id="{CB2CD2DB-1A82-4EA0-AE41-68D0F25EE806}"/>
                </a:ext>
              </a:extLst>
            </p:cNvPr>
            <p:cNvGrpSpPr/>
            <p:nvPr/>
          </p:nvGrpSpPr>
          <p:grpSpPr>
            <a:xfrm>
              <a:off x="4397912" y="2430372"/>
              <a:ext cx="2060578" cy="432000"/>
              <a:chOff x="4397912" y="2430372"/>
              <a:chExt cx="2060578" cy="432000"/>
            </a:xfrm>
          </p:grpSpPr>
          <p:grpSp>
            <p:nvGrpSpPr>
              <p:cNvPr id="181" name="群組 180">
                <a:extLst>
                  <a:ext uri="{FF2B5EF4-FFF2-40B4-BE49-F238E27FC236}">
                    <a16:creationId xmlns:a16="http://schemas.microsoft.com/office/drawing/2014/main" id="{60357427-F62E-467E-BB96-27ABD9E61322}"/>
                  </a:ext>
                </a:extLst>
              </p:cNvPr>
              <p:cNvGrpSpPr/>
              <p:nvPr/>
            </p:nvGrpSpPr>
            <p:grpSpPr>
              <a:xfrm>
                <a:off x="4840705" y="2470350"/>
                <a:ext cx="1617785" cy="381762"/>
                <a:chOff x="4343399" y="2542032"/>
                <a:chExt cx="1617785" cy="381762"/>
              </a:xfrm>
              <a:noFill/>
            </p:grpSpPr>
            <p:sp>
              <p:nvSpPr>
                <p:cNvPr id="187" name="Shape 26">
                  <a:extLst>
                    <a:ext uri="{FF2B5EF4-FFF2-40B4-BE49-F238E27FC236}">
                      <a16:creationId xmlns:a16="http://schemas.microsoft.com/office/drawing/2014/main" id="{5BDEEB99-D6D7-4185-B73A-0BC05D999542}"/>
                    </a:ext>
                  </a:extLst>
                </p:cNvPr>
                <p:cNvSpPr/>
                <p:nvPr/>
              </p:nvSpPr>
              <p:spPr>
                <a:xfrm>
                  <a:off x="4343399" y="2542032"/>
                  <a:ext cx="1617785" cy="381762"/>
                </a:xfrm>
                <a:prstGeom prst="roundRect">
                  <a:avLst>
                    <a:gd name="adj" fmla="val 50000"/>
                  </a:avLst>
                </a:prstGeom>
                <a:grpFill/>
                <a:ln w="28575">
                  <a:solidFill>
                    <a:srgbClr val="FFC000">
                      <a:lumMod val="75000"/>
                    </a:srgbClr>
                  </a:solidFill>
                  <a:prstDash val="solid"/>
                </a:ln>
              </p:spPr>
            </p:sp>
            <p:sp>
              <p:nvSpPr>
                <p:cNvPr id="188" name="Text 27">
                  <a:extLst>
                    <a:ext uri="{FF2B5EF4-FFF2-40B4-BE49-F238E27FC236}">
                      <a16:creationId xmlns:a16="http://schemas.microsoft.com/office/drawing/2014/main" id="{DEF621B4-40BA-4098-817D-C04B68A0591C}"/>
                    </a:ext>
                  </a:extLst>
                </p:cNvPr>
                <p:cNvSpPr/>
                <p:nvPr/>
              </p:nvSpPr>
              <p:spPr>
                <a:xfrm>
                  <a:off x="4648658" y="2644198"/>
                  <a:ext cx="1051560" cy="182880"/>
                </a:xfrm>
                <a:prstGeom prst="rect">
                  <a:avLst/>
                </a:prstGeom>
                <a:grpFill/>
                <a:ln/>
              </p:spPr>
              <p:txBody>
                <a:bodyPr wrap="square" lIns="381" tIns="381" rIns="381" bIns="381" rtlCol="0" anchor="ctr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C000">
                          <a:lumMod val="50000"/>
                        </a:srgb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系統運作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82" name="群組 181">
                <a:extLst>
                  <a:ext uri="{FF2B5EF4-FFF2-40B4-BE49-F238E27FC236}">
                    <a16:creationId xmlns:a16="http://schemas.microsoft.com/office/drawing/2014/main" id="{77637B66-597E-4B86-BA23-2B7DDDBF91BF}"/>
                  </a:ext>
                </a:extLst>
              </p:cNvPr>
              <p:cNvGrpSpPr/>
              <p:nvPr/>
            </p:nvGrpSpPr>
            <p:grpSpPr>
              <a:xfrm>
                <a:off x="4397912" y="2430372"/>
                <a:ext cx="432000" cy="432000"/>
                <a:chOff x="4026964" y="2070101"/>
                <a:chExt cx="546029" cy="552450"/>
              </a:xfrm>
              <a:solidFill>
                <a:srgbClr val="FFC000">
                  <a:lumMod val="75000"/>
                </a:srgbClr>
              </a:solidFill>
            </p:grpSpPr>
            <p:sp>
              <p:nvSpPr>
                <p:cNvPr id="183" name="Freeform 172">
                  <a:extLst>
                    <a:ext uri="{FF2B5EF4-FFF2-40B4-BE49-F238E27FC236}">
                      <a16:creationId xmlns:a16="http://schemas.microsoft.com/office/drawing/2014/main" id="{2430DF89-5506-4B22-A490-F72DFAB58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6326" y="2070101"/>
                  <a:ext cx="84127" cy="80963"/>
                </a:xfrm>
                <a:custGeom>
                  <a:avLst/>
                  <a:gdLst>
                    <a:gd name="T0" fmla="*/ 5 w 29"/>
                    <a:gd name="T1" fmla="*/ 28 h 28"/>
                    <a:gd name="T2" fmla="*/ 8 w 29"/>
                    <a:gd name="T3" fmla="*/ 27 h 28"/>
                    <a:gd name="T4" fmla="*/ 28 w 29"/>
                    <a:gd name="T5" fmla="*/ 7 h 28"/>
                    <a:gd name="T6" fmla="*/ 28 w 29"/>
                    <a:gd name="T7" fmla="*/ 1 h 28"/>
                    <a:gd name="T8" fmla="*/ 22 w 29"/>
                    <a:gd name="T9" fmla="*/ 1 h 28"/>
                    <a:gd name="T10" fmla="*/ 2 w 29"/>
                    <a:gd name="T11" fmla="*/ 21 h 28"/>
                    <a:gd name="T12" fmla="*/ 2 w 29"/>
                    <a:gd name="T13" fmla="*/ 27 h 28"/>
                    <a:gd name="T14" fmla="*/ 5 w 29"/>
                    <a:gd name="T15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28">
                      <a:moveTo>
                        <a:pt x="5" y="28"/>
                      </a:moveTo>
                      <a:cubicBezTo>
                        <a:pt x="6" y="28"/>
                        <a:pt x="7" y="28"/>
                        <a:pt x="8" y="27"/>
                      </a:cubicBezTo>
                      <a:cubicBezTo>
                        <a:pt x="28" y="7"/>
                        <a:pt x="28" y="7"/>
                        <a:pt x="28" y="7"/>
                      </a:cubicBezTo>
                      <a:cubicBezTo>
                        <a:pt x="29" y="5"/>
                        <a:pt x="29" y="3"/>
                        <a:pt x="28" y="1"/>
                      </a:cubicBezTo>
                      <a:cubicBezTo>
                        <a:pt x="26" y="0"/>
                        <a:pt x="24" y="0"/>
                        <a:pt x="22" y="1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0" y="23"/>
                        <a:pt x="0" y="25"/>
                        <a:pt x="2" y="27"/>
                      </a:cubicBezTo>
                      <a:cubicBezTo>
                        <a:pt x="3" y="28"/>
                        <a:pt x="4" y="28"/>
                        <a:pt x="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4" name="Freeform 173">
                  <a:extLst>
                    <a:ext uri="{FF2B5EF4-FFF2-40B4-BE49-F238E27FC236}">
                      <a16:creationId xmlns:a16="http://schemas.microsoft.com/office/drawing/2014/main" id="{8A5829C2-5069-4EC1-ADCE-AACE781B2C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3628" y="2152651"/>
                  <a:ext cx="79365" cy="80963"/>
                </a:xfrm>
                <a:custGeom>
                  <a:avLst/>
                  <a:gdLst>
                    <a:gd name="T0" fmla="*/ 27 w 28"/>
                    <a:gd name="T1" fmla="*/ 1 h 28"/>
                    <a:gd name="T2" fmla="*/ 21 w 28"/>
                    <a:gd name="T3" fmla="*/ 1 h 28"/>
                    <a:gd name="T4" fmla="*/ 1 w 28"/>
                    <a:gd name="T5" fmla="*/ 21 h 28"/>
                    <a:gd name="T6" fmla="*/ 1 w 28"/>
                    <a:gd name="T7" fmla="*/ 27 h 28"/>
                    <a:gd name="T8" fmla="*/ 4 w 28"/>
                    <a:gd name="T9" fmla="*/ 28 h 28"/>
                    <a:gd name="T10" fmla="*/ 7 w 28"/>
                    <a:gd name="T11" fmla="*/ 27 h 28"/>
                    <a:gd name="T12" fmla="*/ 27 w 28"/>
                    <a:gd name="T13" fmla="*/ 7 h 28"/>
                    <a:gd name="T14" fmla="*/ 27 w 28"/>
                    <a:gd name="T15" fmla="*/ 1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28">
                      <a:moveTo>
                        <a:pt x="27" y="1"/>
                      </a:moveTo>
                      <a:cubicBezTo>
                        <a:pt x="25" y="0"/>
                        <a:pt x="23" y="0"/>
                        <a:pt x="21" y="1"/>
                      </a:cubicBezTo>
                      <a:cubicBezTo>
                        <a:pt x="1" y="21"/>
                        <a:pt x="1" y="21"/>
                        <a:pt x="1" y="21"/>
                      </a:cubicBezTo>
                      <a:cubicBezTo>
                        <a:pt x="0" y="23"/>
                        <a:pt x="0" y="26"/>
                        <a:pt x="1" y="27"/>
                      </a:cubicBezTo>
                      <a:cubicBezTo>
                        <a:pt x="2" y="28"/>
                        <a:pt x="3" y="28"/>
                        <a:pt x="4" y="28"/>
                      </a:cubicBezTo>
                      <a:cubicBezTo>
                        <a:pt x="5" y="28"/>
                        <a:pt x="6" y="28"/>
                        <a:pt x="7" y="27"/>
                      </a:cubicBezTo>
                      <a:cubicBezTo>
                        <a:pt x="27" y="7"/>
                        <a:pt x="27" y="7"/>
                        <a:pt x="27" y="7"/>
                      </a:cubicBezTo>
                      <a:cubicBezTo>
                        <a:pt x="28" y="5"/>
                        <a:pt x="28" y="3"/>
                        <a:pt x="2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5" name="Freeform 174">
                  <a:extLst>
                    <a:ext uri="{FF2B5EF4-FFF2-40B4-BE49-F238E27FC236}">
                      <a16:creationId xmlns:a16="http://schemas.microsoft.com/office/drawing/2014/main" id="{94BE7F29-F076-4A79-8721-23C92E5D4E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6964" y="2105026"/>
                  <a:ext cx="517458" cy="517525"/>
                </a:xfrm>
                <a:custGeom>
                  <a:avLst/>
                  <a:gdLst>
                    <a:gd name="T0" fmla="*/ 165 w 180"/>
                    <a:gd name="T1" fmla="*/ 74 h 180"/>
                    <a:gd name="T2" fmla="*/ 165 w 180"/>
                    <a:gd name="T3" fmla="*/ 24 h 180"/>
                    <a:gd name="T4" fmla="*/ 154 w 180"/>
                    <a:gd name="T5" fmla="*/ 13 h 180"/>
                    <a:gd name="T6" fmla="*/ 140 w 180"/>
                    <a:gd name="T7" fmla="*/ 32 h 180"/>
                    <a:gd name="T8" fmla="*/ 141 w 180"/>
                    <a:gd name="T9" fmla="*/ 33 h 180"/>
                    <a:gd name="T10" fmla="*/ 143 w 180"/>
                    <a:gd name="T11" fmla="*/ 35 h 180"/>
                    <a:gd name="T12" fmla="*/ 146 w 180"/>
                    <a:gd name="T13" fmla="*/ 37 h 180"/>
                    <a:gd name="T14" fmla="*/ 147 w 180"/>
                    <a:gd name="T15" fmla="*/ 39 h 180"/>
                    <a:gd name="T16" fmla="*/ 132 w 180"/>
                    <a:gd name="T17" fmla="*/ 57 h 180"/>
                    <a:gd name="T18" fmla="*/ 125 w 180"/>
                    <a:gd name="T19" fmla="*/ 59 h 180"/>
                    <a:gd name="T20" fmla="*/ 118 w 180"/>
                    <a:gd name="T21" fmla="*/ 66 h 180"/>
                    <a:gd name="T22" fmla="*/ 90 w 180"/>
                    <a:gd name="T23" fmla="*/ 127 h 180"/>
                    <a:gd name="T24" fmla="*/ 90 w 180"/>
                    <a:gd name="T25" fmla="*/ 53 h 180"/>
                    <a:gd name="T26" fmla="*/ 118 w 180"/>
                    <a:gd name="T27" fmla="*/ 54 h 180"/>
                    <a:gd name="T28" fmla="*/ 121 w 180"/>
                    <a:gd name="T29" fmla="*/ 46 h 180"/>
                    <a:gd name="T30" fmla="*/ 106 w 180"/>
                    <a:gd name="T31" fmla="*/ 15 h 180"/>
                    <a:gd name="T32" fmla="*/ 96 w 180"/>
                    <a:gd name="T33" fmla="*/ 0 h 180"/>
                    <a:gd name="T34" fmla="*/ 74 w 180"/>
                    <a:gd name="T35" fmla="*/ 10 h 180"/>
                    <a:gd name="T36" fmla="*/ 48 w 180"/>
                    <a:gd name="T37" fmla="*/ 25 h 180"/>
                    <a:gd name="T38" fmla="*/ 31 w 180"/>
                    <a:gd name="T39" fmla="*/ 22 h 180"/>
                    <a:gd name="T40" fmla="*/ 19 w 180"/>
                    <a:gd name="T41" fmla="*/ 38 h 180"/>
                    <a:gd name="T42" fmla="*/ 25 w 180"/>
                    <a:gd name="T43" fmla="*/ 48 h 180"/>
                    <a:gd name="T44" fmla="*/ 10 w 180"/>
                    <a:gd name="T45" fmla="*/ 74 h 180"/>
                    <a:gd name="T46" fmla="*/ 0 w 180"/>
                    <a:gd name="T47" fmla="*/ 96 h 180"/>
                    <a:gd name="T48" fmla="*/ 15 w 180"/>
                    <a:gd name="T49" fmla="*/ 106 h 180"/>
                    <a:gd name="T50" fmla="*/ 22 w 180"/>
                    <a:gd name="T51" fmla="*/ 135 h 180"/>
                    <a:gd name="T52" fmla="*/ 22 w 180"/>
                    <a:gd name="T53" fmla="*/ 149 h 180"/>
                    <a:gd name="T54" fmla="*/ 38 w 180"/>
                    <a:gd name="T55" fmla="*/ 161 h 180"/>
                    <a:gd name="T56" fmla="*/ 48 w 180"/>
                    <a:gd name="T57" fmla="*/ 155 h 180"/>
                    <a:gd name="T58" fmla="*/ 74 w 180"/>
                    <a:gd name="T59" fmla="*/ 170 h 180"/>
                    <a:gd name="T60" fmla="*/ 96 w 180"/>
                    <a:gd name="T61" fmla="*/ 180 h 180"/>
                    <a:gd name="T62" fmla="*/ 106 w 180"/>
                    <a:gd name="T63" fmla="*/ 165 h 180"/>
                    <a:gd name="T64" fmla="*/ 135 w 180"/>
                    <a:gd name="T65" fmla="*/ 158 h 180"/>
                    <a:gd name="T66" fmla="*/ 158 w 180"/>
                    <a:gd name="T67" fmla="*/ 149 h 180"/>
                    <a:gd name="T68" fmla="*/ 158 w 180"/>
                    <a:gd name="T69" fmla="*/ 135 h 180"/>
                    <a:gd name="T70" fmla="*/ 165 w 180"/>
                    <a:gd name="T71" fmla="*/ 106 h 180"/>
                    <a:gd name="T72" fmla="*/ 180 w 180"/>
                    <a:gd name="T73" fmla="*/ 96 h 180"/>
                    <a:gd name="T74" fmla="*/ 170 w 180"/>
                    <a:gd name="T75" fmla="*/ 74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80" h="180">
                      <a:moveTo>
                        <a:pt x="170" y="74"/>
                      </a:moveTo>
                      <a:cubicBezTo>
                        <a:pt x="165" y="74"/>
                        <a:pt x="165" y="74"/>
                        <a:pt x="165" y="74"/>
                      </a:cubicBezTo>
                      <a:cubicBezTo>
                        <a:pt x="163" y="61"/>
                        <a:pt x="157" y="50"/>
                        <a:pt x="149" y="40"/>
                      </a:cubicBezTo>
                      <a:cubicBezTo>
                        <a:pt x="165" y="24"/>
                        <a:pt x="165" y="24"/>
                        <a:pt x="165" y="24"/>
                      </a:cubicBezTo>
                      <a:cubicBezTo>
                        <a:pt x="168" y="21"/>
                        <a:pt x="168" y="16"/>
                        <a:pt x="165" y="13"/>
                      </a:cubicBezTo>
                      <a:cubicBezTo>
                        <a:pt x="162" y="10"/>
                        <a:pt x="157" y="10"/>
                        <a:pt x="154" y="13"/>
                      </a:cubicBezTo>
                      <a:cubicBezTo>
                        <a:pt x="137" y="30"/>
                        <a:pt x="137" y="30"/>
                        <a:pt x="137" y="30"/>
                      </a:cubicBezTo>
                      <a:cubicBezTo>
                        <a:pt x="138" y="30"/>
                        <a:pt x="139" y="31"/>
                        <a:pt x="140" y="32"/>
                      </a:cubicBezTo>
                      <a:cubicBezTo>
                        <a:pt x="140" y="32"/>
                        <a:pt x="141" y="33"/>
                        <a:pt x="141" y="33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1" y="34"/>
                        <a:pt x="142" y="34"/>
                        <a:pt x="142" y="34"/>
                      </a:cubicBezTo>
                      <a:cubicBezTo>
                        <a:pt x="142" y="34"/>
                        <a:pt x="143" y="35"/>
                        <a:pt x="143" y="35"/>
                      </a:cubicBezTo>
                      <a:cubicBezTo>
                        <a:pt x="144" y="35"/>
                        <a:pt x="144" y="36"/>
                        <a:pt x="144" y="36"/>
                      </a:cubicBezTo>
                      <a:cubicBezTo>
                        <a:pt x="145" y="36"/>
                        <a:pt x="145" y="37"/>
                        <a:pt x="146" y="37"/>
                      </a:cubicBezTo>
                      <a:cubicBezTo>
                        <a:pt x="146" y="37"/>
                        <a:pt x="146" y="37"/>
                        <a:pt x="146" y="38"/>
                      </a:cubicBezTo>
                      <a:cubicBezTo>
                        <a:pt x="146" y="38"/>
                        <a:pt x="147" y="38"/>
                        <a:pt x="147" y="39"/>
                      </a:cubicBezTo>
                      <a:cubicBezTo>
                        <a:pt x="148" y="39"/>
                        <a:pt x="148" y="40"/>
                        <a:pt x="149" y="41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cubicBezTo>
                        <a:pt x="131" y="58"/>
                        <a:pt x="129" y="59"/>
                        <a:pt x="127" y="59"/>
                      </a:cubicBezTo>
                      <a:cubicBezTo>
                        <a:pt x="126" y="59"/>
                        <a:pt x="125" y="59"/>
                        <a:pt x="125" y="59"/>
                      </a:cubicBezTo>
                      <a:cubicBezTo>
                        <a:pt x="124" y="59"/>
                        <a:pt x="124" y="59"/>
                        <a:pt x="124" y="60"/>
                      </a:cubicBezTo>
                      <a:cubicBezTo>
                        <a:pt x="118" y="66"/>
                        <a:pt x="118" y="66"/>
                        <a:pt x="118" y="66"/>
                      </a:cubicBezTo>
                      <a:cubicBezTo>
                        <a:pt x="123" y="72"/>
                        <a:pt x="127" y="81"/>
                        <a:pt x="127" y="90"/>
                      </a:cubicBezTo>
                      <a:cubicBezTo>
                        <a:pt x="127" y="110"/>
                        <a:pt x="110" y="127"/>
                        <a:pt x="90" y="127"/>
                      </a:cubicBezTo>
                      <a:cubicBezTo>
                        <a:pt x="70" y="127"/>
                        <a:pt x="53" y="110"/>
                        <a:pt x="53" y="90"/>
                      </a:cubicBezTo>
                      <a:cubicBezTo>
                        <a:pt x="53" y="70"/>
                        <a:pt x="70" y="53"/>
                        <a:pt x="90" y="53"/>
                      </a:cubicBezTo>
                      <a:cubicBezTo>
                        <a:pt x="98" y="53"/>
                        <a:pt x="106" y="56"/>
                        <a:pt x="112" y="61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9" y="54"/>
                        <a:pt x="119" y="54"/>
                        <a:pt x="119" y="53"/>
                      </a:cubicBezTo>
                      <a:cubicBezTo>
                        <a:pt x="118" y="51"/>
                        <a:pt x="119" y="48"/>
                        <a:pt x="121" y="46"/>
                      </a:cubicBezTo>
                      <a:cubicBezTo>
                        <a:pt x="137" y="29"/>
                        <a:pt x="137" y="29"/>
                        <a:pt x="137" y="29"/>
                      </a:cubicBezTo>
                      <a:cubicBezTo>
                        <a:pt x="128" y="22"/>
                        <a:pt x="118" y="17"/>
                        <a:pt x="106" y="15"/>
                      </a:cubicBezTo>
                      <a:cubicBezTo>
                        <a:pt x="106" y="10"/>
                        <a:pt x="106" y="10"/>
                        <a:pt x="106" y="10"/>
                      </a:cubicBezTo>
                      <a:cubicBezTo>
                        <a:pt x="106" y="5"/>
                        <a:pt x="102" y="0"/>
                        <a:pt x="96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78" y="0"/>
                        <a:pt x="74" y="5"/>
                        <a:pt x="74" y="10"/>
                      </a:cubicBezTo>
                      <a:cubicBezTo>
                        <a:pt x="74" y="15"/>
                        <a:pt x="74" y="15"/>
                        <a:pt x="74" y="15"/>
                      </a:cubicBezTo>
                      <a:cubicBezTo>
                        <a:pt x="65" y="17"/>
                        <a:pt x="56" y="20"/>
                        <a:pt x="48" y="25"/>
                      </a:cubicBezTo>
                      <a:cubicBezTo>
                        <a:pt x="45" y="22"/>
                        <a:pt x="45" y="22"/>
                        <a:pt x="45" y="22"/>
                      </a:cubicBezTo>
                      <a:cubicBezTo>
                        <a:pt x="41" y="18"/>
                        <a:pt x="35" y="18"/>
                        <a:pt x="31" y="22"/>
                      </a:cubicBezTo>
                      <a:cubicBezTo>
                        <a:pt x="22" y="31"/>
                        <a:pt x="22" y="31"/>
                        <a:pt x="22" y="31"/>
                      </a:cubicBezTo>
                      <a:cubicBezTo>
                        <a:pt x="20" y="33"/>
                        <a:pt x="19" y="35"/>
                        <a:pt x="19" y="38"/>
                      </a:cubicBezTo>
                      <a:cubicBezTo>
                        <a:pt x="19" y="40"/>
                        <a:pt x="20" y="43"/>
                        <a:pt x="22" y="45"/>
                      </a:cubicBezTo>
                      <a:cubicBezTo>
                        <a:pt x="25" y="48"/>
                        <a:pt x="25" y="48"/>
                        <a:pt x="25" y="48"/>
                      </a:cubicBezTo>
                      <a:cubicBezTo>
                        <a:pt x="20" y="56"/>
                        <a:pt x="17" y="65"/>
                        <a:pt x="15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4"/>
                        <a:pt x="0" y="78"/>
                        <a:pt x="0" y="84"/>
                      </a:cubicBezTo>
                      <a:cubicBezTo>
                        <a:pt x="0" y="96"/>
                        <a:pt x="0" y="96"/>
                        <a:pt x="0" y="96"/>
                      </a:cubicBezTo>
                      <a:cubicBezTo>
                        <a:pt x="0" y="102"/>
                        <a:pt x="4" y="106"/>
                        <a:pt x="10" y="106"/>
                      </a:cubicBezTo>
                      <a:cubicBezTo>
                        <a:pt x="15" y="106"/>
                        <a:pt x="15" y="106"/>
                        <a:pt x="15" y="106"/>
                      </a:cubicBezTo>
                      <a:cubicBezTo>
                        <a:pt x="17" y="115"/>
                        <a:pt x="20" y="124"/>
                        <a:pt x="25" y="132"/>
                      </a:cubicBezTo>
                      <a:cubicBezTo>
                        <a:pt x="22" y="135"/>
                        <a:pt x="22" y="135"/>
                        <a:pt x="22" y="135"/>
                      </a:cubicBezTo>
                      <a:cubicBezTo>
                        <a:pt x="20" y="137"/>
                        <a:pt x="19" y="140"/>
                        <a:pt x="19" y="142"/>
                      </a:cubicBezTo>
                      <a:cubicBezTo>
                        <a:pt x="19" y="145"/>
                        <a:pt x="20" y="147"/>
                        <a:pt x="22" y="149"/>
                      </a:cubicBezTo>
                      <a:cubicBezTo>
                        <a:pt x="31" y="158"/>
                        <a:pt x="31" y="158"/>
                        <a:pt x="31" y="158"/>
                      </a:cubicBezTo>
                      <a:cubicBezTo>
                        <a:pt x="33" y="160"/>
                        <a:pt x="35" y="161"/>
                        <a:pt x="38" y="161"/>
                      </a:cubicBezTo>
                      <a:cubicBezTo>
                        <a:pt x="40" y="161"/>
                        <a:pt x="43" y="160"/>
                        <a:pt x="45" y="158"/>
                      </a:cubicBezTo>
                      <a:cubicBezTo>
                        <a:pt x="48" y="155"/>
                        <a:pt x="48" y="155"/>
                        <a:pt x="48" y="155"/>
                      </a:cubicBezTo>
                      <a:cubicBezTo>
                        <a:pt x="56" y="160"/>
                        <a:pt x="65" y="163"/>
                        <a:pt x="74" y="165"/>
                      </a:cubicBezTo>
                      <a:cubicBezTo>
                        <a:pt x="74" y="170"/>
                        <a:pt x="74" y="170"/>
                        <a:pt x="74" y="170"/>
                      </a:cubicBezTo>
                      <a:cubicBezTo>
                        <a:pt x="74" y="176"/>
                        <a:pt x="78" y="180"/>
                        <a:pt x="84" y="180"/>
                      </a:cubicBezTo>
                      <a:cubicBezTo>
                        <a:pt x="96" y="180"/>
                        <a:pt x="96" y="180"/>
                        <a:pt x="96" y="180"/>
                      </a:cubicBezTo>
                      <a:cubicBezTo>
                        <a:pt x="102" y="180"/>
                        <a:pt x="106" y="176"/>
                        <a:pt x="106" y="170"/>
                      </a:cubicBezTo>
                      <a:cubicBezTo>
                        <a:pt x="106" y="165"/>
                        <a:pt x="106" y="165"/>
                        <a:pt x="106" y="165"/>
                      </a:cubicBezTo>
                      <a:cubicBezTo>
                        <a:pt x="115" y="163"/>
                        <a:pt x="124" y="160"/>
                        <a:pt x="132" y="155"/>
                      </a:cubicBezTo>
                      <a:cubicBezTo>
                        <a:pt x="135" y="158"/>
                        <a:pt x="135" y="158"/>
                        <a:pt x="135" y="158"/>
                      </a:cubicBezTo>
                      <a:cubicBezTo>
                        <a:pt x="139" y="162"/>
                        <a:pt x="145" y="162"/>
                        <a:pt x="149" y="158"/>
                      </a:cubicBezTo>
                      <a:cubicBezTo>
                        <a:pt x="158" y="149"/>
                        <a:pt x="158" y="149"/>
                        <a:pt x="158" y="149"/>
                      </a:cubicBezTo>
                      <a:cubicBezTo>
                        <a:pt x="160" y="147"/>
                        <a:pt x="161" y="145"/>
                        <a:pt x="161" y="142"/>
                      </a:cubicBezTo>
                      <a:cubicBezTo>
                        <a:pt x="161" y="140"/>
                        <a:pt x="160" y="137"/>
                        <a:pt x="158" y="135"/>
                      </a:cubicBezTo>
                      <a:cubicBezTo>
                        <a:pt x="155" y="132"/>
                        <a:pt x="155" y="132"/>
                        <a:pt x="155" y="132"/>
                      </a:cubicBezTo>
                      <a:cubicBezTo>
                        <a:pt x="160" y="124"/>
                        <a:pt x="163" y="115"/>
                        <a:pt x="165" y="106"/>
                      </a:cubicBezTo>
                      <a:cubicBezTo>
                        <a:pt x="170" y="106"/>
                        <a:pt x="170" y="106"/>
                        <a:pt x="170" y="106"/>
                      </a:cubicBezTo>
                      <a:cubicBezTo>
                        <a:pt x="175" y="106"/>
                        <a:pt x="180" y="102"/>
                        <a:pt x="180" y="96"/>
                      </a:cubicBezTo>
                      <a:cubicBezTo>
                        <a:pt x="180" y="84"/>
                        <a:pt x="180" y="84"/>
                        <a:pt x="180" y="84"/>
                      </a:cubicBezTo>
                      <a:cubicBezTo>
                        <a:pt x="180" y="78"/>
                        <a:pt x="175" y="74"/>
                        <a:pt x="170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6" name="Freeform 175">
                  <a:extLst>
                    <a:ext uri="{FF2B5EF4-FFF2-40B4-BE49-F238E27FC236}">
                      <a16:creationId xmlns:a16="http://schemas.microsoft.com/office/drawing/2014/main" id="{264C9584-419F-4A9C-9454-DE43A20FE1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3153" y="2279651"/>
                  <a:ext cx="166666" cy="168275"/>
                </a:xfrm>
                <a:custGeom>
                  <a:avLst/>
                  <a:gdLst>
                    <a:gd name="T0" fmla="*/ 45 w 58"/>
                    <a:gd name="T1" fmla="*/ 5 h 58"/>
                    <a:gd name="T2" fmla="*/ 29 w 58"/>
                    <a:gd name="T3" fmla="*/ 0 h 58"/>
                    <a:gd name="T4" fmla="*/ 0 w 58"/>
                    <a:gd name="T5" fmla="*/ 29 h 58"/>
                    <a:gd name="T6" fmla="*/ 29 w 58"/>
                    <a:gd name="T7" fmla="*/ 58 h 58"/>
                    <a:gd name="T8" fmla="*/ 58 w 58"/>
                    <a:gd name="T9" fmla="*/ 29 h 58"/>
                    <a:gd name="T10" fmla="*/ 51 w 58"/>
                    <a:gd name="T11" fmla="*/ 11 h 58"/>
                    <a:gd name="T12" fmla="*/ 30 w 58"/>
                    <a:gd name="T13" fmla="*/ 31 h 58"/>
                    <a:gd name="T14" fmla="*/ 27 w 58"/>
                    <a:gd name="T15" fmla="*/ 33 h 58"/>
                    <a:gd name="T16" fmla="*/ 25 w 58"/>
                    <a:gd name="T17" fmla="*/ 31 h 58"/>
                    <a:gd name="T18" fmla="*/ 25 w 58"/>
                    <a:gd name="T19" fmla="*/ 26 h 58"/>
                    <a:gd name="T20" fmla="*/ 45 w 58"/>
                    <a:gd name="T21" fmla="*/ 5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8" h="58">
                      <a:moveTo>
                        <a:pt x="45" y="5"/>
                      </a:moveTo>
                      <a:cubicBezTo>
                        <a:pt x="41" y="2"/>
                        <a:pt x="35" y="0"/>
                        <a:pt x="29" y="0"/>
                      </a:cubicBezTo>
                      <a:cubicBezTo>
                        <a:pt x="13" y="0"/>
                        <a:pt x="0" y="13"/>
                        <a:pt x="0" y="29"/>
                      </a:cubicBezTo>
                      <a:cubicBezTo>
                        <a:pt x="0" y="45"/>
                        <a:pt x="13" y="58"/>
                        <a:pt x="29" y="58"/>
                      </a:cubicBezTo>
                      <a:cubicBezTo>
                        <a:pt x="45" y="58"/>
                        <a:pt x="58" y="45"/>
                        <a:pt x="58" y="29"/>
                      </a:cubicBezTo>
                      <a:cubicBezTo>
                        <a:pt x="58" y="22"/>
                        <a:pt x="55" y="16"/>
                        <a:pt x="51" y="11"/>
                      </a:cubicBezTo>
                      <a:cubicBezTo>
                        <a:pt x="30" y="31"/>
                        <a:pt x="30" y="31"/>
                        <a:pt x="30" y="31"/>
                      </a:cubicBezTo>
                      <a:cubicBezTo>
                        <a:pt x="29" y="32"/>
                        <a:pt x="28" y="33"/>
                        <a:pt x="27" y="33"/>
                      </a:cubicBezTo>
                      <a:cubicBezTo>
                        <a:pt x="26" y="33"/>
                        <a:pt x="25" y="32"/>
                        <a:pt x="25" y="31"/>
                      </a:cubicBezTo>
                      <a:cubicBezTo>
                        <a:pt x="23" y="30"/>
                        <a:pt x="23" y="27"/>
                        <a:pt x="25" y="26"/>
                      </a:cubicBezTo>
                      <a:lnTo>
                        <a:pt x="45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76153E91-3D1B-4324-9E5C-B959204AD7E5}"/>
              </a:ext>
            </a:extLst>
          </p:cNvPr>
          <p:cNvGrpSpPr/>
          <p:nvPr/>
        </p:nvGrpSpPr>
        <p:grpSpPr>
          <a:xfrm>
            <a:off x="376382" y="2438109"/>
            <a:ext cx="2788920" cy="3611880"/>
            <a:chOff x="611152" y="2011680"/>
            <a:chExt cx="2788920" cy="3611880"/>
          </a:xfrm>
        </p:grpSpPr>
        <p:sp>
          <p:nvSpPr>
            <p:cNvPr id="152" name="Shape 8">
              <a:extLst>
                <a:ext uri="{FF2B5EF4-FFF2-40B4-BE49-F238E27FC236}">
                  <a16:creationId xmlns:a16="http://schemas.microsoft.com/office/drawing/2014/main" id="{E3EF12E3-0F34-455C-B84E-EAFDB3C0EF38}"/>
                </a:ext>
              </a:extLst>
            </p:cNvPr>
            <p:cNvSpPr/>
            <p:nvPr/>
          </p:nvSpPr>
          <p:spPr>
            <a:xfrm>
              <a:off x="611152" y="2011680"/>
              <a:ext cx="2788920" cy="3611880"/>
            </a:xfrm>
            <a:prstGeom prst="roundRect">
              <a:avLst>
                <a:gd name="adj" fmla="val 4590"/>
              </a:avLst>
            </a:prstGeom>
            <a:noFill/>
            <a:ln w="28575">
              <a:solidFill>
                <a:srgbClr val="2F6F4E"/>
              </a:solidFill>
              <a:prstDash val="solid"/>
            </a:ln>
          </p:spPr>
        </p:sp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E9967697-0BE0-4DF8-B78D-6CA35B52959D}"/>
                </a:ext>
              </a:extLst>
            </p:cNvPr>
            <p:cNvGrpSpPr/>
            <p:nvPr/>
          </p:nvGrpSpPr>
          <p:grpSpPr>
            <a:xfrm>
              <a:off x="785880" y="2096374"/>
              <a:ext cx="2529169" cy="540000"/>
              <a:chOff x="785880" y="2096374"/>
              <a:chExt cx="2529169" cy="540000"/>
            </a:xfrm>
          </p:grpSpPr>
          <p:sp>
            <p:nvSpPr>
              <p:cNvPr id="172" name="Text 11">
                <a:extLst>
                  <a:ext uri="{FF2B5EF4-FFF2-40B4-BE49-F238E27FC236}">
                    <a16:creationId xmlns:a16="http://schemas.microsoft.com/office/drawing/2014/main" id="{5FE21716-4C9B-4C84-A35F-F9A25463A072}"/>
                  </a:ext>
                </a:extLst>
              </p:cNvPr>
              <p:cNvSpPr/>
              <p:nvPr/>
            </p:nvSpPr>
            <p:spPr>
              <a:xfrm>
                <a:off x="1074769" y="2240280"/>
                <a:ext cx="2240280" cy="32004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教育部及</a:t>
                </a:r>
                <a:endPara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相關應用單位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73" name="圖片 172">
                <a:extLst>
                  <a:ext uri="{FF2B5EF4-FFF2-40B4-BE49-F238E27FC236}">
                    <a16:creationId xmlns:a16="http://schemas.microsoft.com/office/drawing/2014/main" id="{6AAD6E54-B5E0-4AF3-88C8-EEF818A385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5880" y="2096374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B65B29A1-C758-46B6-AD22-797380683C60}"/>
                </a:ext>
              </a:extLst>
            </p:cNvPr>
            <p:cNvGrpSpPr/>
            <p:nvPr/>
          </p:nvGrpSpPr>
          <p:grpSpPr>
            <a:xfrm>
              <a:off x="932688" y="2841672"/>
              <a:ext cx="2286000" cy="648000"/>
              <a:chOff x="932688" y="2841672"/>
              <a:chExt cx="2286000" cy="648000"/>
            </a:xfrm>
          </p:grpSpPr>
          <p:sp>
            <p:nvSpPr>
              <p:cNvPr id="169" name="Shape 17">
                <a:extLst>
                  <a:ext uri="{FF2B5EF4-FFF2-40B4-BE49-F238E27FC236}">
                    <a16:creationId xmlns:a16="http://schemas.microsoft.com/office/drawing/2014/main" id="{CE2EECB4-637A-4BC0-852A-EB19C364525E}"/>
                  </a:ext>
                </a:extLst>
              </p:cNvPr>
              <p:cNvSpPr/>
              <p:nvPr/>
            </p:nvSpPr>
            <p:spPr>
              <a:xfrm>
                <a:off x="932688" y="2841672"/>
                <a:ext cx="2286000" cy="648000"/>
              </a:xfrm>
              <a:prstGeom prst="roundRect">
                <a:avLst>
                  <a:gd name="adj" fmla="val 25455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70" name="Text 18">
                <a:extLst>
                  <a:ext uri="{FF2B5EF4-FFF2-40B4-BE49-F238E27FC236}">
                    <a16:creationId xmlns:a16="http://schemas.microsoft.com/office/drawing/2014/main" id="{154FBEBE-3A92-4155-9532-B56618B22C25}"/>
                  </a:ext>
                </a:extLst>
              </p:cNvPr>
              <p:cNvSpPr/>
              <p:nvPr/>
            </p:nvSpPr>
            <p:spPr>
              <a:xfrm>
                <a:off x="1496457" y="3030530"/>
                <a:ext cx="1554480" cy="22860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政策需求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71" name="圖片 170">
                <a:extLst>
                  <a:ext uri="{FF2B5EF4-FFF2-40B4-BE49-F238E27FC236}">
                    <a16:creationId xmlns:a16="http://schemas.microsoft.com/office/drawing/2014/main" id="{A438E9EE-E75D-45FE-9C6B-21491A0D4C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1880" y="2923968"/>
                <a:ext cx="468000" cy="468000"/>
              </a:xfrm>
              <a:prstGeom prst="rect">
                <a:avLst/>
              </a:prstGeom>
            </p:spPr>
          </p:pic>
        </p:grpSp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966F38D3-5758-46FE-9F8B-333B4FE0C0C4}"/>
                </a:ext>
              </a:extLst>
            </p:cNvPr>
            <p:cNvGrpSpPr/>
            <p:nvPr/>
          </p:nvGrpSpPr>
          <p:grpSpPr>
            <a:xfrm>
              <a:off x="925654" y="3678344"/>
              <a:ext cx="2283890" cy="648000"/>
              <a:chOff x="925654" y="3678344"/>
              <a:chExt cx="2283890" cy="648000"/>
            </a:xfrm>
          </p:grpSpPr>
          <p:sp>
            <p:nvSpPr>
              <p:cNvPr id="166" name="Shape 19">
                <a:extLst>
                  <a:ext uri="{FF2B5EF4-FFF2-40B4-BE49-F238E27FC236}">
                    <a16:creationId xmlns:a16="http://schemas.microsoft.com/office/drawing/2014/main" id="{658F59D4-5DFA-4C2A-AA30-0933E664DE5D}"/>
                  </a:ext>
                </a:extLst>
              </p:cNvPr>
              <p:cNvSpPr/>
              <p:nvPr/>
            </p:nvSpPr>
            <p:spPr>
              <a:xfrm>
                <a:off x="925654" y="3678344"/>
                <a:ext cx="2283890" cy="648000"/>
              </a:xfrm>
              <a:prstGeom prst="roundRect">
                <a:avLst>
                  <a:gd name="adj" fmla="val 25455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67" name="Text 20">
                <a:extLst>
                  <a:ext uri="{FF2B5EF4-FFF2-40B4-BE49-F238E27FC236}">
                    <a16:creationId xmlns:a16="http://schemas.microsoft.com/office/drawing/2014/main" id="{66D04C82-9A43-40DC-9A4D-355C0984E1D7}"/>
                  </a:ext>
                </a:extLst>
              </p:cNvPr>
              <p:cNvSpPr/>
              <p:nvPr/>
            </p:nvSpPr>
            <p:spPr>
              <a:xfrm>
                <a:off x="1475346" y="3876699"/>
                <a:ext cx="1554480" cy="22860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制定標準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68" name="圖片 167">
                <a:extLst>
                  <a:ext uri="{FF2B5EF4-FFF2-40B4-BE49-F238E27FC236}">
                    <a16:creationId xmlns:a16="http://schemas.microsoft.com/office/drawing/2014/main" id="{A6DEA290-EFD8-4DE8-A316-F827C60FD7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1880" y="3725472"/>
                <a:ext cx="468000" cy="468000"/>
              </a:xfrm>
              <a:prstGeom prst="rect">
                <a:avLst/>
              </a:prstGeom>
            </p:spPr>
          </p:pic>
        </p:grpSp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70554379-9A87-4AA3-B68D-5EED6F270BCE}"/>
                </a:ext>
              </a:extLst>
            </p:cNvPr>
            <p:cNvGrpSpPr/>
            <p:nvPr/>
          </p:nvGrpSpPr>
          <p:grpSpPr>
            <a:xfrm>
              <a:off x="932688" y="4516427"/>
              <a:ext cx="2286000" cy="648000"/>
              <a:chOff x="932688" y="4516427"/>
              <a:chExt cx="2286000" cy="648000"/>
            </a:xfrm>
          </p:grpSpPr>
          <p:sp>
            <p:nvSpPr>
              <p:cNvPr id="157" name="Shape 21">
                <a:extLst>
                  <a:ext uri="{FF2B5EF4-FFF2-40B4-BE49-F238E27FC236}">
                    <a16:creationId xmlns:a16="http://schemas.microsoft.com/office/drawing/2014/main" id="{16D5529B-611A-4A59-9C22-0DCDEA3E10DB}"/>
                  </a:ext>
                </a:extLst>
              </p:cNvPr>
              <p:cNvSpPr/>
              <p:nvPr/>
            </p:nvSpPr>
            <p:spPr>
              <a:xfrm>
                <a:off x="932688" y="4516427"/>
                <a:ext cx="2286000" cy="648000"/>
              </a:xfrm>
              <a:prstGeom prst="roundRect">
                <a:avLst>
                  <a:gd name="adj" fmla="val 22222"/>
                </a:avLst>
              </a:prstGeom>
              <a:noFill/>
              <a:ln w="28575">
                <a:solidFill>
                  <a:srgbClr val="2F6F4E"/>
                </a:solidFill>
                <a:prstDash val="solid"/>
              </a:ln>
            </p:spPr>
          </p:sp>
          <p:sp>
            <p:nvSpPr>
              <p:cNvPr id="158" name="Text 22">
                <a:extLst>
                  <a:ext uri="{FF2B5EF4-FFF2-40B4-BE49-F238E27FC236}">
                    <a16:creationId xmlns:a16="http://schemas.microsoft.com/office/drawing/2014/main" id="{7E2CB516-F26E-4F24-A729-6C8B3F93FBBE}"/>
                  </a:ext>
                </a:extLst>
              </p:cNvPr>
              <p:cNvSpPr/>
              <p:nvPr/>
            </p:nvSpPr>
            <p:spPr>
              <a:xfrm>
                <a:off x="1457764" y="4624043"/>
                <a:ext cx="1554480" cy="41148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數據分析與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決策應用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grpSp>
            <p:nvGrpSpPr>
              <p:cNvPr id="159" name="组合 65">
                <a:extLst>
                  <a:ext uri="{FF2B5EF4-FFF2-40B4-BE49-F238E27FC236}">
                    <a16:creationId xmlns:a16="http://schemas.microsoft.com/office/drawing/2014/main" id="{DEDF499D-643B-4423-8977-35A77593483E}"/>
                  </a:ext>
                </a:extLst>
              </p:cNvPr>
              <p:cNvGrpSpPr/>
              <p:nvPr/>
            </p:nvGrpSpPr>
            <p:grpSpPr>
              <a:xfrm>
                <a:off x="1055304" y="4593675"/>
                <a:ext cx="468000" cy="468000"/>
                <a:chOff x="6973888" y="4152900"/>
                <a:chExt cx="1743075" cy="1477963"/>
              </a:xfrm>
              <a:solidFill>
                <a:srgbClr val="70AD47">
                  <a:lumMod val="75000"/>
                </a:srgbClr>
              </a:solidFill>
            </p:grpSpPr>
            <p:sp>
              <p:nvSpPr>
                <p:cNvPr id="160" name="Freeform 31">
                  <a:extLst>
                    <a:ext uri="{FF2B5EF4-FFF2-40B4-BE49-F238E27FC236}">
                      <a16:creationId xmlns:a16="http://schemas.microsoft.com/office/drawing/2014/main" id="{29A20A6E-80E9-4A0D-B55E-A9B426F7D7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3888" y="4152900"/>
                  <a:ext cx="1743075" cy="1477963"/>
                </a:xfrm>
                <a:custGeom>
                  <a:avLst/>
                  <a:gdLst>
                    <a:gd name="T0" fmla="*/ 23 w 1098"/>
                    <a:gd name="T1" fmla="*/ 931 h 931"/>
                    <a:gd name="T2" fmla="*/ 23 w 1098"/>
                    <a:gd name="T3" fmla="*/ 931 h 931"/>
                    <a:gd name="T4" fmla="*/ 12 w 1098"/>
                    <a:gd name="T5" fmla="*/ 929 h 931"/>
                    <a:gd name="T6" fmla="*/ 6 w 1098"/>
                    <a:gd name="T7" fmla="*/ 923 h 931"/>
                    <a:gd name="T8" fmla="*/ 6 w 1098"/>
                    <a:gd name="T9" fmla="*/ 923 h 931"/>
                    <a:gd name="T10" fmla="*/ 6 w 1098"/>
                    <a:gd name="T11" fmla="*/ 923 h 931"/>
                    <a:gd name="T12" fmla="*/ 0 w 1098"/>
                    <a:gd name="T13" fmla="*/ 917 h 931"/>
                    <a:gd name="T14" fmla="*/ 0 w 1098"/>
                    <a:gd name="T15" fmla="*/ 908 h 931"/>
                    <a:gd name="T16" fmla="*/ 0 w 1098"/>
                    <a:gd name="T17" fmla="*/ 908 h 931"/>
                    <a:gd name="T18" fmla="*/ 0 w 1098"/>
                    <a:gd name="T19" fmla="*/ 23 h 931"/>
                    <a:gd name="T20" fmla="*/ 0 w 1098"/>
                    <a:gd name="T21" fmla="*/ 23 h 931"/>
                    <a:gd name="T22" fmla="*/ 0 w 1098"/>
                    <a:gd name="T23" fmla="*/ 23 h 931"/>
                    <a:gd name="T24" fmla="*/ 0 w 1098"/>
                    <a:gd name="T25" fmla="*/ 15 h 931"/>
                    <a:gd name="T26" fmla="*/ 6 w 1098"/>
                    <a:gd name="T27" fmla="*/ 9 h 931"/>
                    <a:gd name="T28" fmla="*/ 12 w 1098"/>
                    <a:gd name="T29" fmla="*/ 3 h 931"/>
                    <a:gd name="T30" fmla="*/ 23 w 1098"/>
                    <a:gd name="T31" fmla="*/ 0 h 931"/>
                    <a:gd name="T32" fmla="*/ 23 w 1098"/>
                    <a:gd name="T33" fmla="*/ 0 h 931"/>
                    <a:gd name="T34" fmla="*/ 23 w 1098"/>
                    <a:gd name="T35" fmla="*/ 0 h 931"/>
                    <a:gd name="T36" fmla="*/ 31 w 1098"/>
                    <a:gd name="T37" fmla="*/ 3 h 931"/>
                    <a:gd name="T38" fmla="*/ 39 w 1098"/>
                    <a:gd name="T39" fmla="*/ 9 h 931"/>
                    <a:gd name="T40" fmla="*/ 43 w 1098"/>
                    <a:gd name="T41" fmla="*/ 15 h 931"/>
                    <a:gd name="T42" fmla="*/ 45 w 1098"/>
                    <a:gd name="T43" fmla="*/ 23 h 931"/>
                    <a:gd name="T44" fmla="*/ 45 w 1098"/>
                    <a:gd name="T45" fmla="*/ 23 h 931"/>
                    <a:gd name="T46" fmla="*/ 45 w 1098"/>
                    <a:gd name="T47" fmla="*/ 884 h 931"/>
                    <a:gd name="T48" fmla="*/ 1074 w 1098"/>
                    <a:gd name="T49" fmla="*/ 884 h 931"/>
                    <a:gd name="T50" fmla="*/ 1074 w 1098"/>
                    <a:gd name="T51" fmla="*/ 884 h 931"/>
                    <a:gd name="T52" fmla="*/ 1084 w 1098"/>
                    <a:gd name="T53" fmla="*/ 886 h 931"/>
                    <a:gd name="T54" fmla="*/ 1090 w 1098"/>
                    <a:gd name="T55" fmla="*/ 892 h 931"/>
                    <a:gd name="T56" fmla="*/ 1096 w 1098"/>
                    <a:gd name="T57" fmla="*/ 898 h 931"/>
                    <a:gd name="T58" fmla="*/ 1098 w 1098"/>
                    <a:gd name="T59" fmla="*/ 908 h 931"/>
                    <a:gd name="T60" fmla="*/ 1098 w 1098"/>
                    <a:gd name="T61" fmla="*/ 908 h 931"/>
                    <a:gd name="T62" fmla="*/ 1098 w 1098"/>
                    <a:gd name="T63" fmla="*/ 908 h 931"/>
                    <a:gd name="T64" fmla="*/ 1096 w 1098"/>
                    <a:gd name="T65" fmla="*/ 917 h 931"/>
                    <a:gd name="T66" fmla="*/ 1090 w 1098"/>
                    <a:gd name="T67" fmla="*/ 923 h 931"/>
                    <a:gd name="T68" fmla="*/ 1084 w 1098"/>
                    <a:gd name="T69" fmla="*/ 929 h 931"/>
                    <a:gd name="T70" fmla="*/ 1074 w 1098"/>
                    <a:gd name="T71" fmla="*/ 931 h 931"/>
                    <a:gd name="T72" fmla="*/ 1074 w 1098"/>
                    <a:gd name="T73" fmla="*/ 931 h 931"/>
                    <a:gd name="T74" fmla="*/ 23 w 1098"/>
                    <a:gd name="T75" fmla="*/ 931 h 931"/>
                    <a:gd name="T76" fmla="*/ 23 w 1098"/>
                    <a:gd name="T77" fmla="*/ 931 h 9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098" h="931">
                      <a:moveTo>
                        <a:pt x="23" y="931"/>
                      </a:moveTo>
                      <a:lnTo>
                        <a:pt x="23" y="931"/>
                      </a:lnTo>
                      <a:lnTo>
                        <a:pt x="12" y="929"/>
                      </a:lnTo>
                      <a:lnTo>
                        <a:pt x="6" y="923"/>
                      </a:lnTo>
                      <a:lnTo>
                        <a:pt x="6" y="923"/>
                      </a:lnTo>
                      <a:lnTo>
                        <a:pt x="6" y="923"/>
                      </a:lnTo>
                      <a:lnTo>
                        <a:pt x="0" y="917"/>
                      </a:lnTo>
                      <a:lnTo>
                        <a:pt x="0" y="908"/>
                      </a:lnTo>
                      <a:lnTo>
                        <a:pt x="0" y="908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23"/>
                      </a:lnTo>
                      <a:lnTo>
                        <a:pt x="0" y="15"/>
                      </a:lnTo>
                      <a:lnTo>
                        <a:pt x="6" y="9"/>
                      </a:lnTo>
                      <a:lnTo>
                        <a:pt x="12" y="3"/>
                      </a:lnTo>
                      <a:lnTo>
                        <a:pt x="23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lnTo>
                        <a:pt x="31" y="3"/>
                      </a:lnTo>
                      <a:lnTo>
                        <a:pt x="39" y="9"/>
                      </a:lnTo>
                      <a:lnTo>
                        <a:pt x="43" y="15"/>
                      </a:lnTo>
                      <a:lnTo>
                        <a:pt x="45" y="23"/>
                      </a:lnTo>
                      <a:lnTo>
                        <a:pt x="45" y="23"/>
                      </a:lnTo>
                      <a:lnTo>
                        <a:pt x="45" y="884"/>
                      </a:lnTo>
                      <a:lnTo>
                        <a:pt x="1074" y="884"/>
                      </a:lnTo>
                      <a:lnTo>
                        <a:pt x="1074" y="884"/>
                      </a:lnTo>
                      <a:lnTo>
                        <a:pt x="1084" y="886"/>
                      </a:lnTo>
                      <a:lnTo>
                        <a:pt x="1090" y="892"/>
                      </a:lnTo>
                      <a:lnTo>
                        <a:pt x="1096" y="898"/>
                      </a:lnTo>
                      <a:lnTo>
                        <a:pt x="1098" y="908"/>
                      </a:lnTo>
                      <a:lnTo>
                        <a:pt x="1098" y="908"/>
                      </a:lnTo>
                      <a:lnTo>
                        <a:pt x="1098" y="908"/>
                      </a:lnTo>
                      <a:lnTo>
                        <a:pt x="1096" y="917"/>
                      </a:lnTo>
                      <a:lnTo>
                        <a:pt x="1090" y="923"/>
                      </a:lnTo>
                      <a:lnTo>
                        <a:pt x="1084" y="929"/>
                      </a:lnTo>
                      <a:lnTo>
                        <a:pt x="1074" y="931"/>
                      </a:lnTo>
                      <a:lnTo>
                        <a:pt x="1074" y="931"/>
                      </a:lnTo>
                      <a:lnTo>
                        <a:pt x="23" y="931"/>
                      </a:lnTo>
                      <a:lnTo>
                        <a:pt x="23" y="93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1" name="Freeform 32">
                  <a:extLst>
                    <a:ext uri="{FF2B5EF4-FFF2-40B4-BE49-F238E27FC236}">
                      <a16:creationId xmlns:a16="http://schemas.microsoft.com/office/drawing/2014/main" id="{5690F751-609B-4547-98F8-C81657B39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9625" y="5172075"/>
                  <a:ext cx="276225" cy="288925"/>
                </a:xfrm>
                <a:custGeom>
                  <a:avLst/>
                  <a:gdLst>
                    <a:gd name="T0" fmla="*/ 174 w 174"/>
                    <a:gd name="T1" fmla="*/ 137 h 182"/>
                    <a:gd name="T2" fmla="*/ 174 w 174"/>
                    <a:gd name="T3" fmla="*/ 137 h 182"/>
                    <a:gd name="T4" fmla="*/ 174 w 174"/>
                    <a:gd name="T5" fmla="*/ 148 h 182"/>
                    <a:gd name="T6" fmla="*/ 170 w 174"/>
                    <a:gd name="T7" fmla="*/ 156 h 182"/>
                    <a:gd name="T8" fmla="*/ 166 w 174"/>
                    <a:gd name="T9" fmla="*/ 162 h 182"/>
                    <a:gd name="T10" fmla="*/ 162 w 174"/>
                    <a:gd name="T11" fmla="*/ 168 h 182"/>
                    <a:gd name="T12" fmla="*/ 156 w 174"/>
                    <a:gd name="T13" fmla="*/ 174 h 182"/>
                    <a:gd name="T14" fmla="*/ 147 w 174"/>
                    <a:gd name="T15" fmla="*/ 178 h 182"/>
                    <a:gd name="T16" fmla="*/ 139 w 174"/>
                    <a:gd name="T17" fmla="*/ 180 h 182"/>
                    <a:gd name="T18" fmla="*/ 129 w 174"/>
                    <a:gd name="T19" fmla="*/ 182 h 182"/>
                    <a:gd name="T20" fmla="*/ 45 w 174"/>
                    <a:gd name="T21" fmla="*/ 182 h 182"/>
                    <a:gd name="T22" fmla="*/ 45 w 174"/>
                    <a:gd name="T23" fmla="*/ 182 h 182"/>
                    <a:gd name="T24" fmla="*/ 37 w 174"/>
                    <a:gd name="T25" fmla="*/ 180 h 182"/>
                    <a:gd name="T26" fmla="*/ 28 w 174"/>
                    <a:gd name="T27" fmla="*/ 178 h 182"/>
                    <a:gd name="T28" fmla="*/ 20 w 174"/>
                    <a:gd name="T29" fmla="*/ 174 h 182"/>
                    <a:gd name="T30" fmla="*/ 14 w 174"/>
                    <a:gd name="T31" fmla="*/ 168 h 182"/>
                    <a:gd name="T32" fmla="*/ 8 w 174"/>
                    <a:gd name="T33" fmla="*/ 162 h 182"/>
                    <a:gd name="T34" fmla="*/ 4 w 174"/>
                    <a:gd name="T35" fmla="*/ 156 h 182"/>
                    <a:gd name="T36" fmla="*/ 2 w 174"/>
                    <a:gd name="T37" fmla="*/ 148 h 182"/>
                    <a:gd name="T38" fmla="*/ 0 w 174"/>
                    <a:gd name="T39" fmla="*/ 137 h 182"/>
                    <a:gd name="T40" fmla="*/ 0 w 174"/>
                    <a:gd name="T41" fmla="*/ 43 h 182"/>
                    <a:gd name="T42" fmla="*/ 0 w 174"/>
                    <a:gd name="T43" fmla="*/ 43 h 182"/>
                    <a:gd name="T44" fmla="*/ 2 w 174"/>
                    <a:gd name="T45" fmla="*/ 35 h 182"/>
                    <a:gd name="T46" fmla="*/ 4 w 174"/>
                    <a:gd name="T47" fmla="*/ 27 h 182"/>
                    <a:gd name="T48" fmla="*/ 8 w 174"/>
                    <a:gd name="T49" fmla="*/ 18 h 182"/>
                    <a:gd name="T50" fmla="*/ 14 w 174"/>
                    <a:gd name="T51" fmla="*/ 12 h 182"/>
                    <a:gd name="T52" fmla="*/ 20 w 174"/>
                    <a:gd name="T53" fmla="*/ 6 h 182"/>
                    <a:gd name="T54" fmla="*/ 28 w 174"/>
                    <a:gd name="T55" fmla="*/ 2 h 182"/>
                    <a:gd name="T56" fmla="*/ 37 w 174"/>
                    <a:gd name="T57" fmla="*/ 0 h 182"/>
                    <a:gd name="T58" fmla="*/ 45 w 174"/>
                    <a:gd name="T59" fmla="*/ 0 h 182"/>
                    <a:gd name="T60" fmla="*/ 129 w 174"/>
                    <a:gd name="T61" fmla="*/ 0 h 182"/>
                    <a:gd name="T62" fmla="*/ 129 w 174"/>
                    <a:gd name="T63" fmla="*/ 0 h 182"/>
                    <a:gd name="T64" fmla="*/ 139 w 174"/>
                    <a:gd name="T65" fmla="*/ 0 h 182"/>
                    <a:gd name="T66" fmla="*/ 147 w 174"/>
                    <a:gd name="T67" fmla="*/ 2 h 182"/>
                    <a:gd name="T68" fmla="*/ 156 w 174"/>
                    <a:gd name="T69" fmla="*/ 6 h 182"/>
                    <a:gd name="T70" fmla="*/ 162 w 174"/>
                    <a:gd name="T71" fmla="*/ 12 h 182"/>
                    <a:gd name="T72" fmla="*/ 166 w 174"/>
                    <a:gd name="T73" fmla="*/ 18 h 182"/>
                    <a:gd name="T74" fmla="*/ 170 w 174"/>
                    <a:gd name="T75" fmla="*/ 27 h 182"/>
                    <a:gd name="T76" fmla="*/ 174 w 174"/>
                    <a:gd name="T77" fmla="*/ 35 h 182"/>
                    <a:gd name="T78" fmla="*/ 174 w 174"/>
                    <a:gd name="T79" fmla="*/ 43 h 182"/>
                    <a:gd name="T80" fmla="*/ 174 w 174"/>
                    <a:gd name="T81" fmla="*/ 137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182">
                      <a:moveTo>
                        <a:pt x="174" y="137"/>
                      </a:moveTo>
                      <a:lnTo>
                        <a:pt x="174" y="137"/>
                      </a:lnTo>
                      <a:lnTo>
                        <a:pt x="174" y="148"/>
                      </a:lnTo>
                      <a:lnTo>
                        <a:pt x="170" y="156"/>
                      </a:lnTo>
                      <a:lnTo>
                        <a:pt x="166" y="162"/>
                      </a:lnTo>
                      <a:lnTo>
                        <a:pt x="162" y="168"/>
                      </a:lnTo>
                      <a:lnTo>
                        <a:pt x="156" y="174"/>
                      </a:lnTo>
                      <a:lnTo>
                        <a:pt x="147" y="178"/>
                      </a:lnTo>
                      <a:lnTo>
                        <a:pt x="139" y="180"/>
                      </a:lnTo>
                      <a:lnTo>
                        <a:pt x="129" y="182"/>
                      </a:lnTo>
                      <a:lnTo>
                        <a:pt x="45" y="182"/>
                      </a:lnTo>
                      <a:lnTo>
                        <a:pt x="45" y="182"/>
                      </a:lnTo>
                      <a:lnTo>
                        <a:pt x="37" y="180"/>
                      </a:lnTo>
                      <a:lnTo>
                        <a:pt x="28" y="178"/>
                      </a:lnTo>
                      <a:lnTo>
                        <a:pt x="20" y="174"/>
                      </a:lnTo>
                      <a:lnTo>
                        <a:pt x="14" y="168"/>
                      </a:lnTo>
                      <a:lnTo>
                        <a:pt x="8" y="162"/>
                      </a:lnTo>
                      <a:lnTo>
                        <a:pt x="4" y="156"/>
                      </a:lnTo>
                      <a:lnTo>
                        <a:pt x="2" y="148"/>
                      </a:lnTo>
                      <a:lnTo>
                        <a:pt x="0" y="137"/>
                      </a:lnTo>
                      <a:lnTo>
                        <a:pt x="0" y="43"/>
                      </a:lnTo>
                      <a:lnTo>
                        <a:pt x="0" y="43"/>
                      </a:lnTo>
                      <a:lnTo>
                        <a:pt x="2" y="35"/>
                      </a:lnTo>
                      <a:lnTo>
                        <a:pt x="4" y="27"/>
                      </a:lnTo>
                      <a:lnTo>
                        <a:pt x="8" y="18"/>
                      </a:lnTo>
                      <a:lnTo>
                        <a:pt x="14" y="12"/>
                      </a:lnTo>
                      <a:lnTo>
                        <a:pt x="20" y="6"/>
                      </a:lnTo>
                      <a:lnTo>
                        <a:pt x="28" y="2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129" y="0"/>
                      </a:lnTo>
                      <a:lnTo>
                        <a:pt x="129" y="0"/>
                      </a:lnTo>
                      <a:lnTo>
                        <a:pt x="139" y="0"/>
                      </a:lnTo>
                      <a:lnTo>
                        <a:pt x="147" y="2"/>
                      </a:lnTo>
                      <a:lnTo>
                        <a:pt x="156" y="6"/>
                      </a:lnTo>
                      <a:lnTo>
                        <a:pt x="162" y="12"/>
                      </a:lnTo>
                      <a:lnTo>
                        <a:pt x="166" y="18"/>
                      </a:lnTo>
                      <a:lnTo>
                        <a:pt x="170" y="27"/>
                      </a:lnTo>
                      <a:lnTo>
                        <a:pt x="174" y="35"/>
                      </a:lnTo>
                      <a:lnTo>
                        <a:pt x="174" y="43"/>
                      </a:lnTo>
                      <a:lnTo>
                        <a:pt x="174" y="1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2" name="Freeform 33">
                  <a:extLst>
                    <a:ext uri="{FF2B5EF4-FFF2-40B4-BE49-F238E27FC236}">
                      <a16:creationId xmlns:a16="http://schemas.microsoft.com/office/drawing/2014/main" id="{B974E5CB-7B5F-4F91-8C83-41ECC37777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0463" y="4852988"/>
                  <a:ext cx="276225" cy="608013"/>
                </a:xfrm>
                <a:custGeom>
                  <a:avLst/>
                  <a:gdLst>
                    <a:gd name="T0" fmla="*/ 174 w 174"/>
                    <a:gd name="T1" fmla="*/ 338 h 383"/>
                    <a:gd name="T2" fmla="*/ 174 w 174"/>
                    <a:gd name="T3" fmla="*/ 338 h 383"/>
                    <a:gd name="T4" fmla="*/ 172 w 174"/>
                    <a:gd name="T5" fmla="*/ 349 h 383"/>
                    <a:gd name="T6" fmla="*/ 170 w 174"/>
                    <a:gd name="T7" fmla="*/ 357 h 383"/>
                    <a:gd name="T8" fmla="*/ 166 w 174"/>
                    <a:gd name="T9" fmla="*/ 363 h 383"/>
                    <a:gd name="T10" fmla="*/ 160 w 174"/>
                    <a:gd name="T11" fmla="*/ 369 h 383"/>
                    <a:gd name="T12" fmla="*/ 154 w 174"/>
                    <a:gd name="T13" fmla="*/ 375 h 383"/>
                    <a:gd name="T14" fmla="*/ 148 w 174"/>
                    <a:gd name="T15" fmla="*/ 379 h 383"/>
                    <a:gd name="T16" fmla="*/ 139 w 174"/>
                    <a:gd name="T17" fmla="*/ 381 h 383"/>
                    <a:gd name="T18" fmla="*/ 129 w 174"/>
                    <a:gd name="T19" fmla="*/ 383 h 383"/>
                    <a:gd name="T20" fmla="*/ 45 w 174"/>
                    <a:gd name="T21" fmla="*/ 383 h 383"/>
                    <a:gd name="T22" fmla="*/ 45 w 174"/>
                    <a:gd name="T23" fmla="*/ 383 h 383"/>
                    <a:gd name="T24" fmla="*/ 35 w 174"/>
                    <a:gd name="T25" fmla="*/ 381 h 383"/>
                    <a:gd name="T26" fmla="*/ 27 w 174"/>
                    <a:gd name="T27" fmla="*/ 379 h 383"/>
                    <a:gd name="T28" fmla="*/ 21 w 174"/>
                    <a:gd name="T29" fmla="*/ 375 h 383"/>
                    <a:gd name="T30" fmla="*/ 12 w 174"/>
                    <a:gd name="T31" fmla="*/ 369 h 383"/>
                    <a:gd name="T32" fmla="*/ 8 w 174"/>
                    <a:gd name="T33" fmla="*/ 363 h 383"/>
                    <a:gd name="T34" fmla="*/ 4 w 174"/>
                    <a:gd name="T35" fmla="*/ 357 h 383"/>
                    <a:gd name="T36" fmla="*/ 2 w 174"/>
                    <a:gd name="T37" fmla="*/ 349 h 383"/>
                    <a:gd name="T38" fmla="*/ 0 w 174"/>
                    <a:gd name="T39" fmla="*/ 338 h 383"/>
                    <a:gd name="T40" fmla="*/ 0 w 174"/>
                    <a:gd name="T41" fmla="*/ 43 h 383"/>
                    <a:gd name="T42" fmla="*/ 0 w 174"/>
                    <a:gd name="T43" fmla="*/ 43 h 383"/>
                    <a:gd name="T44" fmla="*/ 2 w 174"/>
                    <a:gd name="T45" fmla="*/ 35 h 383"/>
                    <a:gd name="T46" fmla="*/ 4 w 174"/>
                    <a:gd name="T47" fmla="*/ 27 h 383"/>
                    <a:gd name="T48" fmla="*/ 8 w 174"/>
                    <a:gd name="T49" fmla="*/ 19 h 383"/>
                    <a:gd name="T50" fmla="*/ 12 w 174"/>
                    <a:gd name="T51" fmla="*/ 12 h 383"/>
                    <a:gd name="T52" fmla="*/ 21 w 174"/>
                    <a:gd name="T53" fmla="*/ 6 h 383"/>
                    <a:gd name="T54" fmla="*/ 27 w 174"/>
                    <a:gd name="T55" fmla="*/ 2 h 383"/>
                    <a:gd name="T56" fmla="*/ 35 w 174"/>
                    <a:gd name="T57" fmla="*/ 0 h 383"/>
                    <a:gd name="T58" fmla="*/ 45 w 174"/>
                    <a:gd name="T59" fmla="*/ 0 h 383"/>
                    <a:gd name="T60" fmla="*/ 129 w 174"/>
                    <a:gd name="T61" fmla="*/ 0 h 383"/>
                    <a:gd name="T62" fmla="*/ 129 w 174"/>
                    <a:gd name="T63" fmla="*/ 0 h 383"/>
                    <a:gd name="T64" fmla="*/ 139 w 174"/>
                    <a:gd name="T65" fmla="*/ 0 h 383"/>
                    <a:gd name="T66" fmla="*/ 148 w 174"/>
                    <a:gd name="T67" fmla="*/ 2 h 383"/>
                    <a:gd name="T68" fmla="*/ 154 w 174"/>
                    <a:gd name="T69" fmla="*/ 6 h 383"/>
                    <a:gd name="T70" fmla="*/ 160 w 174"/>
                    <a:gd name="T71" fmla="*/ 12 h 383"/>
                    <a:gd name="T72" fmla="*/ 166 w 174"/>
                    <a:gd name="T73" fmla="*/ 19 h 383"/>
                    <a:gd name="T74" fmla="*/ 170 w 174"/>
                    <a:gd name="T75" fmla="*/ 27 h 383"/>
                    <a:gd name="T76" fmla="*/ 172 w 174"/>
                    <a:gd name="T77" fmla="*/ 35 h 383"/>
                    <a:gd name="T78" fmla="*/ 174 w 174"/>
                    <a:gd name="T79" fmla="*/ 43 h 383"/>
                    <a:gd name="T80" fmla="*/ 174 w 174"/>
                    <a:gd name="T81" fmla="*/ 338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383">
                      <a:moveTo>
                        <a:pt x="174" y="338"/>
                      </a:moveTo>
                      <a:lnTo>
                        <a:pt x="174" y="338"/>
                      </a:lnTo>
                      <a:lnTo>
                        <a:pt x="172" y="349"/>
                      </a:lnTo>
                      <a:lnTo>
                        <a:pt x="170" y="357"/>
                      </a:lnTo>
                      <a:lnTo>
                        <a:pt x="166" y="363"/>
                      </a:lnTo>
                      <a:lnTo>
                        <a:pt x="160" y="369"/>
                      </a:lnTo>
                      <a:lnTo>
                        <a:pt x="154" y="375"/>
                      </a:lnTo>
                      <a:lnTo>
                        <a:pt x="148" y="379"/>
                      </a:lnTo>
                      <a:lnTo>
                        <a:pt x="139" y="381"/>
                      </a:lnTo>
                      <a:lnTo>
                        <a:pt x="129" y="383"/>
                      </a:lnTo>
                      <a:lnTo>
                        <a:pt x="45" y="383"/>
                      </a:lnTo>
                      <a:lnTo>
                        <a:pt x="45" y="383"/>
                      </a:lnTo>
                      <a:lnTo>
                        <a:pt x="35" y="381"/>
                      </a:lnTo>
                      <a:lnTo>
                        <a:pt x="27" y="379"/>
                      </a:lnTo>
                      <a:lnTo>
                        <a:pt x="21" y="375"/>
                      </a:lnTo>
                      <a:lnTo>
                        <a:pt x="12" y="369"/>
                      </a:lnTo>
                      <a:lnTo>
                        <a:pt x="8" y="363"/>
                      </a:lnTo>
                      <a:lnTo>
                        <a:pt x="4" y="357"/>
                      </a:lnTo>
                      <a:lnTo>
                        <a:pt x="2" y="349"/>
                      </a:lnTo>
                      <a:lnTo>
                        <a:pt x="0" y="338"/>
                      </a:lnTo>
                      <a:lnTo>
                        <a:pt x="0" y="43"/>
                      </a:lnTo>
                      <a:lnTo>
                        <a:pt x="0" y="43"/>
                      </a:lnTo>
                      <a:lnTo>
                        <a:pt x="2" y="35"/>
                      </a:lnTo>
                      <a:lnTo>
                        <a:pt x="4" y="27"/>
                      </a:lnTo>
                      <a:lnTo>
                        <a:pt x="8" y="19"/>
                      </a:lnTo>
                      <a:lnTo>
                        <a:pt x="12" y="12"/>
                      </a:lnTo>
                      <a:lnTo>
                        <a:pt x="21" y="6"/>
                      </a:lnTo>
                      <a:lnTo>
                        <a:pt x="27" y="2"/>
                      </a:lnTo>
                      <a:lnTo>
                        <a:pt x="35" y="0"/>
                      </a:lnTo>
                      <a:lnTo>
                        <a:pt x="45" y="0"/>
                      </a:lnTo>
                      <a:lnTo>
                        <a:pt x="129" y="0"/>
                      </a:lnTo>
                      <a:lnTo>
                        <a:pt x="129" y="0"/>
                      </a:lnTo>
                      <a:lnTo>
                        <a:pt x="139" y="0"/>
                      </a:lnTo>
                      <a:lnTo>
                        <a:pt x="148" y="2"/>
                      </a:lnTo>
                      <a:lnTo>
                        <a:pt x="154" y="6"/>
                      </a:lnTo>
                      <a:lnTo>
                        <a:pt x="160" y="12"/>
                      </a:lnTo>
                      <a:lnTo>
                        <a:pt x="166" y="19"/>
                      </a:lnTo>
                      <a:lnTo>
                        <a:pt x="170" y="27"/>
                      </a:lnTo>
                      <a:lnTo>
                        <a:pt x="172" y="35"/>
                      </a:lnTo>
                      <a:lnTo>
                        <a:pt x="174" y="43"/>
                      </a:lnTo>
                      <a:lnTo>
                        <a:pt x="174" y="33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3" name="Freeform 34">
                  <a:extLst>
                    <a:ext uri="{FF2B5EF4-FFF2-40B4-BE49-F238E27FC236}">
                      <a16:creationId xmlns:a16="http://schemas.microsoft.com/office/drawing/2014/main" id="{DB0986D4-3661-48DE-921D-F4B2976763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29600" y="4703763"/>
                  <a:ext cx="276225" cy="757238"/>
                </a:xfrm>
                <a:custGeom>
                  <a:avLst/>
                  <a:gdLst>
                    <a:gd name="T0" fmla="*/ 174 w 174"/>
                    <a:gd name="T1" fmla="*/ 430 h 477"/>
                    <a:gd name="T2" fmla="*/ 174 w 174"/>
                    <a:gd name="T3" fmla="*/ 430 h 477"/>
                    <a:gd name="T4" fmla="*/ 172 w 174"/>
                    <a:gd name="T5" fmla="*/ 441 h 477"/>
                    <a:gd name="T6" fmla="*/ 170 w 174"/>
                    <a:gd name="T7" fmla="*/ 449 h 477"/>
                    <a:gd name="T8" fmla="*/ 166 w 174"/>
                    <a:gd name="T9" fmla="*/ 457 h 477"/>
                    <a:gd name="T10" fmla="*/ 160 w 174"/>
                    <a:gd name="T11" fmla="*/ 463 h 477"/>
                    <a:gd name="T12" fmla="*/ 154 w 174"/>
                    <a:gd name="T13" fmla="*/ 469 h 477"/>
                    <a:gd name="T14" fmla="*/ 146 w 174"/>
                    <a:gd name="T15" fmla="*/ 473 h 477"/>
                    <a:gd name="T16" fmla="*/ 137 w 174"/>
                    <a:gd name="T17" fmla="*/ 475 h 477"/>
                    <a:gd name="T18" fmla="*/ 127 w 174"/>
                    <a:gd name="T19" fmla="*/ 477 h 477"/>
                    <a:gd name="T20" fmla="*/ 47 w 174"/>
                    <a:gd name="T21" fmla="*/ 477 h 477"/>
                    <a:gd name="T22" fmla="*/ 47 w 174"/>
                    <a:gd name="T23" fmla="*/ 477 h 477"/>
                    <a:gd name="T24" fmla="*/ 37 w 174"/>
                    <a:gd name="T25" fmla="*/ 475 h 477"/>
                    <a:gd name="T26" fmla="*/ 29 w 174"/>
                    <a:gd name="T27" fmla="*/ 473 h 477"/>
                    <a:gd name="T28" fmla="*/ 20 w 174"/>
                    <a:gd name="T29" fmla="*/ 469 h 477"/>
                    <a:gd name="T30" fmla="*/ 14 w 174"/>
                    <a:gd name="T31" fmla="*/ 463 h 477"/>
                    <a:gd name="T32" fmla="*/ 8 w 174"/>
                    <a:gd name="T33" fmla="*/ 457 h 477"/>
                    <a:gd name="T34" fmla="*/ 4 w 174"/>
                    <a:gd name="T35" fmla="*/ 449 h 477"/>
                    <a:gd name="T36" fmla="*/ 2 w 174"/>
                    <a:gd name="T37" fmla="*/ 441 h 477"/>
                    <a:gd name="T38" fmla="*/ 0 w 174"/>
                    <a:gd name="T39" fmla="*/ 430 h 477"/>
                    <a:gd name="T40" fmla="*/ 0 w 174"/>
                    <a:gd name="T41" fmla="*/ 47 h 477"/>
                    <a:gd name="T42" fmla="*/ 0 w 174"/>
                    <a:gd name="T43" fmla="*/ 47 h 477"/>
                    <a:gd name="T44" fmla="*/ 2 w 174"/>
                    <a:gd name="T45" fmla="*/ 37 h 477"/>
                    <a:gd name="T46" fmla="*/ 4 w 174"/>
                    <a:gd name="T47" fmla="*/ 29 h 477"/>
                    <a:gd name="T48" fmla="*/ 8 w 174"/>
                    <a:gd name="T49" fmla="*/ 20 h 477"/>
                    <a:gd name="T50" fmla="*/ 14 w 174"/>
                    <a:gd name="T51" fmla="*/ 12 h 477"/>
                    <a:gd name="T52" fmla="*/ 20 w 174"/>
                    <a:gd name="T53" fmla="*/ 8 h 477"/>
                    <a:gd name="T54" fmla="*/ 29 w 174"/>
                    <a:gd name="T55" fmla="*/ 4 h 477"/>
                    <a:gd name="T56" fmla="*/ 37 w 174"/>
                    <a:gd name="T57" fmla="*/ 0 h 477"/>
                    <a:gd name="T58" fmla="*/ 47 w 174"/>
                    <a:gd name="T59" fmla="*/ 0 h 477"/>
                    <a:gd name="T60" fmla="*/ 127 w 174"/>
                    <a:gd name="T61" fmla="*/ 0 h 477"/>
                    <a:gd name="T62" fmla="*/ 127 w 174"/>
                    <a:gd name="T63" fmla="*/ 0 h 477"/>
                    <a:gd name="T64" fmla="*/ 137 w 174"/>
                    <a:gd name="T65" fmla="*/ 0 h 477"/>
                    <a:gd name="T66" fmla="*/ 146 w 174"/>
                    <a:gd name="T67" fmla="*/ 4 h 477"/>
                    <a:gd name="T68" fmla="*/ 154 w 174"/>
                    <a:gd name="T69" fmla="*/ 8 h 477"/>
                    <a:gd name="T70" fmla="*/ 160 w 174"/>
                    <a:gd name="T71" fmla="*/ 12 h 477"/>
                    <a:gd name="T72" fmla="*/ 166 w 174"/>
                    <a:gd name="T73" fmla="*/ 20 h 477"/>
                    <a:gd name="T74" fmla="*/ 170 w 174"/>
                    <a:gd name="T75" fmla="*/ 29 h 477"/>
                    <a:gd name="T76" fmla="*/ 172 w 174"/>
                    <a:gd name="T77" fmla="*/ 37 h 477"/>
                    <a:gd name="T78" fmla="*/ 174 w 174"/>
                    <a:gd name="T79" fmla="*/ 47 h 477"/>
                    <a:gd name="T80" fmla="*/ 174 w 174"/>
                    <a:gd name="T81" fmla="*/ 430 h 4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4" h="477">
                      <a:moveTo>
                        <a:pt x="174" y="430"/>
                      </a:moveTo>
                      <a:lnTo>
                        <a:pt x="174" y="430"/>
                      </a:lnTo>
                      <a:lnTo>
                        <a:pt x="172" y="441"/>
                      </a:lnTo>
                      <a:lnTo>
                        <a:pt x="170" y="449"/>
                      </a:lnTo>
                      <a:lnTo>
                        <a:pt x="166" y="457"/>
                      </a:lnTo>
                      <a:lnTo>
                        <a:pt x="160" y="463"/>
                      </a:lnTo>
                      <a:lnTo>
                        <a:pt x="154" y="469"/>
                      </a:lnTo>
                      <a:lnTo>
                        <a:pt x="146" y="473"/>
                      </a:lnTo>
                      <a:lnTo>
                        <a:pt x="137" y="475"/>
                      </a:lnTo>
                      <a:lnTo>
                        <a:pt x="127" y="477"/>
                      </a:lnTo>
                      <a:lnTo>
                        <a:pt x="47" y="477"/>
                      </a:lnTo>
                      <a:lnTo>
                        <a:pt x="47" y="477"/>
                      </a:lnTo>
                      <a:lnTo>
                        <a:pt x="37" y="475"/>
                      </a:lnTo>
                      <a:lnTo>
                        <a:pt x="29" y="473"/>
                      </a:lnTo>
                      <a:lnTo>
                        <a:pt x="20" y="469"/>
                      </a:lnTo>
                      <a:lnTo>
                        <a:pt x="14" y="463"/>
                      </a:lnTo>
                      <a:lnTo>
                        <a:pt x="8" y="457"/>
                      </a:lnTo>
                      <a:lnTo>
                        <a:pt x="4" y="449"/>
                      </a:lnTo>
                      <a:lnTo>
                        <a:pt x="2" y="441"/>
                      </a:lnTo>
                      <a:lnTo>
                        <a:pt x="0" y="430"/>
                      </a:lnTo>
                      <a:lnTo>
                        <a:pt x="0" y="47"/>
                      </a:lnTo>
                      <a:lnTo>
                        <a:pt x="0" y="47"/>
                      </a:lnTo>
                      <a:lnTo>
                        <a:pt x="2" y="37"/>
                      </a:lnTo>
                      <a:lnTo>
                        <a:pt x="4" y="29"/>
                      </a:lnTo>
                      <a:lnTo>
                        <a:pt x="8" y="20"/>
                      </a:lnTo>
                      <a:lnTo>
                        <a:pt x="14" y="12"/>
                      </a:lnTo>
                      <a:lnTo>
                        <a:pt x="20" y="8"/>
                      </a:lnTo>
                      <a:lnTo>
                        <a:pt x="29" y="4"/>
                      </a:lnTo>
                      <a:lnTo>
                        <a:pt x="37" y="0"/>
                      </a:lnTo>
                      <a:lnTo>
                        <a:pt x="47" y="0"/>
                      </a:lnTo>
                      <a:lnTo>
                        <a:pt x="12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6" y="4"/>
                      </a:lnTo>
                      <a:lnTo>
                        <a:pt x="154" y="8"/>
                      </a:lnTo>
                      <a:lnTo>
                        <a:pt x="160" y="12"/>
                      </a:lnTo>
                      <a:lnTo>
                        <a:pt x="166" y="20"/>
                      </a:lnTo>
                      <a:lnTo>
                        <a:pt x="170" y="29"/>
                      </a:lnTo>
                      <a:lnTo>
                        <a:pt x="172" y="37"/>
                      </a:lnTo>
                      <a:lnTo>
                        <a:pt x="174" y="47"/>
                      </a:lnTo>
                      <a:lnTo>
                        <a:pt x="174" y="4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4" name="Freeform 35">
                  <a:extLst>
                    <a:ext uri="{FF2B5EF4-FFF2-40B4-BE49-F238E27FC236}">
                      <a16:creationId xmlns:a16="http://schemas.microsoft.com/office/drawing/2014/main" id="{EB7A0020-04E7-494A-BEB0-D60B7B66C5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61300" y="4995863"/>
                  <a:ext cx="277812" cy="465138"/>
                </a:xfrm>
                <a:custGeom>
                  <a:avLst/>
                  <a:gdLst>
                    <a:gd name="T0" fmla="*/ 175 w 175"/>
                    <a:gd name="T1" fmla="*/ 248 h 293"/>
                    <a:gd name="T2" fmla="*/ 175 w 175"/>
                    <a:gd name="T3" fmla="*/ 248 h 293"/>
                    <a:gd name="T4" fmla="*/ 173 w 175"/>
                    <a:gd name="T5" fmla="*/ 259 h 293"/>
                    <a:gd name="T6" fmla="*/ 171 w 175"/>
                    <a:gd name="T7" fmla="*/ 267 h 293"/>
                    <a:gd name="T8" fmla="*/ 166 w 175"/>
                    <a:gd name="T9" fmla="*/ 273 h 293"/>
                    <a:gd name="T10" fmla="*/ 160 w 175"/>
                    <a:gd name="T11" fmla="*/ 279 h 293"/>
                    <a:gd name="T12" fmla="*/ 154 w 175"/>
                    <a:gd name="T13" fmla="*/ 285 h 293"/>
                    <a:gd name="T14" fmla="*/ 146 w 175"/>
                    <a:gd name="T15" fmla="*/ 289 h 293"/>
                    <a:gd name="T16" fmla="*/ 138 w 175"/>
                    <a:gd name="T17" fmla="*/ 291 h 293"/>
                    <a:gd name="T18" fmla="*/ 130 w 175"/>
                    <a:gd name="T19" fmla="*/ 293 h 293"/>
                    <a:gd name="T20" fmla="*/ 46 w 175"/>
                    <a:gd name="T21" fmla="*/ 293 h 293"/>
                    <a:gd name="T22" fmla="*/ 46 w 175"/>
                    <a:gd name="T23" fmla="*/ 293 h 293"/>
                    <a:gd name="T24" fmla="*/ 35 w 175"/>
                    <a:gd name="T25" fmla="*/ 291 h 293"/>
                    <a:gd name="T26" fmla="*/ 27 w 175"/>
                    <a:gd name="T27" fmla="*/ 289 h 293"/>
                    <a:gd name="T28" fmla="*/ 19 w 175"/>
                    <a:gd name="T29" fmla="*/ 285 h 293"/>
                    <a:gd name="T30" fmla="*/ 13 w 175"/>
                    <a:gd name="T31" fmla="*/ 279 h 293"/>
                    <a:gd name="T32" fmla="*/ 9 w 175"/>
                    <a:gd name="T33" fmla="*/ 273 h 293"/>
                    <a:gd name="T34" fmla="*/ 5 w 175"/>
                    <a:gd name="T35" fmla="*/ 267 h 293"/>
                    <a:gd name="T36" fmla="*/ 0 w 175"/>
                    <a:gd name="T37" fmla="*/ 259 h 293"/>
                    <a:gd name="T38" fmla="*/ 0 w 175"/>
                    <a:gd name="T39" fmla="*/ 248 h 293"/>
                    <a:gd name="T40" fmla="*/ 0 w 175"/>
                    <a:gd name="T41" fmla="*/ 45 h 293"/>
                    <a:gd name="T42" fmla="*/ 0 w 175"/>
                    <a:gd name="T43" fmla="*/ 45 h 293"/>
                    <a:gd name="T44" fmla="*/ 0 w 175"/>
                    <a:gd name="T45" fmla="*/ 35 h 293"/>
                    <a:gd name="T46" fmla="*/ 5 w 175"/>
                    <a:gd name="T47" fmla="*/ 27 h 293"/>
                    <a:gd name="T48" fmla="*/ 9 w 175"/>
                    <a:gd name="T49" fmla="*/ 21 h 293"/>
                    <a:gd name="T50" fmla="*/ 13 w 175"/>
                    <a:gd name="T51" fmla="*/ 13 h 293"/>
                    <a:gd name="T52" fmla="*/ 19 w 175"/>
                    <a:gd name="T53" fmla="*/ 9 h 293"/>
                    <a:gd name="T54" fmla="*/ 27 w 175"/>
                    <a:gd name="T55" fmla="*/ 4 h 293"/>
                    <a:gd name="T56" fmla="*/ 35 w 175"/>
                    <a:gd name="T57" fmla="*/ 2 h 293"/>
                    <a:gd name="T58" fmla="*/ 46 w 175"/>
                    <a:gd name="T59" fmla="*/ 0 h 293"/>
                    <a:gd name="T60" fmla="*/ 130 w 175"/>
                    <a:gd name="T61" fmla="*/ 0 h 293"/>
                    <a:gd name="T62" fmla="*/ 130 w 175"/>
                    <a:gd name="T63" fmla="*/ 0 h 293"/>
                    <a:gd name="T64" fmla="*/ 138 w 175"/>
                    <a:gd name="T65" fmla="*/ 2 h 293"/>
                    <a:gd name="T66" fmla="*/ 146 w 175"/>
                    <a:gd name="T67" fmla="*/ 4 h 293"/>
                    <a:gd name="T68" fmla="*/ 154 w 175"/>
                    <a:gd name="T69" fmla="*/ 9 h 293"/>
                    <a:gd name="T70" fmla="*/ 160 w 175"/>
                    <a:gd name="T71" fmla="*/ 13 h 293"/>
                    <a:gd name="T72" fmla="*/ 166 w 175"/>
                    <a:gd name="T73" fmla="*/ 21 h 293"/>
                    <a:gd name="T74" fmla="*/ 171 w 175"/>
                    <a:gd name="T75" fmla="*/ 27 h 293"/>
                    <a:gd name="T76" fmla="*/ 173 w 175"/>
                    <a:gd name="T77" fmla="*/ 35 h 293"/>
                    <a:gd name="T78" fmla="*/ 175 w 175"/>
                    <a:gd name="T79" fmla="*/ 45 h 293"/>
                    <a:gd name="T80" fmla="*/ 175 w 175"/>
                    <a:gd name="T81" fmla="*/ 248 h 2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175" h="293">
                      <a:moveTo>
                        <a:pt x="175" y="248"/>
                      </a:moveTo>
                      <a:lnTo>
                        <a:pt x="175" y="248"/>
                      </a:lnTo>
                      <a:lnTo>
                        <a:pt x="173" y="259"/>
                      </a:lnTo>
                      <a:lnTo>
                        <a:pt x="171" y="267"/>
                      </a:lnTo>
                      <a:lnTo>
                        <a:pt x="166" y="273"/>
                      </a:lnTo>
                      <a:lnTo>
                        <a:pt x="160" y="279"/>
                      </a:lnTo>
                      <a:lnTo>
                        <a:pt x="154" y="285"/>
                      </a:lnTo>
                      <a:lnTo>
                        <a:pt x="146" y="289"/>
                      </a:lnTo>
                      <a:lnTo>
                        <a:pt x="138" y="291"/>
                      </a:lnTo>
                      <a:lnTo>
                        <a:pt x="130" y="293"/>
                      </a:lnTo>
                      <a:lnTo>
                        <a:pt x="46" y="293"/>
                      </a:lnTo>
                      <a:lnTo>
                        <a:pt x="46" y="293"/>
                      </a:lnTo>
                      <a:lnTo>
                        <a:pt x="35" y="291"/>
                      </a:lnTo>
                      <a:lnTo>
                        <a:pt x="27" y="289"/>
                      </a:lnTo>
                      <a:lnTo>
                        <a:pt x="19" y="285"/>
                      </a:lnTo>
                      <a:lnTo>
                        <a:pt x="13" y="279"/>
                      </a:lnTo>
                      <a:lnTo>
                        <a:pt x="9" y="273"/>
                      </a:lnTo>
                      <a:lnTo>
                        <a:pt x="5" y="267"/>
                      </a:lnTo>
                      <a:lnTo>
                        <a:pt x="0" y="259"/>
                      </a:lnTo>
                      <a:lnTo>
                        <a:pt x="0" y="248"/>
                      </a:lnTo>
                      <a:lnTo>
                        <a:pt x="0" y="45"/>
                      </a:lnTo>
                      <a:lnTo>
                        <a:pt x="0" y="45"/>
                      </a:lnTo>
                      <a:lnTo>
                        <a:pt x="0" y="35"/>
                      </a:lnTo>
                      <a:lnTo>
                        <a:pt x="5" y="27"/>
                      </a:lnTo>
                      <a:lnTo>
                        <a:pt x="9" y="21"/>
                      </a:lnTo>
                      <a:lnTo>
                        <a:pt x="13" y="13"/>
                      </a:lnTo>
                      <a:lnTo>
                        <a:pt x="19" y="9"/>
                      </a:lnTo>
                      <a:lnTo>
                        <a:pt x="27" y="4"/>
                      </a:lnTo>
                      <a:lnTo>
                        <a:pt x="35" y="2"/>
                      </a:lnTo>
                      <a:lnTo>
                        <a:pt x="46" y="0"/>
                      </a:lnTo>
                      <a:lnTo>
                        <a:pt x="130" y="0"/>
                      </a:lnTo>
                      <a:lnTo>
                        <a:pt x="130" y="0"/>
                      </a:lnTo>
                      <a:lnTo>
                        <a:pt x="138" y="2"/>
                      </a:lnTo>
                      <a:lnTo>
                        <a:pt x="146" y="4"/>
                      </a:lnTo>
                      <a:lnTo>
                        <a:pt x="154" y="9"/>
                      </a:lnTo>
                      <a:lnTo>
                        <a:pt x="160" y="13"/>
                      </a:lnTo>
                      <a:lnTo>
                        <a:pt x="166" y="21"/>
                      </a:lnTo>
                      <a:lnTo>
                        <a:pt x="171" y="27"/>
                      </a:lnTo>
                      <a:lnTo>
                        <a:pt x="173" y="35"/>
                      </a:lnTo>
                      <a:lnTo>
                        <a:pt x="175" y="45"/>
                      </a:lnTo>
                      <a:lnTo>
                        <a:pt x="175" y="24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65" name="Freeform 36">
                  <a:extLst>
                    <a:ext uri="{FF2B5EF4-FFF2-40B4-BE49-F238E27FC236}">
                      <a16:creationId xmlns:a16="http://schemas.microsoft.com/office/drawing/2014/main" id="{77AAE7BB-1E67-4637-859F-9676416D3A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8988" y="4264025"/>
                  <a:ext cx="1311275" cy="690563"/>
                </a:xfrm>
                <a:custGeom>
                  <a:avLst/>
                  <a:gdLst>
                    <a:gd name="T0" fmla="*/ 826 w 826"/>
                    <a:gd name="T1" fmla="*/ 0 h 435"/>
                    <a:gd name="T2" fmla="*/ 656 w 826"/>
                    <a:gd name="T3" fmla="*/ 19 h 435"/>
                    <a:gd name="T4" fmla="*/ 712 w 826"/>
                    <a:gd name="T5" fmla="*/ 76 h 435"/>
                    <a:gd name="T6" fmla="*/ 529 w 826"/>
                    <a:gd name="T7" fmla="*/ 299 h 435"/>
                    <a:gd name="T8" fmla="*/ 339 w 826"/>
                    <a:gd name="T9" fmla="*/ 123 h 435"/>
                    <a:gd name="T10" fmla="*/ 339 w 826"/>
                    <a:gd name="T11" fmla="*/ 123 h 435"/>
                    <a:gd name="T12" fmla="*/ 332 w 826"/>
                    <a:gd name="T13" fmla="*/ 119 h 435"/>
                    <a:gd name="T14" fmla="*/ 328 w 826"/>
                    <a:gd name="T15" fmla="*/ 117 h 435"/>
                    <a:gd name="T16" fmla="*/ 316 w 826"/>
                    <a:gd name="T17" fmla="*/ 115 h 435"/>
                    <a:gd name="T18" fmla="*/ 304 w 826"/>
                    <a:gd name="T19" fmla="*/ 117 h 435"/>
                    <a:gd name="T20" fmla="*/ 298 w 826"/>
                    <a:gd name="T21" fmla="*/ 119 h 435"/>
                    <a:gd name="T22" fmla="*/ 291 w 826"/>
                    <a:gd name="T23" fmla="*/ 123 h 435"/>
                    <a:gd name="T24" fmla="*/ 13 w 826"/>
                    <a:gd name="T25" fmla="*/ 375 h 435"/>
                    <a:gd name="T26" fmla="*/ 13 w 826"/>
                    <a:gd name="T27" fmla="*/ 375 h 435"/>
                    <a:gd name="T28" fmla="*/ 9 w 826"/>
                    <a:gd name="T29" fmla="*/ 381 h 435"/>
                    <a:gd name="T30" fmla="*/ 5 w 826"/>
                    <a:gd name="T31" fmla="*/ 388 h 435"/>
                    <a:gd name="T32" fmla="*/ 3 w 826"/>
                    <a:gd name="T33" fmla="*/ 394 h 435"/>
                    <a:gd name="T34" fmla="*/ 0 w 826"/>
                    <a:gd name="T35" fmla="*/ 400 h 435"/>
                    <a:gd name="T36" fmla="*/ 3 w 826"/>
                    <a:gd name="T37" fmla="*/ 406 h 435"/>
                    <a:gd name="T38" fmla="*/ 3 w 826"/>
                    <a:gd name="T39" fmla="*/ 412 h 435"/>
                    <a:gd name="T40" fmla="*/ 7 w 826"/>
                    <a:gd name="T41" fmla="*/ 418 h 435"/>
                    <a:gd name="T42" fmla="*/ 11 w 826"/>
                    <a:gd name="T43" fmla="*/ 424 h 435"/>
                    <a:gd name="T44" fmla="*/ 11 w 826"/>
                    <a:gd name="T45" fmla="*/ 424 h 435"/>
                    <a:gd name="T46" fmla="*/ 15 w 826"/>
                    <a:gd name="T47" fmla="*/ 429 h 435"/>
                    <a:gd name="T48" fmla="*/ 21 w 826"/>
                    <a:gd name="T49" fmla="*/ 433 h 435"/>
                    <a:gd name="T50" fmla="*/ 29 w 826"/>
                    <a:gd name="T51" fmla="*/ 435 h 435"/>
                    <a:gd name="T52" fmla="*/ 35 w 826"/>
                    <a:gd name="T53" fmla="*/ 435 h 435"/>
                    <a:gd name="T54" fmla="*/ 35 w 826"/>
                    <a:gd name="T55" fmla="*/ 435 h 435"/>
                    <a:gd name="T56" fmla="*/ 48 w 826"/>
                    <a:gd name="T57" fmla="*/ 433 h 435"/>
                    <a:gd name="T58" fmla="*/ 58 w 826"/>
                    <a:gd name="T59" fmla="*/ 426 h 435"/>
                    <a:gd name="T60" fmla="*/ 58 w 826"/>
                    <a:gd name="T61" fmla="*/ 426 h 435"/>
                    <a:gd name="T62" fmla="*/ 314 w 826"/>
                    <a:gd name="T63" fmla="*/ 195 h 435"/>
                    <a:gd name="T64" fmla="*/ 509 w 826"/>
                    <a:gd name="T65" fmla="*/ 375 h 435"/>
                    <a:gd name="T66" fmla="*/ 509 w 826"/>
                    <a:gd name="T67" fmla="*/ 375 h 435"/>
                    <a:gd name="T68" fmla="*/ 515 w 826"/>
                    <a:gd name="T69" fmla="*/ 379 h 435"/>
                    <a:gd name="T70" fmla="*/ 521 w 826"/>
                    <a:gd name="T71" fmla="*/ 381 h 435"/>
                    <a:gd name="T72" fmla="*/ 527 w 826"/>
                    <a:gd name="T73" fmla="*/ 383 h 435"/>
                    <a:gd name="T74" fmla="*/ 535 w 826"/>
                    <a:gd name="T75" fmla="*/ 383 h 435"/>
                    <a:gd name="T76" fmla="*/ 535 w 826"/>
                    <a:gd name="T77" fmla="*/ 383 h 435"/>
                    <a:gd name="T78" fmla="*/ 541 w 826"/>
                    <a:gd name="T79" fmla="*/ 381 h 435"/>
                    <a:gd name="T80" fmla="*/ 548 w 826"/>
                    <a:gd name="T81" fmla="*/ 379 h 435"/>
                    <a:gd name="T82" fmla="*/ 554 w 826"/>
                    <a:gd name="T83" fmla="*/ 375 h 435"/>
                    <a:gd name="T84" fmla="*/ 558 w 826"/>
                    <a:gd name="T85" fmla="*/ 371 h 435"/>
                    <a:gd name="T86" fmla="*/ 761 w 826"/>
                    <a:gd name="T87" fmla="*/ 123 h 435"/>
                    <a:gd name="T88" fmla="*/ 808 w 826"/>
                    <a:gd name="T89" fmla="*/ 170 h 435"/>
                    <a:gd name="T90" fmla="*/ 826 w 826"/>
                    <a:gd name="T91" fmla="*/ 0 h 4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826" h="435">
                      <a:moveTo>
                        <a:pt x="826" y="0"/>
                      </a:moveTo>
                      <a:lnTo>
                        <a:pt x="656" y="19"/>
                      </a:lnTo>
                      <a:lnTo>
                        <a:pt x="712" y="76"/>
                      </a:lnTo>
                      <a:lnTo>
                        <a:pt x="529" y="299"/>
                      </a:lnTo>
                      <a:lnTo>
                        <a:pt x="339" y="123"/>
                      </a:lnTo>
                      <a:lnTo>
                        <a:pt x="339" y="123"/>
                      </a:lnTo>
                      <a:lnTo>
                        <a:pt x="332" y="119"/>
                      </a:lnTo>
                      <a:lnTo>
                        <a:pt x="328" y="117"/>
                      </a:lnTo>
                      <a:lnTo>
                        <a:pt x="316" y="115"/>
                      </a:lnTo>
                      <a:lnTo>
                        <a:pt x="304" y="117"/>
                      </a:lnTo>
                      <a:lnTo>
                        <a:pt x="298" y="119"/>
                      </a:lnTo>
                      <a:lnTo>
                        <a:pt x="291" y="123"/>
                      </a:lnTo>
                      <a:lnTo>
                        <a:pt x="13" y="375"/>
                      </a:lnTo>
                      <a:lnTo>
                        <a:pt x="13" y="375"/>
                      </a:lnTo>
                      <a:lnTo>
                        <a:pt x="9" y="381"/>
                      </a:lnTo>
                      <a:lnTo>
                        <a:pt x="5" y="388"/>
                      </a:lnTo>
                      <a:lnTo>
                        <a:pt x="3" y="394"/>
                      </a:lnTo>
                      <a:lnTo>
                        <a:pt x="0" y="400"/>
                      </a:lnTo>
                      <a:lnTo>
                        <a:pt x="3" y="406"/>
                      </a:lnTo>
                      <a:lnTo>
                        <a:pt x="3" y="412"/>
                      </a:lnTo>
                      <a:lnTo>
                        <a:pt x="7" y="418"/>
                      </a:lnTo>
                      <a:lnTo>
                        <a:pt x="11" y="424"/>
                      </a:lnTo>
                      <a:lnTo>
                        <a:pt x="11" y="424"/>
                      </a:lnTo>
                      <a:lnTo>
                        <a:pt x="15" y="429"/>
                      </a:lnTo>
                      <a:lnTo>
                        <a:pt x="21" y="433"/>
                      </a:lnTo>
                      <a:lnTo>
                        <a:pt x="29" y="435"/>
                      </a:lnTo>
                      <a:lnTo>
                        <a:pt x="35" y="435"/>
                      </a:lnTo>
                      <a:lnTo>
                        <a:pt x="35" y="435"/>
                      </a:lnTo>
                      <a:lnTo>
                        <a:pt x="48" y="433"/>
                      </a:lnTo>
                      <a:lnTo>
                        <a:pt x="58" y="426"/>
                      </a:lnTo>
                      <a:lnTo>
                        <a:pt x="58" y="426"/>
                      </a:lnTo>
                      <a:lnTo>
                        <a:pt x="314" y="195"/>
                      </a:lnTo>
                      <a:lnTo>
                        <a:pt x="509" y="375"/>
                      </a:lnTo>
                      <a:lnTo>
                        <a:pt x="509" y="375"/>
                      </a:lnTo>
                      <a:lnTo>
                        <a:pt x="515" y="379"/>
                      </a:lnTo>
                      <a:lnTo>
                        <a:pt x="521" y="381"/>
                      </a:lnTo>
                      <a:lnTo>
                        <a:pt x="527" y="383"/>
                      </a:lnTo>
                      <a:lnTo>
                        <a:pt x="535" y="383"/>
                      </a:lnTo>
                      <a:lnTo>
                        <a:pt x="535" y="383"/>
                      </a:lnTo>
                      <a:lnTo>
                        <a:pt x="541" y="381"/>
                      </a:lnTo>
                      <a:lnTo>
                        <a:pt x="548" y="379"/>
                      </a:lnTo>
                      <a:lnTo>
                        <a:pt x="554" y="375"/>
                      </a:lnTo>
                      <a:lnTo>
                        <a:pt x="558" y="371"/>
                      </a:lnTo>
                      <a:lnTo>
                        <a:pt x="761" y="123"/>
                      </a:lnTo>
                      <a:lnTo>
                        <a:pt x="808" y="170"/>
                      </a:lnTo>
                      <a:lnTo>
                        <a:pt x="82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Noto Sans CJK TC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199" name="群組 198">
            <a:extLst>
              <a:ext uri="{FF2B5EF4-FFF2-40B4-BE49-F238E27FC236}">
                <a16:creationId xmlns:a16="http://schemas.microsoft.com/office/drawing/2014/main" id="{40B2BCEE-EFE3-478C-862E-C9E8D04EE77A}"/>
              </a:ext>
            </a:extLst>
          </p:cNvPr>
          <p:cNvGrpSpPr/>
          <p:nvPr/>
        </p:nvGrpSpPr>
        <p:grpSpPr>
          <a:xfrm>
            <a:off x="9184267" y="2347772"/>
            <a:ext cx="2790000" cy="3611880"/>
            <a:chOff x="8943393" y="2356915"/>
            <a:chExt cx="2790000" cy="3611880"/>
          </a:xfrm>
        </p:grpSpPr>
        <p:grpSp>
          <p:nvGrpSpPr>
            <p:cNvPr id="131" name="群組 130">
              <a:extLst>
                <a:ext uri="{FF2B5EF4-FFF2-40B4-BE49-F238E27FC236}">
                  <a16:creationId xmlns:a16="http://schemas.microsoft.com/office/drawing/2014/main" id="{A8A4E7BA-E02E-46C9-A5C9-3C0A82325FF9}"/>
                </a:ext>
              </a:extLst>
            </p:cNvPr>
            <p:cNvGrpSpPr/>
            <p:nvPr/>
          </p:nvGrpSpPr>
          <p:grpSpPr>
            <a:xfrm>
              <a:off x="9218821" y="2484427"/>
              <a:ext cx="2071368" cy="540000"/>
              <a:chOff x="9166608" y="2139192"/>
              <a:chExt cx="2071368" cy="540000"/>
            </a:xfrm>
          </p:grpSpPr>
          <p:sp>
            <p:nvSpPr>
              <p:cNvPr id="150" name="Text 13">
                <a:extLst>
                  <a:ext uri="{FF2B5EF4-FFF2-40B4-BE49-F238E27FC236}">
                    <a16:creationId xmlns:a16="http://schemas.microsoft.com/office/drawing/2014/main" id="{331FDDC5-7413-47B0-95D7-CB85CFE2D716}"/>
                  </a:ext>
                </a:extLst>
              </p:cNvPr>
              <p:cNvSpPr/>
              <p:nvPr/>
            </p:nvSpPr>
            <p:spPr>
              <a:xfrm>
                <a:off x="9573768" y="2239928"/>
                <a:ext cx="1664208" cy="320040"/>
              </a:xfrm>
              <a:prstGeom prst="rect">
                <a:avLst/>
              </a:prstGeom>
              <a:noFill/>
              <a:ln/>
            </p:spPr>
            <p:txBody>
              <a:bodyPr wrap="square" lIns="381" tIns="381" rIns="381" bIns="381" rtlCol="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各大</a:t>
                </a:r>
                <a:r>
                  <a:rPr kumimoji="0" lang="zh-TW" alt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</a:t>
                </a:r>
                <a:r>
                  <a:rPr kumimoji="0" lang="en-US" sz="20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8D2D5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校院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pic>
            <p:nvPicPr>
              <p:cNvPr id="151" name="圖片 150">
                <a:extLst>
                  <a:ext uri="{FF2B5EF4-FFF2-40B4-BE49-F238E27FC236}">
                    <a16:creationId xmlns:a16="http://schemas.microsoft.com/office/drawing/2014/main" id="{EE72818F-6AF4-4BC3-B7D9-EF5EEF9B14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166608" y="2139192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F8BED0AD-6F9F-4F4F-A539-2DED58DF4E5B}"/>
                </a:ext>
              </a:extLst>
            </p:cNvPr>
            <p:cNvGrpSpPr/>
            <p:nvPr/>
          </p:nvGrpSpPr>
          <p:grpSpPr>
            <a:xfrm>
              <a:off x="8943393" y="2356915"/>
              <a:ext cx="2790000" cy="3611880"/>
              <a:chOff x="8943393" y="2356915"/>
              <a:chExt cx="2790000" cy="3611880"/>
            </a:xfrm>
          </p:grpSpPr>
          <p:sp>
            <p:nvSpPr>
              <p:cNvPr id="130" name="Shape 10">
                <a:extLst>
                  <a:ext uri="{FF2B5EF4-FFF2-40B4-BE49-F238E27FC236}">
                    <a16:creationId xmlns:a16="http://schemas.microsoft.com/office/drawing/2014/main" id="{92575680-7766-42FF-9C6C-9AF417AEAA1C}"/>
                  </a:ext>
                </a:extLst>
              </p:cNvPr>
              <p:cNvSpPr/>
              <p:nvPr/>
            </p:nvSpPr>
            <p:spPr>
              <a:xfrm>
                <a:off x="8943393" y="2356915"/>
                <a:ext cx="2790000" cy="3611880"/>
              </a:xfrm>
              <a:prstGeom prst="roundRect">
                <a:avLst>
                  <a:gd name="adj" fmla="val 4912"/>
                </a:avLst>
              </a:prstGeom>
              <a:noFill/>
              <a:ln w="28575">
                <a:solidFill>
                  <a:srgbClr val="8D2D56"/>
                </a:solidFill>
                <a:prstDash val="solid"/>
              </a:ln>
            </p:spPr>
          </p:sp>
          <p:grpSp>
            <p:nvGrpSpPr>
              <p:cNvPr id="2" name="群組 1">
                <a:extLst>
                  <a:ext uri="{FF2B5EF4-FFF2-40B4-BE49-F238E27FC236}">
                    <a16:creationId xmlns:a16="http://schemas.microsoft.com/office/drawing/2014/main" id="{93BE2D4D-9D6C-40F0-B23D-EC646432708E}"/>
                  </a:ext>
                </a:extLst>
              </p:cNvPr>
              <p:cNvGrpSpPr/>
              <p:nvPr/>
            </p:nvGrpSpPr>
            <p:grpSpPr>
              <a:xfrm>
                <a:off x="9199346" y="3186907"/>
                <a:ext cx="2286000" cy="648000"/>
                <a:chOff x="9199346" y="3186907"/>
                <a:chExt cx="2286000" cy="648000"/>
              </a:xfrm>
            </p:grpSpPr>
            <p:grpSp>
              <p:nvGrpSpPr>
                <p:cNvPr id="143" name="群組 142">
                  <a:extLst>
                    <a:ext uri="{FF2B5EF4-FFF2-40B4-BE49-F238E27FC236}">
                      <a16:creationId xmlns:a16="http://schemas.microsoft.com/office/drawing/2014/main" id="{9A53407C-05B9-496E-92C7-BCAAD36E4AE7}"/>
                    </a:ext>
                  </a:extLst>
                </p:cNvPr>
                <p:cNvGrpSpPr/>
                <p:nvPr/>
              </p:nvGrpSpPr>
              <p:grpSpPr>
                <a:xfrm>
                  <a:off x="9199346" y="3186907"/>
                  <a:ext cx="2286000" cy="648000"/>
                  <a:chOff x="9208677" y="2841672"/>
                  <a:chExt cx="2286000" cy="648000"/>
                </a:xfrm>
              </p:grpSpPr>
              <p:sp>
                <p:nvSpPr>
                  <p:cNvPr id="148" name="Shape 33">
                    <a:extLst>
                      <a:ext uri="{FF2B5EF4-FFF2-40B4-BE49-F238E27FC236}">
                        <a16:creationId xmlns:a16="http://schemas.microsoft.com/office/drawing/2014/main" id="{7D0BE13A-22F7-4FD1-B219-DD57411E91F4}"/>
                      </a:ext>
                    </a:extLst>
                  </p:cNvPr>
                  <p:cNvSpPr/>
                  <p:nvPr/>
                </p:nvSpPr>
                <p:spPr>
                  <a:xfrm>
                    <a:off x="9208677" y="2841672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49" name="Text 34">
                    <a:extLst>
                      <a:ext uri="{FF2B5EF4-FFF2-40B4-BE49-F238E27FC236}">
                        <a16:creationId xmlns:a16="http://schemas.microsoft.com/office/drawing/2014/main" id="{C71D6598-FF1B-4DC2-98CF-B079A85687E2}"/>
                      </a:ext>
                    </a:extLst>
                  </p:cNvPr>
                  <p:cNvSpPr/>
                  <p:nvPr/>
                </p:nvSpPr>
                <p:spPr>
                  <a:xfrm>
                    <a:off x="9768152" y="3051372"/>
                    <a:ext cx="15544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 err="1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資料填報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44" name="组合 39">
                  <a:extLst>
                    <a:ext uri="{FF2B5EF4-FFF2-40B4-BE49-F238E27FC236}">
                      <a16:creationId xmlns:a16="http://schemas.microsoft.com/office/drawing/2014/main" id="{8B3CE487-C170-4D1B-A4B2-98CE060D3030}"/>
                    </a:ext>
                  </a:extLst>
                </p:cNvPr>
                <p:cNvGrpSpPr/>
                <p:nvPr/>
              </p:nvGrpSpPr>
              <p:grpSpPr>
                <a:xfrm>
                  <a:off x="9316207" y="3244134"/>
                  <a:ext cx="540000" cy="540000"/>
                  <a:chOff x="6599238" y="4095751"/>
                  <a:chExt cx="1908175" cy="1547813"/>
                </a:xfrm>
                <a:solidFill>
                  <a:srgbClr val="990033"/>
                </a:solidFill>
              </p:grpSpPr>
              <p:sp>
                <p:nvSpPr>
                  <p:cNvPr id="145" name="Freeform 15">
                    <a:extLst>
                      <a:ext uri="{FF2B5EF4-FFF2-40B4-BE49-F238E27FC236}">
                        <a16:creationId xmlns:a16="http://schemas.microsoft.com/office/drawing/2014/main" id="{37F61322-EF3D-4D2A-B8D8-032D37799446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599238" y="4095751"/>
                    <a:ext cx="823913" cy="809625"/>
                  </a:xfrm>
                  <a:custGeom>
                    <a:avLst/>
                    <a:gdLst>
                      <a:gd name="T0" fmla="*/ 476 w 519"/>
                      <a:gd name="T1" fmla="*/ 346 h 510"/>
                      <a:gd name="T2" fmla="*/ 496 w 519"/>
                      <a:gd name="T3" fmla="*/ 340 h 510"/>
                      <a:gd name="T4" fmla="*/ 511 w 519"/>
                      <a:gd name="T5" fmla="*/ 323 h 510"/>
                      <a:gd name="T6" fmla="*/ 513 w 519"/>
                      <a:gd name="T7" fmla="*/ 37 h 510"/>
                      <a:gd name="T8" fmla="*/ 511 w 519"/>
                      <a:gd name="T9" fmla="*/ 23 h 510"/>
                      <a:gd name="T10" fmla="*/ 496 w 519"/>
                      <a:gd name="T11" fmla="*/ 6 h 510"/>
                      <a:gd name="T12" fmla="*/ 476 w 519"/>
                      <a:gd name="T13" fmla="*/ 0 h 510"/>
                      <a:gd name="T14" fmla="*/ 38 w 519"/>
                      <a:gd name="T15" fmla="*/ 0 h 510"/>
                      <a:gd name="T16" fmla="*/ 19 w 519"/>
                      <a:gd name="T17" fmla="*/ 10 h 510"/>
                      <a:gd name="T18" fmla="*/ 9 w 519"/>
                      <a:gd name="T19" fmla="*/ 31 h 510"/>
                      <a:gd name="T20" fmla="*/ 7 w 519"/>
                      <a:gd name="T21" fmla="*/ 309 h 510"/>
                      <a:gd name="T22" fmla="*/ 13 w 519"/>
                      <a:gd name="T23" fmla="*/ 330 h 510"/>
                      <a:gd name="T24" fmla="*/ 29 w 519"/>
                      <a:gd name="T25" fmla="*/ 344 h 510"/>
                      <a:gd name="T26" fmla="*/ 44 w 519"/>
                      <a:gd name="T27" fmla="*/ 346 h 510"/>
                      <a:gd name="T28" fmla="*/ 52 w 519"/>
                      <a:gd name="T29" fmla="*/ 52 h 510"/>
                      <a:gd name="T30" fmla="*/ 67 w 519"/>
                      <a:gd name="T31" fmla="*/ 41 h 510"/>
                      <a:gd name="T32" fmla="*/ 457 w 519"/>
                      <a:gd name="T33" fmla="*/ 43 h 510"/>
                      <a:gd name="T34" fmla="*/ 467 w 519"/>
                      <a:gd name="T35" fmla="*/ 58 h 510"/>
                      <a:gd name="T36" fmla="*/ 465 w 519"/>
                      <a:gd name="T37" fmla="*/ 290 h 510"/>
                      <a:gd name="T38" fmla="*/ 451 w 519"/>
                      <a:gd name="T39" fmla="*/ 301 h 510"/>
                      <a:gd name="T40" fmla="*/ 61 w 519"/>
                      <a:gd name="T41" fmla="*/ 299 h 510"/>
                      <a:gd name="T42" fmla="*/ 50 w 519"/>
                      <a:gd name="T43" fmla="*/ 284 h 510"/>
                      <a:gd name="T44" fmla="*/ 69 w 519"/>
                      <a:gd name="T45" fmla="*/ 373 h 510"/>
                      <a:gd name="T46" fmla="*/ 42 w 519"/>
                      <a:gd name="T47" fmla="*/ 377 h 510"/>
                      <a:gd name="T48" fmla="*/ 11 w 519"/>
                      <a:gd name="T49" fmla="*/ 398 h 510"/>
                      <a:gd name="T50" fmla="*/ 0 w 519"/>
                      <a:gd name="T51" fmla="*/ 431 h 510"/>
                      <a:gd name="T52" fmla="*/ 0 w 519"/>
                      <a:gd name="T53" fmla="*/ 465 h 510"/>
                      <a:gd name="T54" fmla="*/ 19 w 519"/>
                      <a:gd name="T55" fmla="*/ 494 h 510"/>
                      <a:gd name="T56" fmla="*/ 54 w 519"/>
                      <a:gd name="T57" fmla="*/ 510 h 510"/>
                      <a:gd name="T58" fmla="*/ 451 w 519"/>
                      <a:gd name="T59" fmla="*/ 510 h 510"/>
                      <a:gd name="T60" fmla="*/ 490 w 519"/>
                      <a:gd name="T61" fmla="*/ 502 h 510"/>
                      <a:gd name="T62" fmla="*/ 515 w 519"/>
                      <a:gd name="T63" fmla="*/ 475 h 510"/>
                      <a:gd name="T64" fmla="*/ 519 w 519"/>
                      <a:gd name="T65" fmla="*/ 431 h 510"/>
                      <a:gd name="T66" fmla="*/ 515 w 519"/>
                      <a:gd name="T67" fmla="*/ 409 h 510"/>
                      <a:gd name="T68" fmla="*/ 490 w 519"/>
                      <a:gd name="T69" fmla="*/ 384 h 510"/>
                      <a:gd name="T70" fmla="*/ 451 w 519"/>
                      <a:gd name="T71" fmla="*/ 373 h 510"/>
                      <a:gd name="T72" fmla="*/ 436 w 519"/>
                      <a:gd name="T73" fmla="*/ 469 h 510"/>
                      <a:gd name="T74" fmla="*/ 411 w 519"/>
                      <a:gd name="T75" fmla="*/ 452 h 510"/>
                      <a:gd name="T76" fmla="*/ 411 w 519"/>
                      <a:gd name="T77" fmla="*/ 429 h 510"/>
                      <a:gd name="T78" fmla="*/ 436 w 519"/>
                      <a:gd name="T79" fmla="*/ 413 h 510"/>
                      <a:gd name="T80" fmla="*/ 457 w 519"/>
                      <a:gd name="T81" fmla="*/ 421 h 510"/>
                      <a:gd name="T82" fmla="*/ 465 w 519"/>
                      <a:gd name="T83" fmla="*/ 440 h 510"/>
                      <a:gd name="T84" fmla="*/ 449 w 519"/>
                      <a:gd name="T85" fmla="*/ 467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19" h="510">
                        <a:moveTo>
                          <a:pt x="44" y="346"/>
                        </a:moveTo>
                        <a:lnTo>
                          <a:pt x="476" y="346"/>
                        </a:lnTo>
                        <a:lnTo>
                          <a:pt x="476" y="346"/>
                        </a:lnTo>
                        <a:lnTo>
                          <a:pt x="484" y="346"/>
                        </a:lnTo>
                        <a:lnTo>
                          <a:pt x="490" y="344"/>
                        </a:lnTo>
                        <a:lnTo>
                          <a:pt x="496" y="340"/>
                        </a:lnTo>
                        <a:lnTo>
                          <a:pt x="503" y="336"/>
                        </a:lnTo>
                        <a:lnTo>
                          <a:pt x="507" y="330"/>
                        </a:lnTo>
                        <a:lnTo>
                          <a:pt x="511" y="323"/>
                        </a:lnTo>
                        <a:lnTo>
                          <a:pt x="513" y="317"/>
                        </a:lnTo>
                        <a:lnTo>
                          <a:pt x="513" y="309"/>
                        </a:lnTo>
                        <a:lnTo>
                          <a:pt x="513" y="37"/>
                        </a:lnTo>
                        <a:lnTo>
                          <a:pt x="513" y="37"/>
                        </a:lnTo>
                        <a:lnTo>
                          <a:pt x="513" y="31"/>
                        </a:lnTo>
                        <a:lnTo>
                          <a:pt x="511" y="23"/>
                        </a:lnTo>
                        <a:lnTo>
                          <a:pt x="507" y="16"/>
                        </a:lnTo>
                        <a:lnTo>
                          <a:pt x="503" y="10"/>
                        </a:lnTo>
                        <a:lnTo>
                          <a:pt x="496" y="6"/>
                        </a:lnTo>
                        <a:lnTo>
                          <a:pt x="490" y="2"/>
                        </a:lnTo>
                        <a:lnTo>
                          <a:pt x="484" y="0"/>
                        </a:lnTo>
                        <a:lnTo>
                          <a:pt x="476" y="0"/>
                        </a:lnTo>
                        <a:lnTo>
                          <a:pt x="44" y="0"/>
                        </a:lnTo>
                        <a:lnTo>
                          <a:pt x="44" y="0"/>
                        </a:lnTo>
                        <a:lnTo>
                          <a:pt x="38" y="0"/>
                        </a:lnTo>
                        <a:lnTo>
                          <a:pt x="29" y="2"/>
                        </a:lnTo>
                        <a:lnTo>
                          <a:pt x="23" y="6"/>
                        </a:lnTo>
                        <a:lnTo>
                          <a:pt x="19" y="10"/>
                        </a:lnTo>
                        <a:lnTo>
                          <a:pt x="13" y="16"/>
                        </a:lnTo>
                        <a:lnTo>
                          <a:pt x="11" y="23"/>
                        </a:lnTo>
                        <a:lnTo>
                          <a:pt x="9" y="31"/>
                        </a:lnTo>
                        <a:lnTo>
                          <a:pt x="7" y="37"/>
                        </a:lnTo>
                        <a:lnTo>
                          <a:pt x="7" y="309"/>
                        </a:lnTo>
                        <a:lnTo>
                          <a:pt x="7" y="309"/>
                        </a:lnTo>
                        <a:lnTo>
                          <a:pt x="9" y="317"/>
                        </a:lnTo>
                        <a:lnTo>
                          <a:pt x="11" y="323"/>
                        </a:lnTo>
                        <a:lnTo>
                          <a:pt x="13" y="330"/>
                        </a:lnTo>
                        <a:lnTo>
                          <a:pt x="19" y="336"/>
                        </a:lnTo>
                        <a:lnTo>
                          <a:pt x="23" y="340"/>
                        </a:lnTo>
                        <a:lnTo>
                          <a:pt x="29" y="344"/>
                        </a:lnTo>
                        <a:lnTo>
                          <a:pt x="38" y="346"/>
                        </a:lnTo>
                        <a:lnTo>
                          <a:pt x="44" y="346"/>
                        </a:lnTo>
                        <a:lnTo>
                          <a:pt x="44" y="346"/>
                        </a:lnTo>
                        <a:close/>
                        <a:moveTo>
                          <a:pt x="50" y="58"/>
                        </a:moveTo>
                        <a:lnTo>
                          <a:pt x="50" y="58"/>
                        </a:lnTo>
                        <a:lnTo>
                          <a:pt x="52" y="52"/>
                        </a:lnTo>
                        <a:lnTo>
                          <a:pt x="56" y="45"/>
                        </a:lnTo>
                        <a:lnTo>
                          <a:pt x="61" y="43"/>
                        </a:lnTo>
                        <a:lnTo>
                          <a:pt x="67" y="41"/>
                        </a:lnTo>
                        <a:lnTo>
                          <a:pt x="451" y="41"/>
                        </a:lnTo>
                        <a:lnTo>
                          <a:pt x="451" y="41"/>
                        </a:lnTo>
                        <a:lnTo>
                          <a:pt x="457" y="43"/>
                        </a:lnTo>
                        <a:lnTo>
                          <a:pt x="463" y="45"/>
                        </a:lnTo>
                        <a:lnTo>
                          <a:pt x="465" y="52"/>
                        </a:lnTo>
                        <a:lnTo>
                          <a:pt x="467" y="58"/>
                        </a:lnTo>
                        <a:lnTo>
                          <a:pt x="467" y="284"/>
                        </a:lnTo>
                        <a:lnTo>
                          <a:pt x="467" y="284"/>
                        </a:lnTo>
                        <a:lnTo>
                          <a:pt x="465" y="290"/>
                        </a:lnTo>
                        <a:lnTo>
                          <a:pt x="463" y="294"/>
                        </a:lnTo>
                        <a:lnTo>
                          <a:pt x="457" y="299"/>
                        </a:lnTo>
                        <a:lnTo>
                          <a:pt x="451" y="301"/>
                        </a:lnTo>
                        <a:lnTo>
                          <a:pt x="67" y="301"/>
                        </a:lnTo>
                        <a:lnTo>
                          <a:pt x="67" y="301"/>
                        </a:lnTo>
                        <a:lnTo>
                          <a:pt x="61" y="299"/>
                        </a:lnTo>
                        <a:lnTo>
                          <a:pt x="56" y="294"/>
                        </a:lnTo>
                        <a:lnTo>
                          <a:pt x="52" y="290"/>
                        </a:lnTo>
                        <a:lnTo>
                          <a:pt x="50" y="284"/>
                        </a:lnTo>
                        <a:lnTo>
                          <a:pt x="50" y="58"/>
                        </a:lnTo>
                        <a:close/>
                        <a:moveTo>
                          <a:pt x="451" y="373"/>
                        </a:moveTo>
                        <a:lnTo>
                          <a:pt x="69" y="373"/>
                        </a:lnTo>
                        <a:lnTo>
                          <a:pt x="69" y="373"/>
                        </a:lnTo>
                        <a:lnTo>
                          <a:pt x="54" y="373"/>
                        </a:lnTo>
                        <a:lnTo>
                          <a:pt x="42" y="377"/>
                        </a:lnTo>
                        <a:lnTo>
                          <a:pt x="29" y="384"/>
                        </a:lnTo>
                        <a:lnTo>
                          <a:pt x="19" y="390"/>
                        </a:lnTo>
                        <a:lnTo>
                          <a:pt x="11" y="398"/>
                        </a:lnTo>
                        <a:lnTo>
                          <a:pt x="5" y="409"/>
                        </a:lnTo>
                        <a:lnTo>
                          <a:pt x="0" y="419"/>
                        </a:lnTo>
                        <a:lnTo>
                          <a:pt x="0" y="431"/>
                        </a:lnTo>
                        <a:lnTo>
                          <a:pt x="0" y="452"/>
                        </a:lnTo>
                        <a:lnTo>
                          <a:pt x="0" y="452"/>
                        </a:lnTo>
                        <a:lnTo>
                          <a:pt x="0" y="465"/>
                        </a:lnTo>
                        <a:lnTo>
                          <a:pt x="5" y="475"/>
                        </a:lnTo>
                        <a:lnTo>
                          <a:pt x="11" y="485"/>
                        </a:lnTo>
                        <a:lnTo>
                          <a:pt x="19" y="494"/>
                        </a:lnTo>
                        <a:lnTo>
                          <a:pt x="29" y="502"/>
                        </a:lnTo>
                        <a:lnTo>
                          <a:pt x="42" y="506"/>
                        </a:lnTo>
                        <a:lnTo>
                          <a:pt x="54" y="510"/>
                        </a:lnTo>
                        <a:lnTo>
                          <a:pt x="69" y="510"/>
                        </a:lnTo>
                        <a:lnTo>
                          <a:pt x="451" y="510"/>
                        </a:lnTo>
                        <a:lnTo>
                          <a:pt x="451" y="510"/>
                        </a:lnTo>
                        <a:lnTo>
                          <a:pt x="465" y="510"/>
                        </a:lnTo>
                        <a:lnTo>
                          <a:pt x="478" y="506"/>
                        </a:lnTo>
                        <a:lnTo>
                          <a:pt x="490" y="502"/>
                        </a:lnTo>
                        <a:lnTo>
                          <a:pt x="500" y="494"/>
                        </a:lnTo>
                        <a:lnTo>
                          <a:pt x="509" y="485"/>
                        </a:lnTo>
                        <a:lnTo>
                          <a:pt x="515" y="475"/>
                        </a:lnTo>
                        <a:lnTo>
                          <a:pt x="519" y="465"/>
                        </a:lnTo>
                        <a:lnTo>
                          <a:pt x="519" y="452"/>
                        </a:lnTo>
                        <a:lnTo>
                          <a:pt x="519" y="431"/>
                        </a:lnTo>
                        <a:lnTo>
                          <a:pt x="519" y="431"/>
                        </a:lnTo>
                        <a:lnTo>
                          <a:pt x="519" y="419"/>
                        </a:lnTo>
                        <a:lnTo>
                          <a:pt x="515" y="409"/>
                        </a:lnTo>
                        <a:lnTo>
                          <a:pt x="509" y="398"/>
                        </a:lnTo>
                        <a:lnTo>
                          <a:pt x="500" y="390"/>
                        </a:lnTo>
                        <a:lnTo>
                          <a:pt x="490" y="384"/>
                        </a:lnTo>
                        <a:lnTo>
                          <a:pt x="478" y="377"/>
                        </a:lnTo>
                        <a:lnTo>
                          <a:pt x="465" y="373"/>
                        </a:lnTo>
                        <a:lnTo>
                          <a:pt x="451" y="373"/>
                        </a:lnTo>
                        <a:lnTo>
                          <a:pt x="451" y="373"/>
                        </a:lnTo>
                        <a:close/>
                        <a:moveTo>
                          <a:pt x="436" y="469"/>
                        </a:moveTo>
                        <a:lnTo>
                          <a:pt x="436" y="469"/>
                        </a:lnTo>
                        <a:lnTo>
                          <a:pt x="426" y="467"/>
                        </a:lnTo>
                        <a:lnTo>
                          <a:pt x="417" y="460"/>
                        </a:lnTo>
                        <a:lnTo>
                          <a:pt x="411" y="452"/>
                        </a:lnTo>
                        <a:lnTo>
                          <a:pt x="409" y="440"/>
                        </a:lnTo>
                        <a:lnTo>
                          <a:pt x="409" y="440"/>
                        </a:lnTo>
                        <a:lnTo>
                          <a:pt x="411" y="429"/>
                        </a:lnTo>
                        <a:lnTo>
                          <a:pt x="417" y="421"/>
                        </a:lnTo>
                        <a:lnTo>
                          <a:pt x="426" y="415"/>
                        </a:lnTo>
                        <a:lnTo>
                          <a:pt x="436" y="413"/>
                        </a:lnTo>
                        <a:lnTo>
                          <a:pt x="436" y="413"/>
                        </a:lnTo>
                        <a:lnTo>
                          <a:pt x="449" y="415"/>
                        </a:lnTo>
                        <a:lnTo>
                          <a:pt x="457" y="421"/>
                        </a:lnTo>
                        <a:lnTo>
                          <a:pt x="463" y="429"/>
                        </a:lnTo>
                        <a:lnTo>
                          <a:pt x="465" y="440"/>
                        </a:lnTo>
                        <a:lnTo>
                          <a:pt x="465" y="440"/>
                        </a:lnTo>
                        <a:lnTo>
                          <a:pt x="463" y="452"/>
                        </a:lnTo>
                        <a:lnTo>
                          <a:pt x="457" y="460"/>
                        </a:lnTo>
                        <a:lnTo>
                          <a:pt x="449" y="467"/>
                        </a:lnTo>
                        <a:lnTo>
                          <a:pt x="436" y="469"/>
                        </a:lnTo>
                        <a:lnTo>
                          <a:pt x="436" y="46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46" name="Freeform 16">
                    <a:extLst>
                      <a:ext uri="{FF2B5EF4-FFF2-40B4-BE49-F238E27FC236}">
                        <a16:creationId xmlns:a16="http://schemas.microsoft.com/office/drawing/2014/main" id="{78700A0A-D89E-41D9-8370-5CF2032B3F13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6965950" y="5003801"/>
                    <a:ext cx="609600" cy="603250"/>
                  </a:xfrm>
                  <a:custGeom>
                    <a:avLst/>
                    <a:gdLst>
                      <a:gd name="T0" fmla="*/ 334 w 384"/>
                      <a:gd name="T1" fmla="*/ 299 h 380"/>
                      <a:gd name="T2" fmla="*/ 313 w 384"/>
                      <a:gd name="T3" fmla="*/ 310 h 380"/>
                      <a:gd name="T4" fmla="*/ 303 w 384"/>
                      <a:gd name="T5" fmla="*/ 330 h 380"/>
                      <a:gd name="T6" fmla="*/ 303 w 384"/>
                      <a:gd name="T7" fmla="*/ 347 h 380"/>
                      <a:gd name="T8" fmla="*/ 313 w 384"/>
                      <a:gd name="T9" fmla="*/ 368 h 380"/>
                      <a:gd name="T10" fmla="*/ 334 w 384"/>
                      <a:gd name="T11" fmla="*/ 378 h 380"/>
                      <a:gd name="T12" fmla="*/ 350 w 384"/>
                      <a:gd name="T13" fmla="*/ 378 h 380"/>
                      <a:gd name="T14" fmla="*/ 371 w 384"/>
                      <a:gd name="T15" fmla="*/ 368 h 380"/>
                      <a:gd name="T16" fmla="*/ 384 w 384"/>
                      <a:gd name="T17" fmla="*/ 347 h 380"/>
                      <a:gd name="T18" fmla="*/ 384 w 384"/>
                      <a:gd name="T19" fmla="*/ 330 h 380"/>
                      <a:gd name="T20" fmla="*/ 371 w 384"/>
                      <a:gd name="T21" fmla="*/ 310 h 380"/>
                      <a:gd name="T22" fmla="*/ 350 w 384"/>
                      <a:gd name="T23" fmla="*/ 299 h 380"/>
                      <a:gd name="T24" fmla="*/ 193 w 384"/>
                      <a:gd name="T25" fmla="*/ 297 h 380"/>
                      <a:gd name="T26" fmla="*/ 176 w 384"/>
                      <a:gd name="T27" fmla="*/ 301 h 380"/>
                      <a:gd name="T28" fmla="*/ 157 w 384"/>
                      <a:gd name="T29" fmla="*/ 316 h 380"/>
                      <a:gd name="T30" fmla="*/ 151 w 384"/>
                      <a:gd name="T31" fmla="*/ 339 h 380"/>
                      <a:gd name="T32" fmla="*/ 153 w 384"/>
                      <a:gd name="T33" fmla="*/ 355 h 380"/>
                      <a:gd name="T34" fmla="*/ 168 w 384"/>
                      <a:gd name="T35" fmla="*/ 372 h 380"/>
                      <a:gd name="T36" fmla="*/ 193 w 384"/>
                      <a:gd name="T37" fmla="*/ 380 h 380"/>
                      <a:gd name="T38" fmla="*/ 207 w 384"/>
                      <a:gd name="T39" fmla="*/ 376 h 380"/>
                      <a:gd name="T40" fmla="*/ 226 w 384"/>
                      <a:gd name="T41" fmla="*/ 361 h 380"/>
                      <a:gd name="T42" fmla="*/ 232 w 384"/>
                      <a:gd name="T43" fmla="*/ 339 h 380"/>
                      <a:gd name="T44" fmla="*/ 230 w 384"/>
                      <a:gd name="T45" fmla="*/ 322 h 380"/>
                      <a:gd name="T46" fmla="*/ 216 w 384"/>
                      <a:gd name="T47" fmla="*/ 305 h 380"/>
                      <a:gd name="T48" fmla="*/ 193 w 384"/>
                      <a:gd name="T49" fmla="*/ 297 h 380"/>
                      <a:gd name="T50" fmla="*/ 41 w 384"/>
                      <a:gd name="T51" fmla="*/ 297 h 380"/>
                      <a:gd name="T52" fmla="*/ 18 w 384"/>
                      <a:gd name="T53" fmla="*/ 305 h 380"/>
                      <a:gd name="T54" fmla="*/ 4 w 384"/>
                      <a:gd name="T55" fmla="*/ 322 h 380"/>
                      <a:gd name="T56" fmla="*/ 0 w 384"/>
                      <a:gd name="T57" fmla="*/ 339 h 380"/>
                      <a:gd name="T58" fmla="*/ 6 w 384"/>
                      <a:gd name="T59" fmla="*/ 361 h 380"/>
                      <a:gd name="T60" fmla="*/ 25 w 384"/>
                      <a:gd name="T61" fmla="*/ 376 h 380"/>
                      <a:gd name="T62" fmla="*/ 41 w 384"/>
                      <a:gd name="T63" fmla="*/ 380 h 380"/>
                      <a:gd name="T64" fmla="*/ 64 w 384"/>
                      <a:gd name="T65" fmla="*/ 372 h 380"/>
                      <a:gd name="T66" fmla="*/ 79 w 384"/>
                      <a:gd name="T67" fmla="*/ 355 h 380"/>
                      <a:gd name="T68" fmla="*/ 83 w 384"/>
                      <a:gd name="T69" fmla="*/ 339 h 380"/>
                      <a:gd name="T70" fmla="*/ 74 w 384"/>
                      <a:gd name="T71" fmla="*/ 316 h 380"/>
                      <a:gd name="T72" fmla="*/ 58 w 384"/>
                      <a:gd name="T73" fmla="*/ 301 h 380"/>
                      <a:gd name="T74" fmla="*/ 41 w 384"/>
                      <a:gd name="T75" fmla="*/ 297 h 380"/>
                      <a:gd name="T76" fmla="*/ 50 w 384"/>
                      <a:gd name="T77" fmla="*/ 83 h 380"/>
                      <a:gd name="T78" fmla="*/ 70 w 384"/>
                      <a:gd name="T79" fmla="*/ 71 h 380"/>
                      <a:gd name="T80" fmla="*/ 81 w 384"/>
                      <a:gd name="T81" fmla="*/ 50 h 380"/>
                      <a:gd name="T82" fmla="*/ 81 w 384"/>
                      <a:gd name="T83" fmla="*/ 34 h 380"/>
                      <a:gd name="T84" fmla="*/ 70 w 384"/>
                      <a:gd name="T85" fmla="*/ 13 h 380"/>
                      <a:gd name="T86" fmla="*/ 50 w 384"/>
                      <a:gd name="T87" fmla="*/ 3 h 380"/>
                      <a:gd name="T88" fmla="*/ 33 w 384"/>
                      <a:gd name="T89" fmla="*/ 3 h 380"/>
                      <a:gd name="T90" fmla="*/ 12 w 384"/>
                      <a:gd name="T91" fmla="*/ 13 h 380"/>
                      <a:gd name="T92" fmla="*/ 0 w 384"/>
                      <a:gd name="T93" fmla="*/ 34 h 380"/>
                      <a:gd name="T94" fmla="*/ 0 w 384"/>
                      <a:gd name="T95" fmla="*/ 50 h 380"/>
                      <a:gd name="T96" fmla="*/ 12 w 384"/>
                      <a:gd name="T97" fmla="*/ 71 h 380"/>
                      <a:gd name="T98" fmla="*/ 33 w 384"/>
                      <a:gd name="T99" fmla="*/ 83 h 380"/>
                      <a:gd name="T100" fmla="*/ 41 w 384"/>
                      <a:gd name="T101" fmla="*/ 235 h 380"/>
                      <a:gd name="T102" fmla="*/ 58 w 384"/>
                      <a:gd name="T103" fmla="*/ 231 h 380"/>
                      <a:gd name="T104" fmla="*/ 74 w 384"/>
                      <a:gd name="T105" fmla="*/ 216 h 380"/>
                      <a:gd name="T106" fmla="*/ 83 w 384"/>
                      <a:gd name="T107" fmla="*/ 193 h 380"/>
                      <a:gd name="T108" fmla="*/ 79 w 384"/>
                      <a:gd name="T109" fmla="*/ 177 h 380"/>
                      <a:gd name="T110" fmla="*/ 64 w 384"/>
                      <a:gd name="T111" fmla="*/ 158 h 380"/>
                      <a:gd name="T112" fmla="*/ 41 w 384"/>
                      <a:gd name="T113" fmla="*/ 152 h 380"/>
                      <a:gd name="T114" fmla="*/ 25 w 384"/>
                      <a:gd name="T115" fmla="*/ 156 h 380"/>
                      <a:gd name="T116" fmla="*/ 6 w 384"/>
                      <a:gd name="T117" fmla="*/ 171 h 380"/>
                      <a:gd name="T118" fmla="*/ 0 w 384"/>
                      <a:gd name="T119" fmla="*/ 193 h 380"/>
                      <a:gd name="T120" fmla="*/ 4 w 384"/>
                      <a:gd name="T121" fmla="*/ 210 h 380"/>
                      <a:gd name="T122" fmla="*/ 18 w 384"/>
                      <a:gd name="T123" fmla="*/ 227 h 380"/>
                      <a:gd name="T124" fmla="*/ 41 w 384"/>
                      <a:gd name="T125" fmla="*/ 235 h 38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84" h="380">
                        <a:moveTo>
                          <a:pt x="342" y="297"/>
                        </a:moveTo>
                        <a:lnTo>
                          <a:pt x="342" y="297"/>
                        </a:lnTo>
                        <a:lnTo>
                          <a:pt x="334" y="299"/>
                        </a:lnTo>
                        <a:lnTo>
                          <a:pt x="325" y="301"/>
                        </a:lnTo>
                        <a:lnTo>
                          <a:pt x="319" y="305"/>
                        </a:lnTo>
                        <a:lnTo>
                          <a:pt x="313" y="310"/>
                        </a:lnTo>
                        <a:lnTo>
                          <a:pt x="309" y="316"/>
                        </a:lnTo>
                        <a:lnTo>
                          <a:pt x="305" y="322"/>
                        </a:lnTo>
                        <a:lnTo>
                          <a:pt x="303" y="330"/>
                        </a:lnTo>
                        <a:lnTo>
                          <a:pt x="301" y="339"/>
                        </a:lnTo>
                        <a:lnTo>
                          <a:pt x="301" y="339"/>
                        </a:lnTo>
                        <a:lnTo>
                          <a:pt x="303" y="347"/>
                        </a:lnTo>
                        <a:lnTo>
                          <a:pt x="305" y="355"/>
                        </a:lnTo>
                        <a:lnTo>
                          <a:pt x="309" y="361"/>
                        </a:lnTo>
                        <a:lnTo>
                          <a:pt x="313" y="368"/>
                        </a:lnTo>
                        <a:lnTo>
                          <a:pt x="319" y="372"/>
                        </a:lnTo>
                        <a:lnTo>
                          <a:pt x="325" y="376"/>
                        </a:lnTo>
                        <a:lnTo>
                          <a:pt x="334" y="378"/>
                        </a:lnTo>
                        <a:lnTo>
                          <a:pt x="342" y="380"/>
                        </a:lnTo>
                        <a:lnTo>
                          <a:pt x="342" y="380"/>
                        </a:lnTo>
                        <a:lnTo>
                          <a:pt x="350" y="378"/>
                        </a:lnTo>
                        <a:lnTo>
                          <a:pt x="359" y="376"/>
                        </a:lnTo>
                        <a:lnTo>
                          <a:pt x="365" y="372"/>
                        </a:lnTo>
                        <a:lnTo>
                          <a:pt x="371" y="368"/>
                        </a:lnTo>
                        <a:lnTo>
                          <a:pt x="377" y="361"/>
                        </a:lnTo>
                        <a:lnTo>
                          <a:pt x="379" y="355"/>
                        </a:lnTo>
                        <a:lnTo>
                          <a:pt x="384" y="347"/>
                        </a:lnTo>
                        <a:lnTo>
                          <a:pt x="384" y="339"/>
                        </a:lnTo>
                        <a:lnTo>
                          <a:pt x="384" y="339"/>
                        </a:lnTo>
                        <a:lnTo>
                          <a:pt x="384" y="330"/>
                        </a:lnTo>
                        <a:lnTo>
                          <a:pt x="379" y="322"/>
                        </a:lnTo>
                        <a:lnTo>
                          <a:pt x="377" y="316"/>
                        </a:lnTo>
                        <a:lnTo>
                          <a:pt x="371" y="310"/>
                        </a:lnTo>
                        <a:lnTo>
                          <a:pt x="365" y="305"/>
                        </a:lnTo>
                        <a:lnTo>
                          <a:pt x="359" y="301"/>
                        </a:lnTo>
                        <a:lnTo>
                          <a:pt x="350" y="299"/>
                        </a:lnTo>
                        <a:lnTo>
                          <a:pt x="342" y="297"/>
                        </a:lnTo>
                        <a:lnTo>
                          <a:pt x="342" y="297"/>
                        </a:lnTo>
                        <a:close/>
                        <a:moveTo>
                          <a:pt x="193" y="297"/>
                        </a:moveTo>
                        <a:lnTo>
                          <a:pt x="193" y="297"/>
                        </a:lnTo>
                        <a:lnTo>
                          <a:pt x="184" y="299"/>
                        </a:lnTo>
                        <a:lnTo>
                          <a:pt x="176" y="301"/>
                        </a:lnTo>
                        <a:lnTo>
                          <a:pt x="168" y="305"/>
                        </a:lnTo>
                        <a:lnTo>
                          <a:pt x="162" y="310"/>
                        </a:lnTo>
                        <a:lnTo>
                          <a:pt x="157" y="316"/>
                        </a:lnTo>
                        <a:lnTo>
                          <a:pt x="153" y="322"/>
                        </a:lnTo>
                        <a:lnTo>
                          <a:pt x="151" y="330"/>
                        </a:lnTo>
                        <a:lnTo>
                          <a:pt x="151" y="339"/>
                        </a:lnTo>
                        <a:lnTo>
                          <a:pt x="151" y="339"/>
                        </a:lnTo>
                        <a:lnTo>
                          <a:pt x="151" y="347"/>
                        </a:lnTo>
                        <a:lnTo>
                          <a:pt x="153" y="355"/>
                        </a:lnTo>
                        <a:lnTo>
                          <a:pt x="157" y="361"/>
                        </a:lnTo>
                        <a:lnTo>
                          <a:pt x="162" y="368"/>
                        </a:lnTo>
                        <a:lnTo>
                          <a:pt x="168" y="372"/>
                        </a:lnTo>
                        <a:lnTo>
                          <a:pt x="176" y="376"/>
                        </a:lnTo>
                        <a:lnTo>
                          <a:pt x="184" y="378"/>
                        </a:lnTo>
                        <a:lnTo>
                          <a:pt x="193" y="380"/>
                        </a:lnTo>
                        <a:lnTo>
                          <a:pt x="193" y="380"/>
                        </a:lnTo>
                        <a:lnTo>
                          <a:pt x="201" y="378"/>
                        </a:lnTo>
                        <a:lnTo>
                          <a:pt x="207" y="376"/>
                        </a:lnTo>
                        <a:lnTo>
                          <a:pt x="216" y="372"/>
                        </a:lnTo>
                        <a:lnTo>
                          <a:pt x="222" y="368"/>
                        </a:lnTo>
                        <a:lnTo>
                          <a:pt x="226" y="361"/>
                        </a:lnTo>
                        <a:lnTo>
                          <a:pt x="230" y="355"/>
                        </a:lnTo>
                        <a:lnTo>
                          <a:pt x="232" y="347"/>
                        </a:lnTo>
                        <a:lnTo>
                          <a:pt x="232" y="339"/>
                        </a:lnTo>
                        <a:lnTo>
                          <a:pt x="232" y="339"/>
                        </a:lnTo>
                        <a:lnTo>
                          <a:pt x="232" y="330"/>
                        </a:lnTo>
                        <a:lnTo>
                          <a:pt x="230" y="322"/>
                        </a:lnTo>
                        <a:lnTo>
                          <a:pt x="226" y="316"/>
                        </a:lnTo>
                        <a:lnTo>
                          <a:pt x="222" y="310"/>
                        </a:lnTo>
                        <a:lnTo>
                          <a:pt x="216" y="305"/>
                        </a:lnTo>
                        <a:lnTo>
                          <a:pt x="207" y="301"/>
                        </a:lnTo>
                        <a:lnTo>
                          <a:pt x="201" y="299"/>
                        </a:lnTo>
                        <a:lnTo>
                          <a:pt x="193" y="297"/>
                        </a:lnTo>
                        <a:lnTo>
                          <a:pt x="193" y="297"/>
                        </a:lnTo>
                        <a:close/>
                        <a:moveTo>
                          <a:pt x="41" y="297"/>
                        </a:moveTo>
                        <a:lnTo>
                          <a:pt x="41" y="297"/>
                        </a:lnTo>
                        <a:lnTo>
                          <a:pt x="33" y="299"/>
                        </a:lnTo>
                        <a:lnTo>
                          <a:pt x="25" y="301"/>
                        </a:lnTo>
                        <a:lnTo>
                          <a:pt x="18" y="305"/>
                        </a:lnTo>
                        <a:lnTo>
                          <a:pt x="12" y="310"/>
                        </a:lnTo>
                        <a:lnTo>
                          <a:pt x="6" y="316"/>
                        </a:lnTo>
                        <a:lnTo>
                          <a:pt x="4" y="322"/>
                        </a:lnTo>
                        <a:lnTo>
                          <a:pt x="0" y="330"/>
                        </a:lnTo>
                        <a:lnTo>
                          <a:pt x="0" y="339"/>
                        </a:lnTo>
                        <a:lnTo>
                          <a:pt x="0" y="339"/>
                        </a:lnTo>
                        <a:lnTo>
                          <a:pt x="0" y="347"/>
                        </a:lnTo>
                        <a:lnTo>
                          <a:pt x="4" y="355"/>
                        </a:lnTo>
                        <a:lnTo>
                          <a:pt x="6" y="361"/>
                        </a:lnTo>
                        <a:lnTo>
                          <a:pt x="12" y="368"/>
                        </a:lnTo>
                        <a:lnTo>
                          <a:pt x="18" y="372"/>
                        </a:lnTo>
                        <a:lnTo>
                          <a:pt x="25" y="376"/>
                        </a:lnTo>
                        <a:lnTo>
                          <a:pt x="33" y="378"/>
                        </a:lnTo>
                        <a:lnTo>
                          <a:pt x="41" y="380"/>
                        </a:lnTo>
                        <a:lnTo>
                          <a:pt x="41" y="380"/>
                        </a:lnTo>
                        <a:lnTo>
                          <a:pt x="50" y="378"/>
                        </a:lnTo>
                        <a:lnTo>
                          <a:pt x="58" y="376"/>
                        </a:lnTo>
                        <a:lnTo>
                          <a:pt x="64" y="372"/>
                        </a:lnTo>
                        <a:lnTo>
                          <a:pt x="70" y="368"/>
                        </a:lnTo>
                        <a:lnTo>
                          <a:pt x="74" y="361"/>
                        </a:lnTo>
                        <a:lnTo>
                          <a:pt x="79" y="355"/>
                        </a:lnTo>
                        <a:lnTo>
                          <a:pt x="81" y="347"/>
                        </a:lnTo>
                        <a:lnTo>
                          <a:pt x="83" y="339"/>
                        </a:lnTo>
                        <a:lnTo>
                          <a:pt x="83" y="339"/>
                        </a:lnTo>
                        <a:lnTo>
                          <a:pt x="81" y="330"/>
                        </a:lnTo>
                        <a:lnTo>
                          <a:pt x="79" y="322"/>
                        </a:lnTo>
                        <a:lnTo>
                          <a:pt x="74" y="316"/>
                        </a:lnTo>
                        <a:lnTo>
                          <a:pt x="70" y="310"/>
                        </a:lnTo>
                        <a:lnTo>
                          <a:pt x="64" y="305"/>
                        </a:lnTo>
                        <a:lnTo>
                          <a:pt x="58" y="301"/>
                        </a:lnTo>
                        <a:lnTo>
                          <a:pt x="50" y="299"/>
                        </a:lnTo>
                        <a:lnTo>
                          <a:pt x="41" y="297"/>
                        </a:lnTo>
                        <a:lnTo>
                          <a:pt x="41" y="297"/>
                        </a:lnTo>
                        <a:close/>
                        <a:moveTo>
                          <a:pt x="41" y="83"/>
                        </a:moveTo>
                        <a:lnTo>
                          <a:pt x="41" y="83"/>
                        </a:lnTo>
                        <a:lnTo>
                          <a:pt x="50" y="83"/>
                        </a:lnTo>
                        <a:lnTo>
                          <a:pt x="58" y="81"/>
                        </a:lnTo>
                        <a:lnTo>
                          <a:pt x="64" y="77"/>
                        </a:lnTo>
                        <a:lnTo>
                          <a:pt x="70" y="71"/>
                        </a:lnTo>
                        <a:lnTo>
                          <a:pt x="74" y="65"/>
                        </a:lnTo>
                        <a:lnTo>
                          <a:pt x="79" y="59"/>
                        </a:lnTo>
                        <a:lnTo>
                          <a:pt x="81" y="50"/>
                        </a:lnTo>
                        <a:lnTo>
                          <a:pt x="83" y="42"/>
                        </a:lnTo>
                        <a:lnTo>
                          <a:pt x="83" y="42"/>
                        </a:lnTo>
                        <a:lnTo>
                          <a:pt x="81" y="34"/>
                        </a:lnTo>
                        <a:lnTo>
                          <a:pt x="79" y="25"/>
                        </a:lnTo>
                        <a:lnTo>
                          <a:pt x="74" y="19"/>
                        </a:lnTo>
                        <a:lnTo>
                          <a:pt x="70" y="13"/>
                        </a:lnTo>
                        <a:lnTo>
                          <a:pt x="64" y="9"/>
                        </a:lnTo>
                        <a:lnTo>
                          <a:pt x="58" y="5"/>
                        </a:lnTo>
                        <a:lnTo>
                          <a:pt x="50" y="3"/>
                        </a:lnTo>
                        <a:lnTo>
                          <a:pt x="41" y="0"/>
                        </a:lnTo>
                        <a:lnTo>
                          <a:pt x="41" y="0"/>
                        </a:lnTo>
                        <a:lnTo>
                          <a:pt x="33" y="3"/>
                        </a:lnTo>
                        <a:lnTo>
                          <a:pt x="25" y="5"/>
                        </a:lnTo>
                        <a:lnTo>
                          <a:pt x="18" y="9"/>
                        </a:lnTo>
                        <a:lnTo>
                          <a:pt x="12" y="13"/>
                        </a:lnTo>
                        <a:lnTo>
                          <a:pt x="6" y="19"/>
                        </a:lnTo>
                        <a:lnTo>
                          <a:pt x="4" y="25"/>
                        </a:lnTo>
                        <a:lnTo>
                          <a:pt x="0" y="34"/>
                        </a:lnTo>
                        <a:lnTo>
                          <a:pt x="0" y="42"/>
                        </a:lnTo>
                        <a:lnTo>
                          <a:pt x="0" y="42"/>
                        </a:lnTo>
                        <a:lnTo>
                          <a:pt x="0" y="50"/>
                        </a:lnTo>
                        <a:lnTo>
                          <a:pt x="4" y="59"/>
                        </a:lnTo>
                        <a:lnTo>
                          <a:pt x="6" y="65"/>
                        </a:lnTo>
                        <a:lnTo>
                          <a:pt x="12" y="71"/>
                        </a:lnTo>
                        <a:lnTo>
                          <a:pt x="18" y="77"/>
                        </a:lnTo>
                        <a:lnTo>
                          <a:pt x="25" y="81"/>
                        </a:lnTo>
                        <a:lnTo>
                          <a:pt x="33" y="83"/>
                        </a:lnTo>
                        <a:lnTo>
                          <a:pt x="41" y="83"/>
                        </a:lnTo>
                        <a:lnTo>
                          <a:pt x="41" y="83"/>
                        </a:lnTo>
                        <a:close/>
                        <a:moveTo>
                          <a:pt x="41" y="235"/>
                        </a:moveTo>
                        <a:lnTo>
                          <a:pt x="41" y="235"/>
                        </a:lnTo>
                        <a:lnTo>
                          <a:pt x="50" y="233"/>
                        </a:lnTo>
                        <a:lnTo>
                          <a:pt x="58" y="231"/>
                        </a:lnTo>
                        <a:lnTo>
                          <a:pt x="64" y="227"/>
                        </a:lnTo>
                        <a:lnTo>
                          <a:pt x="70" y="222"/>
                        </a:lnTo>
                        <a:lnTo>
                          <a:pt x="74" y="216"/>
                        </a:lnTo>
                        <a:lnTo>
                          <a:pt x="79" y="210"/>
                        </a:lnTo>
                        <a:lnTo>
                          <a:pt x="81" y="202"/>
                        </a:lnTo>
                        <a:lnTo>
                          <a:pt x="83" y="193"/>
                        </a:lnTo>
                        <a:lnTo>
                          <a:pt x="83" y="193"/>
                        </a:lnTo>
                        <a:lnTo>
                          <a:pt x="81" y="185"/>
                        </a:lnTo>
                        <a:lnTo>
                          <a:pt x="79" y="177"/>
                        </a:lnTo>
                        <a:lnTo>
                          <a:pt x="74" y="171"/>
                        </a:lnTo>
                        <a:lnTo>
                          <a:pt x="70" y="164"/>
                        </a:lnTo>
                        <a:lnTo>
                          <a:pt x="64" y="158"/>
                        </a:lnTo>
                        <a:lnTo>
                          <a:pt x="58" y="156"/>
                        </a:lnTo>
                        <a:lnTo>
                          <a:pt x="50" y="152"/>
                        </a:lnTo>
                        <a:lnTo>
                          <a:pt x="41" y="152"/>
                        </a:lnTo>
                        <a:lnTo>
                          <a:pt x="41" y="152"/>
                        </a:lnTo>
                        <a:lnTo>
                          <a:pt x="33" y="152"/>
                        </a:lnTo>
                        <a:lnTo>
                          <a:pt x="25" y="156"/>
                        </a:lnTo>
                        <a:lnTo>
                          <a:pt x="18" y="158"/>
                        </a:lnTo>
                        <a:lnTo>
                          <a:pt x="12" y="164"/>
                        </a:lnTo>
                        <a:lnTo>
                          <a:pt x="6" y="171"/>
                        </a:lnTo>
                        <a:lnTo>
                          <a:pt x="4" y="177"/>
                        </a:lnTo>
                        <a:lnTo>
                          <a:pt x="0" y="185"/>
                        </a:lnTo>
                        <a:lnTo>
                          <a:pt x="0" y="193"/>
                        </a:lnTo>
                        <a:lnTo>
                          <a:pt x="0" y="193"/>
                        </a:lnTo>
                        <a:lnTo>
                          <a:pt x="0" y="202"/>
                        </a:lnTo>
                        <a:lnTo>
                          <a:pt x="4" y="210"/>
                        </a:lnTo>
                        <a:lnTo>
                          <a:pt x="6" y="216"/>
                        </a:lnTo>
                        <a:lnTo>
                          <a:pt x="12" y="222"/>
                        </a:lnTo>
                        <a:lnTo>
                          <a:pt x="18" y="227"/>
                        </a:lnTo>
                        <a:lnTo>
                          <a:pt x="25" y="231"/>
                        </a:lnTo>
                        <a:lnTo>
                          <a:pt x="33" y="233"/>
                        </a:lnTo>
                        <a:lnTo>
                          <a:pt x="41" y="235"/>
                        </a:lnTo>
                        <a:lnTo>
                          <a:pt x="41" y="235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47" name="Freeform 17">
                    <a:extLst>
                      <a:ext uri="{FF2B5EF4-FFF2-40B4-BE49-F238E27FC236}">
                        <a16:creationId xmlns:a16="http://schemas.microsoft.com/office/drawing/2014/main" id="{70402BE5-DD0F-4A6C-87FD-4923EF974D57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680325" y="4829176"/>
                    <a:ext cx="827088" cy="814388"/>
                  </a:xfrm>
                  <a:custGeom>
                    <a:avLst/>
                    <a:gdLst>
                      <a:gd name="T0" fmla="*/ 477 w 521"/>
                      <a:gd name="T1" fmla="*/ 349 h 513"/>
                      <a:gd name="T2" fmla="*/ 498 w 521"/>
                      <a:gd name="T3" fmla="*/ 343 h 513"/>
                      <a:gd name="T4" fmla="*/ 512 w 521"/>
                      <a:gd name="T5" fmla="*/ 326 h 513"/>
                      <a:gd name="T6" fmla="*/ 515 w 521"/>
                      <a:gd name="T7" fmla="*/ 40 h 513"/>
                      <a:gd name="T8" fmla="*/ 512 w 521"/>
                      <a:gd name="T9" fmla="*/ 23 h 513"/>
                      <a:gd name="T10" fmla="*/ 498 w 521"/>
                      <a:gd name="T11" fmla="*/ 7 h 513"/>
                      <a:gd name="T12" fmla="*/ 477 w 521"/>
                      <a:gd name="T13" fmla="*/ 0 h 513"/>
                      <a:gd name="T14" fmla="*/ 37 w 521"/>
                      <a:gd name="T15" fmla="*/ 3 h 513"/>
                      <a:gd name="T16" fmla="*/ 19 w 521"/>
                      <a:gd name="T17" fmla="*/ 13 h 513"/>
                      <a:gd name="T18" fmla="*/ 8 w 521"/>
                      <a:gd name="T19" fmla="*/ 32 h 513"/>
                      <a:gd name="T20" fmla="*/ 8 w 521"/>
                      <a:gd name="T21" fmla="*/ 312 h 513"/>
                      <a:gd name="T22" fmla="*/ 15 w 521"/>
                      <a:gd name="T23" fmla="*/ 332 h 513"/>
                      <a:gd name="T24" fmla="*/ 31 w 521"/>
                      <a:gd name="T25" fmla="*/ 345 h 513"/>
                      <a:gd name="T26" fmla="*/ 46 w 521"/>
                      <a:gd name="T27" fmla="*/ 349 h 513"/>
                      <a:gd name="T28" fmla="*/ 52 w 521"/>
                      <a:gd name="T29" fmla="*/ 52 h 513"/>
                      <a:gd name="T30" fmla="*/ 68 w 521"/>
                      <a:gd name="T31" fmla="*/ 44 h 513"/>
                      <a:gd name="T32" fmla="*/ 459 w 521"/>
                      <a:gd name="T33" fmla="*/ 44 h 513"/>
                      <a:gd name="T34" fmla="*/ 469 w 521"/>
                      <a:gd name="T35" fmla="*/ 59 h 513"/>
                      <a:gd name="T36" fmla="*/ 467 w 521"/>
                      <a:gd name="T37" fmla="*/ 291 h 513"/>
                      <a:gd name="T38" fmla="*/ 452 w 521"/>
                      <a:gd name="T39" fmla="*/ 301 h 513"/>
                      <a:gd name="T40" fmla="*/ 62 w 521"/>
                      <a:gd name="T41" fmla="*/ 299 h 513"/>
                      <a:gd name="T42" fmla="*/ 52 w 521"/>
                      <a:gd name="T43" fmla="*/ 285 h 513"/>
                      <a:gd name="T44" fmla="*/ 71 w 521"/>
                      <a:gd name="T45" fmla="*/ 374 h 513"/>
                      <a:gd name="T46" fmla="*/ 44 w 521"/>
                      <a:gd name="T47" fmla="*/ 378 h 513"/>
                      <a:gd name="T48" fmla="*/ 12 w 521"/>
                      <a:gd name="T49" fmla="*/ 401 h 513"/>
                      <a:gd name="T50" fmla="*/ 0 w 521"/>
                      <a:gd name="T51" fmla="*/ 432 h 513"/>
                      <a:gd name="T52" fmla="*/ 2 w 521"/>
                      <a:gd name="T53" fmla="*/ 465 h 513"/>
                      <a:gd name="T54" fmla="*/ 21 w 521"/>
                      <a:gd name="T55" fmla="*/ 496 h 513"/>
                      <a:gd name="T56" fmla="*/ 56 w 521"/>
                      <a:gd name="T57" fmla="*/ 511 h 513"/>
                      <a:gd name="T58" fmla="*/ 452 w 521"/>
                      <a:gd name="T59" fmla="*/ 513 h 513"/>
                      <a:gd name="T60" fmla="*/ 490 w 521"/>
                      <a:gd name="T61" fmla="*/ 503 h 513"/>
                      <a:gd name="T62" fmla="*/ 515 w 521"/>
                      <a:gd name="T63" fmla="*/ 478 h 513"/>
                      <a:gd name="T64" fmla="*/ 521 w 521"/>
                      <a:gd name="T65" fmla="*/ 432 h 513"/>
                      <a:gd name="T66" fmla="*/ 515 w 521"/>
                      <a:gd name="T67" fmla="*/ 409 h 513"/>
                      <a:gd name="T68" fmla="*/ 490 w 521"/>
                      <a:gd name="T69" fmla="*/ 384 h 513"/>
                      <a:gd name="T70" fmla="*/ 452 w 521"/>
                      <a:gd name="T71" fmla="*/ 374 h 513"/>
                      <a:gd name="T72" fmla="*/ 438 w 521"/>
                      <a:gd name="T73" fmla="*/ 469 h 513"/>
                      <a:gd name="T74" fmla="*/ 413 w 521"/>
                      <a:gd name="T75" fmla="*/ 453 h 513"/>
                      <a:gd name="T76" fmla="*/ 413 w 521"/>
                      <a:gd name="T77" fmla="*/ 430 h 513"/>
                      <a:gd name="T78" fmla="*/ 438 w 521"/>
                      <a:gd name="T79" fmla="*/ 413 h 513"/>
                      <a:gd name="T80" fmla="*/ 456 w 521"/>
                      <a:gd name="T81" fmla="*/ 422 h 513"/>
                      <a:gd name="T82" fmla="*/ 465 w 521"/>
                      <a:gd name="T83" fmla="*/ 442 h 513"/>
                      <a:gd name="T84" fmla="*/ 448 w 521"/>
                      <a:gd name="T85" fmla="*/ 467 h 5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521" h="513">
                        <a:moveTo>
                          <a:pt x="46" y="349"/>
                        </a:moveTo>
                        <a:lnTo>
                          <a:pt x="477" y="349"/>
                        </a:lnTo>
                        <a:lnTo>
                          <a:pt x="477" y="349"/>
                        </a:lnTo>
                        <a:lnTo>
                          <a:pt x="483" y="347"/>
                        </a:lnTo>
                        <a:lnTo>
                          <a:pt x="492" y="345"/>
                        </a:lnTo>
                        <a:lnTo>
                          <a:pt x="498" y="343"/>
                        </a:lnTo>
                        <a:lnTo>
                          <a:pt x="504" y="337"/>
                        </a:lnTo>
                        <a:lnTo>
                          <a:pt x="508" y="332"/>
                        </a:lnTo>
                        <a:lnTo>
                          <a:pt x="512" y="326"/>
                        </a:lnTo>
                        <a:lnTo>
                          <a:pt x="515" y="318"/>
                        </a:lnTo>
                        <a:lnTo>
                          <a:pt x="515" y="312"/>
                        </a:lnTo>
                        <a:lnTo>
                          <a:pt x="515" y="40"/>
                        </a:lnTo>
                        <a:lnTo>
                          <a:pt x="515" y="40"/>
                        </a:lnTo>
                        <a:lnTo>
                          <a:pt x="515" y="32"/>
                        </a:lnTo>
                        <a:lnTo>
                          <a:pt x="512" y="23"/>
                        </a:lnTo>
                        <a:lnTo>
                          <a:pt x="508" y="17"/>
                        </a:lnTo>
                        <a:lnTo>
                          <a:pt x="504" y="13"/>
                        </a:lnTo>
                        <a:lnTo>
                          <a:pt x="498" y="7"/>
                        </a:lnTo>
                        <a:lnTo>
                          <a:pt x="492" y="5"/>
                        </a:lnTo>
                        <a:lnTo>
                          <a:pt x="483" y="3"/>
                        </a:lnTo>
                        <a:lnTo>
                          <a:pt x="477" y="0"/>
                        </a:lnTo>
                        <a:lnTo>
                          <a:pt x="46" y="0"/>
                        </a:lnTo>
                        <a:lnTo>
                          <a:pt x="46" y="0"/>
                        </a:lnTo>
                        <a:lnTo>
                          <a:pt x="37" y="3"/>
                        </a:lnTo>
                        <a:lnTo>
                          <a:pt x="31" y="5"/>
                        </a:lnTo>
                        <a:lnTo>
                          <a:pt x="25" y="7"/>
                        </a:lnTo>
                        <a:lnTo>
                          <a:pt x="19" y="13"/>
                        </a:lnTo>
                        <a:lnTo>
                          <a:pt x="15" y="17"/>
                        </a:lnTo>
                        <a:lnTo>
                          <a:pt x="10" y="23"/>
                        </a:lnTo>
                        <a:lnTo>
                          <a:pt x="8" y="32"/>
                        </a:lnTo>
                        <a:lnTo>
                          <a:pt x="8" y="40"/>
                        </a:lnTo>
                        <a:lnTo>
                          <a:pt x="8" y="312"/>
                        </a:lnTo>
                        <a:lnTo>
                          <a:pt x="8" y="312"/>
                        </a:lnTo>
                        <a:lnTo>
                          <a:pt x="8" y="318"/>
                        </a:lnTo>
                        <a:lnTo>
                          <a:pt x="10" y="326"/>
                        </a:lnTo>
                        <a:lnTo>
                          <a:pt x="15" y="332"/>
                        </a:lnTo>
                        <a:lnTo>
                          <a:pt x="19" y="337"/>
                        </a:lnTo>
                        <a:lnTo>
                          <a:pt x="25" y="343"/>
                        </a:lnTo>
                        <a:lnTo>
                          <a:pt x="31" y="345"/>
                        </a:lnTo>
                        <a:lnTo>
                          <a:pt x="37" y="347"/>
                        </a:lnTo>
                        <a:lnTo>
                          <a:pt x="46" y="349"/>
                        </a:lnTo>
                        <a:lnTo>
                          <a:pt x="46" y="349"/>
                        </a:lnTo>
                        <a:close/>
                        <a:moveTo>
                          <a:pt x="52" y="59"/>
                        </a:moveTo>
                        <a:lnTo>
                          <a:pt x="52" y="59"/>
                        </a:lnTo>
                        <a:lnTo>
                          <a:pt x="52" y="52"/>
                        </a:lnTo>
                        <a:lnTo>
                          <a:pt x="56" y="48"/>
                        </a:lnTo>
                        <a:lnTo>
                          <a:pt x="62" y="44"/>
                        </a:lnTo>
                        <a:lnTo>
                          <a:pt x="68" y="44"/>
                        </a:lnTo>
                        <a:lnTo>
                          <a:pt x="452" y="44"/>
                        </a:lnTo>
                        <a:lnTo>
                          <a:pt x="452" y="44"/>
                        </a:lnTo>
                        <a:lnTo>
                          <a:pt x="459" y="44"/>
                        </a:lnTo>
                        <a:lnTo>
                          <a:pt x="463" y="48"/>
                        </a:lnTo>
                        <a:lnTo>
                          <a:pt x="467" y="52"/>
                        </a:lnTo>
                        <a:lnTo>
                          <a:pt x="469" y="59"/>
                        </a:lnTo>
                        <a:lnTo>
                          <a:pt x="469" y="285"/>
                        </a:lnTo>
                        <a:lnTo>
                          <a:pt x="469" y="285"/>
                        </a:lnTo>
                        <a:lnTo>
                          <a:pt x="467" y="291"/>
                        </a:lnTo>
                        <a:lnTo>
                          <a:pt x="463" y="297"/>
                        </a:lnTo>
                        <a:lnTo>
                          <a:pt x="459" y="299"/>
                        </a:lnTo>
                        <a:lnTo>
                          <a:pt x="452" y="301"/>
                        </a:lnTo>
                        <a:lnTo>
                          <a:pt x="68" y="301"/>
                        </a:lnTo>
                        <a:lnTo>
                          <a:pt x="68" y="301"/>
                        </a:lnTo>
                        <a:lnTo>
                          <a:pt x="62" y="299"/>
                        </a:lnTo>
                        <a:lnTo>
                          <a:pt x="56" y="297"/>
                        </a:lnTo>
                        <a:lnTo>
                          <a:pt x="52" y="291"/>
                        </a:lnTo>
                        <a:lnTo>
                          <a:pt x="52" y="285"/>
                        </a:lnTo>
                        <a:lnTo>
                          <a:pt x="52" y="59"/>
                        </a:lnTo>
                        <a:close/>
                        <a:moveTo>
                          <a:pt x="452" y="374"/>
                        </a:moveTo>
                        <a:lnTo>
                          <a:pt x="71" y="374"/>
                        </a:lnTo>
                        <a:lnTo>
                          <a:pt x="71" y="374"/>
                        </a:lnTo>
                        <a:lnTo>
                          <a:pt x="56" y="376"/>
                        </a:lnTo>
                        <a:lnTo>
                          <a:pt x="44" y="378"/>
                        </a:lnTo>
                        <a:lnTo>
                          <a:pt x="31" y="384"/>
                        </a:lnTo>
                        <a:lnTo>
                          <a:pt x="21" y="391"/>
                        </a:lnTo>
                        <a:lnTo>
                          <a:pt x="12" y="401"/>
                        </a:lnTo>
                        <a:lnTo>
                          <a:pt x="6" y="409"/>
                        </a:lnTo>
                        <a:lnTo>
                          <a:pt x="2" y="422"/>
                        </a:lnTo>
                        <a:lnTo>
                          <a:pt x="0" y="432"/>
                        </a:lnTo>
                        <a:lnTo>
                          <a:pt x="0" y="455"/>
                        </a:lnTo>
                        <a:lnTo>
                          <a:pt x="0" y="455"/>
                        </a:lnTo>
                        <a:lnTo>
                          <a:pt x="2" y="465"/>
                        </a:lnTo>
                        <a:lnTo>
                          <a:pt x="6" y="478"/>
                        </a:lnTo>
                        <a:lnTo>
                          <a:pt x="12" y="486"/>
                        </a:lnTo>
                        <a:lnTo>
                          <a:pt x="21" y="496"/>
                        </a:lnTo>
                        <a:lnTo>
                          <a:pt x="31" y="503"/>
                        </a:lnTo>
                        <a:lnTo>
                          <a:pt x="44" y="509"/>
                        </a:lnTo>
                        <a:lnTo>
                          <a:pt x="56" y="511"/>
                        </a:lnTo>
                        <a:lnTo>
                          <a:pt x="71" y="513"/>
                        </a:lnTo>
                        <a:lnTo>
                          <a:pt x="452" y="513"/>
                        </a:lnTo>
                        <a:lnTo>
                          <a:pt x="452" y="513"/>
                        </a:lnTo>
                        <a:lnTo>
                          <a:pt x="465" y="511"/>
                        </a:lnTo>
                        <a:lnTo>
                          <a:pt x="479" y="509"/>
                        </a:lnTo>
                        <a:lnTo>
                          <a:pt x="490" y="503"/>
                        </a:lnTo>
                        <a:lnTo>
                          <a:pt x="500" y="496"/>
                        </a:lnTo>
                        <a:lnTo>
                          <a:pt x="508" y="486"/>
                        </a:lnTo>
                        <a:lnTo>
                          <a:pt x="515" y="478"/>
                        </a:lnTo>
                        <a:lnTo>
                          <a:pt x="519" y="465"/>
                        </a:lnTo>
                        <a:lnTo>
                          <a:pt x="521" y="455"/>
                        </a:lnTo>
                        <a:lnTo>
                          <a:pt x="521" y="432"/>
                        </a:lnTo>
                        <a:lnTo>
                          <a:pt x="521" y="432"/>
                        </a:lnTo>
                        <a:lnTo>
                          <a:pt x="519" y="422"/>
                        </a:lnTo>
                        <a:lnTo>
                          <a:pt x="515" y="409"/>
                        </a:lnTo>
                        <a:lnTo>
                          <a:pt x="508" y="401"/>
                        </a:lnTo>
                        <a:lnTo>
                          <a:pt x="500" y="391"/>
                        </a:lnTo>
                        <a:lnTo>
                          <a:pt x="490" y="384"/>
                        </a:lnTo>
                        <a:lnTo>
                          <a:pt x="479" y="378"/>
                        </a:lnTo>
                        <a:lnTo>
                          <a:pt x="465" y="376"/>
                        </a:lnTo>
                        <a:lnTo>
                          <a:pt x="452" y="374"/>
                        </a:lnTo>
                        <a:lnTo>
                          <a:pt x="452" y="374"/>
                        </a:lnTo>
                        <a:close/>
                        <a:moveTo>
                          <a:pt x="438" y="469"/>
                        </a:moveTo>
                        <a:lnTo>
                          <a:pt x="438" y="469"/>
                        </a:lnTo>
                        <a:lnTo>
                          <a:pt x="427" y="467"/>
                        </a:lnTo>
                        <a:lnTo>
                          <a:pt x="419" y="461"/>
                        </a:lnTo>
                        <a:lnTo>
                          <a:pt x="413" y="453"/>
                        </a:lnTo>
                        <a:lnTo>
                          <a:pt x="411" y="442"/>
                        </a:lnTo>
                        <a:lnTo>
                          <a:pt x="411" y="442"/>
                        </a:lnTo>
                        <a:lnTo>
                          <a:pt x="413" y="430"/>
                        </a:lnTo>
                        <a:lnTo>
                          <a:pt x="419" y="422"/>
                        </a:lnTo>
                        <a:lnTo>
                          <a:pt x="427" y="415"/>
                        </a:lnTo>
                        <a:lnTo>
                          <a:pt x="438" y="413"/>
                        </a:lnTo>
                        <a:lnTo>
                          <a:pt x="438" y="413"/>
                        </a:lnTo>
                        <a:lnTo>
                          <a:pt x="448" y="415"/>
                        </a:lnTo>
                        <a:lnTo>
                          <a:pt x="456" y="422"/>
                        </a:lnTo>
                        <a:lnTo>
                          <a:pt x="463" y="430"/>
                        </a:lnTo>
                        <a:lnTo>
                          <a:pt x="465" y="442"/>
                        </a:lnTo>
                        <a:lnTo>
                          <a:pt x="465" y="442"/>
                        </a:lnTo>
                        <a:lnTo>
                          <a:pt x="463" y="453"/>
                        </a:lnTo>
                        <a:lnTo>
                          <a:pt x="456" y="461"/>
                        </a:lnTo>
                        <a:lnTo>
                          <a:pt x="448" y="467"/>
                        </a:lnTo>
                        <a:lnTo>
                          <a:pt x="438" y="469"/>
                        </a:lnTo>
                        <a:lnTo>
                          <a:pt x="438" y="46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Noto Sans CJK TC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33" name="群組 132">
                <a:extLst>
                  <a:ext uri="{FF2B5EF4-FFF2-40B4-BE49-F238E27FC236}">
                    <a16:creationId xmlns:a16="http://schemas.microsoft.com/office/drawing/2014/main" id="{1081C5AE-DCE9-497C-9534-63B10F7C8DAC}"/>
                  </a:ext>
                </a:extLst>
              </p:cNvPr>
              <p:cNvGrpSpPr/>
              <p:nvPr/>
            </p:nvGrpSpPr>
            <p:grpSpPr>
              <a:xfrm>
                <a:off x="9195393" y="4023579"/>
                <a:ext cx="2286000" cy="648000"/>
                <a:chOff x="9204724" y="3678344"/>
                <a:chExt cx="2286000" cy="648000"/>
              </a:xfrm>
            </p:grpSpPr>
            <p:grpSp>
              <p:nvGrpSpPr>
                <p:cNvPr id="139" name="群組 138">
                  <a:extLst>
                    <a:ext uri="{FF2B5EF4-FFF2-40B4-BE49-F238E27FC236}">
                      <a16:creationId xmlns:a16="http://schemas.microsoft.com/office/drawing/2014/main" id="{492DEFAA-886D-46C1-9EFD-539EEE850B9B}"/>
                    </a:ext>
                  </a:extLst>
                </p:cNvPr>
                <p:cNvGrpSpPr/>
                <p:nvPr/>
              </p:nvGrpSpPr>
              <p:grpSpPr>
                <a:xfrm>
                  <a:off x="9204724" y="3678344"/>
                  <a:ext cx="2286000" cy="648000"/>
                  <a:chOff x="9204724" y="3678344"/>
                  <a:chExt cx="2286000" cy="648000"/>
                </a:xfrm>
              </p:grpSpPr>
              <p:sp>
                <p:nvSpPr>
                  <p:cNvPr id="141" name="Shape 35">
                    <a:extLst>
                      <a:ext uri="{FF2B5EF4-FFF2-40B4-BE49-F238E27FC236}">
                        <a16:creationId xmlns:a16="http://schemas.microsoft.com/office/drawing/2014/main" id="{71AE760F-AF18-413A-88E4-153AEF0F7162}"/>
                      </a:ext>
                    </a:extLst>
                  </p:cNvPr>
                  <p:cNvSpPr/>
                  <p:nvPr/>
                </p:nvSpPr>
                <p:spPr>
                  <a:xfrm>
                    <a:off x="9204724" y="3678344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42" name="Text 36">
                    <a:extLst>
                      <a:ext uri="{FF2B5EF4-FFF2-40B4-BE49-F238E27FC236}">
                        <a16:creationId xmlns:a16="http://schemas.microsoft.com/office/drawing/2014/main" id="{26EB61AA-BA43-43FA-9732-00F2E67A4A2D}"/>
                      </a:ext>
                    </a:extLst>
                  </p:cNvPr>
                  <p:cNvSpPr/>
                  <p:nvPr/>
                </p:nvSpPr>
                <p:spPr>
                  <a:xfrm>
                    <a:off x="9996752" y="3862756"/>
                    <a:ext cx="10972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填報疑義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140" name="圖片 139">
                  <a:extLst>
                    <a:ext uri="{FF2B5EF4-FFF2-40B4-BE49-F238E27FC236}">
                      <a16:creationId xmlns:a16="http://schemas.microsoft.com/office/drawing/2014/main" id="{33322A51-231C-4996-8C26-75BFA3561F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314284" y="3707056"/>
                  <a:ext cx="540000" cy="540000"/>
                </a:xfrm>
                <a:prstGeom prst="rect">
                  <a:avLst/>
                </a:prstGeom>
              </p:spPr>
            </p:pic>
          </p:grpSp>
          <p:grpSp>
            <p:nvGrpSpPr>
              <p:cNvPr id="134" name="群組 133">
                <a:extLst>
                  <a:ext uri="{FF2B5EF4-FFF2-40B4-BE49-F238E27FC236}">
                    <a16:creationId xmlns:a16="http://schemas.microsoft.com/office/drawing/2014/main" id="{36B435CE-BF20-4B83-AA1C-2E99533A47B0}"/>
                  </a:ext>
                </a:extLst>
              </p:cNvPr>
              <p:cNvGrpSpPr/>
              <p:nvPr/>
            </p:nvGrpSpPr>
            <p:grpSpPr>
              <a:xfrm>
                <a:off x="9195393" y="4848910"/>
                <a:ext cx="2286000" cy="648000"/>
                <a:chOff x="9204724" y="4503675"/>
                <a:chExt cx="2286000" cy="648000"/>
              </a:xfrm>
            </p:grpSpPr>
            <p:grpSp>
              <p:nvGrpSpPr>
                <p:cNvPr id="135" name="群組 134">
                  <a:extLst>
                    <a:ext uri="{FF2B5EF4-FFF2-40B4-BE49-F238E27FC236}">
                      <a16:creationId xmlns:a16="http://schemas.microsoft.com/office/drawing/2014/main" id="{91B9316D-F804-46A9-8974-AB5FCF721AAF}"/>
                    </a:ext>
                  </a:extLst>
                </p:cNvPr>
                <p:cNvGrpSpPr/>
                <p:nvPr/>
              </p:nvGrpSpPr>
              <p:grpSpPr>
                <a:xfrm>
                  <a:off x="9204724" y="4503675"/>
                  <a:ext cx="2286000" cy="648000"/>
                  <a:chOff x="9204724" y="4503675"/>
                  <a:chExt cx="2286000" cy="648000"/>
                </a:xfrm>
              </p:grpSpPr>
              <p:sp>
                <p:nvSpPr>
                  <p:cNvPr id="137" name="Shape 37">
                    <a:extLst>
                      <a:ext uri="{FF2B5EF4-FFF2-40B4-BE49-F238E27FC236}">
                        <a16:creationId xmlns:a16="http://schemas.microsoft.com/office/drawing/2014/main" id="{BB9E4A6D-36CD-4190-BD6C-55ADD526624F}"/>
                      </a:ext>
                    </a:extLst>
                  </p:cNvPr>
                  <p:cNvSpPr/>
                  <p:nvPr/>
                </p:nvSpPr>
                <p:spPr>
                  <a:xfrm>
                    <a:off x="9204724" y="4503675"/>
                    <a:ext cx="2286000" cy="648000"/>
                  </a:xfrm>
                  <a:prstGeom prst="roundRect">
                    <a:avLst>
                      <a:gd name="adj" fmla="val 25455"/>
                    </a:avLst>
                  </a:prstGeom>
                  <a:noFill/>
                  <a:ln w="17780">
                    <a:solidFill>
                      <a:srgbClr val="8D2D56"/>
                    </a:solidFill>
                    <a:prstDash val="solid"/>
                  </a:ln>
                </p:spPr>
              </p:sp>
              <p:sp>
                <p:nvSpPr>
                  <p:cNvPr id="138" name="Text 38">
                    <a:extLst>
                      <a:ext uri="{FF2B5EF4-FFF2-40B4-BE49-F238E27FC236}">
                        <a16:creationId xmlns:a16="http://schemas.microsoft.com/office/drawing/2014/main" id="{15594CCA-B48A-4E0E-93A2-8FD07B4C64D0}"/>
                      </a:ext>
                    </a:extLst>
                  </p:cNvPr>
                  <p:cNvSpPr/>
                  <p:nvPr/>
                </p:nvSpPr>
                <p:spPr>
                  <a:xfrm>
                    <a:off x="9996752" y="4687799"/>
                    <a:ext cx="1097280" cy="22860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lIns="381" tIns="381" rIns="381" bIns="381" rtlCol="0" anchor="ctr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8D2D56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諮詢建議</a:t>
                    </a:r>
                    <a:endPara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136" name="圖片 135">
                  <a:extLst>
                    <a:ext uri="{FF2B5EF4-FFF2-40B4-BE49-F238E27FC236}">
                      <a16:creationId xmlns:a16="http://schemas.microsoft.com/office/drawing/2014/main" id="{52EC5F43-51F5-45A1-86B0-27A186CC2C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22496" y="4537044"/>
                  <a:ext cx="540000" cy="540000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43EA3406-8C37-447C-81E3-CA2160F6C3BB}"/>
              </a:ext>
            </a:extLst>
          </p:cNvPr>
          <p:cNvGrpSpPr/>
          <p:nvPr/>
        </p:nvGrpSpPr>
        <p:grpSpPr>
          <a:xfrm>
            <a:off x="8186322" y="3432687"/>
            <a:ext cx="1176085" cy="730168"/>
            <a:chOff x="3571141" y="3055541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126" name="Shape 46">
              <a:extLst>
                <a:ext uri="{FF2B5EF4-FFF2-40B4-BE49-F238E27FC236}">
                  <a16:creationId xmlns:a16="http://schemas.microsoft.com/office/drawing/2014/main" id="{92F20382-6E7B-4A0F-8A78-8C959C1005FF}"/>
                </a:ext>
              </a:extLst>
            </p:cNvPr>
            <p:cNvSpPr/>
            <p:nvPr/>
          </p:nvSpPr>
          <p:spPr>
            <a:xfrm>
              <a:off x="3571141" y="3055541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990033"/>
              </a:solidFill>
              <a:prstDash val="solid"/>
            </a:ln>
          </p:spPr>
        </p:sp>
        <p:sp>
          <p:nvSpPr>
            <p:cNvPr id="127" name="Text 47">
              <a:extLst>
                <a:ext uri="{FF2B5EF4-FFF2-40B4-BE49-F238E27FC236}">
                  <a16:creationId xmlns:a16="http://schemas.microsoft.com/office/drawing/2014/main" id="{83631FA3-F183-41E2-BA60-494F70796333}"/>
                </a:ext>
              </a:extLst>
            </p:cNvPr>
            <p:cNvSpPr/>
            <p:nvPr/>
          </p:nvSpPr>
          <p:spPr>
            <a:xfrm>
              <a:off x="3651946" y="3137894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0033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資料上傳</a:t>
              </a:r>
              <a:endPara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990033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退件補正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B33EFC26-0DDF-42C5-A757-B6128AE941AE}"/>
              </a:ext>
            </a:extLst>
          </p:cNvPr>
          <p:cNvGrpSpPr/>
          <p:nvPr/>
        </p:nvGrpSpPr>
        <p:grpSpPr>
          <a:xfrm>
            <a:off x="8193054" y="5190417"/>
            <a:ext cx="1176085" cy="658637"/>
            <a:chOff x="3540652" y="3336744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124" name="Shape 46">
              <a:extLst>
                <a:ext uri="{FF2B5EF4-FFF2-40B4-BE49-F238E27FC236}">
                  <a16:creationId xmlns:a16="http://schemas.microsoft.com/office/drawing/2014/main" id="{EF8553FD-68E0-44CD-B941-6B189AC57741}"/>
                </a:ext>
              </a:extLst>
            </p:cNvPr>
            <p:cNvSpPr/>
            <p:nvPr/>
          </p:nvSpPr>
          <p:spPr>
            <a:xfrm>
              <a:off x="3540652" y="3336744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C67C1F"/>
              </a:solidFill>
              <a:prstDash val="solid"/>
            </a:ln>
          </p:spPr>
        </p:sp>
        <p:sp>
          <p:nvSpPr>
            <p:cNvPr id="125" name="Text 47">
              <a:extLst>
                <a:ext uri="{FF2B5EF4-FFF2-40B4-BE49-F238E27FC236}">
                  <a16:creationId xmlns:a16="http://schemas.microsoft.com/office/drawing/2014/main" id="{ED72A998-EEC1-4FAC-AEC3-389F8657C216}"/>
                </a:ext>
              </a:extLst>
            </p:cNvPr>
            <p:cNvSpPr/>
            <p:nvPr/>
          </p:nvSpPr>
          <p:spPr>
            <a:xfrm>
              <a:off x="3657127" y="3375506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en-US" altLang="zh-TW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提出疑義</a:t>
              </a:r>
              <a:endPara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回覆諮詢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4" name="箭號: 左-右雙向 3">
            <a:extLst>
              <a:ext uri="{FF2B5EF4-FFF2-40B4-BE49-F238E27FC236}">
                <a16:creationId xmlns:a16="http://schemas.microsoft.com/office/drawing/2014/main" id="{B989E819-D701-4B8C-AF0E-84EADD68DCFF}"/>
              </a:ext>
            </a:extLst>
          </p:cNvPr>
          <p:cNvSpPr/>
          <p:nvPr/>
        </p:nvSpPr>
        <p:spPr>
          <a:xfrm>
            <a:off x="8369597" y="2896060"/>
            <a:ext cx="830131" cy="382495"/>
          </a:xfrm>
          <a:prstGeom prst="leftRightArrow">
            <a:avLst/>
          </a:prstGeom>
          <a:solidFill>
            <a:srgbClr val="990033"/>
          </a:solidFill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箭號: 左-右雙向 4">
            <a:extLst>
              <a:ext uri="{FF2B5EF4-FFF2-40B4-BE49-F238E27FC236}">
                <a16:creationId xmlns:a16="http://schemas.microsoft.com/office/drawing/2014/main" id="{E9E11182-64F1-4B8C-B22B-B31ACF174E81}"/>
              </a:ext>
            </a:extLst>
          </p:cNvPr>
          <p:cNvSpPr/>
          <p:nvPr/>
        </p:nvSpPr>
        <p:spPr>
          <a:xfrm>
            <a:off x="8381086" y="4691406"/>
            <a:ext cx="825683" cy="388413"/>
          </a:xfrm>
          <a:prstGeom prst="leftRightArrow">
            <a:avLst/>
          </a:pr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7" name="Shape 43">
            <a:extLst>
              <a:ext uri="{FF2B5EF4-FFF2-40B4-BE49-F238E27FC236}">
                <a16:creationId xmlns:a16="http://schemas.microsoft.com/office/drawing/2014/main" id="{C6F011C3-94E0-4719-80C4-2A522D5BD6BF}"/>
              </a:ext>
            </a:extLst>
          </p:cNvPr>
          <p:cNvSpPr/>
          <p:nvPr/>
        </p:nvSpPr>
        <p:spPr>
          <a:xfrm rot="10800000">
            <a:off x="3180870" y="3689995"/>
            <a:ext cx="787581" cy="370007"/>
          </a:xfrm>
          <a:prstGeom prst="rightArrow">
            <a:avLst/>
          </a:prstGeom>
          <a:solidFill>
            <a:srgbClr val="BF9000"/>
          </a:solidFill>
          <a:ln w="12700">
            <a:solidFill>
              <a:srgbClr val="C67C1F"/>
            </a:solidFill>
            <a:prstDash val="solid"/>
          </a:ln>
        </p:spPr>
      </p:sp>
      <p:sp>
        <p:nvSpPr>
          <p:cNvPr id="132" name="Shape 48">
            <a:extLst>
              <a:ext uri="{FF2B5EF4-FFF2-40B4-BE49-F238E27FC236}">
                <a16:creationId xmlns:a16="http://schemas.microsoft.com/office/drawing/2014/main" id="{9B7F3A58-3DAA-4F58-9CDC-0E11B25B12E0}"/>
              </a:ext>
            </a:extLst>
          </p:cNvPr>
          <p:cNvSpPr/>
          <p:nvPr/>
        </p:nvSpPr>
        <p:spPr>
          <a:xfrm>
            <a:off x="3212136" y="2662433"/>
            <a:ext cx="802778" cy="416145"/>
          </a:xfrm>
          <a:prstGeom prst="rightArrow">
            <a:avLst/>
          </a:prstGeom>
          <a:solidFill>
            <a:srgbClr val="70AD47">
              <a:lumMod val="75000"/>
            </a:srgbClr>
          </a:solidFill>
          <a:ln w="12700">
            <a:noFill/>
            <a:prstDash val="solid"/>
          </a:ln>
        </p:spPr>
      </p:sp>
      <p:grpSp>
        <p:nvGrpSpPr>
          <p:cNvPr id="200" name="群組 199">
            <a:extLst>
              <a:ext uri="{FF2B5EF4-FFF2-40B4-BE49-F238E27FC236}">
                <a16:creationId xmlns:a16="http://schemas.microsoft.com/office/drawing/2014/main" id="{4ED913DF-9720-4427-87B9-5B8CAED9B2DE}"/>
              </a:ext>
            </a:extLst>
          </p:cNvPr>
          <p:cNvGrpSpPr/>
          <p:nvPr/>
        </p:nvGrpSpPr>
        <p:grpSpPr>
          <a:xfrm>
            <a:off x="3120900" y="4144468"/>
            <a:ext cx="1176085" cy="381600"/>
            <a:chOff x="3364992" y="3246120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201" name="Shape 46">
              <a:extLst>
                <a:ext uri="{FF2B5EF4-FFF2-40B4-BE49-F238E27FC236}">
                  <a16:creationId xmlns:a16="http://schemas.microsoft.com/office/drawing/2014/main" id="{5AD9CF4E-C8BF-4250-B718-448B3097A1ED}"/>
                </a:ext>
              </a:extLst>
            </p:cNvPr>
            <p:cNvSpPr/>
            <p:nvPr/>
          </p:nvSpPr>
          <p:spPr>
            <a:xfrm>
              <a:off x="3364992" y="3246120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C67C1F"/>
              </a:solidFill>
              <a:prstDash val="solid"/>
            </a:ln>
          </p:spPr>
        </p:sp>
        <p:sp>
          <p:nvSpPr>
            <p:cNvPr id="202" name="Text 47">
              <a:extLst>
                <a:ext uri="{FF2B5EF4-FFF2-40B4-BE49-F238E27FC236}">
                  <a16:creationId xmlns:a16="http://schemas.microsoft.com/office/drawing/2014/main" id="{C1CD3F66-7861-4632-BE11-DD391DFC0AB3}"/>
                </a:ext>
              </a:extLst>
            </p:cNvPr>
            <p:cNvSpPr/>
            <p:nvPr/>
          </p:nvSpPr>
          <p:spPr>
            <a:xfrm>
              <a:off x="3507696" y="3345701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8A4E1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資料匯出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03" name="群組 202">
            <a:extLst>
              <a:ext uri="{FF2B5EF4-FFF2-40B4-BE49-F238E27FC236}">
                <a16:creationId xmlns:a16="http://schemas.microsoft.com/office/drawing/2014/main" id="{C8A6069B-ABFA-4828-B081-DD1149E9C368}"/>
              </a:ext>
            </a:extLst>
          </p:cNvPr>
          <p:cNvGrpSpPr/>
          <p:nvPr/>
        </p:nvGrpSpPr>
        <p:grpSpPr>
          <a:xfrm>
            <a:off x="3113346" y="3168558"/>
            <a:ext cx="1176085" cy="381600"/>
            <a:chOff x="3320702" y="3351936"/>
            <a:chExt cx="1176085" cy="381600"/>
          </a:xfrm>
          <a:solidFill>
            <a:schemeClr val="bg2">
              <a:lumMod val="20000"/>
              <a:lumOff val="80000"/>
            </a:schemeClr>
          </a:solidFill>
        </p:grpSpPr>
        <p:sp>
          <p:nvSpPr>
            <p:cNvPr id="204" name="Shape 46">
              <a:extLst>
                <a:ext uri="{FF2B5EF4-FFF2-40B4-BE49-F238E27FC236}">
                  <a16:creationId xmlns:a16="http://schemas.microsoft.com/office/drawing/2014/main" id="{95001ABF-C06D-4152-A524-583BE8E9336E}"/>
                </a:ext>
              </a:extLst>
            </p:cNvPr>
            <p:cNvSpPr/>
            <p:nvPr/>
          </p:nvSpPr>
          <p:spPr>
            <a:xfrm>
              <a:off x="3320702" y="3351936"/>
              <a:ext cx="1176085" cy="381600"/>
            </a:xfrm>
            <a:prstGeom prst="roundRect">
              <a:avLst>
                <a:gd name="adj" fmla="val 50000"/>
              </a:avLst>
            </a:prstGeom>
            <a:grpFill/>
            <a:ln w="19050">
              <a:solidFill>
                <a:srgbClr val="70AD47">
                  <a:lumMod val="75000"/>
                </a:srgbClr>
              </a:solidFill>
              <a:prstDash val="solid"/>
            </a:ln>
          </p:spPr>
        </p:sp>
        <p:sp>
          <p:nvSpPr>
            <p:cNvPr id="205" name="Text 47">
              <a:extLst>
                <a:ext uri="{FF2B5EF4-FFF2-40B4-BE49-F238E27FC236}">
                  <a16:creationId xmlns:a16="http://schemas.microsoft.com/office/drawing/2014/main" id="{4BE29CF9-294C-430F-9E3A-F6D1A3B99A3E}"/>
                </a:ext>
              </a:extLst>
            </p:cNvPr>
            <p:cNvSpPr/>
            <p:nvPr/>
          </p:nvSpPr>
          <p:spPr>
            <a:xfrm>
              <a:off x="3444892" y="3449827"/>
              <a:ext cx="914400" cy="182880"/>
            </a:xfrm>
            <a:prstGeom prst="rect">
              <a:avLst/>
            </a:prstGeom>
            <a:grpFill/>
            <a:ln/>
          </p:spPr>
          <p:txBody>
            <a:bodyPr wrap="square" lIns="381" tIns="381" rIns="381" bIns="381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政策</a:t>
              </a:r>
              <a:r>
                <a:rPr kumimoji="0" lang="en-US" altLang="zh-TW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/</a:t>
              </a:r>
              <a:r>
                <a:rPr kumimoji="0" lang="zh-TW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標準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07" name="Shape 46">
            <a:extLst>
              <a:ext uri="{FF2B5EF4-FFF2-40B4-BE49-F238E27FC236}">
                <a16:creationId xmlns:a16="http://schemas.microsoft.com/office/drawing/2014/main" id="{89779E65-32A3-49B2-9620-20CEFEFB44FF}"/>
              </a:ext>
            </a:extLst>
          </p:cNvPr>
          <p:cNvSpPr/>
          <p:nvPr/>
        </p:nvSpPr>
        <p:spPr>
          <a:xfrm>
            <a:off x="3071548" y="5207660"/>
            <a:ext cx="1383212" cy="575407"/>
          </a:xfrm>
          <a:prstGeom prst="roundRect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rgbClr val="C67C1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重大疑義轉陳</a:t>
            </a:r>
            <a:br>
              <a:rPr kumimoji="0" lang="en-US" altLang="zh-TW" sz="14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kumimoji="0" lang="zh-TW" altLang="en-US" sz="1300" b="1" i="0" u="none" strike="noStrike" kern="0" cap="none" spc="0" normalizeH="0" baseline="0" noProof="0" dirty="0">
                <a:ln>
                  <a:noFill/>
                </a:ln>
                <a:solidFill>
                  <a:srgbClr val="8A4E1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釋疑／裁示</a:t>
            </a:r>
            <a:endParaRPr kumimoji="0" lang="en-US" altLang="zh-TW" sz="1300" b="1" i="0" u="none" strike="noStrike" kern="0" cap="none" spc="0" normalizeH="0" baseline="0" noProof="0" dirty="0">
              <a:ln>
                <a:noFill/>
              </a:ln>
              <a:solidFill>
                <a:srgbClr val="8A4E1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0" name="箭號: 左-右雙向 209">
            <a:extLst>
              <a:ext uri="{FF2B5EF4-FFF2-40B4-BE49-F238E27FC236}">
                <a16:creationId xmlns:a16="http://schemas.microsoft.com/office/drawing/2014/main" id="{BC3A280F-534D-4AC5-81C6-9E6B18DAD1E3}"/>
              </a:ext>
            </a:extLst>
          </p:cNvPr>
          <p:cNvSpPr/>
          <p:nvPr/>
        </p:nvSpPr>
        <p:spPr>
          <a:xfrm>
            <a:off x="3172627" y="4682500"/>
            <a:ext cx="963804" cy="427957"/>
          </a:xfrm>
          <a:prstGeom prst="leftRightArrow">
            <a:avLst/>
          </a:pr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9117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3.2.25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7108C173-5410-4800-AF1D-47618F79889D}"/>
              </a:ext>
            </a:extLst>
          </p:cNvPr>
          <p:cNvSpPr/>
          <p:nvPr/>
        </p:nvSpPr>
        <p:spPr>
          <a:xfrm>
            <a:off x="369104" y="1264433"/>
            <a:ext cx="11428209" cy="13358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marR="0" lvl="0" indent="-170815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kumimoji="0" lang="zh-TW" alt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：配合教育部為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了解各校正式學籍境外學生，於在學期間修讀臺灣歷史或文化相關課程情形，作為推動本土教育扎根成效之參考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📅 填報基準：前一學年度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日正式學籍之在學境外學生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為基準；統計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在學期間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曾修讀者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61A44"/>
                </a:solidFill>
                <a:effectLst/>
                <a:uLnTx/>
                <a:uFillTx/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kumimoji="0" lang="zh-TW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4" name="表格 53">
            <a:extLst>
              <a:ext uri="{FF2B5EF4-FFF2-40B4-BE49-F238E27FC236}">
                <a16:creationId xmlns:a16="http://schemas.microsoft.com/office/drawing/2014/main" id="{CCABC3DB-4E2F-440C-90A7-D3617A69413B}"/>
              </a:ext>
            </a:extLst>
          </p:cNvPr>
          <p:cNvGraphicFramePr>
            <a:graphicFrameLocks noGrp="1"/>
          </p:cNvGraphicFramePr>
          <p:nvPr/>
        </p:nvGraphicFramePr>
        <p:xfrm>
          <a:off x="381896" y="5147886"/>
          <a:ext cx="11415418" cy="1524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5418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1155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1155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系統自動匯入：</a:t>
                      </a:r>
                      <a:r>
                        <a:rPr lang="zh-TW" altLang="zh-TW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、單位名稱、學制班別、在學境外</a:t>
                      </a:r>
                      <a:r>
                        <a:rPr lang="zh-TW" altLang="zh-TW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</a:t>
                      </a:r>
                      <a:r>
                        <a:rPr lang="zh-TW" altLang="en-US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總人數</a:t>
                      </a:r>
                      <a:endParaRPr lang="en-US" altLang="zh-TW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65810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學校填報：</a:t>
                      </a:r>
                      <a:r>
                        <a:rPr lang="en-US" altLang="zh-TW" sz="20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曾修讀</a:t>
                      </a: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臺灣歷史或文化</a:t>
                      </a:r>
                      <a:r>
                        <a:rPr lang="en-US" altLang="zh-TW" sz="2000" b="1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相關課程之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境外學生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</a:t>
                      </a:r>
                    </a:p>
                    <a:p>
                      <a:pPr marL="151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None/>
                        <a:tabLst>
                          <a:tab pos="3413125" algn="l"/>
                        </a:tabLst>
                        <a:defRPr/>
                      </a:pP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學生修畢課程後，無論成績及格、不及格（未取得學分）均可列計。</a:t>
                      </a:r>
                      <a:r>
                        <a:rPr lang="en-US" altLang="zh-TW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</a:tbl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99870E81-2490-4B38-919D-365697D8B40C}"/>
              </a:ext>
            </a:extLst>
          </p:cNvPr>
          <p:cNvGrpSpPr/>
          <p:nvPr/>
        </p:nvGrpSpPr>
        <p:grpSpPr>
          <a:xfrm>
            <a:off x="369104" y="2690358"/>
            <a:ext cx="11499046" cy="2284695"/>
            <a:chOff x="369104" y="2692132"/>
            <a:chExt cx="11428209" cy="2284695"/>
          </a:xfrm>
        </p:grpSpPr>
        <p:grpSp>
          <p:nvGrpSpPr>
            <p:cNvPr id="53" name="群組 52">
              <a:extLst>
                <a:ext uri="{FF2B5EF4-FFF2-40B4-BE49-F238E27FC236}">
                  <a16:creationId xmlns:a16="http://schemas.microsoft.com/office/drawing/2014/main" id="{E8F25013-F74E-4630-B154-7AA454AEF978}"/>
                </a:ext>
              </a:extLst>
            </p:cNvPr>
            <p:cNvGrpSpPr/>
            <p:nvPr/>
          </p:nvGrpSpPr>
          <p:grpSpPr>
            <a:xfrm>
              <a:off x="369104" y="2692132"/>
              <a:ext cx="11428209" cy="2284695"/>
              <a:chOff x="331004" y="2249703"/>
              <a:chExt cx="11428209" cy="2284695"/>
            </a:xfrm>
          </p:grpSpPr>
          <p:grpSp>
            <p:nvGrpSpPr>
              <p:cNvPr id="5" name="群組 4">
                <a:extLst>
                  <a:ext uri="{FF2B5EF4-FFF2-40B4-BE49-F238E27FC236}">
                    <a16:creationId xmlns:a16="http://schemas.microsoft.com/office/drawing/2014/main" id="{D5727C9A-3578-435A-BB39-643B0F75877A}"/>
                  </a:ext>
                </a:extLst>
              </p:cNvPr>
              <p:cNvGrpSpPr/>
              <p:nvPr/>
            </p:nvGrpSpPr>
            <p:grpSpPr>
              <a:xfrm>
                <a:off x="331004" y="2249703"/>
                <a:ext cx="11428209" cy="2284695"/>
                <a:chOff x="331004" y="2310618"/>
                <a:chExt cx="11428209" cy="2519762"/>
              </a:xfrm>
            </p:grpSpPr>
            <p:grpSp>
              <p:nvGrpSpPr>
                <p:cNvPr id="2" name="群組 1">
                  <a:extLst>
                    <a:ext uri="{FF2B5EF4-FFF2-40B4-BE49-F238E27FC236}">
                      <a16:creationId xmlns:a16="http://schemas.microsoft.com/office/drawing/2014/main" id="{FEAEF170-0057-4744-99AC-0DC3CC8978E0}"/>
                    </a:ext>
                  </a:extLst>
                </p:cNvPr>
                <p:cNvGrpSpPr/>
                <p:nvPr/>
              </p:nvGrpSpPr>
              <p:grpSpPr>
                <a:xfrm>
                  <a:off x="331004" y="2310618"/>
                  <a:ext cx="11428209" cy="2519762"/>
                  <a:chOff x="331004" y="2310618"/>
                  <a:chExt cx="11428209" cy="2519762"/>
                </a:xfrm>
              </p:grpSpPr>
              <p:sp>
                <p:nvSpPr>
                  <p:cNvPr id="9" name="Rounded Rectangle 6">
                    <a:extLst>
                      <a:ext uri="{FF2B5EF4-FFF2-40B4-BE49-F238E27FC236}">
                        <a16:creationId xmlns:a16="http://schemas.microsoft.com/office/drawing/2014/main" id="{BA42DAF5-8A17-4008-8960-0907FAF46646}"/>
                      </a:ext>
                    </a:extLst>
                  </p:cNvPr>
                  <p:cNvSpPr/>
                  <p:nvPr/>
                </p:nvSpPr>
                <p:spPr>
                  <a:xfrm>
                    <a:off x="331004" y="2310618"/>
                    <a:ext cx="11428209" cy="2519762"/>
                  </a:xfrm>
                  <a:prstGeom prst="roundRect">
                    <a:avLst/>
                  </a:prstGeom>
                  <a:solidFill>
                    <a:srgbClr val="FFE5E5"/>
                  </a:solidFill>
                  <a:ln>
                    <a:solidFill>
                      <a:srgbClr val="C8C8C8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marL="0" marR="0" lvl="0" indent="360000" algn="l" defTabSz="914400" rtl="0" eaLnBrk="0" fontAlgn="base" latinLnBrk="0" hangingPunct="0">
                      <a:lnSpc>
                        <a:spcPts val="29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r>
                      <a:rPr kumimoji="0" lang="en-US" altLang="zh-TW" sz="2000" b="1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什麼是「臺灣歷史或文化相關課程</a:t>
                    </a:r>
                    <a:r>
                      <a:rPr kumimoji="0" lang="en-US" altLang="zh-TW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」？</a:t>
                    </a: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可依</a:t>
                    </a:r>
                    <a:r>
                      <a:rPr kumimoji="0" lang="zh-TW" alt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課程名稱或實際授課內容</a:t>
                    </a: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（含通識課程及專業課程）</a:t>
                    </a:r>
                    <a:endParaRPr kumimoji="0" lang="en-US" altLang="zh-TW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endParaRPr>
                  </a:p>
                  <a:p>
                    <a:pPr marL="0" marR="0" lvl="0" indent="360000" algn="l" defTabSz="914400" rtl="0" eaLnBrk="0" fontAlgn="base" latinLnBrk="0" hangingPunct="0">
                      <a:lnSpc>
                        <a:spcPts val="29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r>
                      <a:rPr kumimoji="0" lang="zh-TW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rPr>
                      <a:t>綜合判斷。相關範疇例如</a:t>
                    </a:r>
                    <a:r>
                      <a:rPr kumimoji="0" lang="zh-TW" alt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w Cen MT" panose="020B0602020104020603"/>
                        <a:ea typeface="新細明體" panose="02020500000000000000" pitchFamily="18" charset="-120"/>
                        <a:cs typeface="+mn-cs"/>
                      </a:rPr>
                      <a:t>：</a:t>
                    </a:r>
                    <a:endParaRPr kumimoji="0" lang="en-US" altLang="zh-TW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  <a:p>
                    <a:pPr marL="0" marR="0" lvl="0" indent="360000" algn="l" defTabSz="914400" rtl="0" eaLnBrk="0" fontAlgn="base" latinLnBrk="0" hangingPunct="0">
                      <a:lnSpc>
                        <a:spcPct val="15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 sz="1300" b="0">
                        <a:solidFill>
                          <a:srgbClr val="000000"/>
                        </a:solidFill>
                      </a:defRPr>
                    </a:pPr>
                    <a:endParaRPr kumimoji="0" lang="zh-TW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Text 12">
                    <a:extLst>
                      <a:ext uri="{FF2B5EF4-FFF2-40B4-BE49-F238E27FC236}">
                        <a16:creationId xmlns:a16="http://schemas.microsoft.com/office/drawing/2014/main" id="{66460839-4EF1-4BB1-B994-5719C708BB85}"/>
                      </a:ext>
                    </a:extLst>
                  </p:cNvPr>
                  <p:cNvSpPr/>
                  <p:nvPr/>
                </p:nvSpPr>
                <p:spPr>
                  <a:xfrm>
                    <a:off x="410539" y="2501233"/>
                    <a:ext cx="502920" cy="502920"/>
                  </a:xfrm>
                  <a:prstGeom prst="rect">
                    <a:avLst/>
                  </a:prstGeom>
                  <a:noFill/>
                  <a:ln/>
                </p:spPr>
                <p:txBody>
                  <a:bodyPr wrap="square" rtlCol="0" anchor="ctr"/>
                  <a:lstStyle/>
                  <a:p>
                    <a:pPr marL="0" marR="0" lvl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📖</a:t>
                    </a: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2" name="Shape 49">
                  <a:extLst>
                    <a:ext uri="{FF2B5EF4-FFF2-40B4-BE49-F238E27FC236}">
                      <a16:creationId xmlns:a16="http://schemas.microsoft.com/office/drawing/2014/main" id="{373A2009-700D-4D69-B88C-6DA0C4B388B8}"/>
                    </a:ext>
                  </a:extLst>
                </p:cNvPr>
                <p:cNvSpPr/>
                <p:nvPr/>
              </p:nvSpPr>
              <p:spPr>
                <a:xfrm>
                  <a:off x="872461" y="3534396"/>
                  <a:ext cx="1353947" cy="5029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FFFFF"/>
                </a:solidFill>
                <a:ln w="28575">
                  <a:solidFill>
                    <a:srgbClr val="F2969D"/>
                  </a:solidFill>
                  <a:prstDash val="solid"/>
                </a:ln>
              </p:spPr>
              <p:txBody>
                <a:bodyPr/>
                <a:lstStyle/>
                <a:p>
                  <a:pPr marL="0" marR="0" lvl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臺灣文化</a:t>
                  </a:r>
                </a:p>
              </p:txBody>
            </p:sp>
          </p:grpSp>
          <p:sp>
            <p:nvSpPr>
              <p:cNvPr id="47" name="Shape 49">
                <a:extLst>
                  <a:ext uri="{FF2B5EF4-FFF2-40B4-BE49-F238E27FC236}">
                    <a16:creationId xmlns:a16="http://schemas.microsoft.com/office/drawing/2014/main" id="{4208D231-70DD-4F66-96C0-54ABBAC593E3}"/>
                  </a:ext>
                </a:extLst>
              </p:cNvPr>
              <p:cNvSpPr/>
              <p:nvPr/>
            </p:nvSpPr>
            <p:spPr>
              <a:xfrm>
                <a:off x="2729576" y="3359315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臺灣歷史</a:t>
                </a:r>
              </a:p>
            </p:txBody>
          </p:sp>
          <p:sp>
            <p:nvSpPr>
              <p:cNvPr id="48" name="Shape 49">
                <a:extLst>
                  <a:ext uri="{FF2B5EF4-FFF2-40B4-BE49-F238E27FC236}">
                    <a16:creationId xmlns:a16="http://schemas.microsoft.com/office/drawing/2014/main" id="{29DEC48D-434C-4809-866A-D06DA470B4CB}"/>
                  </a:ext>
                </a:extLst>
              </p:cNvPr>
              <p:cNvSpPr/>
              <p:nvPr/>
            </p:nvSpPr>
            <p:spPr>
              <a:xfrm>
                <a:off x="4590606" y="335931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臺灣研究</a:t>
                </a:r>
              </a:p>
            </p:txBody>
          </p:sp>
          <p:sp>
            <p:nvSpPr>
              <p:cNvPr id="49" name="Shape 49">
                <a:extLst>
                  <a:ext uri="{FF2B5EF4-FFF2-40B4-BE49-F238E27FC236}">
                    <a16:creationId xmlns:a16="http://schemas.microsoft.com/office/drawing/2014/main" id="{524DFF8A-2B39-437C-B57B-B35767A733DA}"/>
                  </a:ext>
                </a:extLst>
              </p:cNvPr>
              <p:cNvSpPr/>
              <p:nvPr/>
            </p:nvSpPr>
            <p:spPr>
              <a:xfrm>
                <a:off x="6445975" y="335931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認識臺灣</a:t>
                </a:r>
              </a:p>
            </p:txBody>
          </p:sp>
          <p:sp>
            <p:nvSpPr>
              <p:cNvPr id="50" name="Shape 49">
                <a:extLst>
                  <a:ext uri="{FF2B5EF4-FFF2-40B4-BE49-F238E27FC236}">
                    <a16:creationId xmlns:a16="http://schemas.microsoft.com/office/drawing/2014/main" id="{51B1B325-05DF-430E-9548-F1D2669ECFB7}"/>
                  </a:ext>
                </a:extLst>
              </p:cNvPr>
              <p:cNvSpPr/>
              <p:nvPr/>
            </p:nvSpPr>
            <p:spPr>
              <a:xfrm>
                <a:off x="8308404" y="3317416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臺灣概論</a:t>
                </a:r>
              </a:p>
            </p:txBody>
          </p:sp>
          <p:sp>
            <p:nvSpPr>
              <p:cNvPr id="51" name="Shape 49">
                <a:extLst>
                  <a:ext uri="{FF2B5EF4-FFF2-40B4-BE49-F238E27FC236}">
                    <a16:creationId xmlns:a16="http://schemas.microsoft.com/office/drawing/2014/main" id="{7047C551-BE2E-4331-8C2A-B656D495576E}"/>
                  </a:ext>
                </a:extLst>
              </p:cNvPr>
              <p:cNvSpPr/>
              <p:nvPr/>
            </p:nvSpPr>
            <p:spPr>
              <a:xfrm>
                <a:off x="855609" y="3893261"/>
                <a:ext cx="1857581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原住民族文化</a:t>
                </a:r>
              </a:p>
            </p:txBody>
          </p:sp>
          <p:sp>
            <p:nvSpPr>
              <p:cNvPr id="52" name="Shape 49">
                <a:extLst>
                  <a:ext uri="{FF2B5EF4-FFF2-40B4-BE49-F238E27FC236}">
                    <a16:creationId xmlns:a16="http://schemas.microsoft.com/office/drawing/2014/main" id="{07D782E3-1489-4468-B6FC-FA482557070D}"/>
                  </a:ext>
                </a:extLst>
              </p:cNvPr>
              <p:cNvSpPr/>
              <p:nvPr/>
            </p:nvSpPr>
            <p:spPr>
              <a:xfrm>
                <a:off x="5092375" y="3903744"/>
                <a:ext cx="1353600" cy="456003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F2969D"/>
                </a:solidFill>
                <a:prstDash val="solid"/>
              </a:ln>
            </p:spPr>
            <p:txBody>
              <a:bodyPr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臺灣社會</a:t>
                </a:r>
              </a:p>
            </p:txBody>
          </p:sp>
        </p:grpSp>
        <p:sp>
          <p:nvSpPr>
            <p:cNvPr id="18" name="Shape 49">
              <a:extLst>
                <a:ext uri="{FF2B5EF4-FFF2-40B4-BE49-F238E27FC236}">
                  <a16:creationId xmlns:a16="http://schemas.microsoft.com/office/drawing/2014/main" id="{82081801-9339-4BBF-BC08-1CF9C7A49B67}"/>
                </a:ext>
              </a:extLst>
            </p:cNvPr>
            <p:cNvSpPr/>
            <p:nvPr/>
          </p:nvSpPr>
          <p:spPr>
            <a:xfrm>
              <a:off x="3262891" y="4335690"/>
              <a:ext cx="1353600" cy="456003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8575">
              <a:solidFill>
                <a:srgbClr val="F2969D"/>
              </a:solidFill>
              <a:prstDash val="solid"/>
            </a:ln>
          </p:spPr>
          <p:txBody>
            <a:bodyPr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客家文化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00906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47">
            <a:extLst>
              <a:ext uri="{FF2B5EF4-FFF2-40B4-BE49-F238E27FC236}">
                <a16:creationId xmlns:a16="http://schemas.microsoft.com/office/drawing/2014/main" id="{B83ED380-40AD-4E81-83AD-A73426AF1A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3.2.26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470FFC8-705D-4047-8A9B-91B27C9FA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369827"/>
              </p:ext>
            </p:extLst>
          </p:nvPr>
        </p:nvGraphicFramePr>
        <p:xfrm>
          <a:off x="188277" y="1304088"/>
          <a:ext cx="11851323" cy="982497"/>
        </p:xfrm>
        <a:graphic>
          <a:graphicData uri="http://schemas.openxmlformats.org/drawingml/2006/table">
            <a:tbl>
              <a:tblPr firstRow="1" firstCol="1" bandRow="1"/>
              <a:tblGrid>
                <a:gridCol w="849948">
                  <a:extLst>
                    <a:ext uri="{9D8B030D-6E8A-4147-A177-3AD203B41FA5}">
                      <a16:colId xmlns:a16="http://schemas.microsoft.com/office/drawing/2014/main" val="2851098582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226705317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911768899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211443247"/>
                    </a:ext>
                  </a:extLst>
                </a:gridCol>
                <a:gridCol w="3990975">
                  <a:extLst>
                    <a:ext uri="{9D8B030D-6E8A-4147-A177-3AD203B41FA5}">
                      <a16:colId xmlns:a16="http://schemas.microsoft.com/office/drawing/2014/main" val="3170907106"/>
                    </a:ext>
                  </a:extLst>
                </a:gridCol>
                <a:gridCol w="4533900">
                  <a:extLst>
                    <a:ext uri="{9D8B030D-6E8A-4147-A177-3AD203B41FA5}">
                      <a16:colId xmlns:a16="http://schemas.microsoft.com/office/drawing/2014/main" val="2701452250"/>
                    </a:ext>
                  </a:extLst>
                </a:gridCol>
              </a:tblGrid>
              <a:tr h="640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正式學籍之在學境外學生總人數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前一學年度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10/15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正式學籍之在學境外學生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曾修讀臺灣歷史文化相關課程之人數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590933"/>
                  </a:ext>
                </a:extLst>
              </a:tr>
              <a:tr h="341563"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系統匯入學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及學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160313"/>
                  </a:ext>
                </a:extLst>
              </a:tr>
            </a:tbl>
          </a:graphicData>
        </a:graphic>
      </p:graphicFrame>
      <p:grpSp>
        <p:nvGrpSpPr>
          <p:cNvPr id="38" name="群組 37">
            <a:extLst>
              <a:ext uri="{FF2B5EF4-FFF2-40B4-BE49-F238E27FC236}">
                <a16:creationId xmlns:a16="http://schemas.microsoft.com/office/drawing/2014/main" id="{A31031E4-BF40-4494-A40D-E05468D0F767}"/>
              </a:ext>
            </a:extLst>
          </p:cNvPr>
          <p:cNvGrpSpPr/>
          <p:nvPr/>
        </p:nvGrpSpPr>
        <p:grpSpPr>
          <a:xfrm>
            <a:off x="64314" y="2379032"/>
            <a:ext cx="3896414" cy="2350007"/>
            <a:chOff x="64314" y="2570312"/>
            <a:chExt cx="3896414" cy="2350007"/>
          </a:xfrm>
        </p:grpSpPr>
        <p:sp>
          <p:nvSpPr>
            <p:cNvPr id="39" name="Rounded Rectangle 7">
              <a:extLst>
                <a:ext uri="{FF2B5EF4-FFF2-40B4-BE49-F238E27FC236}">
                  <a16:creationId xmlns:a16="http://schemas.microsoft.com/office/drawing/2014/main" id="{DA5C4B8D-5B44-43A7-A361-C25A121D286F}"/>
                </a:ext>
              </a:extLst>
            </p:cNvPr>
            <p:cNvSpPr/>
            <p:nvPr/>
          </p:nvSpPr>
          <p:spPr>
            <a:xfrm>
              <a:off x="64314" y="2570312"/>
              <a:ext cx="3896414" cy="2350007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4757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確認</a:t>
              </a: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匯入</a:t>
              </a: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</a:t>
              </a:r>
              <a:endParaRPr 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342900" indent="-342900">
                <a:lnSpc>
                  <a:spcPts val="29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600" dirty="0">
                <a:solidFill>
                  <a:schemeClr val="tx1"/>
                </a:solidFill>
                <a:latin typeface="Microsoft JhengHei"/>
              </a:endParaRPr>
            </a:p>
            <a:p>
              <a:pPr marL="342900" indent="-342900">
                <a:lnSpc>
                  <a:spcPts val="2900"/>
                </a:lnSpc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檢查系統匯入的學院、系所資料及正式學籍之在學境外學生人數是否正確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0C9A25ED-2B01-4246-9DAC-7A5C9F7C37FF}"/>
                </a:ext>
              </a:extLst>
            </p:cNvPr>
            <p:cNvGrpSpPr/>
            <p:nvPr/>
          </p:nvGrpSpPr>
          <p:grpSpPr>
            <a:xfrm>
              <a:off x="159050" y="2633752"/>
              <a:ext cx="981593" cy="607440"/>
              <a:chOff x="275213" y="6016560"/>
              <a:chExt cx="504056" cy="373719"/>
            </a:xfrm>
          </p:grpSpPr>
          <p:sp>
            <p:nvSpPr>
              <p:cNvPr id="41" name="Oval 25">
                <a:extLst>
                  <a:ext uri="{FF2B5EF4-FFF2-40B4-BE49-F238E27FC236}">
                    <a16:creationId xmlns:a16="http://schemas.microsoft.com/office/drawing/2014/main" id="{67CD33FA-06EE-44C9-9A88-F92B0FF033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72927" cy="373719"/>
              </a:xfrm>
              <a:prstGeom prst="ellipse">
                <a:avLst/>
              </a:prstGeom>
              <a:solidFill>
                <a:srgbClr val="FF9933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42" name="流程圖: 程序 41">
                <a:extLst>
                  <a:ext uri="{FF2B5EF4-FFF2-40B4-BE49-F238E27FC236}">
                    <a16:creationId xmlns:a16="http://schemas.microsoft.com/office/drawing/2014/main" id="{E48EDCE9-B3BD-4BAF-ADD0-47733FB031F6}"/>
                  </a:ext>
                </a:extLst>
              </p:cNvPr>
              <p:cNvSpPr/>
              <p:nvPr/>
            </p:nvSpPr>
            <p:spPr>
              <a:xfrm>
                <a:off x="275213" y="6105424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1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52E8C69-3460-4885-840E-F5C94CBAE243}"/>
              </a:ext>
            </a:extLst>
          </p:cNvPr>
          <p:cNvGrpSpPr/>
          <p:nvPr/>
        </p:nvGrpSpPr>
        <p:grpSpPr>
          <a:xfrm>
            <a:off x="4102119" y="2373066"/>
            <a:ext cx="4101426" cy="2344529"/>
            <a:chOff x="4102119" y="2564346"/>
            <a:chExt cx="4101426" cy="2344529"/>
          </a:xfrm>
        </p:grpSpPr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FCAF14C5-EA22-476C-99B3-1C9748B1AD35}"/>
                </a:ext>
              </a:extLst>
            </p:cNvPr>
            <p:cNvSpPr/>
            <p:nvPr/>
          </p:nvSpPr>
          <p:spPr>
            <a:xfrm>
              <a:off x="4102119" y="2564346"/>
              <a:ext cx="4101426" cy="234452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B84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lang="zh-TW" altLang="en-US" sz="25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統計對象</a:t>
              </a:r>
            </a:p>
            <a:p>
              <a:pPr marL="285750" indent="-285750">
                <a:lnSpc>
                  <a:spcPts val="29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29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前一學年度</a:t>
              </a:r>
              <a:r>
                <a:rPr lang="en-US" altLang="zh-TW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為正式學籍之在學境外學生，且於</a:t>
              </a: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在學期間曾修讀</a:t>
              </a:r>
              <a:r>
                <a:rPr lang="en-US" altLang="zh-TW" sz="2000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臺灣歷史或文化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相關課程</a:t>
              </a:r>
              <a:endParaRPr 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65E9A1C6-5FE8-420D-9826-60CFDA38B112}"/>
                </a:ext>
              </a:extLst>
            </p:cNvPr>
            <p:cNvGrpSpPr/>
            <p:nvPr/>
          </p:nvGrpSpPr>
          <p:grpSpPr>
            <a:xfrm>
              <a:off x="4162185" y="2667116"/>
              <a:ext cx="981593" cy="606033"/>
              <a:chOff x="303937" y="5385773"/>
              <a:chExt cx="504056" cy="373719"/>
            </a:xfrm>
          </p:grpSpPr>
          <p:sp>
            <p:nvSpPr>
              <p:cNvPr id="46" name="Oval 25">
                <a:extLst>
                  <a:ext uri="{FF2B5EF4-FFF2-40B4-BE49-F238E27FC236}">
                    <a16:creationId xmlns:a16="http://schemas.microsoft.com/office/drawing/2014/main" id="{E77A35A0-7D73-4BC8-9F4D-BD33ABD5D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937" y="5385773"/>
                <a:ext cx="372927" cy="373719"/>
              </a:xfrm>
              <a:prstGeom prst="ellipse">
                <a:avLst/>
              </a:prstGeom>
              <a:solidFill>
                <a:srgbClr val="577DBF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54" name="流程圖: 程序 53">
                <a:extLst>
                  <a:ext uri="{FF2B5EF4-FFF2-40B4-BE49-F238E27FC236}">
                    <a16:creationId xmlns:a16="http://schemas.microsoft.com/office/drawing/2014/main" id="{E6771EFE-8425-48AF-AFB9-B9DE2F3FF396}"/>
                  </a:ext>
                </a:extLst>
              </p:cNvPr>
              <p:cNvSpPr/>
              <p:nvPr/>
            </p:nvSpPr>
            <p:spPr>
              <a:xfrm>
                <a:off x="303937" y="5455021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2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ABFEDF10-7BAF-45DD-A750-6BAC3CA5EE3B}"/>
              </a:ext>
            </a:extLst>
          </p:cNvPr>
          <p:cNvGrpSpPr/>
          <p:nvPr/>
        </p:nvGrpSpPr>
        <p:grpSpPr>
          <a:xfrm>
            <a:off x="8336806" y="2373067"/>
            <a:ext cx="3750562" cy="2344528"/>
            <a:chOff x="8336806" y="2564347"/>
            <a:chExt cx="3750562" cy="2344528"/>
          </a:xfrm>
        </p:grpSpPr>
        <p:sp>
          <p:nvSpPr>
            <p:cNvPr id="56" name="Rounded Rectangle 9">
              <a:extLst>
                <a:ext uri="{FF2B5EF4-FFF2-40B4-BE49-F238E27FC236}">
                  <a16:creationId xmlns:a16="http://schemas.microsoft.com/office/drawing/2014/main" id="{9B59202D-BD68-4F75-A808-F34142E5C3D1}"/>
                </a:ext>
              </a:extLst>
            </p:cNvPr>
            <p:cNvSpPr/>
            <p:nvPr/>
          </p:nvSpPr>
          <p:spPr>
            <a:xfrm>
              <a:off x="8336806" y="2564347"/>
              <a:ext cx="3750562" cy="234452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5CB85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sz="26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填報</a:t>
              </a:r>
              <a:r>
                <a:rPr lang="zh-TW" alt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曾修讀人數</a:t>
              </a:r>
              <a:endParaRPr lang="en-US" sz="2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700"/>
                </a:lnSpc>
                <a:buFont typeface="Arial" panose="020B0604020202020204" pitchFamily="34" charset="0"/>
                <a:buChar char="•"/>
                <a:defRPr sz="1100">
                  <a:latin typeface="Microsoft JhengHei"/>
                </a:defRPr>
              </a:pPr>
              <a:endPara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2700"/>
                </a:lnSpc>
                <a:buClr>
                  <a:schemeClr val="tx1"/>
                </a:buClr>
                <a:buFont typeface="Wingdings" panose="05000000000000000000" pitchFamily="2" charset="2"/>
                <a:buChar char="l"/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以「人數」統計，不以「人次」計算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；同一位學生修讀多門</a:t>
              </a:r>
              <a:r>
                <a:rPr lang="en-US" altLang="zh-TW" sz="2000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臺灣歷史或文化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相關課程，仍只列計</a:t>
              </a:r>
              <a:r>
                <a: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en-US" altLang="zh-TW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ts val="2700"/>
                </a:lnSpc>
                <a:defRPr sz="1100">
                  <a:latin typeface="Microsoft JhengHei"/>
                </a:defRPr>
              </a:pPr>
              <a:endParaRPr lang="zh-TW" altLang="en-US" sz="17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9CBDD047-2AB5-4F6B-BDF7-66DB54A1A4D6}"/>
                </a:ext>
              </a:extLst>
            </p:cNvPr>
            <p:cNvGrpSpPr/>
            <p:nvPr/>
          </p:nvGrpSpPr>
          <p:grpSpPr>
            <a:xfrm>
              <a:off x="8413166" y="2620242"/>
              <a:ext cx="975932" cy="636527"/>
              <a:chOff x="276469" y="6387157"/>
              <a:chExt cx="504056" cy="373719"/>
            </a:xfrm>
          </p:grpSpPr>
          <p:sp>
            <p:nvSpPr>
              <p:cNvPr id="58" name="Oval 25">
                <a:extLst>
                  <a:ext uri="{FF2B5EF4-FFF2-40B4-BE49-F238E27FC236}">
                    <a16:creationId xmlns:a16="http://schemas.microsoft.com/office/drawing/2014/main" id="{DF4B2E15-DA1D-41F8-83CA-54E99615EB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080" y="6387157"/>
                <a:ext cx="372927" cy="373719"/>
              </a:xfrm>
              <a:prstGeom prst="ellipse">
                <a:avLst/>
              </a:prstGeom>
              <a:solidFill>
                <a:srgbClr val="77933C"/>
              </a:solidFill>
              <a:ln w="34925">
                <a:solidFill>
                  <a:srgbClr val="F9F9F6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/>
                  <a:sym typeface="Arial"/>
                </a:endParaRPr>
              </a:p>
            </p:txBody>
          </p:sp>
          <p:sp>
            <p:nvSpPr>
              <p:cNvPr id="59" name="流程圖: 程序 58">
                <a:extLst>
                  <a:ext uri="{FF2B5EF4-FFF2-40B4-BE49-F238E27FC236}">
                    <a16:creationId xmlns:a16="http://schemas.microsoft.com/office/drawing/2014/main" id="{7A87E97E-E9D8-453A-A3DB-C24032450F91}"/>
                  </a:ext>
                </a:extLst>
              </p:cNvPr>
              <p:cNvSpPr/>
              <p:nvPr/>
            </p:nvSpPr>
            <p:spPr>
              <a:xfrm>
                <a:off x="276469" y="6462499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rPr>
                  <a:t>3</a:t>
                </a:r>
                <a:endParaRPr lang="zh-TW" altLang="en-US" sz="6000" b="1" kern="0" dirty="0">
                  <a:solidFill>
                    <a:srgbClr val="FFFFFF"/>
                  </a:solidFill>
                  <a:latin typeface="Arial"/>
                  <a:ea typeface="新細明體" panose="02020500000000000000" pitchFamily="18" charset="-120"/>
                  <a:sym typeface="Arial"/>
                </a:endParaRPr>
              </a:p>
            </p:txBody>
          </p:sp>
        </p:grpSp>
      </p:grpSp>
      <p:cxnSp>
        <p:nvCxnSpPr>
          <p:cNvPr id="60" name="直線單箭頭接點 59">
            <a:extLst>
              <a:ext uri="{FF2B5EF4-FFF2-40B4-BE49-F238E27FC236}">
                <a16:creationId xmlns:a16="http://schemas.microsoft.com/office/drawing/2014/main" id="{A71D1F67-0F47-4CD0-8CA0-D27DFBFE3EB2}"/>
              </a:ext>
            </a:extLst>
          </p:cNvPr>
          <p:cNvCxnSpPr>
            <a:cxnSpLocks/>
          </p:cNvCxnSpPr>
          <p:nvPr/>
        </p:nvCxnSpPr>
        <p:spPr>
          <a:xfrm>
            <a:off x="3835044" y="3630292"/>
            <a:ext cx="465201" cy="2739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4A1CA08A-848B-4574-98C8-7361CFC13309}"/>
              </a:ext>
            </a:extLst>
          </p:cNvPr>
          <p:cNvCxnSpPr>
            <a:cxnSpLocks/>
          </p:cNvCxnSpPr>
          <p:nvPr/>
        </p:nvCxnSpPr>
        <p:spPr>
          <a:xfrm flipV="1">
            <a:off x="8124954" y="3636418"/>
            <a:ext cx="444446" cy="1974"/>
          </a:xfrm>
          <a:prstGeom prst="straightConnector1">
            <a:avLst/>
          </a:prstGeom>
          <a:ln w="76200">
            <a:solidFill>
              <a:srgbClr val="7F7F7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4" name="表格 63">
            <a:extLst>
              <a:ext uri="{FF2B5EF4-FFF2-40B4-BE49-F238E27FC236}">
                <a16:creationId xmlns:a16="http://schemas.microsoft.com/office/drawing/2014/main" id="{C320D68C-2C2A-474E-8808-296C6F401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34879"/>
              </p:ext>
            </p:extLst>
          </p:nvPr>
        </p:nvGraphicFramePr>
        <p:xfrm>
          <a:off x="188277" y="4874349"/>
          <a:ext cx="11851323" cy="175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1323">
                  <a:extLst>
                    <a:ext uri="{9D8B030D-6E8A-4147-A177-3AD203B41FA5}">
                      <a16:colId xmlns:a16="http://schemas.microsoft.com/office/drawing/2014/main" val="1072936065"/>
                    </a:ext>
                  </a:extLst>
                </a:gridCol>
              </a:tblGrid>
              <a:tr h="438401"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⚠️填表注意事項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13588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正式學籍在學境外學生，含僑生、港澳生、大陸地區來臺學生、外國學生及國際專修部華語先修生</a:t>
                      </a:r>
                      <a:endParaRPr lang="en-US" altLang="zh-TW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95809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前一學年度下學期入學之境外學生，非屬本期統計範疇</a:t>
                      </a:r>
                      <a:r>
                        <a:rPr lang="zh-TW" altLang="zh-TW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altLang="en-US" sz="20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請勿列計</a:t>
                      </a:r>
                      <a:endParaRPr lang="en-US" altLang="zh-TW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919167"/>
                  </a:ext>
                </a:extLst>
              </a:tr>
              <a:tr h="4384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匯入資料來源：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僑生及港澳生學生」、「學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大陸地區來臺學生」</a:t>
                      </a:r>
                      <a:r>
                        <a:rPr lang="zh-TW" altLang="en-US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及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「學</a:t>
                      </a:r>
                      <a:r>
                        <a:rPr lang="en-US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zh-TW" altLang="zh-TW" sz="20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外國學生」</a:t>
                      </a:r>
                      <a:endParaRPr lang="zh-TW" altLang="en-US" sz="20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835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8782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3.2.27</a:t>
            </a: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3F7BD32E-037F-44C1-9984-7F060A4AC718}"/>
              </a:ext>
            </a:extLst>
          </p:cNvPr>
          <p:cNvSpPr/>
          <p:nvPr/>
        </p:nvSpPr>
        <p:spPr>
          <a:xfrm>
            <a:off x="449130" y="1764201"/>
            <a:ext cx="11027523" cy="1520175"/>
          </a:xfrm>
          <a:prstGeom prst="roundRect">
            <a:avLst/>
          </a:prstGeom>
          <a:solidFill>
            <a:srgbClr val="C4E7F2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9C9FF"/>
              </a:highlight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日具正式學籍之在學境外學生，於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113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曾修讀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「臺灣概論」及「臺灣社會」兩門課程，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人，非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人次</a:t>
            </a: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187B3417-1419-4D75-B507-0602AF28D747}"/>
              </a:ext>
            </a:extLst>
          </p:cNvPr>
          <p:cNvSpPr/>
          <p:nvPr/>
        </p:nvSpPr>
        <p:spPr>
          <a:xfrm>
            <a:off x="449130" y="3429000"/>
            <a:ext cx="11027523" cy="1450800"/>
          </a:xfrm>
          <a:prstGeom prst="roundRect">
            <a:avLst/>
          </a:prstGeom>
          <a:solidFill>
            <a:srgbClr val="C4E7F2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日具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正式學籍之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在學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</a:t>
            </a:r>
            <a:r>
              <a:rPr kumimoji="0" lang="zh-TW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學期修讀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臺灣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歷史」課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，也可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13" name="Rounded Rectangle 4">
            <a:extLst>
              <a:ext uri="{FF2B5EF4-FFF2-40B4-BE49-F238E27FC236}">
                <a16:creationId xmlns:a16="http://schemas.microsoft.com/office/drawing/2014/main" id="{465683B9-A9F1-479D-BE23-3D261D92DC7A}"/>
              </a:ext>
            </a:extLst>
          </p:cNvPr>
          <p:cNvSpPr/>
          <p:nvPr/>
        </p:nvSpPr>
        <p:spPr>
          <a:xfrm>
            <a:off x="449130" y="5024424"/>
            <a:ext cx="11027523" cy="16095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300" b="0">
                <a:solidFill>
                  <a:srgbClr val="000000"/>
                </a:solidFill>
              </a:defRPr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學年度下學期入學，因其於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前一學年度（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學年度）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日尚未具備正式學籍之在學境外學生身分，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非本期統計對象，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請勿列計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FECB29F5-31C2-4B3D-B5D2-92430C8BE3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37. 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境外學生修讀臺灣文化相關課程情形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241CA94-A817-47BB-B2BE-A825F3202B4B}"/>
              </a:ext>
            </a:extLst>
          </p:cNvPr>
          <p:cNvSpPr txBox="1"/>
          <p:nvPr/>
        </p:nvSpPr>
        <p:spPr>
          <a:xfrm>
            <a:off x="379028" y="1068116"/>
            <a:ext cx="6158204" cy="501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>
                <a:solidFill>
                  <a:srgbClr val="000000"/>
                </a:solidFill>
              </a:defRPr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📝填報範例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8432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3.2.28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F5B1E89-5591-4193-99C4-D5B98A6B3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輔導人員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    			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B70F946-15E5-447B-8B7D-985E8A4A2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695866"/>
              </p:ext>
            </p:extLst>
          </p:nvPr>
        </p:nvGraphicFramePr>
        <p:xfrm>
          <a:off x="121298" y="1066259"/>
          <a:ext cx="11875633" cy="129738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97146">
                  <a:extLst>
                    <a:ext uri="{9D8B030D-6E8A-4147-A177-3AD203B41FA5}">
                      <a16:colId xmlns:a16="http://schemas.microsoft.com/office/drawing/2014/main" val="646316093"/>
                    </a:ext>
                  </a:extLst>
                </a:gridCol>
                <a:gridCol w="527189">
                  <a:extLst>
                    <a:ext uri="{9D8B030D-6E8A-4147-A177-3AD203B41FA5}">
                      <a16:colId xmlns:a16="http://schemas.microsoft.com/office/drawing/2014/main" val="812488231"/>
                    </a:ext>
                  </a:extLst>
                </a:gridCol>
                <a:gridCol w="998885">
                  <a:extLst>
                    <a:ext uri="{9D8B030D-6E8A-4147-A177-3AD203B41FA5}">
                      <a16:colId xmlns:a16="http://schemas.microsoft.com/office/drawing/2014/main" val="3642007511"/>
                    </a:ext>
                  </a:extLst>
                </a:gridCol>
                <a:gridCol w="2376977">
                  <a:extLst>
                    <a:ext uri="{9D8B030D-6E8A-4147-A177-3AD203B41FA5}">
                      <a16:colId xmlns:a16="http://schemas.microsoft.com/office/drawing/2014/main" val="923186455"/>
                    </a:ext>
                  </a:extLst>
                </a:gridCol>
                <a:gridCol w="2691440">
                  <a:extLst>
                    <a:ext uri="{9D8B030D-6E8A-4147-A177-3AD203B41FA5}">
                      <a16:colId xmlns:a16="http://schemas.microsoft.com/office/drawing/2014/main" val="2728789059"/>
                    </a:ext>
                  </a:extLst>
                </a:gridCol>
                <a:gridCol w="2275238">
                  <a:extLst>
                    <a:ext uri="{9D8B030D-6E8A-4147-A177-3AD203B41FA5}">
                      <a16:colId xmlns:a16="http://schemas.microsoft.com/office/drawing/2014/main" val="865175353"/>
                    </a:ext>
                  </a:extLst>
                </a:gridCol>
                <a:gridCol w="2108758">
                  <a:extLst>
                    <a:ext uri="{9D8B030D-6E8A-4147-A177-3AD203B41FA5}">
                      <a16:colId xmlns:a16="http://schemas.microsoft.com/office/drawing/2014/main" val="190166566"/>
                    </a:ext>
                  </a:extLst>
                </a:gridCol>
              </a:tblGrid>
              <a:tr h="477369">
                <a:tc rowSpan="2"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專、兼任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輔導人員數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就業輔導人員數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499336"/>
                  </a:ext>
                </a:extLst>
              </a:tr>
              <a:tr h="5017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不具專業證照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358965"/>
                  </a:ext>
                </a:extLst>
              </a:tr>
              <a:tr h="318246"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897406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46106D01-5A0E-4370-933A-7E8404696EAA}"/>
              </a:ext>
            </a:extLst>
          </p:cNvPr>
          <p:cNvSpPr/>
          <p:nvPr/>
        </p:nvSpPr>
        <p:spPr>
          <a:xfrm>
            <a:off x="304616" y="2363645"/>
            <a:ext cx="11965337" cy="69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刪除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，學校無須填報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5E70A713-6377-4DE4-8E38-8D2EFABE8E7C}"/>
              </a:ext>
            </a:extLst>
          </p:cNvPr>
          <p:cNvCxnSpPr/>
          <p:nvPr/>
        </p:nvCxnSpPr>
        <p:spPr>
          <a:xfrm>
            <a:off x="129364" y="1068096"/>
            <a:ext cx="11867567" cy="1297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0ABAA462-87C3-44FA-AD68-8B6980347175}"/>
              </a:ext>
            </a:extLst>
          </p:cNvPr>
          <p:cNvCxnSpPr/>
          <p:nvPr/>
        </p:nvCxnSpPr>
        <p:spPr>
          <a:xfrm flipV="1">
            <a:off x="129364" y="1068096"/>
            <a:ext cx="11867567" cy="12973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3.2.29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F5B1E89-5591-4193-99C4-D5B98A6B30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專業輔導人員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 			 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73EDCD2A-32BE-4790-952C-9176267424A3}"/>
              </a:ext>
            </a:extLst>
          </p:cNvPr>
          <p:cNvSpPr/>
          <p:nvPr/>
        </p:nvSpPr>
        <p:spPr>
          <a:xfrm>
            <a:off x="369104" y="1786950"/>
            <a:ext cx="11428209" cy="18283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08150" indent="-1708150"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：配合教育部為</a:t>
            </a:r>
            <a:r>
              <a:rPr lang="en-US" altLang="zh-TW" sz="2000" b="1" kern="1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掌握學校依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「學生輔導</a:t>
            </a:r>
            <a:r>
              <a:rPr lang="en-US" altLang="zh-TW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法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000" b="1" kern="100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進用之專業輔導人力，作為學生輔導人力配置之參考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月填報當年度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日現有資料</a:t>
            </a:r>
            <a:endParaRPr lang="en-US" altLang="zh-TW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2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🎯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本表填報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：專任專業輔導人員數、兼任服務時數可折抵人數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E8F45E58-8CD3-4A92-A7BD-BC267881E49A}"/>
              </a:ext>
            </a:extLst>
          </p:cNvPr>
          <p:cNvSpPr/>
          <p:nvPr/>
        </p:nvSpPr>
        <p:spPr>
          <a:xfrm>
            <a:off x="408870" y="5915610"/>
            <a:ext cx="11388443" cy="653140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📌 填報提醒：三項條件缺一不可；只有證照，不能直接列為專任。</a:t>
            </a: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393ABDCA-216D-43B8-985D-C660EF26ED78}"/>
              </a:ext>
            </a:extLst>
          </p:cNvPr>
          <p:cNvSpPr/>
          <p:nvPr/>
        </p:nvSpPr>
        <p:spPr>
          <a:xfrm>
            <a:off x="369104" y="3711015"/>
            <a:ext cx="11428209" cy="2101962"/>
          </a:xfrm>
          <a:prstGeom prst="roundRect">
            <a:avLst/>
          </a:prstGeom>
          <a:solidFill>
            <a:srgbClr val="E4D1FF"/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✅專任專業輔導人員認定：需同時符合以下三項條件</a:t>
            </a:r>
            <a:endPara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具備專業證照：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臨床心理師、諮商心理師或社會工作師。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任職專責單位：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實際任職於校內輔導諮商等專責單位。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20000" indent="-457200" algn="l">
              <a:lnSpc>
                <a:spcPct val="150000"/>
              </a:lnSpc>
              <a:buAutoNum type="arabicPeriod"/>
            </a:pPr>
            <a:r>
              <a: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實際從事輔導：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實際從事學生輔導工作，負責介入性及處遇性輔導。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87D7DD62-2DE6-413F-A6C4-337B99937F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335524"/>
              </p:ext>
            </p:extLst>
          </p:nvPr>
        </p:nvGraphicFramePr>
        <p:xfrm>
          <a:off x="408870" y="942975"/>
          <a:ext cx="11414026" cy="76466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32175">
                  <a:extLst>
                    <a:ext uri="{9D8B030D-6E8A-4147-A177-3AD203B41FA5}">
                      <a16:colId xmlns:a16="http://schemas.microsoft.com/office/drawing/2014/main" val="1467689008"/>
                    </a:ext>
                  </a:extLst>
                </a:gridCol>
                <a:gridCol w="5017517">
                  <a:extLst>
                    <a:ext uri="{9D8B030D-6E8A-4147-A177-3AD203B41FA5}">
                      <a16:colId xmlns:a16="http://schemas.microsoft.com/office/drawing/2014/main" val="2135402008"/>
                    </a:ext>
                  </a:extLst>
                </a:gridCol>
                <a:gridCol w="5564334">
                  <a:extLst>
                    <a:ext uri="{9D8B030D-6E8A-4147-A177-3AD203B41FA5}">
                      <a16:colId xmlns:a16="http://schemas.microsoft.com/office/drawing/2014/main" val="2108284805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專業輔導人員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具證照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871419"/>
                  </a:ext>
                </a:extLst>
              </a:tr>
              <a:tr h="24765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兼任服務時數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576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小時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可折抵人數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該學年度預估可折抵人數列計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848917"/>
                  </a:ext>
                </a:extLst>
              </a:tr>
              <a:tr h="20122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715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9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47">
            <a:extLst>
              <a:ext uri="{FF2B5EF4-FFF2-40B4-BE49-F238E27FC236}">
                <a16:creationId xmlns:a16="http://schemas.microsoft.com/office/drawing/2014/main" id="{60851637-6DF0-4CA9-88E9-AFEE33214F0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3.2.30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8CFABBF5-70AE-463E-B6C2-3EB8C6EE3BCB}"/>
              </a:ext>
            </a:extLst>
          </p:cNvPr>
          <p:cNvSpPr txBox="1">
            <a:spLocks noChangeArrowheads="1"/>
          </p:cNvSpPr>
          <p:nvPr/>
        </p:nvSpPr>
        <p:spPr>
          <a:xfrm>
            <a:off x="9336" y="363118"/>
            <a:ext cx="12182664" cy="498548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zh-TW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專業輔導人員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 			 (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kumimoji="0" lang="zh-TW" altLang="en-US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kumimoji="0" lang="zh-TW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kumimoji="0" lang="en-US" altLang="zh-TW" sz="3000" b="1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3000" b="1" i="0" u="none" strike="noStrike" kern="1200" cap="all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BC3FFDA-109B-432F-B7B6-2E682F012748}"/>
              </a:ext>
            </a:extLst>
          </p:cNvPr>
          <p:cNvGrpSpPr/>
          <p:nvPr/>
        </p:nvGrpSpPr>
        <p:grpSpPr>
          <a:xfrm>
            <a:off x="380439" y="2349230"/>
            <a:ext cx="4534717" cy="3355525"/>
            <a:chOff x="64314" y="2570312"/>
            <a:chExt cx="3896414" cy="4168401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F99AAC5E-4845-44DD-81EE-85A3E1329AAB}"/>
                </a:ext>
              </a:extLst>
            </p:cNvPr>
            <p:cNvSpPr/>
            <p:nvPr/>
          </p:nvSpPr>
          <p:spPr>
            <a:xfrm>
              <a:off x="64314" y="2570312"/>
              <a:ext cx="3896414" cy="4168401"/>
            </a:xfrm>
            <a:prstGeom prst="roundRect">
              <a:avLst/>
            </a:prstGeom>
            <a:solidFill>
              <a:srgbClr val="F8EFF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可列計服務時數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lnSpc>
                  <a:spcPts val="3000"/>
                </a:lnSpc>
                <a:defRPr sz="1100">
                  <a:latin typeface="Microsoft JhengHei"/>
                </a:defRPr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人員範圍</a:t>
              </a:r>
              <a:endParaRPr lang="en-US" altLang="zh-TW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兼任專業輔導人員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具專業證照之系所教師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未任職專責單位之專業輔導人員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 algn="ctr">
                <a:lnSpc>
                  <a:spcPts val="3000"/>
                </a:lnSpc>
                <a:buNone/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工作內容</a:t>
              </a:r>
              <a:endPara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42900" indent="-342900">
                <a:lnSpc>
                  <a:spcPts val="3000"/>
                </a:lnSpc>
                <a:buFont typeface="Wingdings" panose="05000000000000000000" pitchFamily="2" charset="2"/>
                <a:buChar char="l"/>
              </a:pPr>
              <a:r>
                <a:rPr lang="en-US" altLang="zh-TW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利用公餘時間，協助介入性或處遇性輔導</a:t>
              </a:r>
              <a:endPara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 algn="ctr">
                <a:lnSpc>
                  <a:spcPts val="3000"/>
                </a:lnSpc>
                <a:buNone/>
              </a:pPr>
              <a:r>
                <a:rPr lang="zh-TW" altLang="en-US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人員範圍 </a:t>
              </a:r>
              <a:r>
                <a:rPr lang="en-US" altLang="zh-TW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+ </a:t>
              </a:r>
              <a:r>
                <a:rPr lang="zh-TW" altLang="en-US" sz="16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工作內容皆符合，時數才可列計</a:t>
              </a:r>
              <a:endParaRPr lang="en-US" altLang="zh-TW" sz="16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43E92094-4CE3-42C4-BAD1-E95407DEA12F}"/>
                </a:ext>
              </a:extLst>
            </p:cNvPr>
            <p:cNvGrpSpPr/>
            <p:nvPr/>
          </p:nvGrpSpPr>
          <p:grpSpPr>
            <a:xfrm>
              <a:off x="168546" y="2638636"/>
              <a:ext cx="981593" cy="822655"/>
              <a:chOff x="280090" y="6019564"/>
              <a:chExt cx="504056" cy="506127"/>
            </a:xfrm>
          </p:grpSpPr>
          <p:sp>
            <p:nvSpPr>
              <p:cNvPr id="11" name="Oval 25">
                <a:extLst>
                  <a:ext uri="{FF2B5EF4-FFF2-40B4-BE49-F238E27FC236}">
                    <a16:creationId xmlns:a16="http://schemas.microsoft.com/office/drawing/2014/main" id="{13832CD4-972E-49BC-9D9B-5449C2DBE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619" y="6019564"/>
                <a:ext cx="324037" cy="50612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4925">
                <a:noFill/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" name="流程圖: 程序 11">
                <a:extLst>
                  <a:ext uri="{FF2B5EF4-FFF2-40B4-BE49-F238E27FC236}">
                    <a16:creationId xmlns:a16="http://schemas.microsoft.com/office/drawing/2014/main" id="{DA8E1F77-33A9-4BF4-9DFE-5266429C5D9B}"/>
                  </a:ext>
                </a:extLst>
              </p:cNvPr>
              <p:cNvSpPr/>
              <p:nvPr/>
            </p:nvSpPr>
            <p:spPr>
              <a:xfrm>
                <a:off x="280090" y="6141455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5000" b="1" kern="0" dirty="0">
                    <a:solidFill>
                      <a:srgbClr val="FFFFFF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  <a:sym typeface="Arial"/>
                  </a:rPr>
                  <a:t>1</a:t>
                </a:r>
                <a:endParaRPr lang="zh-TW" altLang="en-US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64A98AC-F7A8-4969-9DE6-C92806D074C9}"/>
              </a:ext>
            </a:extLst>
          </p:cNvPr>
          <p:cNvGrpSpPr/>
          <p:nvPr/>
        </p:nvGrpSpPr>
        <p:grpSpPr>
          <a:xfrm>
            <a:off x="5036464" y="2393960"/>
            <a:ext cx="6841406" cy="1748194"/>
            <a:chOff x="64314" y="2570312"/>
            <a:chExt cx="6660230" cy="1413683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18ACF0D4-5DDC-4CA5-9695-D766CBF713BD}"/>
                </a:ext>
              </a:extLst>
            </p:cNvPr>
            <p:cNvSpPr/>
            <p:nvPr/>
          </p:nvSpPr>
          <p:spPr>
            <a:xfrm>
              <a:off x="64314" y="2570312"/>
              <a:ext cx="6660230" cy="141368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>
                <a:lnSpc>
                  <a:spcPts val="2600"/>
                </a:lnSpc>
              </a:pP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依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《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學生輔導法施行細則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》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第</a:t>
              </a:r>
              <a:r>
                <a:rPr lang="en-US" altLang="zh-TW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10</a:t>
              </a:r>
              <a:r>
                <a:rPr lang="zh-TW" altLang="en-US" sz="1400" kern="100" dirty="0">
                  <a:solidFill>
                    <a:prstClr val="black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條規定，專業輔導人員應以專任為原則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en-US" altLang="zh-TW" sz="20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折抵上限｜先確認應置人數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66D3252B-EC29-4FDA-9FBE-6C92A9C516DA}"/>
                </a:ext>
              </a:extLst>
            </p:cNvPr>
            <p:cNvGrpSpPr/>
            <p:nvPr/>
          </p:nvGrpSpPr>
          <p:grpSpPr>
            <a:xfrm>
              <a:off x="174290" y="2633749"/>
              <a:ext cx="981593" cy="491985"/>
              <a:chOff x="283039" y="6016560"/>
              <a:chExt cx="504056" cy="302687"/>
            </a:xfrm>
          </p:grpSpPr>
          <p:sp>
            <p:nvSpPr>
              <p:cNvPr id="16" name="Oval 25">
                <a:extLst>
                  <a:ext uri="{FF2B5EF4-FFF2-40B4-BE49-F238E27FC236}">
                    <a16:creationId xmlns:a16="http://schemas.microsoft.com/office/drawing/2014/main" id="{BEDB4568-FD0D-4692-B1CF-AD289AC6D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502" y="6016560"/>
                <a:ext cx="365141" cy="302687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34925">
                <a:noFill/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FF9900"/>
                  </a:buClr>
                  <a:buFont typeface="Wingdings" panose="05000000000000000000" pitchFamily="2" charset="2"/>
                  <a:buChar char="n"/>
                  <a:defRPr sz="1200">
                    <a:solidFill>
                      <a:srgbClr val="5F5F5F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z="6000" kern="0"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7" name="流程圖: 程序 16">
                <a:extLst>
                  <a:ext uri="{FF2B5EF4-FFF2-40B4-BE49-F238E27FC236}">
                    <a16:creationId xmlns:a16="http://schemas.microsoft.com/office/drawing/2014/main" id="{F472A56E-5A76-44B1-A002-2D76B4451DEE}"/>
                  </a:ext>
                </a:extLst>
              </p:cNvPr>
              <p:cNvSpPr/>
              <p:nvPr/>
            </p:nvSpPr>
            <p:spPr>
              <a:xfrm>
                <a:off x="283039" y="6058728"/>
                <a:ext cx="504056" cy="216025"/>
              </a:xfrm>
              <a:prstGeom prst="flowChartProcess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r>
                  <a:rPr lang="en-US" altLang="zh-TW" sz="5000" b="1" kern="0" dirty="0">
                    <a:solidFill>
                      <a:srgbClr val="FFFFFF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Arial" panose="020B0604020202020204" pitchFamily="34" charset="0"/>
                    <a:sym typeface="Arial"/>
                  </a:rPr>
                  <a:t>2</a:t>
                </a:r>
                <a:endParaRPr lang="zh-TW" altLang="en-US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AB99E602-A92C-46BB-99D1-0074B4CA4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452749"/>
              </p:ext>
            </p:extLst>
          </p:nvPr>
        </p:nvGraphicFramePr>
        <p:xfrm>
          <a:off x="6095999" y="3268892"/>
          <a:ext cx="55644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394">
                  <a:extLst>
                    <a:ext uri="{9D8B030D-6E8A-4147-A177-3AD203B41FA5}">
                      <a16:colId xmlns:a16="http://schemas.microsoft.com/office/drawing/2014/main" val="3369378594"/>
                    </a:ext>
                  </a:extLst>
                </a:gridCol>
                <a:gridCol w="3629078">
                  <a:extLst>
                    <a:ext uri="{9D8B030D-6E8A-4147-A177-3AD203B41FA5}">
                      <a16:colId xmlns:a16="http://schemas.microsoft.com/office/drawing/2014/main" val="3326992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應置人數未達3人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應全部以專任方式設置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1174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應置人數達3人以上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兼任折抵不得超過應置總人數的1/3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390374"/>
                  </a:ext>
                </a:extLst>
              </a:tr>
            </a:tbl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2C483DE3-09FD-45F4-9D68-1D6D7A07409C}"/>
              </a:ext>
            </a:extLst>
          </p:cNvPr>
          <p:cNvGrpSpPr/>
          <p:nvPr/>
        </p:nvGrpSpPr>
        <p:grpSpPr>
          <a:xfrm>
            <a:off x="5046470" y="4310244"/>
            <a:ext cx="6841406" cy="1413683"/>
            <a:chOff x="5046470" y="4207603"/>
            <a:chExt cx="6735229" cy="1413683"/>
          </a:xfrm>
        </p:grpSpPr>
        <p:sp>
          <p:nvSpPr>
            <p:cNvPr id="19" name="Rounded Rectangle 7">
              <a:extLst>
                <a:ext uri="{FF2B5EF4-FFF2-40B4-BE49-F238E27FC236}">
                  <a16:creationId xmlns:a16="http://schemas.microsoft.com/office/drawing/2014/main" id="{C4828AC4-26C4-478A-A17D-236EA00047C5}"/>
                </a:ext>
              </a:extLst>
            </p:cNvPr>
            <p:cNvSpPr/>
            <p:nvPr/>
          </p:nvSpPr>
          <p:spPr>
            <a:xfrm>
              <a:off x="5046470" y="4207603"/>
              <a:ext cx="6735229" cy="1413683"/>
            </a:xfrm>
            <a:prstGeom prst="roundRect">
              <a:avLst/>
            </a:prstGeom>
            <a:solidFill>
              <a:srgbClr val="E3F3D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換算方式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可列計服務總時數 </a:t>
              </a:r>
              <a:r>
                <a:rPr lang="en-US" altLang="zh-TW" sz="2400" b="1" dirty="0">
                  <a:solidFill>
                    <a:srgbClr val="0000FF"/>
                  </a:solidFill>
                  <a:latin typeface="Arial" panose="020B0604020202020204" pitchFamily="34" charset="0"/>
                  <a:ea typeface="Microsoft JhengHei" pitchFamily="34" charset="-122"/>
                  <a:cs typeface="Arial" panose="020B0604020202020204" pitchFamily="34" charset="0"/>
                </a:rPr>
                <a:t>÷</a:t>
              </a:r>
              <a:r>
                <a:rPr lang="zh-TW" altLang="en-US" sz="2400" b="1" dirty="0">
                  <a:solidFill>
                    <a:srgbClr val="0000FF"/>
                  </a:solidFill>
                  <a:latin typeface="Arial" panose="020B0604020202020204" pitchFamily="34" charset="0"/>
                  <a:ea typeface="Microsoft JhengHei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TW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=</a:t>
              </a:r>
              <a:r>
                <a:rPr lang="zh-TW" altLang="en-US" sz="24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20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折抵人數</a:t>
              </a:r>
              <a:endParaRPr lang="en-US" altLang="zh-TW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lnSpc>
                  <a:spcPts val="2600"/>
                </a:lnSpc>
                <a:buNone/>
              </a:pP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僅取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整數，</a:t>
              </a: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不得進位；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未滿</a:t>
              </a:r>
              <a:r>
                <a:rPr lang="en-US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zh-TW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小時不列計</a:t>
              </a:r>
              <a:r>
                <a:rPr lang="zh-TW" altLang="en-US" sz="16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kumimoji="0" lang="zh-TW" altLang="en-U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且不得超過折抵上限</a:t>
              </a:r>
              <a:endParaRPr lang="en-US" altLang="zh-TW" sz="16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900000" indent="0">
                <a:buNone/>
              </a:pPr>
              <a:endParaRPr lang="en-US" altLang="zh-TW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AC767A89-ABE0-4A7C-B04B-E12FAC842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064" y="4291179"/>
              <a:ext cx="734400" cy="608400"/>
            </a:xfrm>
            <a:prstGeom prst="ellipse">
              <a:avLst/>
            </a:prstGeom>
            <a:solidFill>
              <a:srgbClr val="568523"/>
            </a:solidFill>
            <a:ln w="34925">
              <a:noFill/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eaLnBrk="0" hangingPunct="0"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FF9900"/>
                </a:buClr>
                <a:buFont typeface="Wingdings" panose="05000000000000000000" pitchFamily="2" charset="2"/>
                <a:buChar char="n"/>
                <a:defRPr sz="1200">
                  <a:solidFill>
                    <a:srgbClr val="5F5F5F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z="6000" kern="0"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4" name="流程圖: 程序 23">
              <a:extLst>
                <a:ext uri="{FF2B5EF4-FFF2-40B4-BE49-F238E27FC236}">
                  <a16:creationId xmlns:a16="http://schemas.microsoft.com/office/drawing/2014/main" id="{12F0A7D4-1B0F-434B-9ACD-D058B75B52D3}"/>
                </a:ext>
              </a:extLst>
            </p:cNvPr>
            <p:cNvSpPr/>
            <p:nvPr/>
          </p:nvSpPr>
          <p:spPr>
            <a:xfrm>
              <a:off x="5158031" y="4419489"/>
              <a:ext cx="981593" cy="312000"/>
            </a:xfrm>
            <a:prstGeom prst="flowChartProcess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altLang="zh-TW" sz="5000" b="1" kern="0" dirty="0">
                  <a:solidFill>
                    <a:srgbClr val="FFFFFF"/>
                  </a:solidFill>
                  <a:latin typeface="Arial" panose="020B0604020202020204" pitchFamily="34" charset="0"/>
                  <a:ea typeface="新細明體" panose="02020500000000000000" pitchFamily="18" charset="-120"/>
                  <a:cs typeface="Arial" panose="020B0604020202020204" pitchFamily="34" charset="0"/>
                  <a:sym typeface="Arial"/>
                </a:rPr>
                <a:t>3</a:t>
              </a:r>
              <a:endParaRPr lang="zh-TW" altLang="en-US" sz="5000" b="1" kern="0" dirty="0">
                <a:solidFill>
                  <a:srgbClr val="FFFFFF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945C263-D35C-4E90-85C6-A537D44ED631}"/>
              </a:ext>
            </a:extLst>
          </p:cNvPr>
          <p:cNvSpPr/>
          <p:nvPr/>
        </p:nvSpPr>
        <p:spPr>
          <a:xfrm>
            <a:off x="409584" y="5872845"/>
            <a:ext cx="11468286" cy="539753"/>
          </a:xfrm>
          <a:prstGeom prst="roundRect">
            <a:avLst/>
          </a:prstGeom>
          <a:solidFill>
            <a:srgbClr val="FFF0C1"/>
          </a:solidFill>
          <a:ln w="12700">
            <a:solidFill>
              <a:srgbClr val="BEBEBE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50800" rIns="101600" bIns="50800" rtlCol="0" anchor="t"/>
          <a:lstStyle/>
          <a:p>
            <a:pPr algn="ctr">
              <a:lnSpc>
                <a:spcPct val="150000"/>
              </a:lnSpc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📝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600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小時 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itchFamily="34" charset="-122"/>
                <a:cs typeface="Arial" panose="020B0604020202020204" pitchFamily="34" charset="0"/>
              </a:rPr>
              <a:t>÷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Microsoft JhengHei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576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小時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1.04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取整數，可折抵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人；</a:t>
            </a:r>
            <a:r>
              <a: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剩餘24小時不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endPara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56F0D4E5-741D-4EA0-9F66-BD248DEB5D6F}"/>
              </a:ext>
            </a:extLst>
          </p:cNvPr>
          <p:cNvGrpSpPr/>
          <p:nvPr/>
        </p:nvGrpSpPr>
        <p:grpSpPr>
          <a:xfrm>
            <a:off x="381895" y="966972"/>
            <a:ext cx="11495975" cy="1290034"/>
            <a:chOff x="381895" y="966972"/>
            <a:chExt cx="11428209" cy="1290034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9C18185-1184-4580-9DA7-13B09694D7FC}"/>
                </a:ext>
              </a:extLst>
            </p:cNvPr>
            <p:cNvSpPr/>
            <p:nvPr/>
          </p:nvSpPr>
          <p:spPr>
            <a:xfrm>
              <a:off x="381895" y="966972"/>
              <a:ext cx="11428209" cy="129003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8C8C8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1708150" indent="-170815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✅  兼任服務時數折抵：先確認範圍，再換算人數</a:t>
              </a:r>
              <a:endPara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1708150" indent="-170815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📢  </a:t>
              </a: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填報原則</a:t>
              </a:r>
              <a:r>
                <a:rPr lang="zh-TW" altLang="en-US" sz="2000" b="1" kern="1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：</a:t>
              </a:r>
              <a:r>
                <a: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依該學年度</a:t>
              </a: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預估累計服務時數換算可折抵人數 </a:t>
              </a:r>
              <a:endParaRPr lang="en-US" altLang="zh-TW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396000">
                <a:lnSpc>
                  <a:spcPts val="28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換算基準</a:t>
              </a:r>
              <a:r>
                <a:rPr lang="zh-TW" altLang="en-US" sz="2000" b="1" kern="1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：</a:t>
              </a:r>
              <a:r>
                <a:rPr kumimoji="0" lang="zh-TW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每達</a:t>
              </a: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kumimoji="0" lang="zh-TW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小時折抵</a:t>
              </a: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人</a:t>
              </a: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未滿</a:t>
              </a:r>
              <a:r>
                <a:rPr lang="en-US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576</a:t>
              </a:r>
              <a:r>
                <a:rPr lang="zh-TW" altLang="zh-TW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小時不列計</a:t>
              </a:r>
              <a:endPara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6" name="组合 227">
              <a:extLst>
                <a:ext uri="{FF2B5EF4-FFF2-40B4-BE49-F238E27FC236}">
                  <a16:creationId xmlns:a16="http://schemas.microsoft.com/office/drawing/2014/main" id="{1BAD40F4-D324-4524-831A-05178BEB14DC}"/>
                </a:ext>
              </a:extLst>
            </p:cNvPr>
            <p:cNvGrpSpPr/>
            <p:nvPr/>
          </p:nvGrpSpPr>
          <p:grpSpPr>
            <a:xfrm>
              <a:off x="585492" y="1859848"/>
              <a:ext cx="288000" cy="288000"/>
              <a:chOff x="6880225" y="2133600"/>
              <a:chExt cx="596900" cy="841375"/>
            </a:xfrm>
          </p:grpSpPr>
          <p:sp>
            <p:nvSpPr>
              <p:cNvPr id="27" name="Freeform 50415">
                <a:extLst>
                  <a:ext uri="{FF2B5EF4-FFF2-40B4-BE49-F238E27FC236}">
                    <a16:creationId xmlns:a16="http://schemas.microsoft.com/office/drawing/2014/main" id="{DBB24E20-6EBB-49CD-B77C-42B3A9273D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0225" y="2133600"/>
                <a:ext cx="596900" cy="841375"/>
              </a:xfrm>
              <a:custGeom>
                <a:avLst/>
                <a:gdLst>
                  <a:gd name="T0" fmla="*/ 176 w 176"/>
                  <a:gd name="T1" fmla="*/ 224 h 248"/>
                  <a:gd name="T2" fmla="*/ 152 w 176"/>
                  <a:gd name="T3" fmla="*/ 248 h 248"/>
                  <a:gd name="T4" fmla="*/ 24 w 176"/>
                  <a:gd name="T5" fmla="*/ 248 h 248"/>
                  <a:gd name="T6" fmla="*/ 0 w 176"/>
                  <a:gd name="T7" fmla="*/ 224 h 248"/>
                  <a:gd name="T8" fmla="*/ 0 w 176"/>
                  <a:gd name="T9" fmla="*/ 24 h 248"/>
                  <a:gd name="T10" fmla="*/ 24 w 176"/>
                  <a:gd name="T11" fmla="*/ 0 h 248"/>
                  <a:gd name="T12" fmla="*/ 152 w 176"/>
                  <a:gd name="T13" fmla="*/ 0 h 248"/>
                  <a:gd name="T14" fmla="*/ 176 w 176"/>
                  <a:gd name="T15" fmla="*/ 24 h 248"/>
                  <a:gd name="T16" fmla="*/ 176 w 176"/>
                  <a:gd name="T17" fmla="*/ 224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248">
                    <a:moveTo>
                      <a:pt x="176" y="224"/>
                    </a:moveTo>
                    <a:cubicBezTo>
                      <a:pt x="176" y="237"/>
                      <a:pt x="165" y="248"/>
                      <a:pt x="152" y="248"/>
                    </a:cubicBezTo>
                    <a:cubicBezTo>
                      <a:pt x="24" y="248"/>
                      <a:pt x="24" y="248"/>
                      <a:pt x="24" y="248"/>
                    </a:cubicBezTo>
                    <a:cubicBezTo>
                      <a:pt x="11" y="248"/>
                      <a:pt x="0" y="237"/>
                      <a:pt x="0" y="2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65" y="0"/>
                      <a:pt x="176" y="11"/>
                      <a:pt x="176" y="24"/>
                    </a:cubicBezTo>
                    <a:lnTo>
                      <a:pt x="176" y="224"/>
                    </a:lnTo>
                    <a:close/>
                  </a:path>
                </a:pathLst>
              </a:cu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50416">
                <a:extLst>
                  <a:ext uri="{FF2B5EF4-FFF2-40B4-BE49-F238E27FC236}">
                    <a16:creationId xmlns:a16="http://schemas.microsoft.com/office/drawing/2014/main" id="{1A85A085-2569-48F2-9E1E-0D11482DF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34200" y="2187575"/>
                <a:ext cx="488950" cy="136525"/>
              </a:xfrm>
              <a:custGeom>
                <a:avLst/>
                <a:gdLst>
                  <a:gd name="T0" fmla="*/ 144 w 144"/>
                  <a:gd name="T1" fmla="*/ 24 h 40"/>
                  <a:gd name="T2" fmla="*/ 128 w 144"/>
                  <a:gd name="T3" fmla="*/ 40 h 40"/>
                  <a:gd name="T4" fmla="*/ 16 w 144"/>
                  <a:gd name="T5" fmla="*/ 40 h 40"/>
                  <a:gd name="T6" fmla="*/ 0 w 144"/>
                  <a:gd name="T7" fmla="*/ 24 h 40"/>
                  <a:gd name="T8" fmla="*/ 0 w 144"/>
                  <a:gd name="T9" fmla="*/ 16 h 40"/>
                  <a:gd name="T10" fmla="*/ 16 w 144"/>
                  <a:gd name="T11" fmla="*/ 0 h 40"/>
                  <a:gd name="T12" fmla="*/ 128 w 144"/>
                  <a:gd name="T13" fmla="*/ 0 h 40"/>
                  <a:gd name="T14" fmla="*/ 144 w 144"/>
                  <a:gd name="T15" fmla="*/ 16 h 40"/>
                  <a:gd name="T16" fmla="*/ 144 w 144"/>
                  <a:gd name="T17" fmla="*/ 2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4" h="40">
                    <a:moveTo>
                      <a:pt x="144" y="24"/>
                    </a:moveTo>
                    <a:cubicBezTo>
                      <a:pt x="144" y="33"/>
                      <a:pt x="137" y="40"/>
                      <a:pt x="128" y="40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7" y="40"/>
                      <a:pt x="0" y="33"/>
                      <a:pt x="0" y="2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37" y="0"/>
                      <a:pt x="144" y="7"/>
                      <a:pt x="144" y="16"/>
                    </a:cubicBezTo>
                    <a:lnTo>
                      <a:pt x="144" y="24"/>
                    </a:lnTo>
                    <a:close/>
                  </a:path>
                </a:pathLst>
              </a:custGeom>
              <a:solidFill>
                <a:srgbClr val="27A2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50417">
                <a:extLst>
                  <a:ext uri="{FF2B5EF4-FFF2-40B4-BE49-F238E27FC236}">
                    <a16:creationId xmlns:a16="http://schemas.microsoft.com/office/drawing/2014/main" id="{FABB41F9-DF16-4EC3-861B-F7EF8E5E1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0225" y="2378075"/>
                <a:ext cx="596900" cy="488950"/>
              </a:xfrm>
              <a:prstGeom prst="rect">
                <a:avLst/>
              </a:prstGeom>
              <a:solidFill>
                <a:srgbClr val="647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Oval 50418">
                <a:extLst>
                  <a:ext uri="{FF2B5EF4-FFF2-40B4-BE49-F238E27FC236}">
                    <a16:creationId xmlns:a16="http://schemas.microsoft.com/office/drawing/2014/main" id="{56949F65-E2A0-4EF6-B42F-DBA4D1732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5200" y="2228850"/>
                <a:ext cx="53975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Oval 50419">
                <a:extLst>
                  <a:ext uri="{FF2B5EF4-FFF2-40B4-BE49-F238E27FC236}">
                    <a16:creationId xmlns:a16="http://schemas.microsoft.com/office/drawing/2014/main" id="{2DE8577F-1A3B-41A3-AB89-A0D0677CE1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2650" y="2228850"/>
                <a:ext cx="55562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Oval 50420">
                <a:extLst>
                  <a:ext uri="{FF2B5EF4-FFF2-40B4-BE49-F238E27FC236}">
                    <a16:creationId xmlns:a16="http://schemas.microsoft.com/office/drawing/2014/main" id="{D6E98ADD-604F-43BE-8FDB-DB9753A8A9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228850"/>
                <a:ext cx="53975" cy="53975"/>
              </a:xfrm>
              <a:prstGeom prst="ellipse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50421">
                <a:extLst>
                  <a:ext uri="{FF2B5EF4-FFF2-40B4-BE49-F238E27FC236}">
                    <a16:creationId xmlns:a16="http://schemas.microsoft.com/office/drawing/2014/main" id="{B24D86E3-49E9-43BD-A4C5-C6ABF43D8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432050"/>
                <a:ext cx="109537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50422">
                <a:extLst>
                  <a:ext uri="{FF2B5EF4-FFF2-40B4-BE49-F238E27FC236}">
                    <a16:creationId xmlns:a16="http://schemas.microsoft.com/office/drawing/2014/main" id="{CF6CABFA-312F-4B13-8470-F1C7359E0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432050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50423">
                <a:extLst>
                  <a:ext uri="{FF2B5EF4-FFF2-40B4-BE49-F238E27FC236}">
                    <a16:creationId xmlns:a16="http://schemas.microsoft.com/office/drawing/2014/main" id="{C1DD2BB1-EE07-4657-8BAC-F89F0FADBB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432050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50424">
                <a:extLst>
                  <a:ext uri="{FF2B5EF4-FFF2-40B4-BE49-F238E27FC236}">
                    <a16:creationId xmlns:a16="http://schemas.microsoft.com/office/drawing/2014/main" id="{0A80C750-1B13-40F1-B215-E742CF5B7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568575"/>
                <a:ext cx="109537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50425">
                <a:extLst>
                  <a:ext uri="{FF2B5EF4-FFF2-40B4-BE49-F238E27FC236}">
                    <a16:creationId xmlns:a16="http://schemas.microsoft.com/office/drawing/2014/main" id="{14B65184-E02D-4DF5-BB77-FE0279478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568575"/>
                <a:ext cx="107950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50426">
                <a:extLst>
                  <a:ext uri="{FF2B5EF4-FFF2-40B4-BE49-F238E27FC236}">
                    <a16:creationId xmlns:a16="http://schemas.microsoft.com/office/drawing/2014/main" id="{8981C83A-FBD5-4D98-9BC6-0B81F5FB5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568575"/>
                <a:ext cx="107950" cy="107950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50427">
                <a:extLst>
                  <a:ext uri="{FF2B5EF4-FFF2-40B4-BE49-F238E27FC236}">
                    <a16:creationId xmlns:a16="http://schemas.microsoft.com/office/drawing/2014/main" id="{7E3FDE10-E9D3-44A8-B858-60A1B62A5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8175" y="2703513"/>
                <a:ext cx="109537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50428">
                <a:extLst>
                  <a:ext uri="{FF2B5EF4-FFF2-40B4-BE49-F238E27FC236}">
                    <a16:creationId xmlns:a16="http://schemas.microsoft.com/office/drawing/2014/main" id="{6F1D34CD-91C9-4997-89D1-F6124960F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4700" y="2703513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50429">
                <a:extLst>
                  <a:ext uri="{FF2B5EF4-FFF2-40B4-BE49-F238E27FC236}">
                    <a16:creationId xmlns:a16="http://schemas.microsoft.com/office/drawing/2014/main" id="{3FC311E5-B1A5-4952-9C86-F50D4D3AA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1225" y="2703513"/>
                <a:ext cx="107950" cy="109538"/>
              </a:xfrm>
              <a:custGeom>
                <a:avLst/>
                <a:gdLst>
                  <a:gd name="T0" fmla="*/ 32 w 32"/>
                  <a:gd name="T1" fmla="*/ 24 h 32"/>
                  <a:gd name="T2" fmla="*/ 24 w 32"/>
                  <a:gd name="T3" fmla="*/ 32 h 32"/>
                  <a:gd name="T4" fmla="*/ 8 w 32"/>
                  <a:gd name="T5" fmla="*/ 32 h 32"/>
                  <a:gd name="T6" fmla="*/ 0 w 32"/>
                  <a:gd name="T7" fmla="*/ 24 h 32"/>
                  <a:gd name="T8" fmla="*/ 0 w 32"/>
                  <a:gd name="T9" fmla="*/ 8 h 32"/>
                  <a:gd name="T10" fmla="*/ 8 w 32"/>
                  <a:gd name="T11" fmla="*/ 0 h 32"/>
                  <a:gd name="T12" fmla="*/ 24 w 32"/>
                  <a:gd name="T13" fmla="*/ 0 h 32"/>
                  <a:gd name="T14" fmla="*/ 32 w 32"/>
                  <a:gd name="T15" fmla="*/ 8 h 32"/>
                  <a:gd name="T16" fmla="*/ 32 w 32"/>
                  <a:gd name="T17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32">
                    <a:moveTo>
                      <a:pt x="32" y="24"/>
                    </a:moveTo>
                    <a:cubicBezTo>
                      <a:pt x="32" y="28"/>
                      <a:pt x="28" y="32"/>
                      <a:pt x="24" y="32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4" y="32"/>
                      <a:pt x="0" y="28"/>
                      <a:pt x="0" y="24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8" y="0"/>
                      <a:pt x="32" y="4"/>
                      <a:pt x="32" y="8"/>
                    </a:cubicBezTo>
                    <a:lnTo>
                      <a:pt x="32" y="24"/>
                    </a:lnTo>
                    <a:close/>
                  </a:path>
                </a:pathLst>
              </a:cu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50430">
                <a:extLst>
                  <a:ext uri="{FF2B5EF4-FFF2-40B4-BE49-F238E27FC236}">
                    <a16:creationId xmlns:a16="http://schemas.microsoft.com/office/drawing/2014/main" id="{79388C2D-9BFE-4D8A-8DEA-4517F7767E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50431">
                <a:extLst>
                  <a:ext uri="{FF2B5EF4-FFF2-40B4-BE49-F238E27FC236}">
                    <a16:creationId xmlns:a16="http://schemas.microsoft.com/office/drawing/2014/main" id="{A7A44DA3-7D93-4FF2-A90A-F9B6A60BF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50432">
                <a:extLst>
                  <a:ext uri="{FF2B5EF4-FFF2-40B4-BE49-F238E27FC236}">
                    <a16:creationId xmlns:a16="http://schemas.microsoft.com/office/drawing/2014/main" id="{3665629C-7E36-4EA3-8B65-2ABFAFAC0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459038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50433">
                <a:extLst>
                  <a:ext uri="{FF2B5EF4-FFF2-40B4-BE49-F238E27FC236}">
                    <a16:creationId xmlns:a16="http://schemas.microsoft.com/office/drawing/2014/main" id="{D2EED6C8-0D37-46B2-AA46-3C54888609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50434">
                <a:extLst>
                  <a:ext uri="{FF2B5EF4-FFF2-40B4-BE49-F238E27FC236}">
                    <a16:creationId xmlns:a16="http://schemas.microsoft.com/office/drawing/2014/main" id="{3E6391A0-C864-4FE7-9170-96A45DCC4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Rectangle 50435">
                <a:extLst>
                  <a:ext uri="{FF2B5EF4-FFF2-40B4-BE49-F238E27FC236}">
                    <a16:creationId xmlns:a16="http://schemas.microsoft.com/office/drawing/2014/main" id="{04649F88-ECF0-4B3F-A31B-6CBE09F9B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595563"/>
                <a:ext cx="53975" cy="5397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50436">
                <a:extLst>
                  <a:ext uri="{FF2B5EF4-FFF2-40B4-BE49-F238E27FC236}">
                    <a16:creationId xmlns:a16="http://schemas.microsoft.com/office/drawing/2014/main" id="{074567C7-ACC9-4CB7-BE5C-AA0436A87F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750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Rectangle 50437">
                <a:extLst>
                  <a:ext uri="{FF2B5EF4-FFF2-40B4-BE49-F238E27FC236}">
                    <a16:creationId xmlns:a16="http://schemas.microsoft.com/office/drawing/2014/main" id="{07D91D90-57D9-44C1-996C-2E7809171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51688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Rectangle 50438">
                <a:extLst>
                  <a:ext uri="{FF2B5EF4-FFF2-40B4-BE49-F238E27FC236}">
                    <a16:creationId xmlns:a16="http://schemas.microsoft.com/office/drawing/2014/main" id="{304E3980-EC18-4217-9D33-F65769DDF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88213" y="2730500"/>
                <a:ext cx="53975" cy="555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0169868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gray">
          <a:xfrm>
            <a:off x="2018269" y="1961223"/>
            <a:ext cx="8538524" cy="175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下期表冊異動預告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3067807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en-US" altLang="zh-TW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116.03</a:t>
            </a:r>
            <a:r>
              <a:rPr lang="zh-TW" altLang="en-US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期原住民身分類別調整說明</a:t>
            </a:r>
          </a:p>
        </p:txBody>
      </p:sp>
      <p:sp>
        <p:nvSpPr>
          <p:cNvPr id="6" name="矩形 5"/>
          <p:cNvSpPr/>
          <p:nvPr/>
        </p:nvSpPr>
        <p:spPr>
          <a:xfrm>
            <a:off x="274319" y="851697"/>
            <a:ext cx="11621435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026966"/>
              </p:ext>
            </p:extLst>
          </p:nvPr>
        </p:nvGraphicFramePr>
        <p:xfrm>
          <a:off x="619553" y="4177503"/>
          <a:ext cx="737678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76782">
                  <a:extLst>
                    <a:ext uri="{9D8B030D-6E8A-4147-A177-3AD203B41FA5}">
                      <a16:colId xmlns:a16="http://schemas.microsoft.com/office/drawing/2014/main" val="40718145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8511163"/>
                  </a:ext>
                </a:extLst>
              </a:tr>
              <a:tr h="31970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12. </a:t>
                      </a:r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學生休學人數</a:t>
                      </a:r>
                      <a:endParaRPr lang="zh-TW" altLang="en-US" sz="2400" b="0" kern="1200" cap="all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21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12-1. </a:t>
                      </a:r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學士班學生申請就學期間服役彈性修業概況</a:t>
                      </a:r>
                      <a:endParaRPr lang="zh-TW" altLang="en-US" sz="2400" b="0" kern="1200" cap="all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97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13. </a:t>
                      </a:r>
                      <a:r>
                        <a:rPr lang="zh-TW" altLang="zh-TW" sz="2400" b="0" kern="1200" cap="all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學生退學人數</a:t>
                      </a:r>
                      <a:endParaRPr lang="zh-TW" altLang="en-US" sz="2400" b="0" kern="1200" cap="all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404341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72719" y="894417"/>
            <a:ext cx="11723035" cy="2471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1" indent="-1778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期休、退學相關表冊係填報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lang="zh-TW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學期資料，尚未適用</a:t>
            </a:r>
            <a:r>
              <a:rPr lang="en-US" altLang="zh-TW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1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學年度起新增「平埔原住民族」；</a:t>
            </a: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116.03</a:t>
            </a: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期填報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6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學期資料起，始適用新增之籍別，爰於先行預告</a:t>
            </a:r>
            <a:r>
              <a:rPr lang="zh-TW" altLang="en-US" sz="1600" b="1" dirty="0"/>
              <a:t>。</a:t>
            </a:r>
            <a:endParaRPr lang="en-US" altLang="zh-TW" sz="1600" b="1" dirty="0"/>
          </a:p>
          <a:p>
            <a:pPr marL="342900" lvl="1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原住民身分認列範圍：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原住民身分法</a:t>
            </a:r>
            <a:r>
              <a:rPr lang="zh-TW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」規定之原住民</a:t>
            </a:r>
            <a:r>
              <a:rPr lang="zh-TW" altLang="en-US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：包括</a:t>
            </a:r>
            <a:r>
              <a:rPr lang="zh-TW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山地原住民及平地原住民。</a:t>
            </a:r>
            <a:endParaRPr lang="en-US" altLang="zh-TW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4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「平埔原住民族群身分法」規定之平埔原住民。</a:t>
            </a:r>
            <a:endParaRPr lang="en-US" altLang="zh-TW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82F70F3-2E4A-442A-93DF-2C051B22BEA1}"/>
              </a:ext>
            </a:extLst>
          </p:cNvPr>
          <p:cNvSpPr txBox="1"/>
          <p:nvPr/>
        </p:nvSpPr>
        <p:spPr>
          <a:xfrm>
            <a:off x="172719" y="3429000"/>
            <a:ext cx="6162868" cy="578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116.03</a:t>
            </a: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期相關表冊如下：</a:t>
            </a:r>
            <a:endParaRPr lang="en-US" altLang="zh-TW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169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1978870" y="2323291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72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敬祝 填表順利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4148900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03" y="145505"/>
            <a:ext cx="809644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諮詢服務與意見處理機制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id="{E74F7357-9006-41B0-86D0-965655F64978}"/>
              </a:ext>
            </a:extLst>
          </p:cNvPr>
          <p:cNvSpPr/>
          <p:nvPr/>
        </p:nvSpPr>
        <p:spPr>
          <a:xfrm>
            <a:off x="438912" y="1124712"/>
            <a:ext cx="3600000" cy="5056632"/>
          </a:xfrm>
          <a:prstGeom prst="roundRect">
            <a:avLst>
              <a:gd name="adj" fmla="val 5344"/>
            </a:avLst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  <a:effectLst>
            <a:outerShdw blurRad="13970" dist="508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2" name="Shape 7">
            <a:extLst>
              <a:ext uri="{FF2B5EF4-FFF2-40B4-BE49-F238E27FC236}">
                <a16:creationId xmlns:a16="http://schemas.microsoft.com/office/drawing/2014/main" id="{9F221468-5E25-46B8-B15A-710952DBCA8D}"/>
              </a:ext>
            </a:extLst>
          </p:cNvPr>
          <p:cNvSpPr/>
          <p:nvPr/>
        </p:nvSpPr>
        <p:spPr>
          <a:xfrm>
            <a:off x="443017" y="1124525"/>
            <a:ext cx="3599999" cy="438912"/>
          </a:xfrm>
          <a:prstGeom prst="roundRect">
            <a:avLst/>
          </a:prstGeom>
          <a:solidFill>
            <a:srgbClr val="0070C0"/>
          </a:solidFill>
          <a:ln w="12700">
            <a:solidFill>
              <a:srgbClr val="163A63">
                <a:alpha val="0"/>
              </a:srgbClr>
            </a:solidFill>
            <a:prstDash val="solid"/>
          </a:ln>
        </p:spPr>
      </p:sp>
      <p:sp>
        <p:nvSpPr>
          <p:cNvPr id="53" name="Text 10">
            <a:extLst>
              <a:ext uri="{FF2B5EF4-FFF2-40B4-BE49-F238E27FC236}">
                <a16:creationId xmlns:a16="http://schemas.microsoft.com/office/drawing/2014/main" id="{E41C05B1-4DBD-47E1-BC63-A54397CDB297}"/>
              </a:ext>
            </a:extLst>
          </p:cNvPr>
          <p:cNvSpPr/>
          <p:nvPr/>
        </p:nvSpPr>
        <p:spPr>
          <a:xfrm>
            <a:off x="750183" y="1212328"/>
            <a:ext cx="2807207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意見蒐集</a:t>
            </a:r>
            <a:r>
              <a:rPr kumimoji="0" lang="en-US" altLang="zh-TW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諮詢服務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Shape 50">
            <a:extLst>
              <a:ext uri="{FF2B5EF4-FFF2-40B4-BE49-F238E27FC236}">
                <a16:creationId xmlns:a16="http://schemas.microsoft.com/office/drawing/2014/main" id="{989037DC-1BB0-4BD6-9891-DF501288D132}"/>
              </a:ext>
            </a:extLst>
          </p:cNvPr>
          <p:cNvSpPr/>
          <p:nvPr/>
        </p:nvSpPr>
        <p:spPr>
          <a:xfrm>
            <a:off x="4839912" y="1124712"/>
            <a:ext cx="6910128" cy="5056632"/>
          </a:xfrm>
          <a:prstGeom prst="roundRect">
            <a:avLst>
              <a:gd name="adj" fmla="val 2532"/>
            </a:avLst>
          </a:prstGeom>
          <a:noFill/>
          <a:ln w="19050">
            <a:solidFill>
              <a:schemeClr val="accent3">
                <a:lumMod val="50000"/>
              </a:schemeClr>
            </a:solidFill>
            <a:prstDash val="solid"/>
          </a:ln>
          <a:effectLst>
            <a:outerShdw algn="bl" rotWithShape="0">
              <a:srgbClr val="000000">
                <a:alpha val="0"/>
              </a:srgbClr>
            </a:outerShdw>
          </a:effectLst>
        </p:spPr>
      </p:sp>
      <p:sp>
        <p:nvSpPr>
          <p:cNvPr id="99" name="Shape 51">
            <a:extLst>
              <a:ext uri="{FF2B5EF4-FFF2-40B4-BE49-F238E27FC236}">
                <a16:creationId xmlns:a16="http://schemas.microsoft.com/office/drawing/2014/main" id="{AAFE1931-9120-46DD-8AFD-6B61AB4EF41F}"/>
              </a:ext>
            </a:extLst>
          </p:cNvPr>
          <p:cNvSpPr/>
          <p:nvPr/>
        </p:nvSpPr>
        <p:spPr>
          <a:xfrm>
            <a:off x="4839912" y="1124712"/>
            <a:ext cx="6910128" cy="43891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12700">
            <a:solidFill>
              <a:srgbClr val="2D6EA6">
                <a:alpha val="0"/>
              </a:srgbClr>
            </a:solidFill>
            <a:prstDash val="solid"/>
          </a:ln>
        </p:spPr>
      </p:sp>
      <p:sp>
        <p:nvSpPr>
          <p:cNvPr id="100" name="Text 54">
            <a:extLst>
              <a:ext uri="{FF2B5EF4-FFF2-40B4-BE49-F238E27FC236}">
                <a16:creationId xmlns:a16="http://schemas.microsoft.com/office/drawing/2014/main" id="{E0677A14-F64F-4477-884B-E1DDE3F6BAA0}"/>
              </a:ext>
            </a:extLst>
          </p:cNvPr>
          <p:cNvSpPr/>
          <p:nvPr/>
        </p:nvSpPr>
        <p:spPr>
          <a:xfrm>
            <a:off x="7608556" y="1197864"/>
            <a:ext cx="172439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處理分流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1" name="Shape 55">
            <a:extLst>
              <a:ext uri="{FF2B5EF4-FFF2-40B4-BE49-F238E27FC236}">
                <a16:creationId xmlns:a16="http://schemas.microsoft.com/office/drawing/2014/main" id="{820C7440-954C-4239-936F-61D787E9194D}"/>
              </a:ext>
            </a:extLst>
          </p:cNvPr>
          <p:cNvSpPr/>
          <p:nvPr/>
        </p:nvSpPr>
        <p:spPr>
          <a:xfrm>
            <a:off x="5010912" y="1783080"/>
            <a:ext cx="6574536" cy="1664208"/>
          </a:xfrm>
          <a:prstGeom prst="roundRect">
            <a:avLst/>
          </a:prstGeom>
          <a:solidFill>
            <a:srgbClr val="FFFFFF"/>
          </a:solidFill>
          <a:ln w="17145">
            <a:solidFill>
              <a:schemeClr val="accent3">
                <a:lumMod val="75000"/>
              </a:schemeClr>
            </a:solidFill>
            <a:prstDash val="solid"/>
          </a:ln>
        </p:spPr>
      </p: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47A4372A-3069-4AB8-BA4B-F843B2505D24}"/>
              </a:ext>
            </a:extLst>
          </p:cNvPr>
          <p:cNvGrpSpPr/>
          <p:nvPr/>
        </p:nvGrpSpPr>
        <p:grpSpPr>
          <a:xfrm>
            <a:off x="5020244" y="1801368"/>
            <a:ext cx="2148840" cy="1627632"/>
            <a:chOff x="5010913" y="1801368"/>
            <a:chExt cx="2148840" cy="1627632"/>
          </a:xfrm>
        </p:grpSpPr>
        <p:sp>
          <p:nvSpPr>
            <p:cNvPr id="103" name="Shape 56">
              <a:extLst>
                <a:ext uri="{FF2B5EF4-FFF2-40B4-BE49-F238E27FC236}">
                  <a16:creationId xmlns:a16="http://schemas.microsoft.com/office/drawing/2014/main" id="{A3C6FD88-BE27-4F60-BFED-903FA57F49BD}"/>
                </a:ext>
              </a:extLst>
            </p:cNvPr>
            <p:cNvSpPr/>
            <p:nvPr/>
          </p:nvSpPr>
          <p:spPr>
            <a:xfrm>
              <a:off x="5010913" y="1801368"/>
              <a:ext cx="2148840" cy="1627632"/>
            </a:xfrm>
            <a:prstGeom prst="roundRect">
              <a:avLst/>
            </a:prstGeom>
            <a:solidFill>
              <a:srgbClr val="EBF5F2"/>
            </a:solidFill>
            <a:ln w="12700">
              <a:solidFill>
                <a:srgbClr val="EAF3FA">
                  <a:alpha val="0"/>
                </a:srgbClr>
              </a:solidFill>
              <a:prstDash val="solid"/>
            </a:ln>
          </p:spPr>
        </p:sp>
        <p:grpSp>
          <p:nvGrpSpPr>
            <p:cNvPr id="104" name="群組 103">
              <a:extLst>
                <a:ext uri="{FF2B5EF4-FFF2-40B4-BE49-F238E27FC236}">
                  <a16:creationId xmlns:a16="http://schemas.microsoft.com/office/drawing/2014/main" id="{50A0658B-EDF2-4AD0-9C91-1B3E509C98E8}"/>
                </a:ext>
              </a:extLst>
            </p:cNvPr>
            <p:cNvGrpSpPr/>
            <p:nvPr/>
          </p:nvGrpSpPr>
          <p:grpSpPr>
            <a:xfrm>
              <a:off x="5577606" y="2074677"/>
              <a:ext cx="1472231" cy="1160423"/>
              <a:chOff x="5577606" y="2074677"/>
              <a:chExt cx="1472231" cy="1160423"/>
            </a:xfrm>
          </p:grpSpPr>
          <p:sp>
            <p:nvSpPr>
              <p:cNvPr id="108" name="Text 59">
                <a:extLst>
                  <a:ext uri="{FF2B5EF4-FFF2-40B4-BE49-F238E27FC236}">
                    <a16:creationId xmlns:a16="http://schemas.microsoft.com/office/drawing/2014/main" id="{CC6D18C1-13CF-4030-85D7-1BD7F3BE6D75}"/>
                  </a:ext>
                </a:extLst>
              </p:cNvPr>
              <p:cNvSpPr/>
              <p:nvPr/>
            </p:nvSpPr>
            <p:spPr>
              <a:xfrm>
                <a:off x="5619082" y="2796188"/>
                <a:ext cx="1430755" cy="4389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D2A38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可依現行規範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A38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ts val="22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D2A38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直接回覆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Shape 60">
                <a:extLst>
                  <a:ext uri="{FF2B5EF4-FFF2-40B4-BE49-F238E27FC236}">
                    <a16:creationId xmlns:a16="http://schemas.microsoft.com/office/drawing/2014/main" id="{73CF6FE4-1BA4-4525-8FDC-2DFD664D25D3}"/>
                  </a:ext>
                </a:extLst>
              </p:cNvPr>
              <p:cNvSpPr/>
              <p:nvPr/>
            </p:nvSpPr>
            <p:spPr>
              <a:xfrm>
                <a:off x="5577606" y="2074677"/>
                <a:ext cx="1225296" cy="539496"/>
              </a:xfrm>
              <a:prstGeom prst="roundRect">
                <a:avLst/>
              </a:prstGeom>
              <a:solidFill>
                <a:schemeClr val="accent3">
                  <a:lumMod val="75000"/>
                </a:schemeClr>
              </a:solidFill>
              <a:ln w="12700">
                <a:solidFill>
                  <a:srgbClr val="2D6EA6">
                    <a:alpha val="0"/>
                  </a:srgbClr>
                </a:solidFill>
                <a:prstDash val="solid"/>
              </a:ln>
            </p:spPr>
          </p:sp>
          <p:sp>
            <p:nvSpPr>
              <p:cNvPr id="110" name="Text 61">
                <a:extLst>
                  <a:ext uri="{FF2B5EF4-FFF2-40B4-BE49-F238E27FC236}">
                    <a16:creationId xmlns:a16="http://schemas.microsoft.com/office/drawing/2014/main" id="{34EAC41E-06E6-4FF0-BFAF-77BE5BC1A063}"/>
                  </a:ext>
                </a:extLst>
              </p:cNvPr>
              <p:cNvSpPr/>
              <p:nvPr/>
            </p:nvSpPr>
            <p:spPr>
              <a:xfrm>
                <a:off x="5605432" y="2260978"/>
                <a:ext cx="1170432" cy="1828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立即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處理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11" name="Shape 62">
            <a:extLst>
              <a:ext uri="{FF2B5EF4-FFF2-40B4-BE49-F238E27FC236}">
                <a16:creationId xmlns:a16="http://schemas.microsoft.com/office/drawing/2014/main" id="{CE369DC0-896E-42B1-9981-C6C2300A8BE8}"/>
              </a:ext>
            </a:extLst>
          </p:cNvPr>
          <p:cNvSpPr/>
          <p:nvPr/>
        </p:nvSpPr>
        <p:spPr>
          <a:xfrm>
            <a:off x="7223760" y="2084832"/>
            <a:ext cx="2061972" cy="384048"/>
          </a:xfrm>
          <a:prstGeom prst="roundRect">
            <a:avLst/>
          </a:prstGeom>
          <a:solidFill>
            <a:srgbClr val="EBF5F2"/>
          </a:solidFill>
          <a:ln w="10160">
            <a:solidFill>
              <a:srgbClr val="2D6EA6">
                <a:alpha val="42000"/>
              </a:srgbClr>
            </a:solidFill>
            <a:prstDash val="solid"/>
          </a:ln>
        </p:spPr>
      </p:sp>
      <p:sp>
        <p:nvSpPr>
          <p:cNvPr id="114" name="Text 64">
            <a:extLst>
              <a:ext uri="{FF2B5EF4-FFF2-40B4-BE49-F238E27FC236}">
                <a16:creationId xmlns:a16="http://schemas.microsoft.com/office/drawing/2014/main" id="{E935EBCA-62AF-4ED7-817C-710F62C2D600}"/>
              </a:ext>
            </a:extLst>
          </p:cNvPr>
          <p:cNvSpPr/>
          <p:nvPr/>
        </p:nvSpPr>
        <p:spPr>
          <a:xfrm>
            <a:off x="7571232" y="2148840"/>
            <a:ext cx="1623060" cy="219456"/>
          </a:xfrm>
          <a:prstGeom prst="rect">
            <a:avLst/>
          </a:prstGeom>
          <a:solidFill>
            <a:srgbClr val="EBF5F2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2A38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系統操作問題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5" name="Shape 65">
            <a:extLst>
              <a:ext uri="{FF2B5EF4-FFF2-40B4-BE49-F238E27FC236}">
                <a16:creationId xmlns:a16="http://schemas.microsoft.com/office/drawing/2014/main" id="{4F625764-7253-434F-8DFE-9C9E08408E2F}"/>
              </a:ext>
            </a:extLst>
          </p:cNvPr>
          <p:cNvSpPr/>
          <p:nvPr/>
        </p:nvSpPr>
        <p:spPr>
          <a:xfrm>
            <a:off x="9395460" y="2084832"/>
            <a:ext cx="2061972" cy="384048"/>
          </a:xfrm>
          <a:prstGeom prst="roundRect">
            <a:avLst/>
          </a:prstGeom>
          <a:solidFill>
            <a:srgbClr val="EBF5F2"/>
          </a:solidFill>
          <a:ln w="10160">
            <a:solidFill>
              <a:srgbClr val="2D6EA6">
                <a:alpha val="42000"/>
              </a:srgbClr>
            </a:solidFill>
            <a:prstDash val="solid"/>
          </a:ln>
        </p:spPr>
      </p:sp>
      <p:sp>
        <p:nvSpPr>
          <p:cNvPr id="118" name="Text 67">
            <a:extLst>
              <a:ext uri="{FF2B5EF4-FFF2-40B4-BE49-F238E27FC236}">
                <a16:creationId xmlns:a16="http://schemas.microsoft.com/office/drawing/2014/main" id="{18A37A84-F97E-4C93-A433-DCC0EB83C1E0}"/>
              </a:ext>
            </a:extLst>
          </p:cNvPr>
          <p:cNvSpPr/>
          <p:nvPr/>
        </p:nvSpPr>
        <p:spPr>
          <a:xfrm>
            <a:off x="9742932" y="2148840"/>
            <a:ext cx="1623060" cy="219456"/>
          </a:xfrm>
          <a:prstGeom prst="rect">
            <a:avLst/>
          </a:prstGeom>
          <a:solidFill>
            <a:srgbClr val="EBF5F2"/>
          </a:solidFill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2A38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填表格式疑義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9" name="Shape 68">
            <a:extLst>
              <a:ext uri="{FF2B5EF4-FFF2-40B4-BE49-F238E27FC236}">
                <a16:creationId xmlns:a16="http://schemas.microsoft.com/office/drawing/2014/main" id="{74CFC4DD-D359-41EF-AC10-185F5C4E4ADF}"/>
              </a:ext>
            </a:extLst>
          </p:cNvPr>
          <p:cNvSpPr/>
          <p:nvPr/>
        </p:nvSpPr>
        <p:spPr>
          <a:xfrm>
            <a:off x="7223760" y="2596896"/>
            <a:ext cx="2061972" cy="384048"/>
          </a:xfrm>
          <a:prstGeom prst="roundRect">
            <a:avLst/>
          </a:prstGeom>
          <a:solidFill>
            <a:srgbClr val="EBF5F2"/>
          </a:solidFill>
          <a:ln w="10160">
            <a:solidFill>
              <a:srgbClr val="2D6EA6">
                <a:alpha val="42000"/>
              </a:srgbClr>
            </a:solidFill>
            <a:prstDash val="solid"/>
          </a:ln>
        </p:spPr>
      </p:sp>
      <p:sp>
        <p:nvSpPr>
          <p:cNvPr id="122" name="Text 70">
            <a:extLst>
              <a:ext uri="{FF2B5EF4-FFF2-40B4-BE49-F238E27FC236}">
                <a16:creationId xmlns:a16="http://schemas.microsoft.com/office/drawing/2014/main" id="{379DFE76-DC3B-4755-8C5C-E1D5E0060251}"/>
              </a:ext>
            </a:extLst>
          </p:cNvPr>
          <p:cNvSpPr/>
          <p:nvPr/>
        </p:nvSpPr>
        <p:spPr>
          <a:xfrm>
            <a:off x="7571232" y="2660904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2A38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聯繫方式查詢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3" name="Shape 71">
            <a:extLst>
              <a:ext uri="{FF2B5EF4-FFF2-40B4-BE49-F238E27FC236}">
                <a16:creationId xmlns:a16="http://schemas.microsoft.com/office/drawing/2014/main" id="{F1BA9601-B63C-4A58-A678-5CAF8AEB7D62}"/>
              </a:ext>
            </a:extLst>
          </p:cNvPr>
          <p:cNvSpPr/>
          <p:nvPr/>
        </p:nvSpPr>
        <p:spPr>
          <a:xfrm>
            <a:off x="9395460" y="2596896"/>
            <a:ext cx="2061972" cy="384048"/>
          </a:xfrm>
          <a:prstGeom prst="roundRect">
            <a:avLst/>
          </a:prstGeom>
          <a:solidFill>
            <a:srgbClr val="EBF5F2"/>
          </a:solidFill>
          <a:ln w="10160">
            <a:solidFill>
              <a:srgbClr val="2D6EA6">
                <a:alpha val="42000"/>
              </a:srgbClr>
            </a:solidFill>
            <a:prstDash val="solid"/>
          </a:ln>
        </p:spPr>
      </p:sp>
      <p:sp>
        <p:nvSpPr>
          <p:cNvPr id="126" name="Text 73">
            <a:extLst>
              <a:ext uri="{FF2B5EF4-FFF2-40B4-BE49-F238E27FC236}">
                <a16:creationId xmlns:a16="http://schemas.microsoft.com/office/drawing/2014/main" id="{5B2C2AA4-892A-49A4-B0BD-EBBF246D4260}"/>
              </a:ext>
            </a:extLst>
          </p:cNvPr>
          <p:cNvSpPr/>
          <p:nvPr/>
        </p:nvSpPr>
        <p:spPr>
          <a:xfrm>
            <a:off x="9742932" y="2660904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D2A38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表冊內容釋疑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7" name="Shape 74">
            <a:extLst>
              <a:ext uri="{FF2B5EF4-FFF2-40B4-BE49-F238E27FC236}">
                <a16:creationId xmlns:a16="http://schemas.microsoft.com/office/drawing/2014/main" id="{29B109A5-6EA9-446E-9B55-12438AE632D0}"/>
              </a:ext>
            </a:extLst>
          </p:cNvPr>
          <p:cNvSpPr/>
          <p:nvPr/>
        </p:nvSpPr>
        <p:spPr>
          <a:xfrm>
            <a:off x="7223760" y="3063614"/>
            <a:ext cx="4151376" cy="0"/>
          </a:xfrm>
          <a:prstGeom prst="line">
            <a:avLst/>
          </a:prstGeom>
          <a:noFill/>
          <a:ln w="12700">
            <a:solidFill>
              <a:srgbClr val="2D6EA6">
                <a:alpha val="45000"/>
              </a:srgbClr>
            </a:solidFill>
            <a:prstDash val="solid"/>
          </a:ln>
        </p:spPr>
      </p:sp>
      <p:sp>
        <p:nvSpPr>
          <p:cNvPr id="128" name="Text 75">
            <a:extLst>
              <a:ext uri="{FF2B5EF4-FFF2-40B4-BE49-F238E27FC236}">
                <a16:creationId xmlns:a16="http://schemas.microsoft.com/office/drawing/2014/main" id="{4FD5D16A-3B3A-4C4E-A605-1882A0C709AB}"/>
              </a:ext>
            </a:extLst>
          </p:cNvPr>
          <p:cNvSpPr/>
          <p:nvPr/>
        </p:nvSpPr>
        <p:spPr>
          <a:xfrm>
            <a:off x="7223760" y="3137140"/>
            <a:ext cx="4151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處理結果：即時回覆並完成紀錄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54988EA-2C7A-46ED-840F-5A4E041C2C2F}"/>
              </a:ext>
            </a:extLst>
          </p:cNvPr>
          <p:cNvGrpSpPr/>
          <p:nvPr/>
        </p:nvGrpSpPr>
        <p:grpSpPr>
          <a:xfrm>
            <a:off x="5800560" y="3706680"/>
            <a:ext cx="5723769" cy="329184"/>
            <a:chOff x="5800560" y="3538728"/>
            <a:chExt cx="5723769" cy="329184"/>
          </a:xfrm>
        </p:grpSpPr>
        <p:sp>
          <p:nvSpPr>
            <p:cNvPr id="130" name="Shape 77">
              <a:extLst>
                <a:ext uri="{FF2B5EF4-FFF2-40B4-BE49-F238E27FC236}">
                  <a16:creationId xmlns:a16="http://schemas.microsoft.com/office/drawing/2014/main" id="{6374897C-BA2E-43C3-827C-893D9B85B27F}"/>
                </a:ext>
              </a:extLst>
            </p:cNvPr>
            <p:cNvSpPr/>
            <p:nvPr/>
          </p:nvSpPr>
          <p:spPr>
            <a:xfrm>
              <a:off x="5800560" y="3538728"/>
              <a:ext cx="5723769" cy="329184"/>
            </a:xfrm>
            <a:prstGeom prst="roundRect">
              <a:avLst/>
            </a:prstGeom>
            <a:solidFill>
              <a:srgbClr val="FCEDE7"/>
            </a:solidFill>
            <a:ln w="10160">
              <a:solidFill>
                <a:srgbClr val="C85D2E">
                  <a:alpha val="70000"/>
                </a:srgbClr>
              </a:solidFill>
              <a:prstDash val="solid"/>
            </a:ln>
          </p:spPr>
        </p:sp>
        <p:sp>
          <p:nvSpPr>
            <p:cNvPr id="132" name="Text 78">
              <a:extLst>
                <a:ext uri="{FF2B5EF4-FFF2-40B4-BE49-F238E27FC236}">
                  <a16:creationId xmlns:a16="http://schemas.microsoft.com/office/drawing/2014/main" id="{3D499B21-2208-480C-8CDE-6296BC9F19EF}"/>
                </a:ext>
              </a:extLst>
            </p:cNvPr>
            <p:cNvSpPr/>
            <p:nvPr/>
          </p:nvSpPr>
          <p:spPr>
            <a:xfrm>
              <a:off x="6022063" y="3611319"/>
              <a:ext cx="5339723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85D2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處理中發現通案疑義／制度性問題 → 升級研議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133" name="Shape 79">
            <a:extLst>
              <a:ext uri="{FF2B5EF4-FFF2-40B4-BE49-F238E27FC236}">
                <a16:creationId xmlns:a16="http://schemas.microsoft.com/office/drawing/2014/main" id="{63302B7F-07E0-4DAB-9CC5-EA4A1A2372C4}"/>
              </a:ext>
            </a:extLst>
          </p:cNvPr>
          <p:cNvSpPr/>
          <p:nvPr/>
        </p:nvSpPr>
        <p:spPr>
          <a:xfrm>
            <a:off x="5010912" y="4266892"/>
            <a:ext cx="6574536" cy="1664208"/>
          </a:xfrm>
          <a:prstGeom prst="roundRect">
            <a:avLst/>
          </a:prstGeom>
          <a:solidFill>
            <a:srgbClr val="FFFFFF"/>
          </a:solidFill>
          <a:ln w="17145">
            <a:solidFill>
              <a:srgbClr val="B47A1F"/>
            </a:solidFill>
            <a:prstDash val="solid"/>
          </a:ln>
        </p:spPr>
      </p:sp>
      <p:sp>
        <p:nvSpPr>
          <p:cNvPr id="142" name="Shape 86">
            <a:extLst>
              <a:ext uri="{FF2B5EF4-FFF2-40B4-BE49-F238E27FC236}">
                <a16:creationId xmlns:a16="http://schemas.microsoft.com/office/drawing/2014/main" id="{8FB50E17-1D7B-4596-A696-557D4E4D08D6}"/>
              </a:ext>
            </a:extLst>
          </p:cNvPr>
          <p:cNvSpPr/>
          <p:nvPr/>
        </p:nvSpPr>
        <p:spPr>
          <a:xfrm>
            <a:off x="7223760" y="4568644"/>
            <a:ext cx="2061972" cy="384048"/>
          </a:xfrm>
          <a:prstGeom prst="roundRect">
            <a:avLst/>
          </a:prstGeom>
          <a:solidFill>
            <a:srgbClr val="FBF3E4"/>
          </a:solidFill>
          <a:ln w="10160">
            <a:solidFill>
              <a:srgbClr val="B47A1F">
                <a:alpha val="42000"/>
              </a:srgbClr>
            </a:solidFill>
            <a:prstDash val="solid"/>
          </a:ln>
        </p:spPr>
      </p:sp>
      <p:sp>
        <p:nvSpPr>
          <p:cNvPr id="145" name="Text 88">
            <a:extLst>
              <a:ext uri="{FF2B5EF4-FFF2-40B4-BE49-F238E27FC236}">
                <a16:creationId xmlns:a16="http://schemas.microsoft.com/office/drawing/2014/main" id="{CFEB2D3A-B907-45C0-886A-66C6BE1D4033}"/>
              </a:ext>
            </a:extLst>
          </p:cNvPr>
          <p:cNvSpPr/>
          <p:nvPr/>
        </p:nvSpPr>
        <p:spPr>
          <a:xfrm>
            <a:off x="7571232" y="4669976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47A1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表冊架構調整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B47A1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6" name="Shape 89">
            <a:extLst>
              <a:ext uri="{FF2B5EF4-FFF2-40B4-BE49-F238E27FC236}">
                <a16:creationId xmlns:a16="http://schemas.microsoft.com/office/drawing/2014/main" id="{5CF76E74-D65D-46FB-AAE7-8B685489D20F}"/>
              </a:ext>
            </a:extLst>
          </p:cNvPr>
          <p:cNvSpPr/>
          <p:nvPr/>
        </p:nvSpPr>
        <p:spPr>
          <a:xfrm>
            <a:off x="9395460" y="4568644"/>
            <a:ext cx="2061972" cy="384048"/>
          </a:xfrm>
          <a:prstGeom prst="roundRect">
            <a:avLst/>
          </a:prstGeom>
          <a:solidFill>
            <a:srgbClr val="FBF3E4"/>
          </a:solidFill>
          <a:ln w="10160">
            <a:solidFill>
              <a:srgbClr val="B47A1F">
                <a:alpha val="42000"/>
              </a:srgbClr>
            </a:solidFill>
            <a:prstDash val="solid"/>
          </a:ln>
        </p:spPr>
      </p:sp>
      <p:sp>
        <p:nvSpPr>
          <p:cNvPr id="149" name="Text 91">
            <a:extLst>
              <a:ext uri="{FF2B5EF4-FFF2-40B4-BE49-F238E27FC236}">
                <a16:creationId xmlns:a16="http://schemas.microsoft.com/office/drawing/2014/main" id="{6DC289FE-B807-4F08-B6DB-3B5D3D45A11E}"/>
              </a:ext>
            </a:extLst>
          </p:cNvPr>
          <p:cNvSpPr/>
          <p:nvPr/>
        </p:nvSpPr>
        <p:spPr>
          <a:xfrm>
            <a:off x="9742932" y="4669976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47A1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欄位定義修改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B47A1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0" name="Shape 92">
            <a:extLst>
              <a:ext uri="{FF2B5EF4-FFF2-40B4-BE49-F238E27FC236}">
                <a16:creationId xmlns:a16="http://schemas.microsoft.com/office/drawing/2014/main" id="{34B01F13-356D-4F73-9730-D069DA1E741B}"/>
              </a:ext>
            </a:extLst>
          </p:cNvPr>
          <p:cNvSpPr/>
          <p:nvPr/>
        </p:nvSpPr>
        <p:spPr>
          <a:xfrm>
            <a:off x="7223760" y="5080708"/>
            <a:ext cx="2061972" cy="384048"/>
          </a:xfrm>
          <a:prstGeom prst="roundRect">
            <a:avLst/>
          </a:prstGeom>
          <a:solidFill>
            <a:srgbClr val="FBF3E4"/>
          </a:solidFill>
          <a:ln w="10160">
            <a:solidFill>
              <a:srgbClr val="B47A1F">
                <a:alpha val="42000"/>
              </a:srgbClr>
            </a:solidFill>
            <a:prstDash val="solid"/>
          </a:ln>
        </p:spPr>
      </p:sp>
      <p:sp>
        <p:nvSpPr>
          <p:cNvPr id="153" name="Text 94">
            <a:extLst>
              <a:ext uri="{FF2B5EF4-FFF2-40B4-BE49-F238E27FC236}">
                <a16:creationId xmlns:a16="http://schemas.microsoft.com/office/drawing/2014/main" id="{D0559A9B-FE20-4E96-B5CA-E0F1C0299C54}"/>
              </a:ext>
            </a:extLst>
          </p:cNvPr>
          <p:cNvSpPr/>
          <p:nvPr/>
        </p:nvSpPr>
        <p:spPr>
          <a:xfrm>
            <a:off x="7571232" y="5182040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47A1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作業流程改善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B47A1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4" name="Shape 95">
            <a:extLst>
              <a:ext uri="{FF2B5EF4-FFF2-40B4-BE49-F238E27FC236}">
                <a16:creationId xmlns:a16="http://schemas.microsoft.com/office/drawing/2014/main" id="{0CA69A1A-DCCA-4ECB-945C-749C5E8E614D}"/>
              </a:ext>
            </a:extLst>
          </p:cNvPr>
          <p:cNvSpPr/>
          <p:nvPr/>
        </p:nvSpPr>
        <p:spPr>
          <a:xfrm>
            <a:off x="9395460" y="5080708"/>
            <a:ext cx="2061972" cy="384048"/>
          </a:xfrm>
          <a:prstGeom prst="roundRect">
            <a:avLst/>
          </a:prstGeom>
          <a:solidFill>
            <a:srgbClr val="FBF3E4"/>
          </a:solidFill>
          <a:ln w="10160">
            <a:solidFill>
              <a:srgbClr val="B47A1F">
                <a:alpha val="42000"/>
              </a:srgbClr>
            </a:solidFill>
            <a:prstDash val="solid"/>
          </a:ln>
        </p:spPr>
      </p:sp>
      <p:sp>
        <p:nvSpPr>
          <p:cNvPr id="157" name="Text 97">
            <a:extLst>
              <a:ext uri="{FF2B5EF4-FFF2-40B4-BE49-F238E27FC236}">
                <a16:creationId xmlns:a16="http://schemas.microsoft.com/office/drawing/2014/main" id="{2514BC8E-04B9-47CC-BBEB-C7C0A4113176}"/>
              </a:ext>
            </a:extLst>
          </p:cNvPr>
          <p:cNvSpPr/>
          <p:nvPr/>
        </p:nvSpPr>
        <p:spPr>
          <a:xfrm>
            <a:off x="9742932" y="5182040"/>
            <a:ext cx="16230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47A1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政策配套建議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B47A1F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8" name="Shape 98">
            <a:extLst>
              <a:ext uri="{FF2B5EF4-FFF2-40B4-BE49-F238E27FC236}">
                <a16:creationId xmlns:a16="http://schemas.microsoft.com/office/drawing/2014/main" id="{2592833A-9BD9-4964-8B64-7BA795E572EE}"/>
              </a:ext>
            </a:extLst>
          </p:cNvPr>
          <p:cNvSpPr/>
          <p:nvPr/>
        </p:nvSpPr>
        <p:spPr>
          <a:xfrm>
            <a:off x="7223760" y="5547426"/>
            <a:ext cx="4151376" cy="0"/>
          </a:xfrm>
          <a:prstGeom prst="line">
            <a:avLst/>
          </a:prstGeom>
          <a:noFill/>
          <a:ln w="12700">
            <a:solidFill>
              <a:srgbClr val="B47A1F">
                <a:alpha val="45000"/>
              </a:srgbClr>
            </a:solidFill>
            <a:prstDash val="solid"/>
          </a:ln>
        </p:spPr>
      </p:sp>
      <p:sp>
        <p:nvSpPr>
          <p:cNvPr id="159" name="Text 99">
            <a:extLst>
              <a:ext uri="{FF2B5EF4-FFF2-40B4-BE49-F238E27FC236}">
                <a16:creationId xmlns:a16="http://schemas.microsoft.com/office/drawing/2014/main" id="{AF8766A8-81BA-4A79-8244-136AAD4AA025}"/>
              </a:ext>
            </a:extLst>
          </p:cNvPr>
          <p:cNvSpPr/>
          <p:nvPr/>
        </p:nvSpPr>
        <p:spPr>
          <a:xfrm>
            <a:off x="7223760" y="5620952"/>
            <a:ext cx="41513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處理結果：會商研議並列入修正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D22B30C0-D05C-46D0-8FAB-63A701DA6D77}"/>
              </a:ext>
            </a:extLst>
          </p:cNvPr>
          <p:cNvSpPr/>
          <p:nvPr/>
        </p:nvSpPr>
        <p:spPr>
          <a:xfrm>
            <a:off x="4050527" y="3167186"/>
            <a:ext cx="795794" cy="48803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BE7691A1-A69C-43DC-BCF7-1A14CDBB6267}"/>
              </a:ext>
            </a:extLst>
          </p:cNvPr>
          <p:cNvCxnSpPr/>
          <p:nvPr/>
        </p:nvCxnSpPr>
        <p:spPr>
          <a:xfrm>
            <a:off x="5716685" y="3465950"/>
            <a:ext cx="0" cy="743415"/>
          </a:xfrm>
          <a:prstGeom prst="straightConnector1">
            <a:avLst/>
          </a:prstGeom>
          <a:ln>
            <a:solidFill>
              <a:srgbClr val="A96F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群組 133">
            <a:extLst>
              <a:ext uri="{FF2B5EF4-FFF2-40B4-BE49-F238E27FC236}">
                <a16:creationId xmlns:a16="http://schemas.microsoft.com/office/drawing/2014/main" id="{75401103-1226-49B1-9654-174F0C479AD2}"/>
              </a:ext>
            </a:extLst>
          </p:cNvPr>
          <p:cNvGrpSpPr/>
          <p:nvPr/>
        </p:nvGrpSpPr>
        <p:grpSpPr>
          <a:xfrm>
            <a:off x="5020243" y="4285180"/>
            <a:ext cx="2130552" cy="1627632"/>
            <a:chOff x="5010912" y="3995928"/>
            <a:chExt cx="2130552" cy="1627632"/>
          </a:xfrm>
        </p:grpSpPr>
        <p:sp>
          <p:nvSpPr>
            <p:cNvPr id="135" name="Shape 80">
              <a:extLst>
                <a:ext uri="{FF2B5EF4-FFF2-40B4-BE49-F238E27FC236}">
                  <a16:creationId xmlns:a16="http://schemas.microsoft.com/office/drawing/2014/main" id="{CE2142F5-1F51-4D46-A1F1-BD2082AA9DAE}"/>
                </a:ext>
              </a:extLst>
            </p:cNvPr>
            <p:cNvSpPr/>
            <p:nvPr/>
          </p:nvSpPr>
          <p:spPr>
            <a:xfrm>
              <a:off x="5010912" y="3995928"/>
              <a:ext cx="2130552" cy="1627632"/>
            </a:xfrm>
            <a:prstGeom prst="roundRect">
              <a:avLst/>
            </a:prstGeom>
            <a:solidFill>
              <a:srgbClr val="FBF3E4"/>
            </a:solidFill>
            <a:ln w="12700">
              <a:solidFill>
                <a:srgbClr val="FBF3E4">
                  <a:alpha val="0"/>
                </a:srgbClr>
              </a:solidFill>
              <a:prstDash val="solid"/>
            </a:ln>
          </p:spPr>
        </p:sp>
        <p:sp>
          <p:nvSpPr>
            <p:cNvPr id="139" name="Text 83">
              <a:extLst>
                <a:ext uri="{FF2B5EF4-FFF2-40B4-BE49-F238E27FC236}">
                  <a16:creationId xmlns:a16="http://schemas.microsoft.com/office/drawing/2014/main" id="{5EF95383-EB1A-4231-A7D2-B5A2E8E98813}"/>
                </a:ext>
              </a:extLst>
            </p:cNvPr>
            <p:cNvSpPr/>
            <p:nvPr/>
          </p:nvSpPr>
          <p:spPr>
            <a:xfrm>
              <a:off x="5653946" y="5023888"/>
              <a:ext cx="1225296" cy="4389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A38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需跨單位討論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D2A38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或制度調整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0" name="Shape 84">
              <a:extLst>
                <a:ext uri="{FF2B5EF4-FFF2-40B4-BE49-F238E27FC236}">
                  <a16:creationId xmlns:a16="http://schemas.microsoft.com/office/drawing/2014/main" id="{F24834A7-1AEC-4BD0-87EE-B37A7062A19F}"/>
                </a:ext>
              </a:extLst>
            </p:cNvPr>
            <p:cNvSpPr/>
            <p:nvPr/>
          </p:nvSpPr>
          <p:spPr>
            <a:xfrm>
              <a:off x="5601129" y="4149908"/>
              <a:ext cx="1225296" cy="720000"/>
            </a:xfrm>
            <a:prstGeom prst="roundRect">
              <a:avLst/>
            </a:prstGeom>
            <a:solidFill>
              <a:srgbClr val="B47A1F"/>
            </a:solidFill>
            <a:ln w="12700">
              <a:solidFill>
                <a:srgbClr val="B47A1F">
                  <a:alpha val="0"/>
                </a:srgbClr>
              </a:solidFill>
              <a:prstDash val="solid"/>
            </a:ln>
          </p:spPr>
        </p:sp>
        <p:sp>
          <p:nvSpPr>
            <p:cNvPr id="141" name="Text 85">
              <a:extLst>
                <a:ext uri="{FF2B5EF4-FFF2-40B4-BE49-F238E27FC236}">
                  <a16:creationId xmlns:a16="http://schemas.microsoft.com/office/drawing/2014/main" id="{34C8FB3D-AD0A-4B42-AEB8-AA05B2228EE2}"/>
                </a:ext>
              </a:extLst>
            </p:cNvPr>
            <p:cNvSpPr/>
            <p:nvPr/>
          </p:nvSpPr>
          <p:spPr>
            <a:xfrm>
              <a:off x="5426679" y="4440407"/>
              <a:ext cx="1563624" cy="21945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每年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定期檢討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79" name="群組 178">
            <a:extLst>
              <a:ext uri="{FF2B5EF4-FFF2-40B4-BE49-F238E27FC236}">
                <a16:creationId xmlns:a16="http://schemas.microsoft.com/office/drawing/2014/main" id="{A55E04D8-7162-41B8-8D8D-8441EFB9E0FA}"/>
              </a:ext>
            </a:extLst>
          </p:cNvPr>
          <p:cNvGrpSpPr/>
          <p:nvPr/>
        </p:nvGrpSpPr>
        <p:grpSpPr>
          <a:xfrm>
            <a:off x="5131851" y="4760232"/>
            <a:ext cx="432000" cy="432000"/>
            <a:chOff x="1814503" y="3868738"/>
            <a:chExt cx="1909765" cy="1074752"/>
          </a:xfrm>
          <a:solidFill>
            <a:schemeClr val="accent4">
              <a:lumMod val="75000"/>
            </a:schemeClr>
          </a:solidFill>
        </p:grpSpPr>
        <p:sp>
          <p:nvSpPr>
            <p:cNvPr id="180" name="Freeform 391">
              <a:extLst>
                <a:ext uri="{FF2B5EF4-FFF2-40B4-BE49-F238E27FC236}">
                  <a16:creationId xmlns:a16="http://schemas.microsoft.com/office/drawing/2014/main" id="{DC9F2885-366B-4F44-A040-A69DB8B6C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480" y="3948125"/>
              <a:ext cx="223838" cy="223838"/>
            </a:xfrm>
            <a:custGeom>
              <a:avLst/>
              <a:gdLst>
                <a:gd name="T0" fmla="*/ 22 w 76"/>
                <a:gd name="T1" fmla="*/ 67 h 76"/>
                <a:gd name="T2" fmla="*/ 67 w 76"/>
                <a:gd name="T3" fmla="*/ 54 h 76"/>
                <a:gd name="T4" fmla="*/ 54 w 76"/>
                <a:gd name="T5" fmla="*/ 9 h 76"/>
                <a:gd name="T6" fmla="*/ 9 w 76"/>
                <a:gd name="T7" fmla="*/ 22 h 76"/>
                <a:gd name="T8" fmla="*/ 22 w 76"/>
                <a:gd name="T9" fmla="*/ 67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76">
                  <a:moveTo>
                    <a:pt x="22" y="67"/>
                  </a:moveTo>
                  <a:cubicBezTo>
                    <a:pt x="38" y="76"/>
                    <a:pt x="58" y="70"/>
                    <a:pt x="67" y="54"/>
                  </a:cubicBezTo>
                  <a:cubicBezTo>
                    <a:pt x="76" y="38"/>
                    <a:pt x="70" y="18"/>
                    <a:pt x="54" y="9"/>
                  </a:cubicBezTo>
                  <a:cubicBezTo>
                    <a:pt x="38" y="0"/>
                    <a:pt x="18" y="6"/>
                    <a:pt x="9" y="22"/>
                  </a:cubicBezTo>
                  <a:cubicBezTo>
                    <a:pt x="0" y="38"/>
                    <a:pt x="6" y="58"/>
                    <a:pt x="22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1" name="Freeform 392">
              <a:extLst>
                <a:ext uri="{FF2B5EF4-FFF2-40B4-BE49-F238E27FC236}">
                  <a16:creationId xmlns:a16="http://schemas.microsoft.com/office/drawing/2014/main" id="{DA4A2C47-4000-44C9-B164-9DC9776B6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117" y="4138625"/>
              <a:ext cx="523876" cy="769940"/>
            </a:xfrm>
            <a:custGeom>
              <a:avLst/>
              <a:gdLst>
                <a:gd name="T0" fmla="*/ 43 w 178"/>
                <a:gd name="T1" fmla="*/ 82 h 261"/>
                <a:gd name="T2" fmla="*/ 69 w 178"/>
                <a:gd name="T3" fmla="*/ 65 h 261"/>
                <a:gd name="T4" fmla="*/ 98 w 178"/>
                <a:gd name="T5" fmla="*/ 119 h 261"/>
                <a:gd name="T6" fmla="*/ 54 w 178"/>
                <a:gd name="T7" fmla="*/ 123 h 261"/>
                <a:gd name="T8" fmla="*/ 28 w 178"/>
                <a:gd name="T9" fmla="*/ 163 h 261"/>
                <a:gd name="T10" fmla="*/ 52 w 178"/>
                <a:gd name="T11" fmla="*/ 246 h 261"/>
                <a:gd name="T12" fmla="*/ 73 w 178"/>
                <a:gd name="T13" fmla="*/ 259 h 261"/>
                <a:gd name="T14" fmla="*/ 86 w 178"/>
                <a:gd name="T15" fmla="*/ 240 h 261"/>
                <a:gd name="T16" fmla="*/ 74 w 178"/>
                <a:gd name="T17" fmla="*/ 170 h 261"/>
                <a:gd name="T18" fmla="*/ 122 w 178"/>
                <a:gd name="T19" fmla="*/ 170 h 261"/>
                <a:gd name="T20" fmla="*/ 156 w 178"/>
                <a:gd name="T21" fmla="*/ 104 h 261"/>
                <a:gd name="T22" fmla="*/ 115 w 178"/>
                <a:gd name="T23" fmla="*/ 23 h 261"/>
                <a:gd name="T24" fmla="*/ 56 w 178"/>
                <a:gd name="T25" fmla="*/ 20 h 261"/>
                <a:gd name="T26" fmla="*/ 33 w 178"/>
                <a:gd name="T27" fmla="*/ 45 h 261"/>
                <a:gd name="T28" fmla="*/ 27 w 178"/>
                <a:gd name="T29" fmla="*/ 20 h 261"/>
                <a:gd name="T30" fmla="*/ 11 w 178"/>
                <a:gd name="T31" fmla="*/ 9 h 261"/>
                <a:gd name="T32" fmla="*/ 1 w 178"/>
                <a:gd name="T33" fmla="*/ 26 h 261"/>
                <a:gd name="T34" fmla="*/ 6 w 178"/>
                <a:gd name="T35" fmla="*/ 68 h 261"/>
                <a:gd name="T36" fmla="*/ 43 w 178"/>
                <a:gd name="T37" fmla="*/ 82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8" h="261">
                  <a:moveTo>
                    <a:pt x="43" y="82"/>
                  </a:moveTo>
                  <a:cubicBezTo>
                    <a:pt x="69" y="65"/>
                    <a:pt x="69" y="65"/>
                    <a:pt x="69" y="65"/>
                  </a:cubicBezTo>
                  <a:cubicBezTo>
                    <a:pt x="98" y="119"/>
                    <a:pt x="98" y="119"/>
                    <a:pt x="98" y="119"/>
                  </a:cubicBezTo>
                  <a:cubicBezTo>
                    <a:pt x="54" y="123"/>
                    <a:pt x="54" y="123"/>
                    <a:pt x="54" y="123"/>
                  </a:cubicBezTo>
                  <a:cubicBezTo>
                    <a:pt x="33" y="125"/>
                    <a:pt x="22" y="141"/>
                    <a:pt x="28" y="163"/>
                  </a:cubicBezTo>
                  <a:cubicBezTo>
                    <a:pt x="52" y="246"/>
                    <a:pt x="52" y="246"/>
                    <a:pt x="52" y="246"/>
                  </a:cubicBezTo>
                  <a:cubicBezTo>
                    <a:pt x="55" y="254"/>
                    <a:pt x="63" y="261"/>
                    <a:pt x="73" y="259"/>
                  </a:cubicBezTo>
                  <a:cubicBezTo>
                    <a:pt x="82" y="256"/>
                    <a:pt x="87" y="249"/>
                    <a:pt x="86" y="240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48" y="172"/>
                    <a:pt x="178" y="143"/>
                    <a:pt x="156" y="104"/>
                  </a:cubicBezTo>
                  <a:cubicBezTo>
                    <a:pt x="156" y="103"/>
                    <a:pt x="115" y="23"/>
                    <a:pt x="115" y="23"/>
                  </a:cubicBezTo>
                  <a:cubicBezTo>
                    <a:pt x="102" y="1"/>
                    <a:pt x="75" y="0"/>
                    <a:pt x="56" y="20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6" y="13"/>
                    <a:pt x="19" y="8"/>
                    <a:pt x="11" y="9"/>
                  </a:cubicBezTo>
                  <a:cubicBezTo>
                    <a:pt x="4" y="11"/>
                    <a:pt x="0" y="18"/>
                    <a:pt x="1" y="26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9" y="88"/>
                    <a:pt x="29" y="92"/>
                    <a:pt x="43" y="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2" name="Oval 393">
              <a:extLst>
                <a:ext uri="{FF2B5EF4-FFF2-40B4-BE49-F238E27FC236}">
                  <a16:creationId xmlns:a16="http://schemas.microsoft.com/office/drawing/2014/main" id="{0FC78BDE-733F-4E3E-9202-2F0B3564D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2155" y="4902215"/>
              <a:ext cx="38100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3" name="Oval 394">
              <a:extLst>
                <a:ext uri="{FF2B5EF4-FFF2-40B4-BE49-F238E27FC236}">
                  <a16:creationId xmlns:a16="http://schemas.microsoft.com/office/drawing/2014/main" id="{0F37C3E3-E8AC-4EBF-A9BB-5D336039F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343" y="4902215"/>
              <a:ext cx="38100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4" name="Oval 395">
              <a:extLst>
                <a:ext uri="{FF2B5EF4-FFF2-40B4-BE49-F238E27FC236}">
                  <a16:creationId xmlns:a16="http://schemas.microsoft.com/office/drawing/2014/main" id="{0467A1F5-00F6-40FC-BFFD-7816B2092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6455" y="4902215"/>
              <a:ext cx="38100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5" name="Freeform 396">
              <a:extLst>
                <a:ext uri="{FF2B5EF4-FFF2-40B4-BE49-F238E27FC236}">
                  <a16:creationId xmlns:a16="http://schemas.microsoft.com/office/drawing/2014/main" id="{D99EEC77-EC51-41C6-8395-B4BE7D994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4055" y="4330714"/>
              <a:ext cx="430213" cy="565152"/>
            </a:xfrm>
            <a:custGeom>
              <a:avLst/>
              <a:gdLst>
                <a:gd name="T0" fmla="*/ 137 w 146"/>
                <a:gd name="T1" fmla="*/ 2 h 192"/>
                <a:gd name="T2" fmla="*/ 125 w 146"/>
                <a:gd name="T3" fmla="*/ 9 h 192"/>
                <a:gd name="T4" fmla="*/ 103 w 146"/>
                <a:gd name="T5" fmla="*/ 93 h 192"/>
                <a:gd name="T6" fmla="*/ 95 w 146"/>
                <a:gd name="T7" fmla="*/ 109 h 192"/>
                <a:gd name="T8" fmla="*/ 77 w 146"/>
                <a:gd name="T9" fmla="*/ 116 h 192"/>
                <a:gd name="T10" fmla="*/ 10 w 146"/>
                <a:gd name="T11" fmla="*/ 116 h 192"/>
                <a:gd name="T12" fmla="*/ 0 w 146"/>
                <a:gd name="T13" fmla="*/ 126 h 192"/>
                <a:gd name="T14" fmla="*/ 10 w 146"/>
                <a:gd name="T15" fmla="*/ 136 h 192"/>
                <a:gd name="T16" fmla="*/ 50 w 146"/>
                <a:gd name="T17" fmla="*/ 136 h 192"/>
                <a:gd name="T18" fmla="*/ 50 w 146"/>
                <a:gd name="T19" fmla="*/ 176 h 192"/>
                <a:gd name="T20" fmla="*/ 29 w 146"/>
                <a:gd name="T21" fmla="*/ 176 h 192"/>
                <a:gd name="T22" fmla="*/ 15 w 146"/>
                <a:gd name="T23" fmla="*/ 190 h 192"/>
                <a:gd name="T24" fmla="*/ 15 w 146"/>
                <a:gd name="T25" fmla="*/ 192 h 192"/>
                <a:gd name="T26" fmla="*/ 24 w 146"/>
                <a:gd name="T27" fmla="*/ 192 h 192"/>
                <a:gd name="T28" fmla="*/ 24 w 146"/>
                <a:gd name="T29" fmla="*/ 190 h 192"/>
                <a:gd name="T30" fmla="*/ 29 w 146"/>
                <a:gd name="T31" fmla="*/ 185 h 192"/>
                <a:gd name="T32" fmla="*/ 54 w 146"/>
                <a:gd name="T33" fmla="*/ 185 h 192"/>
                <a:gd name="T34" fmla="*/ 54 w 146"/>
                <a:gd name="T35" fmla="*/ 192 h 192"/>
                <a:gd name="T36" fmla="*/ 62 w 146"/>
                <a:gd name="T37" fmla="*/ 192 h 192"/>
                <a:gd name="T38" fmla="*/ 62 w 146"/>
                <a:gd name="T39" fmla="*/ 185 h 192"/>
                <a:gd name="T40" fmla="*/ 87 w 146"/>
                <a:gd name="T41" fmla="*/ 185 h 192"/>
                <a:gd name="T42" fmla="*/ 93 w 146"/>
                <a:gd name="T43" fmla="*/ 190 h 192"/>
                <a:gd name="T44" fmla="*/ 93 w 146"/>
                <a:gd name="T45" fmla="*/ 192 h 192"/>
                <a:gd name="T46" fmla="*/ 102 w 146"/>
                <a:gd name="T47" fmla="*/ 192 h 192"/>
                <a:gd name="T48" fmla="*/ 102 w 146"/>
                <a:gd name="T49" fmla="*/ 190 h 192"/>
                <a:gd name="T50" fmla="*/ 87 w 146"/>
                <a:gd name="T51" fmla="*/ 176 h 192"/>
                <a:gd name="T52" fmla="*/ 66 w 146"/>
                <a:gd name="T53" fmla="*/ 176 h 192"/>
                <a:gd name="T54" fmla="*/ 66 w 146"/>
                <a:gd name="T55" fmla="*/ 136 h 192"/>
                <a:gd name="T56" fmla="*/ 77 w 146"/>
                <a:gd name="T57" fmla="*/ 136 h 192"/>
                <a:gd name="T58" fmla="*/ 110 w 146"/>
                <a:gd name="T59" fmla="*/ 122 h 192"/>
                <a:gd name="T60" fmla="*/ 123 w 146"/>
                <a:gd name="T61" fmla="*/ 98 h 192"/>
                <a:gd name="T62" fmla="*/ 144 w 146"/>
                <a:gd name="T63" fmla="*/ 14 h 192"/>
                <a:gd name="T64" fmla="*/ 137 w 146"/>
                <a:gd name="T65" fmla="*/ 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6" h="192">
                  <a:moveTo>
                    <a:pt x="137" y="2"/>
                  </a:moveTo>
                  <a:cubicBezTo>
                    <a:pt x="132" y="0"/>
                    <a:pt x="126" y="3"/>
                    <a:pt x="125" y="9"/>
                  </a:cubicBezTo>
                  <a:cubicBezTo>
                    <a:pt x="103" y="93"/>
                    <a:pt x="103" y="93"/>
                    <a:pt x="103" y="93"/>
                  </a:cubicBezTo>
                  <a:cubicBezTo>
                    <a:pt x="102" y="100"/>
                    <a:pt x="99" y="104"/>
                    <a:pt x="95" y="109"/>
                  </a:cubicBezTo>
                  <a:cubicBezTo>
                    <a:pt x="91" y="113"/>
                    <a:pt x="84" y="116"/>
                    <a:pt x="77" y="116"/>
                  </a:cubicBezTo>
                  <a:cubicBezTo>
                    <a:pt x="10" y="116"/>
                    <a:pt x="10" y="116"/>
                    <a:pt x="10" y="116"/>
                  </a:cubicBezTo>
                  <a:cubicBezTo>
                    <a:pt x="4" y="116"/>
                    <a:pt x="0" y="121"/>
                    <a:pt x="0" y="126"/>
                  </a:cubicBezTo>
                  <a:cubicBezTo>
                    <a:pt x="0" y="132"/>
                    <a:pt x="4" y="136"/>
                    <a:pt x="10" y="136"/>
                  </a:cubicBezTo>
                  <a:cubicBezTo>
                    <a:pt x="50" y="136"/>
                    <a:pt x="50" y="136"/>
                    <a:pt x="50" y="136"/>
                  </a:cubicBezTo>
                  <a:cubicBezTo>
                    <a:pt x="50" y="176"/>
                    <a:pt x="50" y="176"/>
                    <a:pt x="50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1" y="176"/>
                    <a:pt x="15" y="182"/>
                    <a:pt x="15" y="190"/>
                  </a:cubicBezTo>
                  <a:cubicBezTo>
                    <a:pt x="15" y="192"/>
                    <a:pt x="15" y="192"/>
                    <a:pt x="15" y="192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4" y="190"/>
                    <a:pt x="24" y="190"/>
                    <a:pt x="24" y="190"/>
                  </a:cubicBezTo>
                  <a:cubicBezTo>
                    <a:pt x="24" y="187"/>
                    <a:pt x="26" y="185"/>
                    <a:pt x="29" y="185"/>
                  </a:cubicBezTo>
                  <a:cubicBezTo>
                    <a:pt x="54" y="185"/>
                    <a:pt x="54" y="185"/>
                    <a:pt x="54" y="185"/>
                  </a:cubicBezTo>
                  <a:cubicBezTo>
                    <a:pt x="54" y="192"/>
                    <a:pt x="54" y="192"/>
                    <a:pt x="54" y="192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2" y="185"/>
                    <a:pt x="62" y="185"/>
                    <a:pt x="62" y="185"/>
                  </a:cubicBezTo>
                  <a:cubicBezTo>
                    <a:pt x="87" y="185"/>
                    <a:pt x="87" y="185"/>
                    <a:pt x="87" y="185"/>
                  </a:cubicBezTo>
                  <a:cubicBezTo>
                    <a:pt x="90" y="185"/>
                    <a:pt x="93" y="187"/>
                    <a:pt x="93" y="190"/>
                  </a:cubicBezTo>
                  <a:cubicBezTo>
                    <a:pt x="93" y="192"/>
                    <a:pt x="93" y="192"/>
                    <a:pt x="93" y="192"/>
                  </a:cubicBezTo>
                  <a:cubicBezTo>
                    <a:pt x="102" y="192"/>
                    <a:pt x="102" y="192"/>
                    <a:pt x="102" y="192"/>
                  </a:cubicBezTo>
                  <a:cubicBezTo>
                    <a:pt x="102" y="190"/>
                    <a:pt x="102" y="190"/>
                    <a:pt x="102" y="190"/>
                  </a:cubicBezTo>
                  <a:cubicBezTo>
                    <a:pt x="102" y="182"/>
                    <a:pt x="95" y="176"/>
                    <a:pt x="87" y="176"/>
                  </a:cubicBezTo>
                  <a:cubicBezTo>
                    <a:pt x="66" y="176"/>
                    <a:pt x="66" y="176"/>
                    <a:pt x="66" y="176"/>
                  </a:cubicBezTo>
                  <a:cubicBezTo>
                    <a:pt x="66" y="136"/>
                    <a:pt x="66" y="136"/>
                    <a:pt x="66" y="136"/>
                  </a:cubicBezTo>
                  <a:cubicBezTo>
                    <a:pt x="77" y="136"/>
                    <a:pt x="77" y="136"/>
                    <a:pt x="77" y="136"/>
                  </a:cubicBezTo>
                  <a:cubicBezTo>
                    <a:pt x="90" y="136"/>
                    <a:pt x="102" y="131"/>
                    <a:pt x="110" y="122"/>
                  </a:cubicBezTo>
                  <a:cubicBezTo>
                    <a:pt x="116" y="116"/>
                    <a:pt x="120" y="108"/>
                    <a:pt x="123" y="98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8"/>
                    <a:pt x="143" y="3"/>
                    <a:pt x="137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6" name="Oval 397">
              <a:extLst>
                <a:ext uri="{FF2B5EF4-FFF2-40B4-BE49-F238E27FC236}">
                  <a16:creationId xmlns:a16="http://schemas.microsoft.com/office/drawing/2014/main" id="{4D38012D-DFBB-4C82-BFA1-F9AB0BBCE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8516" y="4902215"/>
              <a:ext cx="38100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7" name="Oval 398">
              <a:extLst>
                <a:ext uri="{FF2B5EF4-FFF2-40B4-BE49-F238E27FC236}">
                  <a16:creationId xmlns:a16="http://schemas.microsoft.com/office/drawing/2014/main" id="{396B91A5-5BEE-47A4-AAAF-BC7EACB3E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153" y="4902215"/>
              <a:ext cx="41275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8" name="Oval 399">
              <a:extLst>
                <a:ext uri="{FF2B5EF4-FFF2-40B4-BE49-F238E27FC236}">
                  <a16:creationId xmlns:a16="http://schemas.microsoft.com/office/drawing/2014/main" id="{42568BB5-3F03-419A-AFC5-44EE4344D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4216" y="4902215"/>
              <a:ext cx="38100" cy="41275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9" name="Freeform 400">
              <a:extLst>
                <a:ext uri="{FF2B5EF4-FFF2-40B4-BE49-F238E27FC236}">
                  <a16:creationId xmlns:a16="http://schemas.microsoft.com/office/drawing/2014/main" id="{2E0AA2E0-F83F-44D4-B76A-CB17D87B0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503" y="4330714"/>
              <a:ext cx="430213" cy="565152"/>
            </a:xfrm>
            <a:custGeom>
              <a:avLst/>
              <a:gdLst>
                <a:gd name="T0" fmla="*/ 9 w 146"/>
                <a:gd name="T1" fmla="*/ 2 h 192"/>
                <a:gd name="T2" fmla="*/ 21 w 146"/>
                <a:gd name="T3" fmla="*/ 9 h 192"/>
                <a:gd name="T4" fmla="*/ 42 w 146"/>
                <a:gd name="T5" fmla="*/ 93 h 192"/>
                <a:gd name="T6" fmla="*/ 50 w 146"/>
                <a:gd name="T7" fmla="*/ 109 h 192"/>
                <a:gd name="T8" fmla="*/ 69 w 146"/>
                <a:gd name="T9" fmla="*/ 116 h 192"/>
                <a:gd name="T10" fmla="*/ 136 w 146"/>
                <a:gd name="T11" fmla="*/ 116 h 192"/>
                <a:gd name="T12" fmla="*/ 146 w 146"/>
                <a:gd name="T13" fmla="*/ 126 h 192"/>
                <a:gd name="T14" fmla="*/ 136 w 146"/>
                <a:gd name="T15" fmla="*/ 136 h 192"/>
                <a:gd name="T16" fmla="*/ 95 w 146"/>
                <a:gd name="T17" fmla="*/ 136 h 192"/>
                <a:gd name="T18" fmla="*/ 95 w 146"/>
                <a:gd name="T19" fmla="*/ 176 h 192"/>
                <a:gd name="T20" fmla="*/ 117 w 146"/>
                <a:gd name="T21" fmla="*/ 176 h 192"/>
                <a:gd name="T22" fmla="*/ 131 w 146"/>
                <a:gd name="T23" fmla="*/ 190 h 192"/>
                <a:gd name="T24" fmla="*/ 131 w 146"/>
                <a:gd name="T25" fmla="*/ 192 h 192"/>
                <a:gd name="T26" fmla="*/ 122 w 146"/>
                <a:gd name="T27" fmla="*/ 192 h 192"/>
                <a:gd name="T28" fmla="*/ 122 w 146"/>
                <a:gd name="T29" fmla="*/ 190 h 192"/>
                <a:gd name="T30" fmla="*/ 117 w 146"/>
                <a:gd name="T31" fmla="*/ 185 h 192"/>
                <a:gd name="T32" fmla="*/ 91 w 146"/>
                <a:gd name="T33" fmla="*/ 185 h 192"/>
                <a:gd name="T34" fmla="*/ 91 w 146"/>
                <a:gd name="T35" fmla="*/ 192 h 192"/>
                <a:gd name="T36" fmla="*/ 84 w 146"/>
                <a:gd name="T37" fmla="*/ 192 h 192"/>
                <a:gd name="T38" fmla="*/ 84 w 146"/>
                <a:gd name="T39" fmla="*/ 185 h 192"/>
                <a:gd name="T40" fmla="*/ 58 w 146"/>
                <a:gd name="T41" fmla="*/ 185 h 192"/>
                <a:gd name="T42" fmla="*/ 53 w 146"/>
                <a:gd name="T43" fmla="*/ 190 h 192"/>
                <a:gd name="T44" fmla="*/ 53 w 146"/>
                <a:gd name="T45" fmla="*/ 192 h 192"/>
                <a:gd name="T46" fmla="*/ 44 w 146"/>
                <a:gd name="T47" fmla="*/ 192 h 192"/>
                <a:gd name="T48" fmla="*/ 44 w 146"/>
                <a:gd name="T49" fmla="*/ 190 h 192"/>
                <a:gd name="T50" fmla="*/ 58 w 146"/>
                <a:gd name="T51" fmla="*/ 176 h 192"/>
                <a:gd name="T52" fmla="*/ 80 w 146"/>
                <a:gd name="T53" fmla="*/ 176 h 192"/>
                <a:gd name="T54" fmla="*/ 80 w 146"/>
                <a:gd name="T55" fmla="*/ 136 h 192"/>
                <a:gd name="T56" fmla="*/ 69 w 146"/>
                <a:gd name="T57" fmla="*/ 136 h 192"/>
                <a:gd name="T58" fmla="*/ 36 w 146"/>
                <a:gd name="T59" fmla="*/ 122 h 192"/>
                <a:gd name="T60" fmla="*/ 23 w 146"/>
                <a:gd name="T61" fmla="*/ 98 h 192"/>
                <a:gd name="T62" fmla="*/ 1 w 146"/>
                <a:gd name="T63" fmla="*/ 14 h 192"/>
                <a:gd name="T64" fmla="*/ 9 w 146"/>
                <a:gd name="T65" fmla="*/ 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6" h="192">
                  <a:moveTo>
                    <a:pt x="9" y="2"/>
                  </a:moveTo>
                  <a:cubicBezTo>
                    <a:pt x="14" y="0"/>
                    <a:pt x="19" y="3"/>
                    <a:pt x="21" y="9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44" y="100"/>
                    <a:pt x="47" y="104"/>
                    <a:pt x="50" y="109"/>
                  </a:cubicBezTo>
                  <a:cubicBezTo>
                    <a:pt x="55" y="113"/>
                    <a:pt x="61" y="116"/>
                    <a:pt x="69" y="116"/>
                  </a:cubicBezTo>
                  <a:cubicBezTo>
                    <a:pt x="136" y="116"/>
                    <a:pt x="136" y="116"/>
                    <a:pt x="136" y="116"/>
                  </a:cubicBezTo>
                  <a:cubicBezTo>
                    <a:pt x="141" y="116"/>
                    <a:pt x="146" y="121"/>
                    <a:pt x="146" y="126"/>
                  </a:cubicBezTo>
                  <a:cubicBezTo>
                    <a:pt x="146" y="132"/>
                    <a:pt x="141" y="136"/>
                    <a:pt x="136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117" y="176"/>
                    <a:pt x="117" y="176"/>
                    <a:pt x="117" y="176"/>
                  </a:cubicBezTo>
                  <a:cubicBezTo>
                    <a:pt x="124" y="176"/>
                    <a:pt x="131" y="182"/>
                    <a:pt x="131" y="190"/>
                  </a:cubicBezTo>
                  <a:cubicBezTo>
                    <a:pt x="131" y="192"/>
                    <a:pt x="131" y="192"/>
                    <a:pt x="131" y="192"/>
                  </a:cubicBezTo>
                  <a:cubicBezTo>
                    <a:pt x="122" y="192"/>
                    <a:pt x="122" y="192"/>
                    <a:pt x="122" y="192"/>
                  </a:cubicBezTo>
                  <a:cubicBezTo>
                    <a:pt x="122" y="190"/>
                    <a:pt x="122" y="190"/>
                    <a:pt x="122" y="190"/>
                  </a:cubicBezTo>
                  <a:cubicBezTo>
                    <a:pt x="122" y="187"/>
                    <a:pt x="120" y="185"/>
                    <a:pt x="117" y="185"/>
                  </a:cubicBezTo>
                  <a:cubicBezTo>
                    <a:pt x="91" y="185"/>
                    <a:pt x="91" y="185"/>
                    <a:pt x="91" y="185"/>
                  </a:cubicBezTo>
                  <a:cubicBezTo>
                    <a:pt x="91" y="192"/>
                    <a:pt x="91" y="192"/>
                    <a:pt x="91" y="192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4" y="185"/>
                    <a:pt x="84" y="185"/>
                    <a:pt x="84" y="185"/>
                  </a:cubicBezTo>
                  <a:cubicBezTo>
                    <a:pt x="58" y="185"/>
                    <a:pt x="58" y="185"/>
                    <a:pt x="58" y="185"/>
                  </a:cubicBezTo>
                  <a:cubicBezTo>
                    <a:pt x="55" y="185"/>
                    <a:pt x="53" y="187"/>
                    <a:pt x="53" y="190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44" y="192"/>
                    <a:pt x="44" y="192"/>
                    <a:pt x="44" y="192"/>
                  </a:cubicBezTo>
                  <a:cubicBezTo>
                    <a:pt x="44" y="190"/>
                    <a:pt x="44" y="190"/>
                    <a:pt x="44" y="190"/>
                  </a:cubicBezTo>
                  <a:cubicBezTo>
                    <a:pt x="44" y="182"/>
                    <a:pt x="50" y="176"/>
                    <a:pt x="58" y="176"/>
                  </a:cubicBezTo>
                  <a:cubicBezTo>
                    <a:pt x="80" y="176"/>
                    <a:pt x="80" y="176"/>
                    <a:pt x="80" y="176"/>
                  </a:cubicBezTo>
                  <a:cubicBezTo>
                    <a:pt x="80" y="136"/>
                    <a:pt x="80" y="136"/>
                    <a:pt x="80" y="136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56" y="136"/>
                    <a:pt x="44" y="131"/>
                    <a:pt x="36" y="122"/>
                  </a:cubicBezTo>
                  <a:cubicBezTo>
                    <a:pt x="29" y="116"/>
                    <a:pt x="25" y="108"/>
                    <a:pt x="23" y="98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8"/>
                    <a:pt x="3" y="3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0" name="Freeform 401">
              <a:extLst>
                <a:ext uri="{FF2B5EF4-FFF2-40B4-BE49-F238E27FC236}">
                  <a16:creationId xmlns:a16="http://schemas.microsoft.com/office/drawing/2014/main" id="{B129610A-FA21-45DA-BD15-D1FBF9A71D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204" y="4510102"/>
              <a:ext cx="120650" cy="395289"/>
            </a:xfrm>
            <a:custGeom>
              <a:avLst/>
              <a:gdLst>
                <a:gd name="T0" fmla="*/ 20 w 41"/>
                <a:gd name="T1" fmla="*/ 0 h 134"/>
                <a:gd name="T2" fmla="*/ 0 w 41"/>
                <a:gd name="T3" fmla="*/ 21 h 134"/>
                <a:gd name="T4" fmla="*/ 4 w 41"/>
                <a:gd name="T5" fmla="*/ 117 h 134"/>
                <a:gd name="T6" fmla="*/ 20 w 41"/>
                <a:gd name="T7" fmla="*/ 134 h 134"/>
                <a:gd name="T8" fmla="*/ 37 w 41"/>
                <a:gd name="T9" fmla="*/ 117 h 134"/>
                <a:gd name="T10" fmla="*/ 41 w 41"/>
                <a:gd name="T11" fmla="*/ 21 h 134"/>
                <a:gd name="T12" fmla="*/ 20 w 41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34">
                  <a:moveTo>
                    <a:pt x="20" y="0"/>
                  </a:moveTo>
                  <a:cubicBezTo>
                    <a:pt x="9" y="0"/>
                    <a:pt x="0" y="10"/>
                    <a:pt x="0" y="21"/>
                  </a:cubicBezTo>
                  <a:cubicBezTo>
                    <a:pt x="4" y="117"/>
                    <a:pt x="4" y="117"/>
                    <a:pt x="4" y="117"/>
                  </a:cubicBezTo>
                  <a:cubicBezTo>
                    <a:pt x="4" y="126"/>
                    <a:pt x="11" y="134"/>
                    <a:pt x="20" y="134"/>
                  </a:cubicBezTo>
                  <a:cubicBezTo>
                    <a:pt x="30" y="134"/>
                    <a:pt x="37" y="126"/>
                    <a:pt x="37" y="117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10"/>
                    <a:pt x="32" y="0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1" name="Freeform 402">
              <a:extLst>
                <a:ext uri="{FF2B5EF4-FFF2-40B4-BE49-F238E27FC236}">
                  <a16:creationId xmlns:a16="http://schemas.microsoft.com/office/drawing/2014/main" id="{4ED4EFEB-BB06-447E-BD8A-EEB11CB6D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67" y="4510102"/>
              <a:ext cx="120650" cy="395289"/>
            </a:xfrm>
            <a:custGeom>
              <a:avLst/>
              <a:gdLst>
                <a:gd name="T0" fmla="*/ 21 w 41"/>
                <a:gd name="T1" fmla="*/ 0 h 134"/>
                <a:gd name="T2" fmla="*/ 0 w 41"/>
                <a:gd name="T3" fmla="*/ 21 h 134"/>
                <a:gd name="T4" fmla="*/ 4 w 41"/>
                <a:gd name="T5" fmla="*/ 117 h 134"/>
                <a:gd name="T6" fmla="*/ 21 w 41"/>
                <a:gd name="T7" fmla="*/ 134 h 134"/>
                <a:gd name="T8" fmla="*/ 38 w 41"/>
                <a:gd name="T9" fmla="*/ 117 h 134"/>
                <a:gd name="T10" fmla="*/ 41 w 41"/>
                <a:gd name="T11" fmla="*/ 21 h 134"/>
                <a:gd name="T12" fmla="*/ 21 w 41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134">
                  <a:moveTo>
                    <a:pt x="21" y="0"/>
                  </a:moveTo>
                  <a:cubicBezTo>
                    <a:pt x="9" y="0"/>
                    <a:pt x="0" y="10"/>
                    <a:pt x="0" y="21"/>
                  </a:cubicBezTo>
                  <a:cubicBezTo>
                    <a:pt x="4" y="117"/>
                    <a:pt x="4" y="117"/>
                    <a:pt x="4" y="117"/>
                  </a:cubicBezTo>
                  <a:cubicBezTo>
                    <a:pt x="4" y="126"/>
                    <a:pt x="11" y="134"/>
                    <a:pt x="21" y="134"/>
                  </a:cubicBezTo>
                  <a:cubicBezTo>
                    <a:pt x="30" y="134"/>
                    <a:pt x="38" y="126"/>
                    <a:pt x="38" y="117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10"/>
                    <a:pt x="32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2" name="Oval 403">
              <a:extLst>
                <a:ext uri="{FF2B5EF4-FFF2-40B4-BE49-F238E27FC236}">
                  <a16:creationId xmlns:a16="http://schemas.microsoft.com/office/drawing/2014/main" id="{4A08B4B8-BAC8-4B7D-B822-DD15459CF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0479" y="3868749"/>
              <a:ext cx="195263" cy="193676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3" name="Rectangle 404">
              <a:extLst>
                <a:ext uri="{FF2B5EF4-FFF2-40B4-BE49-F238E27FC236}">
                  <a16:creationId xmlns:a16="http://schemas.microsoft.com/office/drawing/2014/main" id="{B6D9A7AF-02D0-4A90-A6F8-A6A8926C0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716" y="4400564"/>
              <a:ext cx="966789" cy="3968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" name="Freeform 405">
              <a:extLst>
                <a:ext uri="{FF2B5EF4-FFF2-40B4-BE49-F238E27FC236}">
                  <a16:creationId xmlns:a16="http://schemas.microsoft.com/office/drawing/2014/main" id="{BB514F2B-30A4-4FC3-BA12-535E60712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541" y="4100525"/>
              <a:ext cx="465138" cy="261938"/>
            </a:xfrm>
            <a:custGeom>
              <a:avLst/>
              <a:gdLst>
                <a:gd name="T0" fmla="*/ 158 w 158"/>
                <a:gd name="T1" fmla="*/ 89 h 89"/>
                <a:gd name="T2" fmla="*/ 158 w 158"/>
                <a:gd name="T3" fmla="*/ 47 h 89"/>
                <a:gd name="T4" fmla="*/ 79 w 158"/>
                <a:gd name="T5" fmla="*/ 0 h 89"/>
                <a:gd name="T6" fmla="*/ 0 w 158"/>
                <a:gd name="T7" fmla="*/ 47 h 89"/>
                <a:gd name="T8" fmla="*/ 0 w 158"/>
                <a:gd name="T9" fmla="*/ 89 h 89"/>
                <a:gd name="T10" fmla="*/ 158 w 158"/>
                <a:gd name="T11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8" h="89">
                  <a:moveTo>
                    <a:pt x="158" y="89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8" y="2"/>
                    <a:pt x="103" y="0"/>
                    <a:pt x="79" y="0"/>
                  </a:cubicBezTo>
                  <a:cubicBezTo>
                    <a:pt x="56" y="0"/>
                    <a:pt x="0" y="2"/>
                    <a:pt x="0" y="47"/>
                  </a:cubicBezTo>
                  <a:cubicBezTo>
                    <a:pt x="0" y="89"/>
                    <a:pt x="0" y="89"/>
                    <a:pt x="0" y="89"/>
                  </a:cubicBezTo>
                  <a:lnTo>
                    <a:pt x="158" y="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5" name="Freeform 407">
              <a:extLst>
                <a:ext uri="{FF2B5EF4-FFF2-40B4-BE49-F238E27FC236}">
                  <a16:creationId xmlns:a16="http://schemas.microsoft.com/office/drawing/2014/main" id="{5D1A4E03-78DE-4F30-A832-12551D9E7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950" y="4244975"/>
              <a:ext cx="282575" cy="93663"/>
            </a:xfrm>
            <a:custGeom>
              <a:avLst/>
              <a:gdLst>
                <a:gd name="T0" fmla="*/ 0 w 96"/>
                <a:gd name="T1" fmla="*/ 15 h 32"/>
                <a:gd name="T2" fmla="*/ 17 w 96"/>
                <a:gd name="T3" fmla="*/ 0 h 32"/>
                <a:gd name="T4" fmla="*/ 83 w 96"/>
                <a:gd name="T5" fmla="*/ 7 h 32"/>
                <a:gd name="T6" fmla="*/ 96 w 96"/>
                <a:gd name="T7" fmla="*/ 20 h 32"/>
                <a:gd name="T8" fmla="*/ 82 w 96"/>
                <a:gd name="T9" fmla="*/ 32 h 32"/>
                <a:gd name="T10" fmla="*/ 15 w 96"/>
                <a:gd name="T11" fmla="*/ 32 h 32"/>
                <a:gd name="T12" fmla="*/ 0 w 96"/>
                <a:gd name="T13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32">
                  <a:moveTo>
                    <a:pt x="0" y="15"/>
                  </a:moveTo>
                  <a:cubicBezTo>
                    <a:pt x="1" y="6"/>
                    <a:pt x="8" y="0"/>
                    <a:pt x="17" y="0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91" y="7"/>
                    <a:pt x="96" y="13"/>
                    <a:pt x="96" y="20"/>
                  </a:cubicBezTo>
                  <a:cubicBezTo>
                    <a:pt x="95" y="27"/>
                    <a:pt x="90" y="32"/>
                    <a:pt x="82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7" y="31"/>
                    <a:pt x="0" y="24"/>
                    <a:pt x="0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6" name="Freeform 408">
              <a:extLst>
                <a:ext uri="{FF2B5EF4-FFF2-40B4-BE49-F238E27FC236}">
                  <a16:creationId xmlns:a16="http://schemas.microsoft.com/office/drawing/2014/main" id="{553D8070-F032-44EB-8545-389637999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37" y="4106863"/>
              <a:ext cx="422275" cy="801688"/>
            </a:xfrm>
            <a:custGeom>
              <a:avLst/>
              <a:gdLst>
                <a:gd name="T0" fmla="*/ 141 w 143"/>
                <a:gd name="T1" fmla="*/ 252 h 272"/>
                <a:gd name="T2" fmla="*/ 131 w 143"/>
                <a:gd name="T3" fmla="*/ 152 h 272"/>
                <a:gd name="T4" fmla="*/ 109 w 143"/>
                <a:gd name="T5" fmla="*/ 131 h 272"/>
                <a:gd name="T6" fmla="*/ 61 w 143"/>
                <a:gd name="T7" fmla="*/ 126 h 272"/>
                <a:gd name="T8" fmla="*/ 61 w 143"/>
                <a:gd name="T9" fmla="*/ 30 h 272"/>
                <a:gd name="T10" fmla="*/ 31 w 143"/>
                <a:gd name="T11" fmla="*/ 1 h 272"/>
                <a:gd name="T12" fmla="*/ 0 w 143"/>
                <a:gd name="T13" fmla="*/ 31 h 272"/>
                <a:gd name="T14" fmla="*/ 0 w 143"/>
                <a:gd name="T15" fmla="*/ 138 h 272"/>
                <a:gd name="T16" fmla="*/ 37 w 143"/>
                <a:gd name="T17" fmla="*/ 176 h 272"/>
                <a:gd name="T18" fmla="*/ 94 w 143"/>
                <a:gd name="T19" fmla="*/ 176 h 272"/>
                <a:gd name="T20" fmla="*/ 111 w 143"/>
                <a:gd name="T21" fmla="*/ 259 h 272"/>
                <a:gd name="T22" fmla="*/ 130 w 143"/>
                <a:gd name="T23" fmla="*/ 270 h 272"/>
                <a:gd name="T24" fmla="*/ 141 w 143"/>
                <a:gd name="T25" fmla="*/ 252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272">
                  <a:moveTo>
                    <a:pt x="141" y="252"/>
                  </a:moveTo>
                  <a:cubicBezTo>
                    <a:pt x="131" y="152"/>
                    <a:pt x="131" y="152"/>
                    <a:pt x="131" y="152"/>
                  </a:cubicBezTo>
                  <a:cubicBezTo>
                    <a:pt x="127" y="136"/>
                    <a:pt x="118" y="133"/>
                    <a:pt x="109" y="131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0" y="128"/>
                    <a:pt x="61" y="30"/>
                    <a:pt x="61" y="30"/>
                  </a:cubicBezTo>
                  <a:cubicBezTo>
                    <a:pt x="61" y="13"/>
                    <a:pt x="47" y="0"/>
                    <a:pt x="31" y="1"/>
                  </a:cubicBezTo>
                  <a:cubicBezTo>
                    <a:pt x="15" y="1"/>
                    <a:pt x="0" y="15"/>
                    <a:pt x="0" y="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60"/>
                    <a:pt x="7" y="176"/>
                    <a:pt x="37" y="176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111" y="259"/>
                    <a:pt x="111" y="259"/>
                    <a:pt x="111" y="259"/>
                  </a:cubicBezTo>
                  <a:cubicBezTo>
                    <a:pt x="113" y="267"/>
                    <a:pt x="121" y="272"/>
                    <a:pt x="130" y="270"/>
                  </a:cubicBezTo>
                  <a:cubicBezTo>
                    <a:pt x="138" y="268"/>
                    <a:pt x="143" y="260"/>
                    <a:pt x="141" y="2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7" name="Freeform 409">
              <a:extLst>
                <a:ext uri="{FF2B5EF4-FFF2-40B4-BE49-F238E27FC236}">
                  <a16:creationId xmlns:a16="http://schemas.microsoft.com/office/drawing/2014/main" id="{C4510D21-C3AC-409A-8500-25F958380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0237" y="3868738"/>
              <a:ext cx="219075" cy="220663"/>
            </a:xfrm>
            <a:custGeom>
              <a:avLst/>
              <a:gdLst>
                <a:gd name="T0" fmla="*/ 68 w 74"/>
                <a:gd name="T1" fmla="*/ 48 h 75"/>
                <a:gd name="T2" fmla="*/ 26 w 74"/>
                <a:gd name="T3" fmla="*/ 69 h 75"/>
                <a:gd name="T4" fmla="*/ 5 w 74"/>
                <a:gd name="T5" fmla="*/ 27 h 75"/>
                <a:gd name="T6" fmla="*/ 47 w 74"/>
                <a:gd name="T7" fmla="*/ 6 h 75"/>
                <a:gd name="T8" fmla="*/ 68 w 74"/>
                <a:gd name="T9" fmla="*/ 4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75">
                  <a:moveTo>
                    <a:pt x="68" y="48"/>
                  </a:moveTo>
                  <a:cubicBezTo>
                    <a:pt x="63" y="65"/>
                    <a:pt x="44" y="75"/>
                    <a:pt x="26" y="69"/>
                  </a:cubicBezTo>
                  <a:cubicBezTo>
                    <a:pt x="9" y="63"/>
                    <a:pt x="0" y="44"/>
                    <a:pt x="5" y="27"/>
                  </a:cubicBezTo>
                  <a:cubicBezTo>
                    <a:pt x="11" y="9"/>
                    <a:pt x="30" y="0"/>
                    <a:pt x="47" y="6"/>
                  </a:cubicBezTo>
                  <a:cubicBezTo>
                    <a:pt x="65" y="12"/>
                    <a:pt x="74" y="30"/>
                    <a:pt x="68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9BBBE876-AB2E-44BD-AA51-A84B41AE9178}"/>
              </a:ext>
            </a:extLst>
          </p:cNvPr>
          <p:cNvGrpSpPr/>
          <p:nvPr/>
        </p:nvGrpSpPr>
        <p:grpSpPr>
          <a:xfrm>
            <a:off x="5065847" y="2070586"/>
            <a:ext cx="475488" cy="475488"/>
            <a:chOff x="5060353" y="2106681"/>
            <a:chExt cx="475488" cy="475488"/>
          </a:xfrm>
        </p:grpSpPr>
        <p:sp>
          <p:nvSpPr>
            <p:cNvPr id="89" name="Shape 57">
              <a:extLst>
                <a:ext uri="{FF2B5EF4-FFF2-40B4-BE49-F238E27FC236}">
                  <a16:creationId xmlns:a16="http://schemas.microsoft.com/office/drawing/2014/main" id="{C24F1F39-65F0-46F0-88D0-93BC87D58148}"/>
                </a:ext>
              </a:extLst>
            </p:cNvPr>
            <p:cNvSpPr/>
            <p:nvPr/>
          </p:nvSpPr>
          <p:spPr>
            <a:xfrm>
              <a:off x="5060353" y="2106681"/>
              <a:ext cx="475488" cy="475488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>
              <a:solidFill>
                <a:srgbClr val="2D6EA6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92" name="Freeform 193">
              <a:extLst>
                <a:ext uri="{FF2B5EF4-FFF2-40B4-BE49-F238E27FC236}">
                  <a16:creationId xmlns:a16="http://schemas.microsoft.com/office/drawing/2014/main" id="{75A6E0F4-25B8-4ED4-8604-3083DF8179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0780" y="2172498"/>
              <a:ext cx="248722" cy="360000"/>
            </a:xfrm>
            <a:custGeom>
              <a:avLst/>
              <a:gdLst>
                <a:gd name="T0" fmla="*/ 19 w 125"/>
                <a:gd name="T1" fmla="*/ 192 h 192"/>
                <a:gd name="T2" fmla="*/ 14 w 125"/>
                <a:gd name="T3" fmla="*/ 191 h 192"/>
                <a:gd name="T4" fmla="*/ 10 w 125"/>
                <a:gd name="T5" fmla="*/ 179 h 192"/>
                <a:gd name="T6" fmla="*/ 32 w 125"/>
                <a:gd name="T7" fmla="*/ 114 h 192"/>
                <a:gd name="T8" fmla="*/ 10 w 125"/>
                <a:gd name="T9" fmla="*/ 114 h 192"/>
                <a:gd name="T10" fmla="*/ 2 w 125"/>
                <a:gd name="T11" fmla="*/ 110 h 192"/>
                <a:gd name="T12" fmla="*/ 1 w 125"/>
                <a:gd name="T13" fmla="*/ 101 h 192"/>
                <a:gd name="T14" fmla="*/ 36 w 125"/>
                <a:gd name="T15" fmla="*/ 6 h 192"/>
                <a:gd name="T16" fmla="*/ 45 w 125"/>
                <a:gd name="T17" fmla="*/ 0 h 192"/>
                <a:gd name="T18" fmla="*/ 116 w 125"/>
                <a:gd name="T19" fmla="*/ 0 h 192"/>
                <a:gd name="T20" fmla="*/ 125 w 125"/>
                <a:gd name="T21" fmla="*/ 10 h 192"/>
                <a:gd name="T22" fmla="*/ 124 w 125"/>
                <a:gd name="T23" fmla="*/ 15 h 192"/>
                <a:gd name="T24" fmla="*/ 88 w 125"/>
                <a:gd name="T25" fmla="*/ 67 h 192"/>
                <a:gd name="T26" fmla="*/ 105 w 125"/>
                <a:gd name="T27" fmla="*/ 67 h 192"/>
                <a:gd name="T28" fmla="*/ 114 w 125"/>
                <a:gd name="T29" fmla="*/ 73 h 192"/>
                <a:gd name="T30" fmla="*/ 113 w 125"/>
                <a:gd name="T31" fmla="*/ 83 h 192"/>
                <a:gd name="T32" fmla="*/ 26 w 125"/>
                <a:gd name="T33" fmla="*/ 189 h 192"/>
                <a:gd name="T34" fmla="*/ 19 w 125"/>
                <a:gd name="T35" fmla="*/ 192 h 192"/>
                <a:gd name="T36" fmla="*/ 45 w 125"/>
                <a:gd name="T37" fmla="*/ 8 h 192"/>
                <a:gd name="T38" fmla="*/ 44 w 125"/>
                <a:gd name="T39" fmla="*/ 9 h 192"/>
                <a:gd name="T40" fmla="*/ 9 w 125"/>
                <a:gd name="T41" fmla="*/ 104 h 192"/>
                <a:gd name="T42" fmla="*/ 9 w 125"/>
                <a:gd name="T43" fmla="*/ 105 h 192"/>
                <a:gd name="T44" fmla="*/ 10 w 125"/>
                <a:gd name="T45" fmla="*/ 106 h 192"/>
                <a:gd name="T46" fmla="*/ 43 w 125"/>
                <a:gd name="T47" fmla="*/ 106 h 192"/>
                <a:gd name="T48" fmla="*/ 18 w 125"/>
                <a:gd name="T49" fmla="*/ 182 h 192"/>
                <a:gd name="T50" fmla="*/ 18 w 125"/>
                <a:gd name="T51" fmla="*/ 184 h 192"/>
                <a:gd name="T52" fmla="*/ 20 w 125"/>
                <a:gd name="T53" fmla="*/ 183 h 192"/>
                <a:gd name="T54" fmla="*/ 106 w 125"/>
                <a:gd name="T55" fmla="*/ 78 h 192"/>
                <a:gd name="T56" fmla="*/ 107 w 125"/>
                <a:gd name="T57" fmla="*/ 76 h 192"/>
                <a:gd name="T58" fmla="*/ 105 w 125"/>
                <a:gd name="T59" fmla="*/ 75 h 192"/>
                <a:gd name="T60" fmla="*/ 73 w 125"/>
                <a:gd name="T61" fmla="*/ 75 h 192"/>
                <a:gd name="T62" fmla="*/ 117 w 125"/>
                <a:gd name="T63" fmla="*/ 11 h 192"/>
                <a:gd name="T64" fmla="*/ 117 w 125"/>
                <a:gd name="T65" fmla="*/ 10 h 192"/>
                <a:gd name="T66" fmla="*/ 116 w 125"/>
                <a:gd name="T67" fmla="*/ 8 h 192"/>
                <a:gd name="T68" fmla="*/ 45 w 125"/>
                <a:gd name="T69" fmla="*/ 8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5" h="192">
                  <a:moveTo>
                    <a:pt x="19" y="192"/>
                  </a:moveTo>
                  <a:cubicBezTo>
                    <a:pt x="17" y="192"/>
                    <a:pt x="16" y="192"/>
                    <a:pt x="14" y="191"/>
                  </a:cubicBezTo>
                  <a:cubicBezTo>
                    <a:pt x="10" y="188"/>
                    <a:pt x="9" y="184"/>
                    <a:pt x="10" y="179"/>
                  </a:cubicBezTo>
                  <a:cubicBezTo>
                    <a:pt x="32" y="114"/>
                    <a:pt x="32" y="114"/>
                    <a:pt x="32" y="114"/>
                  </a:cubicBezTo>
                  <a:cubicBezTo>
                    <a:pt x="10" y="114"/>
                    <a:pt x="10" y="114"/>
                    <a:pt x="10" y="114"/>
                  </a:cubicBezTo>
                  <a:cubicBezTo>
                    <a:pt x="7" y="114"/>
                    <a:pt x="4" y="113"/>
                    <a:pt x="2" y="110"/>
                  </a:cubicBezTo>
                  <a:cubicBezTo>
                    <a:pt x="1" y="107"/>
                    <a:pt x="0" y="104"/>
                    <a:pt x="1" y="101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8" y="2"/>
                    <a:pt x="41" y="0"/>
                    <a:pt x="45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1" y="0"/>
                    <a:pt x="125" y="4"/>
                    <a:pt x="125" y="10"/>
                  </a:cubicBezTo>
                  <a:cubicBezTo>
                    <a:pt x="125" y="12"/>
                    <a:pt x="125" y="14"/>
                    <a:pt x="124" y="15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9" y="67"/>
                    <a:pt x="112" y="70"/>
                    <a:pt x="114" y="73"/>
                  </a:cubicBezTo>
                  <a:cubicBezTo>
                    <a:pt x="115" y="76"/>
                    <a:pt x="115" y="80"/>
                    <a:pt x="113" y="83"/>
                  </a:cubicBezTo>
                  <a:cubicBezTo>
                    <a:pt x="26" y="189"/>
                    <a:pt x="26" y="189"/>
                    <a:pt x="26" y="189"/>
                  </a:cubicBezTo>
                  <a:cubicBezTo>
                    <a:pt x="25" y="191"/>
                    <a:pt x="22" y="192"/>
                    <a:pt x="19" y="192"/>
                  </a:cubicBezTo>
                  <a:close/>
                  <a:moveTo>
                    <a:pt x="45" y="8"/>
                  </a:moveTo>
                  <a:cubicBezTo>
                    <a:pt x="45" y="8"/>
                    <a:pt x="44" y="8"/>
                    <a:pt x="44" y="9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9" y="104"/>
                    <a:pt x="9" y="105"/>
                    <a:pt x="9" y="105"/>
                  </a:cubicBezTo>
                  <a:cubicBezTo>
                    <a:pt x="9" y="106"/>
                    <a:pt x="10" y="106"/>
                    <a:pt x="10" y="106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18" y="182"/>
                    <a:pt x="18" y="182"/>
                    <a:pt x="18" y="182"/>
                  </a:cubicBezTo>
                  <a:cubicBezTo>
                    <a:pt x="17" y="183"/>
                    <a:pt x="18" y="183"/>
                    <a:pt x="18" y="184"/>
                  </a:cubicBezTo>
                  <a:cubicBezTo>
                    <a:pt x="19" y="184"/>
                    <a:pt x="20" y="184"/>
                    <a:pt x="20" y="183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07" y="78"/>
                    <a:pt x="107" y="77"/>
                    <a:pt x="107" y="76"/>
                  </a:cubicBezTo>
                  <a:cubicBezTo>
                    <a:pt x="106" y="76"/>
                    <a:pt x="106" y="75"/>
                    <a:pt x="105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7" y="9"/>
                    <a:pt x="117" y="8"/>
                    <a:pt x="116" y="8"/>
                  </a:cubicBezTo>
                  <a:lnTo>
                    <a:pt x="45" y="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36" name="Text 8">
            <a:extLst>
              <a:ext uri="{FF2B5EF4-FFF2-40B4-BE49-F238E27FC236}">
                <a16:creationId xmlns:a16="http://schemas.microsoft.com/office/drawing/2014/main" id="{E9BEBA0C-CF62-4587-9DC5-23D0971ED0D7}"/>
              </a:ext>
            </a:extLst>
          </p:cNvPr>
          <p:cNvSpPr/>
          <p:nvPr/>
        </p:nvSpPr>
        <p:spPr>
          <a:xfrm>
            <a:off x="603878" y="1742759"/>
            <a:ext cx="3211792" cy="1073566"/>
          </a:xfrm>
          <a:prstGeom prst="roundRect">
            <a:avLst/>
          </a:prstGeom>
          <a:solidFill>
            <a:srgbClr val="FBFAF2"/>
          </a:solidFill>
          <a:ln w="12700">
            <a:solidFill>
              <a:srgbClr val="CED8E3"/>
            </a:solidFill>
          </a:ln>
          <a:effectLst>
            <a:outerShdw blurRad="25400" dist="12700" dir="2700000" algn="bl" rotWithShape="0">
              <a:srgbClr val="000000">
                <a:alpha val="16000"/>
              </a:srgbClr>
            </a:outerShdw>
          </a:effectLst>
        </p:spPr>
        <p:txBody>
          <a:bodyPr wrap="square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37" name="Shape 9">
            <a:extLst>
              <a:ext uri="{FF2B5EF4-FFF2-40B4-BE49-F238E27FC236}">
                <a16:creationId xmlns:a16="http://schemas.microsoft.com/office/drawing/2014/main" id="{298456F1-A0B6-49F6-8BED-AF645618EADF}"/>
              </a:ext>
            </a:extLst>
          </p:cNvPr>
          <p:cNvSpPr/>
          <p:nvPr/>
        </p:nvSpPr>
        <p:spPr>
          <a:xfrm>
            <a:off x="640455" y="1873040"/>
            <a:ext cx="64008" cy="768096"/>
          </a:xfrm>
          <a:prstGeom prst="rect">
            <a:avLst/>
          </a:prstGeom>
          <a:solidFill>
            <a:srgbClr val="F39C12"/>
          </a:solidFill>
          <a:ln w="12700">
            <a:solidFill>
              <a:srgbClr val="F39C12">
                <a:alpha val="0"/>
              </a:srgbClr>
            </a:solidFill>
            <a:prstDash val="solid"/>
          </a:ln>
        </p:spPr>
      </p:sp>
      <p:sp>
        <p:nvSpPr>
          <p:cNvPr id="138" name="Text 10">
            <a:extLst>
              <a:ext uri="{FF2B5EF4-FFF2-40B4-BE49-F238E27FC236}">
                <a16:creationId xmlns:a16="http://schemas.microsoft.com/office/drawing/2014/main" id="{4C3D749D-3A16-402D-B736-2DA1DE1B9CFD}"/>
              </a:ext>
            </a:extLst>
          </p:cNvPr>
          <p:cNvSpPr/>
          <p:nvPr/>
        </p:nvSpPr>
        <p:spPr>
          <a:xfrm>
            <a:off x="786864" y="1890719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39C12"/>
                </a:solidFill>
                <a:effectLst/>
                <a:uLnTx/>
                <a:uFillTx/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📣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3" name="Text 11">
            <a:extLst>
              <a:ext uri="{FF2B5EF4-FFF2-40B4-BE49-F238E27FC236}">
                <a16:creationId xmlns:a16="http://schemas.microsoft.com/office/drawing/2014/main" id="{09D0AE56-5AD6-4D70-93D8-A0FEF26D0258}"/>
              </a:ext>
            </a:extLst>
          </p:cNvPr>
          <p:cNvSpPr/>
          <p:nvPr/>
        </p:nvSpPr>
        <p:spPr>
          <a:xfrm>
            <a:off x="1106799" y="1873040"/>
            <a:ext cx="24505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說明會現場提問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44" name="Text 12">
            <a:extLst>
              <a:ext uri="{FF2B5EF4-FFF2-40B4-BE49-F238E27FC236}">
                <a16:creationId xmlns:a16="http://schemas.microsoft.com/office/drawing/2014/main" id="{7D57E97D-A348-418F-BB8B-61FCDA50CBFD}"/>
              </a:ext>
            </a:extLst>
          </p:cNvPr>
          <p:cNvSpPr/>
          <p:nvPr/>
        </p:nvSpPr>
        <p:spPr>
          <a:xfrm>
            <a:off x="861441" y="2232238"/>
            <a:ext cx="2708871" cy="484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填寫手冊末頁「發言條」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於會議休息時間交予現場工作人員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A4F6866-A3C2-43AB-AD12-BC06B0191533}"/>
              </a:ext>
            </a:extLst>
          </p:cNvPr>
          <p:cNvGrpSpPr/>
          <p:nvPr/>
        </p:nvGrpSpPr>
        <p:grpSpPr>
          <a:xfrm>
            <a:off x="594548" y="3001129"/>
            <a:ext cx="3230269" cy="1366299"/>
            <a:chOff x="603879" y="2906312"/>
            <a:chExt cx="3108960" cy="1078992"/>
          </a:xfrm>
        </p:grpSpPr>
        <p:sp>
          <p:nvSpPr>
            <p:cNvPr id="147" name="Text 13">
              <a:extLst>
                <a:ext uri="{FF2B5EF4-FFF2-40B4-BE49-F238E27FC236}">
                  <a16:creationId xmlns:a16="http://schemas.microsoft.com/office/drawing/2014/main" id="{032D7747-862E-42D6-88EF-53FBA98BBAA4}"/>
                </a:ext>
              </a:extLst>
            </p:cNvPr>
            <p:cNvSpPr/>
            <p:nvPr/>
          </p:nvSpPr>
          <p:spPr>
            <a:xfrm>
              <a:off x="603879" y="2906312"/>
              <a:ext cx="3108960" cy="1078992"/>
            </a:xfrm>
            <a:prstGeom prst="roundRect">
              <a:avLst/>
            </a:prstGeom>
            <a:solidFill>
              <a:srgbClr val="FBFAF2"/>
            </a:solidFill>
            <a:ln w="12700">
              <a:solidFill>
                <a:srgbClr val="CED8E3"/>
              </a:solidFill>
            </a:ln>
            <a:effectLst>
              <a:outerShdw blurRad="25400" dist="12700" dir="2700000" algn="bl" rotWithShape="0">
                <a:srgbClr val="000000">
                  <a:alpha val="16000"/>
                </a:srgbClr>
              </a:outerShdw>
            </a:effectLst>
          </p:spPr>
          <p:txBody>
            <a:bodyPr wrap="square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48" name="Shape 14">
              <a:extLst>
                <a:ext uri="{FF2B5EF4-FFF2-40B4-BE49-F238E27FC236}">
                  <a16:creationId xmlns:a16="http://schemas.microsoft.com/office/drawing/2014/main" id="{D33B0111-689F-48A0-A0AE-3A74464F9254}"/>
                </a:ext>
              </a:extLst>
            </p:cNvPr>
            <p:cNvSpPr/>
            <p:nvPr/>
          </p:nvSpPr>
          <p:spPr>
            <a:xfrm>
              <a:off x="640455" y="3016040"/>
              <a:ext cx="64008" cy="859536"/>
            </a:xfrm>
            <a:prstGeom prst="rect">
              <a:avLst/>
            </a:prstGeom>
            <a:solidFill>
              <a:srgbClr val="0078BF"/>
            </a:solidFill>
            <a:ln w="12700">
              <a:solidFill>
                <a:srgbClr val="0078BF">
                  <a:alpha val="0"/>
                </a:srgbClr>
              </a:solidFill>
              <a:prstDash val="solid"/>
            </a:ln>
          </p:spPr>
        </p:sp>
        <p:sp>
          <p:nvSpPr>
            <p:cNvPr id="151" name="Text 15">
              <a:extLst>
                <a:ext uri="{FF2B5EF4-FFF2-40B4-BE49-F238E27FC236}">
                  <a16:creationId xmlns:a16="http://schemas.microsoft.com/office/drawing/2014/main" id="{5CEDEB0B-A62C-4F6F-B869-33D3E9FBE465}"/>
                </a:ext>
              </a:extLst>
            </p:cNvPr>
            <p:cNvSpPr/>
            <p:nvPr/>
          </p:nvSpPr>
          <p:spPr>
            <a:xfrm>
              <a:off x="748175" y="2983640"/>
              <a:ext cx="292608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78BF"/>
                  </a:solidFill>
                  <a:effectLst/>
                  <a:uLnTx/>
                  <a:uFillTx/>
                  <a:latin typeface="Noto Sans CJK TC" pitchFamily="34" charset="0"/>
                  <a:ea typeface="Noto Sans CJK TC" pitchFamily="34" charset="-122"/>
                  <a:cs typeface="Noto Sans CJK TC" pitchFamily="34" charset="-120"/>
                </a:rPr>
                <a:t>☎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52" name="Text 16">
            <a:extLst>
              <a:ext uri="{FF2B5EF4-FFF2-40B4-BE49-F238E27FC236}">
                <a16:creationId xmlns:a16="http://schemas.microsoft.com/office/drawing/2014/main" id="{9523FAE6-46E4-444A-8D07-DD6F2CB63D2D}"/>
              </a:ext>
            </a:extLst>
          </p:cNvPr>
          <p:cNvSpPr/>
          <p:nvPr/>
        </p:nvSpPr>
        <p:spPr>
          <a:xfrm>
            <a:off x="1070240" y="3151502"/>
            <a:ext cx="24505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表冊內容與定義釋疑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55" name="Text 17">
            <a:extLst>
              <a:ext uri="{FF2B5EF4-FFF2-40B4-BE49-F238E27FC236}">
                <a16:creationId xmlns:a16="http://schemas.microsoft.com/office/drawing/2014/main" id="{5E8E5C82-79E6-445F-A637-2F23D8AB1E00}"/>
              </a:ext>
            </a:extLst>
          </p:cNvPr>
          <p:cNvSpPr/>
          <p:nvPr/>
        </p:nvSpPr>
        <p:spPr>
          <a:xfrm>
            <a:off x="830214" y="3534574"/>
            <a:ext cx="3006218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專線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：(05)534-2601 #5377、#5378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信箱：hedb@yuntech.edu.tw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257FA95-6057-425D-B982-6A292E275C33}"/>
              </a:ext>
            </a:extLst>
          </p:cNvPr>
          <p:cNvGrpSpPr/>
          <p:nvPr/>
        </p:nvGrpSpPr>
        <p:grpSpPr>
          <a:xfrm>
            <a:off x="585400" y="4552232"/>
            <a:ext cx="3230270" cy="1318902"/>
            <a:chOff x="603879" y="4168184"/>
            <a:chExt cx="3108960" cy="1078992"/>
          </a:xfrm>
        </p:grpSpPr>
        <p:sp>
          <p:nvSpPr>
            <p:cNvPr id="156" name="Text 18">
              <a:extLst>
                <a:ext uri="{FF2B5EF4-FFF2-40B4-BE49-F238E27FC236}">
                  <a16:creationId xmlns:a16="http://schemas.microsoft.com/office/drawing/2014/main" id="{6ADFAC0C-4984-4992-95FA-ECD76A5D5710}"/>
                </a:ext>
              </a:extLst>
            </p:cNvPr>
            <p:cNvSpPr/>
            <p:nvPr/>
          </p:nvSpPr>
          <p:spPr>
            <a:xfrm>
              <a:off x="603879" y="4168184"/>
              <a:ext cx="3108960" cy="1078992"/>
            </a:xfrm>
            <a:prstGeom prst="roundRect">
              <a:avLst/>
            </a:prstGeom>
            <a:solidFill>
              <a:srgbClr val="FBFAF2"/>
            </a:solidFill>
            <a:ln w="12700">
              <a:solidFill>
                <a:srgbClr val="CED8E3"/>
              </a:solidFill>
            </a:ln>
            <a:effectLst>
              <a:outerShdw blurRad="25400" dist="12700" dir="2700000" algn="bl" rotWithShape="0">
                <a:srgbClr val="000000">
                  <a:alpha val="16000"/>
                </a:srgbClr>
              </a:outerShdw>
            </a:effectLst>
          </p:spPr>
          <p:txBody>
            <a:bodyPr wrap="square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161" name="Shape 19">
              <a:extLst>
                <a:ext uri="{FF2B5EF4-FFF2-40B4-BE49-F238E27FC236}">
                  <a16:creationId xmlns:a16="http://schemas.microsoft.com/office/drawing/2014/main" id="{07F5E769-868C-435C-A2F2-6470AFAD5434}"/>
                </a:ext>
              </a:extLst>
            </p:cNvPr>
            <p:cNvSpPr/>
            <p:nvPr/>
          </p:nvSpPr>
          <p:spPr>
            <a:xfrm>
              <a:off x="640455" y="4277912"/>
              <a:ext cx="64008" cy="859536"/>
            </a:xfrm>
            <a:prstGeom prst="rect">
              <a:avLst/>
            </a:prstGeom>
            <a:solidFill>
              <a:srgbClr val="2AAE89"/>
            </a:solidFill>
            <a:ln w="12700">
              <a:solidFill>
                <a:srgbClr val="2AAE89">
                  <a:alpha val="0"/>
                </a:srgbClr>
              </a:solidFill>
              <a:prstDash val="solid"/>
            </a:ln>
          </p:spPr>
        </p:sp>
        <p:sp>
          <p:nvSpPr>
            <p:cNvPr id="162" name="Text 20">
              <a:extLst>
                <a:ext uri="{FF2B5EF4-FFF2-40B4-BE49-F238E27FC236}">
                  <a16:creationId xmlns:a16="http://schemas.microsoft.com/office/drawing/2014/main" id="{2A6B772A-7CD0-4D68-A3D6-4DB714D7CEB6}"/>
                </a:ext>
              </a:extLst>
            </p:cNvPr>
            <p:cNvSpPr/>
            <p:nvPr/>
          </p:nvSpPr>
          <p:spPr>
            <a:xfrm>
              <a:off x="750183" y="4305344"/>
              <a:ext cx="292608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AAE89"/>
                  </a:solidFill>
                  <a:effectLst/>
                  <a:uLnTx/>
                  <a:uFillTx/>
                  <a:latin typeface="Noto Sans CJK TC" pitchFamily="34" charset="0"/>
                  <a:ea typeface="Noto Sans CJK TC" pitchFamily="34" charset="-122"/>
                  <a:cs typeface="Noto Sans CJK TC" pitchFamily="34" charset="-120"/>
                </a:rPr>
                <a:t>💻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63" name="Text 21">
            <a:extLst>
              <a:ext uri="{FF2B5EF4-FFF2-40B4-BE49-F238E27FC236}">
                <a16:creationId xmlns:a16="http://schemas.microsoft.com/office/drawing/2014/main" id="{1232D47E-0396-4879-8257-32208FF7D53E}"/>
              </a:ext>
            </a:extLst>
          </p:cNvPr>
          <p:cNvSpPr/>
          <p:nvPr/>
        </p:nvSpPr>
        <p:spPr>
          <a:xfrm>
            <a:off x="1027493" y="4731554"/>
            <a:ext cx="245059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系統操作與技術問題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64" name="Text 22">
            <a:extLst>
              <a:ext uri="{FF2B5EF4-FFF2-40B4-BE49-F238E27FC236}">
                <a16:creationId xmlns:a16="http://schemas.microsoft.com/office/drawing/2014/main" id="{CF0563E2-46D6-4394-8995-9BFADE44687E}"/>
              </a:ext>
            </a:extLst>
          </p:cNvPr>
          <p:cNvSpPr/>
          <p:nvPr/>
        </p:nvSpPr>
        <p:spPr>
          <a:xfrm>
            <a:off x="812692" y="5051982"/>
            <a:ext cx="3140874" cy="68767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專線：(05)534-2601 #5379、#5380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Noto Sans CJK TC" pitchFamily="34" charset="-120"/>
              </a:rPr>
              <a:t>信箱：hedb2@yuntech.edu.tw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23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1.3 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月匯出應用單位總覽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3"/>
          <p:cNvSpPr/>
          <p:nvPr/>
        </p:nvSpPr>
        <p:spPr>
          <a:xfrm>
            <a:off x="2331011" y="1256484"/>
            <a:ext cx="2232000" cy="1368000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統計處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Rounded Rectangle 4"/>
          <p:cNvSpPr/>
          <p:nvPr/>
        </p:nvSpPr>
        <p:spPr>
          <a:xfrm>
            <a:off x="4851011" y="1256484"/>
            <a:ext cx="2232000" cy="13680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總量管制小組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ounded Rectangle 5"/>
          <p:cNvSpPr/>
          <p:nvPr/>
        </p:nvSpPr>
        <p:spPr>
          <a:xfrm>
            <a:off x="7371011" y="1256484"/>
            <a:ext cx="2232000" cy="13680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產學合作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績效評量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0" name="Rounded Rectangle 7"/>
          <p:cNvSpPr/>
          <p:nvPr/>
        </p:nvSpPr>
        <p:spPr>
          <a:xfrm>
            <a:off x="2348991" y="2912484"/>
            <a:ext cx="2232000" cy="13680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人事處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20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1" name="Rounded Rectangle 8"/>
          <p:cNvSpPr/>
          <p:nvPr/>
        </p:nvSpPr>
        <p:spPr>
          <a:xfrm>
            <a:off x="4851011" y="2868844"/>
            <a:ext cx="2232000" cy="1368000"/>
          </a:xfrm>
          <a:prstGeom prst="roundRect">
            <a:avLst/>
          </a:prstGeom>
          <a:noFill/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國際司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13" name="Rounded Rectangle 10"/>
          <p:cNvSpPr/>
          <p:nvPr/>
        </p:nvSpPr>
        <p:spPr>
          <a:xfrm>
            <a:off x="2348991" y="4568484"/>
            <a:ext cx="2232000" cy="1368000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私立大學校院</a:t>
            </a:r>
            <a:b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7" name="Rounded Rectangle 3"/>
          <p:cNvSpPr/>
          <p:nvPr/>
        </p:nvSpPr>
        <p:spPr>
          <a:xfrm>
            <a:off x="2601031" y="2190227"/>
            <a:ext cx="1691960" cy="314037"/>
          </a:xfrm>
          <a:prstGeom prst="roundRect">
            <a:avLst/>
          </a:prstGeom>
          <a:solidFill>
            <a:srgbClr val="EAF1F6"/>
          </a:solidFill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3張表冊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19" name="Rounded Rectangle 3"/>
          <p:cNvSpPr/>
          <p:nvPr/>
        </p:nvSpPr>
        <p:spPr>
          <a:xfrm>
            <a:off x="5121031" y="2190227"/>
            <a:ext cx="1691960" cy="314037"/>
          </a:xfrm>
          <a:prstGeom prst="roundRect">
            <a:avLst/>
          </a:prstGeom>
          <a:solidFill>
            <a:srgbClr val="FFB061"/>
          </a:solidFill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0" name="Rounded Rectangle 3"/>
          <p:cNvSpPr/>
          <p:nvPr/>
        </p:nvSpPr>
        <p:spPr>
          <a:xfrm>
            <a:off x="7641031" y="2190226"/>
            <a:ext cx="1691960" cy="3140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10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2" name="Rounded Rectangle 3"/>
          <p:cNvSpPr/>
          <p:nvPr/>
        </p:nvSpPr>
        <p:spPr>
          <a:xfrm>
            <a:off x="2619011" y="3825062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4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4" name="Rounded Rectangle 3"/>
          <p:cNvSpPr/>
          <p:nvPr/>
        </p:nvSpPr>
        <p:spPr>
          <a:xfrm>
            <a:off x="5121031" y="3786042"/>
            <a:ext cx="1691960" cy="314037"/>
          </a:xfrm>
          <a:prstGeom prst="roundRect">
            <a:avLst/>
          </a:prstGeom>
          <a:solidFill>
            <a:srgbClr val="FFFFC5"/>
          </a:solidFill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5" name="Rounded Rectangle 3"/>
          <p:cNvSpPr/>
          <p:nvPr/>
        </p:nvSpPr>
        <p:spPr>
          <a:xfrm>
            <a:off x="7650023" y="3801515"/>
            <a:ext cx="1691960" cy="31403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9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6" name="Rounded Rectangle 3"/>
          <p:cNvSpPr/>
          <p:nvPr/>
        </p:nvSpPr>
        <p:spPr>
          <a:xfrm>
            <a:off x="2619011" y="5496844"/>
            <a:ext cx="1691960" cy="314037"/>
          </a:xfrm>
          <a:prstGeom prst="roundRect">
            <a:avLst/>
          </a:prstGeom>
          <a:solidFill>
            <a:srgbClr val="EFD1AF"/>
          </a:solidFill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7" name="Rounded Rectangle 3"/>
          <p:cNvSpPr/>
          <p:nvPr/>
        </p:nvSpPr>
        <p:spPr>
          <a:xfrm>
            <a:off x="5191831" y="5496844"/>
            <a:ext cx="1691960" cy="3140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rgbClr val="213448"/>
                </a:solidFill>
                <a:latin typeface="Microsoft JhengHei"/>
              </a:rPr>
              <a:t>2</a:t>
            </a:r>
            <a:r>
              <a:rPr lang="en-US" altLang="zh-TW" sz="1500" b="1" dirty="0">
                <a:solidFill>
                  <a:srgbClr val="213448"/>
                </a:solidFill>
                <a:latin typeface="Microsoft JhengHei"/>
              </a:rPr>
              <a:t>3</a:t>
            </a:r>
            <a:r>
              <a:rPr sz="1500" b="1" dirty="0">
                <a:solidFill>
                  <a:srgbClr val="213448"/>
                </a:solidFill>
                <a:latin typeface="Microsoft JhengHei"/>
              </a:rPr>
              <a:t>張表冊</a:t>
            </a:r>
          </a:p>
        </p:txBody>
      </p:sp>
      <p:sp>
        <p:nvSpPr>
          <p:cNvPr id="23" name="Rounded Rectangle 10"/>
          <p:cNvSpPr/>
          <p:nvPr/>
        </p:nvSpPr>
        <p:spPr>
          <a:xfrm>
            <a:off x="7380003" y="2863324"/>
            <a:ext cx="2232000" cy="1368000"/>
          </a:xfrm>
          <a:prstGeom prst="roundRect">
            <a:avLst/>
          </a:prstGeom>
          <a:noFill/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國際化調查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28" name="Rounded Rectangle 10"/>
          <p:cNvSpPr/>
          <p:nvPr/>
        </p:nvSpPr>
        <p:spPr>
          <a:xfrm>
            <a:off x="4851011" y="4568484"/>
            <a:ext cx="2232000" cy="13680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高教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深耕計畫小組</a:t>
            </a:r>
          </a:p>
          <a:p>
            <a:pPr algn="ctr">
              <a:spcAft>
                <a:spcPts val="400"/>
              </a:spcAft>
            </a:pPr>
            <a:endParaRPr lang="zh-TW" altLang="en-US" sz="1400" b="1" dirty="0">
              <a:solidFill>
                <a:srgbClr val="213448"/>
              </a:solidFill>
              <a:latin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648449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1.4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00810"/>
              </p:ext>
            </p:extLst>
          </p:nvPr>
        </p:nvGraphicFramePr>
        <p:xfrm>
          <a:off x="676850" y="834799"/>
          <a:ext cx="10623282" cy="5106204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0074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457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產學合作績效評量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147597"/>
                  </a:ext>
                </a:extLst>
              </a:tr>
              <a:tr h="4802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352416"/>
                  </a:ext>
                </a:extLst>
              </a:tr>
              <a:tr h="86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3655017" y="1298188"/>
            <a:ext cx="1604531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3655018" y="1775678"/>
            <a:ext cx="2620532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6915450" y="1783333"/>
            <a:ext cx="93656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57"/>
          <p:cNvSpPr/>
          <p:nvPr/>
        </p:nvSpPr>
        <p:spPr>
          <a:xfrm>
            <a:off x="6321180" y="1775678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ounded Rectangle 16"/>
          <p:cNvSpPr/>
          <p:nvPr/>
        </p:nvSpPr>
        <p:spPr>
          <a:xfrm>
            <a:off x="3655019" y="2283636"/>
            <a:ext cx="5372968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33" name="Rounded Rectangle 57"/>
          <p:cNvSpPr/>
          <p:nvPr/>
        </p:nvSpPr>
        <p:spPr>
          <a:xfrm>
            <a:off x="3655018" y="2815756"/>
            <a:ext cx="1826204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Rounded Rectangle 4"/>
          <p:cNvSpPr/>
          <p:nvPr/>
        </p:nvSpPr>
        <p:spPr>
          <a:xfrm>
            <a:off x="3655018" y="3328825"/>
            <a:ext cx="388924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Rounded Rectangle 4"/>
          <p:cNvSpPr/>
          <p:nvPr/>
        </p:nvSpPr>
        <p:spPr>
          <a:xfrm>
            <a:off x="3655017" y="3903730"/>
            <a:ext cx="352955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Rounded Rectangle 57"/>
          <p:cNvSpPr/>
          <p:nvPr/>
        </p:nvSpPr>
        <p:spPr>
          <a:xfrm>
            <a:off x="7284218" y="3899414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16"/>
          <p:cNvSpPr/>
          <p:nvPr/>
        </p:nvSpPr>
        <p:spPr>
          <a:xfrm>
            <a:off x="8073500" y="3899414"/>
            <a:ext cx="713222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8" name="Rounded Rectangle 4"/>
          <p:cNvSpPr/>
          <p:nvPr/>
        </p:nvSpPr>
        <p:spPr>
          <a:xfrm>
            <a:off x="3648998" y="4530392"/>
            <a:ext cx="1401796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Rounded Rectangle 16"/>
          <p:cNvSpPr/>
          <p:nvPr/>
        </p:nvSpPr>
        <p:spPr>
          <a:xfrm>
            <a:off x="5699024" y="4529626"/>
            <a:ext cx="1555580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4"/>
          <p:cNvSpPr/>
          <p:nvPr/>
        </p:nvSpPr>
        <p:spPr>
          <a:xfrm>
            <a:off x="3631061" y="5085015"/>
            <a:ext cx="426645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Rounded Rectangle 57"/>
          <p:cNvSpPr/>
          <p:nvPr/>
        </p:nvSpPr>
        <p:spPr>
          <a:xfrm>
            <a:off x="7983618" y="5085015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Rounded Rectangle 4"/>
          <p:cNvSpPr/>
          <p:nvPr/>
        </p:nvSpPr>
        <p:spPr>
          <a:xfrm>
            <a:off x="8582917" y="5085015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Rounded Rectangle 16"/>
          <p:cNvSpPr/>
          <p:nvPr/>
        </p:nvSpPr>
        <p:spPr>
          <a:xfrm>
            <a:off x="3624719" y="5526828"/>
            <a:ext cx="5240063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44" name="Rounded Rectangle 35"/>
          <p:cNvSpPr/>
          <p:nvPr/>
        </p:nvSpPr>
        <p:spPr>
          <a:xfrm>
            <a:off x="8933464" y="5526828"/>
            <a:ext cx="69519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57"/>
          <p:cNvSpPr/>
          <p:nvPr/>
        </p:nvSpPr>
        <p:spPr>
          <a:xfrm>
            <a:off x="5110203" y="4530392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093040" y="6034679"/>
            <a:ext cx="7146342" cy="307777"/>
            <a:chOff x="3359294" y="6521430"/>
            <a:chExt cx="7146342" cy="307777"/>
          </a:xfrm>
        </p:grpSpPr>
        <p:sp>
          <p:nvSpPr>
            <p:cNvPr id="47" name="文字方塊 46"/>
            <p:cNvSpPr txBox="1"/>
            <p:nvPr/>
          </p:nvSpPr>
          <p:spPr>
            <a:xfrm>
              <a:off x="3359294" y="6521430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學生類        教師類         職員類        研究類        校務類</a:t>
              </a:r>
            </a:p>
          </p:txBody>
        </p:sp>
        <p:sp>
          <p:nvSpPr>
            <p:cNvPr id="48" name="Rounded Rectangle 4"/>
            <p:cNvSpPr/>
            <p:nvPr/>
          </p:nvSpPr>
          <p:spPr>
            <a:xfrm>
              <a:off x="4517880" y="6584407"/>
              <a:ext cx="331065" cy="1805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49" name="Rounded Rectangle 4"/>
            <p:cNvSpPr/>
            <p:nvPr/>
          </p:nvSpPr>
          <p:spPr>
            <a:xfrm>
              <a:off x="5434870" y="6573477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50" name="Rounded Rectangle 4"/>
            <p:cNvSpPr/>
            <p:nvPr/>
          </p:nvSpPr>
          <p:spPr>
            <a:xfrm>
              <a:off x="8131036" y="6575136"/>
              <a:ext cx="331065" cy="199213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51" name="Rounded Rectangle 4"/>
            <p:cNvSpPr/>
            <p:nvPr/>
          </p:nvSpPr>
          <p:spPr>
            <a:xfrm>
              <a:off x="6328507" y="6573477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52" name="Rounded Rectangle 4"/>
            <p:cNvSpPr/>
            <p:nvPr/>
          </p:nvSpPr>
          <p:spPr>
            <a:xfrm>
              <a:off x="7239306" y="6573476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714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 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應用單位總覽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3"/>
          <p:cNvSpPr/>
          <p:nvPr/>
        </p:nvSpPr>
        <p:spPr>
          <a:xfrm>
            <a:off x="1290037" y="1092909"/>
            <a:ext cx="2232000" cy="1368000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統計處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Rounded Rectangle 4"/>
          <p:cNvSpPr/>
          <p:nvPr/>
        </p:nvSpPr>
        <p:spPr>
          <a:xfrm>
            <a:off x="3810037" y="1092909"/>
            <a:ext cx="2232000" cy="13680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總量管制小組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ounded Rectangle 5"/>
          <p:cNvSpPr/>
          <p:nvPr/>
        </p:nvSpPr>
        <p:spPr>
          <a:xfrm>
            <a:off x="6330037" y="1092909"/>
            <a:ext cx="2232000" cy="13680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大專校院校務</a:t>
            </a:r>
            <a:br>
              <a:rPr lang="en-US" altLang="zh-TW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資訊公開平臺</a:t>
            </a: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9" name="Rounded Rectangle 6"/>
          <p:cNvSpPr/>
          <p:nvPr/>
        </p:nvSpPr>
        <p:spPr>
          <a:xfrm>
            <a:off x="1290037" y="2748909"/>
            <a:ext cx="2232000" cy="1368000"/>
          </a:xfrm>
          <a:prstGeom prst="roundRect">
            <a:avLst/>
          </a:prstGeom>
          <a:noFill/>
          <a:ln w="25400">
            <a:solidFill>
              <a:srgbClr val="0099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  <a:defRPr sz="1400" b="1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兼任助理</a:t>
            </a:r>
            <a:br>
              <a:rPr lang="en-US" altLang="zh-TW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</a:t>
            </a: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ounded Rectangle 7"/>
          <p:cNvSpPr/>
          <p:nvPr/>
        </p:nvSpPr>
        <p:spPr>
          <a:xfrm>
            <a:off x="3810037" y="2748909"/>
            <a:ext cx="2232000" cy="13680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人事處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20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1" name="Rounded Rectangle 8"/>
          <p:cNvSpPr/>
          <p:nvPr/>
        </p:nvSpPr>
        <p:spPr>
          <a:xfrm>
            <a:off x="6330037" y="2748909"/>
            <a:ext cx="2232000" cy="1368000"/>
          </a:xfrm>
          <a:prstGeom prst="roundRect">
            <a:avLst/>
          </a:prstGeom>
          <a:noFill/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國際司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13" name="Rounded Rectangle 10"/>
          <p:cNvSpPr/>
          <p:nvPr/>
        </p:nvSpPr>
        <p:spPr>
          <a:xfrm>
            <a:off x="3810037" y="4404909"/>
            <a:ext cx="2232000" cy="1368000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私立大學校院</a:t>
            </a:r>
            <a:b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7" name="Rounded Rectangle 3"/>
          <p:cNvSpPr/>
          <p:nvPr/>
        </p:nvSpPr>
        <p:spPr>
          <a:xfrm>
            <a:off x="1560057" y="2026652"/>
            <a:ext cx="1691960" cy="314037"/>
          </a:xfrm>
          <a:prstGeom prst="roundRect">
            <a:avLst/>
          </a:prstGeom>
          <a:solidFill>
            <a:srgbClr val="EAF1F6"/>
          </a:solidFill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40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19" name="Rounded Rectangle 3"/>
          <p:cNvSpPr/>
          <p:nvPr/>
        </p:nvSpPr>
        <p:spPr>
          <a:xfrm>
            <a:off x="4080057" y="2026652"/>
            <a:ext cx="1691960" cy="314037"/>
          </a:xfrm>
          <a:prstGeom prst="roundRect">
            <a:avLst/>
          </a:prstGeom>
          <a:solidFill>
            <a:srgbClr val="FFB061"/>
          </a:solidFill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0" name="Rounded Rectangle 3"/>
          <p:cNvSpPr/>
          <p:nvPr/>
        </p:nvSpPr>
        <p:spPr>
          <a:xfrm>
            <a:off x="6600057" y="2026651"/>
            <a:ext cx="1691960" cy="3140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1" name="Rounded Rectangle 3"/>
          <p:cNvSpPr/>
          <p:nvPr/>
        </p:nvSpPr>
        <p:spPr>
          <a:xfrm>
            <a:off x="1560057" y="3666107"/>
            <a:ext cx="1691960" cy="314037"/>
          </a:xfrm>
          <a:prstGeom prst="roundRect">
            <a:avLst/>
          </a:prstGeom>
          <a:solidFill>
            <a:srgbClr val="CCFFCC"/>
          </a:solidFill>
          <a:ln w="25400">
            <a:solidFill>
              <a:srgbClr val="0099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2" name="Rounded Rectangle 3"/>
          <p:cNvSpPr/>
          <p:nvPr/>
        </p:nvSpPr>
        <p:spPr>
          <a:xfrm>
            <a:off x="4080057" y="3661487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4" name="Rounded Rectangle 3"/>
          <p:cNvSpPr/>
          <p:nvPr/>
        </p:nvSpPr>
        <p:spPr>
          <a:xfrm>
            <a:off x="6600057" y="3666107"/>
            <a:ext cx="1691960" cy="314037"/>
          </a:xfrm>
          <a:prstGeom prst="roundRect">
            <a:avLst/>
          </a:prstGeom>
          <a:solidFill>
            <a:srgbClr val="FFFFC5"/>
          </a:solidFill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5" name="Rounded Rectangle 3"/>
          <p:cNvSpPr/>
          <p:nvPr/>
        </p:nvSpPr>
        <p:spPr>
          <a:xfrm>
            <a:off x="1578037" y="5333268"/>
            <a:ext cx="1691960" cy="31403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rgbClr val="2134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sz="1500" b="1" dirty="0">
                <a:solidFill>
                  <a:srgbClr val="213448"/>
                </a:solidFill>
                <a:latin typeface="Microsoft JhengHei"/>
              </a:rPr>
              <a:t>張表冊</a:t>
            </a:r>
          </a:p>
        </p:txBody>
      </p:sp>
      <p:sp>
        <p:nvSpPr>
          <p:cNvPr id="26" name="Rounded Rectangle 3"/>
          <p:cNvSpPr/>
          <p:nvPr/>
        </p:nvSpPr>
        <p:spPr>
          <a:xfrm>
            <a:off x="4080057" y="5333269"/>
            <a:ext cx="1691960" cy="314037"/>
          </a:xfrm>
          <a:prstGeom prst="roundRect">
            <a:avLst/>
          </a:prstGeom>
          <a:solidFill>
            <a:srgbClr val="EFD1AF"/>
          </a:solidFill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7" name="Rounded Rectangle 3"/>
          <p:cNvSpPr/>
          <p:nvPr/>
        </p:nvSpPr>
        <p:spPr>
          <a:xfrm>
            <a:off x="6670857" y="5333269"/>
            <a:ext cx="1691960" cy="3140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張表冊</a:t>
            </a:r>
          </a:p>
        </p:txBody>
      </p:sp>
      <p:sp>
        <p:nvSpPr>
          <p:cNvPr id="23" name="Rounded Rectangle 10"/>
          <p:cNvSpPr/>
          <p:nvPr/>
        </p:nvSpPr>
        <p:spPr>
          <a:xfrm>
            <a:off x="1308017" y="4404909"/>
            <a:ext cx="2232000" cy="1368000"/>
          </a:xfrm>
          <a:prstGeom prst="roundRect">
            <a:avLst/>
          </a:prstGeom>
          <a:noFill/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國際化調查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28" name="Rounded Rectangle 10"/>
          <p:cNvSpPr/>
          <p:nvPr/>
        </p:nvSpPr>
        <p:spPr>
          <a:xfrm>
            <a:off x="6330037" y="4404909"/>
            <a:ext cx="2232000" cy="13680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高教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深耕計畫小組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31" name="Rounded Rectangle 5"/>
          <p:cNvSpPr/>
          <p:nvPr/>
        </p:nvSpPr>
        <p:spPr>
          <a:xfrm>
            <a:off x="8832057" y="1092909"/>
            <a:ext cx="2232000" cy="1368000"/>
          </a:xfrm>
          <a:prstGeom prst="roundRect">
            <a:avLst/>
          </a:prstGeom>
          <a:noFill/>
          <a:ln w="25400">
            <a:solidFill>
              <a:srgbClr val="11CC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</a:t>
            </a:r>
            <a:endParaRPr lang="en-US" altLang="zh-TW"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學生基本資料庫</a:t>
            </a: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32" name="Rounded Rectangle 3"/>
          <p:cNvSpPr/>
          <p:nvPr/>
        </p:nvSpPr>
        <p:spPr>
          <a:xfrm>
            <a:off x="9102077" y="2045120"/>
            <a:ext cx="1691960" cy="3140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11CC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16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33" name="Rounded Rectangle 8"/>
          <p:cNvSpPr/>
          <p:nvPr/>
        </p:nvSpPr>
        <p:spPr>
          <a:xfrm>
            <a:off x="8850037" y="2748909"/>
            <a:ext cx="2232000" cy="1368000"/>
          </a:xfrm>
          <a:prstGeom prst="roundRect">
            <a:avLst/>
          </a:prstGeom>
          <a:noFill/>
          <a:ln w="2540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</a:t>
            </a:r>
            <a:br>
              <a:rPr lang="en-US" altLang="zh-TW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一覽表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34" name="Rounded Rectangle 3"/>
          <p:cNvSpPr/>
          <p:nvPr/>
        </p:nvSpPr>
        <p:spPr>
          <a:xfrm>
            <a:off x="9120057" y="3666107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258939872"/>
      </p:ext>
    </p:extLst>
  </p:cSld>
  <p:clrMapOvr>
    <a:masterClrMapping/>
  </p:clrMapOvr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50997</TotalTime>
  <Words>9152</Words>
  <Application>Microsoft Office PowerPoint</Application>
  <PresentationFormat>寬螢幕</PresentationFormat>
  <Paragraphs>1529</Paragraphs>
  <Slides>58</Slides>
  <Notes>40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70" baseType="lpstr">
      <vt:lpstr>Noto Sans CJK TC</vt:lpstr>
      <vt:lpstr>細明體</vt:lpstr>
      <vt:lpstr>微軟正黑體</vt:lpstr>
      <vt:lpstr>微軟正黑體</vt:lpstr>
      <vt:lpstr>Arial</vt:lpstr>
      <vt:lpstr>Calibri</vt:lpstr>
      <vt:lpstr>Cambria Math</vt:lpstr>
      <vt:lpstr>Georgia</vt:lpstr>
      <vt:lpstr>Times New Roman</vt:lpstr>
      <vt:lpstr>Tw Cen MT</vt:lpstr>
      <vt:lpstr>Wingdings</vt:lpstr>
      <vt:lpstr>小水滴</vt:lpstr>
      <vt:lpstr>歡迎蒞臨</vt:lpstr>
      <vt:lpstr>PowerPoint 簡報</vt:lpstr>
      <vt:lpstr>【115.10】填表暨系統操作說明會</vt:lpstr>
      <vt:lpstr>PowerPoint 簡報</vt:lpstr>
      <vt:lpstr>1.1 校庫角色定位</vt:lpstr>
      <vt:lpstr>1.2 諮詢服務與意見處理機制</vt:lpstr>
      <vt:lpstr>1.3 定期匯出-每年5月匯出應用單位總覽</vt:lpstr>
      <vt:lpstr>1.4 定期匯出-每年5月匯出資料予應用單位</vt:lpstr>
      <vt:lpstr>1.5 定期匯出-每年11月匯出應用單位總覽</vt:lpstr>
      <vt:lpstr>1.6 定期匯出-每年11月匯出資料予應用單位-1</vt:lpstr>
      <vt:lpstr>1.7 定期匯出-每年11月匯出資料予應用單位-2</vt:lpstr>
      <vt:lpstr>1.8 定期匯出-每年11月匯出資料予應用單位-3</vt:lpstr>
      <vt:lpstr>PowerPoint 簡報</vt:lpstr>
      <vt:lpstr>2.1 作業時程</vt:lpstr>
      <vt:lpstr>2.2 重要時程概覽</vt:lpstr>
      <vt:lpstr>2.3 資料匯出與單位概覽</vt:lpstr>
      <vt:lpstr>2.4 各應用單位聯絡資訊</vt:lpstr>
      <vt:lpstr>2.5 檢核表報部</vt:lpstr>
      <vt:lpstr>PowerPoint 簡報</vt:lpstr>
      <vt:lpstr>PowerPoint 簡報</vt:lpstr>
      <vt:lpstr>3.1.1 本期填報表冊</vt:lpstr>
      <vt:lpstr>3.1.2 本期異動表冊摘要</vt:lpstr>
      <vt:lpstr>3.1.3 本期異動表冊摘要</vt:lpstr>
      <vt:lpstr>3.1.4 本期免填表冊</vt:lpstr>
      <vt:lpstr>PowerPoint 簡報</vt:lpstr>
      <vt:lpstr>基本資料6. 學校系、所、學位學程、特殊專班、境外專班等基本資料           (3月、10月填報)</vt:lpstr>
      <vt:lpstr>115.10期原住民族籍別調整說明</vt:lpstr>
      <vt:lpstr>學14. 年齡別學生人數                                            (10月填報)</vt:lpstr>
      <vt:lpstr>學14-1. 30+大學試辦計畫年齡別學生人數    (115.10期首填，10月填報)</vt:lpstr>
      <vt:lpstr>學14-1. 30+大學試辦計畫年齡別學生人數    (115.10期首填，10月填報)</vt:lpstr>
      <vt:lpstr>學14-1. 30+大學試辦計畫年齡別學生人數    (115.10期首填，10月填報)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學20-4. 學士班畢業生取得跨領域學位之情形         (115.10期首填， 10月填報)</vt:lpstr>
      <vt:lpstr>學3-1. 原住民畢業學生             (10月填報)</vt:lpstr>
      <vt:lpstr>學24、學24-1及學24-2註冊率相關表冊增蒐「30+大學試辦計畫」相關資料                     (10月填報)</vt:lpstr>
      <vt:lpstr>PowerPoint 簡報</vt:lpstr>
      <vt:lpstr>學24、學24-1及學24-2註冊率相關表冊補充「新型專班」註冊人數填報原則說明                         (10月填報)</vt:lpstr>
      <vt:lpstr>學24-3.「30+大學試辦計畫」核定招生情形       (115.10期首填，10月填報)</vt:lpstr>
      <vt:lpstr>學24-3.「30+大學試辦計畫」核定招生情形       (115.10期首填，10月填報)</vt:lpstr>
      <vt:lpstr>學24-3.「30+大學試辦計畫」核定招生情形       (115.10期首填，10月填報)</vt:lpstr>
      <vt:lpstr>學31. 參加「大學進修部四年制學士班彈性修業試辦方案」學生人數                (3月、10月填報)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學36.「30+大學試辦計畫」完成及退學之學生人數        (115.10期首填，3月、10月填報)</vt:lpstr>
      <vt:lpstr>學37. 境外學生修讀臺灣文化相關課程情形         (115.10期首填， 10月填報)</vt:lpstr>
      <vt:lpstr>學37. 境外學生修讀臺灣文化相關課程情形         (115.10期首填， 10月填報)</vt:lpstr>
      <vt:lpstr>學37. 境外學生修讀臺灣文化相關課程情形         (115.10期首填， 10月填報)</vt:lpstr>
      <vt:lpstr>職3. 學生輔導人員            (3月、10月填報)</vt:lpstr>
      <vt:lpstr>職3-1. 專業輔導人員          (115.10期首填，10月填報)</vt:lpstr>
      <vt:lpstr>PowerPoint 簡報</vt:lpstr>
      <vt:lpstr>PowerPoint 簡報</vt:lpstr>
      <vt:lpstr>116.03期原住民身分類別調整說明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下期異動表冊</dc:title>
  <dc:creator>HEDB-2014-P3</dc:creator>
  <cp:lastModifiedBy>張茹蕙</cp:lastModifiedBy>
  <cp:revision>8453</cp:revision>
  <cp:lastPrinted>2025-08-11T07:49:57Z</cp:lastPrinted>
  <dcterms:created xsi:type="dcterms:W3CDTF">2016-12-26T01:09:48Z</dcterms:created>
  <dcterms:modified xsi:type="dcterms:W3CDTF">2026-08-20T07:10:50Z</dcterms:modified>
</cp:coreProperties>
</file>