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89"/>
  </p:notesMasterIdLst>
  <p:handoutMasterIdLst>
    <p:handoutMasterId r:id="rId90"/>
  </p:handoutMasterIdLst>
  <p:sldIdLst>
    <p:sldId id="258" r:id="rId3"/>
    <p:sldId id="259" r:id="rId4"/>
    <p:sldId id="260" r:id="rId5"/>
    <p:sldId id="625" r:id="rId6"/>
    <p:sldId id="639" r:id="rId7"/>
    <p:sldId id="640" r:id="rId8"/>
    <p:sldId id="638" r:id="rId9"/>
    <p:sldId id="626" r:id="rId10"/>
    <p:sldId id="641" r:id="rId11"/>
    <p:sldId id="642" r:id="rId12"/>
    <p:sldId id="627" r:id="rId13"/>
    <p:sldId id="637" r:id="rId14"/>
    <p:sldId id="628" r:id="rId15"/>
    <p:sldId id="635" r:id="rId16"/>
    <p:sldId id="636" r:id="rId17"/>
    <p:sldId id="629" r:id="rId18"/>
    <p:sldId id="631" r:id="rId19"/>
    <p:sldId id="630" r:id="rId20"/>
    <p:sldId id="632" r:id="rId21"/>
    <p:sldId id="633" r:id="rId22"/>
    <p:sldId id="273" r:id="rId23"/>
    <p:sldId id="624" r:id="rId24"/>
    <p:sldId id="548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88" r:id="rId54"/>
    <p:sldId id="589" r:id="rId55"/>
    <p:sldId id="590" r:id="rId56"/>
    <p:sldId id="579" r:id="rId57"/>
    <p:sldId id="580" r:id="rId58"/>
    <p:sldId id="616" r:id="rId59"/>
    <p:sldId id="615" r:id="rId60"/>
    <p:sldId id="581" r:id="rId61"/>
    <p:sldId id="582" r:id="rId62"/>
    <p:sldId id="609" r:id="rId63"/>
    <p:sldId id="613" r:id="rId64"/>
    <p:sldId id="583" r:id="rId65"/>
    <p:sldId id="608" r:id="rId66"/>
    <p:sldId id="584" r:id="rId67"/>
    <p:sldId id="585" r:id="rId68"/>
    <p:sldId id="586" r:id="rId69"/>
    <p:sldId id="587" r:id="rId70"/>
    <p:sldId id="617" r:id="rId71"/>
    <p:sldId id="620" r:id="rId72"/>
    <p:sldId id="591" r:id="rId73"/>
    <p:sldId id="592" r:id="rId74"/>
    <p:sldId id="594" r:id="rId75"/>
    <p:sldId id="595" r:id="rId76"/>
    <p:sldId id="596" r:id="rId77"/>
    <p:sldId id="597" r:id="rId78"/>
    <p:sldId id="598" r:id="rId79"/>
    <p:sldId id="621" r:id="rId80"/>
    <p:sldId id="599" r:id="rId81"/>
    <p:sldId id="600" r:id="rId82"/>
    <p:sldId id="601" r:id="rId83"/>
    <p:sldId id="602" r:id="rId84"/>
    <p:sldId id="603" r:id="rId85"/>
    <p:sldId id="604" r:id="rId86"/>
    <p:sldId id="605" r:id="rId87"/>
    <p:sldId id="293" r:id="rId88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226" y="38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BCFDFF01-9694-42AF-88A5-7AA1AEFF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驗證碼信件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E618303-1B2F-4842-B5A7-02FBF9E3D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7FDAC-1ECB-41BB-ABD3-9B32A069D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E42E214-D31F-4189-B005-3F5EED1C4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6E1FDCC-903F-43C9-AC79-877D47DA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0" y="1234083"/>
            <a:ext cx="12292786" cy="89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填表系統網址更新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舊網址</a:t>
            </a:r>
            <a:r>
              <a:rPr lang="en-US" altLang="zh-TW" dirty="0"/>
              <a:t> sys.hedb.moe.edu.tw</a:t>
            </a:r>
            <a:endParaRPr lang="zh-TW" altLang="en-US" dirty="0"/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因應教育部資訊應用系統管理方計，將原本填報系統與首頁合併。</a:t>
            </a:r>
            <a:endParaRPr lang="en-US" altLang="zh-TW" dirty="0"/>
          </a:p>
          <a:p>
            <a:r>
              <a:rPr lang="zh-TW" altLang="en-US" dirty="0"/>
              <a:t>故校庫目前為單一網址 </a:t>
            </a:r>
            <a:r>
              <a:rPr lang="en-US" altLang="zh-TW" dirty="0"/>
              <a:t>hedb.moe.edu.tw</a:t>
            </a:r>
          </a:p>
          <a:p>
            <a:r>
              <a:rPr lang="zh-TW" altLang="en-US" dirty="0"/>
              <a:t>舊網址將由伺服器自動轉址至新網址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新網址 </a:t>
            </a:r>
            <a:r>
              <a:rPr lang="en-US" altLang="zh-TW" dirty="0"/>
              <a:t>hedb.moe.edu.tw/</a:t>
            </a:r>
            <a:r>
              <a:rPr lang="zh-TW" altLang="en-US" dirty="0"/>
              <a:t>期數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例如本期為</a:t>
            </a:r>
            <a:r>
              <a:rPr lang="en-US" altLang="zh-TW" dirty="0"/>
              <a:t>11203</a:t>
            </a:r>
            <a:r>
              <a:rPr lang="zh-TW" altLang="en-US" dirty="0"/>
              <a:t>期，則網址為：</a:t>
            </a:r>
            <a:endParaRPr lang="en-US" altLang="zh-TW" dirty="0"/>
          </a:p>
          <a:p>
            <a:r>
              <a:rPr lang="en-US" altLang="zh-TW" dirty="0"/>
              <a:t>Hedb.moe.edu.tw/11203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>
            <a:cxnSpLocks/>
          </p:cNvCxnSpPr>
          <p:nvPr/>
        </p:nvCxnSpPr>
        <p:spPr>
          <a:xfrm>
            <a:off x="1510358" y="751012"/>
            <a:ext cx="15841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68" y="2231154"/>
            <a:ext cx="9749516" cy="29416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469" y="5591512"/>
            <a:ext cx="10284383" cy="3152387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>
            <a:cxnSpLocks/>
          </p:cNvCxnSpPr>
          <p:nvPr/>
        </p:nvCxnSpPr>
        <p:spPr>
          <a:xfrm>
            <a:off x="7198990" y="7231732"/>
            <a:ext cx="2160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8DF457B-AA52-476C-9B65-442D2B475C00}"/>
              </a:ext>
            </a:extLst>
          </p:cNvPr>
          <p:cNvCxnSpPr>
            <a:cxnSpLocks/>
          </p:cNvCxnSpPr>
          <p:nvPr/>
        </p:nvCxnSpPr>
        <p:spPr>
          <a:xfrm>
            <a:off x="5038750" y="3847356"/>
            <a:ext cx="2160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3737130-D6B3-46F6-B986-3D51DF1DD476}"/>
              </a:ext>
            </a:extLst>
          </p:cNvPr>
          <p:cNvCxnSpPr>
            <a:cxnSpLocks/>
          </p:cNvCxnSpPr>
          <p:nvPr/>
        </p:nvCxnSpPr>
        <p:spPr>
          <a:xfrm>
            <a:off x="2086422" y="3847356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1C1DCAE-4569-404C-8752-12FE8F1A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417" y="6449206"/>
            <a:ext cx="10621236" cy="294276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2353291-DB1A-4D44-8DCB-D3BA8AE4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31" y="1174280"/>
            <a:ext cx="8856984" cy="52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9E4899-F20C-4872-8D91-D77DFFF2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22" y="1954558"/>
            <a:ext cx="11191408" cy="678934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5686822" y="6943700"/>
            <a:ext cx="223224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254" y="3688332"/>
            <a:ext cx="8711159" cy="285460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8273849" y="4999484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0E5C59-0455-4740-9EDE-742D4A53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8" y="1156792"/>
            <a:ext cx="7217786" cy="66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032DF4-1F29-4D2E-AE59-BE876C89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1898152"/>
            <a:ext cx="13795486" cy="80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注意</a:t>
            </a:r>
            <a:r>
              <a:rPr lang="zh-TW" altLang="en-US" dirty="0"/>
              <a:t>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注意</a:t>
            </a:r>
            <a:r>
              <a:rPr lang="zh-TW" altLang="en-US" dirty="0"/>
              <a:t>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94" y="1303196"/>
            <a:ext cx="11377264" cy="84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BBAC46-B647-4805-A7E4-3233DE23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國際專修部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5365CD2-763C-40EC-A823-3669B1FB3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A329A6-990B-4805-B167-D98093864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62592A-91EB-46FC-A6E6-C36E1ECAA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下列學校已將國際專修部設定至基本資料</a:t>
            </a:r>
            <a:r>
              <a:rPr lang="en-US" altLang="zh-TW" b="1" dirty="0">
                <a:solidFill>
                  <a:srgbClr val="00B0F0">
                    <a:alpha val="80000"/>
                  </a:srgbClr>
                </a:solidFill>
              </a:rPr>
              <a:t>3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、</a:t>
            </a:r>
            <a:r>
              <a:rPr lang="en-US" altLang="zh-TW" b="1" dirty="0">
                <a:solidFill>
                  <a:srgbClr val="00B0F0">
                    <a:alpha val="80000"/>
                  </a:srgbClr>
                </a:solidFill>
              </a:rPr>
              <a:t>6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，請檢視是否正確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3B13BD1-9E41-40A5-9B6D-DAA2137FA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12325"/>
              </p:ext>
            </p:extLst>
          </p:nvPr>
        </p:nvGraphicFramePr>
        <p:xfrm>
          <a:off x="2014414" y="2417143"/>
          <a:ext cx="12190942" cy="521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95471">
                  <a:extLst>
                    <a:ext uri="{9D8B030D-6E8A-4147-A177-3AD203B41FA5}">
                      <a16:colId xmlns:a16="http://schemas.microsoft.com/office/drawing/2014/main" val="131932878"/>
                    </a:ext>
                  </a:extLst>
                </a:gridCol>
                <a:gridCol w="6095471">
                  <a:extLst>
                    <a:ext uri="{9D8B030D-6E8A-4147-A177-3AD203B41FA5}">
                      <a16:colId xmlns:a16="http://schemas.microsoft.com/office/drawing/2014/main" val="306328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國立臺灣大學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長庚大學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國立彰化師範大學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元智大學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7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國立嘉義大學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中華大學學校財團法人中華大學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8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國立高雄大學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大葉大學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6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國立東華大學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義守大學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3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國立暨南國際大學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銘傳大學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71736"/>
                  </a:ext>
                </a:extLst>
              </a:tr>
              <a:tr h="411509">
                <a:tc>
                  <a:txBody>
                    <a:bodyPr/>
                    <a:lstStyle/>
                    <a:p>
                      <a:r>
                        <a:rPr lang="zh-TW" altLang="en-US" dirty="0"/>
                        <a:t>中國文化大學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實踐大學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652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zh-TW" altLang="en-US" dirty="0"/>
                        <a:t>逢甲大學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中國醫藥大學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6032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zh-TW" altLang="en-US" dirty="0"/>
                        <a:t>靜宜大學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亞洲大學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90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52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39A896-645E-4C8A-8B63-02D3FFCF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不分院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020118-57D1-47C4-B7C0-49EEC3B92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7B715B-6B3A-4E33-993A-D4153554F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53794C7-BE0E-4296-A9FE-49657AC727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B295F55-9F38-4E32-90FC-461674A4B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8222" y="2931716"/>
            <a:ext cx="14545616" cy="864096"/>
          </a:xfrm>
        </p:spPr>
        <p:txBody>
          <a:bodyPr/>
          <a:lstStyle/>
          <a:p>
            <a:r>
              <a:rPr lang="zh-TW" altLang="en-US" dirty="0"/>
              <a:t>因應總量要求，校庫所增列之不分院，不得命名為其他名稱。</a:t>
            </a:r>
            <a:endParaRPr lang="en-US" altLang="zh-TW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931FCEB-7C91-434E-994A-8F6CAC448E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1991" y="5265589"/>
            <a:ext cx="14545616" cy="864096"/>
          </a:xfrm>
        </p:spPr>
        <p:txBody>
          <a:bodyPr>
            <a:normAutofit/>
          </a:bodyPr>
          <a:lstStyle/>
          <a:p>
            <a:r>
              <a:rPr lang="zh-TW" altLang="en-US" dirty="0"/>
              <a:t>不分院之呈現僅做為識別使用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6DF326B-5DEF-47CE-BAAD-8EFEF309A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8222" y="7490641"/>
            <a:ext cx="14545616" cy="864096"/>
          </a:xfrm>
        </p:spPr>
        <p:txBody>
          <a:bodyPr/>
          <a:lstStyle/>
          <a:p>
            <a:r>
              <a:rPr lang="zh-TW" altLang="en-US" dirty="0"/>
              <a:t>除不分院，所有學院之名稱，以學校報教育部總量核定函為主</a:t>
            </a:r>
          </a:p>
        </p:txBody>
      </p:sp>
    </p:spTree>
    <p:extLst>
      <p:ext uri="{BB962C8B-B14F-4D97-AF65-F5344CB8AC3E}">
        <p14:creationId xmlns:p14="http://schemas.microsoft.com/office/powerpoint/2010/main" val="452835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5287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E62AC-5B70-4D6C-8E0B-1F097B2F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密碼強度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F675E9-16B3-425E-B59C-E02687AB1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F10C51-ED02-4C3D-A5F5-E0FA5571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1028" name="Picture 4" descr="Time is takes a hacker to brute force your password in 2022 Hive Systems Password Table">
            <a:extLst>
              <a:ext uri="{FF2B5EF4-FFF2-40B4-BE49-F238E27FC236}">
                <a16:creationId xmlns:a16="http://schemas.microsoft.com/office/drawing/2014/main" id="{4B95BA58-7AEF-44EB-94BB-AFBC5A54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7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905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79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06">
            <a:extLst>
              <a:ext uri="{FF2B5EF4-FFF2-40B4-BE49-F238E27FC236}">
                <a16:creationId xmlns:a16="http://schemas.microsoft.com/office/drawing/2014/main" id="{DB05171F-62E1-4343-BAB8-D5824B7E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更新</a:t>
            </a:r>
            <a:r>
              <a:rPr lang="zh-TW" altLang="en-US" dirty="0"/>
              <a:t>項目</a:t>
            </a:r>
          </a:p>
        </p:txBody>
      </p:sp>
      <p:sp>
        <p:nvSpPr>
          <p:cNvPr id="110" name="文字版面配置區 109">
            <a:extLst>
              <a:ext uri="{FF2B5EF4-FFF2-40B4-BE49-F238E27FC236}">
                <a16:creationId xmlns:a16="http://schemas.microsoft.com/office/drawing/2014/main" id="{C8CFB82C-619A-4EB8-99D6-EC07676CC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1" name="文字版面配置區 110">
            <a:extLst>
              <a:ext uri="{FF2B5EF4-FFF2-40B4-BE49-F238E27FC236}">
                <a16:creationId xmlns:a16="http://schemas.microsoft.com/office/drawing/2014/main" id="{807515D8-428E-4EB6-B435-7E73AF21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專責人員帳號登入，加入雙因子驗證</a:t>
            </a:r>
          </a:p>
        </p:txBody>
      </p:sp>
      <p:sp>
        <p:nvSpPr>
          <p:cNvPr id="112" name="文字版面配置區 111">
            <a:extLst>
              <a:ext uri="{FF2B5EF4-FFF2-40B4-BE49-F238E27FC236}">
                <a16:creationId xmlns:a16="http://schemas.microsoft.com/office/drawing/2014/main" id="{0BC402DF-E44C-4DB8-99A3-B35D86923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專責人員帳號，由於資安要求，本期開始須於通過帳密驗證後</a:t>
            </a:r>
            <a:endParaRPr lang="en-US" altLang="zh-TW" dirty="0"/>
          </a:p>
          <a:p>
            <a:r>
              <a:rPr lang="zh-TW" altLang="en-US" dirty="0"/>
              <a:t>系統寄發驗證碼至登記之公務信箱，輸入驗證碼後始能登入</a:t>
            </a:r>
            <a:endParaRPr lang="en-US" altLang="zh-TW" dirty="0"/>
          </a:p>
        </p:txBody>
      </p:sp>
      <p:sp>
        <p:nvSpPr>
          <p:cNvPr id="155" name="文字版面配置區 154">
            <a:extLst>
              <a:ext uri="{FF2B5EF4-FFF2-40B4-BE49-F238E27FC236}">
                <a16:creationId xmlns:a16="http://schemas.microsoft.com/office/drawing/2014/main" id="{4FA80572-DA95-4CA9-90F0-59B26FBD1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密碼強度將由</a:t>
            </a:r>
            <a:r>
              <a:rPr lang="en-US" altLang="zh-TW" dirty="0"/>
              <a:t>8</a:t>
            </a:r>
            <a:r>
              <a:rPr lang="zh-TW" altLang="en-US" dirty="0"/>
              <a:t>碼提升至</a:t>
            </a:r>
            <a:r>
              <a:rPr lang="en-US" altLang="zh-TW" dirty="0"/>
              <a:t>10</a:t>
            </a:r>
            <a:r>
              <a:rPr lang="zh-TW" altLang="en-US" dirty="0"/>
              <a:t>碼</a:t>
            </a:r>
          </a:p>
        </p:txBody>
      </p:sp>
      <p:sp>
        <p:nvSpPr>
          <p:cNvPr id="156" name="文字版面配置區 155">
            <a:extLst>
              <a:ext uri="{FF2B5EF4-FFF2-40B4-BE49-F238E27FC236}">
                <a16:creationId xmlns:a16="http://schemas.microsoft.com/office/drawing/2014/main" id="{91DB57D2-40D6-4DD1-917D-0C6AB45DD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加強帳號安全性，密碼提升至</a:t>
            </a:r>
            <a:r>
              <a:rPr lang="en-US" altLang="zh-TW" dirty="0"/>
              <a:t>10</a:t>
            </a:r>
            <a:r>
              <a:rPr lang="zh-TW" altLang="en-US" dirty="0"/>
              <a:t>碼將由</a:t>
            </a:r>
            <a:r>
              <a:rPr lang="en-US" altLang="zh-TW" dirty="0"/>
              <a:t>39</a:t>
            </a:r>
            <a:r>
              <a:rPr lang="zh-TW" altLang="en-US" dirty="0"/>
              <a:t>分鐘被破解，提升至</a:t>
            </a:r>
            <a:r>
              <a:rPr lang="en-US" altLang="zh-TW" dirty="0"/>
              <a:t>5</a:t>
            </a:r>
            <a:r>
              <a:rPr lang="zh-TW" altLang="en-US" dirty="0"/>
              <a:t>個月才有可能被暴力破解</a:t>
            </a:r>
          </a:p>
        </p:txBody>
      </p:sp>
      <p:sp>
        <p:nvSpPr>
          <p:cNvPr id="157" name="文字版面配置區 156">
            <a:extLst>
              <a:ext uri="{FF2B5EF4-FFF2-40B4-BE49-F238E27FC236}">
                <a16:creationId xmlns:a16="http://schemas.microsoft.com/office/drawing/2014/main" id="{12D28A2F-2EEA-40FF-8FD5-9DF39CF73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密碼重設僅限制於本人操作</a:t>
            </a:r>
          </a:p>
        </p:txBody>
      </p:sp>
      <p:sp>
        <p:nvSpPr>
          <p:cNvPr id="158" name="文字版面配置區 157">
            <a:extLst>
              <a:ext uri="{FF2B5EF4-FFF2-40B4-BE49-F238E27FC236}">
                <a16:creationId xmlns:a16="http://schemas.microsoft.com/office/drawing/2014/main" id="{2CE364CB-E894-46CB-970C-1C51F343D1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過往由管理師協助更新密碼，本期開始，均限定本人方能更新密碼</a:t>
            </a:r>
          </a:p>
        </p:txBody>
      </p:sp>
    </p:spTree>
    <p:extLst>
      <p:ext uri="{BB962C8B-B14F-4D97-AF65-F5344CB8AC3E}">
        <p14:creationId xmlns:p14="http://schemas.microsoft.com/office/powerpoint/2010/main" val="42491865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81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D5654-E3FF-4A00-9574-3F84AFCB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雙因子驗證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EC8623-BFA7-4A8C-B2E3-401D43B57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948C3E-1EBC-45D7-82C5-2D3CCC079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58118C13-9EC6-4BC0-B14A-E8B5FF088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AAD715D-8F8A-498B-9473-1B6EA754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0" y="7712422"/>
            <a:ext cx="6708386" cy="187982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8F62854-C6AB-4479-950D-007F5D85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302" y="5359524"/>
            <a:ext cx="5753903" cy="3982006"/>
          </a:xfrm>
          <a:prstGeom prst="rect">
            <a:avLst/>
          </a:prstGeom>
        </p:spPr>
      </p:pic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13314044-3C39-4ACD-A07D-75095C4A099A}"/>
              </a:ext>
            </a:extLst>
          </p:cNvPr>
          <p:cNvSpPr/>
          <p:nvPr/>
        </p:nvSpPr>
        <p:spPr>
          <a:xfrm>
            <a:off x="3526582" y="6151612"/>
            <a:ext cx="115212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434ED8CC-A22E-4AAA-A8B4-933098847D45}"/>
              </a:ext>
            </a:extLst>
          </p:cNvPr>
          <p:cNvSpPr/>
          <p:nvPr/>
        </p:nvSpPr>
        <p:spPr>
          <a:xfrm>
            <a:off x="7865749" y="7244824"/>
            <a:ext cx="136815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D9CA41B-C982-4A8F-B423-9380CF5986C7}"/>
              </a:ext>
            </a:extLst>
          </p:cNvPr>
          <p:cNvSpPr/>
          <p:nvPr/>
        </p:nvSpPr>
        <p:spPr>
          <a:xfrm>
            <a:off x="749234" y="7646348"/>
            <a:ext cx="3960440" cy="131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5ED56A-BAD3-47FD-BDBD-26BF89257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35" y="1158445"/>
            <a:ext cx="7466355" cy="4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33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3222</Words>
  <Application>Microsoft Office PowerPoint</Application>
  <PresentationFormat>自訂</PresentationFormat>
  <Paragraphs>536</Paragraphs>
  <Slides>86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5" baseType="lpstr">
      <vt:lpstr>Crimson Text</vt:lpstr>
      <vt:lpstr>Ubuntu Medium</vt:lpstr>
      <vt:lpstr>微軟正黑體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基本資料-3月份填報</vt:lpstr>
      <vt:lpstr>國際專修部</vt:lpstr>
      <vt:lpstr>不分院</vt:lpstr>
      <vt:lpstr>密碼強度</vt:lpstr>
      <vt:lpstr>更新項目</vt:lpstr>
      <vt:lpstr>雙因子驗證</vt:lpstr>
      <vt:lpstr>驗證碼信件</vt:lpstr>
      <vt:lpstr>填表系統網址更新</vt:lpstr>
      <vt:lpstr>PowerPoint 簡報</vt:lpstr>
      <vt:lpstr>申請表內容</vt:lpstr>
      <vt:lpstr>重置密碼1</vt:lpstr>
      <vt:lpstr>重置密碼</vt:lpstr>
      <vt:lpstr>登入失敗次數過多</vt:lpstr>
      <vt:lpstr>重設密碼</vt:lpstr>
      <vt:lpstr>重設密碼-1</vt:lpstr>
      <vt:lpstr>重設密碼信件</vt:lpstr>
      <vt:lpstr>重置密碼</vt:lpstr>
      <vt:lpstr>注意事項</vt:lpstr>
      <vt:lpstr>注意事項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HEDB-V3</cp:lastModifiedBy>
  <cp:revision>118</cp:revision>
  <dcterms:created xsi:type="dcterms:W3CDTF">2015-02-26T15:14:38Z</dcterms:created>
  <dcterms:modified xsi:type="dcterms:W3CDTF">2023-02-23T01:13:47Z</dcterms:modified>
</cp:coreProperties>
</file>