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77"/>
  </p:notesMasterIdLst>
  <p:handoutMasterIdLst>
    <p:handoutMasterId r:id="rId78"/>
  </p:handoutMasterIdLst>
  <p:sldIdLst>
    <p:sldId id="256" r:id="rId3"/>
    <p:sldId id="278" r:id="rId4"/>
    <p:sldId id="258" r:id="rId5"/>
    <p:sldId id="618" r:id="rId6"/>
    <p:sldId id="622" r:id="rId7"/>
    <p:sldId id="617" r:id="rId8"/>
    <p:sldId id="549" r:id="rId9"/>
    <p:sldId id="548" r:id="rId10"/>
    <p:sldId id="532" r:id="rId11"/>
    <p:sldId id="536" r:id="rId12"/>
    <p:sldId id="550" r:id="rId13"/>
    <p:sldId id="551" r:id="rId14"/>
    <p:sldId id="552" r:id="rId15"/>
    <p:sldId id="553" r:id="rId16"/>
    <p:sldId id="554" r:id="rId17"/>
    <p:sldId id="555" r:id="rId18"/>
    <p:sldId id="556" r:id="rId19"/>
    <p:sldId id="557" r:id="rId20"/>
    <p:sldId id="558" r:id="rId21"/>
    <p:sldId id="559" r:id="rId22"/>
    <p:sldId id="560" r:id="rId23"/>
    <p:sldId id="561" r:id="rId24"/>
    <p:sldId id="562" r:id="rId25"/>
    <p:sldId id="563" r:id="rId26"/>
    <p:sldId id="564" r:id="rId27"/>
    <p:sldId id="565" r:id="rId28"/>
    <p:sldId id="566" r:id="rId29"/>
    <p:sldId id="567" r:id="rId30"/>
    <p:sldId id="568" r:id="rId31"/>
    <p:sldId id="569" r:id="rId32"/>
    <p:sldId id="570" r:id="rId33"/>
    <p:sldId id="571" r:id="rId34"/>
    <p:sldId id="572" r:id="rId35"/>
    <p:sldId id="573" r:id="rId36"/>
    <p:sldId id="574" r:id="rId37"/>
    <p:sldId id="575" r:id="rId38"/>
    <p:sldId id="576" r:id="rId39"/>
    <p:sldId id="577" r:id="rId40"/>
    <p:sldId id="578" r:id="rId41"/>
    <p:sldId id="588" r:id="rId42"/>
    <p:sldId id="589" r:id="rId43"/>
    <p:sldId id="590" r:id="rId44"/>
    <p:sldId id="579" r:id="rId45"/>
    <p:sldId id="580" r:id="rId46"/>
    <p:sldId id="616" r:id="rId47"/>
    <p:sldId id="615" r:id="rId48"/>
    <p:sldId id="581" r:id="rId49"/>
    <p:sldId id="582" r:id="rId50"/>
    <p:sldId id="609" r:id="rId51"/>
    <p:sldId id="613" r:id="rId52"/>
    <p:sldId id="583" r:id="rId53"/>
    <p:sldId id="608" r:id="rId54"/>
    <p:sldId id="584" r:id="rId55"/>
    <p:sldId id="585" r:id="rId56"/>
    <p:sldId id="586" r:id="rId57"/>
    <p:sldId id="587" r:id="rId58"/>
    <p:sldId id="619" r:id="rId59"/>
    <p:sldId id="620" r:id="rId60"/>
    <p:sldId id="591" r:id="rId61"/>
    <p:sldId id="592" r:id="rId62"/>
    <p:sldId id="594" r:id="rId63"/>
    <p:sldId id="595" r:id="rId64"/>
    <p:sldId id="596" r:id="rId65"/>
    <p:sldId id="597" r:id="rId66"/>
    <p:sldId id="598" r:id="rId67"/>
    <p:sldId id="621" r:id="rId68"/>
    <p:sldId id="599" r:id="rId69"/>
    <p:sldId id="600" r:id="rId70"/>
    <p:sldId id="601" r:id="rId71"/>
    <p:sldId id="602" r:id="rId72"/>
    <p:sldId id="603" r:id="rId73"/>
    <p:sldId id="604" r:id="rId74"/>
    <p:sldId id="605" r:id="rId75"/>
    <p:sldId id="277" r:id="rId76"/>
  </p:sldIdLst>
  <p:sldSz cx="18286413" cy="10287000"/>
  <p:notesSz cx="6858000" cy="9144000"/>
  <p:defaultTextStyle>
    <a:defPPr>
      <a:defRPr lang="en-US"/>
    </a:defPPr>
    <a:lvl1pPr marL="0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F1F1F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700" autoAdjust="0"/>
    <p:restoredTop sz="96370" autoAdjust="0"/>
  </p:normalViewPr>
  <p:slideViewPr>
    <p:cSldViewPr>
      <p:cViewPr varScale="1">
        <p:scale>
          <a:sx n="57" d="100"/>
          <a:sy n="57" d="100"/>
        </p:scale>
        <p:origin x="114" y="648"/>
      </p:cViewPr>
      <p:guideLst>
        <p:guide orient="horz" pos="3240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4AE5D-9573-47C6-AC04-25D9B7B2224A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709A1-353E-4941-99FC-01F1F39F9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62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FB5F9-9D2A-4583-AD64-D8BB94702748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9FC20-7366-4A0C-AA7D-F4AAF6FB2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53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3094534" y="2191172"/>
            <a:ext cx="6555382" cy="3096344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3238550" y="2335188"/>
            <a:ext cx="2808311" cy="2808311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6118870" y="2263180"/>
            <a:ext cx="3384376" cy="100811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6118870" y="3415308"/>
            <a:ext cx="3456384" cy="1800200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10007302" y="2191172"/>
            <a:ext cx="6555382" cy="3096344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0151318" y="2335188"/>
            <a:ext cx="2808311" cy="2808311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23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13031638" y="2263180"/>
            <a:ext cx="3384376" cy="100811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4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13031638" y="3415308"/>
            <a:ext cx="3456384" cy="1800200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5" name="正方形/長方形 24"/>
          <p:cNvSpPr/>
          <p:nvPr userDrawn="1"/>
        </p:nvSpPr>
        <p:spPr>
          <a:xfrm>
            <a:off x="3094534" y="5647556"/>
            <a:ext cx="6555382" cy="3096344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図プレースホルダー 7"/>
          <p:cNvSpPr>
            <a:spLocks noGrp="1"/>
          </p:cNvSpPr>
          <p:nvPr>
            <p:ph type="pic" sz="quarter" idx="24" hasCustomPrompt="1"/>
          </p:nvPr>
        </p:nvSpPr>
        <p:spPr>
          <a:xfrm>
            <a:off x="3238550" y="5791572"/>
            <a:ext cx="2808311" cy="2808311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27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6118870" y="5719564"/>
            <a:ext cx="3384376" cy="100811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8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>
            <a:off x="6118870" y="6871692"/>
            <a:ext cx="3456384" cy="1800200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0007302" y="5647556"/>
            <a:ext cx="6555382" cy="3096344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図プレースホルダー 7"/>
          <p:cNvSpPr>
            <a:spLocks noGrp="1"/>
          </p:cNvSpPr>
          <p:nvPr>
            <p:ph type="pic" sz="quarter" idx="27" hasCustomPrompt="1"/>
          </p:nvPr>
        </p:nvSpPr>
        <p:spPr>
          <a:xfrm>
            <a:off x="10151318" y="5791572"/>
            <a:ext cx="2808311" cy="2808311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31" name="テキスト プレースホルダー 8"/>
          <p:cNvSpPr>
            <a:spLocks noGrp="1"/>
          </p:cNvSpPr>
          <p:nvPr>
            <p:ph type="body" sz="quarter" idx="28" hasCustomPrompt="1"/>
          </p:nvPr>
        </p:nvSpPr>
        <p:spPr>
          <a:xfrm>
            <a:off x="13031638" y="5719564"/>
            <a:ext cx="3384376" cy="100811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/>
            </a:lvl1pPr>
          </a:lstStyle>
          <a:p>
            <a:pPr lvl="0"/>
            <a:r>
              <a:rPr lang="en-US" dirty="0"/>
              <a:t>Author Here</a:t>
            </a:r>
          </a:p>
        </p:txBody>
      </p:sp>
      <p:sp>
        <p:nvSpPr>
          <p:cNvPr id="32" name="テキスト プレースホルダー 8"/>
          <p:cNvSpPr>
            <a:spLocks noGrp="1"/>
          </p:cNvSpPr>
          <p:nvPr>
            <p:ph type="body" sz="quarter" idx="29" hasCustomPrompt="1"/>
          </p:nvPr>
        </p:nvSpPr>
        <p:spPr>
          <a:xfrm>
            <a:off x="13031638" y="6871692"/>
            <a:ext cx="3456384" cy="1800200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79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2950518" y="4495428"/>
            <a:ext cx="4680520" cy="2304256"/>
          </a:xfrm>
        </p:spPr>
        <p:txBody>
          <a:bodyPr anchor="ctr">
            <a:noAutofit/>
          </a:bodyPr>
          <a:lstStyle>
            <a:lvl1pPr marL="0" indent="0" algn="l">
              <a:buNone/>
              <a:defRPr sz="32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7631038" y="2911252"/>
            <a:ext cx="9433048" cy="5472608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3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2950518" y="2479204"/>
            <a:ext cx="12241360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2950518" y="3199284"/>
            <a:ext cx="12241360" cy="237626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7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2950518" y="5719564"/>
            <a:ext cx="12241360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2950518" y="6439644"/>
            <a:ext cx="12241360" cy="237626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772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2950518" y="2479204"/>
            <a:ext cx="12241360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2950518" y="3199284"/>
            <a:ext cx="12241360" cy="144016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7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2950518" y="4639444"/>
            <a:ext cx="12241360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2950518" y="5359524"/>
            <a:ext cx="12241360" cy="144016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2950518" y="6799684"/>
            <a:ext cx="12241360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0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2950518" y="7519764"/>
            <a:ext cx="12241360" cy="144016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371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3094534" y="2191172"/>
            <a:ext cx="6768752" cy="6768752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3238548" y="2335186"/>
            <a:ext cx="6480000" cy="6480000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0043306" y="3919364"/>
            <a:ext cx="7020780" cy="1296144"/>
          </a:xfrm>
        </p:spPr>
        <p:txBody>
          <a:bodyPr anchor="b">
            <a:noAutofit/>
          </a:bodyPr>
          <a:lstStyle>
            <a:lvl1pPr marL="0" indent="0" algn="l">
              <a:buNone/>
              <a:defRPr sz="32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0043306" y="5215508"/>
            <a:ext cx="7020780" cy="237626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65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3094534" y="2191172"/>
            <a:ext cx="6768752" cy="6768752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3238548" y="2335186"/>
            <a:ext cx="6480000" cy="6480000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0007302" y="2983260"/>
            <a:ext cx="7020780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0007302" y="3703340"/>
            <a:ext cx="7020780" cy="1872208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10007302" y="5719564"/>
            <a:ext cx="7020780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10007302" y="6439644"/>
            <a:ext cx="7020780" cy="1872208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222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g Imag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3094534" y="2191172"/>
            <a:ext cx="13969552" cy="4680520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3238548" y="2335185"/>
            <a:ext cx="13681522" cy="4386951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2950518" y="7087716"/>
            <a:ext cx="13969552" cy="638324"/>
          </a:xfrm>
        </p:spPr>
        <p:txBody>
          <a:bodyPr anchor="b">
            <a:noAutofit/>
          </a:bodyPr>
          <a:lstStyle>
            <a:lvl1pPr marL="0" indent="0" algn="l">
              <a:buNone/>
              <a:defRPr sz="32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2950518" y="7654032"/>
            <a:ext cx="13969552" cy="1368152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24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6"/>
            <a:ext cx="18287207" cy="1028655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4711452"/>
            <a:ext cx="15543451" cy="689226"/>
          </a:xfrm>
        </p:spPr>
        <p:txBody>
          <a:bodyPr/>
          <a:lstStyle>
            <a:lvl1pPr>
              <a:defRPr baseline="0">
                <a:latin typeface="+mn-lt"/>
              </a:defRPr>
            </a:lvl1pPr>
          </a:lstStyle>
          <a:p>
            <a:r>
              <a:rPr lang="en-US" altLang="ja-JP" dirty="0"/>
              <a:t>Slide Title Here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5431532"/>
            <a:ext cx="15553728" cy="1080120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Subtitle Here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366342" y="9319964"/>
            <a:ext cx="15553728" cy="57539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Author Here</a:t>
            </a:r>
          </a:p>
        </p:txBody>
      </p:sp>
    </p:spTree>
    <p:extLst>
      <p:ext uri="{BB962C8B-B14F-4D97-AF65-F5344CB8AC3E}">
        <p14:creationId xmlns:p14="http://schemas.microsoft.com/office/powerpoint/2010/main" val="1371441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ive 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5"/>
            <a:ext cx="18286413" cy="1028610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2983260"/>
            <a:ext cx="15543451" cy="2417418"/>
          </a:xfrm>
        </p:spPr>
        <p:txBody>
          <a:bodyPr anchor="b">
            <a:normAutofit/>
          </a:bodyPr>
          <a:lstStyle>
            <a:lvl1pPr>
              <a:defRPr sz="3200" baseline="0">
                <a:latin typeface="+mn-lt"/>
              </a:defRPr>
            </a:lvl1pPr>
          </a:lstStyle>
          <a:p>
            <a:r>
              <a:rPr lang="en-US" altLang="ja-JP" dirty="0"/>
              <a:t>Text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5431532"/>
            <a:ext cx="15553728" cy="1080120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Subtext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08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ive Word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8455868"/>
            <a:ext cx="15553728" cy="1080120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Subtitle Here</a:t>
            </a:r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646261" y="534988"/>
            <a:ext cx="17065897" cy="7056784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790276" y="679000"/>
            <a:ext cx="16777866" cy="6768755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7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7838650"/>
            <a:ext cx="15543451" cy="689226"/>
          </a:xfrm>
        </p:spPr>
        <p:txBody>
          <a:bodyPr anchor="b">
            <a:normAutofit/>
          </a:bodyPr>
          <a:lstStyle>
            <a:lvl1pPr>
              <a:defRPr sz="3200" baseline="0">
                <a:latin typeface="+mn-lt"/>
              </a:defRPr>
            </a:lvl1pPr>
          </a:lstStyle>
          <a:p>
            <a:r>
              <a:rPr lang="en-US" altLang="ja-JP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034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8287208" cy="10286554"/>
          </a:xfrm>
          <a:prstGeom prst="rect">
            <a:avLst/>
          </a:prstGeom>
        </p:spPr>
      </p:pic>
      <p:sp>
        <p:nvSpPr>
          <p:cNvPr id="7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006302" y="7159724"/>
            <a:ext cx="5326782" cy="2736304"/>
          </a:xfrm>
        </p:spPr>
        <p:txBody>
          <a:bodyPr anchor="ctr">
            <a:noAutofit/>
          </a:bodyPr>
          <a:lstStyle>
            <a:lvl1pPr marL="0" indent="0" algn="r">
              <a:buNone/>
              <a:defRPr sz="25000" kern="1200" spc="-2000" baseline="0">
                <a:solidFill>
                  <a:schemeClr val="bg1">
                    <a:alpha val="12000"/>
                  </a:schemeClr>
                </a:solidFill>
              </a:defRPr>
            </a:lvl1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6550918" y="7303740"/>
            <a:ext cx="10364014" cy="2376264"/>
          </a:xfrm>
        </p:spPr>
        <p:txBody>
          <a:bodyPr>
            <a:normAutofit/>
          </a:bodyPr>
          <a:lstStyle>
            <a:lvl1pPr algn="l">
              <a:defRPr sz="11500" baseline="0">
                <a:latin typeface="+mn-lt"/>
              </a:defRPr>
            </a:lvl1pPr>
          </a:lstStyle>
          <a:p>
            <a:r>
              <a:rPr lang="en-US" altLang="ja-JP" dirty="0"/>
              <a:t>Slide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486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 userDrawn="1"/>
        </p:nvSpPr>
        <p:spPr>
          <a:xfrm>
            <a:off x="3094534" y="2191172"/>
            <a:ext cx="6555382" cy="3588399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3238550" y="2335188"/>
            <a:ext cx="6264000" cy="331236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2950518" y="5863580"/>
            <a:ext cx="6699398" cy="648072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2950518" y="6439644"/>
            <a:ext cx="6699397" cy="2592288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10007302" y="2191172"/>
            <a:ext cx="6555382" cy="3588399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10151318" y="2335188"/>
            <a:ext cx="6264000" cy="331236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9834860" y="5863580"/>
            <a:ext cx="6699398" cy="648072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9834860" y="6439644"/>
            <a:ext cx="6699397" cy="2592288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8971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x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04340" y="2913476"/>
            <a:ext cx="3895006" cy="647700"/>
          </a:xfrm>
        </p:spPr>
        <p:txBody>
          <a:bodyPr anchor="ctr">
            <a:normAutofit/>
          </a:bodyPr>
          <a:lstStyle>
            <a:lvl1pPr marL="0" indent="0" algn="l">
              <a:buNone/>
              <a:defRPr sz="2250" b="1" cap="none" baseline="0">
                <a:solidFill>
                  <a:srgbClr val="324D5E"/>
                </a:solidFill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5" name="Text Placeholder 29"/>
          <p:cNvSpPr>
            <a:spLocks noGrp="1"/>
          </p:cNvSpPr>
          <p:nvPr>
            <p:ph type="body" sz="quarter" idx="22" hasCustomPrompt="1"/>
          </p:nvPr>
        </p:nvSpPr>
        <p:spPr>
          <a:xfrm>
            <a:off x="2004340" y="3561181"/>
            <a:ext cx="3895006" cy="1840490"/>
          </a:xfrm>
        </p:spPr>
        <p:txBody>
          <a:bodyPr anchor="t">
            <a:normAutofit/>
          </a:bodyPr>
          <a:lstStyle>
            <a:lvl1pPr marL="0" indent="0" algn="just">
              <a:buNone/>
              <a:defRPr sz="2025">
                <a:solidFill>
                  <a:srgbClr val="8C9CA6"/>
                </a:solidFill>
              </a:defRPr>
            </a:lvl1pPr>
          </a:lstStyle>
          <a:p>
            <a:pPr lvl="0"/>
            <a:r>
              <a:rPr lang="en-US"/>
              <a:t>Short description here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723842" y="2734473"/>
            <a:ext cx="1194902" cy="891540"/>
          </a:xfrm>
          <a:prstGeom prst="ellipse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3375">
                <a:solidFill>
                  <a:schemeClr val="bg1"/>
                </a:solidFill>
                <a:latin typeface="FontAwesome" pitchFamily="2" charset="0"/>
              </a:defRPr>
            </a:lvl1pPr>
          </a:lstStyle>
          <a:p>
            <a:pPr lvl="0"/>
            <a:r>
              <a:rPr lang="en-US"/>
              <a:t></a:t>
            </a:r>
          </a:p>
        </p:txBody>
      </p:sp>
      <p:sp>
        <p:nvSpPr>
          <p:cNvPr id="25" name="Text Placeholder 29"/>
          <p:cNvSpPr>
            <a:spLocks noGrp="1"/>
          </p:cNvSpPr>
          <p:nvPr>
            <p:ph type="body" sz="quarter" idx="27" hasCustomPrompt="1"/>
          </p:nvPr>
        </p:nvSpPr>
        <p:spPr>
          <a:xfrm>
            <a:off x="2004340" y="6449103"/>
            <a:ext cx="3895006" cy="647700"/>
          </a:xfrm>
        </p:spPr>
        <p:txBody>
          <a:bodyPr anchor="ctr">
            <a:normAutofit/>
          </a:bodyPr>
          <a:lstStyle>
            <a:lvl1pPr marL="0" indent="0" algn="l">
              <a:buNone/>
              <a:defRPr sz="2250" b="1" cap="none" baseline="0">
                <a:solidFill>
                  <a:srgbClr val="324D5E"/>
                </a:solidFill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6" name="Text Placeholder 29"/>
          <p:cNvSpPr>
            <a:spLocks noGrp="1"/>
          </p:cNvSpPr>
          <p:nvPr>
            <p:ph type="body" sz="quarter" idx="28" hasCustomPrompt="1"/>
          </p:nvPr>
        </p:nvSpPr>
        <p:spPr>
          <a:xfrm>
            <a:off x="2004340" y="7096808"/>
            <a:ext cx="3895006" cy="1840490"/>
          </a:xfrm>
        </p:spPr>
        <p:txBody>
          <a:bodyPr anchor="t">
            <a:normAutofit/>
          </a:bodyPr>
          <a:lstStyle>
            <a:lvl1pPr marL="0" indent="0" algn="just">
              <a:buNone/>
              <a:defRPr sz="2025">
                <a:solidFill>
                  <a:srgbClr val="8C9CA6"/>
                </a:solidFill>
              </a:defRPr>
            </a:lvl1pPr>
          </a:lstStyle>
          <a:p>
            <a:pPr lvl="0"/>
            <a:r>
              <a:rPr lang="en-US"/>
              <a:t>Short description here</a:t>
            </a: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723842" y="6270101"/>
            <a:ext cx="1194902" cy="891540"/>
          </a:xfrm>
          <a:prstGeom prst="ellipse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3375">
                <a:latin typeface="FontAwesome" pitchFamily="2" charset="0"/>
              </a:defRPr>
            </a:lvl1pPr>
          </a:lstStyle>
          <a:p>
            <a:pPr lvl="0"/>
            <a:r>
              <a:rPr lang="en-US"/>
              <a:t></a:t>
            </a:r>
          </a:p>
        </p:txBody>
      </p:sp>
      <p:sp>
        <p:nvSpPr>
          <p:cNvPr id="28" name="Text Placeholder 29"/>
          <p:cNvSpPr>
            <a:spLocks noGrp="1"/>
          </p:cNvSpPr>
          <p:nvPr>
            <p:ph type="body" sz="quarter" idx="30" hasCustomPrompt="1"/>
          </p:nvPr>
        </p:nvSpPr>
        <p:spPr>
          <a:xfrm>
            <a:off x="7758561" y="2913476"/>
            <a:ext cx="3895006" cy="647700"/>
          </a:xfrm>
        </p:spPr>
        <p:txBody>
          <a:bodyPr anchor="ctr">
            <a:normAutofit/>
          </a:bodyPr>
          <a:lstStyle>
            <a:lvl1pPr marL="0" indent="0" algn="l">
              <a:buNone/>
              <a:defRPr sz="2250" b="1" cap="none" baseline="0">
                <a:solidFill>
                  <a:srgbClr val="324D5E"/>
                </a:solidFill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9" name="Text Placeholder 29"/>
          <p:cNvSpPr>
            <a:spLocks noGrp="1"/>
          </p:cNvSpPr>
          <p:nvPr>
            <p:ph type="body" sz="quarter" idx="31" hasCustomPrompt="1"/>
          </p:nvPr>
        </p:nvSpPr>
        <p:spPr>
          <a:xfrm>
            <a:off x="7758561" y="3561181"/>
            <a:ext cx="3895006" cy="1840490"/>
          </a:xfrm>
        </p:spPr>
        <p:txBody>
          <a:bodyPr anchor="t">
            <a:normAutofit/>
          </a:bodyPr>
          <a:lstStyle>
            <a:lvl1pPr marL="0" indent="0" algn="just">
              <a:buNone/>
              <a:defRPr sz="2025">
                <a:solidFill>
                  <a:srgbClr val="8C9CA6"/>
                </a:solidFill>
              </a:defRPr>
            </a:lvl1pPr>
          </a:lstStyle>
          <a:p>
            <a:pPr lvl="0"/>
            <a:r>
              <a:rPr lang="en-US"/>
              <a:t>Short description here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32" hasCustomPrompt="1"/>
          </p:nvPr>
        </p:nvSpPr>
        <p:spPr>
          <a:xfrm>
            <a:off x="6478063" y="2734473"/>
            <a:ext cx="1194902" cy="891540"/>
          </a:xfrm>
          <a:prstGeom prst="ellipse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3375">
                <a:latin typeface="FontAwesome" pitchFamily="2" charset="0"/>
              </a:defRPr>
            </a:lvl1pPr>
          </a:lstStyle>
          <a:p>
            <a:pPr lvl="0"/>
            <a:r>
              <a:rPr lang="en-US"/>
              <a:t></a:t>
            </a:r>
          </a:p>
        </p:txBody>
      </p:sp>
      <p:sp>
        <p:nvSpPr>
          <p:cNvPr id="38" name="Text Placeholder 29"/>
          <p:cNvSpPr>
            <a:spLocks noGrp="1"/>
          </p:cNvSpPr>
          <p:nvPr>
            <p:ph type="body" sz="quarter" idx="33" hasCustomPrompt="1"/>
          </p:nvPr>
        </p:nvSpPr>
        <p:spPr>
          <a:xfrm>
            <a:off x="7758561" y="6449103"/>
            <a:ext cx="3895006" cy="647700"/>
          </a:xfrm>
        </p:spPr>
        <p:txBody>
          <a:bodyPr anchor="ctr">
            <a:normAutofit/>
          </a:bodyPr>
          <a:lstStyle>
            <a:lvl1pPr marL="0" indent="0" algn="l">
              <a:buNone/>
              <a:defRPr sz="2250" b="1" cap="none" baseline="0">
                <a:solidFill>
                  <a:srgbClr val="324D5E"/>
                </a:solidFill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9" name="Text Placeholder 29"/>
          <p:cNvSpPr>
            <a:spLocks noGrp="1"/>
          </p:cNvSpPr>
          <p:nvPr>
            <p:ph type="body" sz="quarter" idx="34" hasCustomPrompt="1"/>
          </p:nvPr>
        </p:nvSpPr>
        <p:spPr>
          <a:xfrm>
            <a:off x="7758561" y="7096808"/>
            <a:ext cx="3895006" cy="1840490"/>
          </a:xfrm>
        </p:spPr>
        <p:txBody>
          <a:bodyPr anchor="t">
            <a:normAutofit/>
          </a:bodyPr>
          <a:lstStyle>
            <a:lvl1pPr marL="0" indent="0" algn="just">
              <a:buNone/>
              <a:defRPr sz="2025">
                <a:solidFill>
                  <a:srgbClr val="8C9CA6"/>
                </a:solidFill>
              </a:defRPr>
            </a:lvl1pPr>
          </a:lstStyle>
          <a:p>
            <a:pPr lvl="0"/>
            <a:r>
              <a:rPr lang="en-US"/>
              <a:t>Short description here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35" hasCustomPrompt="1"/>
          </p:nvPr>
        </p:nvSpPr>
        <p:spPr>
          <a:xfrm>
            <a:off x="6478063" y="6270101"/>
            <a:ext cx="1194902" cy="891540"/>
          </a:xfrm>
          <a:prstGeom prst="ellipse">
            <a:avLst/>
          </a:prstGeom>
          <a:solidFill>
            <a:schemeClr val="accent4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3375">
                <a:latin typeface="FontAwesome" pitchFamily="2" charset="0"/>
              </a:defRPr>
            </a:lvl1pPr>
          </a:lstStyle>
          <a:p>
            <a:pPr lvl="0"/>
            <a:r>
              <a:rPr lang="en-US"/>
              <a:t></a:t>
            </a:r>
          </a:p>
        </p:txBody>
      </p:sp>
      <p:sp>
        <p:nvSpPr>
          <p:cNvPr id="41" name="Text Placeholder 29"/>
          <p:cNvSpPr>
            <a:spLocks noGrp="1"/>
          </p:cNvSpPr>
          <p:nvPr>
            <p:ph type="body" sz="quarter" idx="36" hasCustomPrompt="1"/>
          </p:nvPr>
        </p:nvSpPr>
        <p:spPr>
          <a:xfrm>
            <a:off x="13667572" y="2913476"/>
            <a:ext cx="3895006" cy="647700"/>
          </a:xfrm>
        </p:spPr>
        <p:txBody>
          <a:bodyPr anchor="ctr">
            <a:normAutofit/>
          </a:bodyPr>
          <a:lstStyle>
            <a:lvl1pPr marL="0" indent="0" algn="l">
              <a:buNone/>
              <a:defRPr sz="2250" b="1" cap="none" baseline="0">
                <a:solidFill>
                  <a:srgbClr val="324D5E"/>
                </a:solidFill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4" name="Text Placeholder 29"/>
          <p:cNvSpPr>
            <a:spLocks noGrp="1"/>
          </p:cNvSpPr>
          <p:nvPr>
            <p:ph type="body" sz="quarter" idx="37" hasCustomPrompt="1"/>
          </p:nvPr>
        </p:nvSpPr>
        <p:spPr>
          <a:xfrm>
            <a:off x="13667572" y="3561181"/>
            <a:ext cx="3895006" cy="1840490"/>
          </a:xfrm>
        </p:spPr>
        <p:txBody>
          <a:bodyPr anchor="t">
            <a:normAutofit/>
          </a:bodyPr>
          <a:lstStyle>
            <a:lvl1pPr marL="0" indent="0" algn="just">
              <a:buNone/>
              <a:defRPr sz="2025">
                <a:solidFill>
                  <a:srgbClr val="8C9CA6"/>
                </a:solidFill>
              </a:defRPr>
            </a:lvl1pPr>
          </a:lstStyle>
          <a:p>
            <a:pPr lvl="0"/>
            <a:r>
              <a:rPr lang="en-US"/>
              <a:t>Short description here</a:t>
            </a:r>
          </a:p>
        </p:txBody>
      </p:sp>
      <p:sp>
        <p:nvSpPr>
          <p:cNvPr id="51" name="Text Placeholder 7"/>
          <p:cNvSpPr>
            <a:spLocks noGrp="1"/>
          </p:cNvSpPr>
          <p:nvPr>
            <p:ph type="body" sz="quarter" idx="38" hasCustomPrompt="1"/>
          </p:nvPr>
        </p:nvSpPr>
        <p:spPr>
          <a:xfrm>
            <a:off x="12387072" y="2734473"/>
            <a:ext cx="1194902" cy="891540"/>
          </a:xfrm>
          <a:prstGeom prst="ellipse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3375">
                <a:solidFill>
                  <a:schemeClr val="bg1"/>
                </a:solidFill>
                <a:latin typeface="FontAwesome" pitchFamily="2" charset="0"/>
              </a:defRPr>
            </a:lvl1pPr>
          </a:lstStyle>
          <a:p>
            <a:pPr lvl="0"/>
            <a:r>
              <a:rPr lang="en-US"/>
              <a:t></a:t>
            </a:r>
          </a:p>
        </p:txBody>
      </p:sp>
      <p:sp>
        <p:nvSpPr>
          <p:cNvPr id="52" name="Text Placeholder 29"/>
          <p:cNvSpPr>
            <a:spLocks noGrp="1"/>
          </p:cNvSpPr>
          <p:nvPr>
            <p:ph type="body" sz="quarter" idx="39" hasCustomPrompt="1"/>
          </p:nvPr>
        </p:nvSpPr>
        <p:spPr>
          <a:xfrm>
            <a:off x="13667572" y="6449103"/>
            <a:ext cx="3895006" cy="647700"/>
          </a:xfrm>
        </p:spPr>
        <p:txBody>
          <a:bodyPr anchor="ctr">
            <a:normAutofit/>
          </a:bodyPr>
          <a:lstStyle>
            <a:lvl1pPr marL="0" indent="0" algn="l">
              <a:buNone/>
              <a:defRPr sz="2250" b="1" cap="none" baseline="0">
                <a:solidFill>
                  <a:srgbClr val="324D5E"/>
                </a:solidFill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53" name="Text Placeholder 29"/>
          <p:cNvSpPr>
            <a:spLocks noGrp="1"/>
          </p:cNvSpPr>
          <p:nvPr>
            <p:ph type="body" sz="quarter" idx="40" hasCustomPrompt="1"/>
          </p:nvPr>
        </p:nvSpPr>
        <p:spPr>
          <a:xfrm>
            <a:off x="13667572" y="7096808"/>
            <a:ext cx="3895006" cy="1840490"/>
          </a:xfrm>
        </p:spPr>
        <p:txBody>
          <a:bodyPr anchor="t">
            <a:normAutofit/>
          </a:bodyPr>
          <a:lstStyle>
            <a:lvl1pPr marL="0" indent="0" algn="just">
              <a:buNone/>
              <a:defRPr sz="2025">
                <a:solidFill>
                  <a:srgbClr val="8C9CA6"/>
                </a:solidFill>
              </a:defRPr>
            </a:lvl1pPr>
          </a:lstStyle>
          <a:p>
            <a:pPr lvl="0"/>
            <a:r>
              <a:rPr lang="en-US"/>
              <a:t>Short description here</a:t>
            </a:r>
          </a:p>
        </p:txBody>
      </p:sp>
      <p:sp>
        <p:nvSpPr>
          <p:cNvPr id="54" name="Text Placeholder 7"/>
          <p:cNvSpPr>
            <a:spLocks noGrp="1"/>
          </p:cNvSpPr>
          <p:nvPr>
            <p:ph type="body" sz="quarter" idx="41" hasCustomPrompt="1"/>
          </p:nvPr>
        </p:nvSpPr>
        <p:spPr>
          <a:xfrm>
            <a:off x="12387072" y="6270101"/>
            <a:ext cx="1194902" cy="891540"/>
          </a:xfrm>
          <a:prstGeom prst="ellipse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3375">
                <a:solidFill>
                  <a:schemeClr val="bg1"/>
                </a:solidFill>
                <a:latin typeface="FontAwesome" pitchFamily="2" charset="0"/>
              </a:defRPr>
            </a:lvl1pPr>
          </a:lstStyle>
          <a:p>
            <a:pPr lvl="0"/>
            <a:r>
              <a:rPr lang="en-US"/>
              <a:t></a:t>
            </a:r>
          </a:p>
        </p:txBody>
      </p:sp>
      <p:grpSp>
        <p:nvGrpSpPr>
          <p:cNvPr id="55" name="Group 5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56" name="Rectangle 5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57" name="Rectangle 5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58" name="Rectangle 5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59" name="Rectangle 5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60" name="Rectangle 5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026350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859293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81367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133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2686654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122980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738191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4129222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479197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94131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1296144"/>
          </a:xfrm>
        </p:spPr>
        <p:txBody>
          <a:bodyPr anchor="b">
            <a:normAutofit/>
          </a:bodyPr>
          <a:lstStyle>
            <a:lvl1pPr algn="l">
              <a:defRPr sz="66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7865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90225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563506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6864715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9257398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9844653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0425045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2414889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544631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7981273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73313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4" name="グラフ プレースホルダー 3"/>
          <p:cNvSpPr>
            <a:spLocks noGrp="1"/>
          </p:cNvSpPr>
          <p:nvPr>
            <p:ph type="chart" sz="quarter" idx="13" hasCustomPrompt="1"/>
          </p:nvPr>
        </p:nvSpPr>
        <p:spPr>
          <a:xfrm>
            <a:off x="3238897" y="2335535"/>
            <a:ext cx="3672061" cy="367206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3094534" y="6672684"/>
            <a:ext cx="3816424" cy="230425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3094534" y="6024612"/>
            <a:ext cx="3816424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グラフ プレースホルダー 3"/>
          <p:cNvSpPr>
            <a:spLocks noGrp="1"/>
          </p:cNvSpPr>
          <p:nvPr>
            <p:ph type="chart" sz="quarter" idx="23" hasCustomPrompt="1"/>
          </p:nvPr>
        </p:nvSpPr>
        <p:spPr>
          <a:xfrm>
            <a:off x="7675091" y="2318643"/>
            <a:ext cx="3672061" cy="367206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7530728" y="6655792"/>
            <a:ext cx="3816424" cy="230425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7530728" y="6007720"/>
            <a:ext cx="3816424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8" name="グラフ プレースホルダー 3"/>
          <p:cNvSpPr>
            <a:spLocks noGrp="1"/>
          </p:cNvSpPr>
          <p:nvPr>
            <p:ph type="chart" sz="quarter" idx="26" hasCustomPrompt="1"/>
          </p:nvPr>
        </p:nvSpPr>
        <p:spPr>
          <a:xfrm>
            <a:off x="12095881" y="2318519"/>
            <a:ext cx="3672061" cy="367206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11951518" y="6655668"/>
            <a:ext cx="3816424" cy="230425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28" hasCustomPrompt="1"/>
          </p:nvPr>
        </p:nvSpPr>
        <p:spPr>
          <a:xfrm>
            <a:off x="11951518" y="6007596"/>
            <a:ext cx="3816424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0866216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4557663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0153850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6694054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3632499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1439926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1748758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8222119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8336301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8019904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4231466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4" name="グラフ プレースホルダー 3"/>
          <p:cNvSpPr>
            <a:spLocks noGrp="1"/>
          </p:cNvSpPr>
          <p:nvPr>
            <p:ph type="chart" sz="quarter" idx="13" hasCustomPrompt="1"/>
          </p:nvPr>
        </p:nvSpPr>
        <p:spPr>
          <a:xfrm>
            <a:off x="2950519" y="2335535"/>
            <a:ext cx="11881320" cy="439214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2950518" y="7447756"/>
            <a:ext cx="5832648" cy="1728192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2950518" y="6799684"/>
            <a:ext cx="5832648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9143206" y="7447756"/>
            <a:ext cx="5832648" cy="1728192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21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9143206" y="6799684"/>
            <a:ext cx="5832648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01197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1257193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3"/>
          </p:nvPr>
        </p:nvSpPr>
        <p:spPr>
          <a:xfrm>
            <a:off x="118575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4"/>
          </p:nvPr>
        </p:nvSpPr>
        <p:spPr>
          <a:xfrm>
            <a:off x="6557395" y="2464761"/>
            <a:ext cx="5171627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26" name="Rectangle 25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9" name="Rectangle 28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30" name="Rectangle 29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265668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wid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/>
          </p:nvPr>
        </p:nvSpPr>
        <p:spPr>
          <a:xfrm>
            <a:off x="0" y="2428879"/>
            <a:ext cx="18286413" cy="6757988"/>
          </a:xfrm>
        </p:spPr>
        <p:txBody>
          <a:bodyPr/>
          <a:lstStyle/>
          <a:p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5821020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3933302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6437131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8024584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87050220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4271979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4602231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7229584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807157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4" name="グラフ プレースホルダー 3"/>
          <p:cNvSpPr>
            <a:spLocks noGrp="1"/>
          </p:cNvSpPr>
          <p:nvPr>
            <p:ph type="chart" sz="quarter" idx="13" hasCustomPrompt="1"/>
          </p:nvPr>
        </p:nvSpPr>
        <p:spPr>
          <a:xfrm>
            <a:off x="2950519" y="2335535"/>
            <a:ext cx="11881320" cy="439214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2950518" y="7447756"/>
            <a:ext cx="11809312" cy="1728192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2950518" y="6799684"/>
            <a:ext cx="11809312" cy="720080"/>
          </a:xfrm>
        </p:spPr>
        <p:txBody>
          <a:bodyPr anchor="b">
            <a:noAutofit/>
          </a:bodyPr>
          <a:lstStyle>
            <a:lvl1pPr marL="0" indent="0" algn="l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376726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2511215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6334012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9201329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4010724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626" y="4364885"/>
            <a:ext cx="4173610" cy="566145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01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69599" y="4364885"/>
            <a:ext cx="4173610" cy="56614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02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6569" y="4364885"/>
            <a:ext cx="4173610" cy="56614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03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3541" y="4364883"/>
            <a:ext cx="4173610" cy="566145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100" dirty="0">
                <a:solidFill>
                  <a:schemeClr val="bg1"/>
                </a:solidFill>
              </a:rPr>
              <a:t>04</a:t>
            </a:r>
            <a:endParaRPr kumimoji="1" lang="ja-JP" altLang="en-US" sz="21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628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628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6960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6960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6570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6570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3542" y="5083766"/>
            <a:ext cx="3928545" cy="3149735"/>
          </a:xfrm>
        </p:spPr>
        <p:txBody>
          <a:bodyPr>
            <a:normAutofit/>
          </a:bodyPr>
          <a:lstStyle>
            <a:lvl1pPr marL="257175" indent="-257175" algn="l">
              <a:buFont typeface="Wingdings" panose="05000000000000000000" pitchFamily="2" charset="2"/>
              <a:buChar char="n"/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3542" y="2713642"/>
            <a:ext cx="3928545" cy="146503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1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45532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6991866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084190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楕円 9"/>
          <p:cNvSpPr/>
          <p:nvPr userDrawn="1"/>
        </p:nvSpPr>
        <p:spPr>
          <a:xfrm>
            <a:off x="8042938" y="2583942"/>
            <a:ext cx="2200537" cy="6053391"/>
          </a:xfrm>
          <a:prstGeom prst="ellips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3" name="楕円 12"/>
          <p:cNvSpPr/>
          <p:nvPr userDrawn="1"/>
        </p:nvSpPr>
        <p:spPr>
          <a:xfrm rot="18000000">
            <a:off x="8042674" y="2584673"/>
            <a:ext cx="2201069" cy="6051933"/>
          </a:xfrm>
          <a:prstGeom prst="ellipse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4" name="楕円 13"/>
          <p:cNvSpPr/>
          <p:nvPr userDrawn="1"/>
        </p:nvSpPr>
        <p:spPr>
          <a:xfrm rot="14400000">
            <a:off x="8042674" y="2584673"/>
            <a:ext cx="2201069" cy="6051933"/>
          </a:xfrm>
          <a:prstGeom prst="ellipse">
            <a:avLst/>
          </a:prstGeom>
          <a:noFill/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5" name="楕円 14"/>
          <p:cNvSpPr/>
          <p:nvPr userDrawn="1"/>
        </p:nvSpPr>
        <p:spPr>
          <a:xfrm>
            <a:off x="9676179" y="3135850"/>
            <a:ext cx="385365" cy="38545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6" name="楕円 15"/>
          <p:cNvSpPr/>
          <p:nvPr userDrawn="1"/>
        </p:nvSpPr>
        <p:spPr>
          <a:xfrm>
            <a:off x="6361765" y="6298637"/>
            <a:ext cx="385365" cy="38545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7" name="楕円 16"/>
          <p:cNvSpPr/>
          <p:nvPr userDrawn="1"/>
        </p:nvSpPr>
        <p:spPr>
          <a:xfrm>
            <a:off x="10893327" y="7166768"/>
            <a:ext cx="385365" cy="38545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2313905" y="3344192"/>
            <a:ext cx="5429157" cy="1798517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2313905" y="2354717"/>
            <a:ext cx="5429157" cy="74714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2421395" y="3120001"/>
            <a:ext cx="1827739" cy="72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240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2916" y="6167936"/>
            <a:ext cx="5513923" cy="1791935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22916" y="5178461"/>
            <a:ext cx="5513923" cy="747147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4079015" y="5943745"/>
            <a:ext cx="1827739" cy="720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sz="240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2313905" y="6722672"/>
            <a:ext cx="5429157" cy="1798517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5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2313905" y="5733198"/>
            <a:ext cx="5429157" cy="74714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2421395" y="6498482"/>
            <a:ext cx="1827739" cy="720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 sz="2400"/>
          </a:p>
        </p:txBody>
      </p:sp>
      <p:cxnSp>
        <p:nvCxnSpPr>
          <p:cNvPr id="27" name="直線コネクタ 9"/>
          <p:cNvCxnSpPr>
            <a:stCxn id="15" idx="6"/>
            <a:endCxn id="19" idx="1"/>
          </p:cNvCxnSpPr>
          <p:nvPr userDrawn="1"/>
        </p:nvCxnSpPr>
        <p:spPr>
          <a:xfrm flipV="1">
            <a:off x="10061541" y="2728292"/>
            <a:ext cx="2252365" cy="600287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9"/>
          <p:cNvCxnSpPr>
            <a:stCxn id="22" idx="3"/>
            <a:endCxn id="16" idx="0"/>
          </p:cNvCxnSpPr>
          <p:nvPr userDrawn="1"/>
        </p:nvCxnSpPr>
        <p:spPr>
          <a:xfrm>
            <a:off x="6036840" y="5552035"/>
            <a:ext cx="517607" cy="746603"/>
          </a:xfrm>
          <a:prstGeom prst="bentConnector2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9"/>
          <p:cNvCxnSpPr>
            <a:stCxn id="17" idx="6"/>
            <a:endCxn id="25" idx="1"/>
          </p:cNvCxnSpPr>
          <p:nvPr userDrawn="1"/>
        </p:nvCxnSpPr>
        <p:spPr>
          <a:xfrm flipV="1">
            <a:off x="11278691" y="6106770"/>
            <a:ext cx="1035214" cy="1252725"/>
          </a:xfrm>
          <a:prstGeom prst="bentConnector3">
            <a:avLst>
              <a:gd name="adj1" fmla="val 68225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4579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9963144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667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094534" y="2551212"/>
            <a:ext cx="5760640" cy="1728192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8855174" y="2568228"/>
            <a:ext cx="8208912" cy="1711176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3094534" y="4855468"/>
            <a:ext cx="5760640" cy="1728192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8855174" y="4872484"/>
            <a:ext cx="8208912" cy="1711176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3087812" y="3528492"/>
            <a:ext cx="5760640" cy="720080"/>
          </a:xfrm>
        </p:spPr>
        <p:txBody>
          <a:bodyPr anchor="b">
            <a:noAutofit/>
          </a:bodyPr>
          <a:lstStyle>
            <a:lvl1pPr marL="0" indent="0" algn="r">
              <a:buNone/>
              <a:defRPr sz="32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3094534" y="5858520"/>
            <a:ext cx="5760640" cy="720080"/>
          </a:xfrm>
        </p:spPr>
        <p:txBody>
          <a:bodyPr anchor="b">
            <a:noAutofit/>
          </a:bodyPr>
          <a:lstStyle>
            <a:lvl1pPr marL="0" indent="0" algn="r">
              <a:buNone/>
              <a:defRPr sz="32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3" name="正方形/長方形 12"/>
          <p:cNvSpPr/>
          <p:nvPr userDrawn="1"/>
        </p:nvSpPr>
        <p:spPr>
          <a:xfrm>
            <a:off x="3075484" y="7159724"/>
            <a:ext cx="5760640" cy="1728192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8836124" y="7176740"/>
            <a:ext cx="8208912" cy="1711176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3075484" y="8162776"/>
            <a:ext cx="5760640" cy="720080"/>
          </a:xfrm>
        </p:spPr>
        <p:txBody>
          <a:bodyPr anchor="b">
            <a:noAutofit/>
          </a:bodyPr>
          <a:lstStyle>
            <a:lvl1pPr marL="0" indent="0" algn="r">
              <a:buNone/>
              <a:defRPr sz="32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" name="テキスト ボックス 2"/>
          <p:cNvSpPr txBox="1"/>
          <p:nvPr userDrawn="1"/>
        </p:nvSpPr>
        <p:spPr>
          <a:xfrm>
            <a:off x="3074194" y="2214979"/>
            <a:ext cx="26642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0" dirty="0">
                <a:solidFill>
                  <a:schemeClr val="tx1">
                    <a:alpha val="7000"/>
                  </a:schemeClr>
                </a:solidFill>
              </a:rPr>
              <a:t>1</a:t>
            </a:r>
          </a:p>
        </p:txBody>
      </p:sp>
      <p:sp>
        <p:nvSpPr>
          <p:cNvPr id="18" name="テキスト ボックス 17"/>
          <p:cNvSpPr txBox="1"/>
          <p:nvPr userDrawn="1"/>
        </p:nvSpPr>
        <p:spPr>
          <a:xfrm>
            <a:off x="3074194" y="4519235"/>
            <a:ext cx="26642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0" dirty="0">
                <a:solidFill>
                  <a:schemeClr val="tx1">
                    <a:alpha val="7000"/>
                  </a:schemeClr>
                </a:solidFill>
              </a:rPr>
              <a:t>2</a:t>
            </a:r>
          </a:p>
        </p:txBody>
      </p:sp>
      <p:sp>
        <p:nvSpPr>
          <p:cNvPr id="19" name="テキスト ボックス 18"/>
          <p:cNvSpPr txBox="1"/>
          <p:nvPr userDrawn="1"/>
        </p:nvSpPr>
        <p:spPr>
          <a:xfrm>
            <a:off x="3074194" y="6847299"/>
            <a:ext cx="26642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0" dirty="0">
                <a:solidFill>
                  <a:schemeClr val="tx1">
                    <a:alpha val="7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794667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3862628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3407799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7790412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5922929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1717123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1920335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39154853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80228497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15645158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724635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>
            <a:off x="5758830" y="2263180"/>
            <a:ext cx="3220876" cy="3220876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9143206" y="2263180"/>
            <a:ext cx="3220876" cy="3220876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5758830" y="5636456"/>
            <a:ext cx="3220876" cy="3220876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9143206" y="5636456"/>
            <a:ext cx="3220876" cy="3220876"/>
          </a:xfrm>
          <a:prstGeom prst="rect">
            <a:avLst/>
          </a:prstGeom>
          <a:solidFill>
            <a:srgbClr val="000000">
              <a:alpha val="52157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212652" y="2263180"/>
            <a:ext cx="4546178" cy="324036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5758830" y="3343300"/>
            <a:ext cx="3207134" cy="1152128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4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1222326" y="5592564"/>
            <a:ext cx="4546178" cy="3264768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12378096" y="2263180"/>
            <a:ext cx="4555988" cy="3240360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26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12364082" y="5592564"/>
            <a:ext cx="4555988" cy="3264768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  <p:sp>
        <p:nvSpPr>
          <p:cNvPr id="27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9143206" y="3343300"/>
            <a:ext cx="3220876" cy="1152128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8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5758830" y="6655668"/>
            <a:ext cx="3220876" cy="1125252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9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>
            <a:off x="9156948" y="6655668"/>
            <a:ext cx="3207134" cy="1125252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2712391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" y="-14597"/>
            <a:ext cx="18286411" cy="1771959"/>
          </a:xfrm>
          <a:prstGeom prst="rect">
            <a:avLst/>
          </a:prstGeom>
          <a:solidFill>
            <a:srgbClr val="273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2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191" y="366558"/>
            <a:ext cx="15772031" cy="1009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3837" y="9699173"/>
            <a:ext cx="4114443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57375" y="9699173"/>
            <a:ext cx="6171664" cy="422156"/>
          </a:xfrm>
        </p:spPr>
        <p:txBody>
          <a:bodyPr/>
          <a:lstStyle>
            <a:lvl1pPr>
              <a:defRPr>
                <a:solidFill>
                  <a:srgbClr val="576973"/>
                </a:solidFill>
              </a:defRPr>
            </a:lvl1pPr>
          </a:lstStyle>
          <a:p>
            <a:r>
              <a:rPr lang="zh-TW" altLang="en-US" dirty="0"/>
              <a:t>大學校院校務料庫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>
            <a:lvl1pPr algn="r">
              <a:defRPr>
                <a:solidFill>
                  <a:srgbClr val="576973"/>
                </a:solidFill>
              </a:defRPr>
            </a:lvl1pPr>
          </a:lstStyle>
          <a:p>
            <a:fld id="{6E18DBF4-37B7-4C4F-9728-A1C100B17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10149840"/>
            <a:ext cx="18286413" cy="137160"/>
            <a:chOff x="0" y="4480421"/>
            <a:chExt cx="12192000" cy="9144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4480421"/>
              <a:ext cx="2439924" cy="914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2439924" y="4480421"/>
              <a:ext cx="2439924" cy="914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4879848" y="4480421"/>
              <a:ext cx="2439924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7319772" y="4480421"/>
              <a:ext cx="2439924" cy="9144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9759696" y="4480421"/>
              <a:ext cx="2432304" cy="914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25"/>
            </a:p>
          </p:txBody>
        </p:sp>
      </p:grpSp>
    </p:spTree>
    <p:extLst>
      <p:ext uri="{BB962C8B-B14F-4D97-AF65-F5344CB8AC3E}">
        <p14:creationId xmlns:p14="http://schemas.microsoft.com/office/powerpoint/2010/main" val="254707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2950518" y="751012"/>
            <a:ext cx="10173101" cy="720080"/>
          </a:xfrm>
        </p:spPr>
        <p:txBody>
          <a:bodyPr anchor="b">
            <a:normAutofit/>
          </a:bodyPr>
          <a:lstStyle>
            <a:lvl1pPr algn="l">
              <a:defRPr sz="4000" baseline="0"/>
            </a:lvl1pPr>
          </a:lstStyle>
          <a:p>
            <a:r>
              <a:rPr lang="en-US" altLang="ja-JP" dirty="0"/>
              <a:t>Slide Title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 rot="18900000">
            <a:off x="125464" y="1149766"/>
            <a:ext cx="2576720" cy="547688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</a:defRPr>
            </a:lvl1pPr>
          </a:lstStyle>
          <a:p>
            <a:r>
              <a:rPr lang="en-US"/>
              <a:t>SLIDE </a:t>
            </a:r>
            <a:fld id="{D97FAD88-CD89-445B-80D2-D1F46C8536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950518" y="1327076"/>
            <a:ext cx="14113568" cy="504056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>
                    <a:alpha val="70000"/>
                  </a:schemeClr>
                </a:solidFill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Slide Subtitle</a:t>
            </a:r>
            <a:endParaRPr lang="en-US" dirty="0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2950518" y="4495428"/>
            <a:ext cx="12241360" cy="720080"/>
          </a:xfrm>
        </p:spPr>
        <p:txBody>
          <a:bodyPr anchor="b">
            <a:noAutofit/>
          </a:bodyPr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2950518" y="5215508"/>
            <a:ext cx="12241360" cy="2016224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pPr lvl="0"/>
            <a:r>
              <a:rPr lang="en-US" altLang="ja-JP" dirty="0"/>
              <a:t>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07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36.xml"/><Relationship Id="rId34" Type="http://schemas.openxmlformats.org/officeDocument/2006/relationships/slideLayout" Target="../slideLayouts/slideLayout49.xml"/><Relationship Id="rId42" Type="http://schemas.openxmlformats.org/officeDocument/2006/relationships/slideLayout" Target="../slideLayouts/slideLayout57.xml"/><Relationship Id="rId47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5.xml"/><Relationship Id="rId55" Type="http://schemas.openxmlformats.org/officeDocument/2006/relationships/slideLayout" Target="../slideLayouts/slideLayout70.xml"/><Relationship Id="rId6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7.xml"/><Relationship Id="rId37" Type="http://schemas.openxmlformats.org/officeDocument/2006/relationships/slideLayout" Target="../slideLayouts/slideLayout52.xml"/><Relationship Id="rId40" Type="http://schemas.openxmlformats.org/officeDocument/2006/relationships/slideLayout" Target="../slideLayouts/slideLayout55.xml"/><Relationship Id="rId45" Type="http://schemas.openxmlformats.org/officeDocument/2006/relationships/slideLayout" Target="../slideLayouts/slideLayout60.xml"/><Relationship Id="rId53" Type="http://schemas.openxmlformats.org/officeDocument/2006/relationships/slideLayout" Target="../slideLayouts/slideLayout68.xml"/><Relationship Id="rId58" Type="http://schemas.openxmlformats.org/officeDocument/2006/relationships/slideLayout" Target="../slideLayouts/slideLayout73.xml"/><Relationship Id="rId6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61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5.xml"/><Relationship Id="rId35" Type="http://schemas.openxmlformats.org/officeDocument/2006/relationships/slideLayout" Target="../slideLayouts/slideLayout50.xml"/><Relationship Id="rId43" Type="http://schemas.openxmlformats.org/officeDocument/2006/relationships/slideLayout" Target="../slideLayouts/slideLayout58.xml"/><Relationship Id="rId48" Type="http://schemas.openxmlformats.org/officeDocument/2006/relationships/slideLayout" Target="../slideLayouts/slideLayout63.xml"/><Relationship Id="rId56" Type="http://schemas.openxmlformats.org/officeDocument/2006/relationships/slideLayout" Target="../slideLayouts/slideLayout71.xml"/><Relationship Id="rId64" Type="http://schemas.openxmlformats.org/officeDocument/2006/relationships/slideLayout" Target="../slideLayouts/slideLayout79.xml"/><Relationship Id="rId8" Type="http://schemas.openxmlformats.org/officeDocument/2006/relationships/slideLayout" Target="../slideLayouts/slideLayout23.xml"/><Relationship Id="rId51" Type="http://schemas.openxmlformats.org/officeDocument/2006/relationships/slideLayout" Target="../slideLayouts/slideLayout66.xml"/><Relationship Id="rId3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8.xml"/><Relationship Id="rId38" Type="http://schemas.openxmlformats.org/officeDocument/2006/relationships/slideLayout" Target="../slideLayouts/slideLayout53.xml"/><Relationship Id="rId46" Type="http://schemas.openxmlformats.org/officeDocument/2006/relationships/slideLayout" Target="../slideLayouts/slideLayout61.xml"/><Relationship Id="rId59" Type="http://schemas.openxmlformats.org/officeDocument/2006/relationships/slideLayout" Target="../slideLayouts/slideLayout74.xml"/><Relationship Id="rId67" Type="http://schemas.openxmlformats.org/officeDocument/2006/relationships/image" Target="../media/image1.png"/><Relationship Id="rId20" Type="http://schemas.openxmlformats.org/officeDocument/2006/relationships/slideLayout" Target="../slideLayouts/slideLayout35.xml"/><Relationship Id="rId41" Type="http://schemas.openxmlformats.org/officeDocument/2006/relationships/slideLayout" Target="../slideLayouts/slideLayout56.xml"/><Relationship Id="rId54" Type="http://schemas.openxmlformats.org/officeDocument/2006/relationships/slideLayout" Target="../slideLayouts/slideLayout69.xml"/><Relationship Id="rId6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36" Type="http://schemas.openxmlformats.org/officeDocument/2006/relationships/slideLayout" Target="../slideLayouts/slideLayout51.xml"/><Relationship Id="rId49" Type="http://schemas.openxmlformats.org/officeDocument/2006/relationships/slideLayout" Target="../slideLayouts/slideLayout64.xml"/><Relationship Id="rId57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46.xml"/><Relationship Id="rId44" Type="http://schemas.openxmlformats.org/officeDocument/2006/relationships/slideLayout" Target="../slideLayouts/slideLayout59.xml"/><Relationship Id="rId52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75.xml"/><Relationship Id="rId65" Type="http://schemas.openxmlformats.org/officeDocument/2006/relationships/slideLayout" Target="../slideLayouts/slideLayout80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5"/>
            <a:ext cx="18286413" cy="1028610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6"/>
            <a:ext cx="18287206" cy="10286554"/>
          </a:xfrm>
          <a:prstGeom prst="rect">
            <a:avLst/>
          </a:prstGeom>
        </p:spPr>
      </p:pic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14321" y="267943"/>
            <a:ext cx="16457772" cy="987125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615108"/>
            <a:ext cx="16457772" cy="777686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/>
              <a:t>Master Text</a:t>
            </a:r>
            <a:endParaRPr lang="ja-JP" altLang="en-US" dirty="0"/>
          </a:p>
        </p:txBody>
      </p:sp>
      <p:sp>
        <p:nvSpPr>
          <p:cNvPr id="8" name="テキスト ボックス 7"/>
          <p:cNvSpPr txBox="1"/>
          <p:nvPr userDrawn="1"/>
        </p:nvSpPr>
        <p:spPr>
          <a:xfrm>
            <a:off x="11735494" y="9351902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dirty="0">
                <a:solidFill>
                  <a:schemeClr val="bg1">
                    <a:alpha val="70000"/>
                  </a:schemeClr>
                </a:solidFill>
              </a:rPr>
              <a:t>大學校院校務資料庫</a:t>
            </a:r>
            <a:endParaRPr lang="en-US" sz="2000" dirty="0">
              <a:solidFill>
                <a:schemeClr val="bg1">
                  <a:alpha val="7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33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3" r:id="rId2"/>
    <p:sldLayoutId id="2147483658" r:id="rId3"/>
    <p:sldLayoutId id="2147483668" r:id="rId4"/>
    <p:sldLayoutId id="2147483669" r:id="rId5"/>
    <p:sldLayoutId id="2147483670" r:id="rId6"/>
    <p:sldLayoutId id="2147483661" r:id="rId7"/>
    <p:sldLayoutId id="2147483662" r:id="rId8"/>
    <p:sldLayoutId id="2147483654" r:id="rId9"/>
    <p:sldLayoutId id="2147483655" r:id="rId10"/>
    <p:sldLayoutId id="2147483671" r:id="rId11"/>
    <p:sldLayoutId id="2147483672" r:id="rId12"/>
    <p:sldLayoutId id="2147483656" r:id="rId13"/>
    <p:sldLayoutId id="2147483657" r:id="rId14"/>
    <p:sldLayoutId id="2147483660" r:id="rId15"/>
  </p:sldLayoutIdLst>
  <p:hf hdr="0" ftr="0" dt="0"/>
  <p:txStyles>
    <p:titleStyle>
      <a:lvl1pPr algn="ctr" defTabSz="1632753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Tx/>
        <a:buNone/>
        <a:defRPr sz="32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828000" indent="-360000" algn="l" defTabSz="1632753" rtl="0" eaLnBrk="1" latinLnBrk="0" hangingPunct="1">
        <a:spcBef>
          <a:spcPct val="20000"/>
        </a:spcBef>
        <a:buFontTx/>
        <a:buChar char="●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88000" indent="-360000" algn="l" defTabSz="1632753" rtl="0" eaLnBrk="1" latinLnBrk="0" hangingPunct="1">
        <a:spcBef>
          <a:spcPct val="20000"/>
        </a:spcBef>
        <a:buFontTx/>
        <a:buChar char="●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Tx/>
        <a:buChar char="●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Tx/>
        <a:buChar char="●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14321" y="267943"/>
            <a:ext cx="16457772" cy="987125"/>
          </a:xfrm>
          <a:prstGeom prst="rect">
            <a:avLst/>
          </a:prstGeom>
        </p:spPr>
        <p:txBody>
          <a:bodyPr vert="horz" lIns="163275" tIns="81638" rIns="163275" bIns="81638" rtlCol="0" anchor="ctr">
            <a:norm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615108"/>
            <a:ext cx="16457772" cy="7776864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/>
              <a:t>Master Text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0643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74" r:id="rId3"/>
    <p:sldLayoutId id="2147483667" r:id="rId4"/>
    <p:sldLayoutId id="2147483675" r:id="rId5"/>
    <p:sldLayoutId id="2147483676" r:id="rId6"/>
    <p:sldLayoutId id="2147483680" r:id="rId7"/>
    <p:sldLayoutId id="2147483682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  <p:sldLayoutId id="2147483709" r:id="rId26"/>
    <p:sldLayoutId id="2147483710" r:id="rId27"/>
    <p:sldLayoutId id="2147483711" r:id="rId28"/>
    <p:sldLayoutId id="2147483712" r:id="rId29"/>
    <p:sldLayoutId id="2147483713" r:id="rId30"/>
    <p:sldLayoutId id="2147483714" r:id="rId31"/>
    <p:sldLayoutId id="2147483715" r:id="rId32"/>
    <p:sldLayoutId id="2147483716" r:id="rId33"/>
    <p:sldLayoutId id="2147483717" r:id="rId34"/>
    <p:sldLayoutId id="2147483718" r:id="rId35"/>
    <p:sldLayoutId id="2147483719" r:id="rId36"/>
    <p:sldLayoutId id="2147483720" r:id="rId37"/>
    <p:sldLayoutId id="2147483721" r:id="rId38"/>
    <p:sldLayoutId id="2147483722" r:id="rId39"/>
    <p:sldLayoutId id="2147483723" r:id="rId40"/>
    <p:sldLayoutId id="2147483724" r:id="rId41"/>
    <p:sldLayoutId id="2147483725" r:id="rId42"/>
    <p:sldLayoutId id="2147483726" r:id="rId43"/>
    <p:sldLayoutId id="2147483727" r:id="rId44"/>
    <p:sldLayoutId id="2147483728" r:id="rId45"/>
    <p:sldLayoutId id="2147483729" r:id="rId46"/>
    <p:sldLayoutId id="2147483730" r:id="rId47"/>
    <p:sldLayoutId id="2147483731" r:id="rId48"/>
    <p:sldLayoutId id="2147483732" r:id="rId49"/>
    <p:sldLayoutId id="2147483733" r:id="rId50"/>
    <p:sldLayoutId id="2147483734" r:id="rId51"/>
    <p:sldLayoutId id="2147483735" r:id="rId52"/>
    <p:sldLayoutId id="2147483736" r:id="rId53"/>
    <p:sldLayoutId id="2147483737" r:id="rId54"/>
    <p:sldLayoutId id="2147483738" r:id="rId55"/>
    <p:sldLayoutId id="2147483739" r:id="rId56"/>
    <p:sldLayoutId id="2147483740" r:id="rId57"/>
    <p:sldLayoutId id="2147483741" r:id="rId58"/>
    <p:sldLayoutId id="2147483742" r:id="rId59"/>
    <p:sldLayoutId id="2147483743" r:id="rId60"/>
    <p:sldLayoutId id="2147483744" r:id="rId61"/>
    <p:sldLayoutId id="2147483745" r:id="rId62"/>
    <p:sldLayoutId id="2147483746" r:id="rId63"/>
    <p:sldLayoutId id="2147483747" r:id="rId64"/>
    <p:sldLayoutId id="2147483748" r:id="rId65"/>
  </p:sldLayoutIdLst>
  <p:hf hdr="0" ftr="0" dt="0"/>
  <p:txStyles>
    <p:titleStyle>
      <a:lvl1pPr algn="ctr" defTabSz="1632753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Tx/>
        <a:buNone/>
        <a:defRPr sz="32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828000" indent="-360000" algn="l" defTabSz="1632753" rtl="0" eaLnBrk="1" latinLnBrk="0" hangingPunct="1">
        <a:spcBef>
          <a:spcPct val="20000"/>
        </a:spcBef>
        <a:buFontTx/>
        <a:buChar char="●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88000" indent="-360000" algn="l" defTabSz="1632753" rtl="0" eaLnBrk="1" latinLnBrk="0" hangingPunct="1">
        <a:spcBef>
          <a:spcPct val="20000"/>
        </a:spcBef>
        <a:buFontTx/>
        <a:buChar char="●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Tx/>
        <a:buChar char="●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Tx/>
        <a:buChar char="●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8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zh-TW" altLang="en-US" sz="8800" dirty="0"/>
              <a:t>系統操作說明</a:t>
            </a:r>
            <a:endParaRPr lang="en-US" sz="880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大學校院校務資料庫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325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60CDE38F-F6C7-4663-A79B-EA05261D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上傳佐證文件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A86729E-490D-4B1F-A433-D579F2984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2021.02.26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4DC79CD-55DA-44EA-9CDA-747DDE72F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765D65D-D104-43AD-B7DF-98575268C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BF328B7-4807-42EB-9C31-94496F5E0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666" y="1803969"/>
            <a:ext cx="7543800" cy="265747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1E87321-4D1E-49B1-8589-C40B5E515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443" y="4073310"/>
            <a:ext cx="10819521" cy="609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25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>
          <a:xfrm>
            <a:off x="6550918" y="7303740"/>
            <a:ext cx="10364014" cy="2592288"/>
          </a:xfrm>
        </p:spPr>
        <p:txBody>
          <a:bodyPr>
            <a:normAutofit/>
          </a:bodyPr>
          <a:lstStyle/>
          <a:p>
            <a:r>
              <a:rPr lang="zh-TW" altLang="en-US" dirty="0"/>
              <a:t>填報資料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035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F70865D0-D2A6-41AF-9651-9EE8D7D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98F1DCB-F75A-4B57-970A-3DB836672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206" y="2443141"/>
            <a:ext cx="13716000" cy="6124859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077E1F0-6163-434C-BF55-3A78C1C3E90F}"/>
              </a:ext>
            </a:extLst>
          </p:cNvPr>
          <p:cNvSpPr/>
          <p:nvPr/>
        </p:nvSpPr>
        <p:spPr>
          <a:xfrm>
            <a:off x="4685780" y="3195962"/>
            <a:ext cx="5136569" cy="684747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137160" tIns="68580" rIns="137160" bIns="68580" anchor="ctr" anchorCtr="1" compatLnSpc="1">
            <a:noAutofit/>
          </a:bodyPr>
          <a:lstStyle/>
          <a:p>
            <a:pPr algn="ctr" defTabSz="13716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1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95EDDA1E-7C81-444E-8D99-D0F4D8AD4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/>
          <a:p>
            <a:fld id="{7CD08052-46D4-4451-BCD3-D01F8058DAE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26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E66F9B87-DF85-4C41-8530-5A1B02F83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BCBD67-CCC0-44A7-8C7F-1FEE1619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2019.08.20</a:t>
            </a:r>
            <a:endParaRPr 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79398E-957A-49A1-8598-D07815996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FE6E4D-38A0-49B6-B2CC-81B6F926F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07A2EDAB-E006-465F-A5DD-DA90E9C4B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1541861"/>
            <a:ext cx="13545752" cy="77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90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表冊填寫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700" y="2507759"/>
            <a:ext cx="8146371" cy="60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87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endParaRPr lang="zh-TW" altLang="en-US" sz="360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zh-TW" altLang="zh-TW" sz="3600" dirty="0"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>
          <a:xfrm>
            <a:off x="3112468" y="3838395"/>
            <a:ext cx="5760640" cy="720080"/>
          </a:xfrm>
        </p:spPr>
        <p:txBody>
          <a:bodyPr/>
          <a:lstStyle/>
          <a:p>
            <a:endParaRPr lang="en-US" altLang="zh-TW" dirty="0">
              <a:latin typeface="微軟正黑體" pitchFamily="34"/>
              <a:ea typeface="微軟正黑體" pitchFamily="34"/>
            </a:endParaRPr>
          </a:p>
          <a:p>
            <a:endParaRPr lang="en-US" altLang="zh-TW" dirty="0">
              <a:latin typeface="微軟正黑體" pitchFamily="34"/>
              <a:ea typeface="微軟正黑體" pitchFamily="34"/>
            </a:endParaRPr>
          </a:p>
          <a:p>
            <a:r>
              <a:rPr lang="zh-TW" altLang="zh-TW" dirty="0">
                <a:latin typeface="微軟正黑體" pitchFamily="34"/>
                <a:ea typeface="微軟正黑體" pitchFamily="34"/>
              </a:rPr>
              <a:t>僅針對與原先上傳</a:t>
            </a:r>
            <a:endParaRPr lang="en-US" altLang="zh-TW" dirty="0">
              <a:latin typeface="微軟正黑體" pitchFamily="34"/>
              <a:ea typeface="微軟正黑體" pitchFamily="34"/>
            </a:endParaRPr>
          </a:p>
          <a:p>
            <a:r>
              <a:rPr lang="zh-TW" altLang="zh-TW" dirty="0">
                <a:latin typeface="微軟正黑體" pitchFamily="34"/>
                <a:ea typeface="微軟正黑體" pitchFamily="34"/>
              </a:rPr>
              <a:t>重疊部分進行資料覆蓋</a:t>
            </a:r>
            <a:endParaRPr lang="zh-TW" altLang="en-US" dirty="0"/>
          </a:p>
          <a:p>
            <a:endParaRPr lang="zh-TW" altLang="en-US" sz="3000" dirty="0"/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EE8C771B-035E-4D8F-8E91-8F8EFCC91D4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42321" y="6149455"/>
            <a:ext cx="5256584" cy="720080"/>
          </a:xfrm>
        </p:spPr>
        <p:txBody>
          <a:bodyPr>
            <a:noAutofit/>
          </a:bodyPr>
          <a:lstStyle/>
          <a:p>
            <a:r>
              <a:rPr lang="zh-TW" altLang="en-US" dirty="0">
                <a:latin typeface="微軟正黑體" pitchFamily="34"/>
                <a:ea typeface="微軟正黑體" pitchFamily="34"/>
              </a:rPr>
              <a:t>系統會將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</a:p>
          <a:p>
            <a:r>
              <a:rPr lang="zh-TW" altLang="en-US" dirty="0">
                <a:latin typeface="微軟正黑體" pitchFamily="34"/>
                <a:ea typeface="微軟正黑體" pitchFamily="34"/>
              </a:rPr>
              <a:t>已刪除資料視為不處理</a:t>
            </a:r>
            <a:endParaRPr lang="zh-TW" altLang="zh-TW" dirty="0">
              <a:latin typeface="微軟正黑體" pitchFamily="34"/>
              <a:ea typeface="微軟正黑體" pitchFamily="34"/>
            </a:endParaRPr>
          </a:p>
          <a:p>
            <a:endParaRPr lang="zh-TW" altLang="en-US" dirty="0"/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376525D-D25B-4E2E-A6C8-383580B50A7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/>
          </a:bodyPr>
          <a:lstStyle/>
          <a:p>
            <a:endParaRPr lang="zh-TW" altLang="en-US" sz="3600" dirty="0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C8253A16-B7F6-4D59-8FAD-AF716A46325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287B14A-9CC5-4A4E-81B0-124B53D0F6BC}"/>
              </a:ext>
            </a:extLst>
          </p:cNvPr>
          <p:cNvSpPr/>
          <p:nvPr/>
        </p:nvSpPr>
        <p:spPr>
          <a:xfrm>
            <a:off x="4606702" y="7739940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dirty="0">
                <a:latin typeface="微軟正黑體" pitchFamily="34"/>
                <a:ea typeface="微軟正黑體" pitchFamily="34"/>
              </a:rPr>
              <a:t>上傳</a:t>
            </a:r>
            <a:r>
              <a:rPr lang="zh-TW" altLang="en-US" dirty="0">
                <a:latin typeface="微軟正黑體" pitchFamily="34"/>
                <a:ea typeface="微軟正黑體" pitchFamily="34"/>
              </a:rPr>
              <a:t>資料會每次累加</a:t>
            </a:r>
            <a:endParaRPr lang="zh-TW" altLang="en-US" dirty="0"/>
          </a:p>
        </p:txBody>
      </p:sp>
      <p:sp>
        <p:nvSpPr>
          <p:cNvPr id="14" name="投影片編號版面配置區 5">
            <a:extLst>
              <a:ext uri="{FF2B5EF4-FFF2-40B4-BE49-F238E27FC236}">
                <a16:creationId xmlns:a16="http://schemas.microsoft.com/office/drawing/2014/main" id="{009D8DB3-71AB-41FB-B060-DCF70B0761CE}"/>
              </a:ext>
            </a:extLst>
          </p:cNvPr>
          <p:cNvSpPr txBox="1">
            <a:spLocks/>
          </p:cNvSpPr>
          <p:nvPr/>
        </p:nvSpPr>
        <p:spPr>
          <a:xfrm>
            <a:off x="12926342" y="9324910"/>
            <a:ext cx="4114443" cy="42215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1632753" rtl="0" eaLnBrk="1" latinLnBrk="0" hangingPunct="1">
              <a:defRPr sz="2400" kern="1200">
                <a:solidFill>
                  <a:schemeClr val="bg1">
                    <a:alpha val="70000"/>
                  </a:schemeClr>
                </a:solidFill>
                <a:latin typeface="Roboto Regular" panose="02000000000000000000" pitchFamily="2" charset="0"/>
                <a:ea typeface="Roboto Regular" panose="02000000000000000000" pitchFamily="2" charset="0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CD08052-46D4-4451-BCD3-D01F8058DAE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23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E7C46A4-4A33-4631-B053-C5EF7F6B6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99F24F-1B1E-4E1D-A03F-8CD95B92C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A479B-D1C4-441F-9055-2CD75CD8DDFF}"/>
              </a:ext>
            </a:extLst>
          </p:cNvPr>
          <p:cNvSpPr txBox="1"/>
          <p:nvPr/>
        </p:nvSpPr>
        <p:spPr>
          <a:xfrm>
            <a:off x="7078662" y="6506283"/>
            <a:ext cx="4129088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CFBFB11-0CAB-409E-A9CE-2B9614D92927}"/>
              </a:ext>
            </a:extLst>
          </p:cNvPr>
          <p:cNvSpPr txBox="1"/>
          <p:nvPr/>
        </p:nvSpPr>
        <p:spPr>
          <a:xfrm>
            <a:off x="7078662" y="4906082"/>
            <a:ext cx="4129088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C88C7E-D85F-46EB-A0A4-F48AE45F6CCE}"/>
              </a:ext>
            </a:extLst>
          </p:cNvPr>
          <p:cNvSpPr txBox="1"/>
          <p:nvPr/>
        </p:nvSpPr>
        <p:spPr>
          <a:xfrm>
            <a:off x="7078662" y="3305880"/>
            <a:ext cx="4129088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1D6F25B-442F-44D0-9EE3-8D89D7E437F7}"/>
              </a:ext>
            </a:extLst>
          </p:cNvPr>
          <p:cNvSpPr/>
          <p:nvPr/>
        </p:nvSpPr>
        <p:spPr>
          <a:xfrm>
            <a:off x="5818217" y="1930097"/>
            <a:ext cx="6415088" cy="7215188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69803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資料上傳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0B7646-EA91-4DE7-8295-490245DAC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2019.08.20</a:t>
            </a:r>
            <a:endParaRPr 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8B92D6-1282-49E5-860E-B510A7BC6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13B9095-4C24-4EC1-A075-DF8F6D163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2D8B94C-C7A7-4B73-9E4F-C31D5401BA6C}"/>
              </a:ext>
            </a:extLst>
          </p:cNvPr>
          <p:cNvSpPr/>
          <p:nvPr/>
        </p:nvSpPr>
        <p:spPr>
          <a:xfrm>
            <a:off x="5947379" y="2221992"/>
            <a:ext cx="6415088" cy="6163056"/>
          </a:xfrm>
          <a:prstGeom prst="roundRect">
            <a:avLst/>
          </a:prstGeom>
          <a:noFill/>
          <a:ln w="76200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795422-6D68-452D-A034-429775A8FF2D}"/>
              </a:ext>
            </a:extLst>
          </p:cNvPr>
          <p:cNvSpPr txBox="1"/>
          <p:nvPr/>
        </p:nvSpPr>
        <p:spPr>
          <a:xfrm>
            <a:off x="6990365" y="5999037"/>
            <a:ext cx="4129088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02F19D-BA3F-409B-934E-B139891D852E}"/>
              </a:ext>
            </a:extLst>
          </p:cNvPr>
          <p:cNvSpPr txBox="1"/>
          <p:nvPr/>
        </p:nvSpPr>
        <p:spPr>
          <a:xfrm>
            <a:off x="7023023" y="4370259"/>
            <a:ext cx="4129088" cy="83099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中文系 </a:t>
            </a:r>
            <a: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</a:p>
        </p:txBody>
      </p:sp>
    </p:spTree>
    <p:extLst>
      <p:ext uri="{BB962C8B-B14F-4D97-AF65-F5344CB8AC3E}">
        <p14:creationId xmlns:p14="http://schemas.microsoft.com/office/powerpoint/2010/main" val="189136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4294967295"/>
          </p:nvPr>
        </p:nvSpPr>
        <p:spPr>
          <a:xfrm>
            <a:off x="4171156" y="2928938"/>
            <a:ext cx="11830050" cy="3974307"/>
          </a:xfrm>
        </p:spPr>
        <p:txBody>
          <a:bodyPr>
            <a:normAutofit/>
          </a:bodyPr>
          <a:lstStyle/>
          <a:p>
            <a:pPr marL="342900" indent="-171450">
              <a:spcBef>
                <a:spcPts val="0"/>
              </a:spcBef>
            </a:pPr>
            <a:r>
              <a:rPr lang="zh-TW" altLang="zh-TW" dirty="0">
                <a:latin typeface="微軟正黑體" pitchFamily="34"/>
                <a:ea typeface="微軟正黑體" pitchFamily="34"/>
              </a:rPr>
              <a:t>可以分批上傳，例如將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excel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拆為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2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個檔案，可分開上傳。</a:t>
            </a:r>
          </a:p>
          <a:p>
            <a:pPr marL="342900" indent="-171450">
              <a:spcBef>
                <a:spcPts val="0"/>
              </a:spcBef>
            </a:pPr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>
              <a:spcBef>
                <a:spcPts val="0"/>
              </a:spcBef>
            </a:pPr>
            <a:r>
              <a:rPr lang="zh-TW" altLang="zh-TW" dirty="0">
                <a:latin typeface="微軟正黑體" pitchFamily="34"/>
                <a:ea typeface="微軟正黑體" pitchFamily="34"/>
              </a:rPr>
              <a:t>若僅需修改其中幾筆資料，可僅上傳修改部分資料。</a:t>
            </a:r>
          </a:p>
          <a:p>
            <a:pPr marL="342900" indent="-171450">
              <a:spcBef>
                <a:spcPts val="0"/>
              </a:spcBef>
            </a:pPr>
            <a:endParaRPr lang="en-US" altLang="zh-TW" dirty="0">
              <a:latin typeface="微軟正黑體" pitchFamily="34"/>
              <a:ea typeface="微軟正黑體" pitchFamily="34"/>
            </a:endParaRPr>
          </a:p>
          <a:p>
            <a:pPr marL="342900" indent="-171450">
              <a:spcBef>
                <a:spcPts val="0"/>
              </a:spcBef>
            </a:pPr>
            <a:r>
              <a:rPr lang="zh-TW" altLang="zh-TW" dirty="0">
                <a:latin typeface="微軟正黑體" pitchFamily="34"/>
                <a:ea typeface="微軟正黑體" pitchFamily="34"/>
              </a:rPr>
              <a:t>若需以最後一份資料為主，請按 </a:t>
            </a:r>
            <a:r>
              <a:rPr lang="en-US" altLang="zh-TW" dirty="0">
                <a:latin typeface="微軟正黑體" pitchFamily="34"/>
                <a:ea typeface="微軟正黑體" pitchFamily="34"/>
              </a:rPr>
              <a:t>                          </a:t>
            </a:r>
            <a:r>
              <a:rPr lang="zh-TW" altLang="zh-TW" dirty="0">
                <a:latin typeface="微軟正黑體" pitchFamily="34"/>
                <a:ea typeface="微軟正黑體" pitchFamily="34"/>
              </a:rPr>
              <a:t>，再行上傳。</a:t>
            </a:r>
          </a:p>
          <a:p>
            <a:endParaRPr lang="zh-TW" altLang="en-US" sz="2700" dirty="0"/>
          </a:p>
          <a:p>
            <a:endParaRPr lang="zh-TW" altLang="en-US" sz="2700" dirty="0"/>
          </a:p>
        </p:txBody>
      </p:sp>
      <p:sp>
        <p:nvSpPr>
          <p:cNvPr id="10" name="圓角矩形 8"/>
          <p:cNvSpPr/>
          <p:nvPr/>
        </p:nvSpPr>
        <p:spPr>
          <a:xfrm>
            <a:off x="10511358" y="4920013"/>
            <a:ext cx="2448271" cy="51151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8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清除本表資料</a:t>
            </a:r>
            <a:endParaRPr lang="en-US" sz="28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89965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4294967295"/>
          </p:nvPr>
        </p:nvSpPr>
        <p:spPr>
          <a:xfrm>
            <a:off x="3228181" y="3424331"/>
            <a:ext cx="8953500" cy="122634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欄位順序可以調換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4294967295"/>
          </p:nvPr>
        </p:nvSpPr>
        <p:spPr>
          <a:xfrm>
            <a:off x="3228181" y="4924518"/>
            <a:ext cx="8953500" cy="1226343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基本欄位檢查</a:t>
            </a:r>
          </a:p>
        </p:txBody>
      </p:sp>
      <p:sp>
        <p:nvSpPr>
          <p:cNvPr id="17" name="文字版面配置區 16"/>
          <p:cNvSpPr>
            <a:spLocks noGrp="1"/>
          </p:cNvSpPr>
          <p:nvPr>
            <p:ph type="body" sz="quarter" idx="4294967295"/>
          </p:nvPr>
        </p:nvSpPr>
        <p:spPr>
          <a:xfrm>
            <a:off x="3228181" y="6424706"/>
            <a:ext cx="8953500" cy="1226343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可分批上傳</a:t>
            </a:r>
          </a:p>
        </p:txBody>
      </p:sp>
    </p:spTree>
    <p:extLst>
      <p:ext uri="{BB962C8B-B14F-4D97-AF65-F5344CB8AC3E}">
        <p14:creationId xmlns:p14="http://schemas.microsoft.com/office/powerpoint/2010/main" val="366673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B10882D5-EBD8-4F03-AA76-F787FB3F5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簡報大綱</a:t>
            </a:r>
          </a:p>
        </p:txBody>
      </p:sp>
      <p:sp>
        <p:nvSpPr>
          <p:cNvPr id="18" name="文字版面配置區 2">
            <a:extLst>
              <a:ext uri="{FF2B5EF4-FFF2-40B4-BE49-F238E27FC236}">
                <a16:creationId xmlns:a16="http://schemas.microsoft.com/office/drawing/2014/main" id="{E4A43B41-BF44-4428-B7CD-1BA521C2F1B6}"/>
              </a:ext>
            </a:extLst>
          </p:cNvPr>
          <p:cNvSpPr txBox="1">
            <a:spLocks/>
          </p:cNvSpPr>
          <p:nvPr/>
        </p:nvSpPr>
        <p:spPr>
          <a:xfrm>
            <a:off x="8090689" y="3587964"/>
            <a:ext cx="2865091" cy="847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632753" rtl="0" eaLnBrk="1" latinLnBrk="0" hangingPunct="1">
              <a:spcBef>
                <a:spcPct val="20000"/>
              </a:spcBef>
              <a:buFontTx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2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8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基本資料</a:t>
            </a:r>
          </a:p>
        </p:txBody>
      </p:sp>
      <p:sp>
        <p:nvSpPr>
          <p:cNvPr id="19" name="文字版面配置區 5">
            <a:extLst>
              <a:ext uri="{FF2B5EF4-FFF2-40B4-BE49-F238E27FC236}">
                <a16:creationId xmlns:a16="http://schemas.microsoft.com/office/drawing/2014/main" id="{8283F4F7-06E5-4B29-A8A9-652573C70ECC}"/>
              </a:ext>
            </a:extLst>
          </p:cNvPr>
          <p:cNvSpPr txBox="1">
            <a:spLocks/>
          </p:cNvSpPr>
          <p:nvPr/>
        </p:nvSpPr>
        <p:spPr>
          <a:xfrm>
            <a:off x="8063086" y="2703600"/>
            <a:ext cx="2865091" cy="847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632753" rtl="0" eaLnBrk="1" latinLnBrk="0" hangingPunct="1">
              <a:spcBef>
                <a:spcPct val="20000"/>
              </a:spcBef>
              <a:buFontTx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2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8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資訊安全</a:t>
            </a:r>
          </a:p>
        </p:txBody>
      </p:sp>
      <p:sp>
        <p:nvSpPr>
          <p:cNvPr id="20" name="文字版面配置區 8">
            <a:extLst>
              <a:ext uri="{FF2B5EF4-FFF2-40B4-BE49-F238E27FC236}">
                <a16:creationId xmlns:a16="http://schemas.microsoft.com/office/drawing/2014/main" id="{CCD298EC-D8F2-4587-8046-AF33454F0BB9}"/>
              </a:ext>
            </a:extLst>
          </p:cNvPr>
          <p:cNvSpPr txBox="1">
            <a:spLocks/>
          </p:cNvSpPr>
          <p:nvPr/>
        </p:nvSpPr>
        <p:spPr>
          <a:xfrm>
            <a:off x="8090689" y="4506066"/>
            <a:ext cx="2865091" cy="847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632753" rtl="0" eaLnBrk="1" latinLnBrk="0" hangingPunct="1">
              <a:spcBef>
                <a:spcPct val="20000"/>
              </a:spcBef>
              <a:buFontTx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2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8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資料填報</a:t>
            </a:r>
          </a:p>
        </p:txBody>
      </p:sp>
      <p:sp>
        <p:nvSpPr>
          <p:cNvPr id="21" name="文字版面配置區 11">
            <a:extLst>
              <a:ext uri="{FF2B5EF4-FFF2-40B4-BE49-F238E27FC236}">
                <a16:creationId xmlns:a16="http://schemas.microsoft.com/office/drawing/2014/main" id="{45B08218-0542-495D-9016-46340435CCE0}"/>
              </a:ext>
            </a:extLst>
          </p:cNvPr>
          <p:cNvSpPr txBox="1">
            <a:spLocks/>
          </p:cNvSpPr>
          <p:nvPr/>
        </p:nvSpPr>
        <p:spPr>
          <a:xfrm>
            <a:off x="8090689" y="6397183"/>
            <a:ext cx="2865091" cy="847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632753" rtl="0" eaLnBrk="1" latinLnBrk="0" hangingPunct="1">
              <a:spcBef>
                <a:spcPct val="20000"/>
              </a:spcBef>
              <a:buFontTx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2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8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帳號管理</a:t>
            </a:r>
          </a:p>
        </p:txBody>
      </p:sp>
      <p:sp>
        <p:nvSpPr>
          <p:cNvPr id="22" name="文字版面配置區 14">
            <a:extLst>
              <a:ext uri="{FF2B5EF4-FFF2-40B4-BE49-F238E27FC236}">
                <a16:creationId xmlns:a16="http://schemas.microsoft.com/office/drawing/2014/main" id="{94296E2D-49C1-48A8-BAC0-732A23CFBEC7}"/>
              </a:ext>
            </a:extLst>
          </p:cNvPr>
          <p:cNvSpPr txBox="1">
            <a:spLocks/>
          </p:cNvSpPr>
          <p:nvPr/>
        </p:nvSpPr>
        <p:spPr>
          <a:xfrm>
            <a:off x="8079225" y="5451624"/>
            <a:ext cx="2865091" cy="847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632753" rtl="0" eaLnBrk="1" latinLnBrk="0" hangingPunct="1">
              <a:spcBef>
                <a:spcPct val="20000"/>
              </a:spcBef>
              <a:buFontTx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2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8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資料檢核</a:t>
            </a:r>
          </a:p>
        </p:txBody>
      </p:sp>
      <p:sp>
        <p:nvSpPr>
          <p:cNvPr id="23" name="文字版面配置區 17">
            <a:extLst>
              <a:ext uri="{FF2B5EF4-FFF2-40B4-BE49-F238E27FC236}">
                <a16:creationId xmlns:a16="http://schemas.microsoft.com/office/drawing/2014/main" id="{9F23F66B-746F-4D2E-BDC7-7B8215F638F6}"/>
              </a:ext>
            </a:extLst>
          </p:cNvPr>
          <p:cNvSpPr txBox="1">
            <a:spLocks/>
          </p:cNvSpPr>
          <p:nvPr/>
        </p:nvSpPr>
        <p:spPr>
          <a:xfrm>
            <a:off x="8090689" y="7352297"/>
            <a:ext cx="2865091" cy="847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632753" rtl="0" eaLnBrk="1" latinLnBrk="0" hangingPunct="1">
              <a:spcBef>
                <a:spcPct val="20000"/>
              </a:spcBef>
              <a:buFontTx/>
              <a:buNone/>
              <a:defRPr sz="3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82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88000" indent="-360000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Tx/>
              <a:buChar char="●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修正申請</a:t>
            </a:r>
          </a:p>
        </p:txBody>
      </p:sp>
    </p:spTree>
    <p:extLst>
      <p:ext uri="{BB962C8B-B14F-4D97-AF65-F5344CB8AC3E}">
        <p14:creationId xmlns:p14="http://schemas.microsoft.com/office/powerpoint/2010/main" val="4050208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圓角矩形 8"/>
          <p:cNvSpPr/>
          <p:nvPr/>
        </p:nvSpPr>
        <p:spPr>
          <a:xfrm>
            <a:off x="4660113" y="341054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7454751" y="3428213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10591289" y="3408536"/>
            <a:ext cx="1958969" cy="64908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8096070" y="4763096"/>
            <a:ext cx="751862" cy="501996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7454751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0591289" y="5763221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49B1C3"/>
              </a:gs>
              <a:gs pos="100000">
                <a:srgbClr val="A2EDFF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4589679" y="5763222"/>
            <a:ext cx="1958969" cy="67583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0A621"/>
              </a:gs>
              <a:gs pos="100000">
                <a:srgbClr val="FFD786"/>
              </a:gs>
            </a:gsLst>
            <a:lin ang="16200000"/>
          </a:gra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7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6" name="群組 17"/>
          <p:cNvGrpSpPr/>
          <p:nvPr/>
        </p:nvGrpSpPr>
        <p:grpSpPr>
          <a:xfrm>
            <a:off x="4589679" y="3153371"/>
            <a:ext cx="9096953" cy="3924300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2700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68580" tIns="34290" rIns="68580" bIns="3429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7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sz="2700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21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21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68580" tIns="34290" rIns="68580" bIns="3429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21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操作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6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608" y="3644949"/>
            <a:ext cx="12384221" cy="31895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3725001" y="3503578"/>
            <a:ext cx="974598" cy="63882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943070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資料上傳說明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867" y="3058121"/>
            <a:ext cx="9908058" cy="521017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56309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809" y="2964809"/>
            <a:ext cx="9881414" cy="527658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4"/>
          <p:cNvSpPr/>
          <p:nvPr/>
        </p:nvSpPr>
        <p:spPr>
          <a:xfrm>
            <a:off x="4660113" y="3412597"/>
            <a:ext cx="3450036" cy="50489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19504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資料下載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11153" y="3188309"/>
            <a:ext cx="6372228" cy="39747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704438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對照表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54844" y="2445383"/>
            <a:ext cx="5648718" cy="60281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57914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202" y="2891583"/>
            <a:ext cx="10629167" cy="54694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962609" y="3339369"/>
            <a:ext cx="3063041" cy="90687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8566606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66790" y="2580251"/>
            <a:ext cx="12690344" cy="581476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95713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33746" y="2235319"/>
            <a:ext cx="13407732" cy="614347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7909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>
          <a:xfrm>
            <a:off x="6550918" y="7303740"/>
            <a:ext cx="10364014" cy="2592288"/>
          </a:xfrm>
        </p:spPr>
        <p:txBody>
          <a:bodyPr>
            <a:normAutofit/>
          </a:bodyPr>
          <a:lstStyle/>
          <a:p>
            <a:r>
              <a:rPr lang="zh-TW" altLang="en-US" dirty="0"/>
              <a:t>資訊安全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977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99244" y="1934859"/>
            <a:ext cx="10087925" cy="7205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4528441" y="5569555"/>
            <a:ext cx="2300190" cy="71237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18254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72094" y="2085005"/>
            <a:ext cx="13437020" cy="6156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3"/>
          <p:cNvSpPr/>
          <p:nvPr/>
        </p:nvSpPr>
        <p:spPr>
          <a:xfrm>
            <a:off x="10614653" y="4736223"/>
            <a:ext cx="2098472" cy="29866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31014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00820" y="1922711"/>
            <a:ext cx="9814413" cy="701029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248917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6" name="Picture 2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76447" y="1924847"/>
            <a:ext cx="11389494" cy="77743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861465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FCAA40D-8CBA-4CF3-A647-9FE66BA28F3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285206" y="9698833"/>
            <a:ext cx="4629150" cy="421481"/>
          </a:xfrm>
        </p:spPr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3612E2-AF38-4546-8333-F2F278CE9C5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915106" y="9698833"/>
            <a:ext cx="3086100" cy="421481"/>
          </a:xfrm>
        </p:spPr>
        <p:txBody>
          <a:bodyPr/>
          <a:lstStyle/>
          <a:p>
            <a:fld id="{03EB59E2-90B9-4CD3-AC74-D672227E13C3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C1729D7-D7C3-423F-BCCC-9C673923D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0994" y="114300"/>
            <a:ext cx="12544425" cy="10058400"/>
          </a:xfrm>
          <a:prstGeom prst="rect">
            <a:avLst/>
          </a:prstGeom>
        </p:spPr>
      </p:pic>
      <p:sp>
        <p:nvSpPr>
          <p:cNvPr id="7" name="矩形 3">
            <a:extLst>
              <a:ext uri="{FF2B5EF4-FFF2-40B4-BE49-F238E27FC236}">
                <a16:creationId xmlns:a16="http://schemas.microsoft.com/office/drawing/2014/main" id="{DD4C8011-7C19-4909-A3F0-CFF85D32514E}"/>
              </a:ext>
            </a:extLst>
          </p:cNvPr>
          <p:cNvSpPr/>
          <p:nvPr/>
        </p:nvSpPr>
        <p:spPr>
          <a:xfrm>
            <a:off x="14115255" y="1841122"/>
            <a:ext cx="1300164" cy="833157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F8E925BA-FBF4-4832-938D-C2724E2E6B5E}"/>
              </a:ext>
            </a:extLst>
          </p:cNvPr>
          <p:cNvSpPr/>
          <p:nvPr/>
        </p:nvSpPr>
        <p:spPr>
          <a:xfrm>
            <a:off x="9971882" y="3100388"/>
            <a:ext cx="3401930" cy="310038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  <p:sp>
        <p:nvSpPr>
          <p:cNvPr id="9" name="投影片編號版面配置區 3">
            <a:extLst>
              <a:ext uri="{FF2B5EF4-FFF2-40B4-BE49-F238E27FC236}">
                <a16:creationId xmlns:a16="http://schemas.microsoft.com/office/drawing/2014/main" id="{C79DFC89-4C7E-424F-8680-4043390BD697}"/>
              </a:ext>
            </a:extLst>
          </p:cNvPr>
          <p:cNvSpPr txBox="1">
            <a:spLocks/>
          </p:cNvSpPr>
          <p:nvPr/>
        </p:nvSpPr>
        <p:spPr>
          <a:xfrm>
            <a:off x="13448135" y="9699173"/>
            <a:ext cx="4114443" cy="422156"/>
          </a:xfrm>
        </p:spPr>
        <p:txBody>
          <a:bodyPr/>
          <a:lstStyle>
            <a:defPPr>
              <a:defRPr lang="en-US"/>
            </a:defPPr>
            <a:lvl1pPr marL="0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34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304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053D757-CF73-42C8-80E6-E73DE0A12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590424"/>
            <a:ext cx="13716000" cy="91061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776787-2EDC-4AFE-B42B-5FE3C41B4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DCF62E-A7C7-467F-A009-2ADCB698A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9" name="矩形 3">
            <a:extLst>
              <a:ext uri="{FF2B5EF4-FFF2-40B4-BE49-F238E27FC236}">
                <a16:creationId xmlns:a16="http://schemas.microsoft.com/office/drawing/2014/main" id="{7BAC0E9D-1D0F-466A-B03D-3A94B13CA6C6}"/>
              </a:ext>
            </a:extLst>
          </p:cNvPr>
          <p:cNvSpPr/>
          <p:nvPr/>
        </p:nvSpPr>
        <p:spPr>
          <a:xfrm>
            <a:off x="2552766" y="2990851"/>
            <a:ext cx="13191264" cy="119538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箭號: 向上 10">
            <a:extLst>
              <a:ext uri="{FF2B5EF4-FFF2-40B4-BE49-F238E27FC236}">
                <a16:creationId xmlns:a16="http://schemas.microsoft.com/office/drawing/2014/main" id="{FF9E0629-90E5-4249-A185-91035BADC587}"/>
              </a:ext>
            </a:extLst>
          </p:cNvPr>
          <p:cNvSpPr/>
          <p:nvPr/>
        </p:nvSpPr>
        <p:spPr>
          <a:xfrm>
            <a:off x="9100344" y="4429125"/>
            <a:ext cx="2357438" cy="200037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800"/>
          </a:p>
        </p:txBody>
      </p:sp>
    </p:spTree>
    <p:extLst>
      <p:ext uri="{BB962C8B-B14F-4D97-AF65-F5344CB8AC3E}">
        <p14:creationId xmlns:p14="http://schemas.microsoft.com/office/powerpoint/2010/main" val="2105417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填寫狀況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14" name="圖片 1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147" y="2443796"/>
            <a:ext cx="10244156" cy="576145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5155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2734405" y="84197"/>
            <a:ext cx="11830050" cy="1009650"/>
          </a:xfrm>
        </p:spPr>
        <p:txBody>
          <a:bodyPr>
            <a:normAutofit/>
          </a:bodyPr>
          <a:lstStyle/>
          <a:p>
            <a:r>
              <a:rPr lang="zh-TW" altLang="en-US" dirty="0"/>
              <a:t>資料匯出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1286472"/>
            <a:ext cx="13714809" cy="77152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71303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685800">
              <a:spcBef>
                <a:spcPts val="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zh-TW" sz="2700" kern="0" dirty="0">
                <a:solidFill>
                  <a:srgbClr val="92D050"/>
                </a:solidFill>
                <a:latin typeface="Arial" pitchFamily="34"/>
                <a:ea typeface="微軟正黑體" pitchFamily="34"/>
                <a:cs typeface="Arial" pitchFamily="34"/>
              </a:rPr>
              <a:t>表冊檢核為協助確認輸入資料庫之資料是否與資料來源相符。</a:t>
            </a:r>
            <a:br>
              <a:rPr lang="en-US" altLang="zh-TW" sz="2700" kern="0" dirty="0">
                <a:solidFill>
                  <a:srgbClr val="92D050"/>
                </a:solidFill>
                <a:latin typeface="Arial" pitchFamily="34"/>
                <a:ea typeface="微軟正黑體" pitchFamily="34"/>
                <a:cs typeface="Arial" pitchFamily="34"/>
              </a:rPr>
            </a:br>
            <a:r>
              <a:rPr lang="zh-TW" altLang="zh-TW" sz="2700" kern="0" dirty="0">
                <a:solidFill>
                  <a:srgbClr val="92D050"/>
                </a:solidFill>
                <a:latin typeface="Arial" pitchFamily="34"/>
                <a:ea typeface="微軟正黑體" pitchFamily="34"/>
                <a:cs typeface="Arial" pitchFamily="34"/>
              </a:rPr>
              <a:t>若不相符，則請確認是否輸入資料庫之資料有誤</a:t>
            </a:r>
            <a:endParaRPr lang="en-US" altLang="zh-TW" sz="2700" kern="0" dirty="0">
              <a:solidFill>
                <a:srgbClr val="92D050"/>
              </a:solidFill>
              <a:latin typeface="Arial" pitchFamily="34"/>
              <a:ea typeface="微軟正黑體" pitchFamily="34"/>
              <a:cs typeface="Arial" pitchFamily="34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9" name="圖片 8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010" y="2891584"/>
            <a:ext cx="12779846" cy="521820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7016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04</a:t>
            </a:r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>
          <a:xfrm>
            <a:off x="6550918" y="7303740"/>
            <a:ext cx="10364014" cy="2592288"/>
          </a:xfrm>
        </p:spPr>
        <p:txBody>
          <a:bodyPr>
            <a:normAutofit/>
          </a:bodyPr>
          <a:lstStyle/>
          <a:p>
            <a:r>
              <a:rPr lang="zh-TW" altLang="en-US" dirty="0"/>
              <a:t>資料檢核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361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F8481AD-40E0-4DCB-9D52-AEEF251FB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518" y="751012"/>
            <a:ext cx="10173101" cy="1167532"/>
          </a:xfrm>
        </p:spPr>
        <p:txBody>
          <a:bodyPr>
            <a:normAutofit/>
          </a:bodyPr>
          <a:lstStyle/>
          <a:p>
            <a:r>
              <a:rPr lang="zh-TW" altLang="en-US" dirty="0"/>
              <a:t>帳號保護</a:t>
            </a:r>
            <a:r>
              <a:rPr lang="en-US" altLang="zh-TW" dirty="0"/>
              <a:t>(</a:t>
            </a:r>
            <a:r>
              <a:rPr lang="zh-TW" altLang="en-US" dirty="0">
                <a:solidFill>
                  <a:srgbClr val="92D050"/>
                </a:solidFill>
              </a:rPr>
              <a:t>依循教育部資安政策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628BEA10-BD8D-48AA-A71F-F85A36ED9FD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系統建議停用全部帳號，由總承辦人或總管理師確認該同仁是否仍需協助填報，再行逐一開啟帳號，如果不再協助填報資料，則不須開啟該帳號。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C06AABCE-1B6F-4E71-8668-54B791DF64A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基於帳號安全，請同仁登入後「立即」更改密碼，並更新相關聯絡資訊，才能繼續進行填報作業。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64C2F2F-7919-46EE-B9F0-5B1F5C81F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sz="5400" dirty="0"/>
              <a:t>閒置帳號清查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19673542-3BA3-4864-91B6-7037BCCF3ED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zh-TW" altLang="en-US" sz="4800" dirty="0"/>
              <a:t>首次登入</a:t>
            </a:r>
            <a:endParaRPr lang="en-US" altLang="zh-TW" sz="4800" dirty="0"/>
          </a:p>
          <a:p>
            <a:r>
              <a:rPr lang="zh-TW" altLang="en-US" sz="4800" dirty="0"/>
              <a:t>請更改密碼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49EA6BE8-AC55-4949-A8EC-EA89D38A893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/>
              <a:t>密碼與聯絡資訊更新後，將套用至全部期數，不須再逐期更改。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EF37B3A2-178E-4868-831A-97F6AE61AA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zh-TW" altLang="en-US" sz="5400" dirty="0"/>
              <a:t>帳號單一化</a:t>
            </a:r>
          </a:p>
        </p:txBody>
      </p:sp>
    </p:spTree>
    <p:extLst>
      <p:ext uri="{BB962C8B-B14F-4D97-AF65-F5344CB8AC3E}">
        <p14:creationId xmlns:p14="http://schemas.microsoft.com/office/powerpoint/2010/main" val="4753564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資料檢核提示</a:t>
            </a: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40</a:t>
            </a:fld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half" idx="1"/>
          </p:nvPr>
        </p:nvSpPr>
        <p:spPr>
          <a:xfrm>
            <a:off x="3228182" y="2464761"/>
            <a:ext cx="5544692" cy="1320855"/>
          </a:xfrm>
        </p:spPr>
        <p:txBody>
          <a:bodyPr/>
          <a:lstStyle/>
          <a:p>
            <a:r>
              <a:rPr lang="zh-TW" altLang="en-US" dirty="0"/>
              <a:t>單一表冊完整填報</a:t>
            </a:r>
          </a:p>
          <a:p>
            <a:endParaRPr lang="zh-TW" altLang="en-US" dirty="0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3"/>
          </p:nvPr>
        </p:nvSpPr>
        <p:spPr>
          <a:xfrm>
            <a:off x="3324620" y="5728265"/>
            <a:ext cx="4954478" cy="978860"/>
          </a:xfrm>
        </p:spPr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提醒</a:t>
            </a:r>
          </a:p>
          <a:p>
            <a:endParaRPr lang="zh-TW" altLang="en-US" dirty="0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4"/>
          </p:nvPr>
        </p:nvSpPr>
        <p:spPr>
          <a:xfrm>
            <a:off x="3324620" y="4028385"/>
            <a:ext cx="5269946" cy="1156263"/>
          </a:xfrm>
        </p:spPr>
        <p:txBody>
          <a:bodyPr/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16986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差異比率說明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表格版面配置區 5"/>
          <p:cNvSpPr>
            <a:spLocks noGrp="1"/>
          </p:cNvSpPr>
          <p:nvPr>
            <p:ph type="tbl" sz="quarter" idx="13"/>
          </p:nvPr>
        </p:nvSpPr>
        <p:spPr/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19" y="2369289"/>
            <a:ext cx="10887075" cy="74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3592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42</a:t>
            </a:fld>
            <a:endParaRPr lang="en-US" dirty="0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815408"/>
              </p:ext>
            </p:extLst>
          </p:nvPr>
        </p:nvGraphicFramePr>
        <p:xfrm>
          <a:off x="4106078" y="3521231"/>
          <a:ext cx="10643657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  <a:gridCol w="2126463">
                  <a:extLst>
                    <a:ext uri="{9D8B030D-6E8A-4147-A177-3AD203B41FA5}">
                      <a16:colId xmlns:a16="http://schemas.microsoft.com/office/drawing/2014/main" val="2961005077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zh-TW" sz="24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未填筆數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大學學系、所、學位學程核定招生名額「總量內新生註冊率」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大學「碩士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含碩士在職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r>
                        <a:rPr 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班、博士班」總量內核定招生情形調查表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職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</a:t>
                      </a:r>
                      <a:r>
                        <a:rPr lang="en-US" alt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校長、一級行政主管及學術主管明細資料表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15</a:t>
                      </a:r>
                      <a:endParaRPr lang="en-US" sz="2400" b="0" i="0" u="none" strike="noStrike" cap="none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【職</a:t>
                      </a:r>
                      <a:r>
                        <a:rPr lang="en-US" alt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學校系、所、學位學程、特殊專班、境外專班、行政單位及各類中心聯絡資料表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R="0" lvl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11</a:t>
                      </a:r>
                      <a:endParaRPr lang="en-US" sz="2400" b="0" i="0" u="none" strike="noStrike" cap="none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lang="zh-TW" alt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altLang="zh-TW" sz="240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15】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畢業學分結構表</a:t>
                      </a:r>
                      <a:endParaRPr kumimoji="1" lang="zh-TW" altLang="en-US" sz="2400" u="none" strike="noStrike" kern="1200" cap="none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23】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學校「每月」身心障礙進用員額暨繳交代金統計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1446230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lvl="0" algn="l" defTabSz="1632753" rtl="0" eaLnBrk="1" latinLnBrk="0" hangingPunct="1"/>
                      <a:r>
                        <a:rPr kumimoji="1" lang="en-US" altLang="zh-TW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【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校</a:t>
                      </a:r>
                      <a:r>
                        <a:rPr kumimoji="1" lang="en-US" altLang="zh-TW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24】</a:t>
                      </a:r>
                      <a:r>
                        <a:rPr kumimoji="1" lang="zh-TW" altLang="en-US" sz="2400" u="none" strike="noStrike" kern="1200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  <a:cs typeface="+mn-cs"/>
                        </a:rPr>
                        <a:t>日間學制學士班以下學費、雜費收費基準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1686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9724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單一表冊完整填報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43</a:t>
            </a:fld>
            <a:endParaRPr 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085715"/>
              </p:ext>
            </p:extLst>
          </p:nvPr>
        </p:nvGraphicFramePr>
        <p:xfrm>
          <a:off x="4660113" y="3625712"/>
          <a:ext cx="8517194" cy="5280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7194">
                  <a:extLst>
                    <a:ext uri="{9D8B030D-6E8A-4147-A177-3AD203B41FA5}">
                      <a16:colId xmlns:a16="http://schemas.microsoft.com/office/drawing/2014/main" val="4069773218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lvl="0" algn="ctr"/>
                      <a:r>
                        <a:rPr lang="zh-TW" sz="27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表冊</a:t>
                      </a:r>
                      <a:endParaRPr lang="en-US" sz="2700" b="1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6797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有自有學生宿舍，但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694107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有租賃學生宿舍，但</a:t>
                      </a: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693333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kumimoji="1" lang="zh-TW" altLang="en-US" sz="2700" u="none" strike="noStrike" kern="1200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系所無畢業學生但有填報學位資料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636192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具體措施未填寫</a:t>
                      </a:r>
                      <a:endParaRPr kumimoji="1" lang="zh-TW" altLang="en-US" sz="2700" u="none" strike="noStrike" kern="1200" cap="non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93286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未設定聯絡窗口、特色說明未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403218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24】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未設定對外說明主管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4977925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24-1】</a:t>
                      </a: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24-2】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未填報特色說明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153966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無門檻卻有未通過人數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9052127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有門檻卻無未通過人數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8091723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只填專任或只填兼任教師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5959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0396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44</a:t>
            </a:fld>
            <a:endParaRPr 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359074"/>
              </p:ext>
            </p:extLst>
          </p:nvPr>
        </p:nvGraphicFramePr>
        <p:xfrm>
          <a:off x="3411585" y="3192669"/>
          <a:ext cx="11463242" cy="59664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學生數總計</a:t>
                      </a:r>
                      <a:br>
                        <a:rPr lang="en-US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總量延畢生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51611581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校外實習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全學年度均於國外之學生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+</a:t>
                      </a: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學校附屬機構實習</a:t>
                      </a:r>
                      <a:endParaRPr lang="en-US" altLang="zh-TW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1055719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4730571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542988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16670799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zh-TW" sz="24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altLang="zh-TW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依男、女分別比較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3】+【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4】+【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學生人數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67349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6894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EA9CE5-23E3-46F7-BF67-DE3DF3A31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FCDD6B-25BC-4276-AA75-6FBEBBA2F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5245BFB-4C3E-49FA-845A-09B26435C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DE7DCB9-3BA4-44A2-B499-66E2E615B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45</a:t>
            </a:fld>
            <a:endParaRPr lang="en-US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8362AEAA-4ABB-4633-9A8E-71E11948E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833002"/>
              </p:ext>
            </p:extLst>
          </p:nvPr>
        </p:nvGraphicFramePr>
        <p:xfrm>
          <a:off x="3228182" y="2738438"/>
          <a:ext cx="11463242" cy="617220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779345336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863753864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2079112823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原住民學生人數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1619063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僑生、港澳生、大陸地區來臺學生人數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0206762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前學年度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外國學生人數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5891335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原住民畢業學生人數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775556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僑生、港澳生、大陸地區來臺畢業學生人數 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3619628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外國畢業學生人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分別比對男、女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0256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33858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39FE99-2ADB-4C96-B17C-F303FD50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E92553-0C95-4D93-AB4D-2F82C4735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EC7B7-8ABE-4297-9FAB-E4AF56E5C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584D7CE-FD74-41CE-A848-A34D6CA75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46</a:t>
            </a:fld>
            <a:endParaRPr lang="en-US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4A1C6DF-3B0A-4A52-89FF-BE2829677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941710"/>
              </p:ext>
            </p:extLst>
          </p:nvPr>
        </p:nvGraphicFramePr>
        <p:xfrm>
          <a:off x="3228182" y="2738438"/>
          <a:ext cx="11463242" cy="45262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2775515059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1998373548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942201776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3-1】+【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4-1】+【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畢業人數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畢業學生人數</a:t>
                      </a:r>
                      <a:endParaRPr lang="en-US" altLang="zh-TW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7849452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取得學位累計數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504500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實習機構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&lt;&gt;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校內機構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校內實習不須填報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9222137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10-1】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學生實習主要經費來源人數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524546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10】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實習人數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7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10-2】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學生實習權益人次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39100660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12】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休學人數</a:t>
                      </a:r>
                      <a:endParaRPr lang="en-US" altLang="zh-TW" sz="2700" b="0" i="0" u="none" strike="noStrike" cap="none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  比對至學制班別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「前一學期底總休學人數」</a:t>
                      </a:r>
                      <a:endParaRPr lang="en-US" sz="2700" b="0" i="0" u="none" strike="noStrike" cap="none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＋「學期內新增休學」</a:t>
                      </a:r>
                      <a:endParaRPr lang="en-US" sz="2700" b="0" i="0" u="none" strike="noStrike" cap="none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－「學期內休學減少」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12875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7289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47</a:t>
            </a:fld>
            <a:endParaRPr 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834144"/>
              </p:ext>
            </p:extLst>
          </p:nvPr>
        </p:nvGraphicFramePr>
        <p:xfrm>
          <a:off x="3411585" y="3059505"/>
          <a:ext cx="11463242" cy="404622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20-2】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系所學位人數總和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20-1】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系所畢業人數總和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7621103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23】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總人數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前期【學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13772069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23-1】</a:t>
                      </a:r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總數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同期【學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博班畢業生數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54173599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22】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入學新生總數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及【學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14】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大一生數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4754905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24】</a:t>
                      </a:r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25】</a:t>
                      </a:r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實際註冊人數</a:t>
                      </a:r>
                      <a:b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</a:b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比對單一系所</a:t>
                      </a:r>
                      <a:r>
                        <a:rPr 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17258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9298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48</a:t>
            </a:fld>
            <a:endParaRPr 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321640"/>
              </p:ext>
            </p:extLst>
          </p:nvPr>
        </p:nvGraphicFramePr>
        <p:xfrm>
          <a:off x="3667867" y="3765279"/>
          <a:ext cx="11382070" cy="276606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27</a:t>
                      </a:r>
                      <a:r>
                        <a:rPr 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sz="28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8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20-1</a:t>
                      </a:r>
                      <a:r>
                        <a:rPr 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sz="28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6325478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lvl="0"/>
                      <a:r>
                        <a:rPr lang="zh-TW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28】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1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20-1】</a:t>
                      </a:r>
                      <a:r>
                        <a:rPr lang="zh-TW" altLang="en-US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畢業人數</a:t>
                      </a:r>
                      <a:endParaRPr lang="en-US" altLang="zh-TW" sz="28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en-US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比對學制、年級、男女</a:t>
                      </a:r>
                      <a:r>
                        <a:rPr lang="en-US" altLang="zh-TW" sz="28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  <a:endParaRPr lang="en-US" altLang="zh-TW" sz="28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1366107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8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29】</a:t>
                      </a:r>
                      <a:r>
                        <a:rPr lang="zh-TW" altLang="en-US" sz="28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曾修讀程式設計課程人數</a:t>
                      </a:r>
                      <a:endParaRPr lang="en-US" sz="28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&lt;=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altLang="zh-TW" sz="2800" dirty="0">
                          <a:solidFill>
                            <a:schemeClr val="bg1"/>
                          </a:solidFill>
                        </a:rPr>
                        <a:t>【</a:t>
                      </a:r>
                      <a:r>
                        <a:rPr lang="zh-TW" altLang="en-US" sz="2800" dirty="0">
                          <a:solidFill>
                            <a:schemeClr val="bg1"/>
                          </a:solidFill>
                        </a:rPr>
                        <a:t>學</a:t>
                      </a:r>
                      <a:r>
                        <a:rPr lang="en-US" altLang="zh-TW" sz="2800" dirty="0">
                          <a:solidFill>
                            <a:schemeClr val="bg1"/>
                          </a:solidFill>
                        </a:rPr>
                        <a:t>1】</a:t>
                      </a:r>
                      <a:r>
                        <a:rPr lang="zh-TW" altLang="en-US" sz="2800" dirty="0">
                          <a:solidFill>
                            <a:schemeClr val="bg1"/>
                          </a:solidFill>
                        </a:rPr>
                        <a:t>學生人數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74763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7149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49</a:t>
            </a:fld>
            <a:endParaRPr 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506040"/>
              </p:ext>
            </p:extLst>
          </p:nvPr>
        </p:nvGraphicFramePr>
        <p:xfrm>
          <a:off x="3452172" y="2660009"/>
          <a:ext cx="11382070" cy="3746828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3683010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834707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864353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任職單位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兼任行政職務</a:t>
                      </a:r>
                      <a:r>
                        <a:rPr lang="en-US" altLang="zh-TW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altLang="en-US" sz="27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單位名稱與職稱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68911484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83911278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不再聘兼任教師數</a:t>
                      </a:r>
                      <a:endParaRPr lang="en-US" altLang="zh-TW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前期兼任教師本期未再聘</a:t>
                      </a:r>
                      <a:endParaRPr lang="en-US" altLang="zh-TW" sz="27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04932775"/>
                  </a:ext>
                </a:extLst>
              </a:tr>
              <a:tr h="936707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6】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支給人數 </a:t>
                      </a:r>
                      <a:endParaRPr lang="en-US" altLang="zh-TW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  <a:p>
                      <a:pPr lvl="0"/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  依聘書職級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編制內專任教師」之「一般教師」及「專業技術人員」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41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370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0">
            <a:extLst>
              <a:ext uri="{FF2B5EF4-FFF2-40B4-BE49-F238E27FC236}">
                <a16:creationId xmlns:a16="http://schemas.microsoft.com/office/drawing/2014/main" id="{156B44E8-66EE-4EC0-A4F3-EC4379E18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注意事項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C81A861-DCF6-4611-946D-248501A5B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副標題 11">
            <a:extLst>
              <a:ext uri="{FF2B5EF4-FFF2-40B4-BE49-F238E27FC236}">
                <a16:creationId xmlns:a16="http://schemas.microsoft.com/office/drawing/2014/main" id="{9A264D9B-840C-4DED-9A6D-B877B7682B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zh-TW" altLang="en-US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1EAC1FDE-C8C6-47F1-A221-ED23676F38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畢業學生，不須區分校區與修業年限</a:t>
            </a:r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A129D76C-3550-44B1-8932-00D2D9932C8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/>
              <a:t>過去因醫學系等系所因改制而區分為</a:t>
            </a:r>
            <a:r>
              <a:rPr lang="en-US" altLang="zh-TW" dirty="0"/>
              <a:t>6</a:t>
            </a:r>
            <a:r>
              <a:rPr lang="zh-TW" altLang="en-US" dirty="0"/>
              <a:t>年制與</a:t>
            </a:r>
            <a:r>
              <a:rPr lang="en-US" altLang="zh-TW" dirty="0"/>
              <a:t>7</a:t>
            </a:r>
            <a:r>
              <a:rPr lang="zh-TW" altLang="en-US" dirty="0"/>
              <a:t>年制</a:t>
            </a:r>
            <a:r>
              <a:rPr lang="en-US" altLang="zh-TW" dirty="0"/>
              <a:t>(</a:t>
            </a:r>
            <a:r>
              <a:rPr lang="zh-TW" altLang="en-US" dirty="0"/>
              <a:t>舊</a:t>
            </a:r>
            <a:r>
              <a:rPr lang="en-US" altLang="zh-TW" dirty="0"/>
              <a:t>)</a:t>
            </a:r>
            <a:r>
              <a:rPr lang="zh-TW" altLang="en-US" dirty="0"/>
              <a:t>，畢業生填報仍區隔，目前經確認畢業生僅依學位名稱區別。</a:t>
            </a:r>
          </a:p>
        </p:txBody>
      </p:sp>
      <p:sp>
        <p:nvSpPr>
          <p:cNvPr id="15" name="文字版面配置區 14">
            <a:extLst>
              <a:ext uri="{FF2B5EF4-FFF2-40B4-BE49-F238E27FC236}">
                <a16:creationId xmlns:a16="http://schemas.microsoft.com/office/drawing/2014/main" id="{6ECF582A-1E9D-445C-A84C-A037C7DBF37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zh-TW" altLang="en-US" dirty="0"/>
              <a:t>休學生休學過程轉系</a:t>
            </a:r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F104C600-F929-423B-AB77-C12EAEA7091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zh-TW" altLang="en-US" dirty="0"/>
              <a:t>前期已休學：於原系所填報「復學」、於新系所填報「休學」</a:t>
            </a:r>
            <a:endParaRPr lang="en-US" altLang="zh-TW" dirty="0"/>
          </a:p>
          <a:p>
            <a:r>
              <a:rPr lang="zh-TW" altLang="en-US" dirty="0"/>
              <a:t>前期未休學：於新系所填報「休學」</a:t>
            </a:r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0DD6323D-5153-4723-9631-FC86C4620C1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6AACDCF3-CEF5-4AD5-9918-E7BCE811847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4264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交叉比對</a:t>
            </a:r>
            <a:r>
              <a:rPr lang="en-US" altLang="zh-TW" dirty="0"/>
              <a:t>-</a:t>
            </a:r>
            <a:r>
              <a:rPr lang="zh-TW" altLang="en-US" dirty="0"/>
              <a:t>檢誤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50</a:t>
            </a:fld>
            <a:endParaRPr 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373722"/>
              </p:ext>
            </p:extLst>
          </p:nvPr>
        </p:nvGraphicFramePr>
        <p:xfrm>
          <a:off x="3411585" y="2939655"/>
          <a:ext cx="11463242" cy="486918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4240248">
                  <a:extLst>
                    <a:ext uri="{9D8B030D-6E8A-4147-A177-3AD203B41FA5}">
                      <a16:colId xmlns:a16="http://schemas.microsoft.com/office/drawing/2014/main" val="4034727210"/>
                    </a:ext>
                  </a:extLst>
                </a:gridCol>
                <a:gridCol w="1011458">
                  <a:extLst>
                    <a:ext uri="{9D8B030D-6E8A-4147-A177-3AD203B41FA5}">
                      <a16:colId xmlns:a16="http://schemas.microsoft.com/office/drawing/2014/main" val="2389882042"/>
                    </a:ext>
                  </a:extLst>
                </a:gridCol>
                <a:gridCol w="6211536">
                  <a:extLst>
                    <a:ext uri="{9D8B030D-6E8A-4147-A177-3AD203B41FA5}">
                      <a16:colId xmlns:a16="http://schemas.microsoft.com/office/drawing/2014/main" val="3226683118"/>
                    </a:ext>
                  </a:extLst>
                </a:gridCol>
              </a:tblGrid>
              <a:tr h="116586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租賃學生或教師宿舍之</a:t>
                      </a:r>
                      <a:r>
                        <a:rPr lang="en-US" altLang="zh-TW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5】[</a:t>
                      </a:r>
                      <a:r>
                        <a:rPr lang="zh-TW" altLang="en-US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租賃宿舍是否符合土地使用分區管制規定</a:t>
                      </a:r>
                      <a:r>
                        <a:rPr lang="en-US" altLang="zh-TW" sz="2400" b="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06158809"/>
                  </a:ext>
                </a:extLst>
              </a:tr>
              <a:tr h="153162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學生宿舍床位數量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學校自有學生宿舍表之校內非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BOT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之男女加總床位數 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</a:p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學校租用學生宿舍表之男女加總床位數</a:t>
                      </a:r>
                      <a:endParaRPr lang="en-US" altLang="zh-TW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131799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男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女面積</a:t>
                      </a:r>
                      <a:endParaRPr 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學生宿舍 使用執照面積</a:t>
                      </a:r>
                      <a:endParaRPr 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1435313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3】</a:t>
                      </a:r>
                      <a:r>
                        <a:rPr 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床位數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微軟正黑體" pitchFamily="34"/>
                          <a:ea typeface="微軟正黑體" pitchFamily="34"/>
                        </a:rPr>
                        <a:t>&gt;=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【校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5】</a:t>
                      </a:r>
                      <a:r>
                        <a:rPr 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自有宿舍住宿人數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(</a:t>
                      </a:r>
                      <a:r>
                        <a:rPr lang="zh-TW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比對到男女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825927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一年級學生總人數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正式學籍一年級總人數</a:t>
                      </a:r>
                      <a:endParaRPr lang="en-US" altLang="zh-TW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3119469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非一年級學生</a:t>
                      </a:r>
                      <a:endParaRPr lang="en-US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正式學籍非一年級學生總人數</a:t>
                      </a:r>
                      <a:endParaRPr lang="en-US" altLang="zh-TW" sz="24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36052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金額小計</a:t>
                      </a:r>
                      <a:endParaRPr 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dirty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=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19】</a:t>
                      </a:r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的勞僱型雇主負擔經費總額</a:t>
                      </a:r>
                      <a:endParaRPr lang="en-US" sz="2400" b="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93135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1256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51</a:t>
            </a:fld>
            <a:endParaRPr 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2723"/>
              </p:ext>
            </p:extLst>
          </p:nvPr>
        </p:nvGraphicFramePr>
        <p:xfrm>
          <a:off x="3457059" y="3715134"/>
          <a:ext cx="11052166" cy="4173176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5766047">
                  <a:extLst>
                    <a:ext uri="{9D8B030D-6E8A-4147-A177-3AD203B41FA5}">
                      <a16:colId xmlns:a16="http://schemas.microsoft.com/office/drawing/2014/main" val="62135146"/>
                    </a:ext>
                  </a:extLst>
                </a:gridCol>
                <a:gridCol w="759041">
                  <a:extLst>
                    <a:ext uri="{9D8B030D-6E8A-4147-A177-3AD203B41FA5}">
                      <a16:colId xmlns:a16="http://schemas.microsoft.com/office/drawing/2014/main" val="966615448"/>
                    </a:ext>
                  </a:extLst>
                </a:gridCol>
                <a:gridCol w="4527078">
                  <a:extLst>
                    <a:ext uri="{9D8B030D-6E8A-4147-A177-3AD203B41FA5}">
                      <a16:colId xmlns:a16="http://schemas.microsoft.com/office/drawing/2014/main" val="859981622"/>
                    </a:ext>
                  </a:extLst>
                </a:gridCol>
              </a:tblGrid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正式學籍生總數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≧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2】</a:t>
                      </a:r>
                      <a:r>
                        <a:rPr lang="zh-TW" sz="2700" b="0" i="0" u="none" strike="noStrike" cap="none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總學生數</a:t>
                      </a:r>
                      <a:r>
                        <a:rPr lang="en-US" sz="2700" b="0" i="0" u="none" strike="noStrike" cap="none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 - </a:t>
                      </a:r>
                      <a:r>
                        <a:rPr lang="zh-TW" sz="2700" b="0" i="0" u="none" strike="noStrike" cap="none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轉學生數</a:t>
                      </a:r>
                      <a:endParaRPr lang="en-US" sz="270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1710186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【學</a:t>
                      </a:r>
                      <a:r>
                        <a:rPr lang="en-US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26】</a:t>
                      </a:r>
                      <a:r>
                        <a:rPr 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延修生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1286134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24-1】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境外生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3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4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、學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5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：一年級學生人數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0958784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非分級制之「平均支給數額」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6 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「規定支給數額」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699793"/>
                  </a:ext>
                </a:extLst>
              </a:tr>
              <a:tr h="820409"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【</a:t>
                      </a:r>
                      <a:r>
                        <a:rPr lang="zh-TW" altLang="en-US" sz="27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教</a:t>
                      </a:r>
                      <a:r>
                        <a:rPr lang="en-US" altLang="zh-TW" sz="27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8】</a:t>
                      </a:r>
                      <a:r>
                        <a:rPr lang="zh-TW" altLang="en-US" sz="27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支給人數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700" b="1" dirty="0">
                          <a:solidFill>
                            <a:srgbClr val="00B050"/>
                          </a:solidFill>
                          <a:latin typeface="微軟正黑體" pitchFamily="34"/>
                          <a:ea typeface="微軟正黑體" pitchFamily="34"/>
                        </a:rPr>
                        <a:t>&lt;=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教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1】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itchFamily="34"/>
                          <a:ea typeface="微軟正黑體" pitchFamily="34"/>
                        </a:rPr>
                        <a:t>聘任人數</a:t>
                      </a:r>
                      <a:endParaRPr lang="en-US" sz="2700" dirty="0">
                        <a:solidFill>
                          <a:schemeClr val="bg1"/>
                        </a:solidFill>
                        <a:latin typeface="微軟正黑體" pitchFamily="34"/>
                        <a:ea typeface="微軟正黑體" pitchFamily="34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47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703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54F3FC5-1026-4193-98EE-C98CBB3E6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2F4C93-2641-4133-AA06-F0D005882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D1CFAE5-7AEB-4992-BFBC-8418DA37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pPr/>
              <a:t>52</a:t>
            </a:fld>
            <a:endParaRPr lang="en-US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3C8D6-EAB7-41C2-B11D-9BFA3794F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372670"/>
              </p:ext>
            </p:extLst>
          </p:nvPr>
        </p:nvGraphicFramePr>
        <p:xfrm>
          <a:off x="4660113" y="3700247"/>
          <a:ext cx="8133320" cy="3786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12598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27】</a:t>
                      </a:r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28】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，卻同時設定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，卻設定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無門檻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</a:p>
                    <a:p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未通過門檻人數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，卻沒有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[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通過門檻人數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]</a:t>
                      </a:r>
                      <a:endParaRPr lang="zh-TW" altLang="en-US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職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未填報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副校長提醒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校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21】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月平均工作時數超過</a:t>
                      </a:r>
                      <a:r>
                        <a:rPr lang="en-US" altLang="zh-TW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176(8*22)</a:t>
                      </a:r>
                      <a:r>
                        <a:rPr lang="zh-TW" altLang="en-US" sz="27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59193389"/>
                  </a:ext>
                </a:extLst>
              </a:tr>
            </a:tbl>
          </a:graphicData>
        </a:graphic>
      </p:graphicFrame>
      <p:sp>
        <p:nvSpPr>
          <p:cNvPr id="7" name="標題 1">
            <a:extLst>
              <a:ext uri="{FF2B5EF4-FFF2-40B4-BE49-F238E27FC236}">
                <a16:creationId xmlns:a16="http://schemas.microsoft.com/office/drawing/2014/main" id="{DF1E0B33-60A9-427D-A677-FF7E02F36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8181" y="366558"/>
            <a:ext cx="11830050" cy="100965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898358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交叉比對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提示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53</a:t>
            </a:fld>
            <a:endParaRPr 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803925"/>
              </p:ext>
            </p:extLst>
          </p:nvPr>
        </p:nvGraphicFramePr>
        <p:xfrm>
          <a:off x="4660113" y="3700247"/>
          <a:ext cx="8133320" cy="425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33320">
                  <a:extLst>
                    <a:ext uri="{9D8B030D-6E8A-4147-A177-3AD203B41FA5}">
                      <a16:colId xmlns:a16="http://schemas.microsoft.com/office/drawing/2014/main" val="4220959571"/>
                    </a:ext>
                  </a:extLst>
                </a:gridCol>
              </a:tblGrid>
              <a:tr h="2537460">
                <a:tc>
                  <a:txBody>
                    <a:bodyPr/>
                    <a:lstStyle/>
                    <a:p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學士班</a:t>
                      </a:r>
                      <a:endParaRPr kumimoji="1" lang="en-US" altLang="zh-TW" sz="2700" b="0" i="0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19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20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21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</a:t>
                      </a:r>
                      <a:endParaRPr kumimoji="1" lang="en-US" altLang="zh-TW" sz="2700" b="0" i="0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4715318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【學</a:t>
                      </a:r>
                      <a:r>
                        <a:rPr lang="en-US" altLang="zh-TW" sz="2700" b="0" i="0" u="none" strike="noStrike" cap="non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1】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碩士班</a:t>
                      </a:r>
                      <a:endParaRPr kumimoji="1" lang="en-US" altLang="zh-TW" sz="2700" b="0" i="0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22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年級最多人數欄位應落在 </a:t>
                      </a:r>
                      <a:r>
                        <a:rPr kumimoji="1" lang="en-US" altLang="zh-TW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 </a:t>
                      </a:r>
                      <a:r>
                        <a:rPr kumimoji="1" lang="zh-TW" altLang="en-US" sz="2700" b="0" i="0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歲 </a:t>
                      </a:r>
                      <a:endParaRPr kumimoji="1" lang="en-US" altLang="zh-TW" sz="2700" b="0" i="0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indent="0" algn="l" defTabSz="16327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57478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8986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休學檢核說明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3</a:t>
            </a:r>
            <a:endParaRPr lang="zh-TW" altLang="en-US" sz="6000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前期休學總人數</a:t>
            </a:r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新辦理休學人數</a:t>
            </a:r>
          </a:p>
        </p:txBody>
      </p:sp>
      <p:sp>
        <p:nvSpPr>
          <p:cNvPr id="11" name="文字版面配置區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復學人數</a:t>
            </a:r>
          </a:p>
        </p:txBody>
      </p:sp>
      <p:sp>
        <p:nvSpPr>
          <p:cNvPr id="13" name="文字版面配置區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本期休學總人數</a:t>
            </a:r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2"/>
          </p:nvPr>
        </p:nvSpPr>
        <p:spPr>
          <a:xfrm>
            <a:off x="6012729" y="5098707"/>
            <a:ext cx="2946665" cy="2361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+1</a:t>
            </a:r>
            <a:endParaRPr lang="zh-TW" altLang="en-US" sz="6000" dirty="0"/>
          </a:p>
        </p:txBody>
      </p:sp>
      <p:sp>
        <p:nvSpPr>
          <p:cNvPr id="15" name="文字版面配置區 5"/>
          <p:cNvSpPr>
            <a:spLocks noGrp="1"/>
          </p:cNvSpPr>
          <p:nvPr>
            <p:ph type="body" sz="quarter" idx="12"/>
          </p:nvPr>
        </p:nvSpPr>
        <p:spPr>
          <a:xfrm>
            <a:off x="9143207" y="5098707"/>
            <a:ext cx="2946665" cy="2361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-2</a:t>
            </a:r>
            <a:endParaRPr lang="zh-TW" altLang="en-US" sz="6000" dirty="0"/>
          </a:p>
        </p:txBody>
      </p:sp>
      <p:sp>
        <p:nvSpPr>
          <p:cNvPr id="16" name="文字版面配置區 5"/>
          <p:cNvSpPr>
            <a:spLocks noGrp="1"/>
          </p:cNvSpPr>
          <p:nvPr>
            <p:ph type="body" sz="quarter" idx="12"/>
          </p:nvPr>
        </p:nvSpPr>
        <p:spPr>
          <a:xfrm>
            <a:off x="12171695" y="5128340"/>
            <a:ext cx="2946665" cy="2361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6000" dirty="0"/>
              <a:t>2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3802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差異比率說明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4294967295"/>
          </p:nvPr>
        </p:nvSpPr>
        <p:spPr>
          <a:xfrm>
            <a:off x="4357771" y="3424331"/>
            <a:ext cx="8953500" cy="1226343"/>
          </a:xfrm>
        </p:spPr>
        <p:txBody>
          <a:bodyPr>
            <a:normAutofit/>
          </a:bodyPr>
          <a:lstStyle/>
          <a:p>
            <a:pPr lvl="0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含有全校總計的表冊，加入與前期差異比率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4294967295"/>
          </p:nvPr>
        </p:nvSpPr>
        <p:spPr>
          <a:xfrm>
            <a:off x="4357771" y="4924518"/>
            <a:ext cx="8953500" cy="1226343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前期係指上一年度，例如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10910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期，將與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10810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期比較</a:t>
            </a:r>
          </a:p>
          <a:p>
            <a:endParaRPr lang="zh-TW" altLang="en-US" sz="2800" dirty="0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4294967295"/>
          </p:nvPr>
        </p:nvSpPr>
        <p:spPr>
          <a:xfrm>
            <a:off x="4357771" y="6424706"/>
            <a:ext cx="8953500" cy="1226343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差異超過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20%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將以紅色提醒，不代表錯誤，儘為提醒參考</a:t>
            </a:r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726329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6550318" y="4104827"/>
            <a:ext cx="1380996" cy="646331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本期</a:t>
            </a:r>
          </a:p>
        </p:txBody>
      </p:sp>
      <p:sp>
        <p:nvSpPr>
          <p:cNvPr id="7" name="減號 6"/>
          <p:cNvSpPr/>
          <p:nvPr/>
        </p:nvSpPr>
        <p:spPr>
          <a:xfrm>
            <a:off x="8649938" y="4104827"/>
            <a:ext cx="726902" cy="562521"/>
          </a:xfrm>
          <a:prstGeom prst="mathMinus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304102" y="5598836"/>
            <a:ext cx="1418573" cy="646331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5" name="減號 14"/>
          <p:cNvSpPr/>
          <p:nvPr/>
        </p:nvSpPr>
        <p:spPr>
          <a:xfrm>
            <a:off x="4849911" y="4801587"/>
            <a:ext cx="8614776" cy="562521"/>
          </a:xfrm>
          <a:prstGeom prst="mathMinus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TW" altLang="en-US" sz="13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0039211" y="4104827"/>
            <a:ext cx="1418573" cy="646331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上期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2872832" y="4104827"/>
            <a:ext cx="213255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350" dirty="0">
                <a:solidFill>
                  <a:schemeClr val="bg1"/>
                </a:solidFill>
                <a:latin typeface="Algerian" panose="04020705040A02060702" pitchFamily="82" charset="0"/>
              </a:rPr>
              <a:t>%</a:t>
            </a:r>
            <a:endParaRPr lang="zh-TW" altLang="en-US" sz="1035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618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05</a:t>
            </a:r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>
          <a:xfrm>
            <a:off x="6550918" y="7303740"/>
            <a:ext cx="10364014" cy="2592288"/>
          </a:xfrm>
        </p:spPr>
        <p:txBody>
          <a:bodyPr>
            <a:normAutofit/>
          </a:bodyPr>
          <a:lstStyle/>
          <a:p>
            <a:r>
              <a:rPr lang="zh-TW" altLang="en-US" dirty="0"/>
              <a:t>帳號管理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43790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5399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帳號管理</a:t>
            </a:r>
            <a:r>
              <a:rPr lang="en-US" altLang="zh-TW" sz="5399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 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(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唯各校</a:t>
            </a:r>
            <a:r>
              <a:rPr lang="zh-TW" altLang="zh-TW" b="1" kern="0" dirty="0">
                <a:solidFill>
                  <a:srgbClr val="FF0000"/>
                </a:solidFill>
                <a:latin typeface="Arial" pitchFamily="34"/>
                <a:ea typeface="微軟正黑體" pitchFamily="34"/>
                <a:cs typeface="Arial" pitchFamily="34"/>
              </a:rPr>
              <a:t>系統管理師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可使用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)</a:t>
            </a:r>
            <a:endParaRPr lang="zh-TW" altLang="en-US" dirty="0"/>
          </a:p>
        </p:txBody>
      </p:sp>
      <p:pic>
        <p:nvPicPr>
          <p:cNvPr id="11" name="圖片 10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21F8716-23B8-4703-AAE0-F2BB08965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48135" y="9699173"/>
            <a:ext cx="4114443" cy="422156"/>
          </a:xfrm>
        </p:spPr>
        <p:txBody>
          <a:bodyPr/>
          <a:lstStyle/>
          <a:p>
            <a:fld id="{03EB59E2-90B9-4CD3-AC74-D672227E13C3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0501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59</a:t>
            </a:fld>
            <a:endParaRPr lang="en-US" dirty="0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598" y="3586447"/>
            <a:ext cx="13696419" cy="38962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2405144" y="6446384"/>
            <a:ext cx="2045747" cy="133713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267112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kern="0" dirty="0">
                <a:latin typeface="Arial" pitchFamily="34"/>
                <a:ea typeface="微軟正黑體" pitchFamily="34"/>
                <a:cs typeface="Arial" pitchFamily="34"/>
              </a:rPr>
              <a:t>個資保謢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23"/>
          </p:nvPr>
        </p:nvSpPr>
        <p:spPr/>
        <p:txBody>
          <a:bodyPr>
            <a:noAutofit/>
          </a:bodyPr>
          <a:lstStyle/>
          <a:p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填報人員僅能處理被授權之表冊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每校只能有一位指定人員，可以填報教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</a:p>
          <a:p>
            <a:endParaRPr lang="zh-TW" altLang="en-US" sz="1800" dirty="0"/>
          </a:p>
        </p:txBody>
      </p:sp>
      <p:sp>
        <p:nvSpPr>
          <p:cNvPr id="9" name="文字版面配置區 8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安全存取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所有連線均加密處理</a:t>
            </a:r>
            <a:endParaRPr lang="en-US" altLang="zh-TW" sz="2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指定公務電腦與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，並確認該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為該校所有</a:t>
            </a:r>
          </a:p>
          <a:p>
            <a:pPr algn="l"/>
            <a:endParaRPr lang="zh-TW" altLang="en-US" sz="2100" dirty="0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安全連線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0" name="文字版面配置區 9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校庫人員，已通過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BS10012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ISO27001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之稽核員認證，僅在業務範圍內安全的處理個資</a:t>
            </a:r>
          </a:p>
          <a:p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實體安全：校內機房已通過</a:t>
            </a:r>
            <a:r>
              <a: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ISMS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驗證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環境安全：機房溫度、溼度均受管控</a:t>
            </a:r>
          </a:p>
          <a:p>
            <a:endParaRPr lang="zh-TW" altLang="en-US" sz="1800" dirty="0"/>
          </a:p>
        </p:txBody>
      </p:sp>
      <p:sp>
        <p:nvSpPr>
          <p:cNvPr id="11" name="文字版面配置區 10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安全的處理與保護</a:t>
            </a:r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5803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帳號管理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8" y="2759786"/>
            <a:ext cx="12316745" cy="566332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735254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61</a:t>
            </a:fld>
            <a:endParaRPr lang="en-US" dirty="0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429" y="2992760"/>
            <a:ext cx="13589246" cy="49438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771569" y="2995703"/>
            <a:ext cx="3867692" cy="853494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658728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62</a:t>
            </a:fld>
            <a:endParaRPr lang="en-US" dirty="0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2821838"/>
            <a:ext cx="13673468" cy="422442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10166200" y="3588421"/>
            <a:ext cx="5792475" cy="3629621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383794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63</a:t>
            </a:fld>
            <a:endParaRPr lang="en-US" dirty="0"/>
          </a:p>
        </p:txBody>
      </p:sp>
      <p:pic>
        <p:nvPicPr>
          <p:cNvPr id="6" name="圖片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7" y="3060993"/>
            <a:ext cx="13703759" cy="395250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>
            <a:extLst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45599" y="4267710"/>
            <a:ext cx="2194649" cy="22759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047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64</a:t>
            </a:fld>
            <a:endParaRPr lang="en-US" dirty="0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257227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權限設定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8" name="圖片 1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矩形 2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矩形 3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058723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06</a:t>
            </a:r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>
          <a:xfrm>
            <a:off x="6550918" y="7303740"/>
            <a:ext cx="10364014" cy="2592288"/>
          </a:xfrm>
        </p:spPr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3952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矩形 15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CC4345-B759-4CB4-8CCC-E38A22E58DB8}"/>
              </a:ext>
            </a:extLst>
          </p:cNvPr>
          <p:cNvSpPr txBox="1">
            <a:spLocks/>
          </p:cNvSpPr>
          <p:nvPr/>
        </p:nvSpPr>
        <p:spPr>
          <a:xfrm>
            <a:off x="13448135" y="9699173"/>
            <a:ext cx="4114443" cy="422156"/>
          </a:xfrm>
        </p:spPr>
        <p:txBody>
          <a:bodyPr/>
          <a:lstStyle>
            <a:defPPr>
              <a:defRPr lang="en-US"/>
            </a:defPPr>
            <a:lvl1pPr marL="0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6376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53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49129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65505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81882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98258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14634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31011" algn="l" defTabSz="1632753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67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1836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表冊修正</a:t>
            </a:r>
            <a:r>
              <a:rPr lang="en-US" altLang="zh-TW" dirty="0"/>
              <a:t>-</a:t>
            </a:r>
            <a:r>
              <a:rPr lang="zh-TW" altLang="en-US" dirty="0"/>
              <a:t>統一修正期間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68</a:t>
            </a:fld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679" y="3644662"/>
            <a:ext cx="7206500" cy="16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225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/>
          <p:cNvSpPr>
            <a:spLocks noGrp="1"/>
          </p:cNvSpPr>
          <p:nvPr>
            <p:ph type="ftr" sz="quarter" idx="4294967295"/>
          </p:nvPr>
        </p:nvSpPr>
        <p:spPr>
          <a:xfrm>
            <a:off x="2285206" y="9698833"/>
            <a:ext cx="4629150" cy="421481"/>
          </a:xfrm>
        </p:spPr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2915106" y="9698833"/>
            <a:ext cx="3086100" cy="421481"/>
          </a:xfrm>
        </p:spPr>
        <p:txBody>
          <a:bodyPr/>
          <a:lstStyle/>
          <a:p>
            <a:pPr algn="r"/>
            <a:fld id="{03EB59E2-90B9-4CD3-AC74-D672227E13C3}" type="slidenum">
              <a:rPr lang="en-US" smtClean="0">
                <a:solidFill>
                  <a:schemeClr val="bg2">
                    <a:lumMod val="75000"/>
                  </a:schemeClr>
                </a:solidFill>
              </a:rPr>
              <a:pPr algn="r"/>
              <a:t>69</a:t>
            </a:fld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內容版面配置區 3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374" y="1471688"/>
            <a:ext cx="12042860" cy="66126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3092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02</a:t>
            </a:r>
          </a:p>
        </p:txBody>
      </p:sp>
      <p:sp>
        <p:nvSpPr>
          <p:cNvPr id="6" name="タイトル 5"/>
          <p:cNvSpPr>
            <a:spLocks noGrp="1"/>
          </p:cNvSpPr>
          <p:nvPr>
            <p:ph type="ctrTitle"/>
          </p:nvPr>
        </p:nvSpPr>
        <p:spPr>
          <a:xfrm>
            <a:off x="6550918" y="7303740"/>
            <a:ext cx="10364014" cy="2592288"/>
          </a:xfrm>
        </p:spPr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2633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70</a:t>
            </a:fld>
            <a:endParaRPr lang="en-US" dirty="0"/>
          </a:p>
        </p:txBody>
      </p:sp>
      <p:pic>
        <p:nvPicPr>
          <p:cNvPr id="7" name="圖片 6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矩形 7"/>
          <p:cNvSpPr/>
          <p:nvPr/>
        </p:nvSpPr>
        <p:spPr>
          <a:xfrm>
            <a:off x="4117230" y="2668686"/>
            <a:ext cx="1764455" cy="720558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47249944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71</a:t>
            </a:fld>
            <a:endParaRPr lang="en-US" dirty="0"/>
          </a:p>
        </p:txBody>
      </p:sp>
      <p:pic>
        <p:nvPicPr>
          <p:cNvPr id="6" name="圖片 5">
            <a:extLst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636558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72</a:t>
            </a:fld>
            <a:endParaRPr lang="en-US" dirty="0"/>
          </a:p>
        </p:txBody>
      </p:sp>
      <p:pic>
        <p:nvPicPr>
          <p:cNvPr id="6" name="Picture 3">
            <a:extLst/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646154" y="3029330"/>
            <a:ext cx="12597063" cy="4907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>
            <a:solidFill>
              <a:srgbClr val="FF0000"/>
            </a:solidFill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733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05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71630286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137160" tIns="68580" rIns="137160" bIns="68580" rtlCol="0" anchor="ctr">
            <a:normAutofit/>
          </a:bodyPr>
          <a:lstStyle/>
          <a:p>
            <a:r>
              <a:rPr lang="zh-TW" altLang="zh-TW" dirty="0"/>
              <a:t>請務必上傳「修正前後對照表」，並完成核章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73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A35E47C-AE0A-43AC-B734-84523303D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553" y="1039044"/>
            <a:ext cx="13527306" cy="882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093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600" dirty="0">
                <a:solidFill>
                  <a:srgbClr val="92D050"/>
                </a:solidFill>
              </a:rPr>
              <a:t>敬祝填報順利</a:t>
            </a:r>
            <a:endParaRPr lang="en-US" sz="6600" dirty="0">
              <a:solidFill>
                <a:srgbClr val="92D050"/>
              </a:solidFill>
            </a:endParaRPr>
          </a:p>
        </p:txBody>
      </p:sp>
      <p:sp>
        <p:nvSpPr>
          <p:cNvPr id="6" name="サブタイトル 5"/>
          <p:cNvSpPr>
            <a:spLocks noGrp="1"/>
          </p:cNvSpPr>
          <p:nvPr>
            <p:ph type="subTitle" idx="1"/>
          </p:nvPr>
        </p:nvSpPr>
        <p:spPr>
          <a:xfrm>
            <a:off x="1366342" y="5431532"/>
            <a:ext cx="15553728" cy="2880320"/>
          </a:xfrm>
        </p:spPr>
        <p:txBody>
          <a:bodyPr>
            <a:normAutofit/>
          </a:bodyPr>
          <a:lstStyle/>
          <a:p>
            <a:r>
              <a:rPr lang="zh-TW" altLang="en-US" sz="4000" dirty="0"/>
              <a:t>系統分機 </a:t>
            </a:r>
            <a:endParaRPr lang="en-US" altLang="zh-TW" sz="4000" dirty="0"/>
          </a:p>
          <a:p>
            <a:r>
              <a:rPr lang="en-US" altLang="zh-TW" sz="4000" dirty="0"/>
              <a:t>  5379</a:t>
            </a:r>
          </a:p>
          <a:p>
            <a:r>
              <a:rPr lang="en-US" sz="4000" dirty="0"/>
              <a:t>  5380</a:t>
            </a:r>
          </a:p>
        </p:txBody>
      </p:sp>
    </p:spTree>
    <p:extLst>
      <p:ext uri="{BB962C8B-B14F-4D97-AF65-F5344CB8AC3E}">
        <p14:creationId xmlns:p14="http://schemas.microsoft.com/office/powerpoint/2010/main" val="152644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資料匯入</a:t>
            </a: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大學校院校務料庫</a:t>
            </a: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8DBF4-37B7-4C4F-9728-A1C100B177EE}" type="slidenum">
              <a:rPr lang="en-US" smtClean="0"/>
              <a:t>8</a:t>
            </a:fld>
            <a:endParaRPr lang="en-US"/>
          </a:p>
        </p:txBody>
      </p:sp>
      <p:sp>
        <p:nvSpPr>
          <p:cNvPr id="19" name="文字版面配置區 18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4200" dirty="0">
                <a:solidFill>
                  <a:schemeClr val="bg1"/>
                </a:solidFill>
              </a:rPr>
              <a:t>一般系所</a:t>
            </a:r>
          </a:p>
        </p:txBody>
      </p:sp>
      <p:sp>
        <p:nvSpPr>
          <p:cNvPr id="20" name="文字版面配置區 19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2" name="文字版面配置區 21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4200" dirty="0">
                <a:solidFill>
                  <a:schemeClr val="bg1"/>
                </a:solidFill>
              </a:rPr>
              <a:t>境外專班</a:t>
            </a:r>
          </a:p>
        </p:txBody>
      </p:sp>
      <p:sp>
        <p:nvSpPr>
          <p:cNvPr id="23" name="文字版面配置區 2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5" name="文字版面配置區 24"/>
          <p:cNvSpPr>
            <a:spLocks noGrp="1"/>
          </p:cNvSpPr>
          <p:nvPr>
            <p:ph type="body" sz="quarter" idx="3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4200" dirty="0">
                <a:solidFill>
                  <a:schemeClr val="bg1"/>
                </a:solidFill>
              </a:rPr>
              <a:t>產碩專班</a:t>
            </a:r>
          </a:p>
        </p:txBody>
      </p:sp>
      <p:sp>
        <p:nvSpPr>
          <p:cNvPr id="26" name="文字版面配置區 2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8" name="文字版面配置區 27"/>
          <p:cNvSpPr>
            <a:spLocks noGrp="1"/>
          </p:cNvSpPr>
          <p:nvPr>
            <p:ph type="body" sz="quarter" idx="3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4200" dirty="0">
                <a:solidFill>
                  <a:schemeClr val="bg1"/>
                </a:solidFill>
              </a:rPr>
              <a:t>營區專班</a:t>
            </a:r>
          </a:p>
        </p:txBody>
      </p:sp>
      <p:sp>
        <p:nvSpPr>
          <p:cNvPr id="29" name="文字版面配置區 28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sz="quarter" idx="36"/>
          </p:nvPr>
        </p:nvSpPr>
        <p:spPr>
          <a:xfrm>
            <a:off x="12536774" y="2913476"/>
            <a:ext cx="3121532" cy="647700"/>
          </a:xfrm>
        </p:spPr>
        <p:txBody>
          <a:bodyPr>
            <a:noAutofit/>
          </a:bodyPr>
          <a:lstStyle/>
          <a:p>
            <a:r>
              <a:rPr lang="zh-TW" altLang="en-US" sz="4200" dirty="0">
                <a:solidFill>
                  <a:schemeClr val="bg1"/>
                </a:solidFill>
              </a:rPr>
              <a:t>原住民專班</a:t>
            </a:r>
          </a:p>
        </p:txBody>
      </p:sp>
      <p:sp>
        <p:nvSpPr>
          <p:cNvPr id="32" name="文字版面配置區 31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4" name="文字版面配置區 33"/>
          <p:cNvSpPr>
            <a:spLocks noGrp="1"/>
          </p:cNvSpPr>
          <p:nvPr>
            <p:ph type="body" sz="quarter" idx="39"/>
          </p:nvPr>
        </p:nvSpPr>
        <p:spPr>
          <a:xfrm>
            <a:off x="12536775" y="6449103"/>
            <a:ext cx="3121530" cy="647700"/>
          </a:xfrm>
        </p:spPr>
        <p:txBody>
          <a:bodyPr>
            <a:noAutofit/>
          </a:bodyPr>
          <a:lstStyle/>
          <a:p>
            <a:r>
              <a:rPr lang="zh-TW" altLang="en-US" sz="3600" dirty="0">
                <a:solidFill>
                  <a:schemeClr val="bg1"/>
                </a:solidFill>
              </a:rPr>
              <a:t>多元培力專班</a:t>
            </a:r>
          </a:p>
        </p:txBody>
      </p:sp>
      <p:sp>
        <p:nvSpPr>
          <p:cNvPr id="35" name="文字版面配置區 34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2552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>
            <a:extLst>
              <a:ext uri="{FF2B5EF4-FFF2-40B4-BE49-F238E27FC236}">
                <a16:creationId xmlns:a16="http://schemas.microsoft.com/office/drawing/2014/main" id="{B4769860-0D07-48E7-B3AB-DC3C37CEA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0B933B-5D20-4FCA-899A-AA6423C8E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2021.02.26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10A08B2-A89D-46EE-ADCD-7B8EFD73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大學校院校務資料庫</a:t>
            </a:r>
            <a:endParaRPr 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077F7B-D32A-495E-B912-47F51404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6C4BBFC-B7AA-4BA2-B3E0-8AE8650F89C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85206" y="2990850"/>
            <a:ext cx="14058800" cy="6317457"/>
          </a:xfrm>
        </p:spPr>
        <p:txBody>
          <a:bodyPr/>
          <a:lstStyle/>
          <a:p>
            <a:r>
              <a:rPr kumimoji="1" lang="zh-TW" altLang="en-US" sz="4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校庫將由教育部提供之特殊專班資料匯入後，若仍有下學期之異動，請統一提供給校庫經教育部核定之函文，由校庫統一更新。</a:t>
            </a:r>
            <a:endParaRPr kumimoji="1" lang="en-US" altLang="ja-JP" sz="4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7471318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">
  <a:themeElements>
    <a:clrScheme name="White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3F3F3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7F7F7F"/>
      </a:folHlink>
    </a:clrScheme>
    <a:fontScheme name="Capella">
      <a:majorFont>
        <a:latin typeface="Roboto Light"/>
        <a:ea typeface="Capella Light"/>
        <a:cs typeface=""/>
      </a:majorFont>
      <a:minorFont>
        <a:latin typeface="Roboto Light"/>
        <a:ea typeface="Capell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>
            <a:alpha val="52157"/>
          </a:srgb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itles">
  <a:themeElements>
    <a:clrScheme name="藍綠色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apella">
      <a:majorFont>
        <a:latin typeface="Capella Light"/>
        <a:ea typeface="Capella Light"/>
        <a:cs typeface=""/>
      </a:majorFont>
      <a:minorFont>
        <a:latin typeface="Capella Light"/>
        <a:ea typeface="Capell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>
            <a:alpha val="52157"/>
          </a:srgb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10711</TotalTime>
  <Words>2702</Words>
  <Application>Microsoft Office PowerPoint</Application>
  <PresentationFormat>自訂</PresentationFormat>
  <Paragraphs>481</Paragraphs>
  <Slides>74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74</vt:i4>
      </vt:variant>
    </vt:vector>
  </HeadingPairs>
  <TitlesOfParts>
    <vt:vector size="87" baseType="lpstr">
      <vt:lpstr>Capella Light</vt:lpstr>
      <vt:lpstr>FontAwesome</vt:lpstr>
      <vt:lpstr>ＭＳ Ｐゴシック</vt:lpstr>
      <vt:lpstr>Roboto Light</vt:lpstr>
      <vt:lpstr>Roboto Regular</vt:lpstr>
      <vt:lpstr>Ubuntu Medium</vt:lpstr>
      <vt:lpstr>微軟正黑體</vt:lpstr>
      <vt:lpstr>Algerian</vt:lpstr>
      <vt:lpstr>Arial</vt:lpstr>
      <vt:lpstr>Calibri</vt:lpstr>
      <vt:lpstr>Wingdings</vt:lpstr>
      <vt:lpstr>Contents</vt:lpstr>
      <vt:lpstr>Titles</vt:lpstr>
      <vt:lpstr>系統操作說明</vt:lpstr>
      <vt:lpstr>簡報大綱</vt:lpstr>
      <vt:lpstr>資訊安全</vt:lpstr>
      <vt:lpstr>帳號保護(依循教育部資安政策)</vt:lpstr>
      <vt:lpstr>注意事項</vt:lpstr>
      <vt:lpstr>個資保謢</vt:lpstr>
      <vt:lpstr>基本資料</vt:lpstr>
      <vt:lpstr>資料匯入</vt:lpstr>
      <vt:lpstr>基本資料</vt:lpstr>
      <vt:lpstr>上傳佐證文件</vt:lpstr>
      <vt:lpstr>填報資料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PowerPoint 簡報</vt:lpstr>
      <vt:lpstr>PowerPoint 簡報</vt:lpstr>
      <vt:lpstr>填寫狀況</vt:lpstr>
      <vt:lpstr>資料匯出</vt:lpstr>
      <vt:lpstr>表冊檢核為協助確認輸入資料庫之資料是否與資料來源相符。 若不相符，則請確認是否輸入資料庫之資料有誤</vt:lpstr>
      <vt:lpstr>資料檢核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修正申請</vt:lpstr>
      <vt:lpstr>PowerPoint 簡報</vt:lpstr>
      <vt:lpstr>表冊修正-統一修正期間</vt:lpstr>
      <vt:lpstr>PowerPoint 簡報</vt:lpstr>
      <vt:lpstr>修正申請</vt:lpstr>
      <vt:lpstr>修正申請</vt:lpstr>
      <vt:lpstr>修正申請</vt:lpstr>
      <vt:lpstr>請務必上傳「修正前後對照表」，並完成核章</vt:lpstr>
      <vt:lpstr>敬祝填報順利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Regulus</dc:title>
  <dc:creator>Jun</dc:creator>
  <cp:lastModifiedBy>HEDBM</cp:lastModifiedBy>
  <cp:revision>89</cp:revision>
  <dcterms:created xsi:type="dcterms:W3CDTF">2014-05-31T17:00:12Z</dcterms:created>
  <dcterms:modified xsi:type="dcterms:W3CDTF">2024-07-10T06:18:03Z</dcterms:modified>
</cp:coreProperties>
</file>