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77"/>
  </p:notesMasterIdLst>
  <p:handoutMasterIdLst>
    <p:handoutMasterId r:id="rId78"/>
  </p:handoutMasterIdLst>
  <p:sldIdLst>
    <p:sldId id="256" r:id="rId3"/>
    <p:sldId id="278" r:id="rId4"/>
    <p:sldId id="258" r:id="rId5"/>
    <p:sldId id="618" r:id="rId6"/>
    <p:sldId id="622" r:id="rId7"/>
    <p:sldId id="617" r:id="rId8"/>
    <p:sldId id="549" r:id="rId9"/>
    <p:sldId id="548" r:id="rId10"/>
    <p:sldId id="532" r:id="rId11"/>
    <p:sldId id="536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88" r:id="rId42"/>
    <p:sldId id="589" r:id="rId43"/>
    <p:sldId id="590" r:id="rId44"/>
    <p:sldId id="579" r:id="rId45"/>
    <p:sldId id="580" r:id="rId46"/>
    <p:sldId id="616" r:id="rId47"/>
    <p:sldId id="615" r:id="rId48"/>
    <p:sldId id="581" r:id="rId49"/>
    <p:sldId id="582" r:id="rId50"/>
    <p:sldId id="609" r:id="rId51"/>
    <p:sldId id="613" r:id="rId52"/>
    <p:sldId id="583" r:id="rId53"/>
    <p:sldId id="608" r:id="rId54"/>
    <p:sldId id="584" r:id="rId55"/>
    <p:sldId id="585" r:id="rId56"/>
    <p:sldId id="586" r:id="rId57"/>
    <p:sldId id="587" r:id="rId58"/>
    <p:sldId id="619" r:id="rId59"/>
    <p:sldId id="620" r:id="rId60"/>
    <p:sldId id="591" r:id="rId61"/>
    <p:sldId id="592" r:id="rId62"/>
    <p:sldId id="594" r:id="rId63"/>
    <p:sldId id="595" r:id="rId64"/>
    <p:sldId id="596" r:id="rId65"/>
    <p:sldId id="597" r:id="rId66"/>
    <p:sldId id="598" r:id="rId67"/>
    <p:sldId id="621" r:id="rId68"/>
    <p:sldId id="599" r:id="rId69"/>
    <p:sldId id="600" r:id="rId70"/>
    <p:sldId id="601" r:id="rId71"/>
    <p:sldId id="602" r:id="rId72"/>
    <p:sldId id="603" r:id="rId73"/>
    <p:sldId id="604" r:id="rId74"/>
    <p:sldId id="605" r:id="rId75"/>
    <p:sldId id="277" r:id="rId76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1F1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00" autoAdjust="0"/>
    <p:restoredTop sz="96370" autoAdjust="0"/>
  </p:normalViewPr>
  <p:slideViewPr>
    <p:cSldViewPr>
      <p:cViewPr varScale="1">
        <p:scale>
          <a:sx n="57" d="100"/>
          <a:sy n="57" d="100"/>
        </p:scale>
        <p:origin x="114" y="64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AE5D-9573-47C6-AC04-25D9B7B2224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09A1-353E-4941-99FC-01F1F39F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50" y="2335188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8870" y="2263180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6118870" y="3415308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0007302" y="2191172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151318" y="2335188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3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3031638" y="2263180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3031638" y="3415308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094534" y="5647556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>
            <a:off x="3238550" y="5791572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6118870" y="5719564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6118870" y="6871692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007302" y="5647556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10151318" y="5791572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1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13031638" y="5719564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Author Here</a:t>
            </a:r>
          </a:p>
        </p:txBody>
      </p:sp>
      <p:sp>
        <p:nvSpPr>
          <p:cNvPr id="32" name="テキスト プレースホルダー 8"/>
          <p:cNvSpPr>
            <a:spLocks noGrp="1"/>
          </p:cNvSpPr>
          <p:nvPr>
            <p:ph type="body" sz="quarter" idx="29" hasCustomPrompt="1"/>
          </p:nvPr>
        </p:nvSpPr>
        <p:spPr>
          <a:xfrm>
            <a:off x="13031638" y="6871692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9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4495428"/>
            <a:ext cx="4680520" cy="2304256"/>
          </a:xfrm>
        </p:spPr>
        <p:txBody>
          <a:bodyPr anchor="ctr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7631038" y="2911252"/>
            <a:ext cx="9433048" cy="547260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3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247920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3199284"/>
            <a:ext cx="1224136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571956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439644"/>
            <a:ext cx="1224136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247920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319928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463944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535952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2950518" y="679968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2950518" y="751976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7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768752" cy="676875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6"/>
            <a:ext cx="6480000" cy="648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3306" y="3919364"/>
            <a:ext cx="7020780" cy="1296144"/>
          </a:xfrm>
        </p:spPr>
        <p:txBody>
          <a:bodyPr anchor="b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6" y="5215508"/>
            <a:ext cx="702078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65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768752" cy="676875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6"/>
            <a:ext cx="6480000" cy="648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07302" y="2983260"/>
            <a:ext cx="702078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0007302" y="3703340"/>
            <a:ext cx="7020780" cy="187220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10007302" y="5719564"/>
            <a:ext cx="702078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0007302" y="6439644"/>
            <a:ext cx="7020780" cy="187220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2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13969552" cy="468052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5"/>
            <a:ext cx="13681522" cy="438695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7087716"/>
            <a:ext cx="13969552" cy="638324"/>
          </a:xfrm>
        </p:spPr>
        <p:txBody>
          <a:bodyPr anchor="b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7654032"/>
            <a:ext cx="13969552" cy="13681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7207" cy="102865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4711452"/>
            <a:ext cx="15543451" cy="689226"/>
          </a:xfr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5431532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 Here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9319964"/>
            <a:ext cx="15553728" cy="5753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 Here</a:t>
            </a:r>
          </a:p>
        </p:txBody>
      </p:sp>
    </p:spTree>
    <p:extLst>
      <p:ext uri="{BB962C8B-B14F-4D97-AF65-F5344CB8AC3E}">
        <p14:creationId xmlns:p14="http://schemas.microsoft.com/office/powerpoint/2010/main" val="137144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ve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3" cy="102861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2983260"/>
            <a:ext cx="15543451" cy="2417418"/>
          </a:xfrm>
        </p:spPr>
        <p:txBody>
          <a:bodyPr anchor="b">
            <a:normAutofit/>
          </a:bodyPr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5431532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ve Wor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455868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 Here</a:t>
            </a:r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646261" y="534988"/>
            <a:ext cx="17065897" cy="705678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790276" y="679000"/>
            <a:ext cx="16777866" cy="6768755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7838650"/>
            <a:ext cx="15543451" cy="689226"/>
          </a:xfrm>
        </p:spPr>
        <p:txBody>
          <a:bodyPr anchor="b">
            <a:normAutofit/>
          </a:bodyPr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8287208" cy="10286554"/>
          </a:xfrm>
          <a:prstGeom prst="rect">
            <a:avLst/>
          </a:prstGeom>
        </p:spPr>
      </p:pic>
      <p:sp>
        <p:nvSpPr>
          <p:cNvPr id="7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6302" y="7159724"/>
            <a:ext cx="5326782" cy="2736304"/>
          </a:xfrm>
        </p:spPr>
        <p:txBody>
          <a:bodyPr anchor="ctr">
            <a:noAutofit/>
          </a:bodyPr>
          <a:lstStyle>
            <a:lvl1pPr marL="0" indent="0" algn="r">
              <a:buNone/>
              <a:defRPr sz="25000" kern="1200" spc="-2000" baseline="0">
                <a:solidFill>
                  <a:schemeClr val="bg1">
                    <a:alpha val="12000"/>
                  </a:schemeClr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550918" y="7303740"/>
            <a:ext cx="10364014" cy="2376264"/>
          </a:xfrm>
        </p:spPr>
        <p:txBody>
          <a:bodyPr>
            <a:normAutofit/>
          </a:bodyPr>
          <a:lstStyle>
            <a:lvl1pPr algn="l">
              <a:defRPr sz="11500" baseline="0">
                <a:latin typeface="+mn-lt"/>
              </a:defRPr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8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555382" cy="3588399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50" y="2335188"/>
            <a:ext cx="6264000" cy="331236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5863580"/>
            <a:ext cx="6699398" cy="648072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6439644"/>
            <a:ext cx="6699397" cy="25922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0007302" y="2191172"/>
            <a:ext cx="6555382" cy="3588399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151318" y="2335188"/>
            <a:ext cx="6264000" cy="331236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9834860" y="5863580"/>
            <a:ext cx="6699398" cy="648072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9834860" y="6439644"/>
            <a:ext cx="6699397" cy="25922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04340" y="2913476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2004340" y="3561181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23842" y="2734473"/>
            <a:ext cx="1194902" cy="891540"/>
          </a:xfrm>
          <a:prstGeom prst="ellipse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2004340" y="6449103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2004340" y="7096808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23842" y="6270101"/>
            <a:ext cx="1194902" cy="891540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7758561" y="2913476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31" hasCustomPrompt="1"/>
          </p:nvPr>
        </p:nvSpPr>
        <p:spPr>
          <a:xfrm>
            <a:off x="7758561" y="3561181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478063" y="2734473"/>
            <a:ext cx="1194902" cy="891540"/>
          </a:xfrm>
          <a:prstGeom prst="ellipse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7758561" y="6449103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7758561" y="7096808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478063" y="6270101"/>
            <a:ext cx="1194902" cy="891540"/>
          </a:xfrm>
          <a:prstGeom prst="ellipse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4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13667572" y="2913476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4" name="Text Placeholder 29"/>
          <p:cNvSpPr>
            <a:spLocks noGrp="1"/>
          </p:cNvSpPr>
          <p:nvPr>
            <p:ph type="body" sz="quarter" idx="37" hasCustomPrompt="1"/>
          </p:nvPr>
        </p:nvSpPr>
        <p:spPr>
          <a:xfrm>
            <a:off x="13667572" y="3561181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2387072" y="2734473"/>
            <a:ext cx="1194902" cy="891540"/>
          </a:xfrm>
          <a:prstGeom prst="ellipse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13667572" y="6449103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5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13667572" y="7096808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2387072" y="6270101"/>
            <a:ext cx="1194902" cy="891540"/>
          </a:xfrm>
          <a:prstGeom prst="ellipse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56" name="Rectangle 5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026350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85929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136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13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26866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122980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738191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129222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47919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94131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1296144"/>
          </a:xfrm>
        </p:spPr>
        <p:txBody>
          <a:bodyPr anchor="b">
            <a:normAutofit/>
          </a:bodyPr>
          <a:lstStyle>
            <a:lvl1pPr algn="l">
              <a:defRPr sz="66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6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9022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56350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8647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925739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98446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042504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241488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544631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798127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7331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3238897" y="2335535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3094534" y="6672684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094534" y="6024612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グラフ プレースホルダー 3"/>
          <p:cNvSpPr>
            <a:spLocks noGrp="1"/>
          </p:cNvSpPr>
          <p:nvPr>
            <p:ph type="chart" sz="quarter" idx="23" hasCustomPrompt="1"/>
          </p:nvPr>
        </p:nvSpPr>
        <p:spPr>
          <a:xfrm>
            <a:off x="7675091" y="2318643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7530728" y="6655792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7530728" y="6007720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グラフ プレースホルダー 3"/>
          <p:cNvSpPr>
            <a:spLocks noGrp="1"/>
          </p:cNvSpPr>
          <p:nvPr>
            <p:ph type="chart" sz="quarter" idx="26" hasCustomPrompt="1"/>
          </p:nvPr>
        </p:nvSpPr>
        <p:spPr>
          <a:xfrm>
            <a:off x="12095881" y="2318519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11951518" y="6655668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11951518" y="6007596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8662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55766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015385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69405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363249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143992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174875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22211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833630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801990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2314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2950519" y="2335535"/>
            <a:ext cx="11881320" cy="439214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7447756"/>
            <a:ext cx="5832648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799684"/>
            <a:ext cx="5832648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9143206" y="7447756"/>
            <a:ext cx="5832648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1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143206" y="6799684"/>
            <a:ext cx="5832648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50119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26566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582102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393330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43713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02458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70502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427197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460223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722958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80715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2950519" y="2335535"/>
            <a:ext cx="11881320" cy="439214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7447756"/>
            <a:ext cx="11809312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799684"/>
            <a:ext cx="11809312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7672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251121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33401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920132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0107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4553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9186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08419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2938" y="2583942"/>
            <a:ext cx="2200537" cy="6053391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2674" y="2584673"/>
            <a:ext cx="2201069" cy="6051933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2674" y="2584673"/>
            <a:ext cx="2201069" cy="6051933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楕円 14"/>
          <p:cNvSpPr/>
          <p:nvPr userDrawn="1"/>
        </p:nvSpPr>
        <p:spPr>
          <a:xfrm>
            <a:off x="9676179" y="3135850"/>
            <a:ext cx="385365" cy="38545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楕円 15"/>
          <p:cNvSpPr/>
          <p:nvPr userDrawn="1"/>
        </p:nvSpPr>
        <p:spPr>
          <a:xfrm>
            <a:off x="6361765" y="6298637"/>
            <a:ext cx="385365" cy="3854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楕円 16"/>
          <p:cNvSpPr/>
          <p:nvPr userDrawn="1"/>
        </p:nvSpPr>
        <p:spPr>
          <a:xfrm>
            <a:off x="10893327" y="7166768"/>
            <a:ext cx="385365" cy="38545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3905" y="3344192"/>
            <a:ext cx="5429157" cy="179851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3905" y="2354717"/>
            <a:ext cx="5429157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1395" y="3120001"/>
            <a:ext cx="1827739" cy="72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40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16" y="6167936"/>
            <a:ext cx="5513923" cy="1791935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16" y="5178461"/>
            <a:ext cx="5513923" cy="747147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015" y="5943745"/>
            <a:ext cx="1827739" cy="72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40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3905" y="6722672"/>
            <a:ext cx="5429157" cy="179851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3905" y="5733198"/>
            <a:ext cx="5429157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1395" y="6498482"/>
            <a:ext cx="1827739" cy="72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400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1541" y="2728292"/>
            <a:ext cx="2252365" cy="6002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6840" y="5552035"/>
            <a:ext cx="517607" cy="746603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8691" y="6106770"/>
            <a:ext cx="1035214" cy="1252725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57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996314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667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94534" y="2551212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8855174" y="2568228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94534" y="4855468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8855174" y="4872484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087812" y="3528492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094534" y="5858520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075484" y="7159724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8836124" y="7176740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3075484" y="8162776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3074194" y="2214979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>
                <a:solidFill>
                  <a:schemeClr val="tx1">
                    <a:alpha val="7000"/>
                  </a:schemeClr>
                </a:solidFill>
              </a:rPr>
              <a:t>1</a:t>
            </a: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3074194" y="4519235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>
                <a:solidFill>
                  <a:schemeClr val="tx1">
                    <a:alpha val="7000"/>
                  </a:schemeClr>
                </a:solidFill>
              </a:rPr>
              <a:t>2</a:t>
            </a:r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3074194" y="6847299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>
                <a:solidFill>
                  <a:schemeClr val="tx1">
                    <a:alpha val="7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9466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386262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3407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779041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5922929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17171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192033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915485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02284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564515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72463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5758830" y="2263180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143206" y="2263180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758830" y="5636456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9143206" y="5636456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212652" y="2263180"/>
            <a:ext cx="4546178" cy="324036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58830" y="3343300"/>
            <a:ext cx="3207134" cy="115212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1222326" y="5592564"/>
            <a:ext cx="4546178" cy="3264768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2378096" y="2263180"/>
            <a:ext cx="4555988" cy="3240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6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2364082" y="5592564"/>
            <a:ext cx="4555988" cy="326476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143206" y="3343300"/>
            <a:ext cx="3220876" cy="115212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5758830" y="6655668"/>
            <a:ext cx="3220876" cy="11252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9156948" y="6655668"/>
            <a:ext cx="3207134" cy="11252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27123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5470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4495428"/>
            <a:ext cx="12241360" cy="72008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5215508"/>
            <a:ext cx="12241360" cy="201622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6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61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9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74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3" cy="102861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7206" cy="10286554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1735494" y="935190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dirty="0">
                <a:solidFill>
                  <a:schemeClr val="bg1">
                    <a:alpha val="70000"/>
                  </a:schemeClr>
                </a:solidFill>
              </a:rPr>
              <a:t>大學校院校務資料庫</a:t>
            </a:r>
            <a:endParaRPr lang="en-US" sz="2000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8" r:id="rId3"/>
    <p:sldLayoutId id="2147483668" r:id="rId4"/>
    <p:sldLayoutId id="2147483669" r:id="rId5"/>
    <p:sldLayoutId id="2147483670" r:id="rId6"/>
    <p:sldLayoutId id="2147483661" r:id="rId7"/>
    <p:sldLayoutId id="2147483662" r:id="rId8"/>
    <p:sldLayoutId id="2147483654" r:id="rId9"/>
    <p:sldLayoutId id="2147483655" r:id="rId10"/>
    <p:sldLayoutId id="2147483671" r:id="rId11"/>
    <p:sldLayoutId id="2147483672" r:id="rId12"/>
    <p:sldLayoutId id="2147483656" r:id="rId13"/>
    <p:sldLayoutId id="2147483657" r:id="rId14"/>
    <p:sldLayoutId id="2147483660" r:id="rId15"/>
  </p:sldLayoutIdLst>
  <p:hf hdr="0" ftr="0" dt="0"/>
  <p:txStyles>
    <p:titleStyle>
      <a:lvl1pPr algn="ctr" defTabSz="1632753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64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4" r:id="rId3"/>
    <p:sldLayoutId id="2147483667" r:id="rId4"/>
    <p:sldLayoutId id="2147483675" r:id="rId5"/>
    <p:sldLayoutId id="2147483676" r:id="rId6"/>
    <p:sldLayoutId id="2147483680" r:id="rId7"/>
    <p:sldLayoutId id="2147483682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  <p:sldLayoutId id="2147483739" r:id="rId56"/>
    <p:sldLayoutId id="2147483740" r:id="rId57"/>
    <p:sldLayoutId id="2147483741" r:id="rId58"/>
    <p:sldLayoutId id="2147483742" r:id="rId59"/>
    <p:sldLayoutId id="2147483743" r:id="rId60"/>
    <p:sldLayoutId id="2147483744" r:id="rId61"/>
    <p:sldLayoutId id="2147483745" r:id="rId62"/>
    <p:sldLayoutId id="2147483746" r:id="rId63"/>
    <p:sldLayoutId id="2147483747" r:id="rId64"/>
    <p:sldLayoutId id="2147483748" r:id="rId65"/>
  </p:sldLayoutIdLst>
  <p:hf hdr="0" ftr="0" dt="0"/>
  <p:txStyles>
    <p:titleStyle>
      <a:lvl1pPr algn="ctr" defTabSz="1632753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/>
              <a:t>系統操作說明</a:t>
            </a:r>
            <a:endParaRPr lang="en-US" sz="88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0CDE38F-F6C7-4663-A79B-EA05261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上傳佐證文件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86729E-490D-4B1F-A433-D579F298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2021.02.26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DC79CD-55DA-44EA-9CDA-747DDE72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65D65D-D104-43AD-B7DF-98575268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F328B7-4807-42EB-9C31-94496F5E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66" y="1803969"/>
            <a:ext cx="7543800" cy="26574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E87321-4D1E-49B1-8589-C40B5E51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43" y="4073310"/>
            <a:ext cx="10819521" cy="60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填報資料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3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95EDDA1E-7C81-444E-8D99-D0F4D8AD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2019.08.20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zh-TW" altLang="zh-TW" sz="3600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112468" y="3838395"/>
            <a:ext cx="5760640" cy="720080"/>
          </a:xfrm>
        </p:spPr>
        <p:txBody>
          <a:bodyPr/>
          <a:lstStyle/>
          <a:p>
            <a:endParaRPr lang="en-US" altLang="zh-TW" dirty="0">
              <a:latin typeface="微軟正黑體" pitchFamily="34"/>
              <a:ea typeface="微軟正黑體" pitchFamily="34"/>
            </a:endParaRPr>
          </a:p>
          <a:p>
            <a:endParaRPr lang="en-US" altLang="zh-TW" dirty="0">
              <a:latin typeface="微軟正黑體" pitchFamily="34"/>
              <a:ea typeface="微軟正黑體" pitchFamily="34"/>
            </a:endParaRPr>
          </a:p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</a:t>
            </a:r>
            <a:endParaRPr lang="en-US" altLang="zh-TW" dirty="0">
              <a:latin typeface="微軟正黑體" pitchFamily="34"/>
              <a:ea typeface="微軟正黑體" pitchFamily="34"/>
            </a:endParaRPr>
          </a:p>
          <a:p>
            <a:r>
              <a:rPr lang="zh-TW" altLang="zh-TW" dirty="0">
                <a:latin typeface="微軟正黑體" pitchFamily="34"/>
                <a:ea typeface="微軟正黑體" pitchFamily="34"/>
              </a:rPr>
              <a:t>重疊部分進行資料覆蓋</a:t>
            </a:r>
            <a:endParaRPr lang="zh-TW" altLang="en-US" dirty="0"/>
          </a:p>
          <a:p>
            <a:endParaRPr lang="zh-TW" altLang="en-US" sz="3000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EE8C771B-035E-4D8F-8E91-8F8EFCC91D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42321" y="6149455"/>
            <a:ext cx="5256584" cy="72008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</a:p>
          <a:p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  <a:p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376525D-D25B-4E2E-A6C8-383580B50A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C8253A16-B7F6-4D59-8FAD-AF716A4632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87B14A-9CC5-4A4E-81B0-124B53D0F6BC}"/>
              </a:ext>
            </a:extLst>
          </p:cNvPr>
          <p:cNvSpPr/>
          <p:nvPr/>
        </p:nvSpPr>
        <p:spPr>
          <a:xfrm>
            <a:off x="4606702" y="773994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  <a:endParaRPr lang="zh-TW" altLang="en-US" dirty="0"/>
          </a:p>
        </p:txBody>
      </p:sp>
      <p:sp>
        <p:nvSpPr>
          <p:cNvPr id="14" name="投影片編號版面配置區 5">
            <a:extLst>
              <a:ext uri="{FF2B5EF4-FFF2-40B4-BE49-F238E27FC236}">
                <a16:creationId xmlns:a16="http://schemas.microsoft.com/office/drawing/2014/main" id="{009D8DB3-71AB-41FB-B060-DCF70B0761CE}"/>
              </a:ext>
            </a:extLst>
          </p:cNvPr>
          <p:cNvSpPr txBox="1">
            <a:spLocks/>
          </p:cNvSpPr>
          <p:nvPr/>
        </p:nvSpPr>
        <p:spPr>
          <a:xfrm>
            <a:off x="12926342" y="9324910"/>
            <a:ext cx="4114443" cy="4221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632753" rtl="0" eaLnBrk="1" latinLnBrk="0" hangingPunct="1">
              <a:defRPr sz="2400" kern="12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08052-46D4-4451-BCD3-D01F8058DA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2019.08.20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4294967295"/>
          </p:nvPr>
        </p:nvSpPr>
        <p:spPr>
          <a:xfrm>
            <a:off x="4171156" y="2928938"/>
            <a:ext cx="11830050" cy="3974307"/>
          </a:xfrm>
        </p:spPr>
        <p:txBody>
          <a:bodyPr>
            <a:normAutofit/>
          </a:bodyPr>
          <a:lstStyle/>
          <a:p>
            <a:pPr marL="342900" indent="-171450">
              <a:spcBef>
                <a:spcPts val="0"/>
              </a:spcBef>
            </a:pPr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>
              <a:spcBef>
                <a:spcPts val="0"/>
              </a:spcBef>
            </a:pPr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>
              <a:spcBef>
                <a:spcPts val="0"/>
              </a:spcBef>
            </a:pPr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>
              <a:spcBef>
                <a:spcPts val="0"/>
              </a:spcBef>
            </a:pPr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>
              <a:spcBef>
                <a:spcPts val="0"/>
              </a:spcBef>
            </a:pPr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10" name="圓角矩形 8"/>
          <p:cNvSpPr/>
          <p:nvPr/>
        </p:nvSpPr>
        <p:spPr>
          <a:xfrm>
            <a:off x="10511358" y="4920013"/>
            <a:ext cx="2448271" cy="5115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8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4294967295"/>
          </p:nvPr>
        </p:nvSpPr>
        <p:spPr>
          <a:xfrm>
            <a:off x="3228181" y="3424331"/>
            <a:ext cx="8953500" cy="12263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4294967295"/>
          </p:nvPr>
        </p:nvSpPr>
        <p:spPr>
          <a:xfrm>
            <a:off x="3228181" y="4924518"/>
            <a:ext cx="8953500" cy="122634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4294967295"/>
          </p:nvPr>
        </p:nvSpPr>
        <p:spPr>
          <a:xfrm>
            <a:off x="3228181" y="6424706"/>
            <a:ext cx="8953500" cy="122634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10882D5-EBD8-4F03-AA76-F787FB3F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簡報大綱</a:t>
            </a:r>
          </a:p>
        </p:txBody>
      </p:sp>
      <p:sp>
        <p:nvSpPr>
          <p:cNvPr id="18" name="文字版面配置區 2">
            <a:extLst>
              <a:ext uri="{FF2B5EF4-FFF2-40B4-BE49-F238E27FC236}">
                <a16:creationId xmlns:a16="http://schemas.microsoft.com/office/drawing/2014/main" id="{E4A43B41-BF44-4428-B7CD-1BA521C2F1B6}"/>
              </a:ext>
            </a:extLst>
          </p:cNvPr>
          <p:cNvSpPr txBox="1">
            <a:spLocks/>
          </p:cNvSpPr>
          <p:nvPr/>
        </p:nvSpPr>
        <p:spPr>
          <a:xfrm>
            <a:off x="8090689" y="3587964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基本資料</a:t>
            </a:r>
          </a:p>
        </p:txBody>
      </p:sp>
      <p:sp>
        <p:nvSpPr>
          <p:cNvPr id="19" name="文字版面配置區 5">
            <a:extLst>
              <a:ext uri="{FF2B5EF4-FFF2-40B4-BE49-F238E27FC236}">
                <a16:creationId xmlns:a16="http://schemas.microsoft.com/office/drawing/2014/main" id="{8283F4F7-06E5-4B29-A8A9-652573C70ECC}"/>
              </a:ext>
            </a:extLst>
          </p:cNvPr>
          <p:cNvSpPr txBox="1">
            <a:spLocks/>
          </p:cNvSpPr>
          <p:nvPr/>
        </p:nvSpPr>
        <p:spPr>
          <a:xfrm>
            <a:off x="8063086" y="2703600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資訊安全</a:t>
            </a:r>
          </a:p>
        </p:txBody>
      </p:sp>
      <p:sp>
        <p:nvSpPr>
          <p:cNvPr id="20" name="文字版面配置區 8">
            <a:extLst>
              <a:ext uri="{FF2B5EF4-FFF2-40B4-BE49-F238E27FC236}">
                <a16:creationId xmlns:a16="http://schemas.microsoft.com/office/drawing/2014/main" id="{CCD298EC-D8F2-4587-8046-AF33454F0BB9}"/>
              </a:ext>
            </a:extLst>
          </p:cNvPr>
          <p:cNvSpPr txBox="1">
            <a:spLocks/>
          </p:cNvSpPr>
          <p:nvPr/>
        </p:nvSpPr>
        <p:spPr>
          <a:xfrm>
            <a:off x="8090689" y="4506066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資料填報</a:t>
            </a:r>
          </a:p>
        </p:txBody>
      </p:sp>
      <p:sp>
        <p:nvSpPr>
          <p:cNvPr id="21" name="文字版面配置區 11">
            <a:extLst>
              <a:ext uri="{FF2B5EF4-FFF2-40B4-BE49-F238E27FC236}">
                <a16:creationId xmlns:a16="http://schemas.microsoft.com/office/drawing/2014/main" id="{45B08218-0542-495D-9016-46340435CCE0}"/>
              </a:ext>
            </a:extLst>
          </p:cNvPr>
          <p:cNvSpPr txBox="1">
            <a:spLocks/>
          </p:cNvSpPr>
          <p:nvPr/>
        </p:nvSpPr>
        <p:spPr>
          <a:xfrm>
            <a:off x="8090689" y="6397183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帳號管理</a:t>
            </a:r>
          </a:p>
        </p:txBody>
      </p:sp>
      <p:sp>
        <p:nvSpPr>
          <p:cNvPr id="22" name="文字版面配置區 14">
            <a:extLst>
              <a:ext uri="{FF2B5EF4-FFF2-40B4-BE49-F238E27FC236}">
                <a16:creationId xmlns:a16="http://schemas.microsoft.com/office/drawing/2014/main" id="{94296E2D-49C1-48A8-BAC0-732A23CFBEC7}"/>
              </a:ext>
            </a:extLst>
          </p:cNvPr>
          <p:cNvSpPr txBox="1">
            <a:spLocks/>
          </p:cNvSpPr>
          <p:nvPr/>
        </p:nvSpPr>
        <p:spPr>
          <a:xfrm>
            <a:off x="8079225" y="5451624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資料檢核</a:t>
            </a:r>
          </a:p>
        </p:txBody>
      </p:sp>
      <p:sp>
        <p:nvSpPr>
          <p:cNvPr id="23" name="文字版面配置區 17">
            <a:extLst>
              <a:ext uri="{FF2B5EF4-FFF2-40B4-BE49-F238E27FC236}">
                <a16:creationId xmlns:a16="http://schemas.microsoft.com/office/drawing/2014/main" id="{9F23F66B-746F-4D2E-BDC7-7B8215F638F6}"/>
              </a:ext>
            </a:extLst>
          </p:cNvPr>
          <p:cNvSpPr txBox="1">
            <a:spLocks/>
          </p:cNvSpPr>
          <p:nvPr/>
        </p:nvSpPr>
        <p:spPr>
          <a:xfrm>
            <a:off x="8090689" y="7352297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修正申請</a:t>
            </a:r>
          </a:p>
        </p:txBody>
      </p:sp>
    </p:spTree>
    <p:extLst>
      <p:ext uri="{BB962C8B-B14F-4D97-AF65-F5344CB8AC3E}">
        <p14:creationId xmlns:p14="http://schemas.microsoft.com/office/powerpoint/2010/main" val="40502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02" y="2891583"/>
            <a:ext cx="10629167" cy="5469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962609" y="3339369"/>
            <a:ext cx="3063041" cy="90687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資訊安全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7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285206" y="9698833"/>
            <a:ext cx="4629150" cy="421481"/>
          </a:xfrm>
        </p:spPr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915106" y="9698833"/>
            <a:ext cx="3086100" cy="421481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C79DFC89-4C7E-424F-8680-4043390BD697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34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734405" y="84197"/>
            <a:ext cx="11830050" cy="1009650"/>
          </a:xfrm>
        </p:spPr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92D05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92D05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92D05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92D05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資料檢核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F8481AD-40E0-4DCB-9D52-AEEF251F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518" y="751012"/>
            <a:ext cx="10173101" cy="1167532"/>
          </a:xfrm>
        </p:spPr>
        <p:txBody>
          <a:bodyPr>
            <a:normAutofit/>
          </a:bodyPr>
          <a:lstStyle/>
          <a:p>
            <a:r>
              <a:rPr lang="zh-TW" altLang="en-US" dirty="0"/>
              <a:t>帳號保護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92D050"/>
                </a:solidFill>
              </a:rPr>
              <a:t>依循教育部資安政策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628BEA10-BD8D-48AA-A71F-F85A36ED9F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系統建議停用全部帳號，由總承辦人或總管理師確認該同仁是否仍需協助填報，再行逐一開啟帳號，如果不再協助填報資料，則不須開啟該帳號。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C06AABCE-1B6F-4E71-8668-54B791DF64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基於帳號安全，請同仁登入後「立即」更改密碼，並更新相關聯絡資訊，才能繼續進行填報作業。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64C2F2F-7919-46EE-B9F0-5B1F5C81F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5400" dirty="0"/>
              <a:t>閒置帳號清查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9673542-3BA3-4864-91B6-7037BCCF3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sz="4800" dirty="0"/>
              <a:t>首次登入</a:t>
            </a:r>
            <a:endParaRPr lang="en-US" altLang="zh-TW" sz="4800" dirty="0"/>
          </a:p>
          <a:p>
            <a:r>
              <a:rPr lang="zh-TW" altLang="en-US" sz="4800" dirty="0"/>
              <a:t>請更改密碼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49EA6BE8-AC55-4949-A8EC-EA89D38A89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密碼與聯絡資訊更新後，將套用至全部期數，不須再逐期更改。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EF37B3A2-178E-4868-831A-97F6AE61AA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sz="5400" dirty="0"/>
              <a:t>帳號單一化</a:t>
            </a:r>
          </a:p>
        </p:txBody>
      </p:sp>
    </p:spTree>
    <p:extLst>
      <p:ext uri="{BB962C8B-B14F-4D97-AF65-F5344CB8AC3E}">
        <p14:creationId xmlns:p14="http://schemas.microsoft.com/office/powerpoint/2010/main" val="475356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40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3228182" y="2464761"/>
            <a:ext cx="5544692" cy="1320855"/>
          </a:xfrm>
        </p:spPr>
        <p:txBody>
          <a:bodyPr/>
          <a:lstStyle/>
          <a:p>
            <a:r>
              <a:rPr lang="zh-TW" altLang="en-US" dirty="0"/>
              <a:t>單一表冊完整填報</a:t>
            </a:r>
          </a:p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3"/>
          </p:nvPr>
        </p:nvSpPr>
        <p:spPr>
          <a:xfrm>
            <a:off x="3324620" y="5728265"/>
            <a:ext cx="4954478" cy="978860"/>
          </a:xfrm>
        </p:spPr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  <a:p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4"/>
          </p:nvPr>
        </p:nvSpPr>
        <p:spPr>
          <a:xfrm>
            <a:off x="3324620" y="4028385"/>
            <a:ext cx="5269946" cy="1156263"/>
          </a:xfrm>
        </p:spPr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表格版面配置區 5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15408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8571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59074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33002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41710"/>
              </p:ext>
            </p:extLst>
          </p:nvPr>
        </p:nvGraphicFramePr>
        <p:xfrm>
          <a:off x="3228182" y="2738438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34144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21640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1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1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06040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156B44E8-66EE-4EC0-A4F3-EC4379E1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C81A861-DCF6-4611-946D-248501A5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副標題 11">
            <a:extLst>
              <a:ext uri="{FF2B5EF4-FFF2-40B4-BE49-F238E27FC236}">
                <a16:creationId xmlns:a16="http://schemas.microsoft.com/office/drawing/2014/main" id="{9A264D9B-840C-4DED-9A6D-B877B7682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EAC1FDE-C8C6-47F1-A221-ED23676F3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畢業學生，不須區分校區與修業年限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A129D76C-3550-44B1-8932-00D2D9932C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過去因醫學系等系所因改制而區分為</a:t>
            </a:r>
            <a:r>
              <a:rPr lang="en-US" altLang="zh-TW" dirty="0"/>
              <a:t>6</a:t>
            </a:r>
            <a:r>
              <a:rPr lang="zh-TW" altLang="en-US" dirty="0"/>
              <a:t>年制與</a:t>
            </a:r>
            <a:r>
              <a:rPr lang="en-US" altLang="zh-TW" dirty="0"/>
              <a:t>7</a:t>
            </a:r>
            <a:r>
              <a:rPr lang="zh-TW" altLang="en-US" dirty="0"/>
              <a:t>年制</a:t>
            </a:r>
            <a:r>
              <a:rPr lang="en-US" altLang="zh-TW" dirty="0"/>
              <a:t>(</a:t>
            </a:r>
            <a:r>
              <a:rPr lang="zh-TW" altLang="en-US" dirty="0"/>
              <a:t>舊</a:t>
            </a:r>
            <a:r>
              <a:rPr lang="en-US" altLang="zh-TW" dirty="0"/>
              <a:t>)</a:t>
            </a:r>
            <a:r>
              <a:rPr lang="zh-TW" altLang="en-US" dirty="0"/>
              <a:t>，畢業生填報仍區隔，目前經確認畢業生僅依學位名稱區別。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6ECF582A-1E9D-445C-A84C-A037C7DBF3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F104C600-F929-423B-AB77-C12EAEA709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dirty="0"/>
              <a:t>前期已休學：於原系所填報「復學」、於新系所填報「休學」</a:t>
            </a:r>
            <a:endParaRPr lang="en-US" altLang="zh-TW" dirty="0"/>
          </a:p>
          <a:p>
            <a:r>
              <a:rPr lang="zh-TW" altLang="en-US" dirty="0"/>
              <a:t>前期未休學：於新系所填報「休學」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0DD6323D-5153-4723-9631-FC86C4620C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6AACDCF3-CEF5-4AD5-9918-E7BCE81184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26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73722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2723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72670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81" y="366558"/>
            <a:ext cx="11830050" cy="100965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03925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前期休學總人數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新辦理休學人數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復學人數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本期休學總人數</a:t>
            </a:r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6012729" y="5098707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+1</a:t>
            </a:r>
            <a:endParaRPr lang="zh-TW" altLang="en-US" sz="6000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143207" y="5098707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-2</a:t>
            </a: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12171695" y="5128340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2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4294967295"/>
          </p:nvPr>
        </p:nvSpPr>
        <p:spPr>
          <a:xfrm>
            <a:off x="4357771" y="3424331"/>
            <a:ext cx="8953500" cy="1226343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4294967295"/>
          </p:nvPr>
        </p:nvSpPr>
        <p:spPr>
          <a:xfrm>
            <a:off x="4357771" y="4924518"/>
            <a:ext cx="8953500" cy="122634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  <a:p>
            <a:endParaRPr lang="zh-TW" altLang="en-US" sz="2800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4294967295"/>
          </p:nvPr>
        </p:nvSpPr>
        <p:spPr>
          <a:xfrm>
            <a:off x="4357771" y="6424706"/>
            <a:ext cx="8953500" cy="122634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1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帳號管理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379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latin typeface="Arial" pitchFamily="34"/>
                <a:ea typeface="微軟正黑體" pitchFamily="34"/>
                <a:cs typeface="Arial" pitchFamily="34"/>
              </a:rPr>
              <a:t>個資保謢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填報人員僅能處理被授權之表冊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每校只能有一位指定人員，可以填報教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endParaRPr lang="zh-TW" altLang="en-US" sz="18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安全存取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所有連線均加密處理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指定公務電腦與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，並確認該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為該校所有</a:t>
            </a:r>
          </a:p>
          <a:p>
            <a:pPr algn="l"/>
            <a:endParaRPr lang="zh-TW" altLang="en-US" sz="21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安全連線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校庫人員，已通過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BS10012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ISO27001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之稽核員認證，僅在業務範圍內安全的處理個資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實體安全：校內機房已通過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ISMS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環境安全：機房溫度、溼度均受管控</a:t>
            </a:r>
          </a:p>
          <a:p>
            <a:endParaRPr lang="zh-TW" altLang="en-US" sz="1800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安全的處理與保護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80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5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67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2285206" y="9698833"/>
            <a:ext cx="4629150" cy="421481"/>
          </a:xfrm>
        </p:spPr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2915106" y="9698833"/>
            <a:ext cx="3086100" cy="421481"/>
          </a:xfrm>
        </p:spPr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69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63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35E47C-AE0A-43AC-B734-84523303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53" y="1039044"/>
            <a:ext cx="13527306" cy="8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92D050"/>
                </a:solidFill>
              </a:rPr>
              <a:t>敬祝填報順利</a:t>
            </a:r>
            <a:endParaRPr lang="en-US" sz="6600" dirty="0">
              <a:solidFill>
                <a:srgbClr val="92D050"/>
              </a:solidFill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366342" y="5431532"/>
            <a:ext cx="15553728" cy="288032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系統分機 </a:t>
            </a:r>
            <a:endParaRPr lang="en-US" altLang="zh-TW" sz="4000" dirty="0"/>
          </a:p>
          <a:p>
            <a:r>
              <a:rPr lang="en-US" altLang="zh-TW" sz="4000" dirty="0"/>
              <a:t>  5379</a:t>
            </a:r>
          </a:p>
          <a:p>
            <a:r>
              <a:rPr lang="en-US" sz="4000" dirty="0"/>
              <a:t>  5380</a:t>
            </a:r>
          </a:p>
        </p:txBody>
      </p:sp>
    </p:spTree>
    <p:extLst>
      <p:ext uri="{BB962C8B-B14F-4D97-AF65-F5344CB8AC3E}">
        <p14:creationId xmlns:p14="http://schemas.microsoft.com/office/powerpoint/2010/main" val="152644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8</a:t>
            </a:fld>
            <a:endParaRPr 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一般系所</a:t>
            </a:r>
          </a:p>
        </p:txBody>
      </p:sp>
      <p:sp>
        <p:nvSpPr>
          <p:cNvPr id="20" name="文字版面配置區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2" name="文字版面配置區 21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境外專班</a:t>
            </a:r>
          </a:p>
        </p:txBody>
      </p:sp>
      <p:sp>
        <p:nvSpPr>
          <p:cNvPr id="23" name="文字版面配置區 2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" name="文字版面配置區 2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產碩專班</a:t>
            </a:r>
          </a:p>
        </p:txBody>
      </p:sp>
      <p:sp>
        <p:nvSpPr>
          <p:cNvPr id="26" name="文字版面配置區 2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8" name="文字版面配置區 27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營區專班</a:t>
            </a:r>
          </a:p>
        </p:txBody>
      </p:sp>
      <p:sp>
        <p:nvSpPr>
          <p:cNvPr id="29" name="文字版面配置區 2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sz="quarter" idx="36"/>
          </p:nvPr>
        </p:nvSpPr>
        <p:spPr>
          <a:xfrm>
            <a:off x="12536774" y="2913476"/>
            <a:ext cx="3121532" cy="647700"/>
          </a:xfrm>
        </p:spPr>
        <p:txBody>
          <a:bodyPr>
            <a:noAutofit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32" name="文字版面配置區 3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4" name="文字版面配置區 33"/>
          <p:cNvSpPr>
            <a:spLocks noGrp="1"/>
          </p:cNvSpPr>
          <p:nvPr>
            <p:ph type="body" sz="quarter" idx="39"/>
          </p:nvPr>
        </p:nvSpPr>
        <p:spPr>
          <a:xfrm>
            <a:off x="12536775" y="6449103"/>
            <a:ext cx="3121530" cy="6477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多元培力專班</a:t>
            </a:r>
          </a:p>
        </p:txBody>
      </p:sp>
      <p:sp>
        <p:nvSpPr>
          <p:cNvPr id="35" name="文字版面配置區 3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55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>
            <a:extLst>
              <a:ext uri="{FF2B5EF4-FFF2-40B4-BE49-F238E27FC236}">
                <a16:creationId xmlns:a16="http://schemas.microsoft.com/office/drawing/2014/main" id="{B4769860-0D07-48E7-B3AB-DC3C37CE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0B933B-5D20-4FCA-899A-AA6423C8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2021.02.26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0A08B2-A89D-46EE-ADCD-7B8EFD73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077F7B-D32A-495E-B912-47F51404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6C4BBFC-B7AA-4BA2-B3E0-8AE8650F89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5206" y="2990850"/>
            <a:ext cx="14058800" cy="6317457"/>
          </a:xfrm>
        </p:spPr>
        <p:txBody>
          <a:bodyPr/>
          <a:lstStyle/>
          <a:p>
            <a:r>
              <a:rPr kumimoji="1" lang="zh-TW" altLang="en-US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校庫將由教育部提供之特殊專班資料匯入後，若仍有下學期之異動，請統一提供給校庫經教育部核定之函文，由校庫統一更新。</a:t>
            </a:r>
            <a:endParaRPr kumimoji="1" lang="en-US" altLang="ja-JP" sz="4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47131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">
  <a:themeElements>
    <a:clrScheme name="Whi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F3F3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7F7F7F"/>
      </a:folHlink>
    </a:clrScheme>
    <a:fontScheme name="Capella">
      <a:majorFont>
        <a:latin typeface="Roboto Light"/>
        <a:ea typeface="Capella Light"/>
        <a:cs typeface=""/>
      </a:majorFont>
      <a:minorFont>
        <a:latin typeface="Roboto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2157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itles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pella">
      <a:majorFont>
        <a:latin typeface="Capella Light"/>
        <a:ea typeface="Capella Light"/>
        <a:cs typeface=""/>
      </a:majorFont>
      <a:minorFont>
        <a:latin typeface="Capella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2157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10711</TotalTime>
  <Words>2702</Words>
  <Application>Microsoft Office PowerPoint</Application>
  <PresentationFormat>自訂</PresentationFormat>
  <Paragraphs>481</Paragraphs>
  <Slides>74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74</vt:i4>
      </vt:variant>
    </vt:vector>
  </HeadingPairs>
  <TitlesOfParts>
    <vt:vector size="87" baseType="lpstr">
      <vt:lpstr>Capella Light</vt:lpstr>
      <vt:lpstr>FontAwesome</vt:lpstr>
      <vt:lpstr>ＭＳ Ｐゴシック</vt:lpstr>
      <vt:lpstr>Roboto Light</vt:lpstr>
      <vt:lpstr>Roboto Regular</vt:lpstr>
      <vt:lpstr>Ubuntu Medium</vt:lpstr>
      <vt:lpstr>微軟正黑體</vt:lpstr>
      <vt:lpstr>Algerian</vt:lpstr>
      <vt:lpstr>Arial</vt:lpstr>
      <vt:lpstr>Calibri</vt:lpstr>
      <vt:lpstr>Wingdings</vt:lpstr>
      <vt:lpstr>Contents</vt:lpstr>
      <vt:lpstr>Titles</vt:lpstr>
      <vt:lpstr>系統操作說明</vt:lpstr>
      <vt:lpstr>簡報大綱</vt:lpstr>
      <vt:lpstr>資訊安全</vt:lpstr>
      <vt:lpstr>帳號保護(依循教育部資安政策)</vt:lpstr>
      <vt:lpstr>注意事項</vt:lpstr>
      <vt:lpstr>個資保謢</vt:lpstr>
      <vt:lpstr>基本資料</vt:lpstr>
      <vt:lpstr>資料匯入</vt:lpstr>
      <vt:lpstr>基本資料</vt:lpstr>
      <vt:lpstr>上傳佐證文件</vt:lpstr>
      <vt:lpstr>填報資料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敬祝填報順利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Regulus</dc:title>
  <dc:creator>Jun</dc:creator>
  <cp:lastModifiedBy>HEDBM</cp:lastModifiedBy>
  <cp:revision>89</cp:revision>
  <dcterms:created xsi:type="dcterms:W3CDTF">2014-05-31T17:00:12Z</dcterms:created>
  <dcterms:modified xsi:type="dcterms:W3CDTF">2024-07-10T06:18:03Z</dcterms:modified>
</cp:coreProperties>
</file>