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  <p:sldMasterId id="2147483648" r:id="rId2"/>
  </p:sldMasterIdLst>
  <p:notesMasterIdLst>
    <p:notesMasterId r:id="rId90"/>
  </p:notesMasterIdLst>
  <p:handoutMasterIdLst>
    <p:handoutMasterId r:id="rId91"/>
  </p:handoutMasterIdLst>
  <p:sldIdLst>
    <p:sldId id="258" r:id="rId3"/>
    <p:sldId id="259" r:id="rId4"/>
    <p:sldId id="260" r:id="rId5"/>
    <p:sldId id="273" r:id="rId6"/>
    <p:sldId id="624" r:id="rId7"/>
    <p:sldId id="622" r:id="rId8"/>
    <p:sldId id="262" r:id="rId9"/>
    <p:sldId id="623" r:id="rId10"/>
    <p:sldId id="299" r:id="rId11"/>
    <p:sldId id="534" r:id="rId12"/>
    <p:sldId id="535" r:id="rId13"/>
    <p:sldId id="536" r:id="rId14"/>
    <p:sldId id="537" r:id="rId15"/>
    <p:sldId id="538" r:id="rId16"/>
    <p:sldId id="539" r:id="rId17"/>
    <p:sldId id="540" r:id="rId18"/>
    <p:sldId id="541" r:id="rId19"/>
    <p:sldId id="542" r:id="rId20"/>
    <p:sldId id="543" r:id="rId21"/>
    <p:sldId id="544" r:id="rId22"/>
    <p:sldId id="545" r:id="rId23"/>
    <p:sldId id="546" r:id="rId24"/>
    <p:sldId id="547" r:id="rId25"/>
    <p:sldId id="548" r:id="rId26"/>
    <p:sldId id="550" r:id="rId27"/>
    <p:sldId id="551" r:id="rId28"/>
    <p:sldId id="552" r:id="rId29"/>
    <p:sldId id="553" r:id="rId30"/>
    <p:sldId id="554" r:id="rId31"/>
    <p:sldId id="555" r:id="rId32"/>
    <p:sldId id="556" r:id="rId33"/>
    <p:sldId id="557" r:id="rId34"/>
    <p:sldId id="558" r:id="rId35"/>
    <p:sldId id="559" r:id="rId36"/>
    <p:sldId id="560" r:id="rId37"/>
    <p:sldId id="561" r:id="rId38"/>
    <p:sldId id="562" r:id="rId39"/>
    <p:sldId id="563" r:id="rId40"/>
    <p:sldId id="564" r:id="rId41"/>
    <p:sldId id="565" r:id="rId42"/>
    <p:sldId id="566" r:id="rId43"/>
    <p:sldId id="567" r:id="rId44"/>
    <p:sldId id="568" r:id="rId45"/>
    <p:sldId id="569" r:id="rId46"/>
    <p:sldId id="570" r:id="rId47"/>
    <p:sldId id="571" r:id="rId48"/>
    <p:sldId id="572" r:id="rId49"/>
    <p:sldId id="573" r:id="rId50"/>
    <p:sldId id="574" r:id="rId51"/>
    <p:sldId id="575" r:id="rId52"/>
    <p:sldId id="576" r:id="rId53"/>
    <p:sldId id="577" r:id="rId54"/>
    <p:sldId id="588" r:id="rId55"/>
    <p:sldId id="589" r:id="rId56"/>
    <p:sldId id="590" r:id="rId57"/>
    <p:sldId id="579" r:id="rId58"/>
    <p:sldId id="580" r:id="rId59"/>
    <p:sldId id="616" r:id="rId60"/>
    <p:sldId id="615" r:id="rId61"/>
    <p:sldId id="581" r:id="rId62"/>
    <p:sldId id="582" r:id="rId63"/>
    <p:sldId id="609" r:id="rId64"/>
    <p:sldId id="613" r:id="rId65"/>
    <p:sldId id="583" r:id="rId66"/>
    <p:sldId id="608" r:id="rId67"/>
    <p:sldId id="584" r:id="rId68"/>
    <p:sldId id="585" r:id="rId69"/>
    <p:sldId id="586" r:id="rId70"/>
    <p:sldId id="587" r:id="rId71"/>
    <p:sldId id="617" r:id="rId72"/>
    <p:sldId id="620" r:id="rId73"/>
    <p:sldId id="591" r:id="rId74"/>
    <p:sldId id="592" r:id="rId75"/>
    <p:sldId id="594" r:id="rId76"/>
    <p:sldId id="595" r:id="rId77"/>
    <p:sldId id="596" r:id="rId78"/>
    <p:sldId id="597" r:id="rId79"/>
    <p:sldId id="598" r:id="rId80"/>
    <p:sldId id="621" r:id="rId81"/>
    <p:sldId id="599" r:id="rId82"/>
    <p:sldId id="600" r:id="rId83"/>
    <p:sldId id="601" r:id="rId84"/>
    <p:sldId id="602" r:id="rId85"/>
    <p:sldId id="603" r:id="rId86"/>
    <p:sldId id="604" r:id="rId87"/>
    <p:sldId id="605" r:id="rId88"/>
    <p:sldId id="293" r:id="rId89"/>
  </p:sldIdLst>
  <p:sldSz cx="18286413" cy="10287000"/>
  <p:notesSz cx="6858000" cy="9144000"/>
  <p:photoAlbum/>
  <p:defaultTextStyle>
    <a:defPPr>
      <a:defRPr lang="ja-JP"/>
    </a:defPPr>
    <a:lvl1pPr marL="0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1pPr>
    <a:lvl2pPr marL="816376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2pPr>
    <a:lvl3pPr marL="1632753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3pPr>
    <a:lvl4pPr marL="2449129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4pPr>
    <a:lvl5pPr marL="3265505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5pPr>
    <a:lvl6pPr marL="4081882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6pPr>
    <a:lvl7pPr marL="4898258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7pPr>
    <a:lvl8pPr marL="5714634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8pPr>
    <a:lvl9pPr marL="6531011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40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FF02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3" d="100"/>
          <a:sy n="73" d="100"/>
        </p:scale>
        <p:origin x="594" y="60"/>
      </p:cViewPr>
      <p:guideLst>
        <p:guide orient="horz" pos="3240"/>
        <p:guide pos="575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6" d="100"/>
          <a:sy n="86" d="100"/>
        </p:scale>
        <p:origin x="-384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90" Type="http://schemas.openxmlformats.org/officeDocument/2006/relationships/notesMaster" Target="notesMasters/notesMaster1.xml"/><Relationship Id="rId95" Type="http://schemas.openxmlformats.org/officeDocument/2006/relationships/tableStyles" Target="tableStyles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048198-A268-4A2C-A520-FBB84E35C3C2}" type="datetimeFigureOut">
              <a:rPr kumimoji="1" lang="ja-JP" altLang="en-US" smtClean="0"/>
              <a:t>2024/7/10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783ACB-D9F9-4ADF-A7FC-E9E289D744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62965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9912F2-0011-47BA-B0C8-0509829BA6FB}" type="datetimeFigureOut">
              <a:rPr kumimoji="1" lang="ja-JP" altLang="en-US" smtClean="0"/>
              <a:t>2024/7/10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FB2B19-2213-4B06-9122-430E4115A3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2602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FB2B19-2213-4B06-9122-430E4115A3D2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3496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914320" y="4063602"/>
            <a:ext cx="16457772" cy="1440161"/>
          </a:xfrm>
        </p:spPr>
        <p:txBody>
          <a:bodyPr anchor="b">
            <a:noAutofit/>
          </a:bodyPr>
          <a:lstStyle>
            <a:lvl1pPr algn="ctr">
              <a:defRPr sz="8000" kern="0" spc="2000" baseline="0"/>
            </a:lvl1pPr>
          </a:lstStyle>
          <a:p>
            <a:r>
              <a:rPr kumimoji="1" lang="en-US" altLang="ja-JP" dirty="0"/>
              <a:t>TITLE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970757" y="5359747"/>
            <a:ext cx="16344898" cy="575841"/>
          </a:xfrm>
        </p:spPr>
        <p:txBody>
          <a:bodyPr>
            <a:noAutofit/>
          </a:bodyPr>
          <a:lstStyle>
            <a:lvl1pPr algn="ctr">
              <a:spcBef>
                <a:spcPts val="0"/>
              </a:spcBef>
              <a:defRPr sz="2800" spc="1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DESCRIPTION GOES HERE</a:t>
            </a:r>
            <a:endParaRPr kumimoji="1" lang="ja-JP" altLang="en-US" dirty="0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970757" y="9463980"/>
            <a:ext cx="16344898" cy="575841"/>
          </a:xfrm>
        </p:spPr>
        <p:txBody>
          <a:bodyPr/>
          <a:lstStyle>
            <a:lvl1pPr algn="ctr">
              <a:spcBef>
                <a:spcPts val="0"/>
              </a:spcBef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Author</a:t>
            </a:r>
            <a:endParaRPr kumimoji="1" lang="ja-JP" altLang="en-US" dirty="0"/>
          </a:p>
        </p:txBody>
      </p:sp>
      <p:cxnSp>
        <p:nvCxnSpPr>
          <p:cNvPr id="9" name="直線コネクタ 8"/>
          <p:cNvCxnSpPr/>
          <p:nvPr/>
        </p:nvCxnSpPr>
        <p:spPr>
          <a:xfrm flipV="1">
            <a:off x="8813213" y="2263180"/>
            <a:ext cx="661574" cy="1008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 flipV="1">
            <a:off x="8813213" y="2623220"/>
            <a:ext cx="661574" cy="1008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 flipV="1">
            <a:off x="8813213" y="2983260"/>
            <a:ext cx="661574" cy="1008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8340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10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4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nit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 userDrawn="1"/>
        </p:nvSpPr>
        <p:spPr>
          <a:xfrm>
            <a:off x="30368" y="5143500"/>
            <a:ext cx="18286413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図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4881" y="890144"/>
            <a:ext cx="7344527" cy="5020114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14" y="890144"/>
            <a:ext cx="7344527" cy="5020114"/>
          </a:xfrm>
          <a:prstGeom prst="rect">
            <a:avLst/>
          </a:prstGeom>
        </p:spPr>
      </p:pic>
      <p:sp>
        <p:nvSpPr>
          <p:cNvPr id="9" name="図プレースホルダー 8"/>
          <p:cNvSpPr>
            <a:spLocks noGrp="1"/>
          </p:cNvSpPr>
          <p:nvPr>
            <p:ph type="pic" sz="quarter" idx="10" hasCustomPrompt="1"/>
          </p:nvPr>
        </p:nvSpPr>
        <p:spPr>
          <a:xfrm>
            <a:off x="1077913" y="1111250"/>
            <a:ext cx="5617021" cy="3671888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10" name="図プレースホルダー 8"/>
          <p:cNvSpPr>
            <a:spLocks noGrp="1"/>
          </p:cNvSpPr>
          <p:nvPr>
            <p:ph type="pic" sz="quarter" idx="11" hasCustomPrompt="1"/>
          </p:nvPr>
        </p:nvSpPr>
        <p:spPr>
          <a:xfrm>
            <a:off x="11488633" y="1111052"/>
            <a:ext cx="5617021" cy="3671888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12" name="タイトル 1"/>
          <p:cNvSpPr>
            <a:spLocks noGrp="1"/>
          </p:cNvSpPr>
          <p:nvPr>
            <p:ph type="title" hasCustomPrompt="1"/>
          </p:nvPr>
        </p:nvSpPr>
        <p:spPr>
          <a:xfrm>
            <a:off x="1366342" y="6799684"/>
            <a:ext cx="16201800" cy="108012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6000" spc="600" baseline="0"/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grpSp>
        <p:nvGrpSpPr>
          <p:cNvPr id="13" name="グループ化 12"/>
          <p:cNvGrpSpPr/>
          <p:nvPr userDrawn="1"/>
        </p:nvGrpSpPr>
        <p:grpSpPr>
          <a:xfrm>
            <a:off x="862286" y="5791572"/>
            <a:ext cx="661574" cy="1728192"/>
            <a:chOff x="4012746" y="1615108"/>
            <a:chExt cx="661574" cy="1728192"/>
          </a:xfrm>
        </p:grpSpPr>
        <p:cxnSp>
          <p:nvCxnSpPr>
            <p:cNvPr id="14" name="直線コネクタ 13"/>
            <p:cNvCxnSpPr/>
            <p:nvPr/>
          </p:nvCxnSpPr>
          <p:spPr>
            <a:xfrm flipV="1">
              <a:off x="4012746" y="161510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コネクタ 14"/>
            <p:cNvCxnSpPr/>
            <p:nvPr/>
          </p:nvCxnSpPr>
          <p:spPr>
            <a:xfrm flipV="1">
              <a:off x="4012746" y="197514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コネクタ 15"/>
            <p:cNvCxnSpPr/>
            <p:nvPr/>
          </p:nvCxnSpPr>
          <p:spPr>
            <a:xfrm flipV="1">
              <a:off x="4012746" y="233518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1366342" y="7735788"/>
            <a:ext cx="16201800" cy="1944216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</a:p>
        </p:txBody>
      </p:sp>
      <p:sp>
        <p:nvSpPr>
          <p:cNvPr id="19" name="テキスト プレースホルダー 18"/>
          <p:cNvSpPr>
            <a:spLocks noGrp="1"/>
          </p:cNvSpPr>
          <p:nvPr>
            <p:ph type="body" sz="quarter" idx="17" hasCustomPrompt="1"/>
          </p:nvPr>
        </p:nvSpPr>
        <p:spPr>
          <a:xfrm>
            <a:off x="4462686" y="691694"/>
            <a:ext cx="8713511" cy="6130764"/>
          </a:xfr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図プレースホルダー 8"/>
          <p:cNvSpPr>
            <a:spLocks noGrp="1"/>
          </p:cNvSpPr>
          <p:nvPr>
            <p:ph type="pic" sz="quarter" idx="12" hasCustomPrompt="1"/>
          </p:nvPr>
        </p:nvSpPr>
        <p:spPr>
          <a:xfrm>
            <a:off x="5419147" y="967036"/>
            <a:ext cx="6800589" cy="432048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</a:p>
        </p:txBody>
      </p:sp>
    </p:spTree>
    <p:extLst>
      <p:ext uri="{BB962C8B-B14F-4D97-AF65-F5344CB8AC3E}">
        <p14:creationId xmlns:p14="http://schemas.microsoft.com/office/powerpoint/2010/main" val="3163253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7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init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 userDrawn="1"/>
        </p:nvSpPr>
        <p:spPr>
          <a:xfrm>
            <a:off x="30368" y="5143500"/>
            <a:ext cx="18286413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図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654" y="511247"/>
            <a:ext cx="8568014" cy="5856389"/>
          </a:xfrm>
          <a:prstGeom prst="rect">
            <a:avLst/>
          </a:prstGeom>
        </p:spPr>
      </p:pic>
      <p:sp>
        <p:nvSpPr>
          <p:cNvPr id="10" name="図プレースホルダー 8"/>
          <p:cNvSpPr>
            <a:spLocks noGrp="1"/>
          </p:cNvSpPr>
          <p:nvPr>
            <p:ph type="pic" sz="quarter" idx="11" hasCustomPrompt="1"/>
          </p:nvPr>
        </p:nvSpPr>
        <p:spPr>
          <a:xfrm>
            <a:off x="5110758" y="764182"/>
            <a:ext cx="6696744" cy="4283569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12" name="タイトル 1"/>
          <p:cNvSpPr>
            <a:spLocks noGrp="1"/>
          </p:cNvSpPr>
          <p:nvPr>
            <p:ph type="title" hasCustomPrompt="1"/>
          </p:nvPr>
        </p:nvSpPr>
        <p:spPr>
          <a:xfrm>
            <a:off x="1366342" y="6799684"/>
            <a:ext cx="16201800" cy="108012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6000" spc="600" baseline="0"/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grpSp>
        <p:nvGrpSpPr>
          <p:cNvPr id="13" name="グループ化 12"/>
          <p:cNvGrpSpPr/>
          <p:nvPr userDrawn="1"/>
        </p:nvGrpSpPr>
        <p:grpSpPr>
          <a:xfrm>
            <a:off x="862286" y="5791572"/>
            <a:ext cx="661574" cy="1728192"/>
            <a:chOff x="4012746" y="1615108"/>
            <a:chExt cx="661574" cy="1728192"/>
          </a:xfrm>
        </p:grpSpPr>
        <p:cxnSp>
          <p:nvCxnSpPr>
            <p:cNvPr id="14" name="直線コネクタ 13"/>
            <p:cNvCxnSpPr/>
            <p:nvPr/>
          </p:nvCxnSpPr>
          <p:spPr>
            <a:xfrm flipV="1">
              <a:off x="4012746" y="161510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コネクタ 14"/>
            <p:cNvCxnSpPr/>
            <p:nvPr/>
          </p:nvCxnSpPr>
          <p:spPr>
            <a:xfrm flipV="1">
              <a:off x="4012746" y="197514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コネクタ 15"/>
            <p:cNvCxnSpPr/>
            <p:nvPr/>
          </p:nvCxnSpPr>
          <p:spPr>
            <a:xfrm flipV="1">
              <a:off x="4012746" y="233518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1366342" y="7735788"/>
            <a:ext cx="16201800" cy="1944216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</a:p>
        </p:txBody>
      </p:sp>
      <p:pic>
        <p:nvPicPr>
          <p:cNvPr id="2" name="図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510" y="2388840"/>
            <a:ext cx="1812335" cy="3762772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5574" y="1112079"/>
            <a:ext cx="3556895" cy="5029200"/>
          </a:xfrm>
          <a:prstGeom prst="rect">
            <a:avLst/>
          </a:prstGeom>
        </p:spPr>
      </p:pic>
      <p:sp>
        <p:nvSpPr>
          <p:cNvPr id="18" name="図プレースホルダー 8"/>
          <p:cNvSpPr>
            <a:spLocks noGrp="1"/>
          </p:cNvSpPr>
          <p:nvPr>
            <p:ph type="pic" sz="quarter" idx="17" hasCustomPrompt="1"/>
          </p:nvPr>
        </p:nvSpPr>
        <p:spPr>
          <a:xfrm>
            <a:off x="3022526" y="2876155"/>
            <a:ext cx="1512168" cy="2771401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20" name="図プレースホルダー 8"/>
          <p:cNvSpPr>
            <a:spLocks noGrp="1"/>
          </p:cNvSpPr>
          <p:nvPr>
            <p:ph type="pic" sz="quarter" idx="18" hasCustomPrompt="1"/>
          </p:nvPr>
        </p:nvSpPr>
        <p:spPr>
          <a:xfrm>
            <a:off x="12722021" y="1615108"/>
            <a:ext cx="3024000" cy="4032448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13490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25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7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/>
      <p:bldP spid="20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18286413" cy="6439643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5" name="タイトル 1"/>
          <p:cNvSpPr>
            <a:spLocks noGrp="1"/>
          </p:cNvSpPr>
          <p:nvPr>
            <p:ph type="title" hasCustomPrompt="1"/>
          </p:nvPr>
        </p:nvSpPr>
        <p:spPr>
          <a:xfrm>
            <a:off x="1366342" y="7735788"/>
            <a:ext cx="16201800" cy="108012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6000" spc="600" baseline="0"/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grpSp>
        <p:nvGrpSpPr>
          <p:cNvPr id="6" name="グループ化 5"/>
          <p:cNvGrpSpPr/>
          <p:nvPr userDrawn="1"/>
        </p:nvGrpSpPr>
        <p:grpSpPr>
          <a:xfrm>
            <a:off x="862286" y="6727676"/>
            <a:ext cx="661574" cy="1728192"/>
            <a:chOff x="4012746" y="1615108"/>
            <a:chExt cx="661574" cy="1728192"/>
          </a:xfrm>
        </p:grpSpPr>
        <p:cxnSp>
          <p:nvCxnSpPr>
            <p:cNvPr id="7" name="直線コネクタ 6"/>
            <p:cNvCxnSpPr/>
            <p:nvPr/>
          </p:nvCxnSpPr>
          <p:spPr>
            <a:xfrm flipV="1">
              <a:off x="4012746" y="161510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コネクタ 7"/>
            <p:cNvCxnSpPr/>
            <p:nvPr/>
          </p:nvCxnSpPr>
          <p:spPr>
            <a:xfrm flipV="1">
              <a:off x="4012746" y="197514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コネクタ 8"/>
            <p:cNvCxnSpPr/>
            <p:nvPr/>
          </p:nvCxnSpPr>
          <p:spPr>
            <a:xfrm flipV="1">
              <a:off x="4012746" y="233518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1366342" y="8671892"/>
            <a:ext cx="16201800" cy="1224136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</a:p>
        </p:txBody>
      </p:sp>
    </p:spTree>
    <p:extLst>
      <p:ext uri="{BB962C8B-B14F-4D97-AF65-F5344CB8AC3E}">
        <p14:creationId xmlns:p14="http://schemas.microsoft.com/office/powerpoint/2010/main" val="3309407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9142413" cy="10286999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5" name="タイトル 1"/>
          <p:cNvSpPr>
            <a:spLocks noGrp="1"/>
          </p:cNvSpPr>
          <p:nvPr>
            <p:ph type="title" hasCustomPrompt="1"/>
          </p:nvPr>
        </p:nvSpPr>
        <p:spPr>
          <a:xfrm>
            <a:off x="10007302" y="3805742"/>
            <a:ext cx="7632848" cy="108012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6000" spc="600" baseline="0"/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grpSp>
        <p:nvGrpSpPr>
          <p:cNvPr id="6" name="グループ化 5"/>
          <p:cNvGrpSpPr/>
          <p:nvPr userDrawn="1"/>
        </p:nvGrpSpPr>
        <p:grpSpPr>
          <a:xfrm>
            <a:off x="9503246" y="2797630"/>
            <a:ext cx="661574" cy="1728192"/>
            <a:chOff x="4012746" y="1615108"/>
            <a:chExt cx="661574" cy="1728192"/>
          </a:xfrm>
        </p:grpSpPr>
        <p:cxnSp>
          <p:nvCxnSpPr>
            <p:cNvPr id="7" name="直線コネクタ 6"/>
            <p:cNvCxnSpPr/>
            <p:nvPr/>
          </p:nvCxnSpPr>
          <p:spPr>
            <a:xfrm flipV="1">
              <a:off x="4012746" y="161510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コネクタ 7"/>
            <p:cNvCxnSpPr/>
            <p:nvPr/>
          </p:nvCxnSpPr>
          <p:spPr>
            <a:xfrm flipV="1">
              <a:off x="4012746" y="197514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コネクタ 8"/>
            <p:cNvCxnSpPr/>
            <p:nvPr/>
          </p:nvCxnSpPr>
          <p:spPr>
            <a:xfrm flipV="1">
              <a:off x="4012746" y="233518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10007302" y="4741846"/>
            <a:ext cx="7632848" cy="1944216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</a:p>
        </p:txBody>
      </p:sp>
    </p:spTree>
    <p:extLst>
      <p:ext uri="{BB962C8B-B14F-4D97-AF65-F5344CB8AC3E}">
        <p14:creationId xmlns:p14="http://schemas.microsoft.com/office/powerpoint/2010/main" val="2125925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18286413" cy="10286999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4" name="タイトル 1"/>
          <p:cNvSpPr>
            <a:spLocks noGrp="1"/>
          </p:cNvSpPr>
          <p:nvPr>
            <p:ph type="title" hasCustomPrompt="1"/>
          </p:nvPr>
        </p:nvSpPr>
        <p:spPr>
          <a:xfrm>
            <a:off x="1006302" y="6871692"/>
            <a:ext cx="16201800" cy="1080120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6000" spc="600" baseline="0"/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5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1006302" y="7807796"/>
            <a:ext cx="16201800" cy="1944216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</a:p>
        </p:txBody>
      </p:sp>
    </p:spTree>
    <p:extLst>
      <p:ext uri="{BB962C8B-B14F-4D97-AF65-F5344CB8AC3E}">
        <p14:creationId xmlns:p14="http://schemas.microsoft.com/office/powerpoint/2010/main" val="1957966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3004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1186322" y="3919364"/>
            <a:ext cx="15913768" cy="864096"/>
          </a:xfrm>
        </p:spPr>
        <p:txBody>
          <a:bodyPr anchor="b">
            <a:normAutofit/>
          </a:bodyPr>
          <a:lstStyle>
            <a:lvl1pPr algn="ctr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1186322" y="4855468"/>
            <a:ext cx="15913768" cy="2088232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85719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allAtOnce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1186322" y="3919364"/>
            <a:ext cx="7308812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1186322" y="4855468"/>
            <a:ext cx="7308812" cy="2088232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9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9755274" y="3919364"/>
            <a:ext cx="7308812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10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9755274" y="4855468"/>
            <a:ext cx="7308812" cy="2088232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818666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allAtOnce"/>
      <p:bldP spid="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allAtOnce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1186322" y="2233267"/>
            <a:ext cx="15877764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1186322" y="2983260"/>
            <a:ext cx="15877764" cy="1254049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11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1186322" y="4579618"/>
            <a:ext cx="15877764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12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1186322" y="5329611"/>
            <a:ext cx="15877764" cy="1254049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1186322" y="6943700"/>
            <a:ext cx="15877764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1186322" y="7693693"/>
            <a:ext cx="15877764" cy="1254049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58761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2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allAtOnce"/>
      <p:bldP spid="1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allAtOnce"/>
      <p:bldP spid="1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allAtOnce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grpSp>
        <p:nvGrpSpPr>
          <p:cNvPr id="15" name="グループ化 14"/>
          <p:cNvGrpSpPr/>
          <p:nvPr userDrawn="1"/>
        </p:nvGrpSpPr>
        <p:grpSpPr>
          <a:xfrm>
            <a:off x="862286" y="2470598"/>
            <a:ext cx="1552133" cy="1728192"/>
            <a:chOff x="7054974" y="1111052"/>
            <a:chExt cx="1552133" cy="1728192"/>
          </a:xfrm>
        </p:grpSpPr>
        <p:sp>
          <p:nvSpPr>
            <p:cNvPr id="16" name="テキスト ボックス 15"/>
            <p:cNvSpPr txBox="1"/>
            <p:nvPr userDrawn="1"/>
          </p:nvSpPr>
          <p:spPr>
            <a:xfrm>
              <a:off x="7054974" y="1190318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1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17" name="直線コネクタ 16"/>
            <p:cNvCxnSpPr/>
            <p:nvPr userDrawn="1"/>
          </p:nvCxnSpPr>
          <p:spPr>
            <a:xfrm flipV="1">
              <a:off x="8607107" y="1111052"/>
              <a:ext cx="0" cy="17281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グループ化 17"/>
          <p:cNvGrpSpPr/>
          <p:nvPr userDrawn="1"/>
        </p:nvGrpSpPr>
        <p:grpSpPr>
          <a:xfrm>
            <a:off x="862286" y="4774854"/>
            <a:ext cx="1552133" cy="1728192"/>
            <a:chOff x="7054974" y="1111052"/>
            <a:chExt cx="1552133" cy="1728192"/>
          </a:xfrm>
        </p:grpSpPr>
        <p:sp>
          <p:nvSpPr>
            <p:cNvPr id="19" name="テキスト ボックス 18"/>
            <p:cNvSpPr txBox="1"/>
            <p:nvPr userDrawn="1"/>
          </p:nvSpPr>
          <p:spPr>
            <a:xfrm>
              <a:off x="7054974" y="1190318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2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20" name="直線コネクタ 19"/>
            <p:cNvCxnSpPr/>
            <p:nvPr userDrawn="1"/>
          </p:nvCxnSpPr>
          <p:spPr>
            <a:xfrm flipV="1">
              <a:off x="8607107" y="1111052"/>
              <a:ext cx="0" cy="17281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グループ化 20"/>
          <p:cNvGrpSpPr/>
          <p:nvPr userDrawn="1"/>
        </p:nvGrpSpPr>
        <p:grpSpPr>
          <a:xfrm>
            <a:off x="862286" y="7079110"/>
            <a:ext cx="1552133" cy="1728192"/>
            <a:chOff x="7054974" y="1111052"/>
            <a:chExt cx="1552133" cy="1728192"/>
          </a:xfrm>
        </p:grpSpPr>
        <p:sp>
          <p:nvSpPr>
            <p:cNvPr id="22" name="テキスト ボックス 21"/>
            <p:cNvSpPr txBox="1"/>
            <p:nvPr userDrawn="1"/>
          </p:nvSpPr>
          <p:spPr>
            <a:xfrm>
              <a:off x="7054974" y="1190318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3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23" name="直線コネクタ 22"/>
            <p:cNvCxnSpPr/>
            <p:nvPr userDrawn="1"/>
          </p:nvCxnSpPr>
          <p:spPr>
            <a:xfrm flipV="1">
              <a:off x="8607107" y="1111052"/>
              <a:ext cx="0" cy="17281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2590478" y="2383554"/>
            <a:ext cx="14545616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2590478" y="3160606"/>
            <a:ext cx="14545616" cy="122413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2590478" y="4671145"/>
            <a:ext cx="14545616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2590478" y="5448197"/>
            <a:ext cx="14545616" cy="122413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2590478" y="6958736"/>
            <a:ext cx="14545616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2590478" y="7735788"/>
            <a:ext cx="14545616" cy="122413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132740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2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25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914320" y="4063602"/>
            <a:ext cx="16457772" cy="1440161"/>
          </a:xfrm>
        </p:spPr>
        <p:txBody>
          <a:bodyPr anchor="b">
            <a:noAutofit/>
          </a:bodyPr>
          <a:lstStyle>
            <a:lvl1pPr algn="ctr">
              <a:defRPr sz="8000" kern="0" spc="2000" baseline="0"/>
            </a:lvl1pPr>
          </a:lstStyle>
          <a:p>
            <a:r>
              <a:rPr kumimoji="1" lang="en-US" altLang="ja-JP" dirty="0"/>
              <a:t>TITLE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970757" y="5359747"/>
            <a:ext cx="16344898" cy="575841"/>
          </a:xfrm>
        </p:spPr>
        <p:txBody>
          <a:bodyPr>
            <a:noAutofit/>
          </a:bodyPr>
          <a:lstStyle>
            <a:lvl1pPr algn="ctr">
              <a:spcBef>
                <a:spcPts val="0"/>
              </a:spcBef>
              <a:defRPr sz="2800" spc="1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DESCRIPTION GOES HERE</a:t>
            </a:r>
            <a:endParaRPr kumimoji="1" lang="ja-JP" altLang="en-US" dirty="0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970757" y="8167836"/>
            <a:ext cx="16344898" cy="1871985"/>
          </a:xfrm>
        </p:spPr>
        <p:txBody>
          <a:bodyPr anchor="b"/>
          <a:lstStyle>
            <a:lvl1pPr algn="ctr">
              <a:spcBef>
                <a:spcPts val="0"/>
              </a:spcBef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Info</a:t>
            </a:r>
            <a:endParaRPr kumimoji="1" lang="ja-JP" altLang="en-US" dirty="0"/>
          </a:p>
        </p:txBody>
      </p:sp>
      <p:cxnSp>
        <p:nvCxnSpPr>
          <p:cNvPr id="12" name="直線コネクタ 11"/>
          <p:cNvCxnSpPr/>
          <p:nvPr userDrawn="1"/>
        </p:nvCxnSpPr>
        <p:spPr>
          <a:xfrm flipV="1">
            <a:off x="8813213" y="2263180"/>
            <a:ext cx="661574" cy="1008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 userDrawn="1"/>
        </p:nvCxnSpPr>
        <p:spPr>
          <a:xfrm flipV="1">
            <a:off x="8813213" y="2623220"/>
            <a:ext cx="661574" cy="1008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 userDrawn="1"/>
        </p:nvCxnSpPr>
        <p:spPr>
          <a:xfrm flipV="1">
            <a:off x="8813213" y="2983260"/>
            <a:ext cx="661574" cy="1008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363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10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4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Takeawa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grpSp>
        <p:nvGrpSpPr>
          <p:cNvPr id="15" name="グループ化 14"/>
          <p:cNvGrpSpPr/>
          <p:nvPr userDrawn="1"/>
        </p:nvGrpSpPr>
        <p:grpSpPr>
          <a:xfrm>
            <a:off x="142206" y="2470598"/>
            <a:ext cx="1552133" cy="1728192"/>
            <a:chOff x="7054974" y="1111052"/>
            <a:chExt cx="1552133" cy="1728192"/>
          </a:xfrm>
        </p:grpSpPr>
        <p:sp>
          <p:nvSpPr>
            <p:cNvPr id="16" name="テキスト ボックス 15"/>
            <p:cNvSpPr txBox="1"/>
            <p:nvPr userDrawn="1"/>
          </p:nvSpPr>
          <p:spPr>
            <a:xfrm>
              <a:off x="7054974" y="1190318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1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17" name="直線コネクタ 16"/>
            <p:cNvCxnSpPr/>
            <p:nvPr userDrawn="1"/>
          </p:nvCxnSpPr>
          <p:spPr>
            <a:xfrm flipV="1">
              <a:off x="8607107" y="1111052"/>
              <a:ext cx="0" cy="17281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グループ化 17"/>
          <p:cNvGrpSpPr/>
          <p:nvPr userDrawn="1"/>
        </p:nvGrpSpPr>
        <p:grpSpPr>
          <a:xfrm>
            <a:off x="142206" y="4774854"/>
            <a:ext cx="1552133" cy="1728192"/>
            <a:chOff x="7054974" y="1111052"/>
            <a:chExt cx="1552133" cy="1728192"/>
          </a:xfrm>
        </p:grpSpPr>
        <p:sp>
          <p:nvSpPr>
            <p:cNvPr id="19" name="テキスト ボックス 18"/>
            <p:cNvSpPr txBox="1"/>
            <p:nvPr userDrawn="1"/>
          </p:nvSpPr>
          <p:spPr>
            <a:xfrm>
              <a:off x="7054974" y="1190318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2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20" name="直線コネクタ 19"/>
            <p:cNvCxnSpPr/>
            <p:nvPr userDrawn="1"/>
          </p:nvCxnSpPr>
          <p:spPr>
            <a:xfrm flipV="1">
              <a:off x="8607107" y="1111052"/>
              <a:ext cx="0" cy="17281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グループ化 20"/>
          <p:cNvGrpSpPr/>
          <p:nvPr userDrawn="1"/>
        </p:nvGrpSpPr>
        <p:grpSpPr>
          <a:xfrm>
            <a:off x="142206" y="7079110"/>
            <a:ext cx="1552133" cy="1728192"/>
            <a:chOff x="7054974" y="1111052"/>
            <a:chExt cx="1552133" cy="1728192"/>
          </a:xfrm>
        </p:grpSpPr>
        <p:sp>
          <p:nvSpPr>
            <p:cNvPr id="22" name="テキスト ボックス 21"/>
            <p:cNvSpPr txBox="1"/>
            <p:nvPr userDrawn="1"/>
          </p:nvSpPr>
          <p:spPr>
            <a:xfrm>
              <a:off x="7054974" y="1190318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3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23" name="直線コネクタ 22"/>
            <p:cNvCxnSpPr/>
            <p:nvPr userDrawn="1"/>
          </p:nvCxnSpPr>
          <p:spPr>
            <a:xfrm flipV="1">
              <a:off x="8607107" y="1111052"/>
              <a:ext cx="0" cy="17281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1870398" y="2263180"/>
            <a:ext cx="7128792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1870398" y="2983260"/>
            <a:ext cx="7128792" cy="1334822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1870398" y="4550771"/>
            <a:ext cx="7128792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1870398" y="5270851"/>
            <a:ext cx="7128792" cy="1334822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1870398" y="6838362"/>
            <a:ext cx="7128792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1870398" y="7558442"/>
            <a:ext cx="7128792" cy="1334822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grpSp>
        <p:nvGrpSpPr>
          <p:cNvPr id="30" name="グループ化 29"/>
          <p:cNvGrpSpPr/>
          <p:nvPr userDrawn="1"/>
        </p:nvGrpSpPr>
        <p:grpSpPr>
          <a:xfrm>
            <a:off x="8639150" y="2470598"/>
            <a:ext cx="1552133" cy="1728192"/>
            <a:chOff x="7054974" y="1111052"/>
            <a:chExt cx="1552133" cy="1728192"/>
          </a:xfrm>
        </p:grpSpPr>
        <p:sp>
          <p:nvSpPr>
            <p:cNvPr id="31" name="テキスト ボックス 30"/>
            <p:cNvSpPr txBox="1"/>
            <p:nvPr userDrawn="1"/>
          </p:nvSpPr>
          <p:spPr>
            <a:xfrm>
              <a:off x="7054974" y="1190318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4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32" name="直線コネクタ 31"/>
            <p:cNvCxnSpPr/>
            <p:nvPr userDrawn="1"/>
          </p:nvCxnSpPr>
          <p:spPr>
            <a:xfrm flipV="1">
              <a:off x="8607107" y="1111052"/>
              <a:ext cx="0" cy="17281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グループ化 32"/>
          <p:cNvGrpSpPr/>
          <p:nvPr userDrawn="1"/>
        </p:nvGrpSpPr>
        <p:grpSpPr>
          <a:xfrm>
            <a:off x="8639150" y="4774854"/>
            <a:ext cx="1552133" cy="1728192"/>
            <a:chOff x="7054974" y="1111052"/>
            <a:chExt cx="1552133" cy="1728192"/>
          </a:xfrm>
        </p:grpSpPr>
        <p:sp>
          <p:nvSpPr>
            <p:cNvPr id="34" name="テキスト ボックス 33"/>
            <p:cNvSpPr txBox="1"/>
            <p:nvPr userDrawn="1"/>
          </p:nvSpPr>
          <p:spPr>
            <a:xfrm>
              <a:off x="7054974" y="1190318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5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35" name="直線コネクタ 34"/>
            <p:cNvCxnSpPr/>
            <p:nvPr userDrawn="1"/>
          </p:nvCxnSpPr>
          <p:spPr>
            <a:xfrm flipV="1">
              <a:off x="8607107" y="1111052"/>
              <a:ext cx="0" cy="17281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グループ化 35"/>
          <p:cNvGrpSpPr/>
          <p:nvPr userDrawn="1"/>
        </p:nvGrpSpPr>
        <p:grpSpPr>
          <a:xfrm>
            <a:off x="8639150" y="7079110"/>
            <a:ext cx="1552133" cy="1728192"/>
            <a:chOff x="7054974" y="1111052"/>
            <a:chExt cx="1552133" cy="1728192"/>
          </a:xfrm>
        </p:grpSpPr>
        <p:sp>
          <p:nvSpPr>
            <p:cNvPr id="37" name="テキスト ボックス 36"/>
            <p:cNvSpPr txBox="1"/>
            <p:nvPr userDrawn="1"/>
          </p:nvSpPr>
          <p:spPr>
            <a:xfrm>
              <a:off x="7054974" y="1190318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6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38" name="直線コネクタ 37"/>
            <p:cNvCxnSpPr/>
            <p:nvPr userDrawn="1"/>
          </p:nvCxnSpPr>
          <p:spPr>
            <a:xfrm flipV="1">
              <a:off x="8607107" y="1111052"/>
              <a:ext cx="0" cy="17281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10367342" y="2263180"/>
            <a:ext cx="7128792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40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10367342" y="2983260"/>
            <a:ext cx="7128792" cy="1334822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0367342" y="4550771"/>
            <a:ext cx="7128792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10367342" y="5270851"/>
            <a:ext cx="7128792" cy="1334822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43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10367342" y="6838362"/>
            <a:ext cx="7128792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44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0367342" y="7558442"/>
            <a:ext cx="7128792" cy="1334822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283816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25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75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25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75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25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75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5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25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75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grpSp>
        <p:nvGrpSpPr>
          <p:cNvPr id="15" name="グループ化 14"/>
          <p:cNvGrpSpPr/>
          <p:nvPr userDrawn="1"/>
        </p:nvGrpSpPr>
        <p:grpSpPr>
          <a:xfrm>
            <a:off x="6478910" y="1831132"/>
            <a:ext cx="1552133" cy="1569660"/>
            <a:chOff x="7054974" y="1200132"/>
            <a:chExt cx="1552133" cy="1569660"/>
          </a:xfrm>
        </p:grpSpPr>
        <p:sp>
          <p:nvSpPr>
            <p:cNvPr id="16" name="テキスト ボックス 15"/>
            <p:cNvSpPr txBox="1"/>
            <p:nvPr userDrawn="1"/>
          </p:nvSpPr>
          <p:spPr>
            <a:xfrm>
              <a:off x="7054974" y="1200132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1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17" name="直線コネクタ 16"/>
            <p:cNvCxnSpPr/>
            <p:nvPr userDrawn="1"/>
          </p:nvCxnSpPr>
          <p:spPr>
            <a:xfrm flipV="1">
              <a:off x="8607107" y="1399084"/>
              <a:ext cx="0" cy="12961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8207102" y="2047156"/>
            <a:ext cx="9289032" cy="1224136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</a:p>
        </p:txBody>
      </p:sp>
      <p:grpSp>
        <p:nvGrpSpPr>
          <p:cNvPr id="34" name="グループ化 33"/>
          <p:cNvGrpSpPr/>
          <p:nvPr userDrawn="1"/>
        </p:nvGrpSpPr>
        <p:grpSpPr>
          <a:xfrm>
            <a:off x="6478910" y="3343300"/>
            <a:ext cx="1552133" cy="1569660"/>
            <a:chOff x="7054974" y="1248171"/>
            <a:chExt cx="1552133" cy="1569660"/>
          </a:xfrm>
        </p:grpSpPr>
        <p:sp>
          <p:nvSpPr>
            <p:cNvPr id="35" name="テキスト ボックス 34"/>
            <p:cNvSpPr txBox="1"/>
            <p:nvPr userDrawn="1"/>
          </p:nvSpPr>
          <p:spPr>
            <a:xfrm>
              <a:off x="7054974" y="1248171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2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36" name="直線コネクタ 35"/>
            <p:cNvCxnSpPr/>
            <p:nvPr userDrawn="1"/>
          </p:nvCxnSpPr>
          <p:spPr>
            <a:xfrm flipV="1">
              <a:off x="8607107" y="1399084"/>
              <a:ext cx="0" cy="12961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8207102" y="3511285"/>
            <a:ext cx="9289032" cy="1224136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</a:p>
        </p:txBody>
      </p:sp>
      <p:grpSp>
        <p:nvGrpSpPr>
          <p:cNvPr id="38" name="グループ化 37"/>
          <p:cNvGrpSpPr/>
          <p:nvPr userDrawn="1"/>
        </p:nvGrpSpPr>
        <p:grpSpPr>
          <a:xfrm>
            <a:off x="6478910" y="4855468"/>
            <a:ext cx="1552133" cy="1569660"/>
            <a:chOff x="7054974" y="1257783"/>
            <a:chExt cx="1552133" cy="1569660"/>
          </a:xfrm>
        </p:grpSpPr>
        <p:sp>
          <p:nvSpPr>
            <p:cNvPr id="39" name="テキスト ボックス 38"/>
            <p:cNvSpPr txBox="1"/>
            <p:nvPr userDrawn="1"/>
          </p:nvSpPr>
          <p:spPr>
            <a:xfrm>
              <a:off x="7054974" y="1257783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3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40" name="直線コネクタ 39"/>
            <p:cNvCxnSpPr/>
            <p:nvPr userDrawn="1"/>
          </p:nvCxnSpPr>
          <p:spPr>
            <a:xfrm flipV="1">
              <a:off x="8607107" y="1399084"/>
              <a:ext cx="0" cy="12961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8207102" y="5013841"/>
            <a:ext cx="9289032" cy="1224136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</a:p>
        </p:txBody>
      </p:sp>
      <p:grpSp>
        <p:nvGrpSpPr>
          <p:cNvPr id="42" name="グループ化 41"/>
          <p:cNvGrpSpPr/>
          <p:nvPr userDrawn="1"/>
        </p:nvGrpSpPr>
        <p:grpSpPr>
          <a:xfrm>
            <a:off x="6478910" y="6295628"/>
            <a:ext cx="1552133" cy="1569660"/>
            <a:chOff x="7054974" y="1202317"/>
            <a:chExt cx="1552133" cy="1569660"/>
          </a:xfrm>
        </p:grpSpPr>
        <p:sp>
          <p:nvSpPr>
            <p:cNvPr id="43" name="テキスト ボックス 42"/>
            <p:cNvSpPr txBox="1"/>
            <p:nvPr userDrawn="1"/>
          </p:nvSpPr>
          <p:spPr>
            <a:xfrm>
              <a:off x="7054974" y="1202317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4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44" name="直線コネクタ 43"/>
            <p:cNvCxnSpPr/>
            <p:nvPr userDrawn="1"/>
          </p:nvCxnSpPr>
          <p:spPr>
            <a:xfrm flipV="1">
              <a:off x="8607107" y="1399084"/>
              <a:ext cx="0" cy="12961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8207102" y="6509467"/>
            <a:ext cx="9289032" cy="1224136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</a:p>
        </p:txBody>
      </p:sp>
      <p:grpSp>
        <p:nvGrpSpPr>
          <p:cNvPr id="46" name="グループ化 45"/>
          <p:cNvGrpSpPr/>
          <p:nvPr userDrawn="1"/>
        </p:nvGrpSpPr>
        <p:grpSpPr>
          <a:xfrm>
            <a:off x="6478910" y="7879804"/>
            <a:ext cx="1552133" cy="1569660"/>
            <a:chOff x="7054974" y="1247810"/>
            <a:chExt cx="1552133" cy="1569660"/>
          </a:xfrm>
        </p:grpSpPr>
        <p:sp>
          <p:nvSpPr>
            <p:cNvPr id="47" name="テキスト ボックス 46"/>
            <p:cNvSpPr txBox="1"/>
            <p:nvPr userDrawn="1"/>
          </p:nvSpPr>
          <p:spPr>
            <a:xfrm>
              <a:off x="7054974" y="1247810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5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48" name="直線コネクタ 47"/>
            <p:cNvCxnSpPr/>
            <p:nvPr userDrawn="1"/>
          </p:nvCxnSpPr>
          <p:spPr>
            <a:xfrm flipV="1">
              <a:off x="8607107" y="1399084"/>
              <a:ext cx="0" cy="12961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8207102" y="8048150"/>
            <a:ext cx="9289032" cy="1224136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</a:p>
        </p:txBody>
      </p:sp>
      <p:sp>
        <p:nvSpPr>
          <p:cNvPr id="55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790278" y="3539384"/>
            <a:ext cx="6192688" cy="4124396"/>
          </a:xfrm>
        </p:spPr>
        <p:txBody>
          <a:bodyPr anchor="ctr">
            <a:normAutofit/>
          </a:bodyPr>
          <a:lstStyle>
            <a:lvl1pPr algn="ctr">
              <a:spcBef>
                <a:spcPts val="0"/>
              </a:spcBef>
              <a:defRPr sz="6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86255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6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3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8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6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1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85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35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1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6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35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1186322" y="2551212"/>
            <a:ext cx="7308812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1186322" y="3487316"/>
            <a:ext cx="7308812" cy="518457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9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9755274" y="2551212"/>
            <a:ext cx="7308812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10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9755274" y="3487316"/>
            <a:ext cx="7308812" cy="518457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271995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allAtOnce"/>
      <p:bldP spid="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allAtOnce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/>
            </a:lvl1pPr>
          </a:lstStyle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1186322" y="2839244"/>
            <a:ext cx="15913768" cy="5616624"/>
          </a:xfrm>
        </p:spPr>
        <p:txBody>
          <a:bodyPr anchor="ctr">
            <a:noAutofit/>
          </a:bodyPr>
          <a:lstStyle>
            <a:lvl1pPr algn="l">
              <a:lnSpc>
                <a:spcPts val="3400"/>
              </a:lnSpc>
              <a:spcBef>
                <a:spcPts val="0"/>
              </a:spcBef>
              <a:spcAft>
                <a:spcPts val="1200"/>
              </a:spcAft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815050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allAtOnce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883" y="2047156"/>
            <a:ext cx="3468257" cy="7200800"/>
          </a:xfrm>
          <a:prstGeom prst="rect">
            <a:avLst/>
          </a:prstGeom>
        </p:spPr>
      </p:pic>
      <p:sp>
        <p:nvSpPr>
          <p:cNvPr id="9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6766942" y="3919364"/>
            <a:ext cx="10333148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10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6766942" y="4639444"/>
            <a:ext cx="10333148" cy="2808312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11" name="図プレースホルダー 9"/>
          <p:cNvSpPr>
            <a:spLocks noGrp="1"/>
          </p:cNvSpPr>
          <p:nvPr>
            <p:ph type="pic" sz="quarter" idx="15" hasCustomPrompt="1"/>
          </p:nvPr>
        </p:nvSpPr>
        <p:spPr>
          <a:xfrm>
            <a:off x="3038248" y="2983260"/>
            <a:ext cx="3008614" cy="5415505"/>
          </a:xfrm>
          <a:solidFill>
            <a:schemeClr val="tx1">
              <a:lumMod val="65000"/>
            </a:schemeClr>
          </a:solidFill>
          <a:ln>
            <a:noFill/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46485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allAtOnce"/>
      <p:bldP spid="11" grpId="0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 - 1 Column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7919070" y="3990999"/>
            <a:ext cx="9181020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7919070" y="4783460"/>
            <a:ext cx="9181020" cy="230425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10" name="図プレースホルダー 9"/>
          <p:cNvSpPr>
            <a:spLocks noGrp="1"/>
          </p:cNvSpPr>
          <p:nvPr>
            <p:ph type="pic" sz="quarter" idx="15" hasCustomPrompt="1"/>
          </p:nvPr>
        </p:nvSpPr>
        <p:spPr>
          <a:xfrm>
            <a:off x="790575" y="2262385"/>
            <a:ext cx="6911975" cy="6913563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77870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allAtOnce"/>
      <p:bldP spid="10" grpId="0" animBg="1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 - 1 Column - Ski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7919070" y="2263180"/>
            <a:ext cx="9181020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7919070" y="3055641"/>
            <a:ext cx="9181020" cy="2159867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10" name="図プレースホルダー 9"/>
          <p:cNvSpPr>
            <a:spLocks noGrp="1"/>
          </p:cNvSpPr>
          <p:nvPr>
            <p:ph type="pic" sz="quarter" idx="15" hasCustomPrompt="1"/>
          </p:nvPr>
        </p:nvSpPr>
        <p:spPr>
          <a:xfrm>
            <a:off x="790575" y="2262385"/>
            <a:ext cx="6911975" cy="6913563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10721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allAtOnce"/>
      <p:bldP spid="10" grpId="0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 - 1 Column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790278" y="7591772"/>
            <a:ext cx="16633848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790278" y="8311852"/>
            <a:ext cx="16633848" cy="1152128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10" name="図プレースホルダー 9"/>
          <p:cNvSpPr>
            <a:spLocks noGrp="1"/>
          </p:cNvSpPr>
          <p:nvPr>
            <p:ph type="pic" sz="quarter" idx="15" hasCustomPrompt="1"/>
          </p:nvPr>
        </p:nvSpPr>
        <p:spPr>
          <a:xfrm>
            <a:off x="790575" y="2262385"/>
            <a:ext cx="16633551" cy="5185371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00896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allAtOnce"/>
      <p:bldP spid="10" grpId="0" animBg="1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790278" y="6799684"/>
            <a:ext cx="8136904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790278" y="7519764"/>
            <a:ext cx="8136904" cy="194421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10" name="図プレースホルダー 9"/>
          <p:cNvSpPr>
            <a:spLocks noGrp="1"/>
          </p:cNvSpPr>
          <p:nvPr>
            <p:ph type="pic" sz="quarter" idx="15" hasCustomPrompt="1"/>
          </p:nvPr>
        </p:nvSpPr>
        <p:spPr>
          <a:xfrm>
            <a:off x="790575" y="2262385"/>
            <a:ext cx="8136607" cy="4393283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9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9359230" y="6800479"/>
            <a:ext cx="8136904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11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9359230" y="7520559"/>
            <a:ext cx="8136904" cy="194421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12" name="図プレースホルダー 9"/>
          <p:cNvSpPr>
            <a:spLocks noGrp="1"/>
          </p:cNvSpPr>
          <p:nvPr>
            <p:ph type="pic" sz="quarter" idx="18" hasCustomPrompt="1"/>
          </p:nvPr>
        </p:nvSpPr>
        <p:spPr>
          <a:xfrm>
            <a:off x="9359527" y="2263180"/>
            <a:ext cx="8136607" cy="4393283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8788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2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allAtOnce"/>
      <p:bldP spid="10" grpId="0" animBg="1"/>
      <p:bldP spid="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allAtOnce"/>
      <p:bldP spid="12" grpId="0" animBg="1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図プレースホルダー 9"/>
          <p:cNvSpPr>
            <a:spLocks noGrp="1"/>
          </p:cNvSpPr>
          <p:nvPr>
            <p:ph type="pic" sz="quarter" idx="15" hasCustomPrompt="1"/>
          </p:nvPr>
        </p:nvSpPr>
        <p:spPr>
          <a:xfrm>
            <a:off x="790574" y="2263178"/>
            <a:ext cx="3888135" cy="3888135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646262" y="6367639"/>
            <a:ext cx="4392488" cy="648074"/>
          </a:xfrm>
          <a:noFill/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Here</a:t>
            </a:r>
            <a:endParaRPr kumimoji="1" lang="ja-JP" altLang="en-US" dirty="0"/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646262" y="6943702"/>
            <a:ext cx="4104456" cy="2304251"/>
          </a:xfrm>
          <a:noFill/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13" name="図プレースホルダー 9"/>
          <p:cNvSpPr>
            <a:spLocks noGrp="1"/>
          </p:cNvSpPr>
          <p:nvPr>
            <p:ph type="pic" sz="quarter" idx="16" hasCustomPrompt="1"/>
          </p:nvPr>
        </p:nvSpPr>
        <p:spPr>
          <a:xfrm>
            <a:off x="5038548" y="2263179"/>
            <a:ext cx="3888135" cy="3888135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4894236" y="6367640"/>
            <a:ext cx="4392488" cy="648074"/>
          </a:xfrm>
          <a:noFill/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Here</a:t>
            </a:r>
            <a:endParaRPr kumimoji="1" lang="ja-JP" altLang="en-US" dirty="0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4894236" y="6943703"/>
            <a:ext cx="4104456" cy="2304251"/>
          </a:xfrm>
          <a:noFill/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16" name="図プレースホルダー 9"/>
          <p:cNvSpPr>
            <a:spLocks noGrp="1"/>
          </p:cNvSpPr>
          <p:nvPr>
            <p:ph type="pic" sz="quarter" idx="19" hasCustomPrompt="1"/>
          </p:nvPr>
        </p:nvSpPr>
        <p:spPr>
          <a:xfrm>
            <a:off x="9287814" y="2263180"/>
            <a:ext cx="3888135" cy="3888135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17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9143502" y="6367641"/>
            <a:ext cx="4392488" cy="648074"/>
          </a:xfrm>
          <a:noFill/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Here</a:t>
            </a:r>
            <a:endParaRPr kumimoji="1" lang="ja-JP" altLang="en-US" dirty="0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9143502" y="6943704"/>
            <a:ext cx="4104456" cy="2304251"/>
          </a:xfrm>
          <a:noFill/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19" name="図プレースホルダー 9"/>
          <p:cNvSpPr>
            <a:spLocks noGrp="1"/>
          </p:cNvSpPr>
          <p:nvPr>
            <p:ph type="pic" sz="quarter" idx="22" hasCustomPrompt="1"/>
          </p:nvPr>
        </p:nvSpPr>
        <p:spPr>
          <a:xfrm>
            <a:off x="13535990" y="2263181"/>
            <a:ext cx="3888135" cy="3888135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13391678" y="6367642"/>
            <a:ext cx="4392488" cy="648074"/>
          </a:xfrm>
          <a:noFill/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Here</a:t>
            </a:r>
            <a:endParaRPr kumimoji="1" lang="ja-JP" altLang="en-US" dirty="0"/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3391678" y="6943705"/>
            <a:ext cx="4104456" cy="2304251"/>
          </a:xfrm>
          <a:noFill/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81990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p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animBg="1"/>
      <p:bldP spid="14" grpId="0" build="p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animBg="1"/>
      <p:bldP spid="17" grpId="0" build="p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animBg="1"/>
      <p:bldP spid="20" grpId="0" build="p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1"/>
          <p:cNvSpPr>
            <a:spLocks noGrp="1"/>
          </p:cNvSpPr>
          <p:nvPr>
            <p:ph type="title" hasCustomPrompt="1"/>
          </p:nvPr>
        </p:nvSpPr>
        <p:spPr>
          <a:xfrm>
            <a:off x="1078310" y="7735788"/>
            <a:ext cx="13557478" cy="1440161"/>
          </a:xfrm>
        </p:spPr>
        <p:txBody>
          <a:bodyPr anchor="b">
            <a:noAutofit/>
          </a:bodyPr>
          <a:lstStyle>
            <a:lvl1pPr algn="l">
              <a:defRPr sz="7200" kern="0" spc="2000" baseline="0"/>
            </a:lvl1pPr>
          </a:lstStyle>
          <a:p>
            <a:r>
              <a:rPr kumimoji="1" lang="en-US" altLang="ja-JP" dirty="0"/>
              <a:t>SECTION TITLE</a:t>
            </a:r>
            <a:endParaRPr kumimoji="1" lang="ja-JP" altLang="en-US" dirty="0"/>
          </a:p>
        </p:txBody>
      </p:sp>
      <p:sp>
        <p:nvSpPr>
          <p:cNvPr id="4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1078310" y="8959702"/>
            <a:ext cx="13464495" cy="575841"/>
          </a:xfrm>
        </p:spPr>
        <p:txBody>
          <a:bodyPr>
            <a:noAutofit/>
          </a:bodyPr>
          <a:lstStyle>
            <a:lvl1pPr algn="l">
              <a:spcBef>
                <a:spcPts val="0"/>
              </a:spcBef>
              <a:defRPr sz="2800" spc="3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Description Goes Here</a:t>
            </a:r>
            <a:endParaRPr kumimoji="1" lang="ja-JP" altLang="en-US" dirty="0"/>
          </a:p>
        </p:txBody>
      </p:sp>
      <p:grpSp>
        <p:nvGrpSpPr>
          <p:cNvPr id="5" name="グループ化 4"/>
          <p:cNvGrpSpPr/>
          <p:nvPr userDrawn="1"/>
        </p:nvGrpSpPr>
        <p:grpSpPr>
          <a:xfrm>
            <a:off x="672671" y="6743196"/>
            <a:ext cx="661574" cy="1728192"/>
            <a:chOff x="4012746" y="1615108"/>
            <a:chExt cx="661574" cy="1728192"/>
          </a:xfrm>
        </p:grpSpPr>
        <p:cxnSp>
          <p:nvCxnSpPr>
            <p:cNvPr id="6" name="直線コネクタ 5"/>
            <p:cNvCxnSpPr/>
            <p:nvPr/>
          </p:nvCxnSpPr>
          <p:spPr>
            <a:xfrm flipV="1">
              <a:off x="4012746" y="161510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線コネクタ 6"/>
            <p:cNvCxnSpPr/>
            <p:nvPr/>
          </p:nvCxnSpPr>
          <p:spPr>
            <a:xfrm flipV="1">
              <a:off x="4012746" y="197514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コネクタ 7"/>
            <p:cNvCxnSpPr/>
            <p:nvPr/>
          </p:nvCxnSpPr>
          <p:spPr>
            <a:xfrm flipV="1">
              <a:off x="4012746" y="233518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46217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図プレースホルダー 9"/>
          <p:cNvSpPr>
            <a:spLocks noGrp="1"/>
          </p:cNvSpPr>
          <p:nvPr>
            <p:ph type="pic" sz="quarter" idx="15" hasCustomPrompt="1"/>
          </p:nvPr>
        </p:nvSpPr>
        <p:spPr>
          <a:xfrm>
            <a:off x="790575" y="2263179"/>
            <a:ext cx="3312370" cy="3312370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4246662" y="2551213"/>
            <a:ext cx="4680520" cy="648074"/>
          </a:xfrm>
          <a:noFill/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Here</a:t>
            </a:r>
            <a:endParaRPr kumimoji="1" lang="ja-JP" altLang="en-US" dirty="0"/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4246662" y="3127276"/>
            <a:ext cx="4680520" cy="2304251"/>
          </a:xfrm>
          <a:noFill/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22" name="図プレースホルダー 9"/>
          <p:cNvSpPr>
            <a:spLocks noGrp="1"/>
          </p:cNvSpPr>
          <p:nvPr>
            <p:ph type="pic" sz="quarter" idx="16" hasCustomPrompt="1"/>
          </p:nvPr>
        </p:nvSpPr>
        <p:spPr>
          <a:xfrm>
            <a:off x="790278" y="5863580"/>
            <a:ext cx="3312370" cy="3312370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4246365" y="6151614"/>
            <a:ext cx="4680520" cy="648074"/>
          </a:xfrm>
          <a:noFill/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Here</a:t>
            </a:r>
            <a:endParaRPr kumimoji="1" lang="ja-JP" altLang="en-US" dirty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4246365" y="6727677"/>
            <a:ext cx="4680520" cy="2304251"/>
          </a:xfrm>
          <a:noFill/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25" name="図プレースホルダー 9"/>
          <p:cNvSpPr>
            <a:spLocks noGrp="1"/>
          </p:cNvSpPr>
          <p:nvPr>
            <p:ph type="pic" sz="quarter" idx="19" hasCustomPrompt="1"/>
          </p:nvPr>
        </p:nvSpPr>
        <p:spPr>
          <a:xfrm>
            <a:off x="9287519" y="2263179"/>
            <a:ext cx="3312370" cy="3312370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12743606" y="2551213"/>
            <a:ext cx="4680520" cy="648074"/>
          </a:xfrm>
          <a:noFill/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Here</a:t>
            </a:r>
            <a:endParaRPr kumimoji="1" lang="ja-JP" altLang="en-US" dirty="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2743606" y="3127276"/>
            <a:ext cx="4680520" cy="2304251"/>
          </a:xfrm>
          <a:noFill/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28" name="図プレースホルダー 9"/>
          <p:cNvSpPr>
            <a:spLocks noGrp="1"/>
          </p:cNvSpPr>
          <p:nvPr>
            <p:ph type="pic" sz="quarter" idx="22" hasCustomPrompt="1"/>
          </p:nvPr>
        </p:nvSpPr>
        <p:spPr>
          <a:xfrm>
            <a:off x="9287222" y="5863580"/>
            <a:ext cx="3312370" cy="3312370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12743309" y="6151614"/>
            <a:ext cx="4680520" cy="648074"/>
          </a:xfrm>
          <a:noFill/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Here</a:t>
            </a:r>
            <a:endParaRPr kumimoji="1" lang="ja-JP" altLang="en-US" dirty="0"/>
          </a:p>
        </p:txBody>
      </p:sp>
      <p:sp>
        <p:nvSpPr>
          <p:cNvPr id="30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2743309" y="6727677"/>
            <a:ext cx="4680520" cy="2304251"/>
          </a:xfrm>
          <a:noFill/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02576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75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2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25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p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animBg="1"/>
      <p:bldP spid="23" grpId="0" build="p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animBg="1"/>
      <p:bldP spid="26" grpId="0" build="p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animBg="1"/>
      <p:bldP spid="29" grpId="0" build="p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790278" y="2551210"/>
            <a:ext cx="5688632" cy="1296146"/>
          </a:xfrm>
          <a:noFill/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6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Item Here</a:t>
            </a:r>
            <a:endParaRPr kumimoji="1" lang="ja-JP" altLang="en-US" dirty="0"/>
          </a:p>
        </p:txBody>
      </p:sp>
      <p:sp>
        <p:nvSpPr>
          <p:cNvPr id="9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6838950" y="2263181"/>
            <a:ext cx="10369152" cy="1872208"/>
          </a:xfrm>
          <a:noFill/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</p:txBody>
      </p:sp>
      <p:cxnSp>
        <p:nvCxnSpPr>
          <p:cNvPr id="14" name="直線コネクタ 13"/>
          <p:cNvCxnSpPr/>
          <p:nvPr userDrawn="1"/>
        </p:nvCxnSpPr>
        <p:spPr>
          <a:xfrm>
            <a:off x="6622926" y="2263180"/>
            <a:ext cx="0" cy="18722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790278" y="4999482"/>
            <a:ext cx="5688632" cy="1296146"/>
          </a:xfrm>
          <a:noFill/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6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Item Here</a:t>
            </a:r>
            <a:endParaRPr kumimoji="1" lang="ja-JP" altLang="en-US" dirty="0"/>
          </a:p>
        </p:txBody>
      </p:sp>
      <p:sp>
        <p:nvSpPr>
          <p:cNvPr id="17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6838950" y="4711453"/>
            <a:ext cx="10369152" cy="1872208"/>
          </a:xfrm>
          <a:noFill/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</p:txBody>
      </p:sp>
      <p:cxnSp>
        <p:nvCxnSpPr>
          <p:cNvPr id="18" name="直線コネクタ 17"/>
          <p:cNvCxnSpPr/>
          <p:nvPr userDrawn="1"/>
        </p:nvCxnSpPr>
        <p:spPr>
          <a:xfrm>
            <a:off x="6622926" y="4711452"/>
            <a:ext cx="0" cy="18722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790278" y="7447753"/>
            <a:ext cx="5688632" cy="1296146"/>
          </a:xfrm>
          <a:noFill/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6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Item Here</a:t>
            </a:r>
            <a:endParaRPr kumimoji="1" lang="ja-JP" altLang="en-US" dirty="0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6838950" y="7159724"/>
            <a:ext cx="10369152" cy="1872208"/>
          </a:xfrm>
          <a:noFill/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</p:txBody>
      </p:sp>
      <p:cxnSp>
        <p:nvCxnSpPr>
          <p:cNvPr id="21" name="直線コネクタ 20"/>
          <p:cNvCxnSpPr/>
          <p:nvPr userDrawn="1"/>
        </p:nvCxnSpPr>
        <p:spPr>
          <a:xfrm>
            <a:off x="6622926" y="7159723"/>
            <a:ext cx="0" cy="18722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9649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ll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808280" y="2551212"/>
            <a:ext cx="5454606" cy="2088234"/>
          </a:xfrm>
          <a:noFill/>
        </p:spPr>
        <p:txBody>
          <a:bodyPr anchor="b">
            <a:noAutofit/>
          </a:bodyPr>
          <a:lstStyle>
            <a:lvl1pPr algn="ctr">
              <a:spcBef>
                <a:spcPts val="0"/>
              </a:spcBef>
              <a:defRPr sz="6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Item Here</a:t>
            </a:r>
          </a:p>
        </p:txBody>
      </p:sp>
      <p:sp>
        <p:nvSpPr>
          <p:cNvPr id="9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1087311" y="5071492"/>
            <a:ext cx="4896544" cy="3384376"/>
          </a:xfrm>
          <a:noFill/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</p:txBody>
      </p:sp>
      <p:cxnSp>
        <p:nvCxnSpPr>
          <p:cNvPr id="14" name="直線コネクタ 13"/>
          <p:cNvCxnSpPr/>
          <p:nvPr userDrawn="1"/>
        </p:nvCxnSpPr>
        <p:spPr>
          <a:xfrm flipH="1">
            <a:off x="1087311" y="4927477"/>
            <a:ext cx="48965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6388900" y="2551212"/>
            <a:ext cx="5454606" cy="2088234"/>
          </a:xfrm>
          <a:noFill/>
        </p:spPr>
        <p:txBody>
          <a:bodyPr anchor="b">
            <a:noAutofit/>
          </a:bodyPr>
          <a:lstStyle>
            <a:lvl1pPr algn="ctr">
              <a:spcBef>
                <a:spcPts val="0"/>
              </a:spcBef>
              <a:defRPr sz="6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Item Here</a:t>
            </a:r>
            <a:endParaRPr kumimoji="1" lang="ja-JP" altLang="en-US" dirty="0"/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6667931" y="5071492"/>
            <a:ext cx="4896544" cy="3384376"/>
          </a:xfrm>
          <a:noFill/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</p:txBody>
      </p:sp>
      <p:cxnSp>
        <p:nvCxnSpPr>
          <p:cNvPr id="24" name="直線コネクタ 23"/>
          <p:cNvCxnSpPr/>
          <p:nvPr userDrawn="1"/>
        </p:nvCxnSpPr>
        <p:spPr>
          <a:xfrm flipH="1">
            <a:off x="6667931" y="4927477"/>
            <a:ext cx="48965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11969520" y="2551212"/>
            <a:ext cx="5454606" cy="2088234"/>
          </a:xfrm>
          <a:noFill/>
        </p:spPr>
        <p:txBody>
          <a:bodyPr anchor="b">
            <a:noAutofit/>
          </a:bodyPr>
          <a:lstStyle>
            <a:lvl1pPr algn="ctr">
              <a:spcBef>
                <a:spcPts val="0"/>
              </a:spcBef>
              <a:defRPr sz="6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Item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12248551" y="5071492"/>
            <a:ext cx="4896544" cy="3384376"/>
          </a:xfrm>
          <a:noFill/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</p:txBody>
      </p:sp>
      <p:cxnSp>
        <p:nvCxnSpPr>
          <p:cNvPr id="27" name="直線コネクタ 26"/>
          <p:cNvCxnSpPr/>
          <p:nvPr userDrawn="1"/>
        </p:nvCxnSpPr>
        <p:spPr>
          <a:xfrm flipH="1">
            <a:off x="12248551" y="4927477"/>
            <a:ext cx="48965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2501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75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2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1186322" y="8383860"/>
            <a:ext cx="15913768" cy="1296144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9" name="図プレースホルダー 9"/>
          <p:cNvSpPr>
            <a:spLocks noGrp="1"/>
          </p:cNvSpPr>
          <p:nvPr>
            <p:ph type="pic" sz="quarter" idx="15" hasCustomPrompt="1"/>
          </p:nvPr>
        </p:nvSpPr>
        <p:spPr>
          <a:xfrm>
            <a:off x="1438350" y="2263180"/>
            <a:ext cx="2952328" cy="6048672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10" name="図プレースホルダー 9"/>
          <p:cNvSpPr>
            <a:spLocks noGrp="1"/>
          </p:cNvSpPr>
          <p:nvPr>
            <p:ph type="pic" sz="quarter" idx="16" hasCustomPrompt="1"/>
          </p:nvPr>
        </p:nvSpPr>
        <p:spPr>
          <a:xfrm>
            <a:off x="4552696" y="2263180"/>
            <a:ext cx="2952328" cy="6048672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11" name="図プレースホルダー 9"/>
          <p:cNvSpPr>
            <a:spLocks noGrp="1"/>
          </p:cNvSpPr>
          <p:nvPr>
            <p:ph type="pic" sz="quarter" idx="17" hasCustomPrompt="1"/>
          </p:nvPr>
        </p:nvSpPr>
        <p:spPr>
          <a:xfrm>
            <a:off x="7667042" y="2263180"/>
            <a:ext cx="2952328" cy="6048672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12" name="図プレースホルダー 9"/>
          <p:cNvSpPr>
            <a:spLocks noGrp="1"/>
          </p:cNvSpPr>
          <p:nvPr>
            <p:ph type="pic" sz="quarter" idx="18" hasCustomPrompt="1"/>
          </p:nvPr>
        </p:nvSpPr>
        <p:spPr>
          <a:xfrm>
            <a:off x="10781388" y="2263180"/>
            <a:ext cx="2952328" cy="6048672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13" name="図プレースホルダー 9"/>
          <p:cNvSpPr>
            <a:spLocks noGrp="1"/>
          </p:cNvSpPr>
          <p:nvPr>
            <p:ph type="pic" sz="quarter" idx="19" hasCustomPrompt="1"/>
          </p:nvPr>
        </p:nvSpPr>
        <p:spPr>
          <a:xfrm>
            <a:off x="13895734" y="2263180"/>
            <a:ext cx="2952328" cy="6048672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42104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2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7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allAtOnce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animBg="1"/>
      <p:bldP spid="10" grpId="0" animBg="1"/>
      <p:bldP spid="11" grpId="0" animBg="1"/>
      <p:bldP spid="12" grpId="0" animBg="1"/>
      <p:bldP spid="13" grpId="0" animBg="1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1186322" y="8383860"/>
            <a:ext cx="15913768" cy="1296144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9" name="図プレースホルダー 9"/>
          <p:cNvSpPr>
            <a:spLocks noGrp="1"/>
          </p:cNvSpPr>
          <p:nvPr>
            <p:ph type="pic" sz="quarter" idx="15" hasCustomPrompt="1"/>
          </p:nvPr>
        </p:nvSpPr>
        <p:spPr>
          <a:xfrm>
            <a:off x="1438350" y="2263180"/>
            <a:ext cx="3600400" cy="6048672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10" name="図プレースホルダー 9"/>
          <p:cNvSpPr>
            <a:spLocks noGrp="1"/>
          </p:cNvSpPr>
          <p:nvPr>
            <p:ph type="pic" sz="quarter" idx="16" hasCustomPrompt="1"/>
          </p:nvPr>
        </p:nvSpPr>
        <p:spPr>
          <a:xfrm>
            <a:off x="5184000" y="2263180"/>
            <a:ext cx="6048000" cy="2952328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12" name="図プレースホルダー 9"/>
          <p:cNvSpPr>
            <a:spLocks noGrp="1"/>
          </p:cNvSpPr>
          <p:nvPr>
            <p:ph type="pic" sz="quarter" idx="18" hasCustomPrompt="1"/>
          </p:nvPr>
        </p:nvSpPr>
        <p:spPr>
          <a:xfrm>
            <a:off x="11375454" y="2263180"/>
            <a:ext cx="5472608" cy="6048672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14" name="図プレースホルダー 9"/>
          <p:cNvSpPr>
            <a:spLocks noGrp="1"/>
          </p:cNvSpPr>
          <p:nvPr>
            <p:ph type="pic" sz="quarter" idx="20" hasCustomPrompt="1"/>
          </p:nvPr>
        </p:nvSpPr>
        <p:spPr>
          <a:xfrm>
            <a:off x="5184000" y="5359524"/>
            <a:ext cx="6048000" cy="2952328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28613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2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allAtOnce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animBg="1"/>
      <p:bldP spid="10" grpId="0" animBg="1"/>
      <p:bldP spid="12" grpId="0" animBg="1"/>
      <p:bldP spid="14" grpId="0" animBg="1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sp>
        <p:nvSpPr>
          <p:cNvPr id="5" name="山形 4"/>
          <p:cNvSpPr/>
          <p:nvPr userDrawn="1"/>
        </p:nvSpPr>
        <p:spPr>
          <a:xfrm>
            <a:off x="862286" y="3703340"/>
            <a:ext cx="4464496" cy="1091326"/>
          </a:xfrm>
          <a:prstGeom prst="chevron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8" name="山形 7"/>
          <p:cNvSpPr/>
          <p:nvPr userDrawn="1"/>
        </p:nvSpPr>
        <p:spPr>
          <a:xfrm>
            <a:off x="4990480" y="3703340"/>
            <a:ext cx="4464496" cy="1091326"/>
          </a:xfrm>
          <a:prstGeom prst="chevron">
            <a:avLst/>
          </a:pr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9" name="山形 8"/>
          <p:cNvSpPr/>
          <p:nvPr userDrawn="1"/>
        </p:nvSpPr>
        <p:spPr>
          <a:xfrm>
            <a:off x="9118674" y="3692134"/>
            <a:ext cx="4464496" cy="1091326"/>
          </a:xfrm>
          <a:prstGeom prst="chevron">
            <a:avLst/>
          </a:prstGeom>
          <a:solidFill>
            <a:schemeClr val="bg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0" name="山形 9"/>
          <p:cNvSpPr/>
          <p:nvPr userDrawn="1"/>
        </p:nvSpPr>
        <p:spPr>
          <a:xfrm>
            <a:off x="13246869" y="3703340"/>
            <a:ext cx="4464496" cy="1091326"/>
          </a:xfrm>
          <a:prstGeom prst="chevron">
            <a:avLst/>
          </a:prstGeom>
          <a:solidFill>
            <a:schemeClr val="tx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1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1438349" y="3811352"/>
            <a:ext cx="3169145" cy="864096"/>
          </a:xfrm>
        </p:spPr>
        <p:txBody>
          <a:bodyPr anchor="ctr">
            <a:noAutofit/>
          </a:bodyPr>
          <a:lstStyle>
            <a:lvl1pPr algn="l">
              <a:spcBef>
                <a:spcPts val="0"/>
              </a:spcBef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12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718270" y="4855468"/>
            <a:ext cx="4104456" cy="2736304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13822932" y="3811352"/>
            <a:ext cx="3169145" cy="864096"/>
          </a:xfrm>
        </p:spPr>
        <p:txBody>
          <a:bodyPr anchor="ctr">
            <a:noAutofit/>
          </a:bodyPr>
          <a:lstStyle>
            <a:lvl1pPr algn="l">
              <a:spcBef>
                <a:spcPts val="0"/>
              </a:spcBef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5566543" y="3811352"/>
            <a:ext cx="3169145" cy="864096"/>
          </a:xfrm>
        </p:spPr>
        <p:txBody>
          <a:bodyPr anchor="ctr">
            <a:noAutofit/>
          </a:bodyPr>
          <a:lstStyle>
            <a:lvl1pPr algn="l">
              <a:spcBef>
                <a:spcPts val="0"/>
              </a:spcBef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9694737" y="3811352"/>
            <a:ext cx="3169145" cy="864096"/>
          </a:xfrm>
        </p:spPr>
        <p:txBody>
          <a:bodyPr anchor="ctr">
            <a:noAutofit/>
          </a:bodyPr>
          <a:lstStyle>
            <a:lvl1pPr algn="l">
              <a:spcBef>
                <a:spcPts val="0"/>
              </a:spcBef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16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4846729" y="4855468"/>
            <a:ext cx="4104456" cy="2736304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17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8975188" y="4855468"/>
            <a:ext cx="4104456" cy="2736304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13103646" y="4855468"/>
            <a:ext cx="4104456" cy="2736304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1485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 animBg="1"/>
      <p:bldP spid="8" grpId="0" animBg="1"/>
      <p:bldP spid="9" grpId="0" animBg="1"/>
      <p:bldP spid="10" grpId="0" animBg="1"/>
      <p:bldP spid="11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rc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sp>
        <p:nvSpPr>
          <p:cNvPr id="5" name="円/楕円 4"/>
          <p:cNvSpPr/>
          <p:nvPr userDrawn="1"/>
        </p:nvSpPr>
        <p:spPr>
          <a:xfrm>
            <a:off x="1366342" y="2623220"/>
            <a:ext cx="6120680" cy="612068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 userDrawn="1"/>
        </p:nvSpPr>
        <p:spPr>
          <a:xfrm>
            <a:off x="2117625" y="4148759"/>
            <a:ext cx="4618114" cy="461811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 userDrawn="1"/>
        </p:nvSpPr>
        <p:spPr>
          <a:xfrm>
            <a:off x="3022526" y="5935589"/>
            <a:ext cx="2808312" cy="280831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7" name="直線コネクタ 16"/>
          <p:cNvCxnSpPr/>
          <p:nvPr userDrawn="1"/>
        </p:nvCxnSpPr>
        <p:spPr>
          <a:xfrm flipV="1">
            <a:off x="9142413" y="2470598"/>
            <a:ext cx="0" cy="17281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9318472" y="2383554"/>
            <a:ext cx="7961638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19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9318472" y="3160606"/>
            <a:ext cx="7961638" cy="122413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cxnSp>
        <p:nvCxnSpPr>
          <p:cNvPr id="21" name="直線コネクタ 20"/>
          <p:cNvCxnSpPr/>
          <p:nvPr userDrawn="1"/>
        </p:nvCxnSpPr>
        <p:spPr>
          <a:xfrm flipV="1">
            <a:off x="5974854" y="3334695"/>
            <a:ext cx="3167559" cy="440653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/>
          <p:nvPr userDrawn="1"/>
        </p:nvCxnSpPr>
        <p:spPr>
          <a:xfrm flipV="1">
            <a:off x="9145513" y="4726488"/>
            <a:ext cx="0" cy="17281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9321572" y="4639444"/>
            <a:ext cx="7961638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9321572" y="5416496"/>
            <a:ext cx="7961638" cy="122413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cxnSp>
        <p:nvCxnSpPr>
          <p:cNvPr id="26" name="直線コネクタ 20"/>
          <p:cNvCxnSpPr/>
          <p:nvPr userDrawn="1"/>
        </p:nvCxnSpPr>
        <p:spPr>
          <a:xfrm flipV="1">
            <a:off x="5977954" y="5590585"/>
            <a:ext cx="3167559" cy="440653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/>
          <p:nvPr userDrawn="1"/>
        </p:nvCxnSpPr>
        <p:spPr>
          <a:xfrm flipV="1">
            <a:off x="9142413" y="7030744"/>
            <a:ext cx="0" cy="17281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9318472" y="6943700"/>
            <a:ext cx="7961638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9318472" y="7720752"/>
            <a:ext cx="7961638" cy="122413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cxnSp>
        <p:nvCxnSpPr>
          <p:cNvPr id="30" name="直線コネクタ 20"/>
          <p:cNvCxnSpPr/>
          <p:nvPr userDrawn="1"/>
        </p:nvCxnSpPr>
        <p:spPr>
          <a:xfrm>
            <a:off x="4750718" y="7339745"/>
            <a:ext cx="4391695" cy="555097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3022526" y="3029747"/>
            <a:ext cx="2736304" cy="81760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000" baseline="0">
                <a:solidFill>
                  <a:schemeClr val="bg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Value</a:t>
            </a:r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3022526" y="4829947"/>
            <a:ext cx="2736304" cy="81760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000" baseline="0">
                <a:solidFill>
                  <a:schemeClr val="bg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Value</a:t>
            </a:r>
          </a:p>
        </p:txBody>
      </p:sp>
      <p:sp>
        <p:nvSpPr>
          <p:cNvPr id="34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3058530" y="6990187"/>
            <a:ext cx="2736304" cy="81760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000" baseline="0">
                <a:solidFill>
                  <a:schemeClr val="bg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Value</a:t>
            </a:r>
          </a:p>
        </p:txBody>
      </p:sp>
    </p:spTree>
    <p:extLst>
      <p:ext uri="{BB962C8B-B14F-4D97-AF65-F5344CB8AC3E}">
        <p14:creationId xmlns:p14="http://schemas.microsoft.com/office/powerpoint/2010/main" val="1124309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25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75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25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5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 animBg="1"/>
      <p:bldP spid="9" grpId="0" animBg="1"/>
      <p:bldP spid="10" grpId="0" animBg="1"/>
      <p:bldP spid="1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sp>
        <p:nvSpPr>
          <p:cNvPr id="7" name="アーチ 6"/>
          <p:cNvSpPr/>
          <p:nvPr userDrawn="1"/>
        </p:nvSpPr>
        <p:spPr>
          <a:xfrm>
            <a:off x="5830838" y="2479203"/>
            <a:ext cx="6480720" cy="6480720"/>
          </a:xfrm>
          <a:prstGeom prst="blockArc">
            <a:avLst>
              <a:gd name="adj1" fmla="val 10800000"/>
              <a:gd name="adj2" fmla="val 16191525"/>
              <a:gd name="adj3" fmla="val 25571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1" name="アーチ 30"/>
          <p:cNvSpPr/>
          <p:nvPr userDrawn="1"/>
        </p:nvSpPr>
        <p:spPr>
          <a:xfrm rot="5400000">
            <a:off x="5902846" y="2479203"/>
            <a:ext cx="6480720" cy="6480720"/>
          </a:xfrm>
          <a:prstGeom prst="blockArc">
            <a:avLst>
              <a:gd name="adj1" fmla="val 10800000"/>
              <a:gd name="adj2" fmla="val 16191525"/>
              <a:gd name="adj3" fmla="val 25571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5" name="アーチ 34"/>
          <p:cNvSpPr/>
          <p:nvPr userDrawn="1"/>
        </p:nvSpPr>
        <p:spPr>
          <a:xfrm rot="10800000">
            <a:off x="5902846" y="2551211"/>
            <a:ext cx="6480720" cy="6480720"/>
          </a:xfrm>
          <a:prstGeom prst="blockArc">
            <a:avLst>
              <a:gd name="adj1" fmla="val 10800000"/>
              <a:gd name="adj2" fmla="val 16191525"/>
              <a:gd name="adj3" fmla="val 25571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6" name="アーチ 35"/>
          <p:cNvSpPr/>
          <p:nvPr userDrawn="1"/>
        </p:nvSpPr>
        <p:spPr>
          <a:xfrm rot="16200000">
            <a:off x="5830838" y="2551211"/>
            <a:ext cx="6480720" cy="6480720"/>
          </a:xfrm>
          <a:prstGeom prst="blockArc">
            <a:avLst>
              <a:gd name="adj1" fmla="val 10800000"/>
              <a:gd name="adj2" fmla="val 16191525"/>
              <a:gd name="adj3" fmla="val 25571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cxnSp>
        <p:nvCxnSpPr>
          <p:cNvPr id="37" name="直線コネクタ 36"/>
          <p:cNvCxnSpPr/>
          <p:nvPr userDrawn="1"/>
        </p:nvCxnSpPr>
        <p:spPr>
          <a:xfrm flipV="1">
            <a:off x="12639555" y="2335188"/>
            <a:ext cx="0" cy="205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12815614" y="2390092"/>
            <a:ext cx="5040560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39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12815614" y="3167144"/>
            <a:ext cx="5040560" cy="122413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cxnSp>
        <p:nvCxnSpPr>
          <p:cNvPr id="40" name="直線コネクタ 39"/>
          <p:cNvCxnSpPr/>
          <p:nvPr userDrawn="1"/>
        </p:nvCxnSpPr>
        <p:spPr>
          <a:xfrm flipV="1">
            <a:off x="12629212" y="6943700"/>
            <a:ext cx="0" cy="205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12805271" y="7030744"/>
            <a:ext cx="5040560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12805271" y="7807796"/>
            <a:ext cx="5040560" cy="122413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cxnSp>
        <p:nvCxnSpPr>
          <p:cNvPr id="43" name="直線コネクタ 42"/>
          <p:cNvCxnSpPr/>
          <p:nvPr userDrawn="1"/>
        </p:nvCxnSpPr>
        <p:spPr>
          <a:xfrm flipV="1">
            <a:off x="5593114" y="2384184"/>
            <a:ext cx="0" cy="205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440581" y="2407196"/>
            <a:ext cx="5040560" cy="864096"/>
          </a:xfrm>
        </p:spPr>
        <p:txBody>
          <a:bodyPr anchor="b">
            <a:normAutofit/>
          </a:bodyPr>
          <a:lstStyle>
            <a:lvl1pPr algn="r">
              <a:spcBef>
                <a:spcPts val="0"/>
              </a:spcBef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45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440581" y="3184248"/>
            <a:ext cx="5040560" cy="1224136"/>
          </a:xfrm>
        </p:spPr>
        <p:txBody>
          <a:bodyPr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cxnSp>
        <p:nvCxnSpPr>
          <p:cNvPr id="46" name="直線コネクタ 45"/>
          <p:cNvCxnSpPr/>
          <p:nvPr userDrawn="1"/>
        </p:nvCxnSpPr>
        <p:spPr>
          <a:xfrm flipV="1">
            <a:off x="5582771" y="6943700"/>
            <a:ext cx="0" cy="205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430238" y="7047848"/>
            <a:ext cx="5040560" cy="864096"/>
          </a:xfrm>
        </p:spPr>
        <p:txBody>
          <a:bodyPr anchor="b">
            <a:normAutofit/>
          </a:bodyPr>
          <a:lstStyle>
            <a:lvl1pPr algn="r">
              <a:spcBef>
                <a:spcPts val="0"/>
              </a:spcBef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48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430238" y="7824900"/>
            <a:ext cx="5040560" cy="1224136"/>
          </a:xfrm>
        </p:spPr>
        <p:txBody>
          <a:bodyPr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49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9791278" y="3701272"/>
            <a:ext cx="2014869" cy="722148"/>
          </a:xfrm>
        </p:spPr>
        <p:txBody>
          <a:bodyPr anchor="ctr">
            <a:normAutofit/>
          </a:bodyPr>
          <a:lstStyle>
            <a:lvl1pPr algn="ctr">
              <a:spcBef>
                <a:spcPts val="0"/>
              </a:spcBef>
              <a:defRPr sz="2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50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9791278" y="7157656"/>
            <a:ext cx="2014869" cy="722148"/>
          </a:xfrm>
        </p:spPr>
        <p:txBody>
          <a:bodyPr anchor="ctr">
            <a:normAutofit/>
          </a:bodyPr>
          <a:lstStyle>
            <a:lvl1pPr algn="ctr">
              <a:spcBef>
                <a:spcPts val="0"/>
              </a:spcBef>
              <a:defRPr sz="2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51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6334894" y="3703340"/>
            <a:ext cx="2014869" cy="722148"/>
          </a:xfrm>
        </p:spPr>
        <p:txBody>
          <a:bodyPr anchor="ctr">
            <a:normAutofit/>
          </a:bodyPr>
          <a:lstStyle>
            <a:lvl1pPr algn="ctr">
              <a:spcBef>
                <a:spcPts val="0"/>
              </a:spcBef>
              <a:defRPr sz="2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52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6334894" y="7159724"/>
            <a:ext cx="2014869" cy="722148"/>
          </a:xfrm>
        </p:spPr>
        <p:txBody>
          <a:bodyPr anchor="ctr">
            <a:normAutofit/>
          </a:bodyPr>
          <a:lstStyle>
            <a:lvl1pPr algn="ctr">
              <a:spcBef>
                <a:spcPts val="0"/>
              </a:spcBef>
              <a:defRPr sz="2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cxnSp>
        <p:nvCxnSpPr>
          <p:cNvPr id="11" name="直線コネクタ 10"/>
          <p:cNvCxnSpPr>
            <a:stCxn id="49" idx="3"/>
          </p:cNvCxnSpPr>
          <p:nvPr userDrawn="1"/>
        </p:nvCxnSpPr>
        <p:spPr>
          <a:xfrm flipV="1">
            <a:off x="11806147" y="3358336"/>
            <a:ext cx="833408" cy="70401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コネクタ 10"/>
          <p:cNvCxnSpPr>
            <a:stCxn id="50" idx="3"/>
          </p:cNvCxnSpPr>
          <p:nvPr userDrawn="1"/>
        </p:nvCxnSpPr>
        <p:spPr>
          <a:xfrm>
            <a:off x="11806147" y="7518730"/>
            <a:ext cx="823065" cy="48025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コネクタ 10"/>
          <p:cNvCxnSpPr/>
          <p:nvPr userDrawn="1"/>
        </p:nvCxnSpPr>
        <p:spPr>
          <a:xfrm flipV="1">
            <a:off x="5593114" y="7518730"/>
            <a:ext cx="741780" cy="48025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コネクタ 60"/>
          <p:cNvCxnSpPr>
            <a:stCxn id="51" idx="1"/>
          </p:cNvCxnSpPr>
          <p:nvPr userDrawn="1"/>
        </p:nvCxnSpPr>
        <p:spPr>
          <a:xfrm rot="10800000">
            <a:off x="5593114" y="3358336"/>
            <a:ext cx="741780" cy="70607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0441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25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75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25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5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0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750"/>
                            </p:stCondLst>
                            <p:childTnLst>
                              <p:par>
                                <p:cTn id="8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250"/>
                            </p:stCondLst>
                            <p:childTnLst>
                              <p:par>
                                <p:cTn id="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animBg="1"/>
      <p:bldP spid="31" grpId="0" animBg="1"/>
      <p:bldP spid="35" grpId="0" animBg="1"/>
      <p:bldP spid="36" grpId="0" animBg="1"/>
      <p:bldP spid="3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sp>
        <p:nvSpPr>
          <p:cNvPr id="8" name="グラフ プレースホルダー 7"/>
          <p:cNvSpPr>
            <a:spLocks noGrp="1"/>
          </p:cNvSpPr>
          <p:nvPr>
            <p:ph type="chart" sz="quarter" idx="13" hasCustomPrompt="1"/>
          </p:nvPr>
        </p:nvSpPr>
        <p:spPr>
          <a:xfrm>
            <a:off x="790278" y="2191172"/>
            <a:ext cx="6985000" cy="6983413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Graph</a:t>
            </a:r>
            <a:endParaRPr kumimoji="1" lang="ja-JP" altLang="en-US" dirty="0"/>
          </a:p>
        </p:txBody>
      </p:sp>
      <p:sp>
        <p:nvSpPr>
          <p:cNvPr id="37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8063086" y="2743594"/>
            <a:ext cx="9429948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38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8063086" y="3520646"/>
            <a:ext cx="9429948" cy="2016224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40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8066186" y="5806608"/>
            <a:ext cx="9429948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8066186" y="6583660"/>
            <a:ext cx="9429948" cy="2016224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783173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75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/>
      <p:bldP spid="3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sp>
        <p:nvSpPr>
          <p:cNvPr id="8" name="グラフ プレースホルダー 7"/>
          <p:cNvSpPr>
            <a:spLocks noGrp="1"/>
          </p:cNvSpPr>
          <p:nvPr>
            <p:ph type="chart" sz="quarter" idx="13" hasCustomPrompt="1"/>
          </p:nvPr>
        </p:nvSpPr>
        <p:spPr>
          <a:xfrm>
            <a:off x="790278" y="2263181"/>
            <a:ext cx="16633848" cy="5184575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Graph</a:t>
            </a:r>
            <a:endParaRPr kumimoji="1" lang="ja-JP" altLang="en-US" dirty="0"/>
          </a:p>
        </p:txBody>
      </p:sp>
      <p:sp>
        <p:nvSpPr>
          <p:cNvPr id="11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790278" y="7591772"/>
            <a:ext cx="16633848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12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790278" y="8311852"/>
            <a:ext cx="16633848" cy="1152128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872535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p"/>
      <p:bldP spid="1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allAtOnce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sto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1"/>
          <p:cNvSpPr>
            <a:spLocks noGrp="1"/>
          </p:cNvSpPr>
          <p:nvPr>
            <p:ph type="title" hasCustomPrompt="1"/>
          </p:nvPr>
        </p:nvSpPr>
        <p:spPr>
          <a:xfrm>
            <a:off x="1078310" y="1111052"/>
            <a:ext cx="6192688" cy="2016224"/>
          </a:xfrm>
          <a:prstGeom prst="rect">
            <a:avLst/>
          </a:prstGeom>
        </p:spPr>
        <p:txBody>
          <a:bodyPr anchor="ctr"/>
          <a:lstStyle>
            <a:lvl1pPr algn="l">
              <a:defRPr sz="7200" spc="600" baseline="0"/>
            </a:lvl1pPr>
          </a:lstStyle>
          <a:p>
            <a:r>
              <a:rPr kumimoji="1" lang="en-US" altLang="ja-JP" dirty="0"/>
              <a:t>HISTORY</a:t>
            </a:r>
            <a:endParaRPr kumimoji="1" lang="ja-JP" altLang="en-US" dirty="0"/>
          </a:p>
        </p:txBody>
      </p:sp>
      <p:grpSp>
        <p:nvGrpSpPr>
          <p:cNvPr id="4" name="グループ化 3"/>
          <p:cNvGrpSpPr/>
          <p:nvPr userDrawn="1"/>
        </p:nvGrpSpPr>
        <p:grpSpPr>
          <a:xfrm>
            <a:off x="574254" y="462980"/>
            <a:ext cx="661574" cy="1728192"/>
            <a:chOff x="4012746" y="1615108"/>
            <a:chExt cx="661574" cy="1728192"/>
          </a:xfrm>
        </p:grpSpPr>
        <p:cxnSp>
          <p:nvCxnSpPr>
            <p:cNvPr id="5" name="直線コネクタ 4"/>
            <p:cNvCxnSpPr/>
            <p:nvPr/>
          </p:nvCxnSpPr>
          <p:spPr>
            <a:xfrm flipV="1">
              <a:off x="4012746" y="161510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線コネクタ 5"/>
            <p:cNvCxnSpPr/>
            <p:nvPr/>
          </p:nvCxnSpPr>
          <p:spPr>
            <a:xfrm flipV="1">
              <a:off x="4012746" y="197514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線コネクタ 6"/>
            <p:cNvCxnSpPr/>
            <p:nvPr/>
          </p:nvCxnSpPr>
          <p:spPr>
            <a:xfrm flipV="1">
              <a:off x="4012746" y="233518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" name="直線コネクタ 8"/>
          <p:cNvCxnSpPr/>
          <p:nvPr userDrawn="1"/>
        </p:nvCxnSpPr>
        <p:spPr>
          <a:xfrm>
            <a:off x="9144000" y="0"/>
            <a:ext cx="0" cy="1028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円/楕円 9"/>
          <p:cNvSpPr/>
          <p:nvPr userDrawn="1"/>
        </p:nvSpPr>
        <p:spPr>
          <a:xfrm>
            <a:off x="8891972" y="1219064"/>
            <a:ext cx="504056" cy="50405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9503246" y="823020"/>
            <a:ext cx="4176464" cy="1296144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80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9999</a:t>
            </a:r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9503246" y="1903140"/>
            <a:ext cx="8280920" cy="1656184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16" name="円/楕円 15"/>
          <p:cNvSpPr/>
          <p:nvPr userDrawn="1"/>
        </p:nvSpPr>
        <p:spPr>
          <a:xfrm>
            <a:off x="8891972" y="4315408"/>
            <a:ext cx="504056" cy="50405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4589208" y="3919364"/>
            <a:ext cx="4176464" cy="1296144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80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9999</a:t>
            </a:r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502246" y="4999484"/>
            <a:ext cx="8280920" cy="1656184"/>
          </a:xfrm>
        </p:spPr>
        <p:txBody>
          <a:bodyPr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19" name="円/楕円 18"/>
          <p:cNvSpPr/>
          <p:nvPr userDrawn="1"/>
        </p:nvSpPr>
        <p:spPr>
          <a:xfrm>
            <a:off x="8891972" y="7339744"/>
            <a:ext cx="504056" cy="50405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9503246" y="6943700"/>
            <a:ext cx="4176464" cy="1296144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80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9999</a:t>
            </a:r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9503246" y="8023820"/>
            <a:ext cx="8280920" cy="1656184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589713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3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800"/>
                            </p:stCondLst>
                            <p:childTnLst>
                              <p:par>
                                <p:cTn id="18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4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950"/>
                            </p:stCondLst>
                            <p:childTnLst>
                              <p:par>
                                <p:cTn id="31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6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100"/>
                            </p:stCondLst>
                            <p:childTnLst>
                              <p:par>
                                <p:cTn id="4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75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 animBg="1"/>
      <p:bldP spid="1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animBg="1"/>
      <p:bldP spid="17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animBg="1"/>
      <p:bldP spid="20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sp>
        <p:nvSpPr>
          <p:cNvPr id="8" name="グラフ プレースホルダー 7"/>
          <p:cNvSpPr>
            <a:spLocks noGrp="1"/>
          </p:cNvSpPr>
          <p:nvPr>
            <p:ph type="chart" sz="quarter" idx="13" hasCustomPrompt="1"/>
          </p:nvPr>
        </p:nvSpPr>
        <p:spPr>
          <a:xfrm>
            <a:off x="790278" y="2191172"/>
            <a:ext cx="9433048" cy="6983413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Graph</a:t>
            </a:r>
            <a:endParaRPr kumimoji="1" lang="ja-JP" altLang="en-US" dirty="0"/>
          </a:p>
        </p:txBody>
      </p:sp>
      <p:sp>
        <p:nvSpPr>
          <p:cNvPr id="37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10367342" y="2983260"/>
            <a:ext cx="7125692" cy="2088232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38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10367342" y="4984448"/>
            <a:ext cx="7125692" cy="3399412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280730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/>
      <p:bldP spid="3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allAtOnce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ld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50" y="2362191"/>
            <a:ext cx="11985332" cy="6741749"/>
          </a:xfrm>
          <a:prstGeom prst="rect">
            <a:avLst/>
          </a:prstGeom>
        </p:spPr>
      </p:pic>
      <p:sp>
        <p:nvSpPr>
          <p:cNvPr id="7" name="涙形 6"/>
          <p:cNvSpPr/>
          <p:nvPr userDrawn="1"/>
        </p:nvSpPr>
        <p:spPr>
          <a:xfrm rot="8100000">
            <a:off x="1896976" y="4227059"/>
            <a:ext cx="370586" cy="370586"/>
          </a:xfrm>
          <a:prstGeom prst="teardrop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646262" y="2767236"/>
            <a:ext cx="2877220" cy="1416518"/>
          </a:xfrm>
        </p:spPr>
        <p:txBody>
          <a:bodyPr anchor="b">
            <a:normAutofit/>
          </a:bodyPr>
          <a:lstStyle>
            <a:lvl1pPr algn="ctr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14" name="涙形 13"/>
          <p:cNvSpPr/>
          <p:nvPr userDrawn="1"/>
        </p:nvSpPr>
        <p:spPr>
          <a:xfrm rot="8100000">
            <a:off x="3286137" y="6732419"/>
            <a:ext cx="370586" cy="370586"/>
          </a:xfrm>
          <a:prstGeom prst="teardrop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2035423" y="5272596"/>
            <a:ext cx="2877220" cy="1416518"/>
          </a:xfrm>
        </p:spPr>
        <p:txBody>
          <a:bodyPr anchor="b">
            <a:normAutofit/>
          </a:bodyPr>
          <a:lstStyle>
            <a:lvl1pPr algn="ctr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16" name="涙形 15"/>
          <p:cNvSpPr/>
          <p:nvPr userDrawn="1"/>
        </p:nvSpPr>
        <p:spPr>
          <a:xfrm rot="8100000">
            <a:off x="6349623" y="6121606"/>
            <a:ext cx="370586" cy="370586"/>
          </a:xfrm>
          <a:prstGeom prst="teardrop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5098909" y="4661783"/>
            <a:ext cx="2877220" cy="1416518"/>
          </a:xfrm>
        </p:spPr>
        <p:txBody>
          <a:bodyPr anchor="b">
            <a:normAutofit/>
          </a:bodyPr>
          <a:lstStyle>
            <a:lvl1pPr algn="ctr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18" name="涙形 17"/>
          <p:cNvSpPr/>
          <p:nvPr userDrawn="1"/>
        </p:nvSpPr>
        <p:spPr>
          <a:xfrm rot="8100000">
            <a:off x="5977936" y="3734174"/>
            <a:ext cx="370586" cy="370586"/>
          </a:xfrm>
          <a:prstGeom prst="teardrop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4727222" y="2274351"/>
            <a:ext cx="2877220" cy="1416518"/>
          </a:xfrm>
        </p:spPr>
        <p:txBody>
          <a:bodyPr anchor="b">
            <a:normAutofit/>
          </a:bodyPr>
          <a:lstStyle>
            <a:lvl1pPr algn="ctr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20" name="涙形 19"/>
          <p:cNvSpPr/>
          <p:nvPr userDrawn="1"/>
        </p:nvSpPr>
        <p:spPr>
          <a:xfrm rot="8100000">
            <a:off x="9291965" y="4148618"/>
            <a:ext cx="370586" cy="370586"/>
          </a:xfrm>
          <a:prstGeom prst="teardrop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8041251" y="2688795"/>
            <a:ext cx="2877220" cy="1416518"/>
          </a:xfrm>
        </p:spPr>
        <p:txBody>
          <a:bodyPr anchor="b">
            <a:normAutofit/>
          </a:bodyPr>
          <a:lstStyle>
            <a:lvl1pPr algn="ctr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22" name="涙形 21"/>
          <p:cNvSpPr/>
          <p:nvPr userDrawn="1"/>
        </p:nvSpPr>
        <p:spPr>
          <a:xfrm rot="8100000">
            <a:off x="10539813" y="6994463"/>
            <a:ext cx="370586" cy="370586"/>
          </a:xfrm>
          <a:prstGeom prst="teardrop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9289099" y="5534640"/>
            <a:ext cx="2877220" cy="1416518"/>
          </a:xfrm>
        </p:spPr>
        <p:txBody>
          <a:bodyPr anchor="b">
            <a:normAutofit/>
          </a:bodyPr>
          <a:lstStyle>
            <a:lvl1pPr algn="ctr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12527582" y="2767236"/>
            <a:ext cx="5184576" cy="2077164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2527582" y="4757356"/>
            <a:ext cx="5184576" cy="35544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557703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" presetClass="entr" presetSubtype="1" decel="98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400"/>
                            </p:stCondLst>
                            <p:childTnLst>
                              <p:par>
                                <p:cTn id="22" presetID="2" presetClass="entr" presetSubtype="1" decel="98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300"/>
                            </p:stCondLst>
                            <p:childTnLst>
                              <p:par>
                                <p:cTn id="31" presetID="2" presetClass="entr" presetSubtype="1" decel="98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200"/>
                            </p:stCondLst>
                            <p:childTnLst>
                              <p:par>
                                <p:cTn id="40" presetID="2" presetClass="entr" presetSubtype="1" decel="98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1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100"/>
                            </p:stCondLst>
                            <p:childTnLst>
                              <p:par>
                                <p:cTn id="49" presetID="2" presetClass="entr" presetSubtype="1" decel="98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1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2" presetClass="entr" presetSubtype="1" decel="98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1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9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animBg="1"/>
      <p:bldP spid="13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animBg="1"/>
      <p:bldP spid="15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animBg="1"/>
      <p:bldP spid="17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animBg="1"/>
      <p:bldP spid="19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animBg="1"/>
      <p:bldP spid="21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animBg="1"/>
      <p:bldP spid="23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5" y="-14597"/>
            <a:ext cx="18286411" cy="1771959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025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191" y="366558"/>
            <a:ext cx="15772031" cy="10096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3837" y="9699173"/>
            <a:ext cx="4114443" cy="422156"/>
          </a:xfrm>
        </p:spPr>
        <p:txBody>
          <a:bodyPr/>
          <a:lstStyle>
            <a:lvl1pPr>
              <a:defRPr>
                <a:solidFill>
                  <a:srgbClr val="576973"/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57375" y="9699173"/>
            <a:ext cx="6171664" cy="422156"/>
          </a:xfrm>
        </p:spPr>
        <p:txBody>
          <a:bodyPr/>
          <a:lstStyle>
            <a:lvl1pPr>
              <a:defRPr>
                <a:solidFill>
                  <a:srgbClr val="576973"/>
                </a:solidFill>
              </a:defRPr>
            </a:lvl1pPr>
          </a:lstStyle>
          <a:p>
            <a:r>
              <a:rPr lang="zh-TW" altLang="en-US" dirty="0"/>
              <a:t>大學校院校務料庫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3448135" y="9699173"/>
            <a:ext cx="4114443" cy="422156"/>
          </a:xfrm>
        </p:spPr>
        <p:txBody>
          <a:bodyPr/>
          <a:lstStyle>
            <a:lvl1pPr algn="r">
              <a:defRPr>
                <a:solidFill>
                  <a:srgbClr val="576973"/>
                </a:solidFill>
              </a:defRPr>
            </a:lvl1pPr>
          </a:lstStyle>
          <a:p>
            <a:fld id="{6E18DBF4-37B7-4C4F-9728-A1C100B177E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0" y="10149840"/>
            <a:ext cx="18286413" cy="137160"/>
            <a:chOff x="0" y="4480421"/>
            <a:chExt cx="12192000" cy="91440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</p:grpSp>
    </p:spTree>
    <p:extLst>
      <p:ext uri="{BB962C8B-B14F-4D97-AF65-F5344CB8AC3E}">
        <p14:creationId xmlns:p14="http://schemas.microsoft.com/office/powerpoint/2010/main" val="260829902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723572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1"/>
          <p:cNvSpPr>
            <a:spLocks noGrp="1"/>
          </p:cNvSpPr>
          <p:nvPr>
            <p:ph type="title" hasCustomPrompt="1"/>
          </p:nvPr>
        </p:nvSpPr>
        <p:spPr>
          <a:xfrm>
            <a:off x="1078310" y="7735788"/>
            <a:ext cx="13557478" cy="1440161"/>
          </a:xfrm>
        </p:spPr>
        <p:txBody>
          <a:bodyPr anchor="b">
            <a:noAutofit/>
          </a:bodyPr>
          <a:lstStyle>
            <a:lvl1pPr algn="l">
              <a:defRPr sz="7200" kern="0" spc="2000" baseline="0"/>
            </a:lvl1pPr>
          </a:lstStyle>
          <a:p>
            <a:r>
              <a:rPr kumimoji="1" lang="en-US" altLang="ja-JP" dirty="0"/>
              <a:t>SECTION TITLE</a:t>
            </a:r>
            <a:endParaRPr kumimoji="1" lang="ja-JP" altLang="en-US" dirty="0"/>
          </a:p>
        </p:txBody>
      </p:sp>
      <p:sp>
        <p:nvSpPr>
          <p:cNvPr id="4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1078310" y="8959702"/>
            <a:ext cx="13464495" cy="575841"/>
          </a:xfrm>
        </p:spPr>
        <p:txBody>
          <a:bodyPr>
            <a:noAutofit/>
          </a:bodyPr>
          <a:lstStyle>
            <a:lvl1pPr algn="l">
              <a:spcBef>
                <a:spcPts val="0"/>
              </a:spcBef>
              <a:defRPr sz="2800" spc="3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Description Goes Here</a:t>
            </a:r>
            <a:endParaRPr kumimoji="1" lang="ja-JP" altLang="en-US" dirty="0"/>
          </a:p>
        </p:txBody>
      </p:sp>
      <p:grpSp>
        <p:nvGrpSpPr>
          <p:cNvPr id="5" name="グループ化 4"/>
          <p:cNvGrpSpPr/>
          <p:nvPr userDrawn="1"/>
        </p:nvGrpSpPr>
        <p:grpSpPr>
          <a:xfrm>
            <a:off x="672671" y="6743196"/>
            <a:ext cx="661574" cy="1728192"/>
            <a:chOff x="4012746" y="1615108"/>
            <a:chExt cx="661574" cy="1728192"/>
          </a:xfrm>
        </p:grpSpPr>
        <p:cxnSp>
          <p:nvCxnSpPr>
            <p:cNvPr id="6" name="直線コネクタ 5"/>
            <p:cNvCxnSpPr/>
            <p:nvPr/>
          </p:nvCxnSpPr>
          <p:spPr>
            <a:xfrm flipV="1">
              <a:off x="4012746" y="161510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線コネクタ 6"/>
            <p:cNvCxnSpPr/>
            <p:nvPr/>
          </p:nvCxnSpPr>
          <p:spPr>
            <a:xfrm flipV="1">
              <a:off x="4012746" y="197514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コネクタ 7"/>
            <p:cNvCxnSpPr/>
            <p:nvPr/>
          </p:nvCxnSpPr>
          <p:spPr>
            <a:xfrm flipV="1">
              <a:off x="4012746" y="233518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00354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 bottom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dirty="0"/>
              <a:t>大學校院校務料庫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8DBF4-37B7-4C4F-9728-A1C100B177E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10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8286413" cy="10287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19461" y="3840958"/>
            <a:ext cx="6857405" cy="4279106"/>
          </a:xfrm>
          <a:solidFill>
            <a:schemeClr val="bg1">
              <a:alpha val="30000"/>
            </a:schemeClr>
          </a:solidFill>
        </p:spPr>
        <p:txBody>
          <a:bodyPr lIns="274320" tIns="91440" rIns="274320" bIns="182880" anchor="ctr"/>
          <a:lstStyle>
            <a:lvl1pPr algn="ctr">
              <a:defRPr sz="675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19461" y="8120068"/>
            <a:ext cx="6857405" cy="1414463"/>
          </a:xfrm>
          <a:solidFill>
            <a:schemeClr val="bg1">
              <a:alpha val="30000"/>
            </a:schemeClr>
          </a:solidFill>
        </p:spPr>
        <p:txBody>
          <a:bodyPr lIns="274320" tIns="91440" rIns="274320" bIns="182880"/>
          <a:lstStyle>
            <a:lvl1pPr marL="0" indent="0" algn="ctr">
              <a:buNone/>
              <a:defRPr sz="2700">
                <a:solidFill>
                  <a:srgbClr val="8C9CA6"/>
                </a:solidFill>
              </a:defRPr>
            </a:lvl1pPr>
            <a:lvl2pPr marL="51435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2pPr>
            <a:lvl3pPr marL="1028700" indent="0">
              <a:buNone/>
              <a:defRPr sz="2025">
                <a:solidFill>
                  <a:schemeClr val="tx1">
                    <a:tint val="75000"/>
                  </a:schemeClr>
                </a:solidFill>
              </a:defRPr>
            </a:lvl3pPr>
            <a:lvl4pPr marL="154305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057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57175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0861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360045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1148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431216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5" y="-14597"/>
            <a:ext cx="18286411" cy="1771959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025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191" y="366558"/>
            <a:ext cx="15772031" cy="10096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3837" y="9699173"/>
            <a:ext cx="4114443" cy="422156"/>
          </a:xfrm>
        </p:spPr>
        <p:txBody>
          <a:bodyPr/>
          <a:lstStyle>
            <a:lvl1pPr>
              <a:defRPr>
                <a:solidFill>
                  <a:srgbClr val="576973"/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57375" y="9699173"/>
            <a:ext cx="6171664" cy="422156"/>
          </a:xfrm>
        </p:spPr>
        <p:txBody>
          <a:bodyPr/>
          <a:lstStyle>
            <a:lvl1pPr>
              <a:defRPr>
                <a:solidFill>
                  <a:srgbClr val="576973"/>
                </a:solidFill>
              </a:defRPr>
            </a:lvl1pPr>
          </a:lstStyle>
          <a:p>
            <a:r>
              <a:rPr lang="zh-TW" altLang="en-US" dirty="0"/>
              <a:t>大學校院校務料庫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3448135" y="9699173"/>
            <a:ext cx="4114443" cy="422156"/>
          </a:xfrm>
        </p:spPr>
        <p:txBody>
          <a:bodyPr/>
          <a:lstStyle>
            <a:lvl1pPr algn="r">
              <a:defRPr>
                <a:solidFill>
                  <a:srgbClr val="576973"/>
                </a:solidFill>
              </a:defRPr>
            </a:lvl1pPr>
          </a:lstStyle>
          <a:p>
            <a:fld id="{6E18DBF4-37B7-4C4F-9728-A1C100B177E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1257193" y="2464761"/>
            <a:ext cx="5171627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sz="half" idx="13"/>
          </p:nvPr>
        </p:nvSpPr>
        <p:spPr>
          <a:xfrm>
            <a:off x="11857595" y="2464761"/>
            <a:ext cx="5171627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sz="half" idx="14"/>
          </p:nvPr>
        </p:nvSpPr>
        <p:spPr>
          <a:xfrm>
            <a:off x="6557395" y="2464761"/>
            <a:ext cx="5171627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25" name="Group 24"/>
          <p:cNvGrpSpPr/>
          <p:nvPr userDrawn="1"/>
        </p:nvGrpSpPr>
        <p:grpSpPr>
          <a:xfrm>
            <a:off x="0" y="10149840"/>
            <a:ext cx="18286413" cy="137160"/>
            <a:chOff x="0" y="4480421"/>
            <a:chExt cx="12192000" cy="91440"/>
          </a:xfrm>
        </p:grpSpPr>
        <p:sp>
          <p:nvSpPr>
            <p:cNvPr id="26" name="Rectangle 25"/>
            <p:cNvSpPr/>
            <p:nvPr userDrawn="1"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9" name="Rectangle 28"/>
            <p:cNvSpPr/>
            <p:nvPr userDrawn="1"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30" name="Rectangle 29"/>
            <p:cNvSpPr/>
            <p:nvPr userDrawn="1"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</p:grpSp>
    </p:spTree>
    <p:extLst>
      <p:ext uri="{BB962C8B-B14F-4D97-AF65-F5344CB8AC3E}">
        <p14:creationId xmlns:p14="http://schemas.microsoft.com/office/powerpoint/2010/main" val="269081569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wid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5" y="-14597"/>
            <a:ext cx="18286411" cy="1771959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025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191" y="366558"/>
            <a:ext cx="15772031" cy="10096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3837" y="9699173"/>
            <a:ext cx="4114443" cy="422156"/>
          </a:xfrm>
        </p:spPr>
        <p:txBody>
          <a:bodyPr/>
          <a:lstStyle>
            <a:lvl1pPr>
              <a:defRPr>
                <a:solidFill>
                  <a:srgbClr val="576973"/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57375" y="9699173"/>
            <a:ext cx="6171664" cy="422156"/>
          </a:xfrm>
        </p:spPr>
        <p:txBody>
          <a:bodyPr/>
          <a:lstStyle>
            <a:lvl1pPr>
              <a:defRPr>
                <a:solidFill>
                  <a:srgbClr val="576973"/>
                </a:solidFill>
              </a:defRPr>
            </a:lvl1pPr>
          </a:lstStyle>
          <a:p>
            <a:r>
              <a:rPr lang="zh-TW" altLang="en-US" dirty="0"/>
              <a:t>大學校院校務料庫</a:t>
            </a:r>
            <a:endParaRPr lang="en-US" dirty="0"/>
          </a:p>
        </p:txBody>
      </p:sp>
      <p:sp>
        <p:nvSpPr>
          <p:cNvPr id="3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3448135" y="9699173"/>
            <a:ext cx="4114443" cy="422156"/>
          </a:xfrm>
        </p:spPr>
        <p:txBody>
          <a:bodyPr/>
          <a:lstStyle>
            <a:lvl1pPr algn="r">
              <a:defRPr>
                <a:solidFill>
                  <a:srgbClr val="576973"/>
                </a:solidFill>
              </a:defRPr>
            </a:lvl1pPr>
          </a:lstStyle>
          <a:p>
            <a:fld id="{6E18DBF4-37B7-4C4F-9728-A1C100B177E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able Placeholder 7"/>
          <p:cNvSpPr>
            <a:spLocks noGrp="1"/>
          </p:cNvSpPr>
          <p:nvPr>
            <p:ph type="tbl" sz="quarter" idx="13"/>
          </p:nvPr>
        </p:nvSpPr>
        <p:spPr>
          <a:xfrm>
            <a:off x="0" y="2428879"/>
            <a:ext cx="18286413" cy="6757988"/>
          </a:xfrm>
        </p:spPr>
        <p:txBody>
          <a:bodyPr/>
          <a:lstStyle/>
          <a:p>
            <a:endParaRPr lang="en-US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0" y="10149840"/>
            <a:ext cx="18286413" cy="137160"/>
            <a:chOff x="0" y="4480421"/>
            <a:chExt cx="12192000" cy="91440"/>
          </a:xfrm>
        </p:grpSpPr>
        <p:sp>
          <p:nvSpPr>
            <p:cNvPr id="15" name="Rectangle 14"/>
            <p:cNvSpPr/>
            <p:nvPr userDrawn="1"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</p:grpSp>
    </p:spTree>
    <p:extLst>
      <p:ext uri="{BB962C8B-B14F-4D97-AF65-F5344CB8AC3E}">
        <p14:creationId xmlns:p14="http://schemas.microsoft.com/office/powerpoint/2010/main" val="183204284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4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dirty="0"/>
              <a:t>大學校院校務資料庫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山形 6"/>
          <p:cNvSpPr/>
          <p:nvPr userDrawn="1"/>
        </p:nvSpPr>
        <p:spPr>
          <a:xfrm>
            <a:off x="892626" y="4364885"/>
            <a:ext cx="4173610" cy="566145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100" dirty="0">
                <a:solidFill>
                  <a:schemeClr val="bg1"/>
                </a:solidFill>
              </a:rPr>
              <a:t>01</a:t>
            </a:r>
            <a:endParaRPr kumimoji="1" lang="ja-JP" altLang="en-US" sz="2100" dirty="0">
              <a:solidFill>
                <a:schemeClr val="bg1"/>
              </a:solidFill>
            </a:endParaRPr>
          </a:p>
        </p:txBody>
      </p:sp>
      <p:sp>
        <p:nvSpPr>
          <p:cNvPr id="50" name="山形 49"/>
          <p:cNvSpPr/>
          <p:nvPr userDrawn="1"/>
        </p:nvSpPr>
        <p:spPr>
          <a:xfrm>
            <a:off x="4969599" y="4364885"/>
            <a:ext cx="4173610" cy="566145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100" dirty="0">
                <a:solidFill>
                  <a:schemeClr val="bg1"/>
                </a:solidFill>
              </a:rPr>
              <a:t>02</a:t>
            </a:r>
            <a:endParaRPr kumimoji="1" lang="ja-JP" altLang="en-US" sz="2100" dirty="0">
              <a:solidFill>
                <a:schemeClr val="bg1"/>
              </a:solidFill>
            </a:endParaRPr>
          </a:p>
        </p:txBody>
      </p:sp>
      <p:sp>
        <p:nvSpPr>
          <p:cNvPr id="51" name="山形 50"/>
          <p:cNvSpPr/>
          <p:nvPr userDrawn="1"/>
        </p:nvSpPr>
        <p:spPr>
          <a:xfrm>
            <a:off x="9046569" y="4364885"/>
            <a:ext cx="4173610" cy="566145"/>
          </a:xfrm>
          <a:prstGeom prst="chevr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100" dirty="0">
                <a:solidFill>
                  <a:schemeClr val="bg1"/>
                </a:solidFill>
              </a:rPr>
              <a:t>03</a:t>
            </a:r>
            <a:endParaRPr kumimoji="1" lang="ja-JP" altLang="en-US" sz="2100" dirty="0">
              <a:solidFill>
                <a:schemeClr val="bg1"/>
              </a:solidFill>
            </a:endParaRPr>
          </a:p>
        </p:txBody>
      </p:sp>
      <p:sp>
        <p:nvSpPr>
          <p:cNvPr id="52" name="山形 51"/>
          <p:cNvSpPr/>
          <p:nvPr userDrawn="1"/>
        </p:nvSpPr>
        <p:spPr>
          <a:xfrm>
            <a:off x="13123541" y="4364883"/>
            <a:ext cx="4173610" cy="566145"/>
          </a:xfrm>
          <a:prstGeom prst="chevron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100" dirty="0">
                <a:solidFill>
                  <a:schemeClr val="bg1"/>
                </a:solidFill>
              </a:rPr>
              <a:t>04</a:t>
            </a:r>
            <a:endParaRPr kumimoji="1" lang="ja-JP" altLang="en-US" sz="2100" dirty="0">
              <a:solidFill>
                <a:schemeClr val="bg1"/>
              </a:solidFill>
            </a:endParaRPr>
          </a:p>
        </p:txBody>
      </p:sp>
      <p:sp>
        <p:nvSpPr>
          <p:cNvPr id="53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892628" y="5083766"/>
            <a:ext cx="3928545" cy="3149735"/>
          </a:xfrm>
        </p:spPr>
        <p:txBody>
          <a:bodyPr>
            <a:normAutofit/>
          </a:bodyPr>
          <a:lstStyle>
            <a:lvl1pPr marL="257175" indent="-257175" algn="l">
              <a:buFont typeface="Wingdings" panose="05000000000000000000" pitchFamily="2" charset="2"/>
              <a:buChar char="n"/>
              <a:defRPr sz="15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4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892628" y="2713642"/>
            <a:ext cx="3928545" cy="1465031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1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55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4969600" y="5083766"/>
            <a:ext cx="3928545" cy="3149735"/>
          </a:xfrm>
        </p:spPr>
        <p:txBody>
          <a:bodyPr>
            <a:normAutofit/>
          </a:bodyPr>
          <a:lstStyle>
            <a:lvl1pPr marL="257175" indent="-257175" algn="l">
              <a:buFont typeface="Wingdings" panose="05000000000000000000" pitchFamily="2" charset="2"/>
              <a:buChar char="n"/>
              <a:defRPr sz="15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6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4969600" y="2713642"/>
            <a:ext cx="3928545" cy="1465031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1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57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9046570" y="5083766"/>
            <a:ext cx="3928545" cy="3149735"/>
          </a:xfrm>
        </p:spPr>
        <p:txBody>
          <a:bodyPr>
            <a:normAutofit/>
          </a:bodyPr>
          <a:lstStyle>
            <a:lvl1pPr marL="257175" indent="-257175" algn="l">
              <a:buFont typeface="Wingdings" panose="05000000000000000000" pitchFamily="2" charset="2"/>
              <a:buChar char="n"/>
              <a:defRPr sz="15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8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9046570" y="2713642"/>
            <a:ext cx="3928545" cy="1465031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1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59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13123542" y="5083766"/>
            <a:ext cx="3928545" cy="3149735"/>
          </a:xfrm>
        </p:spPr>
        <p:txBody>
          <a:bodyPr>
            <a:normAutofit/>
          </a:bodyPr>
          <a:lstStyle>
            <a:lvl1pPr marL="257175" indent="-257175" algn="l">
              <a:buFont typeface="Wingdings" panose="05000000000000000000" pitchFamily="2" charset="2"/>
              <a:buChar char="n"/>
              <a:defRPr sz="15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0" name="テキスト プレースホルダー 12"/>
          <p:cNvSpPr>
            <a:spLocks noGrp="1"/>
          </p:cNvSpPr>
          <p:nvPr>
            <p:ph type="body" sz="quarter" idx="20" hasCustomPrompt="1"/>
          </p:nvPr>
        </p:nvSpPr>
        <p:spPr>
          <a:xfrm>
            <a:off x="13123542" y="2713642"/>
            <a:ext cx="3928545" cy="1465031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1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51260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stor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線コネクタ 8"/>
          <p:cNvCxnSpPr/>
          <p:nvPr userDrawn="1"/>
        </p:nvCxnSpPr>
        <p:spPr>
          <a:xfrm>
            <a:off x="9144000" y="0"/>
            <a:ext cx="0" cy="1028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円/楕円 15"/>
          <p:cNvSpPr/>
          <p:nvPr userDrawn="1"/>
        </p:nvSpPr>
        <p:spPr>
          <a:xfrm>
            <a:off x="8891972" y="1219064"/>
            <a:ext cx="504056" cy="50405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4589208" y="823020"/>
            <a:ext cx="4176464" cy="1296144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80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9999</a:t>
            </a:r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502246" y="1903140"/>
            <a:ext cx="8280920" cy="1656184"/>
          </a:xfrm>
        </p:spPr>
        <p:txBody>
          <a:bodyPr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19" name="円/楕円 18"/>
          <p:cNvSpPr/>
          <p:nvPr userDrawn="1"/>
        </p:nvSpPr>
        <p:spPr>
          <a:xfrm>
            <a:off x="8891972" y="4243400"/>
            <a:ext cx="504056" cy="50405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9503246" y="3847356"/>
            <a:ext cx="4176464" cy="1296144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80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9999</a:t>
            </a:r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9503246" y="4927476"/>
            <a:ext cx="8280920" cy="1656184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22" name="円/楕円 21"/>
          <p:cNvSpPr/>
          <p:nvPr userDrawn="1"/>
        </p:nvSpPr>
        <p:spPr>
          <a:xfrm>
            <a:off x="8891972" y="7339744"/>
            <a:ext cx="504056" cy="50405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4589208" y="6943700"/>
            <a:ext cx="4176464" cy="1296144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80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9999</a:t>
            </a:r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502246" y="8023820"/>
            <a:ext cx="8280920" cy="1656184"/>
          </a:xfrm>
        </p:spPr>
        <p:txBody>
          <a:bodyPr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712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650"/>
                            </p:stCondLst>
                            <p:childTnLst>
                              <p:par>
                                <p:cTn id="22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3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800"/>
                            </p:stCondLst>
                            <p:childTnLst>
                              <p:par>
                                <p:cTn id="3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45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animBg="1"/>
      <p:bldP spid="20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animBg="1"/>
      <p:bldP spid="23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tfol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図プレースホルダー 9"/>
          <p:cNvSpPr>
            <a:spLocks noGrp="1"/>
          </p:cNvSpPr>
          <p:nvPr>
            <p:ph type="pic" sz="quarter" idx="15" hasCustomPrompt="1"/>
          </p:nvPr>
        </p:nvSpPr>
        <p:spPr>
          <a:xfrm>
            <a:off x="142503" y="175245"/>
            <a:ext cx="3888135" cy="3888135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10" name="図プレースホルダー 9"/>
          <p:cNvSpPr>
            <a:spLocks noGrp="1"/>
          </p:cNvSpPr>
          <p:nvPr>
            <p:ph type="pic" sz="quarter" idx="16" hasCustomPrompt="1"/>
          </p:nvPr>
        </p:nvSpPr>
        <p:spPr>
          <a:xfrm>
            <a:off x="4174951" y="174948"/>
            <a:ext cx="8856687" cy="3888135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11" name="図プレースホルダー 9"/>
          <p:cNvSpPr>
            <a:spLocks noGrp="1"/>
          </p:cNvSpPr>
          <p:nvPr>
            <p:ph type="pic" sz="quarter" idx="17" hasCustomPrompt="1"/>
          </p:nvPr>
        </p:nvSpPr>
        <p:spPr>
          <a:xfrm>
            <a:off x="142206" y="4207396"/>
            <a:ext cx="6480720" cy="5904656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12" name="図プレースホルダー 9"/>
          <p:cNvSpPr>
            <a:spLocks noGrp="1"/>
          </p:cNvSpPr>
          <p:nvPr>
            <p:ph type="pic" sz="quarter" idx="18" hasCustomPrompt="1"/>
          </p:nvPr>
        </p:nvSpPr>
        <p:spPr>
          <a:xfrm>
            <a:off x="6766942" y="4207396"/>
            <a:ext cx="2880320" cy="2952328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13" name="図プレースホルダー 9"/>
          <p:cNvSpPr>
            <a:spLocks noGrp="1"/>
          </p:cNvSpPr>
          <p:nvPr>
            <p:ph type="pic" sz="quarter" idx="19" hasCustomPrompt="1"/>
          </p:nvPr>
        </p:nvSpPr>
        <p:spPr>
          <a:xfrm>
            <a:off x="6766942" y="7303740"/>
            <a:ext cx="11377264" cy="2808312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14" name="図プレースホルダー 9"/>
          <p:cNvSpPr>
            <a:spLocks noGrp="1"/>
          </p:cNvSpPr>
          <p:nvPr>
            <p:ph type="pic" sz="quarter" idx="20" hasCustomPrompt="1"/>
          </p:nvPr>
        </p:nvSpPr>
        <p:spPr>
          <a:xfrm>
            <a:off x="13175654" y="174948"/>
            <a:ext cx="4968552" cy="3888135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1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9863286" y="4423420"/>
            <a:ext cx="8280920" cy="1368152"/>
          </a:xfrm>
        </p:spPr>
        <p:txBody>
          <a:bodyPr anchor="b">
            <a:noAutofit/>
          </a:bodyPr>
          <a:lstStyle>
            <a:lvl1pPr algn="l">
              <a:spcBef>
                <a:spcPts val="0"/>
              </a:spcBef>
              <a:defRPr sz="7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9863286" y="5647556"/>
            <a:ext cx="8280920" cy="1296144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719965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1078310" y="4128411"/>
            <a:ext cx="6192688" cy="2016224"/>
          </a:xfrm>
          <a:prstGeom prst="rect">
            <a:avLst/>
          </a:prstGeom>
        </p:spPr>
        <p:txBody>
          <a:bodyPr anchor="ctr"/>
          <a:lstStyle>
            <a:lvl1pPr algn="l">
              <a:defRPr sz="7200" spc="600" baseline="0"/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grpSp>
        <p:nvGrpSpPr>
          <p:cNvPr id="13" name="グループ化 12"/>
          <p:cNvGrpSpPr/>
          <p:nvPr userDrawn="1"/>
        </p:nvGrpSpPr>
        <p:grpSpPr>
          <a:xfrm>
            <a:off x="6838950" y="1263127"/>
            <a:ext cx="1552133" cy="1728192"/>
            <a:chOff x="7054974" y="1111052"/>
            <a:chExt cx="1552133" cy="1728192"/>
          </a:xfrm>
        </p:grpSpPr>
        <p:sp>
          <p:nvSpPr>
            <p:cNvPr id="5" name="テキスト ボックス 4"/>
            <p:cNvSpPr txBox="1"/>
            <p:nvPr userDrawn="1"/>
          </p:nvSpPr>
          <p:spPr>
            <a:xfrm>
              <a:off x="7054974" y="1190318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1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8" name="直線コネクタ 7"/>
            <p:cNvCxnSpPr/>
            <p:nvPr userDrawn="1"/>
          </p:nvCxnSpPr>
          <p:spPr>
            <a:xfrm flipV="1">
              <a:off x="8607107" y="1111052"/>
              <a:ext cx="0" cy="17281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グループ化 13"/>
          <p:cNvGrpSpPr/>
          <p:nvPr userDrawn="1"/>
        </p:nvGrpSpPr>
        <p:grpSpPr>
          <a:xfrm>
            <a:off x="6838950" y="3351359"/>
            <a:ext cx="1552133" cy="1728192"/>
            <a:chOff x="7054974" y="1111052"/>
            <a:chExt cx="1552133" cy="1728192"/>
          </a:xfrm>
        </p:grpSpPr>
        <p:sp>
          <p:nvSpPr>
            <p:cNvPr id="15" name="テキスト ボックス 14"/>
            <p:cNvSpPr txBox="1"/>
            <p:nvPr userDrawn="1"/>
          </p:nvSpPr>
          <p:spPr>
            <a:xfrm>
              <a:off x="7054974" y="1190318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2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16" name="直線コネクタ 15"/>
            <p:cNvCxnSpPr/>
            <p:nvPr userDrawn="1"/>
          </p:nvCxnSpPr>
          <p:spPr>
            <a:xfrm flipV="1">
              <a:off x="8607107" y="1111052"/>
              <a:ext cx="0" cy="17281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グループ化 16"/>
          <p:cNvGrpSpPr/>
          <p:nvPr userDrawn="1"/>
        </p:nvGrpSpPr>
        <p:grpSpPr>
          <a:xfrm>
            <a:off x="6838950" y="5439591"/>
            <a:ext cx="1552133" cy="1728192"/>
            <a:chOff x="7054974" y="1111052"/>
            <a:chExt cx="1552133" cy="1728192"/>
          </a:xfrm>
        </p:grpSpPr>
        <p:sp>
          <p:nvSpPr>
            <p:cNvPr id="18" name="テキスト ボックス 17"/>
            <p:cNvSpPr txBox="1"/>
            <p:nvPr userDrawn="1"/>
          </p:nvSpPr>
          <p:spPr>
            <a:xfrm>
              <a:off x="7054974" y="1190318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3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19" name="直線コネクタ 18"/>
            <p:cNvCxnSpPr/>
            <p:nvPr userDrawn="1"/>
          </p:nvCxnSpPr>
          <p:spPr>
            <a:xfrm flipV="1">
              <a:off x="8607107" y="1111052"/>
              <a:ext cx="0" cy="17281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グループ化 19"/>
          <p:cNvGrpSpPr/>
          <p:nvPr userDrawn="1"/>
        </p:nvGrpSpPr>
        <p:grpSpPr>
          <a:xfrm>
            <a:off x="6838950" y="7527823"/>
            <a:ext cx="1552133" cy="1728192"/>
            <a:chOff x="7054974" y="1111052"/>
            <a:chExt cx="1552133" cy="1728192"/>
          </a:xfrm>
        </p:grpSpPr>
        <p:sp>
          <p:nvSpPr>
            <p:cNvPr id="21" name="テキスト ボックス 20"/>
            <p:cNvSpPr txBox="1"/>
            <p:nvPr userDrawn="1"/>
          </p:nvSpPr>
          <p:spPr>
            <a:xfrm>
              <a:off x="7054974" y="1190318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4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22" name="直線コネクタ 21"/>
            <p:cNvCxnSpPr/>
            <p:nvPr userDrawn="1"/>
          </p:nvCxnSpPr>
          <p:spPr>
            <a:xfrm flipV="1">
              <a:off x="8607107" y="1111052"/>
              <a:ext cx="0" cy="17281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8567142" y="1176083"/>
            <a:ext cx="8568952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8567142" y="1953135"/>
            <a:ext cx="8568952" cy="122413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8567142" y="3247650"/>
            <a:ext cx="8568952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8567142" y="4024702"/>
            <a:ext cx="8568952" cy="122413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8567142" y="5319217"/>
            <a:ext cx="8568952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8567142" y="6096269"/>
            <a:ext cx="8568952" cy="122413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8567142" y="7390784"/>
            <a:ext cx="8568952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30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8567142" y="8167836"/>
            <a:ext cx="8568952" cy="122413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grpSp>
        <p:nvGrpSpPr>
          <p:cNvPr id="31" name="グループ化 30"/>
          <p:cNvGrpSpPr/>
          <p:nvPr userDrawn="1"/>
        </p:nvGrpSpPr>
        <p:grpSpPr>
          <a:xfrm>
            <a:off x="574254" y="3480339"/>
            <a:ext cx="661574" cy="1728192"/>
            <a:chOff x="4012746" y="1615108"/>
            <a:chExt cx="661574" cy="1728192"/>
          </a:xfrm>
        </p:grpSpPr>
        <p:cxnSp>
          <p:nvCxnSpPr>
            <p:cNvPr id="32" name="直線コネクタ 31"/>
            <p:cNvCxnSpPr/>
            <p:nvPr/>
          </p:nvCxnSpPr>
          <p:spPr>
            <a:xfrm flipV="1">
              <a:off x="4012746" y="161510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コネクタ 32"/>
            <p:cNvCxnSpPr/>
            <p:nvPr/>
          </p:nvCxnSpPr>
          <p:spPr>
            <a:xfrm flipV="1">
              <a:off x="4012746" y="197514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コネクタ 33"/>
            <p:cNvCxnSpPr/>
            <p:nvPr/>
          </p:nvCxnSpPr>
          <p:spPr>
            <a:xfrm flipV="1">
              <a:off x="4012746" y="233518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05297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15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6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15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65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1078310" y="4111746"/>
            <a:ext cx="6192688" cy="2016224"/>
          </a:xfrm>
          <a:prstGeom prst="rect">
            <a:avLst/>
          </a:prstGeom>
        </p:spPr>
        <p:txBody>
          <a:bodyPr anchor="ctr"/>
          <a:lstStyle>
            <a:lvl1pPr algn="l">
              <a:defRPr sz="7200" spc="600" baseline="0"/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grpSp>
        <p:nvGrpSpPr>
          <p:cNvPr id="13" name="グループ化 12"/>
          <p:cNvGrpSpPr/>
          <p:nvPr userDrawn="1"/>
        </p:nvGrpSpPr>
        <p:grpSpPr>
          <a:xfrm>
            <a:off x="6838950" y="2110558"/>
            <a:ext cx="1552133" cy="1728192"/>
            <a:chOff x="7054974" y="1111052"/>
            <a:chExt cx="1552133" cy="1728192"/>
          </a:xfrm>
        </p:grpSpPr>
        <p:sp>
          <p:nvSpPr>
            <p:cNvPr id="5" name="テキスト ボックス 4"/>
            <p:cNvSpPr txBox="1"/>
            <p:nvPr userDrawn="1"/>
          </p:nvSpPr>
          <p:spPr>
            <a:xfrm>
              <a:off x="7054974" y="1190318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1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8" name="直線コネクタ 7"/>
            <p:cNvCxnSpPr/>
            <p:nvPr userDrawn="1"/>
          </p:nvCxnSpPr>
          <p:spPr>
            <a:xfrm flipV="1">
              <a:off x="8607107" y="1111052"/>
              <a:ext cx="0" cy="17281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グループ化 13"/>
          <p:cNvGrpSpPr/>
          <p:nvPr userDrawn="1"/>
        </p:nvGrpSpPr>
        <p:grpSpPr>
          <a:xfrm>
            <a:off x="6838950" y="4198790"/>
            <a:ext cx="1552133" cy="1728192"/>
            <a:chOff x="7054974" y="1111052"/>
            <a:chExt cx="1552133" cy="1728192"/>
          </a:xfrm>
        </p:grpSpPr>
        <p:sp>
          <p:nvSpPr>
            <p:cNvPr id="15" name="テキスト ボックス 14"/>
            <p:cNvSpPr txBox="1"/>
            <p:nvPr userDrawn="1"/>
          </p:nvSpPr>
          <p:spPr>
            <a:xfrm>
              <a:off x="7054974" y="1190318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2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16" name="直線コネクタ 15"/>
            <p:cNvCxnSpPr/>
            <p:nvPr userDrawn="1"/>
          </p:nvCxnSpPr>
          <p:spPr>
            <a:xfrm flipV="1">
              <a:off x="8607107" y="1111052"/>
              <a:ext cx="0" cy="17281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グループ化 16"/>
          <p:cNvGrpSpPr/>
          <p:nvPr userDrawn="1"/>
        </p:nvGrpSpPr>
        <p:grpSpPr>
          <a:xfrm>
            <a:off x="6838950" y="6287022"/>
            <a:ext cx="1552133" cy="1728192"/>
            <a:chOff x="7054974" y="1111052"/>
            <a:chExt cx="1552133" cy="1728192"/>
          </a:xfrm>
        </p:grpSpPr>
        <p:sp>
          <p:nvSpPr>
            <p:cNvPr id="18" name="テキスト ボックス 17"/>
            <p:cNvSpPr txBox="1"/>
            <p:nvPr userDrawn="1"/>
          </p:nvSpPr>
          <p:spPr>
            <a:xfrm>
              <a:off x="7054974" y="1190318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3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19" name="直線コネクタ 18"/>
            <p:cNvCxnSpPr/>
            <p:nvPr userDrawn="1"/>
          </p:nvCxnSpPr>
          <p:spPr>
            <a:xfrm flipV="1">
              <a:off x="8607107" y="1111052"/>
              <a:ext cx="0" cy="17281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8567142" y="2023514"/>
            <a:ext cx="8568952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8567142" y="2800566"/>
            <a:ext cx="8568952" cy="122413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8567142" y="4095081"/>
            <a:ext cx="8568952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8567142" y="4872133"/>
            <a:ext cx="8568952" cy="122413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8567142" y="6166648"/>
            <a:ext cx="8568952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8567142" y="6943700"/>
            <a:ext cx="8568952" cy="122413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grpSp>
        <p:nvGrpSpPr>
          <p:cNvPr id="31" name="グループ化 30"/>
          <p:cNvGrpSpPr/>
          <p:nvPr userDrawn="1"/>
        </p:nvGrpSpPr>
        <p:grpSpPr>
          <a:xfrm>
            <a:off x="574254" y="3463674"/>
            <a:ext cx="661574" cy="1728192"/>
            <a:chOff x="4012746" y="1615108"/>
            <a:chExt cx="661574" cy="1728192"/>
          </a:xfrm>
        </p:grpSpPr>
        <p:cxnSp>
          <p:nvCxnSpPr>
            <p:cNvPr id="32" name="直線コネクタ 31"/>
            <p:cNvCxnSpPr/>
            <p:nvPr/>
          </p:nvCxnSpPr>
          <p:spPr>
            <a:xfrm flipV="1">
              <a:off x="4012746" y="161510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コネクタ 32"/>
            <p:cNvCxnSpPr/>
            <p:nvPr/>
          </p:nvCxnSpPr>
          <p:spPr>
            <a:xfrm flipV="1">
              <a:off x="4012746" y="197514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コネクタ 33"/>
            <p:cNvCxnSpPr/>
            <p:nvPr/>
          </p:nvCxnSpPr>
          <p:spPr>
            <a:xfrm flipV="1">
              <a:off x="4012746" y="233518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91423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15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6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15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790278" y="4274836"/>
            <a:ext cx="5904656" cy="1354388"/>
          </a:xfrm>
          <a:prstGeom prst="rect">
            <a:avLst/>
          </a:prstGeom>
        </p:spPr>
        <p:txBody>
          <a:bodyPr anchor="t"/>
          <a:lstStyle>
            <a:lvl1pPr algn="r">
              <a:defRPr sz="7200" spc="600" baseline="0"/>
            </a:lvl1pPr>
          </a:lstStyle>
          <a:p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7555502" y="3991372"/>
            <a:ext cx="10372680" cy="1766680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</a:p>
        </p:txBody>
      </p:sp>
      <p:grpSp>
        <p:nvGrpSpPr>
          <p:cNvPr id="31" name="グループ化 30"/>
          <p:cNvGrpSpPr/>
          <p:nvPr userDrawn="1"/>
        </p:nvGrpSpPr>
        <p:grpSpPr>
          <a:xfrm>
            <a:off x="6838950" y="3919364"/>
            <a:ext cx="661574" cy="1728192"/>
            <a:chOff x="4012746" y="1615108"/>
            <a:chExt cx="661574" cy="1728192"/>
          </a:xfrm>
        </p:grpSpPr>
        <p:cxnSp>
          <p:nvCxnSpPr>
            <p:cNvPr id="32" name="直線コネクタ 31"/>
            <p:cNvCxnSpPr/>
            <p:nvPr/>
          </p:nvCxnSpPr>
          <p:spPr>
            <a:xfrm flipV="1">
              <a:off x="4012746" y="161510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コネクタ 32"/>
            <p:cNvCxnSpPr/>
            <p:nvPr/>
          </p:nvCxnSpPr>
          <p:spPr>
            <a:xfrm flipV="1">
              <a:off x="4012746" y="197514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コネクタ 33"/>
            <p:cNvCxnSpPr/>
            <p:nvPr/>
          </p:nvCxnSpPr>
          <p:spPr>
            <a:xfrm flipV="1">
              <a:off x="4012746" y="233518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29130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5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8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2.xml"/><Relationship Id="rId26" Type="http://schemas.openxmlformats.org/officeDocument/2006/relationships/slideLayout" Target="../slideLayouts/slideLayout40.xml"/><Relationship Id="rId3" Type="http://schemas.openxmlformats.org/officeDocument/2006/relationships/slideLayout" Target="../slideLayouts/slideLayout17.xml"/><Relationship Id="rId21" Type="http://schemas.openxmlformats.org/officeDocument/2006/relationships/slideLayout" Target="../slideLayouts/slideLayout35.xml"/><Relationship Id="rId34" Type="http://schemas.openxmlformats.org/officeDocument/2006/relationships/slideLayout" Target="../slideLayouts/slideLayout48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5" Type="http://schemas.openxmlformats.org/officeDocument/2006/relationships/slideLayout" Target="../slideLayouts/slideLayout39.xml"/><Relationship Id="rId33" Type="http://schemas.openxmlformats.org/officeDocument/2006/relationships/slideLayout" Target="../slideLayouts/slideLayout47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20" Type="http://schemas.openxmlformats.org/officeDocument/2006/relationships/slideLayout" Target="../slideLayouts/slideLayout34.xml"/><Relationship Id="rId29" Type="http://schemas.openxmlformats.org/officeDocument/2006/relationships/slideLayout" Target="../slideLayouts/slideLayout43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38.xml"/><Relationship Id="rId32" Type="http://schemas.openxmlformats.org/officeDocument/2006/relationships/slideLayout" Target="../slideLayouts/slideLayout46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23" Type="http://schemas.openxmlformats.org/officeDocument/2006/relationships/slideLayout" Target="../slideLayouts/slideLayout37.xml"/><Relationship Id="rId28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24.xml"/><Relationship Id="rId19" Type="http://schemas.openxmlformats.org/officeDocument/2006/relationships/slideLayout" Target="../slideLayouts/slideLayout33.xml"/><Relationship Id="rId31" Type="http://schemas.openxmlformats.org/officeDocument/2006/relationships/slideLayout" Target="../slideLayouts/slideLayout45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Relationship Id="rId22" Type="http://schemas.openxmlformats.org/officeDocument/2006/relationships/slideLayout" Target="../slideLayouts/slideLayout36.xml"/><Relationship Id="rId27" Type="http://schemas.openxmlformats.org/officeDocument/2006/relationships/slideLayout" Target="../slideLayouts/slideLayout41.xml"/><Relationship Id="rId30" Type="http://schemas.openxmlformats.org/officeDocument/2006/relationships/slideLayout" Target="../slideLayouts/slideLayout44.xml"/><Relationship Id="rId35" Type="http://schemas.openxmlformats.org/officeDocument/2006/relationships/theme" Target="../theme/theme2.xml"/><Relationship Id="rId8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790278" y="318964"/>
            <a:ext cx="16457772" cy="915119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/>
          <a:p>
            <a:r>
              <a:rPr kumimoji="1" lang="en-US" altLang="ja-JP" dirty="0"/>
              <a:t>MASTER TITLE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14321" y="1738139"/>
            <a:ext cx="16457772" cy="7451107"/>
          </a:xfrm>
          <a:prstGeom prst="rect">
            <a:avLst/>
          </a:prstGeom>
        </p:spPr>
        <p:txBody>
          <a:bodyPr vert="horz" lIns="163275" tIns="81638" rIns="163275" bIns="81638" rtlCol="0">
            <a:normAutofit/>
          </a:bodyPr>
          <a:lstStyle/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141239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98" r:id="rId2"/>
    <p:sldLayoutId id="2147483665" r:id="rId3"/>
    <p:sldLayoutId id="2147483673" r:id="rId4"/>
    <p:sldLayoutId id="2147483674" r:id="rId5"/>
    <p:sldLayoutId id="2147483672" r:id="rId6"/>
    <p:sldLayoutId id="2147483679" r:id="rId7"/>
    <p:sldLayoutId id="2147483680" r:id="rId8"/>
    <p:sldLayoutId id="2147483686" r:id="rId9"/>
    <p:sldLayoutId id="2147483685" r:id="rId10"/>
    <p:sldLayoutId id="2147483696" r:id="rId11"/>
    <p:sldLayoutId id="2147483701" r:id="rId12"/>
    <p:sldLayoutId id="2147483703" r:id="rId13"/>
    <p:sldLayoutId id="2147483702" r:id="rId14"/>
  </p:sldLayoutIdLst>
  <p:hf hdr="0" dt="0"/>
  <p:txStyles>
    <p:titleStyle>
      <a:lvl1pPr algn="l" defTabSz="1632753" rtl="0" eaLnBrk="1" latinLnBrk="0" hangingPunct="1">
        <a:spcBef>
          <a:spcPct val="0"/>
        </a:spcBef>
        <a:buNone/>
        <a:defRPr kumimoji="1"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632753" rtl="0" eaLnBrk="1" latinLnBrk="0" hangingPunct="1">
        <a:spcBef>
          <a:spcPct val="20000"/>
        </a:spcBef>
        <a:buFont typeface="Arial" panose="020B0604020202020204" pitchFamily="34" charset="0"/>
        <a:buNone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1326612" indent="-510235" algn="l" defTabSz="1632753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2040941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2857317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3673693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4490070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306446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122822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39199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6376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53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9129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505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81882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98258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14634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31011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790278" y="0"/>
            <a:ext cx="16457772" cy="1234083"/>
          </a:xfrm>
          <a:prstGeom prst="rect">
            <a:avLst/>
          </a:prstGeom>
        </p:spPr>
        <p:txBody>
          <a:bodyPr vert="horz" lIns="163275" tIns="81638" rIns="163275" bIns="81638" rtlCol="0" anchor="b">
            <a:normAutofit/>
          </a:bodyPr>
          <a:lstStyle/>
          <a:p>
            <a:r>
              <a:rPr kumimoji="1" lang="en-US" altLang="ja-JP" dirty="0"/>
              <a:t>MASTER TITLE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14321" y="1738139"/>
            <a:ext cx="16457772" cy="7451107"/>
          </a:xfrm>
          <a:prstGeom prst="rect">
            <a:avLst/>
          </a:prstGeom>
        </p:spPr>
        <p:txBody>
          <a:bodyPr vert="horz" lIns="163275" tIns="81638" rIns="163275" bIns="81638" rtlCol="0">
            <a:normAutofit/>
          </a:bodyPr>
          <a:lstStyle/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6550919" y="9636372"/>
            <a:ext cx="10729192" cy="547688"/>
          </a:xfrm>
          <a:prstGeom prst="rect">
            <a:avLst/>
          </a:prstGeom>
        </p:spPr>
        <p:txBody>
          <a:bodyPr vert="horz" lIns="163275" tIns="81638" rIns="163275" bIns="81638" rtlCol="0" anchor="b"/>
          <a:lstStyle>
            <a:lvl1pPr algn="ctr">
              <a:defRPr sz="2100">
                <a:solidFill>
                  <a:schemeClr val="tx1">
                    <a:tint val="75000"/>
                    <a:alpha val="80000"/>
                  </a:schemeClr>
                </a:solidFill>
              </a:defRPr>
            </a:lvl1pPr>
          </a:lstStyle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309311" y="9638928"/>
            <a:ext cx="1050919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l">
              <a:defRPr sz="3600">
                <a:solidFill>
                  <a:schemeClr val="tx1">
                    <a:tint val="75000"/>
                    <a:alpha val="80000"/>
                  </a:schemeClr>
                </a:solidFill>
              </a:defRPr>
            </a:lvl1pPr>
          </a:lstStyle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7" name="正方形/長方形 6"/>
          <p:cNvSpPr/>
          <p:nvPr userDrawn="1"/>
        </p:nvSpPr>
        <p:spPr>
          <a:xfrm>
            <a:off x="0" y="1162075"/>
            <a:ext cx="18286413" cy="576064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10000"/>
                </a:schemeClr>
              </a:gs>
              <a:gs pos="39000">
                <a:schemeClr val="bg1">
                  <a:alpha val="54000"/>
                </a:schemeClr>
              </a:gs>
              <a:gs pos="74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" name="直線コネクタ 8"/>
          <p:cNvCxnSpPr/>
          <p:nvPr userDrawn="1"/>
        </p:nvCxnSpPr>
        <p:spPr>
          <a:xfrm>
            <a:off x="17280110" y="9638928"/>
            <a:ext cx="0" cy="6480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2453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0" r:id="rId2"/>
    <p:sldLayoutId id="2147483676" r:id="rId3"/>
    <p:sldLayoutId id="2147483688" r:id="rId4"/>
    <p:sldLayoutId id="2147483689" r:id="rId5"/>
    <p:sldLayoutId id="2147483700" r:id="rId6"/>
    <p:sldLayoutId id="2147483695" r:id="rId7"/>
    <p:sldLayoutId id="2147483677" r:id="rId8"/>
    <p:sldLayoutId id="2147483667" r:id="rId9"/>
    <p:sldLayoutId id="2147483683" r:id="rId10"/>
    <p:sldLayoutId id="2147483666" r:id="rId11"/>
    <p:sldLayoutId id="2147483691" r:id="rId12"/>
    <p:sldLayoutId id="2147483675" r:id="rId13"/>
    <p:sldLayoutId id="2147483682" r:id="rId14"/>
    <p:sldLayoutId id="2147483668" r:id="rId15"/>
    <p:sldLayoutId id="2147483687" r:id="rId16"/>
    <p:sldLayoutId id="2147483669" r:id="rId17"/>
    <p:sldLayoutId id="2147483678" r:id="rId18"/>
    <p:sldLayoutId id="2147483670" r:id="rId19"/>
    <p:sldLayoutId id="2147483671" r:id="rId20"/>
    <p:sldLayoutId id="2147483681" r:id="rId21"/>
    <p:sldLayoutId id="2147483690" r:id="rId22"/>
    <p:sldLayoutId id="2147483692" r:id="rId23"/>
    <p:sldLayoutId id="2147483693" r:id="rId24"/>
    <p:sldLayoutId id="2147483694" r:id="rId25"/>
    <p:sldLayoutId id="2147483699" r:id="rId26"/>
    <p:sldLayoutId id="2147483697" r:id="rId27"/>
    <p:sldLayoutId id="2147483704" r:id="rId28"/>
    <p:sldLayoutId id="2147483705" r:id="rId29"/>
    <p:sldLayoutId id="2147483706" r:id="rId30"/>
    <p:sldLayoutId id="2147483707" r:id="rId31"/>
    <p:sldLayoutId id="2147483708" r:id="rId32"/>
    <p:sldLayoutId id="2147483709" r:id="rId33"/>
    <p:sldLayoutId id="2147483710" r:id="rId3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 animBg="1"/>
    </p:bldLst>
  </p:timing>
  <p:hf hdr="0" dt="0"/>
  <p:txStyles>
    <p:titleStyle>
      <a:lvl1pPr algn="l" defTabSz="1632753" rtl="0" eaLnBrk="1" latinLnBrk="0" hangingPunct="1">
        <a:spcBef>
          <a:spcPct val="0"/>
        </a:spcBef>
        <a:buNone/>
        <a:defRPr kumimoji="1" sz="5400" kern="1200" spc="3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632753" rtl="0" eaLnBrk="1" latinLnBrk="0" hangingPunct="1">
        <a:spcBef>
          <a:spcPct val="20000"/>
        </a:spcBef>
        <a:buFont typeface="Arial" panose="020B0604020202020204" pitchFamily="34" charset="0"/>
        <a:buNone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1326612" indent="-510235" algn="l" defTabSz="1632753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2040941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2857317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3673693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4490070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306446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122822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39199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6376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53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9129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505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81882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98258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14634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31011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5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5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5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5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5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5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5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5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5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5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5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5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5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5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15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系統</a:t>
            </a:r>
            <a:r>
              <a:rPr lang="zh-TW" altLang="en-US" dirty="0">
                <a:solidFill>
                  <a:srgbClr val="00B0F0"/>
                </a:solidFill>
              </a:rPr>
              <a:t>操作</a:t>
            </a:r>
            <a:r>
              <a:rPr lang="zh-TW" altLang="en-US" dirty="0"/>
              <a:t>說明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TW" altLang="en-US" dirty="0"/>
              <a:t>大學校院校務資料庫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29215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E180D4A7-C9FB-4DFB-919C-405C955672EB}">
      <p14:showEvtLst xmlns:p14="http://schemas.microsoft.com/office/powerpoint/2010/main">
        <p14:playEvt time="2365" objId="15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>
            <a:extLst>
              <a:ext uri="{FF2B5EF4-FFF2-40B4-BE49-F238E27FC236}">
                <a16:creationId xmlns:a16="http://schemas.microsoft.com/office/drawing/2014/main" id="{43FF9FA9-0970-4507-B94F-0632241C4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0" cap="small" dirty="0"/>
              <a:t>基本資料</a:t>
            </a:r>
            <a:r>
              <a:rPr lang="en-US" altLang="zh-TW" b="0" cap="small" dirty="0"/>
              <a:t>2.</a:t>
            </a:r>
            <a:r>
              <a:rPr lang="zh-TW" altLang="en-US" b="0" cap="small" dirty="0"/>
              <a:t>學校「校區」基本資料表</a:t>
            </a:r>
            <a:endParaRPr lang="zh-TW" altLang="en-US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277C8AD0-F798-4E57-842A-FA27DD20406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8040AF02-34A1-45C7-89DC-22AAD2DD79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D08052-46D4-4451-BCD3-D01F8058DAE8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文字版面配置區 6">
            <a:extLst>
              <a:ext uri="{FF2B5EF4-FFF2-40B4-BE49-F238E27FC236}">
                <a16:creationId xmlns:a16="http://schemas.microsoft.com/office/drawing/2014/main" id="{09C76835-5FE9-4510-BDB1-95D0D7902D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CAFABB71-8EF4-42C8-B72C-C3232577079A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9699625"/>
            <a:ext cx="4114800" cy="42227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8593D7F4-6758-4E0F-91B7-10D23FFA8A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206" y="1940750"/>
            <a:ext cx="13716000" cy="6648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7443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82C6EF2-4FCE-4445-A81C-649281837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校區</a:t>
            </a:r>
            <a:r>
              <a:rPr lang="en-US" altLang="zh-TW" dirty="0"/>
              <a:t>-</a:t>
            </a:r>
            <a:r>
              <a:rPr lang="zh-TW" altLang="en-US" dirty="0"/>
              <a:t>編輯</a:t>
            </a:r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AFF7B1C8-173C-44BD-95C8-8CDF66DD097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8934B5FC-13F4-4E8E-8341-634524AA6CB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D08052-46D4-4451-BCD3-D01F8058DAE8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1" name="文字版面配置區 10">
            <a:extLst>
              <a:ext uri="{FF2B5EF4-FFF2-40B4-BE49-F238E27FC236}">
                <a16:creationId xmlns:a16="http://schemas.microsoft.com/office/drawing/2014/main" id="{48DD90DF-5976-4D10-8584-83D36867386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9888046B-B113-4148-BE5E-4C6714118B6C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9699625"/>
            <a:ext cx="4114800" cy="42227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ED746AAA-959C-4AB2-85FE-A9F1B2741E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3195" y="2536034"/>
            <a:ext cx="13273088" cy="665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5749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>
            <a:extLst>
              <a:ext uri="{FF2B5EF4-FFF2-40B4-BE49-F238E27FC236}">
                <a16:creationId xmlns:a16="http://schemas.microsoft.com/office/drawing/2014/main" id="{60CDE38F-F6C7-4663-A79B-EA05261D6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上傳佐證文件</a:t>
            </a:r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E4DC79CD-55DA-44EA-9CDA-747DDE72F3A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5765D65D-D104-43AD-B7DF-98575268CE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D08052-46D4-4451-BCD3-D01F8058DAE8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2" name="文字版面配置區 11">
            <a:extLst>
              <a:ext uri="{FF2B5EF4-FFF2-40B4-BE49-F238E27FC236}">
                <a16:creationId xmlns:a16="http://schemas.microsoft.com/office/drawing/2014/main" id="{B5E88122-EB31-4249-A31E-E23C514A917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9A86729E-490D-4B1F-A433-D579F2984F06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9699625"/>
            <a:ext cx="4114800" cy="42227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EBF328B7-4807-42EB-9C31-94496F5E00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0666" y="1803969"/>
            <a:ext cx="7543800" cy="2657475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61E87321-4D1E-49B1-8589-C40B5E515D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2443" y="4073310"/>
            <a:ext cx="10819521" cy="6095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3251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>
            <a:extLst>
              <a:ext uri="{FF2B5EF4-FFF2-40B4-BE49-F238E27FC236}">
                <a16:creationId xmlns:a16="http://schemas.microsoft.com/office/drawing/2014/main" id="{F5EBB0DE-C6B1-470D-A260-B03BBA7C2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cap="small" dirty="0"/>
              <a:t>基本資料</a:t>
            </a:r>
            <a:r>
              <a:rPr lang="en-US" altLang="zh-TW" cap="small" dirty="0"/>
              <a:t>3.</a:t>
            </a:r>
            <a:r>
              <a:rPr lang="zh-TW" altLang="en-US" cap="small" dirty="0"/>
              <a:t>學校「學院</a:t>
            </a:r>
            <a:r>
              <a:rPr lang="en-US" altLang="zh-TW" cap="small" dirty="0"/>
              <a:t>/</a:t>
            </a:r>
            <a:r>
              <a:rPr lang="zh-TW" altLang="en-US" cap="small" dirty="0"/>
              <a:t>學群」基本資料表</a:t>
            </a:r>
            <a:endParaRPr lang="zh-TW" altLang="en-US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8FE920AB-76FA-450C-8FED-7B085C801D9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AB5679FB-B0F2-47EF-9021-86A6E223B5C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D08052-46D4-4451-BCD3-D01F8058DAE8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1" name="文字版面配置區 10">
            <a:extLst>
              <a:ext uri="{FF2B5EF4-FFF2-40B4-BE49-F238E27FC236}">
                <a16:creationId xmlns:a16="http://schemas.microsoft.com/office/drawing/2014/main" id="{B42F5958-2FB5-46DE-9DA3-2373E6C328B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78EF32DE-9962-4551-BF87-DB424A40259D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9699625"/>
            <a:ext cx="4114800" cy="42227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D8E5D2A9-7367-4474-B5AA-CA320EBEC1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3835" y="1746962"/>
            <a:ext cx="6980762" cy="8540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2768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標題 14">
            <a:extLst>
              <a:ext uri="{FF2B5EF4-FFF2-40B4-BE49-F238E27FC236}">
                <a16:creationId xmlns:a16="http://schemas.microsoft.com/office/drawing/2014/main" id="{880E7A22-E40F-4AAC-982B-DC4D81766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A8F02F6-BE6B-46F6-A33A-E3F6197ED90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57DA32E-F56C-4991-A1E7-3DEEC72802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D08052-46D4-4451-BCD3-D01F8058DAE8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6" name="文字版面配置區 15">
            <a:extLst>
              <a:ext uri="{FF2B5EF4-FFF2-40B4-BE49-F238E27FC236}">
                <a16:creationId xmlns:a16="http://schemas.microsoft.com/office/drawing/2014/main" id="{17F431F4-ECE1-4194-B8B9-50DF4E6B94F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6C1D764-905D-4C84-99B9-15B922AA135C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9699625"/>
            <a:ext cx="4114800" cy="42227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6C7116D8-6B1D-4871-AF11-9285D7E153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8181" y="449036"/>
            <a:ext cx="8972550" cy="9172575"/>
          </a:xfrm>
          <a:prstGeom prst="rect">
            <a:avLst/>
          </a:prstGeom>
        </p:spPr>
      </p:pic>
      <p:sp>
        <p:nvSpPr>
          <p:cNvPr id="9" name="矩形: 圓角 8">
            <a:extLst>
              <a:ext uri="{FF2B5EF4-FFF2-40B4-BE49-F238E27FC236}">
                <a16:creationId xmlns:a16="http://schemas.microsoft.com/office/drawing/2014/main" id="{55BB71C9-51D2-4903-82FB-D89E66B43ABC}"/>
              </a:ext>
            </a:extLst>
          </p:cNvPr>
          <p:cNvSpPr/>
          <p:nvPr/>
        </p:nvSpPr>
        <p:spPr>
          <a:xfrm>
            <a:off x="3656806" y="6711520"/>
            <a:ext cx="652509" cy="547688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zh-TW" altLang="en-US" sz="4800"/>
          </a:p>
        </p:txBody>
      </p:sp>
      <p:sp>
        <p:nvSpPr>
          <p:cNvPr id="10" name="矩形: 圓角 9">
            <a:extLst>
              <a:ext uri="{FF2B5EF4-FFF2-40B4-BE49-F238E27FC236}">
                <a16:creationId xmlns:a16="http://schemas.microsoft.com/office/drawing/2014/main" id="{B0DF766D-D49E-4174-AEEE-47A691F66AA1}"/>
              </a:ext>
            </a:extLst>
          </p:cNvPr>
          <p:cNvSpPr/>
          <p:nvPr/>
        </p:nvSpPr>
        <p:spPr>
          <a:xfrm>
            <a:off x="7514430" y="282144"/>
            <a:ext cx="1628777" cy="860856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zh-TW" altLang="en-US" sz="4800"/>
          </a:p>
        </p:txBody>
      </p:sp>
    </p:spTree>
    <p:extLst>
      <p:ext uri="{BB962C8B-B14F-4D97-AF65-F5344CB8AC3E}">
        <p14:creationId xmlns:p14="http://schemas.microsoft.com/office/powerpoint/2010/main" val="29031554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0DB9438-9AFA-414A-8D80-9E3A91759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基本資料</a:t>
            </a:r>
            <a:r>
              <a:rPr lang="en-US" altLang="zh-TW" dirty="0"/>
              <a:t>6.</a:t>
            </a:r>
            <a:r>
              <a:rPr lang="zh-TW" altLang="en-US" dirty="0"/>
              <a:t>系所學制</a:t>
            </a:r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5278137F-76CD-498F-A4CE-8915DC3484C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8739C338-A390-4C1B-87F8-279D2A871F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D08052-46D4-4451-BCD3-D01F8058DAE8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2" name="文字版面配置區 11">
            <a:extLst>
              <a:ext uri="{FF2B5EF4-FFF2-40B4-BE49-F238E27FC236}">
                <a16:creationId xmlns:a16="http://schemas.microsoft.com/office/drawing/2014/main" id="{93196FDF-FAF3-4BD0-AA40-A132AAD987E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5528142E-B688-4A33-8EEF-4811AE6CD5C0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9699625"/>
            <a:ext cx="4114800" cy="42227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1CD33617-789D-42B2-A9AB-9570BCE887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3788" y="2606960"/>
            <a:ext cx="7958138" cy="6943725"/>
          </a:xfrm>
          <a:prstGeom prst="rect">
            <a:avLst/>
          </a:prstGeom>
        </p:spPr>
      </p:pic>
      <p:sp>
        <p:nvSpPr>
          <p:cNvPr id="8" name="矩形: 圓角 7">
            <a:extLst>
              <a:ext uri="{FF2B5EF4-FFF2-40B4-BE49-F238E27FC236}">
                <a16:creationId xmlns:a16="http://schemas.microsoft.com/office/drawing/2014/main" id="{6CE7E311-4ADA-4151-A184-7235543119DC}"/>
              </a:ext>
            </a:extLst>
          </p:cNvPr>
          <p:cNvSpPr/>
          <p:nvPr/>
        </p:nvSpPr>
        <p:spPr>
          <a:xfrm>
            <a:off x="9782398" y="2743202"/>
            <a:ext cx="1118586" cy="852255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zh-TW" altLang="en-US" sz="4800"/>
          </a:p>
        </p:txBody>
      </p:sp>
    </p:spTree>
    <p:extLst>
      <p:ext uri="{BB962C8B-B14F-4D97-AF65-F5344CB8AC3E}">
        <p14:creationId xmlns:p14="http://schemas.microsoft.com/office/powerpoint/2010/main" val="36794886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8CC6A6B-B2D1-404B-96E1-9BE678436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匯出</a:t>
            </a:r>
            <a:r>
              <a:rPr lang="en-US" altLang="zh-TW" dirty="0"/>
              <a:t>EXCEL</a:t>
            </a:r>
            <a:endParaRPr lang="zh-TW" altLang="en-US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A91E9BB6-4E33-43D6-A130-7D8B728C3FB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42094AE7-4744-49B8-824B-C62356D462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D08052-46D4-4451-BCD3-D01F8058DAE8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1" name="文字版面配置區 10">
            <a:extLst>
              <a:ext uri="{FF2B5EF4-FFF2-40B4-BE49-F238E27FC236}">
                <a16:creationId xmlns:a16="http://schemas.microsoft.com/office/drawing/2014/main" id="{5E8B2658-C9D5-4C82-A743-F207EF854B6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3A588C13-ED58-4B38-B4A4-59646DE1ED41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9699625"/>
            <a:ext cx="4114800" cy="42227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808404B5-D8A3-499C-8A57-76DEB5E61C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206" y="1176553"/>
            <a:ext cx="13716000" cy="793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2411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3A049B7-598F-4557-A03F-65BFB429E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基本資料</a:t>
            </a:r>
            <a:r>
              <a:rPr lang="en-US" altLang="zh-TW" dirty="0"/>
              <a:t>6-</a:t>
            </a:r>
            <a:r>
              <a:rPr lang="zh-TW" altLang="en-US" dirty="0"/>
              <a:t>編輯</a:t>
            </a:r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EA8E5755-E4C9-4DBF-A316-25E5BCB119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4D3F81A1-1FFC-459C-AA6A-28CCB96B1F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D08052-46D4-4451-BCD3-D01F8058DAE8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1" name="文字版面配置區 10">
            <a:extLst>
              <a:ext uri="{FF2B5EF4-FFF2-40B4-BE49-F238E27FC236}">
                <a16:creationId xmlns:a16="http://schemas.microsoft.com/office/drawing/2014/main" id="{58C8743B-B193-4B47-A434-38577CC0B5D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D8B35BFD-6833-4CF3-905F-4C4D85C7C9DF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9699625"/>
            <a:ext cx="4114800" cy="42227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DEA70417-353F-4F10-BF0E-7618AFF30C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206" y="1384010"/>
            <a:ext cx="13716000" cy="8902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3642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>
            <a:extLst>
              <a:ext uri="{FF2B5EF4-FFF2-40B4-BE49-F238E27FC236}">
                <a16:creationId xmlns:a16="http://schemas.microsoft.com/office/drawing/2014/main" id="{CB6936C6-7BEF-4086-99EF-FA16B5506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基本資料</a:t>
            </a:r>
            <a:r>
              <a:rPr lang="en-US" altLang="zh-TW" dirty="0"/>
              <a:t>6.</a:t>
            </a:r>
            <a:r>
              <a:rPr lang="zh-TW" altLang="en-US" dirty="0"/>
              <a:t>新增</a:t>
            </a:r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474AF375-F955-47B9-B5AB-E4D30CD1B08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F45C5F5D-B187-4935-9957-97F1F89B87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D08052-46D4-4451-BCD3-D01F8058DAE8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1" name="文字版面配置區 10">
            <a:extLst>
              <a:ext uri="{FF2B5EF4-FFF2-40B4-BE49-F238E27FC236}">
                <a16:creationId xmlns:a16="http://schemas.microsoft.com/office/drawing/2014/main" id="{6EE3BD41-3290-4661-8DDF-3066D7DF041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70F64C9D-60DD-4A48-97F7-3741F825C48A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9699625"/>
            <a:ext cx="4114800" cy="42227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AC1E962A-1B06-4D72-A5AA-89435FA2EC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1490" y="1514325"/>
            <a:ext cx="13729716" cy="8004510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9179026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0F630A3-51ED-4367-953C-C7D134495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0" cap="small" dirty="0"/>
              <a:t>基本資料</a:t>
            </a:r>
            <a:r>
              <a:rPr lang="en-US" altLang="zh-TW" b="0" cap="small" dirty="0"/>
              <a:t>7.</a:t>
            </a:r>
            <a:r>
              <a:rPr lang="zh-TW" altLang="en-US" b="0" cap="small" dirty="0"/>
              <a:t>行政單位及各類中心基本資料表</a:t>
            </a:r>
            <a:endParaRPr lang="zh-TW" altLang="en-US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923B6B5-E96F-4617-94F3-0DCA0B55B1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F5565A5-3AD4-4B0A-B460-58DA9932548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D08052-46D4-4451-BCD3-D01F8058DAE8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13" name="文字版面配置區 12">
            <a:extLst>
              <a:ext uri="{FF2B5EF4-FFF2-40B4-BE49-F238E27FC236}">
                <a16:creationId xmlns:a16="http://schemas.microsoft.com/office/drawing/2014/main" id="{2060217E-E684-40CD-96D0-CC2DAF103AE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C58865B-CF8D-48A9-AF19-E69AB065E10F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9699625"/>
            <a:ext cx="4114800" cy="42227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19826CB4-157F-42A0-AAC4-703066A35E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0738" y="3144177"/>
            <a:ext cx="13716000" cy="5869290"/>
          </a:xfrm>
          <a:prstGeom prst="rect">
            <a:avLst/>
          </a:prstGeom>
        </p:spPr>
      </p:pic>
      <p:sp>
        <p:nvSpPr>
          <p:cNvPr id="9" name="矩形: 圓角 8">
            <a:extLst>
              <a:ext uri="{FF2B5EF4-FFF2-40B4-BE49-F238E27FC236}">
                <a16:creationId xmlns:a16="http://schemas.microsoft.com/office/drawing/2014/main" id="{D4263727-B2DE-4F65-ADA1-78C85E788934}"/>
              </a:ext>
            </a:extLst>
          </p:cNvPr>
          <p:cNvSpPr/>
          <p:nvPr/>
        </p:nvSpPr>
        <p:spPr>
          <a:xfrm>
            <a:off x="6828632" y="4068724"/>
            <a:ext cx="1888448" cy="4560371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zh-TW" altLang="en-US" sz="4800"/>
          </a:p>
        </p:txBody>
      </p:sp>
      <p:sp>
        <p:nvSpPr>
          <p:cNvPr id="10" name="矩形: 圓角 9">
            <a:extLst>
              <a:ext uri="{FF2B5EF4-FFF2-40B4-BE49-F238E27FC236}">
                <a16:creationId xmlns:a16="http://schemas.microsoft.com/office/drawing/2014/main" id="{AEAFDDD2-3C0D-4354-AA15-C8CCD9BA66B3}"/>
              </a:ext>
            </a:extLst>
          </p:cNvPr>
          <p:cNvSpPr/>
          <p:nvPr/>
        </p:nvSpPr>
        <p:spPr>
          <a:xfrm>
            <a:off x="9023358" y="4068722"/>
            <a:ext cx="3434453" cy="4560371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zh-TW" altLang="en-US" sz="4800"/>
          </a:p>
        </p:txBody>
      </p:sp>
    </p:spTree>
    <p:extLst>
      <p:ext uri="{BB962C8B-B14F-4D97-AF65-F5344CB8AC3E}">
        <p14:creationId xmlns:p14="http://schemas.microsoft.com/office/powerpoint/2010/main" val="1969157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CO</a:t>
            </a:r>
            <a:r>
              <a:rPr lang="en-US" altLang="ja-JP" dirty="0">
                <a:solidFill>
                  <a:schemeClr val="accent1"/>
                </a:solidFill>
              </a:rPr>
              <a:t>N</a:t>
            </a:r>
            <a:r>
              <a:rPr lang="en-US" altLang="ja-JP" dirty="0"/>
              <a:t>TENTS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TW" altLang="en-US" dirty="0"/>
              <a:t>基本資料</a:t>
            </a:r>
          </a:p>
        </p:txBody>
      </p:sp>
      <p:sp>
        <p:nvSpPr>
          <p:cNvPr id="8" name="テキスト プレースホルダー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kumimoji="1" lang="zh-TW" altLang="en-US" dirty="0"/>
              <a:t>學校、校區、學院、系所學制、行政單位及各類中心等基本資料建立</a:t>
            </a:r>
            <a:endParaRPr kumimoji="1" lang="ja-JP" altLang="en-US" dirty="0"/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zh-TW" altLang="en-US" dirty="0"/>
              <a:t>資料填報</a:t>
            </a:r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kumimoji="1" lang="zh-TW" altLang="en-US" dirty="0"/>
              <a:t>填報方式說明與示範</a:t>
            </a:r>
            <a:endParaRPr kumimoji="1" lang="ja-JP" altLang="en-US" dirty="0"/>
          </a:p>
        </p:txBody>
      </p:sp>
      <p:sp>
        <p:nvSpPr>
          <p:cNvPr id="11" name="テキスト プレースホルダー 10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zh-TW" altLang="en-US" dirty="0"/>
              <a:t>資料檢核</a:t>
            </a:r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kumimoji="1" lang="zh-TW" altLang="en-US" dirty="0"/>
              <a:t>單表檢核、跨表檢核、學校端檢核</a:t>
            </a:r>
            <a:endParaRPr kumimoji="1" lang="ja-JP" altLang="en-US" dirty="0"/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zh-TW" altLang="en-US" dirty="0"/>
              <a:t>帳號管理</a:t>
            </a:r>
          </a:p>
        </p:txBody>
      </p:sp>
      <p:sp>
        <p:nvSpPr>
          <p:cNvPr id="14" name="テキスト プレースホルダー 13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zh-TW" altLang="en-US" dirty="0"/>
              <a:t>帳號建立與表冊授權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65767922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AE59805-12E4-4156-9B78-B96A6C344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基本資料系所及學制確認</a:t>
            </a: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5D0C1F6-5ADB-4A10-AF3E-D19CC8D46F6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95D9661-13C8-45DE-81D1-AC201B12C6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D08052-46D4-4451-BCD3-D01F8058DAE8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12" name="文字版面配置區 11">
            <a:extLst>
              <a:ext uri="{FF2B5EF4-FFF2-40B4-BE49-F238E27FC236}">
                <a16:creationId xmlns:a16="http://schemas.microsoft.com/office/drawing/2014/main" id="{9354FDF9-5074-4E63-8034-63A076B80AA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1EF89BC-26C9-4859-842A-774293F9A95A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9699625"/>
            <a:ext cx="4114800" cy="42227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206" y="2527493"/>
            <a:ext cx="13716000" cy="6439023"/>
          </a:xfrm>
          <a:prstGeom prst="rect">
            <a:avLst/>
          </a:prstGeom>
        </p:spPr>
      </p:pic>
      <p:sp>
        <p:nvSpPr>
          <p:cNvPr id="8" name="圓角矩形 7"/>
          <p:cNvSpPr/>
          <p:nvPr/>
        </p:nvSpPr>
        <p:spPr>
          <a:xfrm>
            <a:off x="15458283" y="6035040"/>
            <a:ext cx="542924" cy="50749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4800"/>
          </a:p>
        </p:txBody>
      </p:sp>
    </p:spTree>
    <p:extLst>
      <p:ext uri="{BB962C8B-B14F-4D97-AF65-F5344CB8AC3E}">
        <p14:creationId xmlns:p14="http://schemas.microsoft.com/office/powerpoint/2010/main" val="762710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1">
            <a:extLst>
              <a:ext uri="{FF2B5EF4-FFF2-40B4-BE49-F238E27FC236}">
                <a16:creationId xmlns:a16="http://schemas.microsoft.com/office/drawing/2014/main" id="{CAE59805-12E4-4156-9B78-B96A6C344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基本資料系所及學制確認</a:t>
            </a: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CAE300B-C12C-4DF5-BE38-04F64E3F8B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07F6C6E-5D2B-454A-8DDE-0B3C5C250D5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D08052-46D4-4451-BCD3-D01F8058DAE8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12" name="文字版面配置區 11">
            <a:extLst>
              <a:ext uri="{FF2B5EF4-FFF2-40B4-BE49-F238E27FC236}">
                <a16:creationId xmlns:a16="http://schemas.microsoft.com/office/drawing/2014/main" id="{9E824BCB-1CE2-4F9E-8C5A-D8574E15FAD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0C2EA34-11D8-4F90-BA48-6E6C264D7985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9699625"/>
            <a:ext cx="4114800" cy="42227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387B908E-8C37-4663-BAC8-1A71115352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206" y="1922207"/>
            <a:ext cx="13716000" cy="6442587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3288832F-9F8F-4A03-AEDC-A9C5EA1F0D04}"/>
              </a:ext>
            </a:extLst>
          </p:cNvPr>
          <p:cNvSpPr/>
          <p:nvPr/>
        </p:nvSpPr>
        <p:spPr>
          <a:xfrm>
            <a:off x="2381218" y="1797154"/>
            <a:ext cx="4690872" cy="112793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4800"/>
          </a:p>
        </p:txBody>
      </p:sp>
    </p:spTree>
    <p:extLst>
      <p:ext uri="{BB962C8B-B14F-4D97-AF65-F5344CB8AC3E}">
        <p14:creationId xmlns:p14="http://schemas.microsoft.com/office/powerpoint/2010/main" val="34492414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9390354F-96B6-4C06-892C-2739D679EE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206" y="1994410"/>
            <a:ext cx="13716000" cy="603389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06EC0561-6FF9-41C3-ACB5-91CBC7D6C42F}"/>
              </a:ext>
            </a:extLst>
          </p:cNvPr>
          <p:cNvSpPr/>
          <p:nvPr/>
        </p:nvSpPr>
        <p:spPr>
          <a:xfrm>
            <a:off x="2393778" y="1196471"/>
            <a:ext cx="2946747" cy="159587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4800"/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CAE59805-12E4-4156-9B78-B96A6C344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基本資料系所及學制確認</a:t>
            </a:r>
          </a:p>
        </p:txBody>
      </p:sp>
      <p:sp>
        <p:nvSpPr>
          <p:cNvPr id="9" name="文字版面配置區 8">
            <a:extLst>
              <a:ext uri="{FF2B5EF4-FFF2-40B4-BE49-F238E27FC236}">
                <a16:creationId xmlns:a16="http://schemas.microsoft.com/office/drawing/2014/main" id="{8E4A6EC8-645E-40EA-94A3-9E47B51D34C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63579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確認全部基本資料</a:t>
            </a:r>
          </a:p>
        </p:txBody>
      </p:sp>
      <p:sp>
        <p:nvSpPr>
          <p:cNvPr id="7" name="文字版面配置區 6">
            <a:extLst>
              <a:ext uri="{FF2B5EF4-FFF2-40B4-BE49-F238E27FC236}">
                <a16:creationId xmlns:a16="http://schemas.microsoft.com/office/drawing/2014/main" id="{C850372E-69D5-4D64-826D-140687E9D92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82DF801A-460B-4AFA-B46B-0C57D7784B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0530" y="2585611"/>
            <a:ext cx="11207702" cy="6065267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6220DBA6-31CB-455E-A135-0BF0CD72235F}"/>
              </a:ext>
            </a:extLst>
          </p:cNvPr>
          <p:cNvSpPr/>
          <p:nvPr/>
        </p:nvSpPr>
        <p:spPr>
          <a:xfrm>
            <a:off x="12103309" y="4103615"/>
            <a:ext cx="2954922" cy="393386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480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4CE1641C-87BE-4CBA-807C-1447F743FA46}"/>
              </a:ext>
            </a:extLst>
          </p:cNvPr>
          <p:cNvSpPr/>
          <p:nvPr/>
        </p:nvSpPr>
        <p:spPr>
          <a:xfrm>
            <a:off x="8612859" y="7690526"/>
            <a:ext cx="1926840" cy="96035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4800"/>
          </a:p>
        </p:txBody>
      </p:sp>
    </p:spTree>
    <p:extLst>
      <p:ext uri="{BB962C8B-B14F-4D97-AF65-F5344CB8AC3E}">
        <p14:creationId xmlns:p14="http://schemas.microsoft.com/office/powerpoint/2010/main" val="18369858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>
                <a:solidFill>
                  <a:schemeClr val="bg2"/>
                </a:solidFill>
              </a:rPr>
              <a:t>資料</a:t>
            </a:r>
            <a:r>
              <a:rPr kumimoji="1" lang="zh-TW" altLang="en-US" dirty="0">
                <a:solidFill>
                  <a:schemeClr val="accent1"/>
                </a:solidFill>
              </a:rPr>
              <a:t>填報</a:t>
            </a:r>
            <a:endParaRPr kumimoji="1" lang="ja-JP" altLang="en-US" dirty="0">
              <a:solidFill>
                <a:schemeClr val="accent1"/>
              </a:solidFill>
            </a:endParaRPr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6156462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>
            <a:extLst>
              <a:ext uri="{FF2B5EF4-FFF2-40B4-BE49-F238E27FC236}">
                <a16:creationId xmlns:a16="http://schemas.microsoft.com/office/drawing/2014/main" id="{F70865D0-D2A6-41AF-9651-9EE8D7D82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表冊填寫</a:t>
            </a:r>
          </a:p>
        </p:txBody>
      </p:sp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2A1BAD3C-8E80-415A-AAF8-3D04176DADA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E98F1DCB-F75A-4B57-970A-3DB8366729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206" y="2443141"/>
            <a:ext cx="13716000" cy="6124859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C077E1F0-6163-434C-BF55-3A78C1C3E90F}"/>
              </a:ext>
            </a:extLst>
          </p:cNvPr>
          <p:cNvSpPr/>
          <p:nvPr/>
        </p:nvSpPr>
        <p:spPr>
          <a:xfrm>
            <a:off x="4685780" y="3195962"/>
            <a:ext cx="5136569" cy="684747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</a:ln>
        </p:spPr>
        <p:txBody>
          <a:bodyPr vert="horz" wrap="square" lIns="137160" tIns="68580" rIns="137160" bIns="68580" anchor="ctr" anchorCtr="1" compatLnSpc="1">
            <a:noAutofit/>
          </a:bodyPr>
          <a:lstStyle/>
          <a:p>
            <a:pPr algn="ctr" defTabSz="13716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10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513261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>
            <a:extLst>
              <a:ext uri="{FF2B5EF4-FFF2-40B4-BE49-F238E27FC236}">
                <a16:creationId xmlns:a16="http://schemas.microsoft.com/office/drawing/2014/main" id="{E66F9B87-DF85-4C41-8530-5A1B02F83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表冊填寫</a:t>
            </a: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979398E-957A-49A1-8598-D0781599642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4FE6E4D-38A0-49B6-B2CC-81B6F926FDA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D08052-46D4-4451-BCD3-D01F8058DAE8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F1739299-1B91-46DE-BB30-EA16317880F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3BCBD67-CCC0-44A7-8C7F-1FEE16194669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9699625"/>
            <a:ext cx="4114800" cy="42227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07A2EDAB-E006-465F-A5DD-DA90E9C4B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207" y="1541861"/>
            <a:ext cx="13545752" cy="7710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4904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表冊填寫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123B402A-FA83-4681-A563-616B9892491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8700" y="2507759"/>
            <a:ext cx="8146371" cy="6054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0870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Excel </a:t>
            </a:r>
            <a:r>
              <a:rPr lang="zh-TW" altLang="en-US" dirty="0"/>
              <a:t>上傳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6" name="文字版面配置區 5"/>
          <p:cNvSpPr>
            <a:spLocks noGrp="1"/>
          </p:cNvSpPr>
          <p:nvPr>
            <p:ph type="body" sz="quarter" idx="12"/>
          </p:nvPr>
        </p:nvSpPr>
        <p:spPr/>
        <p:txBody>
          <a:bodyPr vert="horz" lIns="163275" tIns="81638" rIns="163275" bIns="81638" rtlCol="0">
            <a:normAutofit lnSpcReduction="10000"/>
          </a:bodyPr>
          <a:lstStyle/>
          <a:p>
            <a:pPr>
              <a:spcBef>
                <a:spcPct val="20000"/>
              </a:spcBef>
            </a:pPr>
            <a:endParaRPr lang="zh-TW" altLang="en-US" sz="3000" dirty="0">
              <a:solidFill>
                <a:schemeClr val="accent1"/>
              </a:solidFill>
              <a:latin typeface="微軟正黑體" pitchFamily="34"/>
              <a:ea typeface="微軟正黑體" pitchFamily="34"/>
            </a:endParaRPr>
          </a:p>
        </p:txBody>
      </p:sp>
      <p:sp>
        <p:nvSpPr>
          <p:cNvPr id="7" name="文字版面配置區 6"/>
          <p:cNvSpPr>
            <a:spLocks noGrp="1"/>
          </p:cNvSpPr>
          <p:nvPr>
            <p:ph type="body" sz="quarter" idx="13"/>
          </p:nvPr>
        </p:nvSpPr>
        <p:spPr/>
        <p:txBody>
          <a:bodyPr vert="horz" lIns="163275" tIns="81638" rIns="163275" bIns="81638" rtlCol="0" anchor="b">
            <a:normAutofit/>
          </a:bodyPr>
          <a:lstStyle/>
          <a:p>
            <a:r>
              <a:rPr lang="zh-TW" altLang="zh-TW" dirty="0">
                <a:latin typeface="微軟正黑體" pitchFamily="34"/>
                <a:ea typeface="微軟正黑體" pitchFamily="34"/>
              </a:rPr>
              <a:t>上傳</a:t>
            </a:r>
            <a:r>
              <a:rPr lang="zh-TW" altLang="en-US" dirty="0">
                <a:latin typeface="微軟正黑體" pitchFamily="34"/>
                <a:ea typeface="微軟正黑體" pitchFamily="34"/>
              </a:rPr>
              <a:t>資料會每次累加</a:t>
            </a:r>
          </a:p>
        </p:txBody>
      </p:sp>
      <p:sp>
        <p:nvSpPr>
          <p:cNvPr id="8" name="文字版面配置區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TW" altLang="en-US" sz="3000" dirty="0"/>
              <a:t>第一次上傳</a:t>
            </a:r>
            <a:r>
              <a:rPr lang="en-US" altLang="zh-TW" sz="3000" dirty="0"/>
              <a:t>2</a:t>
            </a:r>
            <a:r>
              <a:rPr lang="zh-TW" altLang="en-US" sz="3000" dirty="0"/>
              <a:t>筆，第</a:t>
            </a:r>
            <a:r>
              <a:rPr lang="en-US" altLang="zh-TW" sz="3000" dirty="0"/>
              <a:t>2</a:t>
            </a:r>
            <a:r>
              <a:rPr lang="zh-TW" altLang="en-US" sz="3000" dirty="0"/>
              <a:t>次上傳</a:t>
            </a:r>
            <a:r>
              <a:rPr lang="en-US" altLang="zh-TW" sz="3000" dirty="0"/>
              <a:t>3</a:t>
            </a:r>
            <a:r>
              <a:rPr lang="zh-TW" altLang="en-US" sz="3000" dirty="0"/>
              <a:t>筆，則資料計</a:t>
            </a:r>
            <a:r>
              <a:rPr lang="en-US" altLang="zh-TW" sz="3000" dirty="0"/>
              <a:t>5</a:t>
            </a:r>
            <a:r>
              <a:rPr lang="zh-TW" altLang="en-US" sz="3000" dirty="0"/>
              <a:t>筆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25631D7E-0F89-4849-9D05-8C3BA5B5B32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zh-TW" altLang="en-US" dirty="0">
                <a:latin typeface="微軟正黑體" pitchFamily="34"/>
                <a:ea typeface="微軟正黑體" pitchFamily="34"/>
              </a:rPr>
              <a:t>系統會將</a:t>
            </a:r>
            <a:r>
              <a:rPr lang="en-US" altLang="zh-TW" dirty="0">
                <a:latin typeface="微軟正黑體" pitchFamily="34"/>
                <a:ea typeface="微軟正黑體" pitchFamily="34"/>
              </a:rPr>
              <a:t>Excel</a:t>
            </a:r>
            <a:r>
              <a:rPr lang="zh-TW" altLang="en-US" dirty="0">
                <a:latin typeface="微軟正黑體" pitchFamily="34"/>
                <a:ea typeface="微軟正黑體" pitchFamily="34"/>
              </a:rPr>
              <a:t>已刪除資料視為不處理</a:t>
            </a:r>
            <a:endParaRPr lang="zh-TW" altLang="zh-TW" dirty="0">
              <a:latin typeface="微軟正黑體" pitchFamily="34"/>
              <a:ea typeface="微軟正黑體" pitchFamily="34"/>
            </a:endParaRPr>
          </a:p>
        </p:txBody>
      </p:sp>
      <p:sp>
        <p:nvSpPr>
          <p:cNvPr id="9" name="文字版面配置區 8">
            <a:extLst>
              <a:ext uri="{FF2B5EF4-FFF2-40B4-BE49-F238E27FC236}">
                <a16:creationId xmlns:a16="http://schemas.microsoft.com/office/drawing/2014/main" id="{3F2FE64B-1334-4765-B973-9281A25BDF1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zh-TW" altLang="en-US" dirty="0"/>
              <a:t>若檔案原本有</a:t>
            </a:r>
            <a:r>
              <a:rPr lang="en-US" altLang="zh-TW" dirty="0"/>
              <a:t>10</a:t>
            </a:r>
            <a:r>
              <a:rPr lang="zh-TW" altLang="en-US" dirty="0"/>
              <a:t>筆資料，刪除至</a:t>
            </a:r>
            <a:r>
              <a:rPr lang="en-US" altLang="zh-TW" dirty="0"/>
              <a:t>5</a:t>
            </a:r>
            <a:r>
              <a:rPr lang="zh-TW" altLang="en-US" dirty="0"/>
              <a:t>筆後上傳，系統將不處理已刪除的</a:t>
            </a:r>
            <a:r>
              <a:rPr lang="en-US" altLang="zh-TW" dirty="0"/>
              <a:t>5</a:t>
            </a:r>
            <a:r>
              <a:rPr lang="zh-TW" altLang="en-US" dirty="0"/>
              <a:t>筆資料，亦即</a:t>
            </a:r>
            <a:r>
              <a:rPr lang="en-US" altLang="zh-TW" dirty="0"/>
              <a:t>EXCEL</a:t>
            </a:r>
            <a:r>
              <a:rPr lang="zh-TW" altLang="en-US" dirty="0"/>
              <a:t>刪除資料上傳，即系統不會直接以空白資料覆蓋已上傳資料。</a:t>
            </a:r>
          </a:p>
        </p:txBody>
      </p:sp>
      <p:sp>
        <p:nvSpPr>
          <p:cNvPr id="10" name="文字版面配置區 9">
            <a:extLst>
              <a:ext uri="{FF2B5EF4-FFF2-40B4-BE49-F238E27FC236}">
                <a16:creationId xmlns:a16="http://schemas.microsoft.com/office/drawing/2014/main" id="{DBE435EF-61D3-4FAE-9993-5CAF51F2167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zh-TW" altLang="zh-TW" dirty="0">
                <a:latin typeface="微軟正黑體" pitchFamily="34"/>
                <a:ea typeface="微軟正黑體" pitchFamily="34"/>
              </a:rPr>
              <a:t>僅針對與原先上傳重疊部分進行資料覆蓋</a:t>
            </a:r>
            <a:endParaRPr lang="zh-TW" altLang="en-US" dirty="0"/>
          </a:p>
        </p:txBody>
      </p:sp>
      <p:sp>
        <p:nvSpPr>
          <p:cNvPr id="11" name="文字版面配置區 10">
            <a:extLst>
              <a:ext uri="{FF2B5EF4-FFF2-40B4-BE49-F238E27FC236}">
                <a16:creationId xmlns:a16="http://schemas.microsoft.com/office/drawing/2014/main" id="{AE168F47-784A-42AC-8210-66B9D6534B0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zh-TW" altLang="en-US" dirty="0"/>
              <a:t>若前後上傳的資料均為相同的資料，例如同系所同一年級，則以第二次上傳為主</a:t>
            </a:r>
          </a:p>
        </p:txBody>
      </p:sp>
    </p:spTree>
    <p:extLst>
      <p:ext uri="{BB962C8B-B14F-4D97-AF65-F5344CB8AC3E}">
        <p14:creationId xmlns:p14="http://schemas.microsoft.com/office/powerpoint/2010/main" val="10425234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資料上傳</a:t>
            </a:r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EE7C46A4-4A33-4631-B053-C5EF7F6B648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399F24F-1B1E-4E1D-A03F-8CD95B92CA3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F6F4F17A-C746-4113-89E0-DF68E38AA18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3B3A479B-D1C4-441F-9055-2CD75CD8DDFF}"/>
              </a:ext>
            </a:extLst>
          </p:cNvPr>
          <p:cNvSpPr txBox="1"/>
          <p:nvPr/>
        </p:nvSpPr>
        <p:spPr>
          <a:xfrm>
            <a:off x="7078662" y="6506283"/>
            <a:ext cx="4129088" cy="830997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中文系 </a:t>
            </a:r>
            <a:r>
              <a:rPr lang="en-US" altLang="zh-TW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</a:t>
            </a: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ACFBFB11-0CAB-409E-A9CE-2B9614D92927}"/>
              </a:ext>
            </a:extLst>
          </p:cNvPr>
          <p:cNvSpPr txBox="1"/>
          <p:nvPr/>
        </p:nvSpPr>
        <p:spPr>
          <a:xfrm>
            <a:off x="7078662" y="4906082"/>
            <a:ext cx="4129088" cy="830997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英文系 </a:t>
            </a:r>
            <a:r>
              <a:rPr lang="en-US" altLang="zh-TW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</a:t>
            </a: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9EC88C7E-D85F-46EB-A0A4-F48AE45F6CCE}"/>
              </a:ext>
            </a:extLst>
          </p:cNvPr>
          <p:cNvSpPr txBox="1"/>
          <p:nvPr/>
        </p:nvSpPr>
        <p:spPr>
          <a:xfrm>
            <a:off x="7078662" y="3305880"/>
            <a:ext cx="4129088" cy="830997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法文系 </a:t>
            </a:r>
            <a:r>
              <a:rPr lang="en-US" altLang="zh-TW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</a:t>
            </a:r>
          </a:p>
        </p:txBody>
      </p:sp>
      <p:sp>
        <p:nvSpPr>
          <p:cNvPr id="15" name="矩形: 圓角 14">
            <a:extLst>
              <a:ext uri="{FF2B5EF4-FFF2-40B4-BE49-F238E27FC236}">
                <a16:creationId xmlns:a16="http://schemas.microsoft.com/office/drawing/2014/main" id="{91D6F25B-442F-44D0-9EE3-8D89D7E437F7}"/>
              </a:ext>
            </a:extLst>
          </p:cNvPr>
          <p:cNvSpPr/>
          <p:nvPr/>
        </p:nvSpPr>
        <p:spPr>
          <a:xfrm>
            <a:off x="5818217" y="1930097"/>
            <a:ext cx="6415088" cy="7215188"/>
          </a:xfrm>
          <a:prstGeom prst="roundRect">
            <a:avLst/>
          </a:prstGeom>
          <a:noFill/>
          <a:ln w="7620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4800"/>
          </a:p>
        </p:txBody>
      </p:sp>
    </p:spTree>
    <p:extLst>
      <p:ext uri="{BB962C8B-B14F-4D97-AF65-F5344CB8AC3E}">
        <p14:creationId xmlns:p14="http://schemas.microsoft.com/office/powerpoint/2010/main" val="2698038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>
                <a:solidFill>
                  <a:schemeClr val="bg2"/>
                </a:solidFill>
              </a:rPr>
              <a:t>基本</a:t>
            </a:r>
            <a:r>
              <a:rPr kumimoji="1" lang="zh-TW" altLang="en-US" dirty="0">
                <a:solidFill>
                  <a:schemeClr val="accent1"/>
                </a:solidFill>
              </a:rPr>
              <a:t>資料</a:t>
            </a:r>
            <a:endParaRPr kumimoji="1" lang="ja-JP" altLang="en-US" dirty="0">
              <a:solidFill>
                <a:schemeClr val="accent1"/>
              </a:solidFill>
            </a:endParaRPr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09969002"/>
      </p:ext>
    </p:extLst>
  </p:cSld>
  <p:clrMapOvr>
    <a:masterClrMapping/>
  </p:clrMapOvr>
  <p:transition spd="slow"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資料上傳</a:t>
            </a: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58B92D6-1282-49E5-860E-B510A7BC635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13B9095-4C24-4EC1-A075-DF8F6D1636B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D08052-46D4-4451-BCD3-D01F8058DAE8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F1A87852-4EDA-4F6D-AF3F-2867356F22F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E0B7646-EA91-4DE7-8295-490245DACD56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9699625"/>
            <a:ext cx="4114800" cy="4222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矩形: 圓角 6">
            <a:extLst>
              <a:ext uri="{FF2B5EF4-FFF2-40B4-BE49-F238E27FC236}">
                <a16:creationId xmlns:a16="http://schemas.microsoft.com/office/drawing/2014/main" id="{82D8B94C-C7A7-4B73-9E4F-C31D5401BA6C}"/>
              </a:ext>
            </a:extLst>
          </p:cNvPr>
          <p:cNvSpPr/>
          <p:nvPr/>
        </p:nvSpPr>
        <p:spPr>
          <a:xfrm>
            <a:off x="5947379" y="2221992"/>
            <a:ext cx="6415088" cy="6163056"/>
          </a:xfrm>
          <a:prstGeom prst="roundRect">
            <a:avLst/>
          </a:prstGeom>
          <a:noFill/>
          <a:ln w="7620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4800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3C795422-6D68-452D-A034-429775A8FF2D}"/>
              </a:ext>
            </a:extLst>
          </p:cNvPr>
          <p:cNvSpPr txBox="1"/>
          <p:nvPr/>
        </p:nvSpPr>
        <p:spPr>
          <a:xfrm>
            <a:off x="6990365" y="5999037"/>
            <a:ext cx="4129088" cy="830997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中文系 </a:t>
            </a:r>
            <a:r>
              <a:rPr lang="en-US" altLang="zh-TW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5B02F19D-BA3F-409B-934E-B139891D852E}"/>
              </a:ext>
            </a:extLst>
          </p:cNvPr>
          <p:cNvSpPr txBox="1"/>
          <p:nvPr/>
        </p:nvSpPr>
        <p:spPr>
          <a:xfrm>
            <a:off x="7023023" y="4370259"/>
            <a:ext cx="4129088" cy="830997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中文系 </a:t>
            </a:r>
            <a:r>
              <a:rPr lang="en-US" altLang="zh-TW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</a:t>
            </a:r>
          </a:p>
        </p:txBody>
      </p:sp>
    </p:spTree>
    <p:extLst>
      <p:ext uri="{BB962C8B-B14F-4D97-AF65-F5344CB8AC3E}">
        <p14:creationId xmlns:p14="http://schemas.microsoft.com/office/powerpoint/2010/main" val="1891366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Excel </a:t>
            </a:r>
            <a:r>
              <a:rPr lang="zh-TW" altLang="en-US" dirty="0"/>
              <a:t>上傳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9" name="文字版面配置區 8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endParaRPr lang="zh-TW" altLang="en-US" sz="2700" dirty="0"/>
          </a:p>
          <a:p>
            <a:endParaRPr lang="zh-TW" altLang="en-US" sz="2700" dirty="0"/>
          </a:p>
        </p:txBody>
      </p:sp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1D608E9C-924A-4ED3-AC5A-3C445F067DD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342900" indent="-171450"/>
            <a:r>
              <a:rPr lang="zh-TW" altLang="zh-TW" dirty="0">
                <a:latin typeface="微軟正黑體" pitchFamily="34"/>
                <a:ea typeface="微軟正黑體" pitchFamily="34"/>
              </a:rPr>
              <a:t>可以分批上傳，例如將</a:t>
            </a:r>
            <a:r>
              <a:rPr lang="en-US" altLang="zh-TW" dirty="0">
                <a:latin typeface="微軟正黑體" pitchFamily="34"/>
                <a:ea typeface="微軟正黑體" pitchFamily="34"/>
              </a:rPr>
              <a:t>excel</a:t>
            </a:r>
            <a:r>
              <a:rPr lang="zh-TW" altLang="zh-TW" dirty="0">
                <a:latin typeface="微軟正黑體" pitchFamily="34"/>
                <a:ea typeface="微軟正黑體" pitchFamily="34"/>
              </a:rPr>
              <a:t>拆為</a:t>
            </a:r>
            <a:r>
              <a:rPr lang="en-US" altLang="zh-TW" dirty="0">
                <a:latin typeface="微軟正黑體" pitchFamily="34"/>
                <a:ea typeface="微軟正黑體" pitchFamily="34"/>
              </a:rPr>
              <a:t>2</a:t>
            </a:r>
            <a:r>
              <a:rPr lang="zh-TW" altLang="zh-TW" dirty="0">
                <a:latin typeface="微軟正黑體" pitchFamily="34"/>
                <a:ea typeface="微軟正黑體" pitchFamily="34"/>
              </a:rPr>
              <a:t>個檔案，可分開上傳。</a:t>
            </a:r>
          </a:p>
          <a:p>
            <a:pPr marL="342900" indent="-171450"/>
            <a:endParaRPr lang="en-US" altLang="zh-TW" dirty="0">
              <a:latin typeface="微軟正黑體" pitchFamily="34"/>
              <a:ea typeface="微軟正黑體" pitchFamily="34"/>
            </a:endParaRPr>
          </a:p>
          <a:p>
            <a:pPr marL="342900" indent="-171450"/>
            <a:r>
              <a:rPr lang="zh-TW" altLang="zh-TW" dirty="0">
                <a:latin typeface="微軟正黑體" pitchFamily="34"/>
                <a:ea typeface="微軟正黑體" pitchFamily="34"/>
              </a:rPr>
              <a:t>若僅需修改其中幾筆資料，可僅上傳修改部分資料。</a:t>
            </a:r>
          </a:p>
          <a:p>
            <a:pPr marL="342900" indent="-171450"/>
            <a:endParaRPr lang="en-US" altLang="zh-TW" dirty="0">
              <a:latin typeface="微軟正黑體" pitchFamily="34"/>
              <a:ea typeface="微軟正黑體" pitchFamily="34"/>
            </a:endParaRPr>
          </a:p>
          <a:p>
            <a:pPr marL="342900" indent="-171450"/>
            <a:r>
              <a:rPr lang="zh-TW" altLang="zh-TW" dirty="0">
                <a:latin typeface="微軟正黑體" pitchFamily="34"/>
                <a:ea typeface="微軟正黑體" pitchFamily="34"/>
              </a:rPr>
              <a:t>若需以最後一份資料為主，請按 </a:t>
            </a:r>
            <a:r>
              <a:rPr lang="en-US" altLang="zh-TW" dirty="0">
                <a:latin typeface="微軟正黑體" pitchFamily="34"/>
                <a:ea typeface="微軟正黑體" pitchFamily="34"/>
              </a:rPr>
              <a:t>                          </a:t>
            </a:r>
            <a:r>
              <a:rPr lang="zh-TW" altLang="zh-TW" dirty="0">
                <a:latin typeface="微軟正黑體" pitchFamily="34"/>
                <a:ea typeface="微軟正黑體" pitchFamily="34"/>
              </a:rPr>
              <a:t>，再行上傳。</a:t>
            </a:r>
          </a:p>
          <a:p>
            <a:endParaRPr lang="zh-TW" altLang="en-US" dirty="0"/>
          </a:p>
        </p:txBody>
      </p:sp>
      <p:sp>
        <p:nvSpPr>
          <p:cNvPr id="10" name="圓角矩形 8"/>
          <p:cNvSpPr/>
          <p:nvPr/>
        </p:nvSpPr>
        <p:spPr>
          <a:xfrm>
            <a:off x="6694934" y="6223620"/>
            <a:ext cx="1952457" cy="475637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en-US" sz="2100" kern="0" dirty="0">
                <a:solidFill>
                  <a:srgbClr val="FFFFFF"/>
                </a:solidFill>
                <a:latin typeface="微軟正黑體" pitchFamily="34"/>
                <a:ea typeface="微軟正黑體" pitchFamily="34"/>
              </a:rPr>
              <a:t>清除本表資料</a:t>
            </a:r>
            <a:endParaRPr lang="en-US" sz="2100" kern="0" dirty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12899656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Excel </a:t>
            </a:r>
            <a:r>
              <a:rPr lang="zh-TW" altLang="en-US" dirty="0"/>
              <a:t>上傳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13" name="文字版面配置區 1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文字版面配置區 1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基本欄位檢查</a:t>
            </a:r>
          </a:p>
        </p:txBody>
      </p:sp>
      <p:sp>
        <p:nvSpPr>
          <p:cNvPr id="17" name="文字版面配置區 1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檢查上傳必要欄位，若自行增加之欄位則跳過不處理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C3801FF3-72B3-4091-8085-BF8B8B66E4A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可分批上傳</a:t>
            </a:r>
          </a:p>
        </p:txBody>
      </p:sp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id="{1944AD33-EC34-4E24-BAFE-6B61FF933A5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zh-TW" altLang="en-US" dirty="0"/>
              <a:t>可將</a:t>
            </a:r>
            <a:r>
              <a:rPr lang="en-US" altLang="zh-TW" dirty="0"/>
              <a:t>excel</a:t>
            </a:r>
            <a:r>
              <a:rPr lang="zh-TW" altLang="en-US" dirty="0"/>
              <a:t>分割成多份檔案上傳</a:t>
            </a:r>
          </a:p>
        </p:txBody>
      </p:sp>
      <p:sp>
        <p:nvSpPr>
          <p:cNvPr id="7" name="文字版面配置區 6">
            <a:extLst>
              <a:ext uri="{FF2B5EF4-FFF2-40B4-BE49-F238E27FC236}">
                <a16:creationId xmlns:a16="http://schemas.microsoft.com/office/drawing/2014/main" id="{B1D1AF3C-5FAD-41B1-B6EC-9393E47EC78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欄位順序可以調換</a:t>
            </a:r>
          </a:p>
        </p:txBody>
      </p:sp>
      <p:sp>
        <p:nvSpPr>
          <p:cNvPr id="8" name="文字版面配置區 7">
            <a:extLst>
              <a:ext uri="{FF2B5EF4-FFF2-40B4-BE49-F238E27FC236}">
                <a16:creationId xmlns:a16="http://schemas.microsoft.com/office/drawing/2014/main" id="{D2E0EEE7-ECE2-445D-94E5-45DF3A410AB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zh-TW" altLang="en-US" dirty="0"/>
              <a:t>可自由更改欄位順序</a:t>
            </a:r>
          </a:p>
        </p:txBody>
      </p:sp>
    </p:spTree>
    <p:extLst>
      <p:ext uri="{BB962C8B-B14F-4D97-AF65-F5344CB8AC3E}">
        <p14:creationId xmlns:p14="http://schemas.microsoft.com/office/powerpoint/2010/main" val="36667370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Excel </a:t>
            </a:r>
            <a:r>
              <a:rPr lang="zh-TW" altLang="en-US" dirty="0"/>
              <a:t>上傳</a:t>
            </a:r>
            <a:r>
              <a:rPr lang="en-US" altLang="zh-TW" dirty="0"/>
              <a:t>-</a:t>
            </a:r>
            <a:r>
              <a:rPr lang="zh-TW" altLang="en-US" dirty="0"/>
              <a:t>欄位順序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31A39219-F1D1-4475-91D4-C75BAF671AD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圓角矩形 8"/>
          <p:cNvSpPr/>
          <p:nvPr/>
        </p:nvSpPr>
        <p:spPr>
          <a:xfrm>
            <a:off x="4660113" y="3410546"/>
            <a:ext cx="1958969" cy="649085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gradFill>
            <a:gsLst>
              <a:gs pos="0">
                <a:srgbClr val="49B1C3"/>
              </a:gs>
              <a:gs pos="100000">
                <a:srgbClr val="A2EDFF"/>
              </a:gs>
            </a:gsLst>
            <a:lin ang="16200000"/>
          </a:gradFill>
          <a:ln cap="flat"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en-US" sz="2700" kern="0">
                <a:solidFill>
                  <a:srgbClr val="FFFFFF"/>
                </a:solidFill>
                <a:latin typeface="微軟正黑體" pitchFamily="34"/>
                <a:ea typeface="微軟正黑體" pitchFamily="34"/>
              </a:rPr>
              <a:t>系所</a:t>
            </a:r>
            <a:endParaRPr lang="en-US" sz="270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  <p:sp>
        <p:nvSpPr>
          <p:cNvPr id="10" name="圓角矩形 9"/>
          <p:cNvSpPr/>
          <p:nvPr/>
        </p:nvSpPr>
        <p:spPr>
          <a:xfrm>
            <a:off x="7454751" y="3428213"/>
            <a:ext cx="1958969" cy="649085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gradFill>
            <a:gsLst>
              <a:gs pos="0">
                <a:srgbClr val="49B1C3"/>
              </a:gs>
              <a:gs pos="100000">
                <a:srgbClr val="A2EDFF"/>
              </a:gs>
            </a:gsLst>
            <a:lin ang="16200000"/>
          </a:gradFill>
          <a:ln cap="flat"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en-US" sz="2700" kern="0">
                <a:solidFill>
                  <a:srgbClr val="FFFFFF"/>
                </a:solidFill>
                <a:latin typeface="微軟正黑體" pitchFamily="34"/>
                <a:ea typeface="微軟正黑體" pitchFamily="34"/>
              </a:rPr>
              <a:t>學制</a:t>
            </a:r>
            <a:endParaRPr lang="en-US" sz="270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  <p:sp>
        <p:nvSpPr>
          <p:cNvPr id="11" name="圓角矩形 10"/>
          <p:cNvSpPr/>
          <p:nvPr/>
        </p:nvSpPr>
        <p:spPr>
          <a:xfrm>
            <a:off x="10591289" y="3408536"/>
            <a:ext cx="1958969" cy="649085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gradFill>
            <a:gsLst>
              <a:gs pos="0">
                <a:srgbClr val="F0A621"/>
              </a:gs>
              <a:gs pos="100000">
                <a:srgbClr val="FFD786"/>
              </a:gs>
            </a:gsLst>
            <a:lin ang="16200000"/>
          </a:gradFill>
          <a:ln cap="flat"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en-US" sz="2700" kern="0">
                <a:solidFill>
                  <a:srgbClr val="FFFFFF"/>
                </a:solidFill>
                <a:latin typeface="微軟正黑體" pitchFamily="34"/>
                <a:ea typeface="微軟正黑體" pitchFamily="34"/>
              </a:rPr>
              <a:t>學生人數</a:t>
            </a:r>
            <a:endParaRPr lang="en-US" sz="270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  <p:sp>
        <p:nvSpPr>
          <p:cNvPr id="12" name="向下箭號 11"/>
          <p:cNvSpPr/>
          <p:nvPr/>
        </p:nvSpPr>
        <p:spPr>
          <a:xfrm>
            <a:off x="8096070" y="4763096"/>
            <a:ext cx="751862" cy="501996"/>
          </a:xfrm>
          <a:custGeom>
            <a:avLst>
              <a:gd name="f0" fmla="val 10800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-270"/>
              <a:gd name="f11" fmla="+- 0 0 -90"/>
              <a:gd name="f12" fmla="*/ f5 1 21600"/>
              <a:gd name="f13" fmla="*/ f6 1 21600"/>
              <a:gd name="f14" fmla="pin 0 f1 10800"/>
              <a:gd name="f15" fmla="pin 0 f0 21600"/>
              <a:gd name="f16" fmla="*/ f10 f2 1"/>
              <a:gd name="f17" fmla="*/ f11 f2 1"/>
              <a:gd name="f18" fmla="val f14"/>
              <a:gd name="f19" fmla="val f15"/>
              <a:gd name="f20" fmla="+- 21600 0 f14"/>
              <a:gd name="f21" fmla="*/ f14 f12 1"/>
              <a:gd name="f22" fmla="*/ f15 f13 1"/>
              <a:gd name="f23" fmla="*/ 0 f13 1"/>
              <a:gd name="f24" fmla="*/ 0 f12 1"/>
              <a:gd name="f25" fmla="*/ f16 1 f4"/>
              <a:gd name="f26" fmla="*/ 21600 f12 1"/>
              <a:gd name="f27" fmla="*/ f17 1 f4"/>
              <a:gd name="f28" fmla="+- 21600 0 f19"/>
              <a:gd name="f29" fmla="*/ f18 f12 1"/>
              <a:gd name="f30" fmla="*/ f20 f12 1"/>
              <a:gd name="f31" fmla="*/ f19 f13 1"/>
              <a:gd name="f32" fmla="+- f25 0 f3"/>
              <a:gd name="f33" fmla="+- f27 0 f3"/>
              <a:gd name="f34" fmla="*/ f28 f18 1"/>
              <a:gd name="f35" fmla="*/ f34 1 10800"/>
              <a:gd name="f36" fmla="+- f19 f35 0"/>
              <a:gd name="f37" fmla="*/ f36 f13 1"/>
            </a:gdLst>
            <a:ahLst>
              <a:ahXY gdRefX="f1" minX="f7" maxX="f9" gdRefY="f0" minY="f7" maxY="f8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24" y="f31"/>
              </a:cxn>
              <a:cxn ang="f33">
                <a:pos x="f26" y="f31"/>
              </a:cxn>
            </a:cxnLst>
            <a:rect l="f29" t="f23" r="f30" b="f37"/>
            <a:pathLst>
              <a:path w="21600" h="21600">
                <a:moveTo>
                  <a:pt x="f18" y="f7"/>
                </a:moveTo>
                <a:lnTo>
                  <a:pt x="f18" y="f19"/>
                </a:lnTo>
                <a:lnTo>
                  <a:pt x="f7" y="f19"/>
                </a:lnTo>
                <a:lnTo>
                  <a:pt x="f9" y="f8"/>
                </a:lnTo>
                <a:lnTo>
                  <a:pt x="f8" y="f19"/>
                </a:lnTo>
                <a:lnTo>
                  <a:pt x="f20" y="f19"/>
                </a:lnTo>
                <a:lnTo>
                  <a:pt x="f20" y="f7"/>
                </a:lnTo>
                <a:close/>
              </a:path>
            </a:pathLst>
          </a:custGeom>
          <a:solidFill>
            <a:srgbClr val="FF0000"/>
          </a:solidFill>
          <a:ln cap="flat"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70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  <p:sp>
        <p:nvSpPr>
          <p:cNvPr id="13" name="圓角矩形 12"/>
          <p:cNvSpPr/>
          <p:nvPr/>
        </p:nvSpPr>
        <p:spPr>
          <a:xfrm>
            <a:off x="7454751" y="5763222"/>
            <a:ext cx="1958969" cy="675837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gradFill>
            <a:gsLst>
              <a:gs pos="0">
                <a:srgbClr val="49B1C3"/>
              </a:gs>
              <a:gs pos="100000">
                <a:srgbClr val="A2EDFF"/>
              </a:gs>
            </a:gsLst>
            <a:lin ang="16200000"/>
          </a:gradFill>
          <a:ln cap="flat"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en-US" sz="2700" kern="0">
                <a:solidFill>
                  <a:srgbClr val="FFFFFF"/>
                </a:solidFill>
                <a:latin typeface="微軟正黑體" pitchFamily="34"/>
                <a:ea typeface="微軟正黑體" pitchFamily="34"/>
              </a:rPr>
              <a:t>系所</a:t>
            </a:r>
            <a:endParaRPr lang="en-US" sz="270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  <p:sp>
        <p:nvSpPr>
          <p:cNvPr id="14" name="圓角矩形 13"/>
          <p:cNvSpPr/>
          <p:nvPr/>
        </p:nvSpPr>
        <p:spPr>
          <a:xfrm>
            <a:off x="10591289" y="5763221"/>
            <a:ext cx="1958969" cy="675837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gradFill>
            <a:gsLst>
              <a:gs pos="0">
                <a:srgbClr val="49B1C3"/>
              </a:gs>
              <a:gs pos="100000">
                <a:srgbClr val="A2EDFF"/>
              </a:gs>
            </a:gsLst>
            <a:lin ang="16200000"/>
          </a:gradFill>
          <a:ln cap="flat"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en-US" sz="2700" kern="0">
                <a:solidFill>
                  <a:srgbClr val="FFFFFF"/>
                </a:solidFill>
                <a:latin typeface="微軟正黑體" pitchFamily="34"/>
                <a:ea typeface="微軟正黑體" pitchFamily="34"/>
              </a:rPr>
              <a:t>學制</a:t>
            </a:r>
            <a:endParaRPr lang="en-US" sz="270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  <p:sp>
        <p:nvSpPr>
          <p:cNvPr id="15" name="圓角矩形 14"/>
          <p:cNvSpPr/>
          <p:nvPr/>
        </p:nvSpPr>
        <p:spPr>
          <a:xfrm>
            <a:off x="4589679" y="5763222"/>
            <a:ext cx="1958969" cy="675837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gradFill>
            <a:gsLst>
              <a:gs pos="0">
                <a:srgbClr val="F0A621"/>
              </a:gs>
              <a:gs pos="100000">
                <a:srgbClr val="FFD786"/>
              </a:gs>
            </a:gsLst>
            <a:lin ang="16200000"/>
          </a:gradFill>
          <a:ln cap="flat"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en-US" sz="2700" kern="0">
                <a:solidFill>
                  <a:srgbClr val="FFFFFF"/>
                </a:solidFill>
                <a:latin typeface="微軟正黑體" pitchFamily="34"/>
                <a:ea typeface="微軟正黑體" pitchFamily="34"/>
              </a:rPr>
              <a:t>學生人數</a:t>
            </a:r>
            <a:endParaRPr lang="en-US" sz="270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1822785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kern="0" dirty="0">
                <a:solidFill>
                  <a:srgbClr val="617A86"/>
                </a:solidFill>
                <a:latin typeface="Arial" pitchFamily="34"/>
                <a:ea typeface="微軟正黑體" pitchFamily="34"/>
                <a:cs typeface="Arial" pitchFamily="34"/>
              </a:rPr>
              <a:t>Excel</a:t>
            </a:r>
            <a:r>
              <a:rPr lang="zh-TW" altLang="zh-TW" kern="0" dirty="0">
                <a:solidFill>
                  <a:srgbClr val="617A86"/>
                </a:solidFill>
                <a:latin typeface="Arial" pitchFamily="34"/>
                <a:ea typeface="微軟正黑體" pitchFamily="34"/>
                <a:cs typeface="Arial" pitchFamily="34"/>
              </a:rPr>
              <a:t>上傳</a:t>
            </a:r>
            <a:r>
              <a:rPr lang="en-US" altLang="zh-TW" kern="0" dirty="0">
                <a:solidFill>
                  <a:srgbClr val="617A86"/>
                </a:solidFill>
                <a:latin typeface="Arial" pitchFamily="34"/>
                <a:ea typeface="微軟正黑體" pitchFamily="34"/>
                <a:cs typeface="Arial" pitchFamily="34"/>
              </a:rPr>
              <a:t>-</a:t>
            </a:r>
            <a:r>
              <a:rPr lang="zh-TW" altLang="zh-TW" kern="0" dirty="0">
                <a:solidFill>
                  <a:srgbClr val="617A86"/>
                </a:solidFill>
                <a:latin typeface="Arial" pitchFamily="34"/>
                <a:ea typeface="微軟正黑體" pitchFamily="34"/>
                <a:cs typeface="Arial" pitchFamily="34"/>
              </a:rPr>
              <a:t>必要欄位檢核</a:t>
            </a:r>
            <a:endParaRPr lang="zh-TW" alt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4C4D9854-95AD-4202-B5D9-1C279A09C8D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grpSp>
        <p:nvGrpSpPr>
          <p:cNvPr id="6" name="群組 17"/>
          <p:cNvGrpSpPr/>
          <p:nvPr/>
        </p:nvGrpSpPr>
        <p:grpSpPr>
          <a:xfrm>
            <a:off x="4589679" y="3153371"/>
            <a:ext cx="9096953" cy="3924300"/>
            <a:chOff x="549545" y="1256888"/>
            <a:chExt cx="6913997" cy="3218349"/>
          </a:xfrm>
        </p:grpSpPr>
        <p:sp>
          <p:nvSpPr>
            <p:cNvPr id="7" name="圓角矩形 2"/>
            <p:cNvSpPr/>
            <p:nvPr/>
          </p:nvSpPr>
          <p:spPr>
            <a:xfrm>
              <a:off x="549545" y="3081674"/>
              <a:ext cx="6913997" cy="1393563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FFFFFF"/>
            </a:solidFill>
            <a:ln w="25402" cap="flat">
              <a:solidFill>
                <a:srgbClr val="D89F39"/>
              </a:solidFill>
              <a:prstDash val="solid"/>
            </a:ln>
          </p:spPr>
          <p:txBody>
            <a:bodyPr vert="horz" wrap="square" lIns="68580" tIns="34290" rIns="68580" bIns="34290" anchor="ctr" anchorCtr="1" compatLnSpc="1">
              <a:noAutofit/>
            </a:bodyPr>
            <a:lstStyle/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700" kern="0">
                <a:solidFill>
                  <a:srgbClr val="000000"/>
                </a:solidFill>
                <a:latin typeface="微軟正黑體" pitchFamily="34"/>
                <a:ea typeface="微軟正黑體" pitchFamily="34"/>
              </a:endParaRPr>
            </a:p>
          </p:txBody>
        </p:sp>
        <p:sp>
          <p:nvSpPr>
            <p:cNvPr id="8" name="圓角矩形 3"/>
            <p:cNvSpPr/>
            <p:nvPr/>
          </p:nvSpPr>
          <p:spPr>
            <a:xfrm>
              <a:off x="549545" y="1256888"/>
              <a:ext cx="6913997" cy="1393563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FFFFFF"/>
            </a:solidFill>
            <a:ln w="25402" cap="flat">
              <a:solidFill>
                <a:srgbClr val="D89F39"/>
              </a:solidFill>
              <a:prstDash val="solid"/>
            </a:ln>
          </p:spPr>
          <p:txBody>
            <a:bodyPr vert="horz" wrap="square" lIns="68580" tIns="34290" rIns="68580" bIns="34290" anchor="ctr" anchorCtr="1" compatLnSpc="1">
              <a:noAutofit/>
            </a:bodyPr>
            <a:lstStyle/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700" kern="0">
                <a:solidFill>
                  <a:srgbClr val="000000"/>
                </a:solidFill>
                <a:latin typeface="微軟正黑體" pitchFamily="34"/>
                <a:ea typeface="微軟正黑體" pitchFamily="34"/>
              </a:endParaRPr>
            </a:p>
          </p:txBody>
        </p:sp>
        <p:sp>
          <p:nvSpPr>
            <p:cNvPr id="9" name="圓角矩形 4"/>
            <p:cNvSpPr/>
            <p:nvPr/>
          </p:nvSpPr>
          <p:spPr>
            <a:xfrm>
              <a:off x="892701" y="1757284"/>
              <a:ext cx="1455240" cy="74112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gradFill>
              <a:gsLst>
                <a:gs pos="0">
                  <a:srgbClr val="9EC8FF"/>
                </a:gs>
                <a:gs pos="100000">
                  <a:srgbClr val="BCD7FF"/>
                </a:gs>
              </a:gsLst>
              <a:lin ang="16200000"/>
            </a:gradFill>
            <a:ln w="9528" cap="flat">
              <a:solidFill>
                <a:srgbClr val="357EB9"/>
              </a:solidFill>
              <a:prstDash val="solid"/>
            </a:ln>
            <a:effectLst>
              <a:outerShdw dist="19997" dir="5400000" algn="tl">
                <a:srgbClr val="000000">
                  <a:alpha val="38000"/>
                </a:srgbClr>
              </a:outerShdw>
            </a:effectLst>
          </p:spPr>
          <p:txBody>
            <a:bodyPr vert="horz" wrap="square" lIns="68580" tIns="34290" rIns="68580" bIns="34290" anchor="ctr" anchorCtr="1" compatLnSpc="1">
              <a:noAutofit/>
            </a:bodyPr>
            <a:lstStyle/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TW" altLang="en-US" sz="2700" kern="0" dirty="0">
                  <a:solidFill>
                    <a:srgbClr val="000000"/>
                  </a:solidFill>
                  <a:latin typeface="微軟正黑體" pitchFamily="34"/>
                  <a:ea typeface="微軟正黑體" pitchFamily="34"/>
                </a:rPr>
                <a:t>主聘單位</a:t>
              </a:r>
              <a:endParaRPr lang="en-US" sz="2700" kern="0" dirty="0">
                <a:solidFill>
                  <a:srgbClr val="000000"/>
                </a:solidFill>
                <a:latin typeface="微軟正黑體" pitchFamily="34"/>
                <a:ea typeface="微軟正黑體" pitchFamily="34"/>
              </a:endParaRPr>
            </a:p>
          </p:txBody>
        </p:sp>
        <p:sp>
          <p:nvSpPr>
            <p:cNvPr id="10" name="圓角矩形 5"/>
            <p:cNvSpPr/>
            <p:nvPr/>
          </p:nvSpPr>
          <p:spPr>
            <a:xfrm>
              <a:off x="2673092" y="1757284"/>
              <a:ext cx="1455240" cy="74112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gradFill>
              <a:gsLst>
                <a:gs pos="0">
                  <a:srgbClr val="9EC8FF"/>
                </a:gs>
                <a:gs pos="100000">
                  <a:srgbClr val="BCD7FF"/>
                </a:gs>
              </a:gsLst>
              <a:lin ang="16200000"/>
            </a:gradFill>
            <a:ln w="9528" cap="flat">
              <a:solidFill>
                <a:srgbClr val="357EB9"/>
              </a:solidFill>
              <a:prstDash val="solid"/>
            </a:ln>
            <a:effectLst>
              <a:outerShdw dist="19997" dir="5400000" algn="tl">
                <a:srgbClr val="000000">
                  <a:alpha val="38000"/>
                </a:srgbClr>
              </a:outerShdw>
            </a:effectLst>
          </p:spPr>
          <p:txBody>
            <a:bodyPr vert="horz" wrap="square" lIns="68580" tIns="34290" rIns="68580" bIns="34290" anchor="ctr" anchorCtr="1" compatLnSpc="1">
              <a:noAutofit/>
            </a:bodyPr>
            <a:lstStyle/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TW" altLang="en-US" sz="2700" kern="0">
                  <a:solidFill>
                    <a:srgbClr val="000000"/>
                  </a:solidFill>
                  <a:latin typeface="微軟正黑體" pitchFamily="34"/>
                  <a:ea typeface="微軟正黑體" pitchFamily="34"/>
                </a:rPr>
                <a:t>姓名</a:t>
              </a:r>
              <a:endParaRPr lang="en-US" sz="2700" kern="0">
                <a:solidFill>
                  <a:srgbClr val="000000"/>
                </a:solidFill>
                <a:latin typeface="微軟正黑體" pitchFamily="34"/>
                <a:ea typeface="微軟正黑體" pitchFamily="34"/>
              </a:endParaRPr>
            </a:p>
          </p:txBody>
        </p:sp>
        <p:sp>
          <p:nvSpPr>
            <p:cNvPr id="11" name="流程圖: 接點 6"/>
            <p:cNvSpPr/>
            <p:nvPr/>
          </p:nvSpPr>
          <p:spPr>
            <a:xfrm>
              <a:off x="4616604" y="2047085"/>
              <a:ext cx="139802" cy="161528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000000"/>
            </a:solidFill>
            <a:ln w="38103" cap="flat">
              <a:solidFill>
                <a:srgbClr val="FFFFFF"/>
              </a:solidFill>
              <a:prstDash val="solid"/>
            </a:ln>
            <a:effectLst>
              <a:outerShdw dist="19997" dir="5400000" algn="tl">
                <a:srgbClr val="000000">
                  <a:alpha val="38000"/>
                </a:srgbClr>
              </a:outerShdw>
            </a:effectLst>
          </p:spPr>
          <p:txBody>
            <a:bodyPr vert="horz" wrap="square" lIns="68580" tIns="34290" rIns="68580" bIns="34290" anchor="ctr" anchorCtr="1" compatLnSpc="1">
              <a:noAutofit/>
            </a:bodyPr>
            <a:lstStyle/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700" kern="0">
                <a:solidFill>
                  <a:srgbClr val="FFFFFF"/>
                </a:solidFill>
                <a:latin typeface="微軟正黑體" pitchFamily="34"/>
                <a:ea typeface="微軟正黑體" pitchFamily="34"/>
              </a:endParaRPr>
            </a:p>
          </p:txBody>
        </p:sp>
        <p:sp>
          <p:nvSpPr>
            <p:cNvPr id="12" name="流程圖: 接點 7"/>
            <p:cNvSpPr/>
            <p:nvPr/>
          </p:nvSpPr>
          <p:spPr>
            <a:xfrm>
              <a:off x="4956578" y="2047085"/>
              <a:ext cx="139802" cy="161528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000000"/>
            </a:solidFill>
            <a:ln w="38103" cap="flat">
              <a:solidFill>
                <a:srgbClr val="FFFFFF"/>
              </a:solidFill>
              <a:prstDash val="solid"/>
            </a:ln>
            <a:effectLst>
              <a:outerShdw dist="19997" dir="5400000" algn="tl">
                <a:srgbClr val="000000">
                  <a:alpha val="38000"/>
                </a:srgbClr>
              </a:outerShdw>
            </a:effectLst>
          </p:spPr>
          <p:txBody>
            <a:bodyPr vert="horz" wrap="square" lIns="68580" tIns="34290" rIns="68580" bIns="34290" anchor="ctr" anchorCtr="1" compatLnSpc="1">
              <a:noAutofit/>
            </a:bodyPr>
            <a:lstStyle/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700" kern="0">
                <a:solidFill>
                  <a:srgbClr val="FFFFFF"/>
                </a:solidFill>
                <a:latin typeface="微軟正黑體" pitchFamily="34"/>
                <a:ea typeface="微軟正黑體" pitchFamily="34"/>
              </a:endParaRPr>
            </a:p>
          </p:txBody>
        </p:sp>
        <p:sp>
          <p:nvSpPr>
            <p:cNvPr id="13" name="流程圖: 接點 8"/>
            <p:cNvSpPr/>
            <p:nvPr/>
          </p:nvSpPr>
          <p:spPr>
            <a:xfrm>
              <a:off x="5300795" y="2047085"/>
              <a:ext cx="139802" cy="161528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000000"/>
            </a:solidFill>
            <a:ln w="38103" cap="flat">
              <a:solidFill>
                <a:srgbClr val="FFFFFF"/>
              </a:solidFill>
              <a:prstDash val="solid"/>
            </a:ln>
            <a:effectLst>
              <a:outerShdw dist="19997" dir="5400000" algn="tl">
                <a:srgbClr val="000000">
                  <a:alpha val="38000"/>
                </a:srgbClr>
              </a:outerShdw>
            </a:effectLst>
          </p:spPr>
          <p:txBody>
            <a:bodyPr vert="horz" wrap="square" lIns="68580" tIns="34290" rIns="68580" bIns="34290" anchor="ctr" anchorCtr="1" compatLnSpc="1">
              <a:noAutofit/>
            </a:bodyPr>
            <a:lstStyle/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700" kern="0">
                <a:solidFill>
                  <a:srgbClr val="FFFFFF"/>
                </a:solidFill>
                <a:latin typeface="微軟正黑體" pitchFamily="34"/>
                <a:ea typeface="微軟正黑體" pitchFamily="34"/>
              </a:endParaRPr>
            </a:p>
          </p:txBody>
        </p:sp>
        <p:sp>
          <p:nvSpPr>
            <p:cNvPr id="14" name="圓角矩形 9"/>
            <p:cNvSpPr/>
            <p:nvPr/>
          </p:nvSpPr>
          <p:spPr>
            <a:xfrm>
              <a:off x="2673092" y="3517157"/>
              <a:ext cx="1455240" cy="74112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gradFill>
              <a:gsLst>
                <a:gs pos="0">
                  <a:srgbClr val="9EC8FF"/>
                </a:gs>
                <a:gs pos="100000">
                  <a:srgbClr val="BCD7FF"/>
                </a:gs>
              </a:gsLst>
              <a:lin ang="16200000"/>
            </a:gradFill>
            <a:ln w="9528" cap="flat">
              <a:solidFill>
                <a:srgbClr val="357EB9"/>
              </a:solidFill>
              <a:prstDash val="solid"/>
            </a:ln>
            <a:effectLst>
              <a:outerShdw dist="19997" dir="5400000" algn="tl">
                <a:srgbClr val="000000">
                  <a:alpha val="38000"/>
                </a:srgbClr>
              </a:outerShdw>
            </a:effectLst>
          </p:spPr>
          <p:txBody>
            <a:bodyPr vert="horz" wrap="square" lIns="68580" tIns="34290" rIns="68580" bIns="34290" anchor="ctr" anchorCtr="1" compatLnSpc="1">
              <a:noAutofit/>
            </a:bodyPr>
            <a:lstStyle/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TW" altLang="en-US" sz="2700" kern="0">
                  <a:solidFill>
                    <a:srgbClr val="000000"/>
                  </a:solidFill>
                  <a:latin typeface="微軟正黑體" pitchFamily="34"/>
                  <a:ea typeface="微軟正黑體" pitchFamily="34"/>
                </a:rPr>
                <a:t>主聘單位</a:t>
              </a:r>
              <a:endParaRPr lang="en-US" sz="2700" kern="0">
                <a:solidFill>
                  <a:srgbClr val="000000"/>
                </a:solidFill>
                <a:latin typeface="微軟正黑體" pitchFamily="34"/>
                <a:ea typeface="微軟正黑體" pitchFamily="34"/>
              </a:endParaRPr>
            </a:p>
          </p:txBody>
        </p:sp>
        <p:sp>
          <p:nvSpPr>
            <p:cNvPr id="15" name="圓角矩形 10"/>
            <p:cNvSpPr/>
            <p:nvPr/>
          </p:nvSpPr>
          <p:spPr>
            <a:xfrm>
              <a:off x="4505385" y="3502910"/>
              <a:ext cx="1455240" cy="74112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gradFill>
              <a:gsLst>
                <a:gs pos="0">
                  <a:srgbClr val="9EC8FF"/>
                </a:gs>
                <a:gs pos="100000">
                  <a:srgbClr val="BCD7FF"/>
                </a:gs>
              </a:gsLst>
              <a:lin ang="16200000"/>
            </a:gradFill>
            <a:ln w="9528" cap="flat">
              <a:solidFill>
                <a:srgbClr val="357EB9"/>
              </a:solidFill>
              <a:prstDash val="solid"/>
            </a:ln>
            <a:effectLst>
              <a:outerShdw dist="19997" dir="5400000" algn="tl">
                <a:srgbClr val="000000">
                  <a:alpha val="38000"/>
                </a:srgbClr>
              </a:outerShdw>
            </a:effectLst>
          </p:spPr>
          <p:txBody>
            <a:bodyPr vert="horz" wrap="square" lIns="68580" tIns="34290" rIns="68580" bIns="34290" anchor="ctr" anchorCtr="1" compatLnSpc="1">
              <a:noAutofit/>
            </a:bodyPr>
            <a:lstStyle/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TW" altLang="en-US" sz="2700" kern="0">
                  <a:solidFill>
                    <a:srgbClr val="000000"/>
                  </a:solidFill>
                  <a:latin typeface="微軟正黑體" pitchFamily="34"/>
                  <a:ea typeface="微軟正黑體" pitchFamily="34"/>
                </a:rPr>
                <a:t>姓名</a:t>
              </a:r>
              <a:endParaRPr lang="en-US" sz="2700" kern="0">
                <a:solidFill>
                  <a:srgbClr val="000000"/>
                </a:solidFill>
                <a:latin typeface="微軟正黑體" pitchFamily="34"/>
                <a:ea typeface="微軟正黑體" pitchFamily="34"/>
              </a:endParaRPr>
            </a:p>
          </p:txBody>
        </p:sp>
        <p:sp>
          <p:nvSpPr>
            <p:cNvPr id="16" name="流程圖: 接點 11"/>
            <p:cNvSpPr/>
            <p:nvPr/>
          </p:nvSpPr>
          <p:spPr>
            <a:xfrm>
              <a:off x="6448897" y="3778456"/>
              <a:ext cx="139802" cy="161528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000000"/>
            </a:solidFill>
            <a:ln w="38103" cap="flat">
              <a:solidFill>
                <a:srgbClr val="FFFFFF"/>
              </a:solidFill>
              <a:prstDash val="solid"/>
            </a:ln>
            <a:effectLst>
              <a:outerShdw dist="19997" dir="5400000" algn="tl">
                <a:srgbClr val="000000">
                  <a:alpha val="38000"/>
                </a:srgbClr>
              </a:outerShdw>
            </a:effectLst>
          </p:spPr>
          <p:txBody>
            <a:bodyPr vert="horz" wrap="square" lIns="68580" tIns="34290" rIns="68580" bIns="34290" anchor="ctr" anchorCtr="1" compatLnSpc="1">
              <a:noAutofit/>
            </a:bodyPr>
            <a:lstStyle/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700" kern="0">
                <a:solidFill>
                  <a:srgbClr val="FFFFFF"/>
                </a:solidFill>
                <a:latin typeface="微軟正黑體" pitchFamily="34"/>
                <a:ea typeface="微軟正黑體" pitchFamily="34"/>
              </a:endParaRPr>
            </a:p>
          </p:txBody>
        </p:sp>
        <p:sp>
          <p:nvSpPr>
            <p:cNvPr id="17" name="流程圖: 接點 12"/>
            <p:cNvSpPr/>
            <p:nvPr/>
          </p:nvSpPr>
          <p:spPr>
            <a:xfrm>
              <a:off x="6788871" y="3778456"/>
              <a:ext cx="139802" cy="161528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000000"/>
            </a:solidFill>
            <a:ln w="38103" cap="flat">
              <a:solidFill>
                <a:srgbClr val="FFFFFF"/>
              </a:solidFill>
              <a:prstDash val="solid"/>
            </a:ln>
            <a:effectLst>
              <a:outerShdw dist="19997" dir="5400000" algn="tl">
                <a:srgbClr val="000000">
                  <a:alpha val="38000"/>
                </a:srgbClr>
              </a:outerShdw>
            </a:effectLst>
          </p:spPr>
          <p:txBody>
            <a:bodyPr vert="horz" wrap="square" lIns="68580" tIns="34290" rIns="68580" bIns="34290" anchor="ctr" anchorCtr="1" compatLnSpc="1">
              <a:noAutofit/>
            </a:bodyPr>
            <a:lstStyle/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700" kern="0">
                <a:solidFill>
                  <a:srgbClr val="FFFFFF"/>
                </a:solidFill>
                <a:latin typeface="微軟正黑體" pitchFamily="34"/>
                <a:ea typeface="微軟正黑體" pitchFamily="34"/>
              </a:endParaRPr>
            </a:p>
          </p:txBody>
        </p:sp>
        <p:sp>
          <p:nvSpPr>
            <p:cNvPr id="18" name="流程圖: 接點 13"/>
            <p:cNvSpPr/>
            <p:nvPr/>
          </p:nvSpPr>
          <p:spPr>
            <a:xfrm>
              <a:off x="7133088" y="3778456"/>
              <a:ext cx="139802" cy="161528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000000"/>
            </a:solidFill>
            <a:ln w="38103" cap="flat">
              <a:solidFill>
                <a:srgbClr val="FFFFFF"/>
              </a:solidFill>
              <a:prstDash val="solid"/>
            </a:ln>
            <a:effectLst>
              <a:outerShdw dist="19997" dir="5400000" algn="tl">
                <a:srgbClr val="000000">
                  <a:alpha val="38000"/>
                </a:srgbClr>
              </a:outerShdw>
            </a:effectLst>
          </p:spPr>
          <p:txBody>
            <a:bodyPr vert="horz" wrap="square" lIns="68580" tIns="34290" rIns="68580" bIns="34290" anchor="ctr" anchorCtr="1" compatLnSpc="1">
              <a:noAutofit/>
            </a:bodyPr>
            <a:lstStyle/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700" kern="0">
                <a:solidFill>
                  <a:srgbClr val="FFFFFF"/>
                </a:solidFill>
                <a:latin typeface="微軟正黑體" pitchFamily="34"/>
                <a:ea typeface="微軟正黑體" pitchFamily="34"/>
              </a:endParaRPr>
            </a:p>
          </p:txBody>
        </p:sp>
        <p:sp>
          <p:nvSpPr>
            <p:cNvPr id="19" name="圓角矩形 14"/>
            <p:cNvSpPr/>
            <p:nvPr/>
          </p:nvSpPr>
          <p:spPr>
            <a:xfrm>
              <a:off x="892692" y="3517157"/>
              <a:ext cx="1455240" cy="74112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gradFill>
              <a:gsLst>
                <a:gs pos="0">
                  <a:srgbClr val="A9E9F9"/>
                </a:gs>
                <a:gs pos="100000">
                  <a:srgbClr val="C3EFF9"/>
                </a:gs>
              </a:gsLst>
              <a:lin ang="16200000"/>
            </a:gradFill>
            <a:ln w="9528" cap="flat">
              <a:solidFill>
                <a:srgbClr val="53A5B3"/>
              </a:solidFill>
              <a:prstDash val="solid"/>
            </a:ln>
            <a:effectLst>
              <a:outerShdw dist="19997" dir="5400000" algn="tl">
                <a:srgbClr val="000000">
                  <a:alpha val="38000"/>
                </a:srgbClr>
              </a:outerShdw>
            </a:effectLst>
          </p:spPr>
          <p:txBody>
            <a:bodyPr vert="horz" wrap="square" lIns="68580" tIns="34290" rIns="68580" bIns="34290" anchor="ctr" anchorCtr="1" compatLnSpc="1">
              <a:noAutofit/>
            </a:bodyPr>
            <a:lstStyle/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TW" altLang="en-US" sz="2700" kern="0">
                  <a:solidFill>
                    <a:srgbClr val="000000"/>
                  </a:solidFill>
                  <a:latin typeface="微軟正黑體" pitchFamily="34"/>
                  <a:ea typeface="微軟正黑體" pitchFamily="34"/>
                </a:rPr>
                <a:t>主聘單位</a:t>
              </a:r>
              <a:endParaRPr lang="en-US" sz="2700" kern="0">
                <a:solidFill>
                  <a:srgbClr val="000000"/>
                </a:solidFill>
                <a:latin typeface="微軟正黑體" pitchFamily="34"/>
                <a:ea typeface="微軟正黑體" pitchFamily="34"/>
              </a:endParaRPr>
            </a:p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TW" altLang="en-US" sz="2700" kern="0">
                  <a:solidFill>
                    <a:srgbClr val="000000"/>
                  </a:solidFill>
                  <a:latin typeface="微軟正黑體" pitchFamily="34"/>
                  <a:ea typeface="微軟正黑體" pitchFamily="34"/>
                </a:rPr>
                <a:t>類別</a:t>
              </a:r>
              <a:endParaRPr lang="en-US" sz="2700" kern="0">
                <a:solidFill>
                  <a:srgbClr val="000000"/>
                </a:solidFill>
                <a:latin typeface="微軟正黑體" pitchFamily="34"/>
                <a:ea typeface="微軟正黑體" pitchFamily="34"/>
              </a:endParaRPr>
            </a:p>
          </p:txBody>
        </p:sp>
        <p:sp>
          <p:nvSpPr>
            <p:cNvPr id="20" name="文字方塊 15"/>
            <p:cNvSpPr txBox="1"/>
            <p:nvPr/>
          </p:nvSpPr>
          <p:spPr>
            <a:xfrm>
              <a:off x="892701" y="1256888"/>
              <a:ext cx="1900086" cy="321823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68580" tIns="34290" rIns="68580" bIns="34290" anchor="t" anchorCtr="0" compatLnSpc="1">
              <a:spAutoFit/>
            </a:bodyPr>
            <a:lstStyle/>
            <a:p>
              <a:pPr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100" kern="0" dirty="0">
                  <a:solidFill>
                    <a:srgbClr val="000000"/>
                  </a:solidFill>
                  <a:latin typeface="微軟正黑體" pitchFamily="34"/>
                  <a:ea typeface="微軟正黑體" pitchFamily="34"/>
                  <a:cs typeface="Arial"/>
                </a:rPr>
                <a:t>Excel</a:t>
              </a:r>
              <a:r>
                <a:rPr lang="zh-TW" altLang="en-US" sz="2100" kern="0" dirty="0">
                  <a:solidFill>
                    <a:srgbClr val="000000"/>
                  </a:solidFill>
                  <a:latin typeface="微軟正黑體" pitchFamily="34"/>
                  <a:ea typeface="微軟正黑體" pitchFamily="34"/>
                  <a:cs typeface="Arial"/>
                </a:rPr>
                <a:t>下載欄位</a:t>
              </a:r>
              <a:endParaRPr lang="en-US" sz="2100" kern="0" dirty="0">
                <a:solidFill>
                  <a:srgbClr val="000000"/>
                </a:solidFill>
                <a:latin typeface="微軟正黑體" pitchFamily="34"/>
                <a:ea typeface="微軟正黑體" pitchFamily="34"/>
                <a:cs typeface="Arial"/>
              </a:endParaRPr>
            </a:p>
          </p:txBody>
        </p:sp>
        <p:sp>
          <p:nvSpPr>
            <p:cNvPr id="21" name="文字方塊 16"/>
            <p:cNvSpPr txBox="1"/>
            <p:nvPr/>
          </p:nvSpPr>
          <p:spPr>
            <a:xfrm>
              <a:off x="892701" y="3095399"/>
              <a:ext cx="1900086" cy="321823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68580" tIns="34290" rIns="68580" bIns="34290" anchor="t" anchorCtr="0" compatLnSpc="1">
              <a:spAutoFit/>
            </a:bodyPr>
            <a:lstStyle/>
            <a:p>
              <a:pPr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TW" altLang="en-US" sz="2100" kern="0">
                  <a:solidFill>
                    <a:srgbClr val="000000"/>
                  </a:solidFill>
                  <a:latin typeface="微軟正黑體" pitchFamily="34"/>
                  <a:ea typeface="微軟正黑體" pitchFamily="34"/>
                  <a:cs typeface="Arial"/>
                </a:rPr>
                <a:t>表冊列印</a:t>
              </a:r>
              <a:r>
                <a:rPr lang="en-US" sz="2100" kern="0">
                  <a:solidFill>
                    <a:srgbClr val="000000"/>
                  </a:solidFill>
                  <a:latin typeface="微軟正黑體" pitchFamily="34"/>
                  <a:ea typeface="微軟正黑體" pitchFamily="34"/>
                  <a:cs typeface="Arial"/>
                </a:rPr>
                <a:t>Excel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67669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Excel</a:t>
            </a:r>
            <a:r>
              <a:rPr lang="zh-TW" altLang="en-US" dirty="0"/>
              <a:t>上傳</a:t>
            </a:r>
            <a:r>
              <a:rPr lang="en-US" altLang="zh-TW" dirty="0"/>
              <a:t>-</a:t>
            </a:r>
            <a:r>
              <a:rPr lang="zh-TW" altLang="en-US" dirty="0"/>
              <a:t>操作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926BD342-1E9B-4523-8287-EE1D245F490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圖片 6">
            <a:extLst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7608" y="3644949"/>
            <a:ext cx="12384221" cy="318957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矩形 4"/>
          <p:cNvSpPr/>
          <p:nvPr/>
        </p:nvSpPr>
        <p:spPr>
          <a:xfrm>
            <a:off x="3725001" y="3503578"/>
            <a:ext cx="974598" cy="638828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19430706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Excel</a:t>
            </a:r>
            <a:r>
              <a:rPr lang="zh-TW" altLang="en-US" dirty="0"/>
              <a:t>上傳</a:t>
            </a:r>
            <a:r>
              <a:rPr lang="en-US" altLang="zh-TW" dirty="0"/>
              <a:t>-</a:t>
            </a:r>
            <a:r>
              <a:rPr lang="zh-TW" altLang="en-US" dirty="0"/>
              <a:t>資料上傳說明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E81D13B3-14E5-4209-A012-88DD8C0E999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圖片 3">
            <a:extLst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0867" y="3058121"/>
            <a:ext cx="9908058" cy="5210175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25630971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EXCEL </a:t>
            </a:r>
            <a:r>
              <a:rPr lang="zh-TW" altLang="en-US" dirty="0"/>
              <a:t>上傳</a:t>
            </a:r>
            <a:r>
              <a:rPr lang="en-US" altLang="zh-TW" dirty="0"/>
              <a:t>-</a:t>
            </a:r>
            <a:r>
              <a:rPr lang="zh-TW" altLang="en-US" dirty="0"/>
              <a:t>資料下載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775BF45F-E2C5-4E0D-9394-7B2CC70802E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圖片 3">
            <a:extLst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7809" y="2964809"/>
            <a:ext cx="9881414" cy="527658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矩形 4"/>
          <p:cNvSpPr/>
          <p:nvPr/>
        </p:nvSpPr>
        <p:spPr>
          <a:xfrm>
            <a:off x="4660113" y="3412597"/>
            <a:ext cx="3450036" cy="504899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41950474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EXCEL </a:t>
            </a:r>
            <a:r>
              <a:rPr lang="zh-TW" altLang="en-US" dirty="0"/>
              <a:t>上傳</a:t>
            </a:r>
            <a:r>
              <a:rPr lang="en-US" altLang="zh-TW" dirty="0"/>
              <a:t>-</a:t>
            </a:r>
            <a:r>
              <a:rPr lang="zh-TW" altLang="en-US" dirty="0"/>
              <a:t>資料下載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673AD187-09CC-44EA-A513-A96CA3C0CE8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Picture 2">
            <a:extLst/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511153" y="3188309"/>
            <a:ext cx="6372228" cy="3974760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5704438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EXCEL </a:t>
            </a:r>
            <a:r>
              <a:rPr lang="zh-TW" altLang="en-US" dirty="0"/>
              <a:t>上傳</a:t>
            </a:r>
            <a:r>
              <a:rPr lang="en-US" altLang="zh-TW" dirty="0"/>
              <a:t>-</a:t>
            </a:r>
            <a:r>
              <a:rPr lang="zh-TW" altLang="en-US" dirty="0"/>
              <a:t>對照表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D7AA39E6-9DD9-4205-8851-FD2DD4C684B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Picture 2">
            <a:extLst/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954844" y="2445383"/>
            <a:ext cx="5648718" cy="6028197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857914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00B0F0"/>
                </a:solidFill>
              </a:rPr>
              <a:t>注意</a:t>
            </a:r>
            <a:r>
              <a:rPr lang="zh-TW" altLang="en-US" dirty="0"/>
              <a:t>事項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4</a:t>
            </a:fld>
            <a:endParaRPr lang="ja-JP" altLang="en-US" dirty="0"/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11" name="テキスト プレースホルダー 10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0000" lnSpcReduction="20000"/>
          </a:bodyPr>
          <a:lstStyle/>
          <a:p>
            <a:r>
              <a:rPr kumimoji="1" lang="zh-TW" altLang="en-US" dirty="0"/>
              <a:t>教</a:t>
            </a:r>
            <a:r>
              <a:rPr kumimoji="1" lang="en-US" altLang="zh-TW" dirty="0"/>
              <a:t>1.</a:t>
            </a:r>
            <a:r>
              <a:rPr kumimoji="1" lang="zh-TW" altLang="en-US" dirty="0"/>
              <a:t>教師兼任行政多項職務，請以逗點區隔</a:t>
            </a:r>
            <a:endParaRPr kumimoji="1" lang="ja-JP" altLang="en-US" dirty="0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kumimoji="1" lang="zh-TW" altLang="en-US" dirty="0"/>
              <a:t>因應職</a:t>
            </a:r>
            <a:r>
              <a:rPr kumimoji="1" lang="en-US" altLang="zh-TW" dirty="0"/>
              <a:t>2-2</a:t>
            </a:r>
            <a:r>
              <a:rPr kumimoji="1" lang="zh-TW" altLang="en-US" dirty="0"/>
              <a:t>，系統自動匯出須採統一格式，若教師兼任多項行政職務，請統一以逗點區隔，請勿以「兼」或其他符號做區隔，造成系統無法判別。</a:t>
            </a:r>
            <a:endParaRPr kumimoji="1" lang="ja-JP" altLang="en-US" dirty="0"/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zh-TW" altLang="en-US" dirty="0"/>
              <a:t>休學生休學過程轉系</a:t>
            </a:r>
          </a:p>
        </p:txBody>
      </p:sp>
      <p:sp>
        <p:nvSpPr>
          <p:cNvPr id="14" name="テキスト プレースホルダー 1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00B0F0"/>
                </a:solidFill>
              </a:rPr>
              <a:t>前期已休學</a:t>
            </a:r>
            <a:r>
              <a:rPr lang="zh-TW" altLang="en-US" dirty="0"/>
              <a:t>：於原系所填報「復學」、於新系所填報「休學」</a:t>
            </a:r>
            <a:endParaRPr lang="en-US" altLang="zh-TW" dirty="0"/>
          </a:p>
          <a:p>
            <a:r>
              <a:rPr lang="zh-TW" altLang="en-US" dirty="0">
                <a:solidFill>
                  <a:srgbClr val="00B0F0">
                    <a:alpha val="90000"/>
                  </a:srgbClr>
                </a:solidFill>
              </a:rPr>
              <a:t>前期未休學</a:t>
            </a:r>
            <a:r>
              <a:rPr lang="zh-TW" altLang="en-US" dirty="0"/>
              <a:t>：於新系所填報「休學」</a:t>
            </a:r>
          </a:p>
        </p:txBody>
      </p:sp>
    </p:spTree>
    <p:extLst>
      <p:ext uri="{BB962C8B-B14F-4D97-AF65-F5344CB8AC3E}">
        <p14:creationId xmlns:p14="http://schemas.microsoft.com/office/powerpoint/2010/main" val="767713884"/>
      </p:ext>
    </p:extLst>
  </p:cSld>
  <p:clrMapOvr>
    <a:masterClrMapping/>
  </p:clrMapOvr>
  <p:transition spd="slow">
    <p:push dir="u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379B28C4-B073-4B80-980D-572E623906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431" y="2820397"/>
            <a:ext cx="12838806" cy="6571575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EXCEL </a:t>
            </a:r>
            <a:r>
              <a:rPr lang="zh-TW" altLang="en-US" dirty="0"/>
              <a:t>上傳</a:t>
            </a:r>
            <a:r>
              <a:rPr lang="en-US" altLang="zh-TW" dirty="0"/>
              <a:t>-</a:t>
            </a:r>
            <a:r>
              <a:rPr lang="zh-TW" altLang="en-US" dirty="0"/>
              <a:t>資料匯入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BC5B2D00-D725-4F79-800A-A43AD988454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1138130" y="3415308"/>
            <a:ext cx="2172427" cy="2376264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385666065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EXCEL </a:t>
            </a:r>
            <a:r>
              <a:rPr lang="zh-TW" altLang="en-US" dirty="0"/>
              <a:t>上傳</a:t>
            </a:r>
            <a:r>
              <a:rPr lang="en-US" altLang="zh-TW" dirty="0"/>
              <a:t>-</a:t>
            </a:r>
            <a:r>
              <a:rPr lang="zh-TW" altLang="en-US" dirty="0"/>
              <a:t>資料匯入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DBD386BA-403B-44C7-830C-B343CD394D0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Picture 3">
            <a:extLst/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966790" y="2580251"/>
            <a:ext cx="12690344" cy="5814762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92957131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EXCEL </a:t>
            </a:r>
            <a:r>
              <a:rPr lang="zh-TW" altLang="en-US" dirty="0"/>
              <a:t>上傳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F901419D-7FFF-4F22-AF51-B01CB9DF1B0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Picture 2">
            <a:extLst/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533746" y="2235319"/>
            <a:ext cx="13407732" cy="6143474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57909012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EXCEL </a:t>
            </a:r>
            <a:r>
              <a:rPr lang="zh-TW" altLang="en-US" dirty="0"/>
              <a:t>上傳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6485A456-2B9D-47E8-B2AA-765FF2947F3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Picture 2">
            <a:extLst/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099244" y="1934859"/>
            <a:ext cx="10087925" cy="720566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矩形 3"/>
          <p:cNvSpPr/>
          <p:nvPr/>
        </p:nvSpPr>
        <p:spPr>
          <a:xfrm>
            <a:off x="4528441" y="5569555"/>
            <a:ext cx="2300190" cy="712373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81825410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EXCEL </a:t>
            </a:r>
            <a:r>
              <a:rPr lang="zh-TW" altLang="en-US" dirty="0"/>
              <a:t>上傳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C1EA00EB-D0FF-4D1D-8367-0C0AF3B86E2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Picture 2">
            <a:extLst/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372094" y="2085005"/>
            <a:ext cx="13437020" cy="615690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矩形 3"/>
          <p:cNvSpPr/>
          <p:nvPr/>
        </p:nvSpPr>
        <p:spPr>
          <a:xfrm>
            <a:off x="10614653" y="4736223"/>
            <a:ext cx="2098472" cy="298662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293101471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EXCEL </a:t>
            </a:r>
            <a:r>
              <a:rPr lang="zh-TW" altLang="en-US" dirty="0"/>
              <a:t>上傳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1B014B7D-B13A-42D1-8297-273FB89A92E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Picture 2">
            <a:extLst/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100820" y="1922711"/>
            <a:ext cx="9814413" cy="7010295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92489179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EXCEL </a:t>
            </a:r>
            <a:r>
              <a:rPr lang="zh-TW" altLang="en-US" dirty="0"/>
              <a:t>上傳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EF9F90A3-3978-4139-9033-174454D8292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Picture 2">
            <a:extLst/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876447" y="1924847"/>
            <a:ext cx="11389494" cy="7774325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08614656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31BB9D5-862A-485D-904C-1D661F2BD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EFCAA40D-8CBA-4CF3-A647-9FE66BA28F3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A73612E2-AF38-4546-8333-F2F278CE9C5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9E939233-1281-418F-9C1A-40CA29E8BF6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DC1729D7-D7C3-423F-BCCC-9C673923DF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0994" y="114300"/>
            <a:ext cx="12544425" cy="10058400"/>
          </a:xfrm>
          <a:prstGeom prst="rect">
            <a:avLst/>
          </a:prstGeom>
        </p:spPr>
      </p:pic>
      <p:sp>
        <p:nvSpPr>
          <p:cNvPr id="7" name="矩形 3">
            <a:extLst>
              <a:ext uri="{FF2B5EF4-FFF2-40B4-BE49-F238E27FC236}">
                <a16:creationId xmlns:a16="http://schemas.microsoft.com/office/drawing/2014/main" id="{DD4C8011-7C19-4909-A3F0-CFF85D32514E}"/>
              </a:ext>
            </a:extLst>
          </p:cNvPr>
          <p:cNvSpPr/>
          <p:nvPr/>
        </p:nvSpPr>
        <p:spPr>
          <a:xfrm>
            <a:off x="14115255" y="1841122"/>
            <a:ext cx="1300164" cy="8331578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  <p:sp>
        <p:nvSpPr>
          <p:cNvPr id="8" name="箭號: 向右 7">
            <a:extLst>
              <a:ext uri="{FF2B5EF4-FFF2-40B4-BE49-F238E27FC236}">
                <a16:creationId xmlns:a16="http://schemas.microsoft.com/office/drawing/2014/main" id="{F8E925BA-FBF4-4832-938D-C2724E2E6B5E}"/>
              </a:ext>
            </a:extLst>
          </p:cNvPr>
          <p:cNvSpPr/>
          <p:nvPr/>
        </p:nvSpPr>
        <p:spPr>
          <a:xfrm>
            <a:off x="9971882" y="3100388"/>
            <a:ext cx="3401930" cy="3100388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4800"/>
          </a:p>
        </p:txBody>
      </p:sp>
    </p:spTree>
    <p:extLst>
      <p:ext uri="{BB962C8B-B14F-4D97-AF65-F5344CB8AC3E}">
        <p14:creationId xmlns:p14="http://schemas.microsoft.com/office/powerpoint/2010/main" val="44123043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>
            <a:extLst>
              <a:ext uri="{FF2B5EF4-FFF2-40B4-BE49-F238E27FC236}">
                <a16:creationId xmlns:a16="http://schemas.microsoft.com/office/drawing/2014/main" id="{6053D757-CF73-42C8-80E6-E73DE0A129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206" y="590424"/>
            <a:ext cx="13716000" cy="9106152"/>
          </a:xfrm>
          <a:prstGeom prst="rect">
            <a:avLst/>
          </a:prstGeom>
        </p:spPr>
      </p:pic>
      <p:sp>
        <p:nvSpPr>
          <p:cNvPr id="5" name="標題 4">
            <a:extLst>
              <a:ext uri="{FF2B5EF4-FFF2-40B4-BE49-F238E27FC236}">
                <a16:creationId xmlns:a16="http://schemas.microsoft.com/office/drawing/2014/main" id="{CE41B16D-8BF6-4DAF-89EC-F99885F03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C0776787-2EDC-4AFE-B42B-5FE3C41B40D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9DDCF62E-A7C7-467F-A009-2ADCB698A5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id="{DB6A95D6-1FD4-4D57-9132-24E9FD4B404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矩形 3">
            <a:extLst>
              <a:ext uri="{FF2B5EF4-FFF2-40B4-BE49-F238E27FC236}">
                <a16:creationId xmlns:a16="http://schemas.microsoft.com/office/drawing/2014/main" id="{7BAC0E9D-1D0F-466A-B03D-3A94B13CA6C6}"/>
              </a:ext>
            </a:extLst>
          </p:cNvPr>
          <p:cNvSpPr/>
          <p:nvPr/>
        </p:nvSpPr>
        <p:spPr>
          <a:xfrm>
            <a:off x="2552766" y="2990851"/>
            <a:ext cx="13191264" cy="1195388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  <p:sp>
        <p:nvSpPr>
          <p:cNvPr id="11" name="箭號: 向上 10">
            <a:extLst>
              <a:ext uri="{FF2B5EF4-FFF2-40B4-BE49-F238E27FC236}">
                <a16:creationId xmlns:a16="http://schemas.microsoft.com/office/drawing/2014/main" id="{FF9E0629-90E5-4249-A185-91035BADC587}"/>
              </a:ext>
            </a:extLst>
          </p:cNvPr>
          <p:cNvSpPr/>
          <p:nvPr/>
        </p:nvSpPr>
        <p:spPr>
          <a:xfrm>
            <a:off x="9100344" y="4429125"/>
            <a:ext cx="2357438" cy="200037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4800"/>
          </a:p>
        </p:txBody>
      </p:sp>
    </p:spTree>
    <p:extLst>
      <p:ext uri="{BB962C8B-B14F-4D97-AF65-F5344CB8AC3E}">
        <p14:creationId xmlns:p14="http://schemas.microsoft.com/office/powerpoint/2010/main" val="210541770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標題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TW" kern="0" dirty="0">
                <a:solidFill>
                  <a:srgbClr val="617A86"/>
                </a:solidFill>
                <a:latin typeface="Arial" pitchFamily="34"/>
                <a:ea typeface="微軟正黑體" pitchFamily="34"/>
                <a:cs typeface="Arial" pitchFamily="34"/>
              </a:rPr>
              <a:t>填寫狀況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FED52060-2905-4524-A6D9-253BE9BCCAB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4" name="圖片 13">
            <a:extLst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0147" y="2443796"/>
            <a:ext cx="10244156" cy="5761454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4351550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標題 9">
            <a:extLst>
              <a:ext uri="{FF2B5EF4-FFF2-40B4-BE49-F238E27FC236}">
                <a16:creationId xmlns:a16="http://schemas.microsoft.com/office/drawing/2014/main" id="{2FAF5459-C322-4A4E-8AD8-45ED9148E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注意</a:t>
            </a:r>
            <a:r>
              <a:rPr lang="zh-TW" altLang="en-US" dirty="0"/>
              <a:t>事項</a:t>
            </a:r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4B3EF028-34BC-49D1-9D6C-F29B3EE0D6C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/>
              <a:t>大學校院校務資料庫</a:t>
            </a:r>
            <a:endParaRPr lang="ja-JP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3729C5B9-DECB-42DF-907A-17DD541119F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5</a:t>
            </a:fld>
            <a:endParaRPr lang="ja-JP" altLang="en-US" dirty="0"/>
          </a:p>
        </p:txBody>
      </p:sp>
      <p:sp>
        <p:nvSpPr>
          <p:cNvPr id="11" name="文字版面配置區 10">
            <a:extLst>
              <a:ext uri="{FF2B5EF4-FFF2-40B4-BE49-F238E27FC236}">
                <a16:creationId xmlns:a16="http://schemas.microsoft.com/office/drawing/2014/main" id="{868D751B-6DC1-40B7-95B3-582E1828C74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2" name="文字版面配置區 11">
            <a:extLst>
              <a:ext uri="{FF2B5EF4-FFF2-40B4-BE49-F238E27FC236}">
                <a16:creationId xmlns:a16="http://schemas.microsoft.com/office/drawing/2014/main" id="{4B726160-CAEC-4A4D-9D26-9A38ADEB1C3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86322" y="2839244"/>
            <a:ext cx="16061728" cy="5616624"/>
          </a:xfrm>
        </p:spPr>
        <p:txBody>
          <a:bodyPr/>
          <a:lstStyle/>
          <a:p>
            <a:r>
              <a:rPr lang="zh-TW" altLang="en-US" sz="4000" dirty="0"/>
              <a:t>系統表冊自動檢核功能，僅為協助學校找出可能出錯的工具</a:t>
            </a:r>
            <a:endParaRPr lang="en-US" altLang="zh-TW" sz="4000" dirty="0"/>
          </a:p>
          <a:p>
            <a:endParaRPr lang="en-US" altLang="zh-TW" sz="4000" dirty="0"/>
          </a:p>
          <a:p>
            <a:r>
              <a:rPr lang="zh-TW" altLang="en-US" sz="4000" dirty="0"/>
              <a:t>若系統未檢核出問題，不代表資料完全正確</a:t>
            </a:r>
            <a:endParaRPr lang="en-US" altLang="zh-TW" sz="4000" dirty="0"/>
          </a:p>
          <a:p>
            <a:endParaRPr lang="en-US" altLang="zh-TW" sz="4000" dirty="0"/>
          </a:p>
          <a:p>
            <a:r>
              <a:rPr lang="zh-TW" altLang="en-US" sz="4000" dirty="0"/>
              <a:t>資料的正確性，仍須由學校填表人員以實際資料核對</a:t>
            </a:r>
          </a:p>
        </p:txBody>
      </p:sp>
    </p:spTree>
    <p:extLst>
      <p:ext uri="{BB962C8B-B14F-4D97-AF65-F5344CB8AC3E}">
        <p14:creationId xmlns:p14="http://schemas.microsoft.com/office/powerpoint/2010/main" val="326802533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資料匯出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37A0812A-8CF4-428E-B9B0-ADD85A98AEE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圖片 5">
            <a:extLst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208" y="1286472"/>
            <a:ext cx="13714809" cy="7715250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7713036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defTabSz="685800">
              <a:spcBef>
                <a:spcPts val="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zh-TW" sz="2700" kern="0" dirty="0">
                <a:solidFill>
                  <a:srgbClr val="FFC000"/>
                </a:solidFill>
                <a:latin typeface="Arial" pitchFamily="34"/>
                <a:ea typeface="微軟正黑體" pitchFamily="34"/>
                <a:cs typeface="Arial" pitchFamily="34"/>
              </a:rPr>
              <a:t>表冊檢核為協助確認輸入資料庫之資料是否與資料來源相符。</a:t>
            </a:r>
            <a:br>
              <a:rPr lang="en-US" altLang="zh-TW" sz="2700" kern="0" dirty="0">
                <a:solidFill>
                  <a:srgbClr val="FFC000"/>
                </a:solidFill>
                <a:latin typeface="Arial" pitchFamily="34"/>
                <a:ea typeface="微軟正黑體" pitchFamily="34"/>
                <a:cs typeface="Arial" pitchFamily="34"/>
              </a:rPr>
            </a:br>
            <a:r>
              <a:rPr lang="zh-TW" altLang="zh-TW" sz="2700" kern="0" dirty="0">
                <a:solidFill>
                  <a:srgbClr val="FFC000"/>
                </a:solidFill>
                <a:latin typeface="Arial" pitchFamily="34"/>
                <a:ea typeface="微軟正黑體" pitchFamily="34"/>
                <a:cs typeface="Arial" pitchFamily="34"/>
              </a:rPr>
              <a:t>若不相符，則請確認是否輸入資料庫之資料有誤</a:t>
            </a:r>
            <a:endParaRPr lang="en-US" altLang="zh-TW" sz="2700" kern="0" dirty="0">
              <a:solidFill>
                <a:srgbClr val="FFC000"/>
              </a:solidFill>
              <a:latin typeface="Arial" pitchFamily="34"/>
              <a:ea typeface="微軟正黑體" pitchFamily="34"/>
              <a:cs typeface="Arial" pitchFamily="34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E26F5357-AC25-40B1-A934-B0B8512C9DE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9" name="圖片 8">
            <a:extLst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2010" y="2891584"/>
            <a:ext cx="12779846" cy="5218208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16701608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>
                <a:solidFill>
                  <a:schemeClr val="bg2"/>
                </a:solidFill>
              </a:rPr>
              <a:t>資料</a:t>
            </a:r>
            <a:r>
              <a:rPr kumimoji="1" lang="zh-TW" altLang="en-US" dirty="0">
                <a:solidFill>
                  <a:schemeClr val="accent1"/>
                </a:solidFill>
              </a:rPr>
              <a:t>檢核</a:t>
            </a:r>
            <a:endParaRPr kumimoji="1" lang="ja-JP" altLang="en-US" dirty="0">
              <a:solidFill>
                <a:schemeClr val="accent1"/>
              </a:solidFill>
            </a:endParaRPr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53527655"/>
      </p:ext>
    </p:extLst>
  </p:cSld>
  <p:clrMapOvr>
    <a:masterClrMapping/>
  </p:clrMapOvr>
  <p:transition spd="slow">
    <p:push dir="u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資料檢核提示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18DBF4-37B7-4C4F-9728-A1C100B177EE}" type="slidenum">
              <a:rPr lang="en-US" smtClean="0"/>
              <a:t>53</a:t>
            </a:fld>
            <a:endParaRPr lang="en-US"/>
          </a:p>
        </p:txBody>
      </p:sp>
      <p:sp>
        <p:nvSpPr>
          <p:cNvPr id="9" name="內容版面配置區 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10" name="內容版面配置區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TW" altLang="en-US" dirty="0"/>
              <a:t>單一表冊完整填報</a:t>
            </a:r>
          </a:p>
        </p:txBody>
      </p:sp>
      <p:sp>
        <p:nvSpPr>
          <p:cNvPr id="11" name="內容版面配置區 10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TW" altLang="en-US" dirty="0"/>
              <a:t>若表冊要求全部單位均須填報時，則系統會檢查是否全部系所單位均已填報資料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1F72C9DA-5C11-42C3-BF7C-2684446DAF2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zh-TW" altLang="en-US" dirty="0"/>
              <a:t>交叉比對</a:t>
            </a:r>
            <a:r>
              <a:rPr lang="en-US" altLang="zh-TW" dirty="0"/>
              <a:t>-</a:t>
            </a:r>
            <a:r>
              <a:rPr lang="zh-TW" altLang="en-US" dirty="0"/>
              <a:t>提醒</a:t>
            </a:r>
          </a:p>
        </p:txBody>
      </p:sp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id="{4F7CD25C-7263-4DD8-9EE4-84F89D5CB51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zh-TW" altLang="en-US" dirty="0"/>
              <a:t>跨表冊檢核，若比對不符，則提醒學校</a:t>
            </a:r>
          </a:p>
        </p:txBody>
      </p:sp>
      <p:sp>
        <p:nvSpPr>
          <p:cNvPr id="7" name="文字版面配置區 6">
            <a:extLst>
              <a:ext uri="{FF2B5EF4-FFF2-40B4-BE49-F238E27FC236}">
                <a16:creationId xmlns:a16="http://schemas.microsoft.com/office/drawing/2014/main" id="{FED3515C-E74C-444D-8BB0-88ED25EA466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zh-TW" altLang="en-US" dirty="0"/>
              <a:t>交叉比對</a:t>
            </a:r>
            <a:r>
              <a:rPr lang="en-US" altLang="zh-TW" dirty="0"/>
              <a:t>-</a:t>
            </a:r>
            <a:r>
              <a:rPr lang="zh-TW" altLang="en-US" dirty="0"/>
              <a:t>檢誤</a:t>
            </a:r>
          </a:p>
        </p:txBody>
      </p:sp>
      <p:sp>
        <p:nvSpPr>
          <p:cNvPr id="12" name="文字版面配置區 11">
            <a:extLst>
              <a:ext uri="{FF2B5EF4-FFF2-40B4-BE49-F238E27FC236}">
                <a16:creationId xmlns:a16="http://schemas.microsoft.com/office/drawing/2014/main" id="{AF129E40-E441-4049-B6CA-2630D7B12D5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zh-TW" altLang="en-US" dirty="0"/>
              <a:t>跨表冊檢核，若比對不符，則請學校更正</a:t>
            </a:r>
          </a:p>
        </p:txBody>
      </p:sp>
    </p:spTree>
    <p:extLst>
      <p:ext uri="{BB962C8B-B14F-4D97-AF65-F5344CB8AC3E}">
        <p14:creationId xmlns:p14="http://schemas.microsoft.com/office/powerpoint/2010/main" val="271698687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 vert="horz" lIns="137160" tIns="68580" rIns="137160" bIns="68580" rtlCol="0" anchor="ctr">
            <a:normAutofit/>
          </a:bodyPr>
          <a:lstStyle/>
          <a:p>
            <a:r>
              <a:rPr lang="zh-TW" altLang="zh-TW" dirty="0"/>
              <a:t>差異比率說明</a:t>
            </a:r>
            <a:endParaRPr lang="zh-TW" alt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54</a:t>
            </a:fld>
            <a:endParaRPr lang="en-US" dirty="0"/>
          </a:p>
        </p:txBody>
      </p:sp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6F6F0236-B4BB-4497-890D-29DC795B22A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5219" y="2369289"/>
            <a:ext cx="10887075" cy="745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35927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標題 1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單一表冊完整填報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55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84A2CC25-40C7-4EEA-9A7C-E1CE9BD045F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graphicFrame>
        <p:nvGraphicFramePr>
          <p:cNvPr id="15" name="表格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8075279"/>
              </p:ext>
            </p:extLst>
          </p:nvPr>
        </p:nvGraphicFramePr>
        <p:xfrm>
          <a:off x="4106078" y="3521231"/>
          <a:ext cx="10643657" cy="457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517194">
                  <a:extLst>
                    <a:ext uri="{9D8B030D-6E8A-4147-A177-3AD203B41FA5}">
                      <a16:colId xmlns:a16="http://schemas.microsoft.com/office/drawing/2014/main" val="4069773218"/>
                    </a:ext>
                  </a:extLst>
                </a:gridCol>
                <a:gridCol w="2126463">
                  <a:extLst>
                    <a:ext uri="{9D8B030D-6E8A-4147-A177-3AD203B41FA5}">
                      <a16:colId xmlns:a16="http://schemas.microsoft.com/office/drawing/2014/main" val="2961005077"/>
                    </a:ext>
                  </a:extLst>
                </a:gridCol>
              </a:tblGrid>
              <a:tr h="434340">
                <a:tc>
                  <a:txBody>
                    <a:bodyPr/>
                    <a:lstStyle/>
                    <a:p>
                      <a:pPr lvl="0" algn="ctr"/>
                      <a:r>
                        <a:rPr lang="zh-TW" sz="2400" b="1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表冊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zh-TW" sz="2400" b="1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未填筆數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4679727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 lvl="0"/>
                      <a:r>
                        <a:rPr lang="zh-TW" sz="240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【學</a:t>
                      </a:r>
                      <a:r>
                        <a:rPr lang="en-US" sz="240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24】</a:t>
                      </a:r>
                      <a:r>
                        <a:rPr lang="zh-TW" sz="240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大學學系、所、學位學程核定招生名額「總量內新生註冊率」</a:t>
                      </a:r>
                      <a:endParaRPr lang="en-US" sz="24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10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116941071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 lvl="0"/>
                      <a:r>
                        <a:rPr lang="zh-TW" sz="240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【學</a:t>
                      </a:r>
                      <a:r>
                        <a:rPr lang="en-US" sz="240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25】</a:t>
                      </a:r>
                      <a:r>
                        <a:rPr lang="zh-TW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大學「碩士</a:t>
                      </a:r>
                      <a:r>
                        <a:rPr lang="en-US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(</a:t>
                      </a:r>
                      <a:r>
                        <a:rPr lang="zh-TW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含碩士在職</a:t>
                      </a:r>
                      <a:r>
                        <a:rPr lang="en-US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)</a:t>
                      </a:r>
                      <a:r>
                        <a:rPr lang="zh-TW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班、博士班」總量內核定招生情形調查表</a:t>
                      </a:r>
                      <a:endParaRPr lang="en-US" sz="24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12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536933331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40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kumimoji="1" lang="zh-TW" altLang="en-US" sz="2400" u="none" strike="noStrike" kern="1200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  <a:cs typeface="+mn-cs"/>
                        </a:rPr>
                        <a:t>職</a:t>
                      </a:r>
                      <a:r>
                        <a:rPr kumimoji="1" lang="en-US" altLang="zh-TW" sz="2400" u="none" strike="noStrike" kern="1200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  <a:cs typeface="+mn-cs"/>
                        </a:rPr>
                        <a:t>2</a:t>
                      </a:r>
                      <a:r>
                        <a:rPr lang="en-US" altLang="zh-TW" sz="240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】</a:t>
                      </a:r>
                      <a:r>
                        <a:rPr kumimoji="1" lang="zh-TW" altLang="en-US" sz="2400" u="none" strike="noStrike" kern="1200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  <a:cs typeface="+mn-cs"/>
                        </a:rPr>
                        <a:t>校長、一級行政主管及學術主管明細資料表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R="0" lvl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15</a:t>
                      </a:r>
                      <a:endParaRPr lang="en-US" sz="2400" b="0" i="0" u="none" strike="noStrike" cap="none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11932862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40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【職</a:t>
                      </a:r>
                      <a:r>
                        <a:rPr lang="en-US" altLang="zh-TW" sz="240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6】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學校系、所、學位學程、特殊專班、境外專班、行政單位及各類中心聯絡資料表</a:t>
                      </a:r>
                      <a:endParaRPr lang="en-US" sz="24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R="0" lvl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11</a:t>
                      </a:r>
                      <a:endParaRPr lang="en-US" sz="2400" b="0" i="0" u="none" strike="noStrike" cap="none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74032183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marL="0" lvl="0" algn="l" defTabSz="1632753" rtl="0" eaLnBrk="1" latinLnBrk="0" hangingPunct="1"/>
                      <a:r>
                        <a:rPr lang="zh-TW" altLang="zh-TW" sz="240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【校</a:t>
                      </a:r>
                      <a:r>
                        <a:rPr lang="en-US" altLang="zh-TW" sz="240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15】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畢業學分結構表</a:t>
                      </a:r>
                      <a:endParaRPr kumimoji="1" lang="zh-TW" altLang="en-US" sz="2400" u="none" strike="noStrike" kern="1200" cap="none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sz="240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149779255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marL="0" lvl="0" algn="l" defTabSz="1632753" rtl="0" eaLnBrk="1" latinLnBrk="0" hangingPunct="1"/>
                      <a:r>
                        <a:rPr kumimoji="1" lang="en-US" altLang="zh-TW" sz="2400" u="none" strike="noStrike" kern="1200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  <a:cs typeface="+mn-cs"/>
                        </a:rPr>
                        <a:t>【</a:t>
                      </a:r>
                      <a:r>
                        <a:rPr kumimoji="1" lang="zh-TW" altLang="en-US" sz="2400" u="none" strike="noStrike" kern="1200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  <a:cs typeface="+mn-cs"/>
                        </a:rPr>
                        <a:t>校</a:t>
                      </a:r>
                      <a:r>
                        <a:rPr kumimoji="1" lang="en-US" altLang="zh-TW" sz="2400" u="none" strike="noStrike" kern="1200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  <a:cs typeface="+mn-cs"/>
                        </a:rPr>
                        <a:t>23】</a:t>
                      </a:r>
                      <a:r>
                        <a:rPr kumimoji="1" lang="zh-TW" altLang="en-US" sz="2400" u="none" strike="noStrike" kern="1200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  <a:cs typeface="+mn-cs"/>
                        </a:rPr>
                        <a:t>學校「每月」身心障礙進用員額暨繳交代金統計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</a:t>
                      </a:r>
                      <a:endParaRPr lang="zh-TW" altLang="en-US" sz="240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271446230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marL="0" lvl="0" algn="l" defTabSz="1632753" rtl="0" eaLnBrk="1" latinLnBrk="0" hangingPunct="1"/>
                      <a:r>
                        <a:rPr kumimoji="1" lang="en-US" altLang="zh-TW" sz="2400" u="none" strike="noStrike" kern="1200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  <a:cs typeface="+mn-cs"/>
                        </a:rPr>
                        <a:t>【</a:t>
                      </a:r>
                      <a:r>
                        <a:rPr kumimoji="1" lang="zh-TW" altLang="en-US" sz="2400" u="none" strike="noStrike" kern="1200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  <a:cs typeface="+mn-cs"/>
                        </a:rPr>
                        <a:t>校</a:t>
                      </a:r>
                      <a:r>
                        <a:rPr kumimoji="1" lang="en-US" altLang="zh-TW" sz="2400" u="none" strike="noStrike" kern="1200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  <a:cs typeface="+mn-cs"/>
                        </a:rPr>
                        <a:t>24】</a:t>
                      </a:r>
                      <a:r>
                        <a:rPr kumimoji="1" lang="zh-TW" altLang="en-US" sz="2400" u="none" strike="noStrike" kern="1200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  <a:cs typeface="+mn-cs"/>
                        </a:rPr>
                        <a:t>日間學制學士班以下學費、雜費收費基準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altLang="en-US" sz="240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7616866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797245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單一表冊完整填報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56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3115CF83-E9BE-491D-9055-CBE1408939E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8242795"/>
              </p:ext>
            </p:extLst>
          </p:nvPr>
        </p:nvGraphicFramePr>
        <p:xfrm>
          <a:off x="4660113" y="3625712"/>
          <a:ext cx="8517194" cy="52806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517194">
                  <a:extLst>
                    <a:ext uri="{9D8B030D-6E8A-4147-A177-3AD203B41FA5}">
                      <a16:colId xmlns:a16="http://schemas.microsoft.com/office/drawing/2014/main" val="4069773218"/>
                    </a:ext>
                  </a:extLst>
                </a:gridCol>
              </a:tblGrid>
              <a:tr h="480060">
                <a:tc>
                  <a:txBody>
                    <a:bodyPr/>
                    <a:lstStyle/>
                    <a:p>
                      <a:pPr lvl="0" algn="ctr"/>
                      <a:r>
                        <a:rPr lang="zh-TW" sz="2700" b="1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表冊</a:t>
                      </a:r>
                      <a:endParaRPr lang="en-US" sz="2700" b="1" dirty="0">
                        <a:solidFill>
                          <a:schemeClr val="bg1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4679727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lvl="0"/>
                      <a:r>
                        <a:rPr lang="zh-TW" altLang="zh-TW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</a:t>
                      </a:r>
                      <a:r>
                        <a:rPr lang="en-US" altLang="zh-TW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1】</a:t>
                      </a:r>
                      <a:r>
                        <a:rPr lang="zh-TW" altLang="en-US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有自有學生宿舍，但</a:t>
                      </a:r>
                      <a:r>
                        <a:rPr lang="zh-TW" altLang="zh-TW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</a:t>
                      </a:r>
                      <a:r>
                        <a:rPr lang="en-US" altLang="zh-TW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3】</a:t>
                      </a:r>
                      <a:r>
                        <a:rPr lang="zh-TW" altLang="en-US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未填報</a:t>
                      </a:r>
                      <a:endParaRPr lang="en-US" sz="270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116941071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lvl="0"/>
                      <a:r>
                        <a:rPr lang="zh-TW" altLang="zh-TW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</a:t>
                      </a:r>
                      <a:r>
                        <a:rPr lang="en-US" altLang="zh-TW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1】</a:t>
                      </a:r>
                      <a:r>
                        <a:rPr lang="zh-TW" altLang="en-US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有租賃學生宿舍，但</a:t>
                      </a:r>
                      <a:r>
                        <a:rPr lang="zh-TW" altLang="zh-TW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</a:t>
                      </a:r>
                      <a:r>
                        <a:rPr lang="en-US" altLang="zh-TW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4】</a:t>
                      </a:r>
                      <a:r>
                        <a:rPr lang="zh-TW" altLang="en-US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未填報</a:t>
                      </a:r>
                      <a:endParaRPr lang="en-US" sz="270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536933331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20-2</a:t>
                      </a:r>
                      <a:r>
                        <a:rPr lang="en-US" altLang="zh-TW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】</a:t>
                      </a:r>
                      <a:r>
                        <a:rPr kumimoji="1" lang="zh-TW" altLang="en-US" sz="2700" u="none" strike="noStrike" kern="1200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系所無畢業學生但有填報學位資料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6361924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26</a:t>
                      </a:r>
                      <a:r>
                        <a:rPr lang="en-US" altLang="zh-TW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】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具體措施未填寫</a:t>
                      </a:r>
                      <a:endParaRPr kumimoji="1" lang="zh-TW" altLang="en-US" sz="2700" u="none" strike="noStrike" kern="1200" cap="none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11932862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24】</a:t>
                      </a:r>
                      <a:r>
                        <a:rPr lang="zh-TW" altLang="en-US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未設定聯絡窗口、特色說明未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74032183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24】</a:t>
                      </a:r>
                      <a:r>
                        <a:rPr lang="zh-TW" altLang="en-US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未設定對外說明主管</a:t>
                      </a:r>
                      <a:endParaRPr lang="en-US" altLang="zh-TW" sz="270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149779255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24-1】</a:t>
                      </a:r>
                      <a:r>
                        <a:rPr lang="zh-TW" altLang="zh-TW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24-2】</a:t>
                      </a:r>
                      <a:r>
                        <a:rPr lang="zh-TW" altLang="en-US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未填報特色說明</a:t>
                      </a:r>
                      <a:endParaRPr lang="en-US" altLang="zh-TW" sz="270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391539663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</a:t>
                      </a:r>
                      <a:r>
                        <a:rPr lang="en-US" altLang="zh-TW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】</a:t>
                      </a:r>
                      <a:r>
                        <a:rPr lang="zh-TW" altLang="zh-TW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28</a:t>
                      </a:r>
                      <a:r>
                        <a:rPr lang="en-US" altLang="zh-TW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】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無門檻卻有未通過人數</a:t>
                      </a:r>
                      <a:endParaRPr lang="en-US" altLang="zh-TW" sz="270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79052127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</a:t>
                      </a:r>
                      <a:r>
                        <a:rPr lang="en-US" altLang="zh-TW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】</a:t>
                      </a:r>
                      <a:r>
                        <a:rPr lang="zh-TW" altLang="zh-TW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28</a:t>
                      </a:r>
                      <a:r>
                        <a:rPr lang="en-US" altLang="zh-TW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】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有門檻卻無未通過人數</a:t>
                      </a:r>
                      <a:endParaRPr lang="en-US" altLang="zh-TW" sz="270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428091723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</a:t>
                      </a:r>
                      <a:r>
                        <a:rPr lang="en-US" altLang="zh-TW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1】</a:t>
                      </a:r>
                      <a:r>
                        <a:rPr kumimoji="1" lang="zh-TW" altLang="en-US" sz="2700" b="0" i="0" kern="1200" dirty="0">
                          <a:solidFill>
                            <a:schemeClr val="bg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只填專任或只填兼任教師</a:t>
                      </a:r>
                      <a:endParaRPr lang="en-US" altLang="zh-TW" sz="270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5595937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303960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交叉比對</a:t>
            </a:r>
            <a:r>
              <a:rPr lang="en-US" altLang="zh-TW" dirty="0"/>
              <a:t>-</a:t>
            </a:r>
            <a:r>
              <a:rPr lang="zh-TW" altLang="en-US" dirty="0"/>
              <a:t>檢誤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57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CA233AB7-C98C-4DF1-814C-69C800BFC51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6895649"/>
              </p:ext>
            </p:extLst>
          </p:nvPr>
        </p:nvGraphicFramePr>
        <p:xfrm>
          <a:off x="3411585" y="3192669"/>
          <a:ext cx="11463242" cy="5966460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4240248">
                  <a:extLst>
                    <a:ext uri="{9D8B030D-6E8A-4147-A177-3AD203B41FA5}">
                      <a16:colId xmlns:a16="http://schemas.microsoft.com/office/drawing/2014/main" val="4034727210"/>
                    </a:ext>
                  </a:extLst>
                </a:gridCol>
                <a:gridCol w="1011458">
                  <a:extLst>
                    <a:ext uri="{9D8B030D-6E8A-4147-A177-3AD203B41FA5}">
                      <a16:colId xmlns:a16="http://schemas.microsoft.com/office/drawing/2014/main" val="2389882042"/>
                    </a:ext>
                  </a:extLst>
                </a:gridCol>
                <a:gridCol w="6211536">
                  <a:extLst>
                    <a:ext uri="{9D8B030D-6E8A-4147-A177-3AD203B41FA5}">
                      <a16:colId xmlns:a16="http://schemas.microsoft.com/office/drawing/2014/main" val="3226683118"/>
                    </a:ext>
                  </a:extLst>
                </a:gridCol>
              </a:tblGrid>
              <a:tr h="800100">
                <a:tc>
                  <a:txBody>
                    <a:bodyPr/>
                    <a:lstStyle/>
                    <a:p>
                      <a:pPr lvl="0"/>
                      <a:r>
                        <a:rPr lang="zh-TW" sz="24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【學</a:t>
                      </a:r>
                      <a:r>
                        <a:rPr lang="en-US" sz="24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1】</a:t>
                      </a:r>
                      <a:r>
                        <a:rPr lang="zh-TW" sz="24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正式學籍生總數</a:t>
                      </a:r>
                      <a:endParaRPr lang="en-US" sz="24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微軟正黑體" pitchFamily="34"/>
                          <a:ea typeface="微軟正黑體" pitchFamily="34"/>
                        </a:rPr>
                        <a:t>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zh-TW" sz="24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【學</a:t>
                      </a:r>
                      <a:r>
                        <a:rPr lang="en-US" sz="24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14】</a:t>
                      </a:r>
                      <a:r>
                        <a:rPr lang="zh-TW" sz="24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學生數總計</a:t>
                      </a:r>
                      <a:br>
                        <a:rPr lang="en-US" sz="24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</a:br>
                      <a:r>
                        <a:rPr lang="en-US" sz="24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(</a:t>
                      </a:r>
                      <a:r>
                        <a:rPr lang="zh-TW" sz="24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比對學制、年級、男女</a:t>
                      </a:r>
                      <a:r>
                        <a:rPr lang="en-US" sz="24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)</a:t>
                      </a:r>
                      <a:endParaRPr lang="en-US" sz="24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56325478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4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【學</a:t>
                      </a:r>
                      <a:r>
                        <a:rPr lang="en-US" altLang="zh-TW" sz="24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1】</a:t>
                      </a:r>
                      <a:r>
                        <a:rPr lang="zh-TW" altLang="zh-TW" sz="24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正式學籍生總數</a:t>
                      </a:r>
                      <a:endParaRPr lang="en-US" altLang="zh-TW" sz="24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  <a:p>
                      <a:pPr lvl="0"/>
                      <a:endParaRPr lang="en-US" sz="24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altLang="zh-TW" sz="2400" b="1" dirty="0">
                          <a:solidFill>
                            <a:srgbClr val="FF0000"/>
                          </a:solidFill>
                          <a:latin typeface="微軟正黑體" pitchFamily="34"/>
                          <a:ea typeface="微軟正黑體" pitchFamily="34"/>
                        </a:rPr>
                        <a:t>&gt;=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總量延畢生</a:t>
                      </a:r>
                      <a:endParaRPr lang="en-US" sz="24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351611581"/>
                  </a:ext>
                </a:extLst>
              </a:tr>
              <a:tr h="11658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4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【學</a:t>
                      </a:r>
                      <a:r>
                        <a:rPr lang="en-US" altLang="zh-TW" sz="24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1】</a:t>
                      </a:r>
                      <a:r>
                        <a:rPr lang="zh-TW" altLang="zh-TW" sz="24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正式學籍生總數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1" dirty="0">
                          <a:solidFill>
                            <a:srgbClr val="FF0000"/>
                          </a:solidFill>
                          <a:latin typeface="微軟正黑體" pitchFamily="34"/>
                          <a:ea typeface="微軟正黑體" pitchFamily="34"/>
                        </a:rPr>
                        <a:t>&gt;=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學</a:t>
                      </a:r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2】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校外實習</a:t>
                      </a:r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+</a:t>
                      </a:r>
                    </a:p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全學年度均於國外之學生</a:t>
                      </a:r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+</a:t>
                      </a:r>
                    </a:p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學校附屬機構實習</a:t>
                      </a:r>
                      <a:endParaRPr lang="en-US" altLang="zh-TW" sz="24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110557191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 lvl="0"/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學</a:t>
                      </a:r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1】</a:t>
                      </a:r>
                      <a:r>
                        <a:rPr lang="zh-TW" altLang="zh-TW" sz="24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正式學籍生總數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依男、女分別比較</a:t>
                      </a:r>
                      <a:endParaRPr lang="en-US" sz="24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altLang="zh-TW" sz="2400" b="1" dirty="0">
                          <a:solidFill>
                            <a:srgbClr val="FF0000"/>
                          </a:solidFill>
                          <a:latin typeface="微軟正黑體" pitchFamily="34"/>
                          <a:ea typeface="微軟正黑體" pitchFamily="34"/>
                        </a:rPr>
                        <a:t>&gt;=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學</a:t>
                      </a:r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3】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學生人數</a:t>
                      </a:r>
                      <a:endParaRPr lang="en-US" sz="24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47305710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 lvl="0"/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學</a:t>
                      </a:r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1】</a:t>
                      </a:r>
                      <a:r>
                        <a:rPr lang="zh-TW" altLang="zh-TW" sz="24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正式學籍生總數</a:t>
                      </a:r>
                      <a:endParaRPr lang="en-US" altLang="zh-TW" sz="24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  <a:p>
                      <a:pPr lvl="0"/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依男、女分別比較</a:t>
                      </a:r>
                      <a:endParaRPr lang="en-US" sz="24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altLang="zh-TW" sz="2400" b="1" dirty="0">
                          <a:solidFill>
                            <a:srgbClr val="FF0000"/>
                          </a:solidFill>
                          <a:latin typeface="微軟正黑體" pitchFamily="34"/>
                          <a:ea typeface="微軟正黑體" pitchFamily="34"/>
                        </a:rPr>
                        <a:t>&gt;=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學</a:t>
                      </a:r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4】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學生人數</a:t>
                      </a:r>
                      <a:endParaRPr lang="en-US" sz="24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5429889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 lvl="0"/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學</a:t>
                      </a:r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1】</a:t>
                      </a:r>
                      <a:r>
                        <a:rPr lang="zh-TW" altLang="zh-TW" sz="24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正式學籍生總數</a:t>
                      </a:r>
                      <a:endParaRPr lang="en-US" altLang="zh-TW" sz="24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  <a:p>
                      <a:pPr lvl="0"/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依男、女分別比較</a:t>
                      </a:r>
                      <a:endParaRPr lang="en-US" sz="24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altLang="zh-TW" sz="2400" b="1" dirty="0">
                          <a:solidFill>
                            <a:srgbClr val="FF0000"/>
                          </a:solidFill>
                          <a:latin typeface="微軟正黑體" pitchFamily="34"/>
                          <a:ea typeface="微軟正黑體" pitchFamily="34"/>
                        </a:rPr>
                        <a:t>&gt;=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學</a:t>
                      </a:r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5】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學生人數</a:t>
                      </a:r>
                      <a:endParaRPr lang="en-US" sz="24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516670799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 lvl="0"/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學</a:t>
                      </a:r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1】</a:t>
                      </a:r>
                      <a:r>
                        <a:rPr lang="zh-TW" altLang="zh-TW" sz="24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正式學籍生總數</a:t>
                      </a:r>
                      <a:endParaRPr lang="en-US" altLang="zh-TW" sz="24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  <a:p>
                      <a:pPr lvl="0"/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依男、女分別比較</a:t>
                      </a:r>
                      <a:endParaRPr lang="en-US" sz="24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altLang="zh-TW" sz="2400" b="1" dirty="0">
                          <a:solidFill>
                            <a:srgbClr val="FF0000"/>
                          </a:solidFill>
                          <a:latin typeface="微軟正黑體" pitchFamily="34"/>
                          <a:ea typeface="微軟正黑體" pitchFamily="34"/>
                        </a:rPr>
                        <a:t>&gt;=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學</a:t>
                      </a:r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3】+【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學</a:t>
                      </a:r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4】+【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學</a:t>
                      </a:r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5】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學生人數</a:t>
                      </a:r>
                      <a:endParaRPr lang="en-US" sz="24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2673492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568940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5EA9CE5-23E3-46F7-BF67-DE3DF3A31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交叉比對</a:t>
            </a:r>
            <a:r>
              <a:rPr lang="en-US" altLang="zh-TW" dirty="0"/>
              <a:t>-</a:t>
            </a:r>
            <a:r>
              <a:rPr lang="zh-TW" altLang="en-US" dirty="0"/>
              <a:t>檢誤</a:t>
            </a:r>
            <a:r>
              <a:rPr lang="en-US" altLang="zh-TW" dirty="0"/>
              <a:t>(</a:t>
            </a:r>
            <a:r>
              <a:rPr lang="zh-TW" altLang="en-US" dirty="0"/>
              <a:t>續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05245BFB-4C3E-49FA-845A-09B26435CF2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大學校院校務料庫</a:t>
            </a:r>
            <a:endParaRPr lang="en-US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CDE7DCB9-3BA4-44A2-B499-66E2E615BDF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18DBF4-37B7-4C4F-9728-A1C100B177EE}" type="slidenum">
              <a:rPr lang="en-US" smtClean="0"/>
              <a:pPr/>
              <a:t>58</a:t>
            </a:fld>
            <a:endParaRPr lang="en-US"/>
          </a:p>
        </p:txBody>
      </p:sp>
      <p:sp>
        <p:nvSpPr>
          <p:cNvPr id="7" name="文字版面配置區 6">
            <a:extLst>
              <a:ext uri="{FF2B5EF4-FFF2-40B4-BE49-F238E27FC236}">
                <a16:creationId xmlns:a16="http://schemas.microsoft.com/office/drawing/2014/main" id="{7ACC9F57-B2B4-42F0-94F5-E392524E03C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14FCDD6B-25BC-4276-AA75-6FBEBBA2F057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9699625"/>
            <a:ext cx="4114800" cy="422275"/>
          </a:xfrm>
        </p:spPr>
        <p:txBody>
          <a:bodyPr/>
          <a:lstStyle/>
          <a:p>
            <a:r>
              <a:rPr lang="en-US"/>
              <a:t>your date here</a:t>
            </a:r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8362AEAA-4ABB-4633-9A8E-71E11948E1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5160761"/>
              </p:ext>
            </p:extLst>
          </p:nvPr>
        </p:nvGraphicFramePr>
        <p:xfrm>
          <a:off x="3228182" y="2738438"/>
          <a:ext cx="11463242" cy="6172200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4240248">
                  <a:extLst>
                    <a:ext uri="{9D8B030D-6E8A-4147-A177-3AD203B41FA5}">
                      <a16:colId xmlns:a16="http://schemas.microsoft.com/office/drawing/2014/main" val="779345336"/>
                    </a:ext>
                  </a:extLst>
                </a:gridCol>
                <a:gridCol w="1011458">
                  <a:extLst>
                    <a:ext uri="{9D8B030D-6E8A-4147-A177-3AD203B41FA5}">
                      <a16:colId xmlns:a16="http://schemas.microsoft.com/office/drawing/2014/main" val="1863753864"/>
                    </a:ext>
                  </a:extLst>
                </a:gridCol>
                <a:gridCol w="6211536">
                  <a:extLst>
                    <a:ext uri="{9D8B030D-6E8A-4147-A177-3AD203B41FA5}">
                      <a16:colId xmlns:a16="http://schemas.microsoft.com/office/drawing/2014/main" val="2079112823"/>
                    </a:ext>
                  </a:extLst>
                </a:gridCol>
              </a:tblGrid>
              <a:tr h="891540">
                <a:tc>
                  <a:txBody>
                    <a:bodyPr/>
                    <a:lstStyle/>
                    <a:p>
                      <a:pPr lvl="0"/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3-1】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原住民畢業學生人數</a:t>
                      </a: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分別比對男、女</a:t>
                      </a: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en-US" sz="2700" b="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b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&lt;=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前學年度</a:t>
                      </a: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3】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原住民學生人數</a:t>
                      </a:r>
                      <a:endParaRPr lang="en-US" sz="2700" b="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891619063"/>
                  </a:ext>
                </a:extLst>
              </a:tr>
              <a:tr h="1303020">
                <a:tc>
                  <a:txBody>
                    <a:bodyPr/>
                    <a:lstStyle/>
                    <a:p>
                      <a:pPr lvl="0"/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4-1】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僑生、港澳生、大陸地區來臺畢業學生人數 </a:t>
                      </a: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分別比對男、女</a:t>
                      </a: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en-US" sz="2700" b="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b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&lt;=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前學年度</a:t>
                      </a: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3】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僑生、港澳生、大陸地區來臺學生人數</a:t>
                      </a:r>
                      <a:endParaRPr lang="en-US" sz="2700" b="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802067620"/>
                  </a:ext>
                </a:extLst>
              </a:tr>
              <a:tr h="891540">
                <a:tc>
                  <a:txBody>
                    <a:bodyPr/>
                    <a:lstStyle/>
                    <a:p>
                      <a:pPr lvl="0"/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5-1】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外國畢業學生人</a:t>
                      </a: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分別比對男、女</a:t>
                      </a: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en-US" sz="2700" b="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b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&lt;=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前學年度</a:t>
                      </a: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3】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外國學生人數</a:t>
                      </a:r>
                      <a:endParaRPr lang="en-US" sz="2700" b="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515891335"/>
                  </a:ext>
                </a:extLst>
              </a:tr>
              <a:tr h="891540">
                <a:tc>
                  <a:txBody>
                    <a:bodyPr/>
                    <a:lstStyle/>
                    <a:p>
                      <a:pPr lvl="0"/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3-1】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原住民畢業學生人數</a:t>
                      </a: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分別比對男、女</a:t>
                      </a: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en-US" sz="2700" b="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b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&lt;=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20-1】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畢業學生人數</a:t>
                      </a:r>
                      <a:endParaRPr lang="en-US" sz="2700" b="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927755569"/>
                  </a:ext>
                </a:extLst>
              </a:tr>
              <a:tr h="1303020">
                <a:tc>
                  <a:txBody>
                    <a:bodyPr/>
                    <a:lstStyle/>
                    <a:p>
                      <a:pPr lvl="0"/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4-1】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僑生、港澳生、大陸地區來臺畢業學生人數 </a:t>
                      </a: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分別比對男、女</a:t>
                      </a: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en-US" sz="2700" b="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b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&lt;=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20-1】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畢業學生人數</a:t>
                      </a:r>
                      <a:endParaRPr lang="en-US" altLang="zh-TW" sz="2700" b="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436196280"/>
                  </a:ext>
                </a:extLst>
              </a:tr>
              <a:tr h="891540">
                <a:tc>
                  <a:txBody>
                    <a:bodyPr/>
                    <a:lstStyle/>
                    <a:p>
                      <a:pPr lvl="0"/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5-1】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外國畢業學生人</a:t>
                      </a: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分別比對男、女</a:t>
                      </a: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en-US" sz="2700" b="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b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&lt;=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20-1】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畢業學生人數</a:t>
                      </a:r>
                      <a:endParaRPr lang="en-US" altLang="zh-TW" sz="2700" b="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2502565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338588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439FE99-2ADB-4C96-B17C-F303FD504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交叉比對</a:t>
            </a:r>
            <a:r>
              <a:rPr lang="en-US" altLang="zh-TW" dirty="0"/>
              <a:t>-</a:t>
            </a:r>
            <a:r>
              <a:rPr lang="zh-TW" altLang="en-US" dirty="0"/>
              <a:t>檢誤</a:t>
            </a:r>
            <a:r>
              <a:rPr lang="en-US" altLang="zh-TW" dirty="0"/>
              <a:t>(</a:t>
            </a:r>
            <a:r>
              <a:rPr lang="zh-TW" altLang="en-US" dirty="0"/>
              <a:t>續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DA1EC7B7-8ABE-4297-9FAB-E4AF56E5CD5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大學校院校務料庫</a:t>
            </a:r>
            <a:endParaRPr lang="en-US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B584D7CE-FD74-41CE-A848-A34D6CA75D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18DBF4-37B7-4C4F-9728-A1C100B177EE}" type="slidenum">
              <a:rPr lang="en-US" smtClean="0"/>
              <a:pPr/>
              <a:t>59</a:t>
            </a:fld>
            <a:endParaRPr lang="en-US"/>
          </a:p>
        </p:txBody>
      </p:sp>
      <p:sp>
        <p:nvSpPr>
          <p:cNvPr id="7" name="文字版面配置區 6">
            <a:extLst>
              <a:ext uri="{FF2B5EF4-FFF2-40B4-BE49-F238E27FC236}">
                <a16:creationId xmlns:a16="http://schemas.microsoft.com/office/drawing/2014/main" id="{40D9F943-1E6E-4D91-A1B0-4B501A48665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96E92553-0C95-4D93-AB4D-2F82C473534B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9699625"/>
            <a:ext cx="4114800" cy="422275"/>
          </a:xfrm>
        </p:spPr>
        <p:txBody>
          <a:bodyPr/>
          <a:lstStyle/>
          <a:p>
            <a:r>
              <a:rPr lang="en-US"/>
              <a:t>your date here</a:t>
            </a:r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44A1C6DF-3B0A-4A52-89FF-BE2829677B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8159507"/>
              </p:ext>
            </p:extLst>
          </p:nvPr>
        </p:nvGraphicFramePr>
        <p:xfrm>
          <a:off x="3228182" y="2983260"/>
          <a:ext cx="11463242" cy="4526280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4240248">
                  <a:extLst>
                    <a:ext uri="{9D8B030D-6E8A-4147-A177-3AD203B41FA5}">
                      <a16:colId xmlns:a16="http://schemas.microsoft.com/office/drawing/2014/main" val="2775515059"/>
                    </a:ext>
                  </a:extLst>
                </a:gridCol>
                <a:gridCol w="1011458">
                  <a:extLst>
                    <a:ext uri="{9D8B030D-6E8A-4147-A177-3AD203B41FA5}">
                      <a16:colId xmlns:a16="http://schemas.microsoft.com/office/drawing/2014/main" val="1998373548"/>
                    </a:ext>
                  </a:extLst>
                </a:gridCol>
                <a:gridCol w="6211536">
                  <a:extLst>
                    <a:ext uri="{9D8B030D-6E8A-4147-A177-3AD203B41FA5}">
                      <a16:colId xmlns:a16="http://schemas.microsoft.com/office/drawing/2014/main" val="3942201776"/>
                    </a:ext>
                  </a:extLst>
                </a:gridCol>
              </a:tblGrid>
              <a:tr h="891540">
                <a:tc>
                  <a:txBody>
                    <a:bodyPr/>
                    <a:lstStyle/>
                    <a:p>
                      <a:pPr lvl="0"/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3-1】+【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4-1】+【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5-1】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畢業人數</a:t>
                      </a:r>
                      <a:endParaRPr lang="en-US" sz="2700" b="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b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&lt;=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20-1】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畢業學生人數</a:t>
                      </a:r>
                      <a:endParaRPr lang="en-US" altLang="zh-TW" sz="2700" b="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700" b="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778494523"/>
                  </a:ext>
                </a:extLst>
              </a:tr>
              <a:tr h="891540">
                <a:tc>
                  <a:txBody>
                    <a:bodyPr/>
                    <a:lstStyle/>
                    <a:p>
                      <a:pPr lvl="0"/>
                      <a:r>
                        <a:rPr 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【學</a:t>
                      </a:r>
                      <a:r>
                        <a:rPr lang="en-US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6】</a:t>
                      </a:r>
                      <a:r>
                        <a:rPr 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取得學位累計數</a:t>
                      </a:r>
                      <a:endParaRPr lang="en-US" sz="27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700" b="1" dirty="0">
                          <a:solidFill>
                            <a:srgbClr val="FF0000"/>
                          </a:solidFill>
                          <a:latin typeface="微軟正黑體" pitchFamily="34"/>
                          <a:ea typeface="微軟正黑體" pitchFamily="34"/>
                        </a:rPr>
                        <a:t>&gt;=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前期【學</a:t>
                      </a:r>
                      <a:r>
                        <a:rPr 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6】</a:t>
                      </a:r>
                      <a:r>
                        <a:rPr 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取得學位累計數</a:t>
                      </a:r>
                      <a:r>
                        <a:rPr 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(</a:t>
                      </a:r>
                      <a:r>
                        <a:rPr 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比對單一系所</a:t>
                      </a:r>
                      <a:r>
                        <a:rPr 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155045005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lvl="0"/>
                      <a:r>
                        <a:rPr lang="zh-TW" alt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【學</a:t>
                      </a:r>
                      <a:r>
                        <a:rPr lang="en-US" alt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10】</a:t>
                      </a:r>
                      <a:r>
                        <a:rPr lang="zh-TW" altLang="en-US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實習機構</a:t>
                      </a:r>
                      <a:endParaRPr lang="en-US" sz="27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altLang="zh-TW" sz="2700" b="1" dirty="0">
                          <a:solidFill>
                            <a:srgbClr val="FF0000"/>
                          </a:solidFill>
                          <a:latin typeface="微軟正黑體" pitchFamily="34"/>
                          <a:ea typeface="微軟正黑體" pitchFamily="34"/>
                        </a:rPr>
                        <a:t>&lt;&gt;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校內機構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(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校內實習不須填報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)</a:t>
                      </a:r>
                      <a:endParaRPr lang="en-US" sz="27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892221378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學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10】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實習人數</a:t>
                      </a:r>
                      <a:endParaRPr lang="en-US" sz="270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altLang="zh-TW" sz="27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學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10-1】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學生實習主要經費來源人數</a:t>
                      </a:r>
                      <a:endParaRPr lang="en-US" altLang="zh-TW" sz="270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225245464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學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10】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實習人數</a:t>
                      </a:r>
                      <a:endParaRPr lang="en-US" altLang="zh-TW" sz="27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altLang="zh-TW" sz="27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學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10-2】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學生實習權益人次</a:t>
                      </a:r>
                      <a:endParaRPr lang="en-US" altLang="zh-TW" sz="27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439100660"/>
                  </a:ext>
                </a:extLst>
              </a:tr>
              <a:tr h="1303020">
                <a:tc>
                  <a:txBody>
                    <a:bodyPr/>
                    <a:lstStyle/>
                    <a:p>
                      <a:pPr lvl="0"/>
                      <a:r>
                        <a:rPr 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【學</a:t>
                      </a:r>
                      <a:r>
                        <a:rPr lang="en-US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12】</a:t>
                      </a:r>
                      <a:r>
                        <a:rPr 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休學人數</a:t>
                      </a:r>
                      <a:endParaRPr lang="en-US" altLang="zh-TW" sz="2700" b="0" i="0" u="none" strike="noStrike" cap="none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  <a:p>
                      <a:pPr lvl="0"/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  比對至學制班別</a:t>
                      </a:r>
                      <a:endParaRPr lang="en-US" sz="27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2700" b="1" dirty="0">
                          <a:solidFill>
                            <a:srgbClr val="FF0000"/>
                          </a:solidFill>
                          <a:latin typeface="微軟正黑體" pitchFamily="34"/>
                          <a:ea typeface="微軟正黑體" pitchFamily="34"/>
                        </a:rPr>
                        <a:t>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「前一學期底總休學人數」</a:t>
                      </a:r>
                      <a:endParaRPr lang="en-US" sz="2700" b="0" i="0" u="none" strike="noStrike" cap="none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  <a:p>
                      <a:pPr lvl="0"/>
                      <a:r>
                        <a:rPr 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＋「學期內新增休學」</a:t>
                      </a:r>
                      <a:endParaRPr lang="en-US" sz="2700" b="0" i="0" u="none" strike="noStrike" cap="none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  <a:p>
                      <a:pPr lvl="0"/>
                      <a:r>
                        <a:rPr 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－「學期內休學減少」</a:t>
                      </a:r>
                      <a:endParaRPr lang="en-US" sz="27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2128752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57289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タイトル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基本資料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6</a:t>
            </a:fld>
            <a:endParaRPr lang="ja-JP" altLang="en-US" dirty="0"/>
          </a:p>
        </p:txBody>
      </p:sp>
      <p:sp>
        <p:nvSpPr>
          <p:cNvPr id="15" name="テキスト プレースホルダー 1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16" name="テキスト プレースホルダー 1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TW" altLang="en-US" dirty="0"/>
              <a:t>一般系所</a:t>
            </a:r>
            <a:endParaRPr lang="ja-JP" altLang="en-US" dirty="0"/>
          </a:p>
        </p:txBody>
      </p:sp>
      <p:sp>
        <p:nvSpPr>
          <p:cNvPr id="17" name="テキスト プレースホルダー 1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kumimoji="1" lang="zh-TW" altLang="en-US" dirty="0"/>
              <a:t>由總量提供資料匯入</a:t>
            </a:r>
            <a:endParaRPr kumimoji="1" lang="ja-JP" altLang="en-US" dirty="0"/>
          </a:p>
        </p:txBody>
      </p:sp>
      <p:sp>
        <p:nvSpPr>
          <p:cNvPr id="18" name="テキスト プレースホルダー 1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zh-TW" altLang="en-US" dirty="0"/>
              <a:t>產碩專班</a:t>
            </a:r>
            <a:endParaRPr lang="ja-JP" altLang="en-US" dirty="0"/>
          </a:p>
        </p:txBody>
      </p:sp>
      <p:sp>
        <p:nvSpPr>
          <p:cNvPr id="19" name="テキスト プレースホルダー 18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kumimoji="1" lang="zh-TW" altLang="en-US" dirty="0"/>
              <a:t>由招生科提供資料匯入</a:t>
            </a:r>
            <a:endParaRPr kumimoji="1" lang="ja-JP" altLang="en-US" dirty="0"/>
          </a:p>
        </p:txBody>
      </p:sp>
      <p:sp>
        <p:nvSpPr>
          <p:cNvPr id="20" name="テキスト プレースホルダー 19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zh-TW" altLang="en-US" dirty="0"/>
              <a:t>原住民專班</a:t>
            </a:r>
            <a:endParaRPr kumimoji="1" lang="ja-JP" altLang="en-US" dirty="0"/>
          </a:p>
        </p:txBody>
      </p:sp>
      <p:sp>
        <p:nvSpPr>
          <p:cNvPr id="21" name="テキスト プレースホルダー 20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zh-TW" altLang="en-US" dirty="0"/>
              <a:t>由招生科提供資料匯入</a:t>
            </a:r>
            <a:endParaRPr lang="ja-JP" altLang="en-US" dirty="0"/>
          </a:p>
          <a:p>
            <a:endParaRPr kumimoji="1" lang="ja-JP" altLang="en-US" dirty="0"/>
          </a:p>
        </p:txBody>
      </p:sp>
      <p:sp>
        <p:nvSpPr>
          <p:cNvPr id="22" name="テキスト プレースホルダー 21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kumimoji="1" lang="zh-TW" altLang="en-US" dirty="0"/>
              <a:t>境外專班</a:t>
            </a:r>
            <a:endParaRPr kumimoji="1" lang="ja-JP" altLang="en-US" dirty="0"/>
          </a:p>
        </p:txBody>
      </p:sp>
      <p:sp>
        <p:nvSpPr>
          <p:cNvPr id="23" name="テキスト プレースホルダー 22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zh-TW" altLang="en-US" dirty="0"/>
              <a:t>由招生科提供資料匯入</a:t>
            </a:r>
            <a:endParaRPr lang="ja-JP" altLang="en-US" dirty="0"/>
          </a:p>
          <a:p>
            <a:endParaRPr kumimoji="1" lang="ja-JP" altLang="en-US" dirty="0"/>
          </a:p>
        </p:txBody>
      </p:sp>
      <p:sp>
        <p:nvSpPr>
          <p:cNvPr id="24" name="テキスト プレースホルダー 23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kumimoji="1" lang="zh-TW" altLang="en-US" dirty="0"/>
              <a:t>營區專班</a:t>
            </a:r>
            <a:endParaRPr kumimoji="1" lang="ja-JP" altLang="en-US" dirty="0"/>
          </a:p>
        </p:txBody>
      </p:sp>
      <p:sp>
        <p:nvSpPr>
          <p:cNvPr id="25" name="テキスト プレースホルダー 24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zh-TW" altLang="en-US" dirty="0"/>
              <a:t>由招生科提供資料匯入</a:t>
            </a:r>
            <a:endParaRPr lang="ja-JP" altLang="en-US" dirty="0"/>
          </a:p>
          <a:p>
            <a:endParaRPr kumimoji="1" lang="ja-JP" altLang="en-US" dirty="0"/>
          </a:p>
        </p:txBody>
      </p:sp>
      <p:sp>
        <p:nvSpPr>
          <p:cNvPr id="26" name="テキスト プレースホルダー 25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kumimoji="1" lang="zh-TW" altLang="en-US" dirty="0"/>
              <a:t>多元培力專班</a:t>
            </a:r>
            <a:endParaRPr kumimoji="1" lang="ja-JP" altLang="en-US" dirty="0"/>
          </a:p>
        </p:txBody>
      </p:sp>
      <p:sp>
        <p:nvSpPr>
          <p:cNvPr id="27" name="テキスト プレースホルダー 26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zh-TW" altLang="en-US" dirty="0"/>
              <a:t>由招生科提供資料匯入</a:t>
            </a:r>
            <a:endParaRPr lang="ja-JP" altLang="en-US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77429801"/>
      </p:ext>
    </p:extLst>
  </p:cSld>
  <p:clrMapOvr>
    <a:masterClrMapping/>
  </p:clrMapOvr>
  <p:transition spd="slow">
    <p:push dir="u"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交叉比對</a:t>
            </a:r>
            <a:r>
              <a:rPr lang="en-US" altLang="zh-TW" dirty="0"/>
              <a:t>-</a:t>
            </a:r>
            <a:r>
              <a:rPr lang="zh-TW" altLang="en-US" dirty="0"/>
              <a:t>檢誤</a:t>
            </a:r>
            <a:r>
              <a:rPr lang="en-US" altLang="zh-TW" dirty="0"/>
              <a:t>(</a:t>
            </a:r>
            <a:r>
              <a:rPr lang="zh-TW" altLang="en-US" dirty="0"/>
              <a:t>續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60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A304D625-236A-4880-BAC7-F756042FA7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5343279"/>
              </p:ext>
            </p:extLst>
          </p:nvPr>
        </p:nvGraphicFramePr>
        <p:xfrm>
          <a:off x="3411585" y="3059505"/>
          <a:ext cx="11463242" cy="4046220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4240248">
                  <a:extLst>
                    <a:ext uri="{9D8B030D-6E8A-4147-A177-3AD203B41FA5}">
                      <a16:colId xmlns:a16="http://schemas.microsoft.com/office/drawing/2014/main" val="4034727210"/>
                    </a:ext>
                  </a:extLst>
                </a:gridCol>
                <a:gridCol w="1011458">
                  <a:extLst>
                    <a:ext uri="{9D8B030D-6E8A-4147-A177-3AD203B41FA5}">
                      <a16:colId xmlns:a16="http://schemas.microsoft.com/office/drawing/2014/main" val="2389882042"/>
                    </a:ext>
                  </a:extLst>
                </a:gridCol>
                <a:gridCol w="6211536">
                  <a:extLst>
                    <a:ext uri="{9D8B030D-6E8A-4147-A177-3AD203B41FA5}">
                      <a16:colId xmlns:a16="http://schemas.microsoft.com/office/drawing/2014/main" val="3226683118"/>
                    </a:ext>
                  </a:extLst>
                </a:gridCol>
              </a:tblGrid>
              <a:tr h="891540">
                <a:tc>
                  <a:txBody>
                    <a:bodyPr/>
                    <a:lstStyle/>
                    <a:p>
                      <a:pPr lvl="0"/>
                      <a:r>
                        <a:rPr lang="zh-TW" alt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b="0" i="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20-2】</a:t>
                      </a:r>
                      <a:r>
                        <a:rPr lang="zh-TW" altLang="en-US" sz="2700" b="0" i="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系所學位人數總和</a:t>
                      </a:r>
                      <a:endParaRPr lang="en-US" sz="2700" b="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700" b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zh-TW" alt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b="0" i="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20-1】</a:t>
                      </a:r>
                      <a:r>
                        <a:rPr lang="zh-TW" altLang="en-US" sz="2700" b="0" i="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系所畢業人數總和</a:t>
                      </a:r>
                      <a:endParaRPr lang="en-US" sz="2700" b="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876211032"/>
                  </a:ext>
                </a:extLst>
              </a:tr>
              <a:tr h="891540">
                <a:tc>
                  <a:txBody>
                    <a:bodyPr/>
                    <a:lstStyle/>
                    <a:p>
                      <a:pPr lvl="0"/>
                      <a:r>
                        <a:rPr 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【學</a:t>
                      </a:r>
                      <a:r>
                        <a:rPr lang="en-US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23】</a:t>
                      </a:r>
                      <a:r>
                        <a:rPr 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總人數</a:t>
                      </a:r>
                      <a:endParaRPr lang="en-US" sz="27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700" b="1" dirty="0">
                          <a:solidFill>
                            <a:srgbClr val="FF0000"/>
                          </a:solidFill>
                          <a:latin typeface="微軟正黑體" pitchFamily="34"/>
                          <a:ea typeface="微軟正黑體" pitchFamily="34"/>
                        </a:rPr>
                        <a:t>&lt;=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前期【學</a:t>
                      </a:r>
                      <a:r>
                        <a:rPr lang="en-US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20-1】</a:t>
                      </a:r>
                      <a:r>
                        <a:rPr 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博班畢業生數</a:t>
                      </a:r>
                      <a:r>
                        <a:rPr lang="en-US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(</a:t>
                      </a:r>
                      <a:r>
                        <a:rPr 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比對單一系所</a:t>
                      </a:r>
                      <a:r>
                        <a:rPr lang="en-US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)</a:t>
                      </a:r>
                      <a:endParaRPr lang="en-US" sz="27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13772069"/>
                  </a:ext>
                </a:extLst>
              </a:tr>
              <a:tr h="891540">
                <a:tc>
                  <a:txBody>
                    <a:bodyPr/>
                    <a:lstStyle/>
                    <a:p>
                      <a:pPr lvl="0"/>
                      <a:r>
                        <a:rPr 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【學</a:t>
                      </a:r>
                      <a:r>
                        <a:rPr 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23-1】</a:t>
                      </a:r>
                      <a:r>
                        <a:rPr 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總數</a:t>
                      </a:r>
                      <a:endParaRPr lang="en-US" sz="27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2700" b="1" dirty="0">
                          <a:solidFill>
                            <a:srgbClr val="FF0000"/>
                          </a:solidFill>
                          <a:latin typeface="微軟正黑體" pitchFamily="34"/>
                          <a:ea typeface="微軟正黑體" pitchFamily="34"/>
                        </a:rPr>
                        <a:t>&lt;=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同期【學</a:t>
                      </a:r>
                      <a:r>
                        <a:rPr 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20-1】</a:t>
                      </a:r>
                      <a:r>
                        <a:rPr 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博班畢業生數</a:t>
                      </a:r>
                      <a:r>
                        <a:rPr 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(</a:t>
                      </a:r>
                      <a:r>
                        <a:rPr 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比對單一系所</a:t>
                      </a:r>
                      <a:r>
                        <a:rPr 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54173599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lvl="0"/>
                      <a:r>
                        <a:rPr 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【學</a:t>
                      </a:r>
                      <a:r>
                        <a:rPr lang="en-US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22】</a:t>
                      </a:r>
                      <a:r>
                        <a:rPr 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入學新生總數</a:t>
                      </a:r>
                      <a:endParaRPr lang="en-US" sz="27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700" b="1" dirty="0">
                          <a:solidFill>
                            <a:srgbClr val="FF0000"/>
                          </a:solidFill>
                          <a:latin typeface="微軟正黑體" pitchFamily="34"/>
                          <a:ea typeface="微軟正黑體" pitchFamily="34"/>
                        </a:rPr>
                        <a:t>&lt;=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【學</a:t>
                      </a:r>
                      <a:r>
                        <a:rPr lang="en-US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1】</a:t>
                      </a:r>
                      <a:r>
                        <a:rPr 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及【學</a:t>
                      </a:r>
                      <a:r>
                        <a:rPr lang="en-US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14】</a:t>
                      </a:r>
                      <a:r>
                        <a:rPr 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大一生數</a:t>
                      </a:r>
                      <a:endParaRPr lang="en-US" sz="27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47549054"/>
                  </a:ext>
                </a:extLst>
              </a:tr>
              <a:tr h="891540">
                <a:tc>
                  <a:txBody>
                    <a:bodyPr/>
                    <a:lstStyle/>
                    <a:p>
                      <a:pPr lvl="0"/>
                      <a:r>
                        <a:rPr 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【學</a:t>
                      </a:r>
                      <a:r>
                        <a:rPr 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24】</a:t>
                      </a:r>
                      <a:r>
                        <a:rPr 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實際註冊人數</a:t>
                      </a:r>
                      <a:endParaRPr lang="en-US" sz="27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700" b="1" dirty="0">
                          <a:solidFill>
                            <a:srgbClr val="FF0000"/>
                          </a:solidFill>
                          <a:latin typeface="微軟正黑體" pitchFamily="34"/>
                          <a:ea typeface="微軟正黑體" pitchFamily="34"/>
                        </a:rPr>
                        <a:t>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【學</a:t>
                      </a:r>
                      <a:r>
                        <a:rPr 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25】</a:t>
                      </a:r>
                      <a:r>
                        <a:rPr 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實際註冊人數</a:t>
                      </a:r>
                      <a:br>
                        <a:rPr 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</a:br>
                      <a:r>
                        <a:rPr 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(</a:t>
                      </a:r>
                      <a:r>
                        <a:rPr 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比對單一系所</a:t>
                      </a:r>
                      <a:r>
                        <a:rPr 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8172589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992982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交叉比對</a:t>
            </a:r>
            <a:r>
              <a:rPr lang="en-US" altLang="zh-TW" dirty="0"/>
              <a:t>-</a:t>
            </a:r>
            <a:r>
              <a:rPr lang="zh-TW" altLang="en-US" dirty="0"/>
              <a:t>檢誤</a:t>
            </a:r>
            <a:r>
              <a:rPr lang="en-US" altLang="zh-TW" dirty="0"/>
              <a:t>(</a:t>
            </a:r>
            <a:r>
              <a:rPr lang="zh-TW" altLang="en-US" dirty="0"/>
              <a:t>續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61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1B543B0B-2F0C-45B3-B15F-D917897709C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8568017"/>
              </p:ext>
            </p:extLst>
          </p:nvPr>
        </p:nvGraphicFramePr>
        <p:xfrm>
          <a:off x="3667867" y="3765279"/>
          <a:ext cx="11382070" cy="2766060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3683010">
                  <a:extLst>
                    <a:ext uri="{9D8B030D-6E8A-4147-A177-3AD203B41FA5}">
                      <a16:colId xmlns:a16="http://schemas.microsoft.com/office/drawing/2014/main" val="4034727210"/>
                    </a:ext>
                  </a:extLst>
                </a:gridCol>
                <a:gridCol w="834707">
                  <a:extLst>
                    <a:ext uri="{9D8B030D-6E8A-4147-A177-3AD203B41FA5}">
                      <a16:colId xmlns:a16="http://schemas.microsoft.com/office/drawing/2014/main" val="2389882042"/>
                    </a:ext>
                  </a:extLst>
                </a:gridCol>
                <a:gridCol w="6864353">
                  <a:extLst>
                    <a:ext uri="{9D8B030D-6E8A-4147-A177-3AD203B41FA5}">
                      <a16:colId xmlns:a16="http://schemas.microsoft.com/office/drawing/2014/main" val="3226683118"/>
                    </a:ext>
                  </a:extLst>
                </a:gridCol>
              </a:tblGrid>
              <a:tr h="800100">
                <a:tc>
                  <a:txBody>
                    <a:bodyPr/>
                    <a:lstStyle/>
                    <a:p>
                      <a:pPr lvl="0"/>
                      <a:r>
                        <a:rPr lang="zh-TW" sz="28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8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學</a:t>
                      </a:r>
                      <a:r>
                        <a:rPr lang="en-US" altLang="zh-TW" sz="28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27</a:t>
                      </a:r>
                      <a:r>
                        <a:rPr lang="en-US" sz="28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】</a:t>
                      </a:r>
                      <a:r>
                        <a:rPr lang="zh-TW" altLang="en-US" sz="28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畢業人數</a:t>
                      </a:r>
                      <a:endParaRPr lang="en-US" sz="28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altLang="zh-TW" sz="2800" b="1" dirty="0">
                          <a:solidFill>
                            <a:srgbClr val="FF0000"/>
                          </a:solidFill>
                          <a:latin typeface="微軟正黑體" pitchFamily="34"/>
                          <a:ea typeface="微軟正黑體" pitchFamily="34"/>
                        </a:rPr>
                        <a:t>&lt;=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sz="28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8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學</a:t>
                      </a:r>
                      <a:r>
                        <a:rPr lang="en-US" altLang="zh-TW" sz="28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20-1</a:t>
                      </a:r>
                      <a:r>
                        <a:rPr lang="en-US" sz="28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】</a:t>
                      </a:r>
                      <a:r>
                        <a:rPr lang="zh-TW" altLang="en-US" sz="28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畢業人數</a:t>
                      </a:r>
                      <a:endParaRPr lang="en-US" altLang="zh-TW" sz="28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  <a:p>
                      <a:pPr lvl="0"/>
                      <a:r>
                        <a:rPr lang="en-US" sz="28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(</a:t>
                      </a:r>
                      <a:r>
                        <a:rPr lang="zh-TW" sz="28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比對學制、年級、男女</a:t>
                      </a:r>
                      <a:r>
                        <a:rPr lang="en-US" sz="28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)</a:t>
                      </a:r>
                      <a:endParaRPr lang="en-US" sz="28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56325478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 lvl="0"/>
                      <a:r>
                        <a:rPr lang="zh-TW" altLang="zh-TW" sz="28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8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學</a:t>
                      </a:r>
                      <a:r>
                        <a:rPr lang="en-US" altLang="zh-TW" sz="28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28】</a:t>
                      </a:r>
                      <a:r>
                        <a:rPr lang="zh-TW" altLang="en-US" sz="28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畢業人數</a:t>
                      </a:r>
                      <a:endParaRPr lang="en-US" altLang="zh-TW" sz="28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微軟正黑體" pitchFamily="34"/>
                          <a:ea typeface="微軟正黑體" pitchFamily="34"/>
                        </a:rPr>
                        <a:t>&lt;=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8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8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學</a:t>
                      </a:r>
                      <a:r>
                        <a:rPr lang="en-US" altLang="zh-TW" sz="28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20-1】</a:t>
                      </a:r>
                      <a:r>
                        <a:rPr lang="zh-TW" altLang="en-US" sz="28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畢業人數</a:t>
                      </a:r>
                      <a:endParaRPr lang="en-US" altLang="zh-TW" sz="28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  <a:p>
                      <a:pPr lvl="0"/>
                      <a:r>
                        <a:rPr lang="en-US" altLang="zh-TW" sz="28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(</a:t>
                      </a:r>
                      <a:r>
                        <a:rPr lang="zh-TW" altLang="zh-TW" sz="28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比對學制、年級、男女</a:t>
                      </a:r>
                      <a:r>
                        <a:rPr lang="en-US" altLang="zh-TW" sz="28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)</a:t>
                      </a:r>
                      <a:endParaRPr lang="en-US" altLang="zh-TW" sz="28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031366107"/>
                  </a:ext>
                </a:extLst>
              </a:tr>
              <a:tr h="891540">
                <a:tc>
                  <a:txBody>
                    <a:bodyPr/>
                    <a:lstStyle/>
                    <a:p>
                      <a:pPr lvl="0"/>
                      <a:r>
                        <a:rPr lang="en-US" altLang="zh-TW" sz="28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8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學</a:t>
                      </a:r>
                      <a:r>
                        <a:rPr lang="en-US" altLang="zh-TW" sz="28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29】</a:t>
                      </a:r>
                      <a:r>
                        <a:rPr lang="zh-TW" altLang="en-US" sz="28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曾修讀程式設計課程人數</a:t>
                      </a:r>
                      <a:endParaRPr lang="en-US" sz="28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0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&lt;=</a:t>
                      </a:r>
                      <a:endParaRPr lang="zh-TW" altLang="en-US" sz="2800" b="0" kern="12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TW" sz="2800" dirty="0">
                          <a:solidFill>
                            <a:schemeClr val="bg2"/>
                          </a:solidFill>
                        </a:rPr>
                        <a:t>【</a:t>
                      </a:r>
                      <a:r>
                        <a:rPr lang="zh-TW" altLang="en-US" sz="2800" dirty="0">
                          <a:solidFill>
                            <a:schemeClr val="bg2"/>
                          </a:solidFill>
                        </a:rPr>
                        <a:t>學</a:t>
                      </a:r>
                      <a:r>
                        <a:rPr lang="en-US" altLang="zh-TW" sz="2800" dirty="0">
                          <a:solidFill>
                            <a:schemeClr val="bg2"/>
                          </a:solidFill>
                        </a:rPr>
                        <a:t>1】</a:t>
                      </a:r>
                      <a:r>
                        <a:rPr lang="zh-TW" altLang="en-US" sz="2800" dirty="0">
                          <a:solidFill>
                            <a:schemeClr val="bg2"/>
                          </a:solidFill>
                        </a:rPr>
                        <a:t>學生人數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4747635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871497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交叉比對</a:t>
            </a:r>
            <a:r>
              <a:rPr lang="en-US" altLang="zh-TW" dirty="0"/>
              <a:t>-</a:t>
            </a:r>
            <a:r>
              <a:rPr lang="zh-TW" altLang="en-US" dirty="0"/>
              <a:t>檢誤</a:t>
            </a:r>
            <a:r>
              <a:rPr lang="en-US" altLang="zh-TW" dirty="0"/>
              <a:t>(</a:t>
            </a:r>
            <a:r>
              <a:rPr lang="zh-TW" altLang="en-US" dirty="0"/>
              <a:t>續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62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B213F8D6-0F1F-4D09-BB32-2F5778AA3E7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1626221"/>
              </p:ext>
            </p:extLst>
          </p:nvPr>
        </p:nvGraphicFramePr>
        <p:xfrm>
          <a:off x="3452172" y="2660009"/>
          <a:ext cx="11382070" cy="3746828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3683010">
                  <a:extLst>
                    <a:ext uri="{9D8B030D-6E8A-4147-A177-3AD203B41FA5}">
                      <a16:colId xmlns:a16="http://schemas.microsoft.com/office/drawing/2014/main" val="4034727210"/>
                    </a:ext>
                  </a:extLst>
                </a:gridCol>
                <a:gridCol w="834707">
                  <a:extLst>
                    <a:ext uri="{9D8B030D-6E8A-4147-A177-3AD203B41FA5}">
                      <a16:colId xmlns:a16="http://schemas.microsoft.com/office/drawing/2014/main" val="2389882042"/>
                    </a:ext>
                  </a:extLst>
                </a:gridCol>
                <a:gridCol w="6864353">
                  <a:extLst>
                    <a:ext uri="{9D8B030D-6E8A-4147-A177-3AD203B41FA5}">
                      <a16:colId xmlns:a16="http://schemas.microsoft.com/office/drawing/2014/main" val="3226683118"/>
                    </a:ext>
                  </a:extLst>
                </a:gridCol>
              </a:tblGrid>
              <a:tr h="936707">
                <a:tc>
                  <a:txBody>
                    <a:bodyPr/>
                    <a:lstStyle/>
                    <a:p>
                      <a:pPr lvl="0"/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職</a:t>
                      </a: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2】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任職單位</a:t>
                      </a:r>
                      <a:endParaRPr lang="en-US" sz="2700" b="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700" b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</a:t>
                      </a: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1】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兼任行政職務</a:t>
                      </a: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: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單位名稱與職稱</a:t>
                      </a:r>
                      <a:endParaRPr lang="en-US" sz="2700" b="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068911484"/>
                  </a:ext>
                </a:extLst>
              </a:tr>
              <a:tr h="936707">
                <a:tc>
                  <a:txBody>
                    <a:bodyPr/>
                    <a:lstStyle/>
                    <a:p>
                      <a:pPr lvl="0"/>
                      <a:r>
                        <a:rPr 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b="0" i="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</a:t>
                      </a:r>
                      <a:r>
                        <a:rPr lang="en-US" alt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r>
                        <a:rPr lang="en-US" sz="2700" b="0" i="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】</a:t>
                      </a:r>
                      <a:r>
                        <a:rPr lang="zh-TW" altLang="en-US" sz="2700" b="0" i="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不再聘兼任教師數</a:t>
                      </a:r>
                      <a:endParaRPr lang="en-US" sz="2700" b="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700" b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b="0" i="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</a:t>
                      </a:r>
                      <a:r>
                        <a:rPr lang="en-US" alt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r>
                        <a:rPr lang="en-US" sz="2700" b="0" i="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】</a:t>
                      </a:r>
                      <a:r>
                        <a:rPr lang="zh-TW" altLang="en-US" sz="2700" b="0" i="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不再聘兼任教師數</a:t>
                      </a:r>
                      <a:endParaRPr lang="en-US" altLang="zh-TW" sz="2700" b="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83911278"/>
                  </a:ext>
                </a:extLst>
              </a:tr>
              <a:tr h="936707">
                <a:tc>
                  <a:txBody>
                    <a:bodyPr/>
                    <a:lstStyle/>
                    <a:p>
                      <a:pPr lvl="0"/>
                      <a:r>
                        <a:rPr lang="zh-TW" alt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b="0" i="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</a:t>
                      </a:r>
                      <a:r>
                        <a:rPr lang="en-US" alt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5】</a:t>
                      </a:r>
                      <a:r>
                        <a:rPr lang="zh-TW" altLang="en-US" sz="2700" b="0" i="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不再聘兼任教師數</a:t>
                      </a:r>
                      <a:endParaRPr lang="en-US" altLang="zh-TW" sz="2700" b="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b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b="0" i="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</a:t>
                      </a:r>
                      <a:r>
                        <a:rPr lang="en-US" alt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1】</a:t>
                      </a:r>
                      <a:r>
                        <a:rPr kumimoji="1" lang="zh-TW" altLang="en-US" sz="2700" b="0" i="0" kern="1200" dirty="0">
                          <a:solidFill>
                            <a:schemeClr val="bg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前期兼任教師本期未再聘</a:t>
                      </a:r>
                      <a:endParaRPr lang="en-US" altLang="zh-TW" sz="2700" b="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04932775"/>
                  </a:ext>
                </a:extLst>
              </a:tr>
              <a:tr h="936707">
                <a:tc>
                  <a:txBody>
                    <a:bodyPr/>
                    <a:lstStyle/>
                    <a:p>
                      <a:pPr lvl="0"/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教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6】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支給人數 </a:t>
                      </a:r>
                      <a:endParaRPr lang="en-US" altLang="zh-TW" sz="27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  <a:p>
                      <a:pPr lvl="0"/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  依聘書職級</a:t>
                      </a:r>
                      <a:endParaRPr lang="en-US" sz="27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2700" b="1" dirty="0">
                          <a:solidFill>
                            <a:srgbClr val="FF0000"/>
                          </a:solidFill>
                          <a:latin typeface="微軟正黑體" pitchFamily="34"/>
                          <a:ea typeface="微軟正黑體" pitchFamily="34"/>
                        </a:rPr>
                        <a:t>&lt;=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教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1】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編制內專任教師」之「一般教師」及「專業技術人員」</a:t>
                      </a:r>
                      <a:endParaRPr lang="en-US" sz="27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314182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837015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交叉比對</a:t>
            </a:r>
            <a:r>
              <a:rPr lang="en-US" altLang="zh-TW" dirty="0"/>
              <a:t>-</a:t>
            </a:r>
            <a:r>
              <a:rPr lang="zh-TW" altLang="en-US" dirty="0"/>
              <a:t>檢誤</a:t>
            </a:r>
            <a:r>
              <a:rPr lang="en-US" altLang="zh-TW" dirty="0"/>
              <a:t>(</a:t>
            </a:r>
            <a:r>
              <a:rPr lang="zh-TW" altLang="en-US" dirty="0"/>
              <a:t>續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63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44AF1659-F964-4E03-99FC-88A903F6BE0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732207"/>
              </p:ext>
            </p:extLst>
          </p:nvPr>
        </p:nvGraphicFramePr>
        <p:xfrm>
          <a:off x="3411585" y="2939655"/>
          <a:ext cx="11463242" cy="4869180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4240248">
                  <a:extLst>
                    <a:ext uri="{9D8B030D-6E8A-4147-A177-3AD203B41FA5}">
                      <a16:colId xmlns:a16="http://schemas.microsoft.com/office/drawing/2014/main" val="4034727210"/>
                    </a:ext>
                  </a:extLst>
                </a:gridCol>
                <a:gridCol w="1011458">
                  <a:extLst>
                    <a:ext uri="{9D8B030D-6E8A-4147-A177-3AD203B41FA5}">
                      <a16:colId xmlns:a16="http://schemas.microsoft.com/office/drawing/2014/main" val="2389882042"/>
                    </a:ext>
                  </a:extLst>
                </a:gridCol>
                <a:gridCol w="6211536">
                  <a:extLst>
                    <a:ext uri="{9D8B030D-6E8A-4147-A177-3AD203B41FA5}">
                      <a16:colId xmlns:a16="http://schemas.microsoft.com/office/drawing/2014/main" val="3226683118"/>
                    </a:ext>
                  </a:extLst>
                </a:gridCol>
              </a:tblGrid>
              <a:tr h="1165860">
                <a:tc>
                  <a:txBody>
                    <a:bodyPr/>
                    <a:lstStyle/>
                    <a:p>
                      <a:pPr lvl="0"/>
                      <a:r>
                        <a:rPr lang="en-US" altLang="zh-TW" sz="24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4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</a:t>
                      </a:r>
                      <a:r>
                        <a:rPr lang="en-US" altLang="zh-TW" sz="24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1】</a:t>
                      </a:r>
                      <a:r>
                        <a:rPr lang="zh-TW" altLang="en-US" sz="24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租賃學生或教師宿舍之</a:t>
                      </a:r>
                      <a:r>
                        <a:rPr lang="en-US" altLang="zh-TW" sz="24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[</a:t>
                      </a:r>
                      <a:r>
                        <a:rPr lang="zh-TW" altLang="en-US" sz="24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租賃宿舍是否符合土地使用分區管制規定</a:t>
                      </a:r>
                      <a:r>
                        <a:rPr lang="en-US" altLang="zh-TW" sz="24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]</a:t>
                      </a:r>
                      <a:endParaRPr lang="en-US" sz="2400" b="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400" b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altLang="zh-TW" sz="24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4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</a:t>
                      </a:r>
                      <a:r>
                        <a:rPr lang="en-US" altLang="zh-TW" sz="24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5】[</a:t>
                      </a:r>
                      <a:r>
                        <a:rPr lang="zh-TW" altLang="en-US" sz="24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租賃宿舍是否符合土地使用分區管制規定</a:t>
                      </a:r>
                      <a:r>
                        <a:rPr lang="en-US" altLang="zh-TW" sz="24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]</a:t>
                      </a:r>
                      <a:endParaRPr lang="en-US" sz="2400" b="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406158809"/>
                  </a:ext>
                </a:extLst>
              </a:tr>
              <a:tr h="1531620">
                <a:tc>
                  <a:txBody>
                    <a:bodyPr/>
                    <a:lstStyle/>
                    <a:p>
                      <a:pPr lvl="0"/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</a:t>
                      </a:r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2】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學生宿舍床位數量</a:t>
                      </a:r>
                      <a:endParaRPr lang="en-US" sz="240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</a:t>
                      </a:r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3.】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學校自有學生宿舍表之校內非</a:t>
                      </a:r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BOT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之男女加總床位數 </a:t>
                      </a:r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+</a:t>
                      </a:r>
                    </a:p>
                    <a:p>
                      <a:pPr lvl="0"/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</a:t>
                      </a:r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4】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學校租用學生宿舍表之男女加總床位數</a:t>
                      </a:r>
                      <a:endParaRPr lang="en-US" altLang="zh-TW" sz="240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13179993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lvl="0"/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</a:t>
                      </a:r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3】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男</a:t>
                      </a:r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+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女面積</a:t>
                      </a:r>
                      <a:endParaRPr lang="en-US" sz="2400" b="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&lt;=</a:t>
                      </a:r>
                      <a:endParaRPr lang="en-US" sz="2400" b="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</a:t>
                      </a:r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 】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學生宿舍 使用執照面積</a:t>
                      </a:r>
                      <a:endParaRPr lang="en-US" sz="2400" b="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414353136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lvl="0"/>
                      <a:r>
                        <a:rPr lang="zh-TW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【校</a:t>
                      </a:r>
                      <a:r>
                        <a:rPr lang="en-US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3】</a:t>
                      </a:r>
                      <a:r>
                        <a:rPr lang="zh-TW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床位數</a:t>
                      </a:r>
                      <a:endParaRPr lang="en-US" sz="24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微軟正黑體" pitchFamily="34"/>
                          <a:ea typeface="微軟正黑體" pitchFamily="34"/>
                        </a:rPr>
                        <a:t>&gt;=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zh-TW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【校</a:t>
                      </a:r>
                      <a:r>
                        <a:rPr lang="en-US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5】</a:t>
                      </a:r>
                      <a:r>
                        <a:rPr lang="zh-TW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自有宿舍住宿人數</a:t>
                      </a:r>
                      <a:r>
                        <a:rPr lang="en-US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(</a:t>
                      </a:r>
                      <a:r>
                        <a:rPr lang="zh-TW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比對到男女</a:t>
                      </a:r>
                      <a:r>
                        <a:rPr lang="en-US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208259273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lvl="0"/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</a:t>
                      </a:r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5】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一年級學生總人數</a:t>
                      </a:r>
                      <a:endParaRPr lang="en-US" sz="240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altLang="zh-TW" sz="24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&lt;=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1】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正式學籍一年級總人數</a:t>
                      </a:r>
                      <a:endParaRPr lang="en-US" altLang="zh-TW" sz="240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31194693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lvl="0"/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</a:t>
                      </a:r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5】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非一年級學生</a:t>
                      </a:r>
                      <a:endParaRPr lang="en-US" sz="240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altLang="zh-TW" sz="24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&lt;=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1】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正式學籍非一年級學生總人數</a:t>
                      </a:r>
                      <a:endParaRPr lang="en-US" altLang="zh-TW" sz="240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51360522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lvl="0"/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</a:t>
                      </a:r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20】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金額小計</a:t>
                      </a:r>
                      <a:endParaRPr lang="en-US" sz="2400" b="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=</a:t>
                      </a:r>
                      <a:endParaRPr lang="en-US" sz="2400" b="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</a:t>
                      </a:r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19】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的勞僱型雇主負擔經費總額</a:t>
                      </a:r>
                      <a:endParaRPr lang="en-US" sz="2400" b="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4931352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912569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交叉比對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提示</a:t>
            </a:r>
            <a:endParaRPr lang="zh-TW" alt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64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9E7F2D97-6790-4879-AC78-EC9FE114691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305287"/>
              </p:ext>
            </p:extLst>
          </p:nvPr>
        </p:nvGraphicFramePr>
        <p:xfrm>
          <a:off x="3457059" y="3715134"/>
          <a:ext cx="11052166" cy="4173176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5766047">
                  <a:extLst>
                    <a:ext uri="{9D8B030D-6E8A-4147-A177-3AD203B41FA5}">
                      <a16:colId xmlns:a16="http://schemas.microsoft.com/office/drawing/2014/main" val="62135146"/>
                    </a:ext>
                  </a:extLst>
                </a:gridCol>
                <a:gridCol w="759041">
                  <a:extLst>
                    <a:ext uri="{9D8B030D-6E8A-4147-A177-3AD203B41FA5}">
                      <a16:colId xmlns:a16="http://schemas.microsoft.com/office/drawing/2014/main" val="966615448"/>
                    </a:ext>
                  </a:extLst>
                </a:gridCol>
                <a:gridCol w="4527078">
                  <a:extLst>
                    <a:ext uri="{9D8B030D-6E8A-4147-A177-3AD203B41FA5}">
                      <a16:colId xmlns:a16="http://schemas.microsoft.com/office/drawing/2014/main" val="859981622"/>
                    </a:ext>
                  </a:extLst>
                </a:gridCol>
              </a:tblGrid>
              <a:tr h="820409">
                <a:tc>
                  <a:txBody>
                    <a:bodyPr/>
                    <a:lstStyle/>
                    <a:p>
                      <a:pPr lvl="0"/>
                      <a:r>
                        <a:rPr 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【學</a:t>
                      </a:r>
                      <a:r>
                        <a:rPr lang="en-US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1】</a:t>
                      </a:r>
                      <a:r>
                        <a:rPr 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正式學籍生總數</a:t>
                      </a:r>
                      <a:endParaRPr lang="en-US" sz="27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2700" b="1" dirty="0">
                          <a:solidFill>
                            <a:srgbClr val="00B050"/>
                          </a:solidFill>
                          <a:latin typeface="微軟正黑體" pitchFamily="34"/>
                          <a:ea typeface="微軟正黑體" pitchFamily="34"/>
                        </a:rPr>
                        <a:t>≧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zh-TW" sz="2700" b="0" i="0" u="none" strike="noStrike" cap="none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【學</a:t>
                      </a:r>
                      <a:r>
                        <a:rPr lang="en-US" sz="2700" b="0" i="0" u="none" strike="noStrike" cap="none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2】</a:t>
                      </a:r>
                      <a:r>
                        <a:rPr lang="zh-TW" sz="2700" b="0" i="0" u="none" strike="noStrike" cap="none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總學生數</a:t>
                      </a:r>
                      <a:r>
                        <a:rPr lang="en-US" sz="2700" b="0" i="0" u="none" strike="noStrike" cap="none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 - </a:t>
                      </a:r>
                      <a:r>
                        <a:rPr lang="zh-TW" sz="2700" b="0" i="0" u="none" strike="noStrike" cap="none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轉學生數</a:t>
                      </a:r>
                      <a:endParaRPr lang="en-US" sz="270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31710186"/>
                  </a:ext>
                </a:extLst>
              </a:tr>
              <a:tr h="820409">
                <a:tc>
                  <a:txBody>
                    <a:bodyPr/>
                    <a:lstStyle/>
                    <a:p>
                      <a:pPr lvl="0"/>
                      <a:r>
                        <a:rPr 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【學</a:t>
                      </a:r>
                      <a:r>
                        <a:rPr lang="en-US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1】</a:t>
                      </a:r>
                      <a:r>
                        <a:rPr 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延修生</a:t>
                      </a:r>
                      <a:endParaRPr lang="en-US" sz="27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700" b="1">
                          <a:solidFill>
                            <a:srgbClr val="00B050"/>
                          </a:solidFill>
                          <a:latin typeface="微軟正黑體" pitchFamily="34"/>
                          <a:ea typeface="微軟正黑體" pitchFamily="34"/>
                        </a:rPr>
                        <a:t>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【學</a:t>
                      </a:r>
                      <a:r>
                        <a:rPr lang="en-US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26】</a:t>
                      </a:r>
                      <a:r>
                        <a:rPr 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延修生</a:t>
                      </a:r>
                      <a:endParaRPr lang="en-US" sz="27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241286134"/>
                  </a:ext>
                </a:extLst>
              </a:tr>
              <a:tr h="891540">
                <a:tc>
                  <a:txBody>
                    <a:bodyPr/>
                    <a:lstStyle/>
                    <a:p>
                      <a:pPr lvl="0"/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學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24-1】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境外生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700" b="1" dirty="0">
                          <a:solidFill>
                            <a:srgbClr val="00B050"/>
                          </a:solidFill>
                          <a:latin typeface="微軟正黑體" pitchFamily="34"/>
                          <a:ea typeface="微軟正黑體" pitchFamily="34"/>
                        </a:rPr>
                        <a:t>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學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3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、學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4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、學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5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：一年級學生人數</a:t>
                      </a:r>
                      <a:endParaRPr lang="en-US" sz="27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980958784"/>
                  </a:ext>
                </a:extLst>
              </a:tr>
              <a:tr h="820409">
                <a:tc>
                  <a:txBody>
                    <a:bodyPr/>
                    <a:lstStyle/>
                    <a:p>
                      <a:pPr lvl="0"/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教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6 】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非分級制之「平均支給數額」</a:t>
                      </a:r>
                      <a:endParaRPr lang="en-US" sz="27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700" b="1" dirty="0">
                          <a:solidFill>
                            <a:srgbClr val="00B050"/>
                          </a:solidFill>
                          <a:latin typeface="微軟正黑體" pitchFamily="34"/>
                          <a:ea typeface="微軟正黑體" pitchFamily="34"/>
                        </a:rPr>
                        <a:t>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教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6 】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「規定支給數額」</a:t>
                      </a:r>
                      <a:endParaRPr lang="en-US" sz="27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017699793"/>
                  </a:ext>
                </a:extLst>
              </a:tr>
              <a:tr h="820409">
                <a:tc>
                  <a:txBody>
                    <a:bodyPr/>
                    <a:lstStyle/>
                    <a:p>
                      <a:pPr lvl="0"/>
                      <a:r>
                        <a:rPr lang="en-US" altLang="zh-TW" sz="2700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【</a:t>
                      </a:r>
                      <a:r>
                        <a:rPr lang="zh-TW" altLang="en-US" sz="2700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教</a:t>
                      </a:r>
                      <a:r>
                        <a:rPr lang="en-US" altLang="zh-TW" sz="2700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8】</a:t>
                      </a:r>
                      <a:r>
                        <a:rPr lang="zh-TW" altLang="en-US" sz="2700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支給人數</a:t>
                      </a:r>
                      <a:endParaRPr lang="en-US" sz="27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700" b="1" dirty="0">
                          <a:solidFill>
                            <a:srgbClr val="00B050"/>
                          </a:solidFill>
                          <a:latin typeface="微軟正黑體" pitchFamily="34"/>
                          <a:ea typeface="微軟正黑體" pitchFamily="34"/>
                        </a:rPr>
                        <a:t>&lt;=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教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1】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聘任人數</a:t>
                      </a:r>
                      <a:endParaRPr lang="en-US" sz="27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04746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27036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1">
            <a:extLst>
              <a:ext uri="{FF2B5EF4-FFF2-40B4-BE49-F238E27FC236}">
                <a16:creationId xmlns:a16="http://schemas.microsoft.com/office/drawing/2014/main" id="{DF1E0B33-60A9-427D-A677-FF7E02F36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交叉比對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提示</a:t>
            </a:r>
            <a:endParaRPr lang="zh-TW" altLang="en-US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E82F4C93-2641-4133-AA06-F0D00588234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大學校院校務料庫</a:t>
            </a:r>
            <a:endParaRPr lang="en-US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ED1CFAE5-7AEB-4992-BFBC-8418DA37FCE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18DBF4-37B7-4C4F-9728-A1C100B177EE}" type="slidenum">
              <a:rPr lang="en-US" smtClean="0"/>
              <a:pPr/>
              <a:t>65</a:t>
            </a:fld>
            <a:endParaRPr lang="en-US"/>
          </a:p>
        </p:txBody>
      </p:sp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B29DB95F-94E4-4173-8C03-FB1669661F3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D54F3FC5-1026-4193-98EE-C98CBB3E6E07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9699625"/>
            <a:ext cx="4114800" cy="422275"/>
          </a:xfrm>
        </p:spPr>
        <p:txBody>
          <a:bodyPr/>
          <a:lstStyle/>
          <a:p>
            <a:r>
              <a:rPr lang="en-US"/>
              <a:t>your date here</a:t>
            </a:r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2893C8D6-EAB7-41C2-B11D-9BFA3794F7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1322105"/>
              </p:ext>
            </p:extLst>
          </p:nvPr>
        </p:nvGraphicFramePr>
        <p:xfrm>
          <a:off x="4660113" y="3700247"/>
          <a:ext cx="8133320" cy="3786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33320">
                  <a:extLst>
                    <a:ext uri="{9D8B030D-6E8A-4147-A177-3AD203B41FA5}">
                      <a16:colId xmlns:a16="http://schemas.microsoft.com/office/drawing/2014/main" val="4220959571"/>
                    </a:ext>
                  </a:extLst>
                </a:gridCol>
              </a:tblGrid>
              <a:tr h="2125980">
                <a:tc>
                  <a:txBody>
                    <a:bodyPr/>
                    <a:lstStyle/>
                    <a:p>
                      <a:r>
                        <a:rPr lang="zh-TW" alt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【學</a:t>
                      </a:r>
                      <a:r>
                        <a:rPr lang="en-US" alt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27】</a:t>
                      </a:r>
                      <a:r>
                        <a:rPr lang="zh-TW" alt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【學</a:t>
                      </a:r>
                      <a:r>
                        <a:rPr lang="en-US" alt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28】</a:t>
                      </a:r>
                    </a:p>
                    <a:p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有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[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通過門檻人數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]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，卻同時設定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[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無門檻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]</a:t>
                      </a:r>
                    </a:p>
                    <a:p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有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[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未通過門檻人數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]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，卻設定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[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無門檻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]</a:t>
                      </a:r>
                    </a:p>
                    <a:p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有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[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通過門檻人數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]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，卻沒有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[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未通過門檻人數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]</a:t>
                      </a:r>
                    </a:p>
                    <a:p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有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[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未通過門檻人數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]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，卻沒有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[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通過門檻人數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]</a:t>
                      </a:r>
                      <a:endParaRPr lang="zh-TW" altLang="en-US" sz="270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947153181"/>
                  </a:ext>
                </a:extLst>
              </a:tr>
              <a:tr h="830150">
                <a:tc>
                  <a:txBody>
                    <a:bodyPr/>
                    <a:lstStyle/>
                    <a:p>
                      <a:pPr marL="0" marR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職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2】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未填報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副校長提醒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757478729"/>
                  </a:ext>
                </a:extLst>
              </a:tr>
              <a:tr h="830150">
                <a:tc>
                  <a:txBody>
                    <a:bodyPr/>
                    <a:lstStyle/>
                    <a:p>
                      <a:pPr marL="0" marR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21】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月平均工作時數超過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176(8*22)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小時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8591933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983589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交叉比對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提示</a:t>
            </a:r>
            <a:endParaRPr lang="zh-TW" alt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66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C5CAD303-2A27-4112-9950-215C6EAF4CD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6765834"/>
              </p:ext>
            </p:extLst>
          </p:nvPr>
        </p:nvGraphicFramePr>
        <p:xfrm>
          <a:off x="4660113" y="3700247"/>
          <a:ext cx="8133320" cy="4251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33320">
                  <a:extLst>
                    <a:ext uri="{9D8B030D-6E8A-4147-A177-3AD203B41FA5}">
                      <a16:colId xmlns:a16="http://schemas.microsoft.com/office/drawing/2014/main" val="4220959571"/>
                    </a:ext>
                  </a:extLst>
                </a:gridCol>
              </a:tblGrid>
              <a:tr h="2537460">
                <a:tc>
                  <a:txBody>
                    <a:bodyPr/>
                    <a:lstStyle/>
                    <a:p>
                      <a:r>
                        <a:rPr lang="zh-TW" alt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【學</a:t>
                      </a:r>
                      <a:r>
                        <a:rPr lang="en-US" alt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1】</a:t>
                      </a:r>
                      <a:r>
                        <a:rPr kumimoji="1" lang="zh-TW" altLang="en-US" sz="2700" b="0" i="0" kern="1200" dirty="0">
                          <a:solidFill>
                            <a:schemeClr val="bg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學士班</a:t>
                      </a:r>
                      <a:endParaRPr kumimoji="1" lang="en-US" altLang="zh-TW" sz="2700" b="0" i="0" kern="1200" dirty="0">
                        <a:solidFill>
                          <a:schemeClr val="bg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r>
                        <a:rPr kumimoji="1" lang="en-US" altLang="zh-TW" sz="2700" b="0" i="0" kern="1200" dirty="0">
                          <a:solidFill>
                            <a:schemeClr val="bg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 </a:t>
                      </a:r>
                      <a:r>
                        <a:rPr kumimoji="1" lang="zh-TW" altLang="en-US" sz="2700" b="0" i="0" kern="1200" dirty="0">
                          <a:solidFill>
                            <a:schemeClr val="bg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年級最多人數欄位應落在 </a:t>
                      </a:r>
                      <a:r>
                        <a:rPr kumimoji="1" lang="en-US" altLang="zh-TW" sz="2700" b="0" i="0" kern="1200" dirty="0">
                          <a:solidFill>
                            <a:schemeClr val="bg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18 </a:t>
                      </a:r>
                      <a:r>
                        <a:rPr kumimoji="1" lang="zh-TW" altLang="en-US" sz="2700" b="0" i="0" kern="1200" dirty="0">
                          <a:solidFill>
                            <a:schemeClr val="bg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歲 </a:t>
                      </a:r>
                      <a:endParaRPr kumimoji="1" lang="en-US" altLang="zh-TW" sz="2700" b="0" i="0" kern="1200" dirty="0">
                        <a:solidFill>
                          <a:schemeClr val="bg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r>
                        <a:rPr kumimoji="1" lang="en-US" altLang="zh-TW" sz="2700" b="0" i="0" kern="1200" dirty="0">
                          <a:solidFill>
                            <a:schemeClr val="bg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 </a:t>
                      </a:r>
                      <a:r>
                        <a:rPr kumimoji="1" lang="zh-TW" altLang="en-US" sz="2700" b="0" i="0" kern="1200" dirty="0">
                          <a:solidFill>
                            <a:schemeClr val="bg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年級最多人數欄位應落在 </a:t>
                      </a:r>
                      <a:r>
                        <a:rPr kumimoji="1" lang="en-US" altLang="zh-TW" sz="2700" b="0" i="0" kern="1200" dirty="0">
                          <a:solidFill>
                            <a:schemeClr val="bg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19 </a:t>
                      </a:r>
                      <a:r>
                        <a:rPr kumimoji="1" lang="zh-TW" altLang="en-US" sz="2700" b="0" i="0" kern="1200" dirty="0">
                          <a:solidFill>
                            <a:schemeClr val="bg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歲</a:t>
                      </a:r>
                      <a:endParaRPr kumimoji="1" lang="en-US" altLang="zh-TW" sz="2700" b="0" i="0" kern="1200" dirty="0">
                        <a:solidFill>
                          <a:schemeClr val="bg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r>
                        <a:rPr kumimoji="1" lang="en-US" altLang="zh-TW" sz="2700" b="0" i="0" kern="1200" dirty="0">
                          <a:solidFill>
                            <a:schemeClr val="bg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 </a:t>
                      </a:r>
                      <a:r>
                        <a:rPr kumimoji="1" lang="zh-TW" altLang="en-US" sz="2700" b="0" i="0" kern="1200" dirty="0">
                          <a:solidFill>
                            <a:schemeClr val="bg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年級最多人數欄位應落在 </a:t>
                      </a:r>
                      <a:r>
                        <a:rPr kumimoji="1" lang="en-US" altLang="zh-TW" sz="2700" b="0" i="0" kern="1200" dirty="0">
                          <a:solidFill>
                            <a:schemeClr val="bg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20 </a:t>
                      </a:r>
                      <a:r>
                        <a:rPr kumimoji="1" lang="zh-TW" altLang="en-US" sz="2700" b="0" i="0" kern="1200" dirty="0">
                          <a:solidFill>
                            <a:schemeClr val="bg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歲</a:t>
                      </a:r>
                      <a:endParaRPr kumimoji="1" lang="en-US" altLang="zh-TW" sz="2700" b="0" i="0" kern="1200" dirty="0">
                        <a:solidFill>
                          <a:schemeClr val="bg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r>
                        <a:rPr kumimoji="1" lang="en-US" altLang="zh-TW" sz="2700" b="0" i="0" kern="1200" dirty="0">
                          <a:solidFill>
                            <a:schemeClr val="bg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 </a:t>
                      </a:r>
                      <a:r>
                        <a:rPr kumimoji="1" lang="zh-TW" altLang="en-US" sz="2700" b="0" i="0" kern="1200" dirty="0">
                          <a:solidFill>
                            <a:schemeClr val="bg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年級最多人數欄位應落在 </a:t>
                      </a:r>
                      <a:r>
                        <a:rPr kumimoji="1" lang="en-US" altLang="zh-TW" sz="2700" b="0" i="0" kern="1200" dirty="0">
                          <a:solidFill>
                            <a:schemeClr val="bg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21 </a:t>
                      </a:r>
                      <a:r>
                        <a:rPr kumimoji="1" lang="zh-TW" altLang="en-US" sz="2700" b="0" i="0" kern="1200" dirty="0">
                          <a:solidFill>
                            <a:schemeClr val="bg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歲</a:t>
                      </a:r>
                      <a:endParaRPr kumimoji="1" lang="en-US" altLang="zh-TW" sz="2700" b="0" i="0" kern="1200" dirty="0">
                        <a:solidFill>
                          <a:schemeClr val="bg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endParaRPr lang="zh-TW" altLang="en-US" sz="270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947153181"/>
                  </a:ext>
                </a:extLst>
              </a:tr>
              <a:tr h="1714500">
                <a:tc>
                  <a:txBody>
                    <a:bodyPr/>
                    <a:lstStyle/>
                    <a:p>
                      <a:pPr marL="0" marR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【學</a:t>
                      </a:r>
                      <a:r>
                        <a:rPr lang="en-US" alt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1】</a:t>
                      </a:r>
                      <a:r>
                        <a:rPr kumimoji="1" lang="zh-TW" altLang="en-US" sz="2700" b="0" i="0" kern="1200" dirty="0">
                          <a:solidFill>
                            <a:schemeClr val="bg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碩士班</a:t>
                      </a:r>
                      <a:endParaRPr kumimoji="1" lang="en-US" altLang="zh-TW" sz="2700" b="0" i="0" kern="1200" dirty="0">
                        <a:solidFill>
                          <a:schemeClr val="bg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2700" b="0" i="0" kern="1200" dirty="0">
                          <a:solidFill>
                            <a:schemeClr val="bg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 </a:t>
                      </a:r>
                      <a:r>
                        <a:rPr kumimoji="1" lang="zh-TW" altLang="en-US" sz="2700" b="0" i="0" kern="1200" dirty="0">
                          <a:solidFill>
                            <a:schemeClr val="bg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年級最多人數欄位應落在 </a:t>
                      </a:r>
                      <a:r>
                        <a:rPr kumimoji="1" lang="en-US" altLang="zh-TW" sz="2700" b="0" i="0" kern="1200" dirty="0">
                          <a:solidFill>
                            <a:schemeClr val="bg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22 </a:t>
                      </a:r>
                      <a:r>
                        <a:rPr kumimoji="1" lang="zh-TW" altLang="en-US" sz="2700" b="0" i="0" kern="1200" dirty="0">
                          <a:solidFill>
                            <a:schemeClr val="bg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歲 </a:t>
                      </a:r>
                      <a:endParaRPr kumimoji="1" lang="en-US" altLang="zh-TW" sz="2700" b="0" i="0" kern="1200" dirty="0">
                        <a:solidFill>
                          <a:schemeClr val="bg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2700" b="0" i="0" kern="1200" dirty="0">
                          <a:solidFill>
                            <a:schemeClr val="bg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 </a:t>
                      </a:r>
                      <a:r>
                        <a:rPr kumimoji="1" lang="zh-TW" altLang="en-US" sz="2700" b="0" i="0" kern="1200" dirty="0">
                          <a:solidFill>
                            <a:schemeClr val="bg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年級最多人數欄位應落在 </a:t>
                      </a:r>
                      <a:r>
                        <a:rPr kumimoji="1" lang="en-US" altLang="zh-TW" sz="2700" b="0" i="0" kern="1200" dirty="0">
                          <a:solidFill>
                            <a:schemeClr val="bg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23 </a:t>
                      </a:r>
                      <a:r>
                        <a:rPr kumimoji="1" lang="zh-TW" altLang="en-US" sz="2700" b="0" i="0" kern="1200" dirty="0">
                          <a:solidFill>
                            <a:schemeClr val="bg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歲 </a:t>
                      </a:r>
                      <a:endParaRPr kumimoji="1" lang="en-US" altLang="zh-TW" sz="2700" b="0" i="0" kern="1200" dirty="0">
                        <a:solidFill>
                          <a:schemeClr val="bg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70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7574787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289866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休學檢核說明</a:t>
            </a:r>
            <a:endParaRPr lang="zh-TW" alt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67</a:t>
            </a:fld>
            <a:endParaRPr lang="en-US" dirty="0"/>
          </a:p>
        </p:txBody>
      </p:sp>
      <p:sp>
        <p:nvSpPr>
          <p:cNvPr id="15" name="文字版面配置區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endParaRPr lang="zh-TW" altLang="en-US" sz="6000" dirty="0"/>
          </a:p>
        </p:txBody>
      </p:sp>
      <p:sp>
        <p:nvSpPr>
          <p:cNvPr id="16" name="文字版面配置區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47500" lnSpcReduction="20000"/>
          </a:bodyPr>
          <a:lstStyle/>
          <a:p>
            <a:pPr algn="ctr"/>
            <a:r>
              <a:rPr lang="zh-TW" altLang="en-US" sz="6000" dirty="0"/>
              <a:t>前期休學總人數</a:t>
            </a:r>
          </a:p>
        </p:txBody>
      </p:sp>
      <p:sp>
        <p:nvSpPr>
          <p:cNvPr id="6" name="文字版面配置區 5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zh-TW" sz="6000" dirty="0"/>
              <a:t>3</a:t>
            </a:r>
            <a:endParaRPr lang="zh-TW" altLang="en-US" sz="6000" dirty="0"/>
          </a:p>
        </p:txBody>
      </p:sp>
      <p:sp>
        <p:nvSpPr>
          <p:cNvPr id="14" name="文字版面配置區 5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47500" lnSpcReduction="20000"/>
          </a:bodyPr>
          <a:lstStyle/>
          <a:p>
            <a:pPr algn="ctr"/>
            <a:r>
              <a:rPr lang="zh-TW" altLang="en-US" sz="6000" dirty="0">
                <a:solidFill>
                  <a:schemeClr val="accent1">
                    <a:lumMod val="50000"/>
                  </a:schemeClr>
                </a:solidFill>
              </a:rPr>
              <a:t>本期休學總人數</a:t>
            </a:r>
          </a:p>
        </p:txBody>
      </p:sp>
      <p:sp>
        <p:nvSpPr>
          <p:cNvPr id="7" name="文字版面配置區 6"/>
          <p:cNvSpPr>
            <a:spLocks noGrp="1"/>
          </p:cNvSpPr>
          <p:nvPr>
            <p:ph type="body" sz="quarter" idx="16"/>
          </p:nvPr>
        </p:nvSpPr>
        <p:spPr>
          <a:xfrm>
            <a:off x="5566543" y="3811352"/>
            <a:ext cx="3169145" cy="864096"/>
          </a:xfrm>
        </p:spPr>
        <p:txBody>
          <a:bodyPr/>
          <a:lstStyle/>
          <a:p>
            <a:r>
              <a:rPr lang="zh-TW" altLang="en-US" dirty="0">
                <a:solidFill>
                  <a:schemeClr val="bg2"/>
                </a:solidFill>
              </a:rPr>
              <a:t>復學人數</a:t>
            </a:r>
          </a:p>
        </p:txBody>
      </p:sp>
      <p:sp>
        <p:nvSpPr>
          <p:cNvPr id="9" name="文字版面配置區 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bg2"/>
                </a:solidFill>
              </a:rPr>
              <a:t>新辦理休學人數</a:t>
            </a:r>
          </a:p>
        </p:txBody>
      </p:sp>
      <p:sp>
        <p:nvSpPr>
          <p:cNvPr id="22" name="文字版面配置區 5">
            <a:extLst>
              <a:ext uri="{FF2B5EF4-FFF2-40B4-BE49-F238E27FC236}">
                <a16:creationId xmlns:a16="http://schemas.microsoft.com/office/drawing/2014/main" id="{78DDDB89-19D5-4DF9-9D9F-35094DDDA41D}"/>
              </a:ext>
            </a:extLst>
          </p:cNvPr>
          <p:cNvSpPr txBox="1">
            <a:spLocks/>
          </p:cNvSpPr>
          <p:nvPr/>
        </p:nvSpPr>
        <p:spPr>
          <a:xfrm>
            <a:off x="4822602" y="4855468"/>
            <a:ext cx="4104456" cy="2736304"/>
          </a:xfrm>
          <a:prstGeom prst="rect">
            <a:avLst/>
          </a:prstGeom>
        </p:spPr>
        <p:txBody>
          <a:bodyPr vert="horz" lIns="163275" tIns="81638" rIns="163275" bIns="81638" rtlCol="0">
            <a:normAutofit/>
          </a:bodyPr>
          <a:lstStyle>
            <a:lvl1pPr marL="0" indent="0" algn="l" defTabSz="1632753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2400" kern="1200" baseline="0">
                <a:solidFill>
                  <a:schemeClr val="tx1">
                    <a:alpha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326612" indent="-510235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40941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57317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73693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490070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06446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122822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39199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6000" dirty="0"/>
              <a:t>-1</a:t>
            </a:r>
            <a:endParaRPr lang="zh-TW" altLang="en-US" sz="6000" dirty="0"/>
          </a:p>
        </p:txBody>
      </p:sp>
      <p:sp>
        <p:nvSpPr>
          <p:cNvPr id="23" name="文字版面配置區 5">
            <a:extLst>
              <a:ext uri="{FF2B5EF4-FFF2-40B4-BE49-F238E27FC236}">
                <a16:creationId xmlns:a16="http://schemas.microsoft.com/office/drawing/2014/main" id="{7A97965B-E3D3-4A10-9ACA-245DEE26DE60}"/>
              </a:ext>
            </a:extLst>
          </p:cNvPr>
          <p:cNvSpPr txBox="1">
            <a:spLocks/>
          </p:cNvSpPr>
          <p:nvPr/>
        </p:nvSpPr>
        <p:spPr>
          <a:xfrm>
            <a:off x="8918595" y="4826855"/>
            <a:ext cx="4104456" cy="2736304"/>
          </a:xfrm>
          <a:prstGeom prst="rect">
            <a:avLst/>
          </a:prstGeom>
        </p:spPr>
        <p:txBody>
          <a:bodyPr vert="horz" lIns="163275" tIns="81638" rIns="163275" bIns="81638" rtlCol="0">
            <a:normAutofit/>
          </a:bodyPr>
          <a:lstStyle>
            <a:lvl1pPr marL="0" indent="0" algn="l" defTabSz="1632753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2400" kern="1200" baseline="0">
                <a:solidFill>
                  <a:schemeClr val="tx1">
                    <a:alpha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326612" indent="-510235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40941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57317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73693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490070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06446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122822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39199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6000" dirty="0"/>
              <a:t>+2</a:t>
            </a:r>
            <a:endParaRPr lang="zh-TW" altLang="en-US" sz="6000" dirty="0"/>
          </a:p>
        </p:txBody>
      </p:sp>
      <p:sp>
        <p:nvSpPr>
          <p:cNvPr id="24" name="文字版面配置區 5">
            <a:extLst>
              <a:ext uri="{FF2B5EF4-FFF2-40B4-BE49-F238E27FC236}">
                <a16:creationId xmlns:a16="http://schemas.microsoft.com/office/drawing/2014/main" id="{E66B10ED-2187-426E-BD04-3E94D38F1702}"/>
              </a:ext>
            </a:extLst>
          </p:cNvPr>
          <p:cNvSpPr txBox="1">
            <a:spLocks/>
          </p:cNvSpPr>
          <p:nvPr/>
        </p:nvSpPr>
        <p:spPr>
          <a:xfrm>
            <a:off x="13463688" y="4855468"/>
            <a:ext cx="4104456" cy="2736304"/>
          </a:xfrm>
          <a:prstGeom prst="rect">
            <a:avLst/>
          </a:prstGeom>
        </p:spPr>
        <p:txBody>
          <a:bodyPr vert="horz" lIns="163275" tIns="81638" rIns="163275" bIns="81638" rtlCol="0">
            <a:normAutofit/>
          </a:bodyPr>
          <a:lstStyle>
            <a:lvl1pPr marL="0" indent="0" algn="l" defTabSz="1632753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2400" kern="1200" baseline="0">
                <a:solidFill>
                  <a:schemeClr val="tx1">
                    <a:alpha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326612" indent="-510235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40941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57317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73693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490070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06446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122822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39199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6000" dirty="0"/>
              <a:t>4</a:t>
            </a:r>
            <a:endParaRPr lang="zh-TW" altLang="en-US" sz="6000" dirty="0"/>
          </a:p>
        </p:txBody>
      </p:sp>
    </p:spTree>
    <p:extLst>
      <p:ext uri="{BB962C8B-B14F-4D97-AF65-F5344CB8AC3E}">
        <p14:creationId xmlns:p14="http://schemas.microsoft.com/office/powerpoint/2010/main" val="1380279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標題 12"/>
          <p:cNvSpPr>
            <a:spLocks noGrp="1"/>
          </p:cNvSpPr>
          <p:nvPr>
            <p:ph type="title"/>
          </p:nvPr>
        </p:nvSpPr>
        <p:spPr/>
        <p:txBody>
          <a:bodyPr vert="horz" lIns="137160" tIns="68580" rIns="137160" bIns="68580" rtlCol="0" anchor="ctr">
            <a:normAutofit/>
          </a:bodyPr>
          <a:lstStyle/>
          <a:p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差異比率說明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dirty="0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68</a:t>
            </a:fld>
            <a:endParaRPr lang="en-US" dirty="0"/>
          </a:p>
        </p:txBody>
      </p:sp>
      <p:sp>
        <p:nvSpPr>
          <p:cNvPr id="15" name="文字版面配置區 14"/>
          <p:cNvSpPr>
            <a:spLocks noGrp="1"/>
          </p:cNvSpPr>
          <p:nvPr>
            <p:ph type="body" sz="quarter" idx="12"/>
          </p:nvPr>
        </p:nvSpPr>
        <p:spPr/>
        <p:txBody>
          <a:bodyPr vert="horz" lIns="163275" tIns="81638" rIns="163275" bIns="81638" rtlCol="0" anchor="b">
            <a:normAutofit/>
          </a:bodyPr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D1F972B2-ABDB-4891-960E-E7EBB29D42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含有全校總計的表冊，加入與前期差異比率</a:t>
            </a:r>
          </a:p>
        </p:txBody>
      </p:sp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id="{2500F833-C7D5-4644-98C8-148A85CE683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方便快速比對前期資料，檢視是否有較大的落差，若有很可能是資料填報不正確</a:t>
            </a:r>
          </a:p>
        </p:txBody>
      </p:sp>
      <p:sp>
        <p:nvSpPr>
          <p:cNvPr id="12" name="文字版面配置區 11">
            <a:extLst>
              <a:ext uri="{FF2B5EF4-FFF2-40B4-BE49-F238E27FC236}">
                <a16:creationId xmlns:a16="http://schemas.microsoft.com/office/drawing/2014/main" id="{ED584AA2-777A-4B98-8A5F-16BC5D2D664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前期係指上一年度，例如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11010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期，將與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10910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期比較</a:t>
            </a:r>
          </a:p>
        </p:txBody>
      </p:sp>
      <p:sp>
        <p:nvSpPr>
          <p:cNvPr id="17" name="文字版面配置區 16">
            <a:extLst>
              <a:ext uri="{FF2B5EF4-FFF2-40B4-BE49-F238E27FC236}">
                <a16:creationId xmlns:a16="http://schemas.microsoft.com/office/drawing/2014/main" id="{E83A0A76-11DC-4150-87A7-769E05E6678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zh-TW" altLang="en-US" dirty="0"/>
              <a:t>每次比較均與前一年度比較，上學期與上學期資料比較，下學期與下學期資料比較</a:t>
            </a:r>
          </a:p>
        </p:txBody>
      </p:sp>
      <p:sp>
        <p:nvSpPr>
          <p:cNvPr id="18" name="文字版面配置區 17">
            <a:extLst>
              <a:ext uri="{FF2B5EF4-FFF2-40B4-BE49-F238E27FC236}">
                <a16:creationId xmlns:a16="http://schemas.microsoft.com/office/drawing/2014/main" id="{E8D65AC6-AE4D-43A4-BA67-2D30F0CF63B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差異超過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20%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將以紅色提醒，不代表錯誤，儘為提醒參考</a:t>
            </a:r>
            <a:endParaRPr lang="zh-TW" altLang="en-US" dirty="0"/>
          </a:p>
        </p:txBody>
      </p:sp>
      <p:sp>
        <p:nvSpPr>
          <p:cNvPr id="19" name="文字版面配置區 18">
            <a:extLst>
              <a:ext uri="{FF2B5EF4-FFF2-40B4-BE49-F238E27FC236}">
                <a16:creationId xmlns:a16="http://schemas.microsoft.com/office/drawing/2014/main" id="{4DFCA2F8-5148-45FC-98FB-48C9E85691F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zh-TW" altLang="en-US" dirty="0"/>
              <a:t>超過</a:t>
            </a:r>
            <a:r>
              <a:rPr lang="en-US" altLang="zh-TW" dirty="0"/>
              <a:t>20%</a:t>
            </a:r>
            <a:r>
              <a:rPr lang="zh-TW" altLang="en-US" dirty="0"/>
              <a:t>可能為較大的差異，請重新確認資料之正確性。</a:t>
            </a:r>
          </a:p>
        </p:txBody>
      </p:sp>
    </p:spTree>
    <p:extLst>
      <p:ext uri="{BB962C8B-B14F-4D97-AF65-F5344CB8AC3E}">
        <p14:creationId xmlns:p14="http://schemas.microsoft.com/office/powerpoint/2010/main" val="417263295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vert="horz" lIns="137160" tIns="68580" rIns="137160" bIns="68580" rtlCol="0" anchor="ctr">
            <a:normAutofit/>
          </a:bodyPr>
          <a:lstStyle/>
          <a:p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差異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計算方式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69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F2BFB990-A124-485D-8CA1-E3FA6348800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6550318" y="4104827"/>
            <a:ext cx="1380996" cy="646331"/>
          </a:xfrm>
          <a:prstGeom prst="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3600" dirty="0"/>
              <a:t>本期</a:t>
            </a:r>
          </a:p>
        </p:txBody>
      </p:sp>
      <p:sp>
        <p:nvSpPr>
          <p:cNvPr id="7" name="減號 6"/>
          <p:cNvSpPr/>
          <p:nvPr/>
        </p:nvSpPr>
        <p:spPr>
          <a:xfrm>
            <a:off x="8649938" y="4104827"/>
            <a:ext cx="726902" cy="562521"/>
          </a:xfrm>
          <a:prstGeom prst="mathMinus">
            <a:avLst/>
          </a:prstGeom>
          <a:solidFill>
            <a:schemeClr val="bg2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zh-TW" altLang="en-US" sz="1350" b="1">
              <a:solidFill>
                <a:schemeClr val="bg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8304102" y="5598836"/>
            <a:ext cx="1418573" cy="646331"/>
          </a:xfrm>
          <a:prstGeom prst="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3600" dirty="0"/>
              <a:t>上期</a:t>
            </a:r>
          </a:p>
        </p:txBody>
      </p:sp>
      <p:sp>
        <p:nvSpPr>
          <p:cNvPr id="15" name="減號 14"/>
          <p:cNvSpPr/>
          <p:nvPr/>
        </p:nvSpPr>
        <p:spPr>
          <a:xfrm>
            <a:off x="4849911" y="4801587"/>
            <a:ext cx="8614776" cy="562521"/>
          </a:xfrm>
          <a:prstGeom prst="mathMinus">
            <a:avLst/>
          </a:prstGeom>
          <a:solidFill>
            <a:schemeClr val="bg2">
              <a:lumMod val="9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zh-TW" altLang="en-US" sz="1350" b="1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10039211" y="4104827"/>
            <a:ext cx="1418573" cy="646331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3600" dirty="0"/>
              <a:t>上期</a:t>
            </a:r>
          </a:p>
        </p:txBody>
      </p:sp>
      <p:sp>
        <p:nvSpPr>
          <p:cNvPr id="17" name="文字方塊 16"/>
          <p:cNvSpPr txBox="1"/>
          <p:nvPr/>
        </p:nvSpPr>
        <p:spPr>
          <a:xfrm>
            <a:off x="12872832" y="4104827"/>
            <a:ext cx="2132556" cy="1685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0350" dirty="0">
                <a:solidFill>
                  <a:schemeClr val="bg2"/>
                </a:solidFill>
                <a:latin typeface="Algerian" panose="04020705040A02060702" pitchFamily="82" charset="0"/>
              </a:rPr>
              <a:t>%</a:t>
            </a:r>
            <a:endParaRPr lang="zh-TW" altLang="en-US" sz="10350" dirty="0">
              <a:solidFill>
                <a:schemeClr val="bg2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16618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基本資料確認程序</a:t>
            </a:r>
            <a:endParaRPr kumimoji="1" lang="ja-JP" altLang="en-US" dirty="0"/>
          </a:p>
        </p:txBody>
      </p:sp>
      <p:sp>
        <p:nvSpPr>
          <p:cNvPr id="10" name="フッター プレースホルダー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11" name="スライド番号プレースホルダー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7</a:t>
            </a:fld>
            <a:endParaRPr lang="ja-JP" altLang="en-US" dirty="0"/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62500" lnSpcReduction="20000"/>
          </a:bodyPr>
          <a:lstStyle/>
          <a:p>
            <a:b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ja-JP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0220CEA9-74B3-4DEC-80F7-3156259B21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檢視基本資料</a:t>
            </a:r>
            <a:endParaRPr lang="zh-TW" altLang="en-US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BFC2B198-CE28-4A91-91AD-03A59BD375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學校、學院、校區、系所、行政單位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id="{93AE8EFF-7206-4F25-A168-AECBAA55829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110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學年度基本資料</a:t>
            </a:r>
            <a:r>
              <a:rPr lang="zh-TW" altLang="en-US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系所及學制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確認</a:t>
            </a:r>
            <a:endParaRPr lang="ja-JP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文字版面配置區 6">
            <a:extLst>
              <a:ext uri="{FF2B5EF4-FFF2-40B4-BE49-F238E27FC236}">
                <a16:creationId xmlns:a16="http://schemas.microsoft.com/office/drawing/2014/main" id="{14283361-8541-431C-9EB2-CBC76939D06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zh-TW" altLang="en-US" dirty="0"/>
              <a:t>確認校庫匯入資料正確與否</a:t>
            </a:r>
          </a:p>
        </p:txBody>
      </p:sp>
      <p:sp>
        <p:nvSpPr>
          <p:cNvPr id="8" name="文字版面配置區 7">
            <a:extLst>
              <a:ext uri="{FF2B5EF4-FFF2-40B4-BE49-F238E27FC236}">
                <a16:creationId xmlns:a16="http://schemas.microsoft.com/office/drawing/2014/main" id="{0A27C6AF-1EFF-4BFF-873A-B6EA0DDF186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確認所有基本資料</a:t>
            </a:r>
            <a:endParaRPr lang="ja-JP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文字版面配置區 11">
            <a:extLst>
              <a:ext uri="{FF2B5EF4-FFF2-40B4-BE49-F238E27FC236}">
                <a16:creationId xmlns:a16="http://schemas.microsoft.com/office/drawing/2014/main" id="{5344A6D7-9CC1-4614-AD12-3AEB776C02E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zh-TW" altLang="en-US" dirty="0"/>
              <a:t>若匯入資料無誤，請按下「資料無誤」按鈕</a:t>
            </a:r>
          </a:p>
        </p:txBody>
      </p:sp>
    </p:spTree>
    <p:extLst>
      <p:ext uri="{BB962C8B-B14F-4D97-AF65-F5344CB8AC3E}">
        <p14:creationId xmlns:p14="http://schemas.microsoft.com/office/powerpoint/2010/main" val="998309841"/>
      </p:ext>
    </p:extLst>
  </p:cSld>
  <p:clrMapOvr>
    <a:masterClrMapping/>
  </p:clrMapOvr>
  <p:transition spd="slow">
    <p:push dir="u"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>
                <a:solidFill>
                  <a:schemeClr val="bg2"/>
                </a:solidFill>
              </a:rPr>
              <a:t>帳號</a:t>
            </a:r>
            <a:r>
              <a:rPr kumimoji="1" lang="zh-TW" altLang="en-US" dirty="0">
                <a:solidFill>
                  <a:schemeClr val="accent1"/>
                </a:solidFill>
              </a:rPr>
              <a:t>管理</a:t>
            </a:r>
            <a:endParaRPr kumimoji="1" lang="ja-JP" altLang="en-US" dirty="0">
              <a:solidFill>
                <a:schemeClr val="accent1"/>
              </a:solidFill>
            </a:endParaRPr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12691473"/>
      </p:ext>
    </p:extLst>
  </p:cSld>
  <p:clrMapOvr>
    <a:masterClrMapping/>
  </p:clrMapOvr>
  <p:transition spd="slow">
    <p:push dir="u"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標題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TW" sz="5399" kern="0" dirty="0">
                <a:solidFill>
                  <a:schemeClr val="bg2"/>
                </a:solidFill>
                <a:latin typeface="Arial" pitchFamily="34"/>
                <a:ea typeface="微軟正黑體" pitchFamily="34"/>
                <a:cs typeface="Arial" pitchFamily="34"/>
              </a:rPr>
              <a:t>帳號管理</a:t>
            </a:r>
            <a:r>
              <a:rPr lang="en-US" altLang="zh-TW" sz="5399" kern="0" dirty="0">
                <a:solidFill>
                  <a:schemeClr val="bg2"/>
                </a:solidFill>
                <a:latin typeface="Arial" pitchFamily="34"/>
                <a:ea typeface="微軟正黑體" pitchFamily="34"/>
                <a:cs typeface="Arial" pitchFamily="34"/>
              </a:rPr>
              <a:t> </a:t>
            </a:r>
            <a:r>
              <a:rPr lang="en-US" altLang="zh-TW" kern="0" dirty="0">
                <a:solidFill>
                  <a:schemeClr val="bg2"/>
                </a:solidFill>
                <a:latin typeface="Arial" pitchFamily="34"/>
                <a:ea typeface="微軟正黑體" pitchFamily="34"/>
                <a:cs typeface="Arial" pitchFamily="34"/>
              </a:rPr>
              <a:t>(</a:t>
            </a:r>
            <a:r>
              <a:rPr lang="zh-TW" altLang="zh-TW" kern="0" dirty="0">
                <a:solidFill>
                  <a:schemeClr val="bg2"/>
                </a:solidFill>
                <a:latin typeface="Arial" pitchFamily="34"/>
                <a:ea typeface="微軟正黑體" pitchFamily="34"/>
                <a:cs typeface="Arial" pitchFamily="34"/>
              </a:rPr>
              <a:t>唯各校</a:t>
            </a:r>
            <a:r>
              <a:rPr lang="zh-TW" altLang="zh-TW" b="1" kern="0" dirty="0">
                <a:solidFill>
                  <a:srgbClr val="FF0000"/>
                </a:solidFill>
                <a:latin typeface="Arial" pitchFamily="34"/>
                <a:ea typeface="微軟正黑體" pitchFamily="34"/>
                <a:cs typeface="Arial" pitchFamily="34"/>
              </a:rPr>
              <a:t>系統管理師</a:t>
            </a:r>
            <a:r>
              <a:rPr lang="zh-TW" altLang="zh-TW" kern="0" dirty="0">
                <a:solidFill>
                  <a:schemeClr val="bg2"/>
                </a:solidFill>
                <a:latin typeface="Arial" pitchFamily="34"/>
                <a:ea typeface="微軟正黑體" pitchFamily="34"/>
                <a:cs typeface="Arial" pitchFamily="34"/>
              </a:rPr>
              <a:t>可使用</a:t>
            </a:r>
            <a:r>
              <a:rPr lang="en-US" altLang="zh-TW" kern="0" dirty="0">
                <a:solidFill>
                  <a:schemeClr val="bg2"/>
                </a:solidFill>
                <a:latin typeface="Arial" pitchFamily="34"/>
                <a:ea typeface="微軟正黑體" pitchFamily="34"/>
                <a:cs typeface="Arial" pitchFamily="34"/>
              </a:rPr>
              <a:t>)</a:t>
            </a:r>
            <a:endParaRPr lang="zh-TW" altLang="en-US" dirty="0">
              <a:solidFill>
                <a:schemeClr val="bg2"/>
              </a:solidFill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21F8716-23B8-4703-AAE0-F2BB0896554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71</a:t>
            </a:fld>
            <a:endParaRPr lang="en-US" dirty="0"/>
          </a:p>
        </p:txBody>
      </p:sp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70BECC2A-3EA9-4CD4-901E-3D86B029FAE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1" name="圖片 10">
            <a:extLst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207" y="3186274"/>
            <a:ext cx="13673468" cy="4423064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37705016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vert="horz" lIns="137160" tIns="68580" rIns="137160" bIns="68580" rtlCol="0" anchor="ctr">
            <a:normAutofit/>
          </a:bodyPr>
          <a:lstStyle/>
          <a:p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帳號管理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72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34B9B788-0987-4CA7-924A-89311EBB977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圖片 5">
            <a:extLst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3598" y="3586447"/>
            <a:ext cx="13696419" cy="389628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矩形 6"/>
          <p:cNvSpPr/>
          <p:nvPr/>
        </p:nvSpPr>
        <p:spPr>
          <a:xfrm>
            <a:off x="2405144" y="6446384"/>
            <a:ext cx="2045747" cy="1337139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685733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126711231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vert="horz" lIns="137160" tIns="68580" rIns="137160" bIns="68580" rtlCol="0" anchor="ctr">
            <a:normAutofit/>
          </a:bodyPr>
          <a:lstStyle/>
          <a:p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帳號管理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73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B04C1625-D321-40D6-A12B-E15553FBA6A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圖片 5">
            <a:extLst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208" y="2759786"/>
            <a:ext cx="12316745" cy="5663328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97352542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vert="horz" lIns="137160" tIns="68580" rIns="137160" bIns="68580" rtlCol="0" anchor="ctr">
            <a:normAutofit/>
          </a:bodyPr>
          <a:lstStyle/>
          <a:p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權限設定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74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F99A6A05-5293-479C-A85C-6D96DDDA054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圖片 5">
            <a:extLst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9429" y="2992760"/>
            <a:ext cx="13589246" cy="494381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矩形 6"/>
          <p:cNvSpPr/>
          <p:nvPr/>
        </p:nvSpPr>
        <p:spPr>
          <a:xfrm>
            <a:off x="3771569" y="2995703"/>
            <a:ext cx="3867692" cy="853494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685733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66587289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vert="horz" lIns="137160" tIns="68580" rIns="137160" bIns="68580" rtlCol="0" anchor="ctr">
            <a:normAutofit/>
          </a:bodyPr>
          <a:lstStyle/>
          <a:p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權限設定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75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24E44284-22F7-4470-B3D1-1A05C0E151A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" name="圖片 6">
            <a:extLst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207" y="2821838"/>
            <a:ext cx="13673468" cy="422442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矩形 7"/>
          <p:cNvSpPr/>
          <p:nvPr/>
        </p:nvSpPr>
        <p:spPr>
          <a:xfrm>
            <a:off x="10166200" y="3588421"/>
            <a:ext cx="5792475" cy="3629621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685733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363837942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vert="horz" lIns="137160" tIns="68580" rIns="137160" bIns="68580" rtlCol="0" anchor="ctr">
            <a:normAutofit/>
          </a:bodyPr>
          <a:lstStyle/>
          <a:p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權限設定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76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2D07D211-057D-4D49-A5FE-3643341665F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圖片 3">
            <a:extLst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207" y="3060993"/>
            <a:ext cx="13703759" cy="395250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Picture 2">
            <a:extLst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345599" y="4267710"/>
            <a:ext cx="2194649" cy="2275932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704769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vert="horz" lIns="137160" tIns="68580" rIns="137160" bIns="68580" rtlCol="0" anchor="ctr">
            <a:normAutofit/>
          </a:bodyPr>
          <a:lstStyle/>
          <a:p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權限設定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77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1B8713C2-5895-4E4C-B773-E38C6F21C10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圖片 5">
            <a:extLst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206" y="3030542"/>
            <a:ext cx="13703850" cy="392280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矩形 6"/>
          <p:cNvSpPr/>
          <p:nvPr/>
        </p:nvSpPr>
        <p:spPr>
          <a:xfrm>
            <a:off x="3374761" y="3331840"/>
            <a:ext cx="3867456" cy="379823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685733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362572273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vert="horz" lIns="137160" tIns="68580" rIns="137160" bIns="68580" rtlCol="0" anchor="ctr">
            <a:normAutofit/>
          </a:bodyPr>
          <a:lstStyle/>
          <a:p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權限設定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78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A7BF42C7-CA7C-490B-8F21-19216511A67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8" name="圖片 1">
            <a:extLst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206" y="3052556"/>
            <a:ext cx="13397289" cy="388457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9" name="矩形 2"/>
          <p:cNvSpPr/>
          <p:nvPr/>
        </p:nvSpPr>
        <p:spPr>
          <a:xfrm>
            <a:off x="11257391" y="3961676"/>
            <a:ext cx="1078886" cy="3273096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685733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  <p:sp>
        <p:nvSpPr>
          <p:cNvPr id="10" name="矩形 3"/>
          <p:cNvSpPr/>
          <p:nvPr/>
        </p:nvSpPr>
        <p:spPr>
          <a:xfrm>
            <a:off x="9582864" y="4617786"/>
            <a:ext cx="6417153" cy="738492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685733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70587234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>
                <a:solidFill>
                  <a:schemeClr val="bg2"/>
                </a:solidFill>
              </a:rPr>
              <a:t>修正</a:t>
            </a:r>
            <a:r>
              <a:rPr kumimoji="1" lang="zh-TW" altLang="en-US" dirty="0">
                <a:solidFill>
                  <a:schemeClr val="accent1"/>
                </a:solidFill>
              </a:rPr>
              <a:t>申請</a:t>
            </a:r>
            <a:endParaRPr kumimoji="1" lang="ja-JP" altLang="en-US" dirty="0">
              <a:solidFill>
                <a:schemeClr val="accent1"/>
              </a:solidFill>
            </a:endParaRPr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22572011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標題 11">
            <a:extLst>
              <a:ext uri="{FF2B5EF4-FFF2-40B4-BE49-F238E27FC236}">
                <a16:creationId xmlns:a16="http://schemas.microsoft.com/office/drawing/2014/main" id="{826D5C92-3501-46B6-8262-8B8FD4F4E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基本資料確認程序</a:t>
            </a:r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FE597D2F-73E5-4D81-AA04-9CBF104BBD4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/>
              <a:t>大學校院校務資料庫</a:t>
            </a:r>
            <a:endParaRPr lang="ja-JP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56B5D36-A78C-40AC-A2B0-D8D61BC965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8</a:t>
            </a:fld>
            <a:endParaRPr lang="ja-JP" altLang="en-US" dirty="0"/>
          </a:p>
        </p:txBody>
      </p:sp>
      <p:sp>
        <p:nvSpPr>
          <p:cNvPr id="13" name="文字版面配置區 12">
            <a:extLst>
              <a:ext uri="{FF2B5EF4-FFF2-40B4-BE49-F238E27FC236}">
                <a16:creationId xmlns:a16="http://schemas.microsoft.com/office/drawing/2014/main" id="{FAB0BEF2-FC9D-41F5-937A-A71E3C18B3A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zh-TW" altLang="en-US" dirty="0"/>
              <a:t>須設定為「</a:t>
            </a:r>
            <a:r>
              <a:rPr lang="zh-TW" altLang="en-US" b="1" dirty="0">
                <a:solidFill>
                  <a:srgbClr val="00B0F0">
                    <a:alpha val="80000"/>
                  </a:srgbClr>
                </a:solidFill>
              </a:rPr>
              <a:t>學校業務總承辦人</a:t>
            </a:r>
            <a:r>
              <a:rPr lang="zh-TW" altLang="en-US" dirty="0"/>
              <a:t>」帳號登入，方可使用</a:t>
            </a:r>
          </a:p>
        </p:txBody>
      </p:sp>
      <p:pic>
        <p:nvPicPr>
          <p:cNvPr id="16" name="圖片 15">
            <a:extLst>
              <a:ext uri="{FF2B5EF4-FFF2-40B4-BE49-F238E27FC236}">
                <a16:creationId xmlns:a16="http://schemas.microsoft.com/office/drawing/2014/main" id="{759F8178-98E9-49E8-AA78-5B211AAE71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510" y="1873732"/>
            <a:ext cx="10729192" cy="8036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7057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圖片 14">
            <a:extLst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7118" y="1471688"/>
            <a:ext cx="11600187" cy="700882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6" name="矩形 15"/>
          <p:cNvSpPr/>
          <p:nvPr/>
        </p:nvSpPr>
        <p:spPr>
          <a:xfrm>
            <a:off x="12769493" y="1945547"/>
            <a:ext cx="1390883" cy="592209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685733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0CCC4345-B759-4CB4-8CCC-E38A22E58DB8}"/>
              </a:ext>
            </a:extLst>
          </p:cNvPr>
          <p:cNvSpPr txBox="1">
            <a:spLocks/>
          </p:cNvSpPr>
          <p:nvPr/>
        </p:nvSpPr>
        <p:spPr>
          <a:xfrm>
            <a:off x="13448135" y="9699173"/>
            <a:ext cx="4114443" cy="422156"/>
          </a:xfrm>
        </p:spPr>
        <p:txBody>
          <a:bodyPr/>
          <a:lstStyle>
            <a:defPPr>
              <a:defRPr lang="en-US"/>
            </a:defPPr>
            <a:lvl1pPr marL="0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6376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2753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9129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5505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81882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8258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14634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31011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3EB59E2-90B9-4CD3-AC74-D672227E13C3}" type="slidenum">
              <a:rPr lang="en-US" smtClean="0">
                <a:solidFill>
                  <a:schemeClr val="bg2">
                    <a:lumMod val="75000"/>
                  </a:schemeClr>
                </a:solidFill>
              </a:rPr>
              <a:pPr algn="r"/>
              <a:t>80</a:t>
            </a:fld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60C8F5CB-6A99-436A-8F41-BE2EA8599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06AD086F-8E68-4A7C-BA59-B3F99A99355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09183657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表冊修正</a:t>
            </a:r>
            <a:r>
              <a:rPr lang="en-US" altLang="zh-TW" dirty="0"/>
              <a:t>-</a:t>
            </a:r>
            <a:r>
              <a:rPr lang="zh-TW" altLang="en-US" dirty="0"/>
              <a:t>統一修正期間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81</a:t>
            </a:fld>
            <a:endParaRPr lang="en-US" dirty="0"/>
          </a:p>
        </p:txBody>
      </p:sp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D153CE0E-2B99-4606-BAD4-9B9AE46481F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9679" y="3644662"/>
            <a:ext cx="7206500" cy="169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52253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0E25C7C-67BB-4DFE-8DED-D8935E02B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03EB59E2-90B9-4CD3-AC74-D672227E13C3}" type="slidenum">
              <a:rPr lang="en-US" smtClean="0">
                <a:solidFill>
                  <a:schemeClr val="bg2">
                    <a:lumMod val="75000"/>
                  </a:schemeClr>
                </a:solidFill>
              </a:rPr>
              <a:pPr algn="r"/>
              <a:t>82</a:t>
            </a:fld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38187678-6B7E-4984-8EF7-E5DF5C888F2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內容版面配置區 3">
            <a:extLst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7374" y="1471688"/>
            <a:ext cx="12042860" cy="6612626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43092782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修正申請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83</a:t>
            </a:fld>
            <a:endParaRPr lang="en-US" dirty="0"/>
          </a:p>
        </p:txBody>
      </p:sp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6766FE8A-087E-4DBE-801D-82AFF01DF7C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" name="圖片 6">
            <a:extLst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1739" y="2147478"/>
            <a:ext cx="13042934" cy="644534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矩形 7"/>
          <p:cNvSpPr/>
          <p:nvPr/>
        </p:nvSpPr>
        <p:spPr>
          <a:xfrm>
            <a:off x="4117230" y="2668686"/>
            <a:ext cx="1764455" cy="720558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685733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621739" y="6399496"/>
            <a:ext cx="1764455" cy="604763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685733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147249944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修正申請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84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AEBE72C2-A701-45C5-9EDA-EECDABABBB2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圖片 5">
            <a:extLst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3255" y="2507759"/>
            <a:ext cx="11378375" cy="5999015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196365586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修正申請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85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CEFBF1CA-B67F-4C3D-8895-2258FE2B178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Picture 3">
            <a:extLst/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646154" y="3029330"/>
            <a:ext cx="12597063" cy="490724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矩形 6"/>
          <p:cNvSpPr/>
          <p:nvPr/>
        </p:nvSpPr>
        <p:spPr>
          <a:xfrm>
            <a:off x="11864412" y="6517398"/>
            <a:ext cx="3487442" cy="1419180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685733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1716302864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vert="horz" lIns="137160" tIns="68580" rIns="137160" bIns="68580" rtlCol="0" anchor="ctr">
            <a:normAutofit/>
          </a:bodyPr>
          <a:lstStyle/>
          <a:p>
            <a:r>
              <a:rPr lang="zh-TW" altLang="zh-TW" dirty="0"/>
              <a:t>請務必上傳「修正前後對照表」，並完成核章</a:t>
            </a:r>
            <a:endParaRPr lang="zh-TW" alt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86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97F93ED6-3D17-4B9A-BA76-D99B6439FAA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DA35E47C-AE0A-43AC-B734-84523303D2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9553" y="930954"/>
            <a:ext cx="13527306" cy="882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909364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タイトル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THANK </a:t>
            </a:r>
            <a:r>
              <a:rPr kumimoji="1" lang="en-US" altLang="ja-JP" dirty="0">
                <a:solidFill>
                  <a:schemeClr val="accent1"/>
                </a:solidFill>
              </a:rPr>
              <a:t>Y</a:t>
            </a:r>
            <a:r>
              <a:rPr kumimoji="1" lang="en-US" altLang="ja-JP" dirty="0"/>
              <a:t>OU!</a:t>
            </a:r>
            <a:endParaRPr kumimoji="1" lang="ja-JP" altLang="en-US" dirty="0"/>
          </a:p>
        </p:txBody>
      </p:sp>
      <p:sp>
        <p:nvSpPr>
          <p:cNvPr id="15" name="テキスト プレースホルダー 1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kumimoji="1" lang="zh-TW" altLang="en-US" dirty="0"/>
              <a:t>若有任何問題請以下列資訊連繫系統人員</a:t>
            </a:r>
            <a:endParaRPr kumimoji="1" lang="ja-JP" altLang="en-US" dirty="0"/>
          </a:p>
        </p:txBody>
      </p:sp>
      <p:sp>
        <p:nvSpPr>
          <p:cNvPr id="16" name="テキスト プレースホルダー 1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zh-TW" altLang="en-US" sz="3600" dirty="0"/>
              <a:t>信箱：</a:t>
            </a:r>
            <a:r>
              <a:rPr kumimoji="1" lang="en-US" altLang="zh-TW" sz="3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HEDB2@YUNTECH.EDU.TW</a:t>
            </a:r>
          </a:p>
          <a:p>
            <a:r>
              <a:rPr kumimoji="1" lang="zh-TW" altLang="en-US" sz="3600" dirty="0"/>
              <a:t>電話：</a:t>
            </a:r>
            <a:r>
              <a:rPr kumimoji="1" lang="en-US" altLang="zh-TW" sz="3600" dirty="0"/>
              <a:t>05-5342601 </a:t>
            </a:r>
            <a:r>
              <a:rPr kumimoji="1" lang="zh-TW" altLang="en-US" sz="3600" dirty="0"/>
              <a:t>轉</a:t>
            </a:r>
            <a:r>
              <a:rPr kumimoji="1" lang="en-US" altLang="zh-TW" sz="3600" dirty="0"/>
              <a:t>5379</a:t>
            </a:r>
            <a:r>
              <a:rPr lang="zh-TW" altLang="en-US" sz="3600" dirty="0"/>
              <a:t> 或 </a:t>
            </a:r>
            <a:r>
              <a:rPr kumimoji="1" lang="en-US" altLang="zh-TW" sz="3600" dirty="0"/>
              <a:t>5380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00920996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6503788-8BFF-4E59-8C13-D9E768F2F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基本資料</a:t>
            </a:r>
            <a:r>
              <a:rPr lang="en-US" altLang="zh-TW" dirty="0"/>
              <a:t>1.</a:t>
            </a:r>
            <a:r>
              <a:rPr lang="zh-TW" altLang="en-US" dirty="0"/>
              <a:t>學校基本資料</a:t>
            </a:r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31C65F35-1885-4365-A2B6-28672CE5815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/>
              <a:t>大學校院校務資料庫</a:t>
            </a:r>
            <a:endParaRPr lang="ja-JP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229E45C-627D-482D-9CAD-51D13AE20F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9</a:t>
            </a:fld>
            <a:endParaRPr lang="ja-JP" altLang="en-US" dirty="0"/>
          </a:p>
        </p:txBody>
      </p:sp>
      <p:sp>
        <p:nvSpPr>
          <p:cNvPr id="13" name="文字版面配置區 12">
            <a:extLst>
              <a:ext uri="{FF2B5EF4-FFF2-40B4-BE49-F238E27FC236}">
                <a16:creationId xmlns:a16="http://schemas.microsoft.com/office/drawing/2014/main" id="{84EE99BB-C394-46CE-A625-4C1170FF623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171CFD8C-39A8-42F0-89BD-5C43FC20FD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8430" y="1758901"/>
            <a:ext cx="13249472" cy="7982601"/>
          </a:xfrm>
          <a:prstGeom prst="rect">
            <a:avLst/>
          </a:prstGeom>
        </p:spPr>
      </p:pic>
      <p:sp>
        <p:nvSpPr>
          <p:cNvPr id="10" name="矩形: 圓角化同側角落 9">
            <a:extLst>
              <a:ext uri="{FF2B5EF4-FFF2-40B4-BE49-F238E27FC236}">
                <a16:creationId xmlns:a16="http://schemas.microsoft.com/office/drawing/2014/main" id="{982DC45B-4494-41DE-83C9-20DD5E8E7E06}"/>
              </a:ext>
            </a:extLst>
          </p:cNvPr>
          <p:cNvSpPr/>
          <p:nvPr/>
        </p:nvSpPr>
        <p:spPr>
          <a:xfrm>
            <a:off x="2287018" y="9314455"/>
            <a:ext cx="3777847" cy="427047"/>
          </a:xfrm>
          <a:prstGeom prst="round2Same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28579019"/>
      </p:ext>
    </p:extLst>
  </p:cSld>
  <p:clrMapOvr>
    <a:masterClrMapping/>
  </p:clrMapOvr>
</p:sld>
</file>

<file path=ppt/theme/theme1.xml><?xml version="1.0" encoding="utf-8"?>
<a:theme xmlns:a="http://schemas.openxmlformats.org/drawingml/2006/main" name="Title">
  <a:themeElements>
    <a:clrScheme name="Scheat">
      <a:dk1>
        <a:srgbClr val="FFFFFF"/>
      </a:dk1>
      <a:lt1>
        <a:srgbClr val="000000"/>
      </a:lt1>
      <a:dk2>
        <a:srgbClr val="FFFFFF"/>
      </a:dk2>
      <a:lt2>
        <a:srgbClr val="EEECE1"/>
      </a:lt2>
      <a:accent1>
        <a:srgbClr val="7BCFF5"/>
      </a:accent1>
      <a:accent2>
        <a:srgbClr val="BBFF02"/>
      </a:accent2>
      <a:accent3>
        <a:srgbClr val="00CCFF"/>
      </a:accent3>
      <a:accent4>
        <a:srgbClr val="FF99FF"/>
      </a:accent4>
      <a:accent5>
        <a:srgbClr val="4BACC6"/>
      </a:accent5>
      <a:accent6>
        <a:srgbClr val="F79646"/>
      </a:accent6>
      <a:hlink>
        <a:srgbClr val="7BCFF5"/>
      </a:hlink>
      <a:folHlink>
        <a:srgbClr val="25AFEE"/>
      </a:folHlink>
    </a:clrScheme>
    <a:fontScheme name="Scheat">
      <a:majorFont>
        <a:latin typeface="Crimson Text"/>
        <a:ea typeface="Spica Neue"/>
        <a:cs typeface=""/>
      </a:majorFont>
      <a:minorFont>
        <a:latin typeface="Crimson Text"/>
        <a:ea typeface="Spica Neue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">
  <a:themeElements>
    <a:clrScheme name="Scheat">
      <a:dk1>
        <a:srgbClr val="FFFFFF"/>
      </a:dk1>
      <a:lt1>
        <a:srgbClr val="000000"/>
      </a:lt1>
      <a:dk2>
        <a:srgbClr val="FFFFFF"/>
      </a:dk2>
      <a:lt2>
        <a:srgbClr val="EEECE1"/>
      </a:lt2>
      <a:accent1>
        <a:srgbClr val="7BCFF5"/>
      </a:accent1>
      <a:accent2>
        <a:srgbClr val="BBFF02"/>
      </a:accent2>
      <a:accent3>
        <a:srgbClr val="00CCFF"/>
      </a:accent3>
      <a:accent4>
        <a:srgbClr val="FF99FF"/>
      </a:accent4>
      <a:accent5>
        <a:srgbClr val="4BACC6"/>
      </a:accent5>
      <a:accent6>
        <a:srgbClr val="F79646"/>
      </a:accent6>
      <a:hlink>
        <a:srgbClr val="7BCFF5"/>
      </a:hlink>
      <a:folHlink>
        <a:srgbClr val="25AFEE"/>
      </a:folHlink>
    </a:clrScheme>
    <a:fontScheme name="Scheat">
      <a:majorFont>
        <a:latin typeface="Crimson Text"/>
        <a:ea typeface="Spica Neue"/>
        <a:cs typeface=""/>
      </a:majorFont>
      <a:minorFont>
        <a:latin typeface="Crimson Text"/>
        <a:ea typeface="Spica Neue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1191</TotalTime>
  <Words>3040</Words>
  <Application>Microsoft Office PowerPoint</Application>
  <PresentationFormat>自訂</PresentationFormat>
  <Paragraphs>521</Paragraphs>
  <Slides>87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87</vt:i4>
      </vt:variant>
    </vt:vector>
  </HeadingPairs>
  <TitlesOfParts>
    <vt:vector size="99" baseType="lpstr">
      <vt:lpstr>Crimson Text</vt:lpstr>
      <vt:lpstr>ＭＳ Ｐゴシック</vt:lpstr>
      <vt:lpstr>Spica Neue</vt:lpstr>
      <vt:lpstr>Ubuntu Medium</vt:lpstr>
      <vt:lpstr>微軟正黑體</vt:lpstr>
      <vt:lpstr>新細明體</vt:lpstr>
      <vt:lpstr>Algerian</vt:lpstr>
      <vt:lpstr>Arial</vt:lpstr>
      <vt:lpstr>Calibri</vt:lpstr>
      <vt:lpstr>Wingdings</vt:lpstr>
      <vt:lpstr>Title</vt:lpstr>
      <vt:lpstr>Contents</vt:lpstr>
      <vt:lpstr>系統操作說明</vt:lpstr>
      <vt:lpstr>CONTENTS</vt:lpstr>
      <vt:lpstr>基本資料</vt:lpstr>
      <vt:lpstr>注意事項</vt:lpstr>
      <vt:lpstr>注意事項</vt:lpstr>
      <vt:lpstr>基本資料</vt:lpstr>
      <vt:lpstr>基本資料確認程序</vt:lpstr>
      <vt:lpstr>基本資料確認程序</vt:lpstr>
      <vt:lpstr>基本資料1.學校基本資料</vt:lpstr>
      <vt:lpstr>基本資料2.學校「校區」基本資料表</vt:lpstr>
      <vt:lpstr>校區-編輯</vt:lpstr>
      <vt:lpstr>上傳佐證文件</vt:lpstr>
      <vt:lpstr>基本資料3.學校「學院/學群」基本資料表</vt:lpstr>
      <vt:lpstr>PowerPoint 簡報</vt:lpstr>
      <vt:lpstr>基本資料6.系所學制</vt:lpstr>
      <vt:lpstr>匯出EXCEL</vt:lpstr>
      <vt:lpstr>基本資料6-編輯</vt:lpstr>
      <vt:lpstr>基本資料6.新增</vt:lpstr>
      <vt:lpstr>基本資料7.行政單位及各類中心基本資料表</vt:lpstr>
      <vt:lpstr>基本資料系所及學制確認</vt:lpstr>
      <vt:lpstr>基本資料系所及學制確認</vt:lpstr>
      <vt:lpstr>基本資料系所及學制確認</vt:lpstr>
      <vt:lpstr>確認全部基本資料</vt:lpstr>
      <vt:lpstr>資料填報</vt:lpstr>
      <vt:lpstr>表冊填寫</vt:lpstr>
      <vt:lpstr>表冊填寫</vt:lpstr>
      <vt:lpstr>表冊填寫</vt:lpstr>
      <vt:lpstr>Excel 上傳</vt:lpstr>
      <vt:lpstr>資料上傳</vt:lpstr>
      <vt:lpstr>資料上傳</vt:lpstr>
      <vt:lpstr>Excel 上傳</vt:lpstr>
      <vt:lpstr>Excel 上傳</vt:lpstr>
      <vt:lpstr>Excel 上傳-欄位順序</vt:lpstr>
      <vt:lpstr>Excel上傳-必要欄位檢核</vt:lpstr>
      <vt:lpstr>Excel上傳-操作</vt:lpstr>
      <vt:lpstr>Excel上傳-資料上傳說明</vt:lpstr>
      <vt:lpstr>EXCEL 上傳-資料下載</vt:lpstr>
      <vt:lpstr>EXCEL 上傳-資料下載</vt:lpstr>
      <vt:lpstr>EXCEL 上傳-對照表</vt:lpstr>
      <vt:lpstr>EXCEL 上傳-資料匯入</vt:lpstr>
      <vt:lpstr>EXCEL 上傳-資料匯入</vt:lpstr>
      <vt:lpstr>EXCEL 上傳</vt:lpstr>
      <vt:lpstr>EXCEL 上傳</vt:lpstr>
      <vt:lpstr>EXCEL 上傳</vt:lpstr>
      <vt:lpstr>EXCEL 上傳</vt:lpstr>
      <vt:lpstr>EXCEL 上傳</vt:lpstr>
      <vt:lpstr>PowerPoint 簡報</vt:lpstr>
      <vt:lpstr>PowerPoint 簡報</vt:lpstr>
      <vt:lpstr>填寫狀況</vt:lpstr>
      <vt:lpstr>資料匯出</vt:lpstr>
      <vt:lpstr>表冊檢核為協助確認輸入資料庫之資料是否與資料來源相符。 若不相符，則請確認是否輸入資料庫之資料有誤</vt:lpstr>
      <vt:lpstr>資料檢核</vt:lpstr>
      <vt:lpstr>資料檢核提示</vt:lpstr>
      <vt:lpstr>差異比率說明</vt:lpstr>
      <vt:lpstr>單一表冊完整填報</vt:lpstr>
      <vt:lpstr>單一表冊完整填報</vt:lpstr>
      <vt:lpstr>交叉比對-檢誤</vt:lpstr>
      <vt:lpstr>交叉比對-檢誤(續)</vt:lpstr>
      <vt:lpstr>交叉比對-檢誤(續)</vt:lpstr>
      <vt:lpstr>交叉比對-檢誤(續)</vt:lpstr>
      <vt:lpstr>交叉比對-檢誤(續)</vt:lpstr>
      <vt:lpstr>交叉比對-檢誤(續)</vt:lpstr>
      <vt:lpstr>交叉比對-檢誤(續)</vt:lpstr>
      <vt:lpstr>交叉比對-提示</vt:lpstr>
      <vt:lpstr>交叉比對-提示</vt:lpstr>
      <vt:lpstr>交叉比對-提示</vt:lpstr>
      <vt:lpstr>休學檢核說明</vt:lpstr>
      <vt:lpstr>差異比率說明</vt:lpstr>
      <vt:lpstr>差異計算方式</vt:lpstr>
      <vt:lpstr>帳號管理</vt:lpstr>
      <vt:lpstr>帳號管理 (唯各校系統管理師可使用)</vt:lpstr>
      <vt:lpstr>帳號管理</vt:lpstr>
      <vt:lpstr>帳號管理</vt:lpstr>
      <vt:lpstr>權限設定</vt:lpstr>
      <vt:lpstr>權限設定</vt:lpstr>
      <vt:lpstr>權限設定</vt:lpstr>
      <vt:lpstr>權限設定</vt:lpstr>
      <vt:lpstr>權限設定</vt:lpstr>
      <vt:lpstr>修正申請</vt:lpstr>
      <vt:lpstr>PowerPoint 簡報</vt:lpstr>
      <vt:lpstr>表冊修正-統一修正期間</vt:lpstr>
      <vt:lpstr>PowerPoint 簡報</vt:lpstr>
      <vt:lpstr>修正申請</vt:lpstr>
      <vt:lpstr>修正申請</vt:lpstr>
      <vt:lpstr>修正申請</vt:lpstr>
      <vt:lpstr>請務必上傳「修正前後對照表」，並完成核章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Scheat</dc:title>
  <dc:creator>Jun</dc:creator>
  <cp:lastModifiedBy>HEDBM</cp:lastModifiedBy>
  <cp:revision>93</cp:revision>
  <dcterms:created xsi:type="dcterms:W3CDTF">2015-02-26T15:14:38Z</dcterms:created>
  <dcterms:modified xsi:type="dcterms:W3CDTF">2024-07-10T06:15:53Z</dcterms:modified>
</cp:coreProperties>
</file>