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</p:sldMasterIdLst>
  <p:notesMasterIdLst>
    <p:notesMasterId r:id="rId90"/>
  </p:notesMasterIdLst>
  <p:handoutMasterIdLst>
    <p:handoutMasterId r:id="rId91"/>
  </p:handoutMasterIdLst>
  <p:sldIdLst>
    <p:sldId id="258" r:id="rId3"/>
    <p:sldId id="259" r:id="rId4"/>
    <p:sldId id="260" r:id="rId5"/>
    <p:sldId id="273" r:id="rId6"/>
    <p:sldId id="624" r:id="rId7"/>
    <p:sldId id="622" r:id="rId8"/>
    <p:sldId id="262" r:id="rId9"/>
    <p:sldId id="623" r:id="rId10"/>
    <p:sldId id="299" r:id="rId11"/>
    <p:sldId id="534" r:id="rId12"/>
    <p:sldId id="535" r:id="rId13"/>
    <p:sldId id="536" r:id="rId14"/>
    <p:sldId id="537" r:id="rId15"/>
    <p:sldId id="538" r:id="rId16"/>
    <p:sldId id="539" r:id="rId17"/>
    <p:sldId id="540" r:id="rId18"/>
    <p:sldId id="541" r:id="rId19"/>
    <p:sldId id="542" r:id="rId20"/>
    <p:sldId id="543" r:id="rId21"/>
    <p:sldId id="544" r:id="rId22"/>
    <p:sldId id="545" r:id="rId23"/>
    <p:sldId id="546" r:id="rId24"/>
    <p:sldId id="547" r:id="rId25"/>
    <p:sldId id="548" r:id="rId26"/>
    <p:sldId id="550" r:id="rId27"/>
    <p:sldId id="551" r:id="rId28"/>
    <p:sldId id="552" r:id="rId29"/>
    <p:sldId id="553" r:id="rId30"/>
    <p:sldId id="554" r:id="rId31"/>
    <p:sldId id="555" r:id="rId32"/>
    <p:sldId id="556" r:id="rId33"/>
    <p:sldId id="557" r:id="rId34"/>
    <p:sldId id="558" r:id="rId35"/>
    <p:sldId id="559" r:id="rId36"/>
    <p:sldId id="560" r:id="rId37"/>
    <p:sldId id="561" r:id="rId38"/>
    <p:sldId id="562" r:id="rId39"/>
    <p:sldId id="563" r:id="rId40"/>
    <p:sldId id="564" r:id="rId41"/>
    <p:sldId id="565" r:id="rId42"/>
    <p:sldId id="566" r:id="rId43"/>
    <p:sldId id="567" r:id="rId44"/>
    <p:sldId id="568" r:id="rId45"/>
    <p:sldId id="569" r:id="rId46"/>
    <p:sldId id="570" r:id="rId47"/>
    <p:sldId id="571" r:id="rId48"/>
    <p:sldId id="572" r:id="rId49"/>
    <p:sldId id="573" r:id="rId50"/>
    <p:sldId id="574" r:id="rId51"/>
    <p:sldId id="575" r:id="rId52"/>
    <p:sldId id="576" r:id="rId53"/>
    <p:sldId id="577" r:id="rId54"/>
    <p:sldId id="588" r:id="rId55"/>
    <p:sldId id="589" r:id="rId56"/>
    <p:sldId id="590" r:id="rId57"/>
    <p:sldId id="579" r:id="rId58"/>
    <p:sldId id="580" r:id="rId59"/>
    <p:sldId id="616" r:id="rId60"/>
    <p:sldId id="615" r:id="rId61"/>
    <p:sldId id="581" r:id="rId62"/>
    <p:sldId id="582" r:id="rId63"/>
    <p:sldId id="609" r:id="rId64"/>
    <p:sldId id="613" r:id="rId65"/>
    <p:sldId id="583" r:id="rId66"/>
    <p:sldId id="608" r:id="rId67"/>
    <p:sldId id="584" r:id="rId68"/>
    <p:sldId id="585" r:id="rId69"/>
    <p:sldId id="586" r:id="rId70"/>
    <p:sldId id="587" r:id="rId71"/>
    <p:sldId id="617" r:id="rId72"/>
    <p:sldId id="620" r:id="rId73"/>
    <p:sldId id="591" r:id="rId74"/>
    <p:sldId id="592" r:id="rId75"/>
    <p:sldId id="594" r:id="rId76"/>
    <p:sldId id="595" r:id="rId77"/>
    <p:sldId id="596" r:id="rId78"/>
    <p:sldId id="597" r:id="rId79"/>
    <p:sldId id="598" r:id="rId80"/>
    <p:sldId id="621" r:id="rId81"/>
    <p:sldId id="599" r:id="rId82"/>
    <p:sldId id="600" r:id="rId83"/>
    <p:sldId id="601" r:id="rId84"/>
    <p:sldId id="602" r:id="rId85"/>
    <p:sldId id="603" r:id="rId86"/>
    <p:sldId id="604" r:id="rId87"/>
    <p:sldId id="605" r:id="rId88"/>
    <p:sldId id="293" r:id="rId89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594" y="60"/>
      </p:cViewPr>
      <p:guideLst>
        <p:guide orient="horz" pos="324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349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2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2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19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50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allAtOnce"/>
      <p:bldP spid="1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2" grpId="0" animBg="1"/>
      <p:bldP spid="14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14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31" grpId="0" animBg="1"/>
      <p:bldP spid="35" grpId="0" animBg="1"/>
      <p:bldP spid="36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0"/>
                            </p:stCondLst>
                            <p:childTnLst>
                              <p:par>
                                <p:cTn id="49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1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0"/>
            <a:ext cx="16457772" cy="123408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550919" y="9636372"/>
            <a:ext cx="10729192" cy="547688"/>
          </a:xfrm>
          <a:prstGeom prst="rect">
            <a:avLst/>
          </a:prstGeom>
        </p:spPr>
        <p:txBody>
          <a:bodyPr vert="horz" lIns="163275" tIns="81638" rIns="163275" bIns="81638" rtlCol="0" anchor="b"/>
          <a:lstStyle>
            <a:lvl1pPr algn="ctr">
              <a:defRPr sz="21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09311" y="9638928"/>
            <a:ext cx="1050919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6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1162075"/>
            <a:ext cx="18286413" cy="5760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39000">
                <a:schemeClr val="bg1">
                  <a:alpha val="54000"/>
                </a:schemeClr>
              </a:gs>
              <a:gs pos="7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17280110" y="963892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0" r:id="rId2"/>
    <p:sldLayoutId id="2147483676" r:id="rId3"/>
    <p:sldLayoutId id="2147483688" r:id="rId4"/>
    <p:sldLayoutId id="2147483689" r:id="rId5"/>
    <p:sldLayoutId id="2147483700" r:id="rId6"/>
    <p:sldLayoutId id="2147483695" r:id="rId7"/>
    <p:sldLayoutId id="2147483677" r:id="rId8"/>
    <p:sldLayoutId id="2147483667" r:id="rId9"/>
    <p:sldLayoutId id="2147483683" r:id="rId10"/>
    <p:sldLayoutId id="2147483666" r:id="rId11"/>
    <p:sldLayoutId id="2147483691" r:id="rId12"/>
    <p:sldLayoutId id="2147483675" r:id="rId13"/>
    <p:sldLayoutId id="2147483682" r:id="rId14"/>
    <p:sldLayoutId id="2147483668" r:id="rId15"/>
    <p:sldLayoutId id="2147483687" r:id="rId16"/>
    <p:sldLayoutId id="2147483669" r:id="rId17"/>
    <p:sldLayoutId id="2147483678" r:id="rId18"/>
    <p:sldLayoutId id="2147483670" r:id="rId19"/>
    <p:sldLayoutId id="2147483671" r:id="rId20"/>
    <p:sldLayoutId id="2147483681" r:id="rId21"/>
    <p:sldLayoutId id="2147483690" r:id="rId22"/>
    <p:sldLayoutId id="2147483692" r:id="rId23"/>
    <p:sldLayoutId id="2147483693" r:id="rId24"/>
    <p:sldLayoutId id="2147483694" r:id="rId25"/>
    <p:sldLayoutId id="2147483699" r:id="rId26"/>
    <p:sldLayoutId id="2147483697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系統</a:t>
            </a:r>
            <a:r>
              <a:rPr lang="zh-TW" altLang="en-US" dirty="0">
                <a:solidFill>
                  <a:srgbClr val="00B0F0"/>
                </a:solidFill>
              </a:rPr>
              <a:t>操作</a:t>
            </a:r>
            <a:r>
              <a:rPr lang="zh-TW" altLang="en-US" dirty="0"/>
              <a:t>說明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>
            <a:extLst>
              <a:ext uri="{FF2B5EF4-FFF2-40B4-BE49-F238E27FC236}">
                <a16:creationId xmlns:a16="http://schemas.microsoft.com/office/drawing/2014/main" id="{43FF9FA9-0970-4507-B94F-0632241C4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0" cap="small" dirty="0"/>
              <a:t>基本資料</a:t>
            </a:r>
            <a:r>
              <a:rPr lang="en-US" altLang="zh-TW" b="0" cap="small" dirty="0"/>
              <a:t>2.</a:t>
            </a:r>
            <a:r>
              <a:rPr lang="zh-TW" altLang="en-US" b="0" cap="small" dirty="0"/>
              <a:t>學校「校區」基本資料表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7C8AD0-F798-4E57-842A-FA27DD2040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040AF02-34A1-45C7-89DC-22AAD2DD79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09C76835-5FE9-4510-BDB1-95D0D7902D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AFABB71-8EF4-42C8-B72C-C3232577079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593D7F4-6758-4E0F-91B7-10D23FFA8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40750"/>
            <a:ext cx="13716000" cy="664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4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2C6EF2-4FCE-4445-A81C-649281837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校區</a:t>
            </a:r>
            <a:r>
              <a:rPr lang="en-US" altLang="zh-TW" dirty="0"/>
              <a:t>-</a:t>
            </a:r>
            <a:r>
              <a:rPr lang="zh-TW" altLang="en-US" dirty="0"/>
              <a:t>編輯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FF7B1C8-173C-44BD-95C8-8CDF66DD09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34B5FC-13F4-4E8E-8341-634524AA6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48DD90DF-5976-4D10-8584-83D3686738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888046B-B113-4148-BE5E-4C6714118B6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D746AAA-959C-4AB2-85FE-A9F1B2741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195" y="2536034"/>
            <a:ext cx="13273088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74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0CDE38F-F6C7-4663-A79B-EA05261D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上傳佐證文件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4DC79CD-55DA-44EA-9CDA-747DDE72F3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765D65D-D104-43AD-B7DF-98575268C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B5E88122-EB31-4249-A31E-E23C514A91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A86729E-490D-4B1F-A433-D579F2984F0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F328B7-4807-42EB-9C31-94496F5E0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666" y="1803969"/>
            <a:ext cx="7543800" cy="26574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1E87321-4D1E-49B1-8589-C40B5E515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443" y="4073310"/>
            <a:ext cx="10819521" cy="609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2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5EBB0DE-C6B1-470D-A260-B03BBA7C2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cap="small" dirty="0"/>
              <a:t>基本資料</a:t>
            </a:r>
            <a:r>
              <a:rPr lang="en-US" altLang="zh-TW" cap="small" dirty="0"/>
              <a:t>3.</a:t>
            </a:r>
            <a:r>
              <a:rPr lang="zh-TW" altLang="en-US" cap="small" dirty="0"/>
              <a:t>學校「學院</a:t>
            </a:r>
            <a:r>
              <a:rPr lang="en-US" altLang="zh-TW" cap="small" dirty="0"/>
              <a:t>/</a:t>
            </a:r>
            <a:r>
              <a:rPr lang="zh-TW" altLang="en-US" cap="small" dirty="0"/>
              <a:t>學群」基本資料表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FE920AB-76FA-450C-8FED-7B085C801D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B5679FB-B0F2-47EF-9021-86A6E223B5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B42F5958-2FB5-46DE-9DA3-2373E6C328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8EF32DE-9962-4551-BF87-DB424A4025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E5D2A9-7367-4474-B5AA-CA320EBEC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835" y="1746962"/>
            <a:ext cx="6980762" cy="854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76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>
            <a:extLst>
              <a:ext uri="{FF2B5EF4-FFF2-40B4-BE49-F238E27FC236}">
                <a16:creationId xmlns:a16="http://schemas.microsoft.com/office/drawing/2014/main" id="{880E7A22-E40F-4AAC-982B-DC4D8176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8F02F6-BE6B-46F6-A33A-E3F6197ED9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7DA32E-F56C-4991-A1E7-3DEEC72802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17F431F4-ECE1-4194-B8B9-50DF4E6B94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C1D764-905D-4C84-99B9-15B922AA135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C7116D8-6B1D-4871-AF11-9285D7E15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181" y="449036"/>
            <a:ext cx="8972550" cy="9172575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55BB71C9-51D2-4903-82FB-D89E66B43ABC}"/>
              </a:ext>
            </a:extLst>
          </p:cNvPr>
          <p:cNvSpPr/>
          <p:nvPr/>
        </p:nvSpPr>
        <p:spPr>
          <a:xfrm>
            <a:off x="3656806" y="6711520"/>
            <a:ext cx="652509" cy="54768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0DF766D-D49E-4174-AEEE-47A691F66AA1}"/>
              </a:ext>
            </a:extLst>
          </p:cNvPr>
          <p:cNvSpPr/>
          <p:nvPr/>
        </p:nvSpPr>
        <p:spPr>
          <a:xfrm>
            <a:off x="7514430" y="282144"/>
            <a:ext cx="1628777" cy="860856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90315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B9438-9AFA-414A-8D80-9E3A9175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6.</a:t>
            </a:r>
            <a:r>
              <a:rPr lang="zh-TW" altLang="en-US" dirty="0"/>
              <a:t>系所學制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278137F-76CD-498F-A4CE-8915DC3484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39C338-A390-4C1B-87F8-279D2A871F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3196FDF-FAF3-4BD0-AA40-A132AAD98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528142E-B688-4A33-8EEF-4811AE6CD5C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CD33617-789D-42B2-A9AB-9570BCE88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788" y="2606960"/>
            <a:ext cx="7958138" cy="69437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CE7E311-4ADA-4151-A184-7235543119DC}"/>
              </a:ext>
            </a:extLst>
          </p:cNvPr>
          <p:cNvSpPr/>
          <p:nvPr/>
        </p:nvSpPr>
        <p:spPr>
          <a:xfrm>
            <a:off x="9782398" y="2743202"/>
            <a:ext cx="1118586" cy="85225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367948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CC6A6B-B2D1-404B-96E1-9BE67843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匯出</a:t>
            </a:r>
            <a:r>
              <a:rPr lang="en-US" altLang="zh-TW" dirty="0"/>
              <a:t>EXCEL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91E9BB6-4E33-43D6-A130-7D8B728C3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2094AE7-4744-49B8-824B-C62356D462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E8B2658-C9D5-4C82-A743-F207EF854B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A588C13-ED58-4B38-B4A4-59646DE1ED4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08404B5-D8A3-499C-8A57-76DEB5E61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176553"/>
            <a:ext cx="13716000" cy="79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41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A049B7-598F-4557-A03F-65BFB429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6-</a:t>
            </a:r>
            <a:r>
              <a:rPr lang="zh-TW" altLang="en-US" dirty="0"/>
              <a:t>編輯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A8E5755-E4C9-4DBF-A316-25E5BCB119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D3F81A1-1FFC-459C-AA6A-28CCB96B1F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8C8743B-B193-4B47-A434-38577CC0B5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B35BFD-6833-4CF3-905F-4C4D85C7C9D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EA70417-353F-4F10-BF0E-7618AFF3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384010"/>
            <a:ext cx="13716000" cy="890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64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CB6936C6-7BEF-4086-99EF-FA16B550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6.</a:t>
            </a:r>
            <a:r>
              <a:rPr lang="zh-TW" altLang="en-US" dirty="0"/>
              <a:t>新增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74AF375-F955-47B9-B5AB-E4D30CD1B0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45C5F5D-B187-4935-9957-97F1F89B8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6EE3BD41-3290-4661-8DDF-3066D7DF04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0F64C9D-60DD-4A48-97F7-3741F825C48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C1E962A-1B06-4D72-A5AA-89435FA2E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490" y="1514325"/>
            <a:ext cx="13729716" cy="800451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17902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F630A3-51ED-4367-953C-C7D13449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0" cap="small" dirty="0"/>
              <a:t>基本資料</a:t>
            </a:r>
            <a:r>
              <a:rPr lang="en-US" altLang="zh-TW" b="0" cap="small" dirty="0"/>
              <a:t>7.</a:t>
            </a:r>
            <a:r>
              <a:rPr lang="zh-TW" altLang="en-US" b="0" cap="small" dirty="0"/>
              <a:t>行政單位及各類中心基本資料表</a:t>
            </a:r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23B6B5-E96F-4617-94F3-0DCA0B55B1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5565A5-3AD4-4B0A-B460-58DA993254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2060217E-E684-40CD-96D0-CC2DAF103A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58865B-CF8D-48A9-AF19-E69AB065E10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9826CB4-157F-42A0-AAC4-703066A35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738" y="3144177"/>
            <a:ext cx="13716000" cy="586929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263727-B2DE-4F65-ADA1-78C85E788934}"/>
              </a:ext>
            </a:extLst>
          </p:cNvPr>
          <p:cNvSpPr/>
          <p:nvPr/>
        </p:nvSpPr>
        <p:spPr>
          <a:xfrm>
            <a:off x="6828632" y="4068724"/>
            <a:ext cx="1888448" cy="4560371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EAFDDD2-3C0D-4354-AA15-C8CCD9BA66B3}"/>
              </a:ext>
            </a:extLst>
          </p:cNvPr>
          <p:cNvSpPr/>
          <p:nvPr/>
        </p:nvSpPr>
        <p:spPr>
          <a:xfrm>
            <a:off x="9023358" y="4068722"/>
            <a:ext cx="3434453" cy="4560371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196915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單表檢核、跨表檢核、學校端檢核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576792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5D0C1F6-5ADB-4A10-AF3E-D19CC8D46F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5D9661-13C8-45DE-81D1-AC201B12C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354FDF9-5074-4E63-8034-63A076B80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EF89BC-26C9-4859-842A-774293F9A95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2527493"/>
            <a:ext cx="13716000" cy="6439023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15458283" y="6035040"/>
            <a:ext cx="542924" cy="50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76271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AE300B-C12C-4DF5-BE38-04F64E3F8B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7F6C6E-5D2B-454A-8DDE-0B3C5C250D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E824BCB-1CE2-4F9E-8C5A-D8574E15F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C2EA34-11D8-4F90-BA48-6E6C264D798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87B908E-8C37-4663-BAC8-1A7111535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22207"/>
            <a:ext cx="13716000" cy="6442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288832F-9F8F-4A03-AEDC-A9C5EA1F0D04}"/>
              </a:ext>
            </a:extLst>
          </p:cNvPr>
          <p:cNvSpPr/>
          <p:nvPr/>
        </p:nvSpPr>
        <p:spPr>
          <a:xfrm>
            <a:off x="2381218" y="1797154"/>
            <a:ext cx="4690872" cy="11279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3449241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90354F-96B6-4C06-892C-2739D679E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94410"/>
            <a:ext cx="13716000" cy="60338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6EC0561-6FF9-41C3-ACB5-91CBC7D6C42F}"/>
              </a:ext>
            </a:extLst>
          </p:cNvPr>
          <p:cNvSpPr/>
          <p:nvPr/>
        </p:nvSpPr>
        <p:spPr>
          <a:xfrm>
            <a:off x="2393778" y="1196471"/>
            <a:ext cx="2946747" cy="1595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E4A6EC8-645E-40EA-94A3-9E47B51D34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357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確認全部基本資料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C850372E-69D5-4D64-826D-140687E9D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2DF801A-460B-4AFA-B46B-0C57D7784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530" y="2585611"/>
            <a:ext cx="11207702" cy="6065267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220DBA6-31CB-455E-A135-0BF0CD72235F}"/>
              </a:ext>
            </a:extLst>
          </p:cNvPr>
          <p:cNvSpPr/>
          <p:nvPr/>
        </p:nvSpPr>
        <p:spPr>
          <a:xfrm>
            <a:off x="12103309" y="4103615"/>
            <a:ext cx="2954922" cy="39338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CE1641C-87BE-4CBA-807C-1447F743FA46}"/>
              </a:ext>
            </a:extLst>
          </p:cNvPr>
          <p:cNvSpPr/>
          <p:nvPr/>
        </p:nvSpPr>
        <p:spPr>
          <a:xfrm>
            <a:off x="8612859" y="7690526"/>
            <a:ext cx="1926840" cy="9603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1836985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填報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A2EDAB-E006-465F-A5DD-DA90E9C4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1541861"/>
            <a:ext cx="13545752" cy="7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700" y="2507759"/>
            <a:ext cx="8146371" cy="60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基本</a:t>
            </a:r>
            <a:r>
              <a:rPr kumimoji="1" lang="zh-TW" altLang="en-US" dirty="0">
                <a:solidFill>
                  <a:schemeClr val="accent1"/>
                </a:solidFill>
              </a:rPr>
              <a:t>資料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注意</a:t>
            </a:r>
            <a:r>
              <a:rPr lang="zh-TW" altLang="en-US" dirty="0"/>
              <a:t>事項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zh-TW" altLang="en-US" dirty="0"/>
              <a:t>教</a:t>
            </a:r>
            <a:r>
              <a:rPr kumimoji="1" lang="en-US" altLang="zh-TW" dirty="0"/>
              <a:t>1.</a:t>
            </a:r>
            <a:r>
              <a:rPr kumimoji="1" lang="zh-TW" altLang="en-US" dirty="0"/>
              <a:t>教師兼任行政多項職務，請以逗點區隔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因應職</a:t>
            </a:r>
            <a:r>
              <a:rPr kumimoji="1" lang="en-US" altLang="zh-TW" dirty="0"/>
              <a:t>2-2</a:t>
            </a:r>
            <a:r>
              <a:rPr kumimoji="1" lang="zh-TW" altLang="en-US" dirty="0"/>
              <a:t>，系統自動匯出須採統一格式，若教師兼任多項行政職務，請統一以逗點區隔，請勿以「兼」或其他符號做區隔，造成系統無法判別。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休學生休學過程轉系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前期已休學</a:t>
            </a:r>
            <a:r>
              <a:rPr lang="zh-TW" altLang="en-US" dirty="0"/>
              <a:t>：於原系所填報「復學」、於新系所填報「休學」</a:t>
            </a:r>
            <a:endParaRPr lang="en-US" altLang="zh-TW" dirty="0"/>
          </a:p>
          <a:p>
            <a:r>
              <a:rPr lang="zh-TW" altLang="en-US" dirty="0">
                <a:solidFill>
                  <a:srgbClr val="00B0F0">
                    <a:alpha val="90000"/>
                  </a:srgbClr>
                </a:solidFill>
              </a:rPr>
              <a:t>前期未休學</a:t>
            </a:r>
            <a:r>
              <a:rPr lang="zh-TW" altLang="en-US" dirty="0"/>
              <a:t>：於新系所填報「休學」</a:t>
            </a:r>
          </a:p>
        </p:txBody>
      </p:sp>
    </p:spTree>
    <p:extLst>
      <p:ext uri="{BB962C8B-B14F-4D97-AF65-F5344CB8AC3E}">
        <p14:creationId xmlns:p14="http://schemas.microsoft.com/office/powerpoint/2010/main" val="767713884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CE41B16D-8BF6-4DAF-89EC-F99885F0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2FAF5459-C322-4A4E-8AD8-45ED9148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注意</a:t>
            </a:r>
            <a:r>
              <a:rPr lang="zh-TW" altLang="en-US" dirty="0"/>
              <a:t>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3EF028-34BC-49D1-9D6C-F29B3EE0D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29C5B9-DECB-42DF-907A-17DD541119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868D751B-6DC1-40B7-95B3-582E1828C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B726160-CAEC-4A4D-9D26-9A38ADEB1C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6322" y="2839244"/>
            <a:ext cx="16061728" cy="5616624"/>
          </a:xfrm>
        </p:spPr>
        <p:txBody>
          <a:bodyPr/>
          <a:lstStyle/>
          <a:p>
            <a:r>
              <a:rPr lang="zh-TW" altLang="en-US" sz="4000" dirty="0"/>
              <a:t>系統表冊自動檢核功能，僅為協助學校找出可能出錯的工具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若系統未檢核出問題，不代表資料完全正確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資料的正確性，仍須由學校填表人員以實際資料核對</a:t>
            </a:r>
          </a:p>
        </p:txBody>
      </p:sp>
    </p:spTree>
    <p:extLst>
      <p:ext uri="{BB962C8B-B14F-4D97-AF65-F5344CB8AC3E}">
        <p14:creationId xmlns:p14="http://schemas.microsoft.com/office/powerpoint/2010/main" val="32680253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7A0812A-8CF4-428E-B9B0-ADD85A98A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檢核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53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75279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4279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95649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60761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59507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一般系所</a:t>
            </a:r>
            <a:endParaRPr lang="ja-JP" alt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由總量提供資料匯入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產碩專班</a:t>
            </a:r>
            <a:endParaRPr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由招生科提供資料匯入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zh-TW" altLang="en-US" dirty="0"/>
              <a:t>原住民專班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由招生科提供資料匯入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zh-TW" altLang="en-US" dirty="0"/>
              <a:t>境外專班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由招生科提供資料匯入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zh-TW" altLang="en-US" dirty="0"/>
              <a:t>營區專班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zh-TW" altLang="en-US" dirty="0"/>
              <a:t>由招生科提供資料匯入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zh-TW" altLang="en-US" dirty="0"/>
              <a:t>多元培力專班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dirty="0"/>
              <a:t>由招生科提供資料匯入</a:t>
            </a:r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7429801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43279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8017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6221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207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305287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總學生數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- 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轉學生數</a:t>
                      </a:r>
                      <a:endParaRPr lang="en-US" sz="270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2105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65834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566543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基本資料確認程序</a:t>
            </a:r>
            <a:endParaRPr kumimoji="1" lang="ja-JP" altLang="en-US" dirty="0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ja-JP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220CEA9-74B3-4DEC-80F7-3156259B2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檢視基本資料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FC2B198-CE28-4A91-91AD-03A59BD375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學校、學院、校區、系所、行政單位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93AE8EFF-7206-4F25-A168-AECBAA558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學年度基本資料</a:t>
            </a:r>
            <a:r>
              <a:rPr lang="zh-TW" altLang="en-US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系所及學制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</a:t>
            </a:r>
            <a:endParaRPr lang="ja-JP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14283361-8541-431C-9EB2-CBC76939D0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確認校庫匯入資料正確與否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0A27C6AF-1EFF-4BFF-873A-B6EA0DDF1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確認所有基本資料</a:t>
            </a:r>
            <a:endParaRPr lang="ja-JP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5344A6D7-9CC1-4614-AD12-3AEB776C02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若匯入資料無誤，請按下「資料無誤」按鈕</a:t>
            </a:r>
          </a:p>
        </p:txBody>
      </p:sp>
    </p:spTree>
    <p:extLst>
      <p:ext uri="{BB962C8B-B14F-4D97-AF65-F5344CB8AC3E}">
        <p14:creationId xmlns:p14="http://schemas.microsoft.com/office/powerpoint/2010/main" val="998309841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帳號</a:t>
            </a:r>
            <a:r>
              <a:rPr kumimoji="1" lang="zh-TW" altLang="en-US" dirty="0">
                <a:solidFill>
                  <a:schemeClr val="accent1"/>
                </a:solidFill>
              </a:rPr>
              <a:t>管理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>
            <a:extLst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修正</a:t>
            </a:r>
            <a:r>
              <a:rPr kumimoji="1" lang="zh-TW" altLang="en-US" dirty="0">
                <a:solidFill>
                  <a:schemeClr val="accent1"/>
                </a:solidFill>
              </a:rPr>
              <a:t>申請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>
            <a:extLst>
              <a:ext uri="{FF2B5EF4-FFF2-40B4-BE49-F238E27FC236}">
                <a16:creationId xmlns:a16="http://schemas.microsoft.com/office/drawing/2014/main" id="{826D5C92-3501-46B6-8262-8B8FD4F4E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基本資料確認程序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E597D2F-73E5-4D81-AA04-9CBF104BBD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56B5D36-A78C-40AC-A2B0-D8D61BC965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FAB0BEF2-FC9D-41F5-937A-A71E3C18B3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dirty="0"/>
              <a:t>須設定為「</a:t>
            </a:r>
            <a:r>
              <a:rPr lang="zh-TW" altLang="en-US" b="1" dirty="0">
                <a:solidFill>
                  <a:srgbClr val="00B0F0">
                    <a:alpha val="80000"/>
                  </a:srgbClr>
                </a:solidFill>
              </a:rPr>
              <a:t>學校業務總承辦人</a:t>
            </a:r>
            <a:r>
              <a:rPr lang="zh-TW" altLang="en-US" dirty="0"/>
              <a:t>」帳號登入，方可使用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759F8178-98E9-49E8-AA78-5B211AAE7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1873732"/>
            <a:ext cx="10729192" cy="80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05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80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82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553" y="930954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>
                <a:solidFill>
                  <a:schemeClr val="accent1"/>
                </a:solidFill>
              </a:rPr>
              <a:t>Y</a:t>
            </a:r>
            <a:r>
              <a:rPr kumimoji="1" lang="en-US" altLang="ja-JP" dirty="0"/>
              <a:t>OU!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503788-8BFF-4E59-8C13-D9E768F2F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1.</a:t>
            </a:r>
            <a:r>
              <a:rPr lang="zh-TW" altLang="en-US" dirty="0"/>
              <a:t>學校基本資料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C65F35-1885-4365-A2B6-28672CE581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29E45C-627D-482D-9CAD-51D13AE20F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84EE99BB-C394-46CE-A625-4C1170FF62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71CFD8C-39A8-42F0-89BD-5C43FC20F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30" y="1758901"/>
            <a:ext cx="13249472" cy="7982601"/>
          </a:xfrm>
          <a:prstGeom prst="rect">
            <a:avLst/>
          </a:prstGeom>
        </p:spPr>
      </p:pic>
      <p:sp>
        <p:nvSpPr>
          <p:cNvPr id="10" name="矩形: 圓角化同側角落 9">
            <a:extLst>
              <a:ext uri="{FF2B5EF4-FFF2-40B4-BE49-F238E27FC236}">
                <a16:creationId xmlns:a16="http://schemas.microsoft.com/office/drawing/2014/main" id="{982DC45B-4494-41DE-83C9-20DD5E8E7E06}"/>
              </a:ext>
            </a:extLst>
          </p:cNvPr>
          <p:cNvSpPr/>
          <p:nvPr/>
        </p:nvSpPr>
        <p:spPr>
          <a:xfrm>
            <a:off x="2287018" y="9314455"/>
            <a:ext cx="3777847" cy="427047"/>
          </a:xfrm>
          <a:prstGeom prst="round2Same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857901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3040</Words>
  <Application>Microsoft Office PowerPoint</Application>
  <PresentationFormat>自訂</PresentationFormat>
  <Paragraphs>521</Paragraphs>
  <Slides>87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87</vt:i4>
      </vt:variant>
    </vt:vector>
  </HeadingPairs>
  <TitlesOfParts>
    <vt:vector size="99" baseType="lpstr">
      <vt:lpstr>Crimson Text</vt:lpstr>
      <vt:lpstr>ＭＳ Ｐゴシック</vt:lpstr>
      <vt:lpstr>Spica Neue</vt:lpstr>
      <vt:lpstr>Ubuntu Medium</vt:lpstr>
      <vt:lpstr>微軟正黑體</vt:lpstr>
      <vt:lpstr>新細明體</vt:lpstr>
      <vt:lpstr>Algerian</vt:lpstr>
      <vt:lpstr>Arial</vt:lpstr>
      <vt:lpstr>Calibri</vt:lpstr>
      <vt:lpstr>Wingdings</vt:lpstr>
      <vt:lpstr>Title</vt:lpstr>
      <vt:lpstr>Contents</vt:lpstr>
      <vt:lpstr>系統操作說明</vt:lpstr>
      <vt:lpstr>CONTENTS</vt:lpstr>
      <vt:lpstr>基本資料</vt:lpstr>
      <vt:lpstr>注意事項</vt:lpstr>
      <vt:lpstr>注意事項</vt:lpstr>
      <vt:lpstr>基本資料</vt:lpstr>
      <vt:lpstr>基本資料確認程序</vt:lpstr>
      <vt:lpstr>基本資料確認程序</vt:lpstr>
      <vt:lpstr>基本資料1.學校基本資料</vt:lpstr>
      <vt:lpstr>基本資料2.學校「校區」基本資料表</vt:lpstr>
      <vt:lpstr>校區-編輯</vt:lpstr>
      <vt:lpstr>上傳佐證文件</vt:lpstr>
      <vt:lpstr>基本資料3.學校「學院/學群」基本資料表</vt:lpstr>
      <vt:lpstr>PowerPoint 簡報</vt:lpstr>
      <vt:lpstr>基本資料6.系所學制</vt:lpstr>
      <vt:lpstr>匯出EXCEL</vt:lpstr>
      <vt:lpstr>基本資料6-編輯</vt:lpstr>
      <vt:lpstr>基本資料6.新增</vt:lpstr>
      <vt:lpstr>基本資料7.行政單位及各類中心基本資料表</vt:lpstr>
      <vt:lpstr>基本資料系所及學制確認</vt:lpstr>
      <vt:lpstr>基本資料系所及學制確認</vt:lpstr>
      <vt:lpstr>基本資料系所及學制確認</vt:lpstr>
      <vt:lpstr>確認全部基本資料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HEDBM</cp:lastModifiedBy>
  <cp:revision>93</cp:revision>
  <dcterms:created xsi:type="dcterms:W3CDTF">2015-02-26T15:14:38Z</dcterms:created>
  <dcterms:modified xsi:type="dcterms:W3CDTF">2024-07-10T06:15:53Z</dcterms:modified>
</cp:coreProperties>
</file>