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95" r:id="rId2"/>
    <p:sldMasterId id="2147483897" r:id="rId3"/>
  </p:sldMasterIdLst>
  <p:notesMasterIdLst>
    <p:notesMasterId r:id="rId85"/>
  </p:notesMasterIdLst>
  <p:handoutMasterIdLst>
    <p:handoutMasterId r:id="rId86"/>
  </p:handoutMasterIdLst>
  <p:sldIdLst>
    <p:sldId id="510" r:id="rId4"/>
    <p:sldId id="531" r:id="rId5"/>
    <p:sldId id="491" r:id="rId6"/>
    <p:sldId id="548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276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4" r:id="rId49"/>
    <p:sldId id="575" r:id="rId50"/>
    <p:sldId id="576" r:id="rId51"/>
    <p:sldId id="277" r:id="rId52"/>
    <p:sldId id="588" r:id="rId53"/>
    <p:sldId id="577" r:id="rId54"/>
    <p:sldId id="578" r:id="rId55"/>
    <p:sldId id="579" r:id="rId56"/>
    <p:sldId id="580" r:id="rId57"/>
    <p:sldId id="581" r:id="rId58"/>
    <p:sldId id="582" r:id="rId59"/>
    <p:sldId id="583" r:id="rId60"/>
    <p:sldId id="584" r:id="rId61"/>
    <p:sldId id="585" r:id="rId62"/>
    <p:sldId id="586" r:id="rId63"/>
    <p:sldId id="587" r:id="rId64"/>
    <p:sldId id="275" r:id="rId65"/>
    <p:sldId id="589" r:id="rId66"/>
    <p:sldId id="307" r:id="rId67"/>
    <p:sldId id="590" r:id="rId68"/>
    <p:sldId id="591" r:id="rId69"/>
    <p:sldId id="592" r:id="rId70"/>
    <p:sldId id="594" r:id="rId71"/>
    <p:sldId id="595" r:id="rId72"/>
    <p:sldId id="596" r:id="rId73"/>
    <p:sldId id="597" r:id="rId74"/>
    <p:sldId id="598" r:id="rId75"/>
    <p:sldId id="338" r:id="rId76"/>
    <p:sldId id="599" r:id="rId77"/>
    <p:sldId id="600" r:id="rId78"/>
    <p:sldId id="601" r:id="rId79"/>
    <p:sldId id="602" r:id="rId80"/>
    <p:sldId id="603" r:id="rId81"/>
    <p:sldId id="604" r:id="rId82"/>
    <p:sldId id="605" r:id="rId83"/>
    <p:sldId id="607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örre - multipurpose template" id="{2D78C04B-A168-479C-9541-E3B6372F0BA9}">
          <p14:sldIdLst>
            <p14:sldId id="510"/>
            <p14:sldId id="531"/>
            <p14:sldId id="491"/>
            <p14:sldId id="548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276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4"/>
            <p14:sldId id="575"/>
            <p14:sldId id="576"/>
            <p14:sldId id="277"/>
            <p14:sldId id="588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275"/>
            <p14:sldId id="589"/>
            <p14:sldId id="307"/>
            <p14:sldId id="590"/>
            <p14:sldId id="591"/>
            <p14:sldId id="592"/>
            <p14:sldId id="594"/>
            <p14:sldId id="595"/>
            <p14:sldId id="596"/>
            <p14:sldId id="597"/>
            <p14:sldId id="598"/>
            <p14:sldId id="338"/>
            <p14:sldId id="599"/>
            <p14:sldId id="600"/>
            <p14:sldId id="601"/>
            <p14:sldId id="602"/>
            <p14:sldId id="603"/>
            <p14:sldId id="604"/>
            <p14:sldId id="605"/>
            <p14:sldId id="6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828"/>
    <a:srgbClr val="F4F2F0"/>
    <a:srgbClr val="324D5E"/>
    <a:srgbClr val="47464B"/>
    <a:srgbClr val="DC4A3D"/>
    <a:srgbClr val="00ACED"/>
    <a:srgbClr val="000000"/>
    <a:srgbClr val="1D1D20"/>
    <a:srgbClr val="46474B"/>
    <a:srgbClr val="D0E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707" autoAdjust="0"/>
  </p:normalViewPr>
  <p:slideViewPr>
    <p:cSldViewPr snapToGrid="0">
      <p:cViewPr varScale="1">
        <p:scale>
          <a:sx n="84" d="100"/>
          <a:sy n="84" d="100"/>
        </p:scale>
        <p:origin x="14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8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4A49-3CDE-408A-892D-AEE0E002BB22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AF13-6931-4C1B-8846-6C389DA8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C15C-71A1-4B5E-B800-13FCAA9104C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863F-2181-40AA-9D10-26C0A01C7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1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3174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5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5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5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1619252"/>
            <a:ext cx="9144000" cy="4505325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3185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1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60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61048" y="2548119"/>
            <a:ext cx="6821906" cy="2379045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62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65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06760" y="2454895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6" name="円/楕円 4"/>
          <p:cNvSpPr/>
          <p:nvPr userDrawn="1"/>
        </p:nvSpPr>
        <p:spPr>
          <a:xfrm>
            <a:off x="1406760" y="3454702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3" y="2361261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3" y="3361068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1406760" y="4454509"/>
            <a:ext cx="164499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650423" y="4360875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37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2019.08.20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0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4572001" y="1926993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4418490" y="1432775"/>
            <a:ext cx="30702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979" y="3225441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979" y="2597880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538263" y="3075980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00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4572001" y="2975416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4668350" y="4084875"/>
            <a:ext cx="314883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993239" y="3705436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83233" y="3835826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37597" y="4463387"/>
            <a:ext cx="2304486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37597" y="3835826"/>
            <a:ext cx="2304486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689849" y="431392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9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79" y="5665394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199979" y="5037833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2538263" y="5515933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900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4572001" y="4213362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4167923" y="2846930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3599665" y="2467490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659" y="2597880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4167923" y="5285954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4572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3599665" y="4906514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89659" y="5037833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4475651" y="2718445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4" name="楕円 23"/>
          <p:cNvSpPr/>
          <p:nvPr userDrawn="1"/>
        </p:nvSpPr>
        <p:spPr>
          <a:xfrm>
            <a:off x="4475651" y="3956391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0" name="楕円 39"/>
          <p:cNvSpPr/>
          <p:nvPr userDrawn="1"/>
        </p:nvSpPr>
        <p:spPr>
          <a:xfrm>
            <a:off x="4475651" y="5157469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49733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2019.08.20</a:t>
            </a:r>
            <a:endParaRPr lang="en-US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9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446352" y="2909923"/>
            <a:ext cx="2086986" cy="3774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2485015" y="2909923"/>
            <a:ext cx="2086986" cy="37743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4523677" y="2909923"/>
            <a:ext cx="2086986" cy="37743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6562340" y="2909922"/>
            <a:ext cx="2086986" cy="37743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2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2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85015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15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3677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23677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62340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562340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1827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3239">
          <p15:clr>
            <a:srgbClr val="FBAE40"/>
          </p15:clr>
        </p15:guide>
        <p15:guide id="4294967295" pos="57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4021818" y="1722628"/>
            <a:ext cx="1100364" cy="4035594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3838311" y="2227311"/>
            <a:ext cx="1467379" cy="3026229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3838311" y="2227311"/>
            <a:ext cx="1467379" cy="3026229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楕円 14"/>
          <p:cNvSpPr/>
          <p:nvPr userDrawn="1"/>
        </p:nvSpPr>
        <p:spPr>
          <a:xfrm>
            <a:off x="4838509" y="2090566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6" name="楕円 15"/>
          <p:cNvSpPr/>
          <p:nvPr userDrawn="1"/>
        </p:nvSpPr>
        <p:spPr>
          <a:xfrm>
            <a:off x="3181158" y="4199091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7" name="楕円 16"/>
          <p:cNvSpPr/>
          <p:nvPr userDrawn="1"/>
        </p:nvSpPr>
        <p:spPr>
          <a:xfrm>
            <a:off x="5447136" y="4777845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57487" y="2229461"/>
            <a:ext cx="2714814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157487" y="1569811"/>
            <a:ext cx="271481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211236" y="2080000"/>
            <a:ext cx="91394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1480" y="4111957"/>
            <a:ext cx="2757201" cy="1194623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1480" y="3452307"/>
            <a:ext cx="275720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2039684" y="3962496"/>
            <a:ext cx="91394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6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57487" y="4481781"/>
            <a:ext cx="2714814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57487" y="3822132"/>
            <a:ext cx="271481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211236" y="4332321"/>
            <a:ext cx="91394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600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5031207" y="1818861"/>
            <a:ext cx="1126280" cy="4001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3018682" y="3701356"/>
            <a:ext cx="258826" cy="49773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5639835" y="4071180"/>
            <a:ext cx="517652" cy="835150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8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3239">
          <p15:clr>
            <a:srgbClr val="FBAE40"/>
          </p15:clr>
        </p15:guide>
        <p15:guide id="4294967295" pos="57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45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5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5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5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364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2019.08.20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02520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7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560638"/>
            <a:ext cx="3429000" cy="2852737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45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0200" y="5413378"/>
            <a:ext cx="3429000" cy="942975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1800">
                <a:solidFill>
                  <a:srgbClr val="8C9CA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06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5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5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5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643174"/>
            <a:ext cx="25860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5929312" y="1643174"/>
            <a:ext cx="25860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3278982" y="1643174"/>
            <a:ext cx="258603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5434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5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5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5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1002257" y="1942317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1002257" y="2374120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1952" y="1822982"/>
            <a:ext cx="597503" cy="594360"/>
          </a:xfrm>
          <a:prstGeom prst="ellipse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1002257" y="4299402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1002257" y="4731205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61952" y="4180067"/>
            <a:ext cx="597503" cy="59436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3879617" y="1942317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1" hasCustomPrompt="1"/>
          </p:nvPr>
        </p:nvSpPr>
        <p:spPr>
          <a:xfrm>
            <a:off x="3879617" y="2374120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239312" y="1822982"/>
            <a:ext cx="597503" cy="594360"/>
          </a:xfrm>
          <a:prstGeom prst="ellips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3879617" y="4299402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3879617" y="4731205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239312" y="4180067"/>
            <a:ext cx="597503" cy="594360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4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834379" y="1942317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37" hasCustomPrompt="1"/>
          </p:nvPr>
        </p:nvSpPr>
        <p:spPr>
          <a:xfrm>
            <a:off x="6834379" y="2374120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194073" y="1822982"/>
            <a:ext cx="597503" cy="594360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6834379" y="4299402"/>
            <a:ext cx="1947672" cy="431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 smtClean="0"/>
              <a:t>Title Here</a:t>
            </a:r>
            <a:endParaRPr lang="en-US"/>
          </a:p>
        </p:txBody>
      </p:sp>
      <p:sp>
        <p:nvSpPr>
          <p:cNvPr id="5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6834379" y="4731205"/>
            <a:ext cx="1947672" cy="1226993"/>
          </a:xfrm>
        </p:spPr>
        <p:txBody>
          <a:bodyPr anchor="t">
            <a:normAutofit/>
          </a:bodyPr>
          <a:lstStyle>
            <a:lvl1pPr marL="0" indent="0" algn="just">
              <a:buNone/>
              <a:defRPr sz="1350">
                <a:solidFill>
                  <a:srgbClr val="8C9CA6"/>
                </a:solidFill>
              </a:defRPr>
            </a:lvl1pPr>
          </a:lstStyle>
          <a:p>
            <a:pPr lvl="0"/>
            <a:r>
              <a:rPr lang="en-US" smtClean="0"/>
              <a:t>Short description here</a:t>
            </a:r>
            <a:endParaRPr lang="en-US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194073" y="4180067"/>
            <a:ext cx="597503" cy="594360"/>
          </a:xfrm>
          <a:prstGeom prst="ellipse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250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 smtClean="0"/>
              <a:t></a:t>
            </a:r>
            <a:endParaRPr lang="en-US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56" name="Rectangle 5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3287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hig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20690"/>
            <a:ext cx="3429000" cy="2852737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4500" b="1">
                <a:solidFill>
                  <a:srgbClr val="324D5E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3273428"/>
            <a:ext cx="3429000" cy="942975"/>
          </a:xfrm>
          <a:solidFill>
            <a:schemeClr val="bg1">
              <a:alpha val="50000"/>
            </a:schemeClr>
          </a:solidFill>
        </p:spPr>
        <p:txBody>
          <a:bodyPr lIns="274320" tIns="91440" rIns="274320" bIns="182880" anchor="ctr"/>
          <a:lstStyle>
            <a:lvl1pPr marL="0" indent="0" algn="ctr">
              <a:buNone/>
              <a:defRPr sz="1800">
                <a:solidFill>
                  <a:srgbClr val="8C9CA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8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257175" y="5413378"/>
            <a:ext cx="3429000" cy="942975"/>
          </a:xfrm>
          <a:solidFill>
            <a:schemeClr val="bg1">
              <a:alpha val="5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175" y="2560638"/>
            <a:ext cx="3429000" cy="2852737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45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rix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9731"/>
            <a:ext cx="9143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372"/>
            <a:ext cx="78867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1950" y="6466115"/>
            <a:ext cx="20574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6115"/>
            <a:ext cx="30861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4651" y="6466115"/>
            <a:ext cx="20574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39215" y="2173119"/>
            <a:ext cx="7410641" cy="4123944"/>
            <a:chOff x="1155573" y="2173119"/>
            <a:chExt cx="9880854" cy="4123944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96000" y="2173119"/>
              <a:ext cx="0" cy="412394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55573" y="4235091"/>
              <a:ext cx="988085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216811" y="3974423"/>
            <a:ext cx="3861238" cy="464363"/>
          </a:xfrm>
        </p:spPr>
        <p:txBody>
          <a:bodyPr anchor="ctr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329247" y="1888241"/>
            <a:ext cx="3366662" cy="387743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329248" y="1209791"/>
            <a:ext cx="7275173" cy="619151"/>
          </a:xfrm>
        </p:spPr>
        <p:txBody>
          <a:bodyPr anchor="ctr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5237758" y="1888241"/>
            <a:ext cx="3366662" cy="387743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4" name="Text Placeholder 15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303752" y="2964448"/>
            <a:ext cx="1667735" cy="2908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303751" y="5157950"/>
            <a:ext cx="1667735" cy="29080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4810793" y="4102503"/>
            <a:ext cx="267483" cy="2651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24905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8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215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5" r:id="rId2"/>
    <p:sldLayoutId id="2147483786" r:id="rId3"/>
    <p:sldLayoutId id="2147483787" r:id="rId4"/>
    <p:sldLayoutId id="2147483789" r:id="rId5"/>
    <p:sldLayoutId id="2147483792" r:id="rId6"/>
    <p:sldLayoutId id="2147483805" r:id="rId7"/>
    <p:sldLayoutId id="2147483834" r:id="rId8"/>
    <p:sldLayoutId id="2147483899" r:id="rId9"/>
    <p:sldLayoutId id="2147483855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1108" y="821049"/>
            <a:ext cx="43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</a:t>
            </a:r>
            <a:r>
              <a:rPr lang="en-US" sz="3000">
                <a:solidFill>
                  <a:srgbClr val="909DB3"/>
                </a:solidFill>
                <a:latin typeface="Calibri Light" panose="020F0302020204030204" pitchFamily="34" charset="0"/>
              </a:rPr>
              <a:t>creative </a:t>
            </a:r>
            <a:r>
              <a:rPr lang="en-US" sz="3000" smtClean="0">
                <a:solidFill>
                  <a:srgbClr val="909DB3"/>
                </a:solidFill>
                <a:latin typeface="Calibri Light" panose="020F0302020204030204" pitchFamily="34" charset="0"/>
              </a:rPr>
              <a:t>templates</a:t>
            </a:r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84" y="102904"/>
            <a:ext cx="2185416" cy="6035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7580" y="3057225"/>
            <a:ext cx="139012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85000"/>
                  </a:prstClr>
                </a:solidFill>
              </a:rPr>
              <a:t>showeet@ymail.com</a:t>
            </a:r>
            <a:endParaRPr lang="en-US" sz="11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5633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3556340" y="4399347"/>
            <a:ext cx="2031325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大學校院校務料庫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215186" y="2506125"/>
            <a:ext cx="6965368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chemeClr val="bg1"/>
                </a:solidFill>
              </a:rPr>
              <a:t>系統操作說</a:t>
            </a:r>
            <a:r>
              <a:rPr lang="zh-TW" altLang="en-US" sz="8800" b="1" dirty="0">
                <a:solidFill>
                  <a:schemeClr val="bg1"/>
                </a:solidFill>
              </a:rPr>
              <a:t>明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F5EBB0DE-C6B1-470D-A260-B03BBA7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244372"/>
            <a:ext cx="8714232" cy="673100"/>
          </a:xfrm>
        </p:spPr>
        <p:txBody>
          <a:bodyPr>
            <a:noAutofit/>
          </a:bodyPr>
          <a:lstStyle/>
          <a:p>
            <a:r>
              <a:rPr lang="zh-TW" altLang="en-US" sz="3600" b="0" cap="small" dirty="0"/>
              <a:t>基本資料</a:t>
            </a:r>
            <a:r>
              <a:rPr lang="en-US" altLang="zh-TW" sz="3600" b="0" cap="small" dirty="0"/>
              <a:t>3.</a:t>
            </a:r>
            <a:r>
              <a:rPr lang="zh-TW" altLang="en-US" sz="3600" b="0" cap="small" dirty="0"/>
              <a:t>學校「學院</a:t>
            </a:r>
            <a:r>
              <a:rPr lang="en-US" altLang="zh-TW" sz="3600" b="0" cap="small" dirty="0"/>
              <a:t>/</a:t>
            </a:r>
            <a:r>
              <a:rPr lang="zh-TW" altLang="en-US" sz="3600" b="0" cap="small" dirty="0"/>
              <a:t>學群」基本資料</a:t>
            </a:r>
            <a:r>
              <a:rPr lang="zh-TW" altLang="en-US" sz="3600" b="0" cap="small" dirty="0" smtClean="0"/>
              <a:t>表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78EF32DE-9962-4551-BF87-DB424A40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8FE920AB-76FA-450C-8FED-7B085C80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AB5679FB-B0F2-47EF-9021-86A6E223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D8E5D2A9-7367-4474-B5AA-CA320EBEC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19" y="1164641"/>
            <a:ext cx="4653841" cy="56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6C1D764-905D-4C84-99B9-15B922AA13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5888"/>
            <a:ext cx="2057400" cy="280987"/>
          </a:xfrm>
        </p:spPr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A8F02F6-BE6B-46F6-A33A-E3F6197ED9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5888"/>
            <a:ext cx="3086100" cy="280987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57DA32E-F56C-4991-A1E7-3DEEC72802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280987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6C7116D8-6B1D-4871-AF11-9285D7E1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99357"/>
            <a:ext cx="5981700" cy="611505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="" xmlns:a16="http://schemas.microsoft.com/office/drawing/2014/main" id="{55BB71C9-51D2-4903-82FB-D89E66B43ABC}"/>
              </a:ext>
            </a:extLst>
          </p:cNvPr>
          <p:cNvSpPr/>
          <p:nvPr/>
        </p:nvSpPr>
        <p:spPr>
          <a:xfrm>
            <a:off x="914400" y="4474346"/>
            <a:ext cx="435006" cy="36512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B0DF766D-D49E-4174-AEEE-47A691F66AA1}"/>
              </a:ext>
            </a:extLst>
          </p:cNvPr>
          <p:cNvSpPr/>
          <p:nvPr/>
        </p:nvSpPr>
        <p:spPr>
          <a:xfrm>
            <a:off x="3486149" y="188096"/>
            <a:ext cx="1085851" cy="5739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0DB9438-9AFA-414A-8D80-9E3A9175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系所學制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5528142E-B688-4A33-8EEF-4811AE6C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5278137F-76CD-498F-A4CE-8915DC34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739C338-A390-4C1B-87F8-279D2A87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CD33617-789D-42B2-A9AB-9570BCE8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21" y="1737973"/>
            <a:ext cx="5305425" cy="462915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6CE7E311-4ADA-4151-A184-7235543119DC}"/>
              </a:ext>
            </a:extLst>
          </p:cNvPr>
          <p:cNvSpPr/>
          <p:nvPr/>
        </p:nvSpPr>
        <p:spPr>
          <a:xfrm>
            <a:off x="4998128" y="1828801"/>
            <a:ext cx="745724" cy="56817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4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8CC6A6B-B2D1-404B-96E1-9BE67843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匯出</a:t>
            </a:r>
            <a:r>
              <a:rPr lang="en-US" altLang="zh-TW" dirty="0"/>
              <a:t>EXCEL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3A588C13-ED58-4B38-B4A4-59646DE1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91E9BB6-4E33-43D6-A130-7D8B728C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2094AE7-4744-49B8-824B-C62356D4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808404B5-D8A3-499C-8A57-76DEB5E6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368"/>
            <a:ext cx="9144000" cy="52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3A049B7-598F-4557-A03F-65BFB42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6-</a:t>
            </a:r>
            <a:r>
              <a:rPr lang="zh-TW" altLang="en-US" dirty="0"/>
              <a:t>編輯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D8B35BFD-6833-4CF3-905F-4C4D85C7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A8E5755-E4C9-4DBF-A316-25E5BCB1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D3F81A1-1FFC-459C-AA6A-28CCB96B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EA70417-353F-4F10-BF0E-7618AFF3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673"/>
            <a:ext cx="9144000" cy="5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CB6936C6-7BEF-4086-99EF-FA16B550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基本資料</a:t>
            </a:r>
            <a:r>
              <a:rPr lang="en-US" altLang="zh-TW" dirty="0"/>
              <a:t>6.</a:t>
            </a:r>
            <a:r>
              <a:rPr lang="zh-TW" altLang="en-US" dirty="0"/>
              <a:t>新增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70F64C9D-60DD-4A48-97F7-3741F825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74AF375-F955-47B9-B5AB-E4D30CD1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F45C5F5D-B187-4935-9957-97F1F89B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AC1E962A-1B06-4D72-A5AA-89435FA2E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1009550"/>
            <a:ext cx="9153144" cy="53363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179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0F630A3-51ED-4367-953C-C7D1344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7.</a:t>
            </a:r>
            <a:br>
              <a:rPr lang="en-US" altLang="zh-TW" b="0" cap="small" dirty="0"/>
            </a:br>
            <a:r>
              <a:rPr lang="zh-TW" altLang="en-US" b="0" cap="small" dirty="0"/>
              <a:t>行政單位及各類中心基本資料表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C58865B-CF8D-48A9-AF19-E69AB065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923B6B5-E96F-4617-94F3-0DCA0B55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F5565A5-3AD4-4B0A-B460-58DA9932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19826CB4-157F-42A0-AAC4-703066A3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1" y="2096118"/>
            <a:ext cx="9144000" cy="391286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="" xmlns:a16="http://schemas.microsoft.com/office/drawing/2014/main" id="{D4263727-B2DE-4F65-ADA1-78C85E788934}"/>
              </a:ext>
            </a:extLst>
          </p:cNvPr>
          <p:cNvSpPr/>
          <p:nvPr/>
        </p:nvSpPr>
        <p:spPr>
          <a:xfrm>
            <a:off x="3028950" y="2712482"/>
            <a:ext cx="1258965" cy="304024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="" xmlns:a16="http://schemas.microsoft.com/office/drawing/2014/main" id="{AEAFDDD2-3C0D-4354-AA15-C8CCD9BA66B3}"/>
              </a:ext>
            </a:extLst>
          </p:cNvPr>
          <p:cNvSpPr/>
          <p:nvPr/>
        </p:nvSpPr>
        <p:spPr>
          <a:xfrm>
            <a:off x="4492101" y="2712481"/>
            <a:ext cx="2289635" cy="304024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1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372"/>
            <a:ext cx="8153401" cy="6731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</a:t>
            </a:r>
            <a:r>
              <a:rPr lang="zh-TW" altLang="en-US" dirty="0"/>
              <a:t>度基本資料系所及學制確認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1EF89BC-26C9-4859-842A-774293F9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5D0C1F6-5ADB-4A10-AF3E-D19CC8D4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95D9661-13C8-45DE-81D1-AC201B12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995"/>
            <a:ext cx="9144000" cy="4292682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8782051" y="4023360"/>
            <a:ext cx="361949" cy="3383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0C2EA34-11D8-4F90-BA48-6E6C264D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CAE300B-C12C-4DF5-BE38-04F64E3F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07F6C6E-5D2B-454A-8DDE-0B3C5C25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387B908E-8C37-4663-BAC8-1A711153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471"/>
            <a:ext cx="9144000" cy="429505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288832F-9F8F-4A03-AEDC-A9C5EA1F0D04}"/>
              </a:ext>
            </a:extLst>
          </p:cNvPr>
          <p:cNvSpPr/>
          <p:nvPr/>
        </p:nvSpPr>
        <p:spPr>
          <a:xfrm>
            <a:off x="64008" y="1198102"/>
            <a:ext cx="3127248" cy="751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=""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372"/>
            <a:ext cx="8153401" cy="6731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</a:t>
            </a:r>
            <a:r>
              <a:rPr lang="zh-TW" altLang="en-US" dirty="0"/>
              <a:t>度基本資料系所及學制確認</a:t>
            </a:r>
          </a:p>
        </p:txBody>
      </p:sp>
    </p:spTree>
    <p:extLst>
      <p:ext uri="{BB962C8B-B14F-4D97-AF65-F5344CB8AC3E}">
        <p14:creationId xmlns:p14="http://schemas.microsoft.com/office/powerpoint/2010/main" val="34492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9390354F-96B6-4C06-892C-2739D679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606"/>
            <a:ext cx="9144000" cy="40225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6EC0561-6FF9-41C3-ACB5-91CBC7D6C42F}"/>
              </a:ext>
            </a:extLst>
          </p:cNvPr>
          <p:cNvSpPr/>
          <p:nvPr/>
        </p:nvSpPr>
        <p:spPr>
          <a:xfrm>
            <a:off x="72381" y="797647"/>
            <a:ext cx="1964498" cy="1063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="" xmlns:a16="http://schemas.microsoft.com/office/drawing/2014/main" id="{CAE59805-12E4-4156-9B78-B96A6C3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372"/>
            <a:ext cx="8153401" cy="6731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</a:t>
            </a:r>
            <a:r>
              <a:rPr lang="zh-TW" altLang="en-US" dirty="0"/>
              <a:t>度基本資料系所及學制確認</a:t>
            </a:r>
          </a:p>
        </p:txBody>
      </p:sp>
    </p:spTree>
    <p:extLst>
      <p:ext uri="{BB962C8B-B14F-4D97-AF65-F5344CB8AC3E}">
        <p14:creationId xmlns:p14="http://schemas.microsoft.com/office/powerpoint/2010/main" val="1286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7615" y="226530"/>
            <a:ext cx="7886700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簡報大綱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8"/>
          </p:nvPr>
        </p:nvSpPr>
        <p:spPr>
          <a:xfrm>
            <a:off x="3974057" y="1823445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基本資料</a:t>
            </a:r>
            <a:endParaRPr lang="zh-TW" altLang="en-US" sz="2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6"/>
          </p:nvPr>
        </p:nvSpPr>
        <p:spPr>
          <a:xfrm>
            <a:off x="3376552" y="1707300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27"/>
          </p:nvPr>
        </p:nvSpPr>
        <p:spPr>
          <a:xfrm>
            <a:off x="3974057" y="4180530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資訊安全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9"/>
          </p:nvPr>
        </p:nvSpPr>
        <p:spPr>
          <a:xfrm>
            <a:off x="3360713" y="4106104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0"/>
          </p:nvPr>
        </p:nvSpPr>
        <p:spPr>
          <a:xfrm>
            <a:off x="3974057" y="2621390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資料填報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32"/>
          </p:nvPr>
        </p:nvSpPr>
        <p:spPr>
          <a:xfrm>
            <a:off x="3360713" y="2504192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33"/>
          </p:nvPr>
        </p:nvSpPr>
        <p:spPr>
          <a:xfrm>
            <a:off x="3958216" y="4976127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帳號管理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5"/>
          </p:nvPr>
        </p:nvSpPr>
        <p:spPr>
          <a:xfrm>
            <a:off x="3376551" y="4894847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6"/>
          </p:nvPr>
        </p:nvSpPr>
        <p:spPr>
          <a:xfrm>
            <a:off x="3974057" y="3372920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資料檢核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38"/>
          </p:nvPr>
        </p:nvSpPr>
        <p:spPr>
          <a:xfrm>
            <a:off x="3376552" y="3309212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39"/>
          </p:nvPr>
        </p:nvSpPr>
        <p:spPr>
          <a:xfrm>
            <a:off x="3958216" y="5782442"/>
            <a:ext cx="1947672" cy="4318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修正申請</a:t>
            </a:r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41"/>
          </p:nvPr>
        </p:nvSpPr>
        <p:spPr>
          <a:xfrm>
            <a:off x="3376554" y="5683590"/>
            <a:ext cx="597503" cy="594360"/>
          </a:xfrm>
        </p:spPr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57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確認全部</a:t>
            </a:r>
            <a:r>
              <a:rPr lang="zh-TW" altLang="en-US" dirty="0" smtClean="0"/>
              <a:t>基本資料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82DF801A-460B-4AFA-B46B-0C57D7784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9" y="1723740"/>
            <a:ext cx="7471801" cy="40435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220DBA6-31CB-455E-A135-0BF0CD72235F}"/>
              </a:ext>
            </a:extLst>
          </p:cNvPr>
          <p:cNvSpPr/>
          <p:nvPr/>
        </p:nvSpPr>
        <p:spPr>
          <a:xfrm>
            <a:off x="6545402" y="2735743"/>
            <a:ext cx="1969948" cy="26225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CE1641C-87BE-4CBA-807C-1447F743FA46}"/>
              </a:ext>
            </a:extLst>
          </p:cNvPr>
          <p:cNvSpPr/>
          <p:nvPr/>
        </p:nvSpPr>
        <p:spPr>
          <a:xfrm>
            <a:off x="4218435" y="5127017"/>
            <a:ext cx="1284560" cy="640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369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zh-TW" altLang="en-US" dirty="0"/>
              <a:t>資料填報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10200" y="5413378"/>
            <a:ext cx="3429000" cy="942975"/>
          </a:xfrm>
          <a:solidFill>
            <a:schemeClr val="bg1">
              <a:alpha val="7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0200" y="6287773"/>
            <a:ext cx="3429000" cy="68580"/>
            <a:chOff x="0" y="4480421"/>
            <a:chExt cx="12192000" cy="9144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8" name="Oval 37"/>
          <p:cNvSpPr>
            <a:spLocks/>
          </p:cNvSpPr>
          <p:nvPr/>
        </p:nvSpPr>
        <p:spPr>
          <a:xfrm>
            <a:off x="201954" y="6155951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bg2">
                  <a:lumMod val="75000"/>
                </a:schemeClr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表冊填寫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60"/>
            <a:ext cx="9144000" cy="40832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1600382" y="2130641"/>
            <a:ext cx="3424379" cy="45649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=""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7"/>
            <a:ext cx="9030501" cy="51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29" y="1671839"/>
            <a:ext cx="5430914" cy="40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3175000" y="2360613"/>
            <a:ext cx="5969000" cy="817562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000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sz="2000" dirty="0">
                <a:latin typeface="微軟正黑體" pitchFamily="34"/>
                <a:ea typeface="微軟正黑體" pitchFamily="34"/>
              </a:rPr>
              <a:t>資料會每次累加</a:t>
            </a:r>
            <a:endParaRPr lang="zh-TW" altLang="en-US" sz="2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4294967295"/>
          </p:nvPr>
        </p:nvSpPr>
        <p:spPr>
          <a:xfrm>
            <a:off x="3175000" y="3360738"/>
            <a:ext cx="5969000" cy="817562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000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sz="2000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sz="2000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sz="2000" dirty="0">
              <a:latin typeface="微軟正黑體" pitchFamily="34"/>
              <a:ea typeface="微軟正黑體" pitchFamily="34"/>
            </a:endParaRPr>
          </a:p>
          <a:p>
            <a:endParaRPr lang="zh-TW" altLang="en-US" sz="20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4294967295"/>
          </p:nvPr>
        </p:nvSpPr>
        <p:spPr>
          <a:xfrm>
            <a:off x="3175000" y="4360863"/>
            <a:ext cx="5969000" cy="817562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000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資料上傳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3195637" y="4337522"/>
            <a:ext cx="2752725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3195637" y="3270721"/>
            <a:ext cx="2752725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3195637" y="2203920"/>
            <a:ext cx="2752725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=""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2355340" y="1286731"/>
            <a:ext cx="4276725" cy="4810125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2441448" y="1481328"/>
            <a:ext cx="4276725" cy="4108704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3136772" y="3999358"/>
            <a:ext cx="275272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3158544" y="2913506"/>
            <a:ext cx="275272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4294967295"/>
          </p:nvPr>
        </p:nvSpPr>
        <p:spPr>
          <a:xfrm>
            <a:off x="1257300" y="1952625"/>
            <a:ext cx="7886700" cy="2649538"/>
          </a:xfrm>
        </p:spPr>
        <p:txBody>
          <a:bodyPr>
            <a:normAutofit/>
          </a:bodyPr>
          <a:lstStyle/>
          <a:p>
            <a:pPr marL="228600" indent="-114300">
              <a:spcBef>
                <a:spcPts val="0"/>
              </a:spcBef>
            </a:pPr>
            <a:r>
              <a:rPr lang="zh-TW" altLang="zh-TW" sz="1800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sz="1800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sz="1800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sz="1800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sz="1800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228600" indent="-114300">
              <a:spcBef>
                <a:spcPts val="0"/>
              </a:spcBef>
            </a:pPr>
            <a:endParaRPr lang="en-US" altLang="zh-TW" sz="1800" dirty="0">
              <a:latin typeface="微軟正黑體" pitchFamily="34"/>
              <a:ea typeface="微軟正黑體" pitchFamily="34"/>
            </a:endParaRPr>
          </a:p>
          <a:p>
            <a:pPr marL="228600" indent="-114300">
              <a:spcBef>
                <a:spcPts val="0"/>
              </a:spcBef>
            </a:pPr>
            <a:r>
              <a:rPr lang="zh-TW" altLang="zh-TW" sz="1800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228600" indent="-114300">
              <a:spcBef>
                <a:spcPts val="0"/>
              </a:spcBef>
            </a:pPr>
            <a:endParaRPr lang="en-US" altLang="zh-TW" sz="1800" dirty="0">
              <a:latin typeface="微軟正黑體" pitchFamily="34"/>
              <a:ea typeface="微軟正黑體" pitchFamily="34"/>
            </a:endParaRPr>
          </a:p>
          <a:p>
            <a:pPr marL="228600" indent="-114300">
              <a:spcBef>
                <a:spcPts val="0"/>
              </a:spcBef>
            </a:pPr>
            <a:r>
              <a:rPr lang="zh-TW" altLang="zh-TW" sz="1800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sz="1800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sz="1800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sz="1800" dirty="0"/>
          </a:p>
          <a:p>
            <a:endParaRPr lang="zh-TW" altLang="en-US" sz="1800" dirty="0"/>
          </a:p>
        </p:txBody>
      </p:sp>
      <p:sp>
        <p:nvSpPr>
          <p:cNvPr id="10" name="圓角矩形 8"/>
          <p:cNvSpPr/>
          <p:nvPr/>
        </p:nvSpPr>
        <p:spPr>
          <a:xfrm>
            <a:off x="4918329" y="2960303"/>
            <a:ext cx="1301638" cy="3170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4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14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4294967295"/>
          </p:nvPr>
        </p:nvSpPr>
        <p:spPr>
          <a:xfrm>
            <a:off x="628650" y="2282887"/>
            <a:ext cx="5969000" cy="817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628650" y="3283012"/>
            <a:ext cx="5969000" cy="8175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4294967295"/>
          </p:nvPr>
        </p:nvSpPr>
        <p:spPr>
          <a:xfrm>
            <a:off x="628650" y="4283137"/>
            <a:ext cx="5969000" cy="8175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zh-TW" altLang="en-US" dirty="0" smtClean="0"/>
              <a:t>基本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10200" y="5413378"/>
            <a:ext cx="3429000" cy="942975"/>
          </a:xfr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10200" y="6287773"/>
            <a:ext cx="3429000" cy="68580"/>
            <a:chOff x="0" y="4480421"/>
            <a:chExt cx="12192000" cy="9144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Oval 12"/>
          <p:cNvSpPr>
            <a:spLocks/>
          </p:cNvSpPr>
          <p:nvPr/>
        </p:nvSpPr>
        <p:spPr>
          <a:xfrm>
            <a:off x="147420" y="6186629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583271" y="2273697"/>
            <a:ext cx="1305979" cy="4327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46363" y="2285475"/>
            <a:ext cx="1305979" cy="4327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537388" y="2272357"/>
            <a:ext cx="1305979" cy="4327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3873909" y="3175397"/>
            <a:ext cx="501241" cy="334664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446363" y="3842148"/>
            <a:ext cx="1305979" cy="4505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537388" y="3842147"/>
            <a:ext cx="1305979" cy="4505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536315" y="3842148"/>
            <a:ext cx="1305979" cy="45055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1536315" y="2102247"/>
            <a:ext cx="6064635" cy="26162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45720" tIns="22860" rIns="45720" bIns="2286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14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14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5720" tIns="22860" rIns="45720" bIns="2286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14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14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1" y="2429966"/>
            <a:ext cx="8256147" cy="21263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959863" y="2335718"/>
            <a:ext cx="649732" cy="42588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07" y="2038747"/>
            <a:ext cx="6605372" cy="34734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35" y="1976539"/>
            <a:ext cx="6587609" cy="35177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1583271" y="2275064"/>
            <a:ext cx="2300024" cy="3365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50631" y="2125539"/>
            <a:ext cx="4248152" cy="26498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6425" y="1630255"/>
            <a:ext cx="3765812" cy="40187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0" y="1927722"/>
            <a:ext cx="7086111" cy="3646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18268" y="2226246"/>
            <a:ext cx="2042027" cy="6045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389" y="1720167"/>
            <a:ext cx="8460229" cy="38765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</a:t>
            </a:r>
            <a:r>
              <a:rPr lang="zh-TW" altLang="en-US" dirty="0" smtClean="0"/>
              <a:t>傳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693" y="1490212"/>
            <a:ext cx="8938488" cy="40956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資料匯入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your date here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4</a:t>
            </a:fld>
            <a:endParaRPr 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一般系所</a:t>
            </a:r>
            <a:endParaRPr lang="zh-TW" altLang="en-US" sz="2800" dirty="0"/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2" name="文字版面配置區 2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境外專班</a:t>
            </a:r>
            <a:endParaRPr lang="zh-TW" altLang="en-US" sz="2800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" name="文字版面配置區 2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產碩專班</a:t>
            </a:r>
            <a:endParaRPr lang="zh-TW" altLang="en-US" sz="2800" dirty="0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文字版面配置區 2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" name="文字版面配置區 27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營區專班</a:t>
            </a:r>
            <a:endParaRPr lang="zh-TW" altLang="en-US" sz="2800" dirty="0"/>
          </a:p>
        </p:txBody>
      </p:sp>
      <p:sp>
        <p:nvSpPr>
          <p:cNvPr id="29" name="文字版面配置區 2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sz="quarter" idx="36"/>
          </p:nvPr>
        </p:nvSpPr>
        <p:spPr>
          <a:xfrm>
            <a:off x="6834378" y="1942317"/>
            <a:ext cx="2081021" cy="43180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原住民專班</a:t>
            </a:r>
            <a:endParaRPr lang="zh-TW" altLang="en-US" sz="2800" dirty="0"/>
          </a:p>
        </p:txBody>
      </p:sp>
      <p:sp>
        <p:nvSpPr>
          <p:cNvPr id="32" name="文字版面配置區 3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" name="文字版面配置區 3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" name="文字版面配置區 33"/>
          <p:cNvSpPr>
            <a:spLocks noGrp="1"/>
          </p:cNvSpPr>
          <p:nvPr>
            <p:ph type="body" sz="quarter" idx="39"/>
          </p:nvPr>
        </p:nvSpPr>
        <p:spPr>
          <a:xfrm>
            <a:off x="6834379" y="4299402"/>
            <a:ext cx="2081020" cy="43180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多元培力專班</a:t>
            </a:r>
            <a:endParaRPr lang="zh-TW" altLang="en-US" sz="2400" dirty="0"/>
          </a:p>
        </p:txBody>
      </p:sp>
      <p:sp>
        <p:nvSpPr>
          <p:cNvPr id="35" name="文字版面配置區 3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6" name="文字版面配置區 3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358" y="1289906"/>
            <a:ext cx="6725283" cy="48037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495490" y="3713036"/>
            <a:ext cx="1533460" cy="47491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25" y="1390003"/>
            <a:ext cx="8958013" cy="41046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5552964" y="3157482"/>
            <a:ext cx="1398981" cy="19910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0409" y="1281807"/>
            <a:ext cx="6542942" cy="467353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0827" y="1283231"/>
            <a:ext cx="7592996" cy="51828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5888"/>
            <a:ext cx="3086100" cy="280987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280987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76200"/>
            <a:ext cx="8362950" cy="67056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=""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7886699" y="1227414"/>
            <a:ext cx="866776" cy="555438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=""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5124450" y="2066925"/>
            <a:ext cx="2267953" cy="20669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16"/>
            <a:ext cx="9144000" cy="60707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矩形 3">
            <a:extLst>
              <a:ext uri="{FF2B5EF4-FFF2-40B4-BE49-F238E27FC236}">
                <a16:creationId xmlns=""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178373" y="1993900"/>
            <a:ext cx="8794176" cy="79692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=""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4543425" y="2952750"/>
            <a:ext cx="1571625" cy="1333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27" y="1629197"/>
            <a:ext cx="6829437" cy="38409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99466" y="56131"/>
            <a:ext cx="7886700" cy="6731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資料匯出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648"/>
            <a:ext cx="9143206" cy="51435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572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r>
              <a:rPr lang="en-US" altLang="zh-TW" sz="18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/>
            </a:r>
            <a:br>
              <a:rPr lang="en-US" altLang="zh-TW" sz="18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1800" kern="0" dirty="0">
                <a:solidFill>
                  <a:srgbClr val="00B0F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1800" kern="0" dirty="0">
              <a:solidFill>
                <a:srgbClr val="00B0F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2" y="1927722"/>
            <a:ext cx="8519897" cy="34788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zh-TW" altLang="en-US" dirty="0">
                <a:solidFill>
                  <a:schemeClr val="tx1"/>
                </a:solidFill>
              </a:rPr>
              <a:t>資料檢核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57175" y="3273428"/>
            <a:ext cx="3429000" cy="942975"/>
          </a:xfrm>
          <a:solidFill>
            <a:schemeClr val="bg1">
              <a:alpha val="7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7175" y="4147823"/>
            <a:ext cx="3429000" cy="68580"/>
            <a:chOff x="0" y="4480421"/>
            <a:chExt cx="12192000" cy="9144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9" name="Oval 38"/>
          <p:cNvSpPr>
            <a:spLocks/>
          </p:cNvSpPr>
          <p:nvPr/>
        </p:nvSpPr>
        <p:spPr>
          <a:xfrm>
            <a:off x="8290832" y="6071369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>
            <a:extLst>
              <a:ext uri="{FF2B5EF4-FFF2-40B4-BE49-F238E27FC236}">
                <a16:creationId xmlns="" xmlns:a16="http://schemas.microsoft.com/office/drawing/2014/main" id="{B4769860-0D07-48E7-B3AB-DC3C37CE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基本資料確認程序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20B933B-5D20-4FCA-899A-AA6423C8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10A08B2-A89D-46EE-ADCD-7B8EFD73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1077F7B-D32A-495E-B912-47F51404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="" xmlns:a16="http://schemas.microsoft.com/office/drawing/2014/main" id="{46C4BBFC-B7AA-4BA2-B3E0-8AE8650F89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93900"/>
            <a:ext cx="6561138" cy="4211638"/>
          </a:xfrm>
        </p:spPr>
        <p:txBody>
          <a:bodyPr/>
          <a:lstStyle/>
          <a:p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檢視基本資料</a:t>
            </a:r>
            <a: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學校、學院、校區、系所、行政單位</a:t>
            </a:r>
            <a: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kumimoji="1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學年度基本資料</a:t>
            </a:r>
            <a:r>
              <a:rPr kumimoji="1"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系所及學制</a:t>
            </a: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endParaRPr kumimoji="1" lang="ja-JP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en-US" altLang="ja-JP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確認所有基本資料</a:t>
            </a:r>
            <a:endParaRPr kumimoji="1" lang="ja-JP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50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628650" y="1643174"/>
            <a:ext cx="3696461" cy="880570"/>
          </a:xfrm>
        </p:spPr>
        <p:txBody>
          <a:bodyPr/>
          <a:lstStyle/>
          <a:p>
            <a:r>
              <a:rPr lang="zh-TW" altLang="en-US" dirty="0"/>
              <a:t>單一表冊完整填報</a:t>
            </a:r>
          </a:p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3"/>
          </p:nvPr>
        </p:nvSpPr>
        <p:spPr>
          <a:xfrm>
            <a:off x="692942" y="3818843"/>
            <a:ext cx="3302985" cy="652573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4"/>
          </p:nvPr>
        </p:nvSpPr>
        <p:spPr>
          <a:xfrm>
            <a:off x="692942" y="2685590"/>
            <a:ext cx="3513297" cy="770842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表格版面配置區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579526"/>
            <a:ext cx="7258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1213914" y="2347487"/>
          <a:ext cx="7095771" cy="236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8129">
                  <a:extLst>
                    <a:ext uri="{9D8B030D-6E8A-4147-A177-3AD203B41FA5}">
                      <a16:colId xmlns="" xmlns:a16="http://schemas.microsoft.com/office/drawing/2014/main" val="4069773218"/>
                    </a:ext>
                  </a:extLst>
                </a:gridCol>
                <a:gridCol w="1417642">
                  <a:extLst>
                    <a:ext uri="{9D8B030D-6E8A-4147-A177-3AD203B41FA5}">
                      <a16:colId xmlns="" xmlns:a16="http://schemas.microsoft.com/office/drawing/2014/main" val="2961005077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lvl="0" algn="ctr"/>
                      <a:r>
                        <a:rPr lang="zh-TW" sz="700" b="1" dirty="0"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7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700" b="1" dirty="0"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7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67972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700" dirty="0"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  <a:endParaRPr lang="en-US" sz="7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11694107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700" dirty="0"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  <a:endParaRPr lang="en-US" sz="700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53693333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16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16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1600" u="none" strike="noStrike" kern="1200" cap="none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16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119328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1600" dirty="0"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1600" b="0" i="0" u="none" strike="noStrike" cap="none" dirty="0">
                        <a:solidFill>
                          <a:srgbClr val="FF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117403218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1600" u="none" strike="noStrike" cap="none" dirty="0"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1600" dirty="0"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1600" u="none" strike="noStrike" kern="1200" cap="none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14977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583271" y="2417141"/>
          <a:ext cx="5678129" cy="263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8129">
                  <a:extLst>
                    <a:ext uri="{9D8B030D-6E8A-4147-A177-3AD203B41FA5}">
                      <a16:colId xmlns="" xmlns:a16="http://schemas.microsoft.com/office/drawing/2014/main" val="406977321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lvl="0" algn="ctr"/>
                      <a:r>
                        <a:rPr lang="zh-TW" sz="1800" b="1" dirty="0"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1800" b="1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467972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11694107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53693333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1600" u="none" strike="noStrike" kern="1200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1193286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117403218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14977925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117905212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142809172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16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867659" y="2510186"/>
          <a:ext cx="7642161" cy="222504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826832">
                  <a:extLst>
                    <a:ext uri="{9D8B030D-6E8A-4147-A177-3AD203B41FA5}">
                      <a16:colId xmlns="" xmlns:a16="http://schemas.microsoft.com/office/drawing/2014/main" val="4034727210"/>
                    </a:ext>
                  </a:extLst>
                </a:gridCol>
                <a:gridCol w="674305">
                  <a:extLst>
                    <a:ext uri="{9D8B030D-6E8A-4147-A177-3AD203B41FA5}">
                      <a16:colId xmlns="" xmlns:a16="http://schemas.microsoft.com/office/drawing/2014/main" val="2389882042"/>
                    </a:ext>
                  </a:extLst>
                </a:gridCol>
                <a:gridCol w="4141024">
                  <a:extLst>
                    <a:ext uri="{9D8B030D-6E8A-4147-A177-3AD203B41FA5}">
                      <a16:colId xmlns="" xmlns:a16="http://schemas.microsoft.com/office/drawing/2014/main" val="322668311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/>
                      </a:r>
                      <a:b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5632547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0313661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9031605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/>
                      </a:r>
                      <a:br>
                        <a:rPr lang="en-US" sz="1600"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82796925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10468137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1600"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1600"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 dirty="0"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1600" dirty="0"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867659" y="2510186"/>
          <a:ext cx="7642161" cy="19354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826832">
                  <a:extLst>
                    <a:ext uri="{9D8B030D-6E8A-4147-A177-3AD203B41FA5}">
                      <a16:colId xmlns="" xmlns:a16="http://schemas.microsoft.com/office/drawing/2014/main" val="4034727210"/>
                    </a:ext>
                  </a:extLst>
                </a:gridCol>
                <a:gridCol w="674305">
                  <a:extLst>
                    <a:ext uri="{9D8B030D-6E8A-4147-A177-3AD203B41FA5}">
                      <a16:colId xmlns="" xmlns:a16="http://schemas.microsoft.com/office/drawing/2014/main" val="2389882042"/>
                    </a:ext>
                  </a:extLst>
                </a:gridCol>
                <a:gridCol w="4141024">
                  <a:extLst>
                    <a:ext uri="{9D8B030D-6E8A-4147-A177-3AD203B41FA5}">
                      <a16:colId xmlns="" xmlns:a16="http://schemas.microsoft.com/office/drawing/2014/main" val="322668311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校外實習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endParaRPr lang="en-US" altLang="zh-TW" sz="16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全學年度均於國外之學生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學校附屬機構實習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  <a:p>
                      <a:pPr lvl="0" algn="ctr"/>
                      <a:endParaRPr lang="en-US" sz="16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16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0313661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9031605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82796925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566763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10468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21774" y="2510186"/>
          <a:ext cx="7588046" cy="19354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455340">
                  <a:extLst>
                    <a:ext uri="{9D8B030D-6E8A-4147-A177-3AD203B41FA5}">
                      <a16:colId xmlns="" xmlns:a16="http://schemas.microsoft.com/office/drawing/2014/main" val="4034727210"/>
                    </a:ext>
                  </a:extLst>
                </a:gridCol>
                <a:gridCol w="556471">
                  <a:extLst>
                    <a:ext uri="{9D8B030D-6E8A-4147-A177-3AD203B41FA5}">
                      <a16:colId xmlns="" xmlns:a16="http://schemas.microsoft.com/office/drawing/2014/main" val="2389882042"/>
                    </a:ext>
                  </a:extLst>
                </a:gridCol>
                <a:gridCol w="4576235">
                  <a:extLst>
                    <a:ext uri="{9D8B030D-6E8A-4147-A177-3AD203B41FA5}">
                      <a16:colId xmlns="" xmlns:a16="http://schemas.microsoft.com/office/drawing/2014/main" val="322668311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16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5632547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畢業人數比對學</a:t>
                      </a:r>
                      <a:endParaRPr lang="en-US" altLang="zh-TW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1600" dirty="0"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0313661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82796925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10468137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77095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357220" y="2476756"/>
          <a:ext cx="6792125" cy="265055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521606">
                  <a:extLst>
                    <a:ext uri="{9D8B030D-6E8A-4147-A177-3AD203B41FA5}">
                      <a16:colId xmlns="" xmlns:a16="http://schemas.microsoft.com/office/drawing/2014/main" val="62135146"/>
                    </a:ext>
                  </a:extLst>
                </a:gridCol>
                <a:gridCol w="567813">
                  <a:extLst>
                    <a:ext uri="{9D8B030D-6E8A-4147-A177-3AD203B41FA5}">
                      <a16:colId xmlns="" xmlns:a16="http://schemas.microsoft.com/office/drawing/2014/main" val="966615448"/>
                    </a:ext>
                  </a:extLst>
                </a:gridCol>
                <a:gridCol w="3702706">
                  <a:extLst>
                    <a:ext uri="{9D8B030D-6E8A-4147-A177-3AD203B41FA5}">
                      <a16:colId xmlns="" xmlns:a16="http://schemas.microsoft.com/office/drawing/2014/main" val="859981622"/>
                    </a:ext>
                  </a:extLst>
                </a:gridCol>
              </a:tblGrid>
              <a:tr h="546939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1531710186"/>
                  </a:ext>
                </a:extLst>
              </a:tr>
              <a:tr h="546939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≦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2725431190"/>
                  </a:ext>
                </a:extLst>
              </a:tr>
              <a:tr h="1009733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782957450"/>
                  </a:ext>
                </a:extLst>
              </a:tr>
              <a:tr h="546939"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1600" b="0" i="0" u="none" strike="noStrike" cap="none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160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1600" dirty="0"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24128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583271" y="2466831"/>
          <a:ext cx="5422213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2213">
                  <a:extLst>
                    <a:ext uri="{9D8B030D-6E8A-4147-A177-3AD203B41FA5}">
                      <a16:colId xmlns="" xmlns:a16="http://schemas.microsoft.com/office/drawing/2014/main" val="4220959571"/>
                    </a:ext>
                  </a:extLst>
                </a:gridCol>
              </a:tblGrid>
              <a:tr h="1367790">
                <a:tc>
                  <a:txBody>
                    <a:bodyPr/>
                    <a:lstStyle/>
                    <a:p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947153181"/>
                  </a:ext>
                </a:extLst>
              </a:tr>
              <a:tr h="88011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1600" b="0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1600" b="0" i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1600" b="0" i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=""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/>
              <a:t>3</a:t>
            </a:r>
            <a:endParaRPr lang="zh-TW" altLang="en-US" sz="4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前期休學總人數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新辦理休學人數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復學人數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本期休學總人數</a:t>
            </a:r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2485015" y="3399138"/>
            <a:ext cx="1964443" cy="157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/>
              <a:t>+1</a:t>
            </a:r>
            <a:endParaRPr lang="zh-TW" altLang="en-US" sz="4000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572000" y="3399138"/>
            <a:ext cx="1964443" cy="157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/>
              <a:t>-2</a:t>
            </a:r>
            <a:endParaRPr lang="zh-TW" altLang="en-US" sz="4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6590992" y="3418893"/>
            <a:ext cx="1964443" cy="157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/>
              <a:t>2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="" xmlns:a16="http://schemas.microsoft.com/office/drawing/2014/main" id="{9BF5FDE4-F8D5-4E5C-BB09-5BFE77D2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200" dirty="0"/>
              <a:t>基本資料</a:t>
            </a:r>
            <a:r>
              <a:rPr lang="en-US" altLang="zh-TW" sz="3200" dirty="0"/>
              <a:t>1.</a:t>
            </a:r>
            <a:br>
              <a:rPr lang="en-US" altLang="zh-TW" sz="3200" dirty="0"/>
            </a:br>
            <a:r>
              <a:rPr lang="zh-TW" altLang="en-US" sz="3200" dirty="0"/>
              <a:t>學校基本資料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D570E78-3710-4D07-84DB-82F82FCF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E5340C2-61DB-4CE4-80F5-D4E1006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2FD9450-3A48-4585-953F-331D5F4E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19028690-950F-49B2-A3C7-758EB5DD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7" y="1183464"/>
            <a:ext cx="8721153" cy="5254359"/>
          </a:xfrm>
          <a:prstGeom prst="rect">
            <a:avLst/>
          </a:prstGeom>
        </p:spPr>
      </p:pic>
      <p:sp>
        <p:nvSpPr>
          <p:cNvPr id="10" name="矩形: 圓角化同側角落 9">
            <a:extLst>
              <a:ext uri="{FF2B5EF4-FFF2-40B4-BE49-F238E27FC236}">
                <a16:creationId xmlns="" xmlns:a16="http://schemas.microsoft.com/office/drawing/2014/main" id="{A5E3C802-1315-4EF0-ABE5-55E73A5D9321}"/>
              </a:ext>
            </a:extLst>
          </p:cNvPr>
          <p:cNvSpPr/>
          <p:nvPr/>
        </p:nvSpPr>
        <p:spPr>
          <a:xfrm>
            <a:off x="523783" y="6072698"/>
            <a:ext cx="2505167" cy="443512"/>
          </a:xfrm>
          <a:prstGeom prst="round2Same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4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4294967295"/>
          </p:nvPr>
        </p:nvSpPr>
        <p:spPr>
          <a:xfrm>
            <a:off x="3175000" y="2360613"/>
            <a:ext cx="5969000" cy="817562"/>
          </a:xfrm>
        </p:spPr>
        <p:txBody>
          <a:bodyPr/>
          <a:lstStyle/>
          <a:p>
            <a:pPr lvl="0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3175000" y="3360738"/>
            <a:ext cx="5969000" cy="817562"/>
          </a:xfrm>
        </p:spPr>
        <p:txBody>
          <a:bodyPr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  <a:p>
            <a:endParaRPr lang="zh-TW" altLang="en-US" sz="1600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4294967295"/>
          </p:nvPr>
        </p:nvSpPr>
        <p:spPr>
          <a:xfrm>
            <a:off x="3175000" y="4360863"/>
            <a:ext cx="5969000" cy="817562"/>
          </a:xfrm>
        </p:spPr>
        <p:txBody>
          <a:bodyPr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43408" y="2736551"/>
            <a:ext cx="920664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4243154" y="2736551"/>
            <a:ext cx="484601" cy="375014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90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12597" y="3732557"/>
            <a:ext cx="945715" cy="46166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1709803" y="3201058"/>
            <a:ext cx="5743184" cy="375014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90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169336" y="2736551"/>
            <a:ext cx="945715" cy="46166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058417" y="2736551"/>
            <a:ext cx="14217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900" dirty="0">
                <a:latin typeface="Algerian" panose="04020705040A02060702" pitchFamily="82" charset="0"/>
              </a:rPr>
              <a:t>%</a:t>
            </a:r>
            <a:endParaRPr lang="zh-TW" altLang="en-US" sz="69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</a:t>
            </a:r>
            <a:r>
              <a:rPr lang="zh-TW" altLang="en-US" dirty="0"/>
              <a:t>資訊安全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410200" y="5413378"/>
            <a:ext cx="3429000" cy="942975"/>
          </a:xfrm>
          <a:solidFill>
            <a:schemeClr val="bg1">
              <a:alpha val="7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10200" y="6287773"/>
            <a:ext cx="3429000" cy="6858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Oval 27"/>
          <p:cNvSpPr>
            <a:spLocks/>
          </p:cNvSpPr>
          <p:nvPr/>
        </p:nvSpPr>
        <p:spPr>
          <a:xfrm>
            <a:off x="297222" y="6082033"/>
            <a:ext cx="548640" cy="54864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accent3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latin typeface="Arial" pitchFamily="34"/>
                <a:ea typeface="微軟正黑體" pitchFamily="34"/>
                <a:cs typeface="Arial" pitchFamily="34"/>
              </a:rPr>
              <a:t>個資保謢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填報人員僅能處理被授權之表冊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每校只能有一位指定人員，可以填報教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endParaRPr lang="zh-TW" altLang="en-US" sz="12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安全存取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所有連線均加密處理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指定公務電腦與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，並確認該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為該校所有</a:t>
            </a:r>
          </a:p>
          <a:p>
            <a:pPr algn="l"/>
            <a:endParaRPr lang="zh-TW" altLang="en-US" sz="14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安全連線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校庫人員，已通過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BS10012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ISO27001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之稽核員認證，僅在業務範圍內安全的處理個資</a:t>
            </a:r>
          </a:p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實體安全：校內機房已通過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環境安全：機房溫度、溼度均受管控</a:t>
            </a:r>
          </a:p>
          <a:p>
            <a:endParaRPr lang="zh-TW" altLang="en-US" sz="1200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安全的處理與保護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6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12" name="Text Placeholder 11"/>
          <p:cNvSpPr>
            <a:spLocks noGrp="1"/>
          </p:cNvSpPr>
          <p:nvPr>
            <p:ph type="body" idx="18"/>
          </p:nvPr>
        </p:nvSpPr>
        <p:spPr>
          <a:xfrm>
            <a:off x="257175" y="5413378"/>
            <a:ext cx="3429000" cy="942975"/>
          </a:xfrm>
          <a:solidFill>
            <a:schemeClr val="bg1">
              <a:alpha val="7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.</a:t>
            </a:r>
            <a:r>
              <a:rPr lang="zh-TW" altLang="en-US" dirty="0"/>
              <a:t>帳號管理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7175" y="6287773"/>
            <a:ext cx="3429000" cy="6858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9" name="Oval 38"/>
          <p:cNvSpPr>
            <a:spLocks/>
          </p:cNvSpPr>
          <p:nvPr/>
        </p:nvSpPr>
        <p:spPr>
          <a:xfrm>
            <a:off x="8371401" y="6103302"/>
            <a:ext cx="548640" cy="54864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accent4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35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35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4182"/>
            <a:ext cx="9115645" cy="294870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" y="2390964"/>
            <a:ext cx="9130946" cy="2597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79958" y="4297589"/>
            <a:ext cx="1363831" cy="89142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9857"/>
            <a:ext cx="8211163" cy="37755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8" y="1995173"/>
            <a:ext cx="9059497" cy="32958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990908" y="1997135"/>
            <a:ext cx="2578461" cy="5689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225"/>
            <a:ext cx="9115645" cy="28162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5253996" y="2392280"/>
            <a:ext cx="3861650" cy="2419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="" xmlns:a16="http://schemas.microsoft.com/office/drawing/2014/main" id="{43FF9FA9-0970-4507-B94F-0632241C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44372"/>
            <a:ext cx="8277606" cy="673100"/>
          </a:xfrm>
        </p:spPr>
        <p:txBody>
          <a:bodyPr>
            <a:normAutofit fontScale="90000"/>
          </a:bodyPr>
          <a:lstStyle/>
          <a:p>
            <a:r>
              <a:rPr lang="zh-TW" altLang="en-US" b="0" cap="small" dirty="0"/>
              <a:t>基本資料</a:t>
            </a:r>
            <a:r>
              <a:rPr lang="en-US" altLang="zh-TW" b="0" cap="small" dirty="0"/>
              <a:t>2.</a:t>
            </a:r>
            <a:r>
              <a:rPr lang="zh-TW" altLang="en-US" b="0" cap="small" dirty="0"/>
              <a:t>學校「校區」基本資料</a:t>
            </a:r>
            <a:r>
              <a:rPr lang="zh-TW" altLang="en-US" b="0" cap="small" dirty="0" smtClean="0"/>
              <a:t>表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AFABB71-8EF4-42C8-B72C-C3232577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277C8AD0-F798-4E57-842A-FA27DD20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040AF02-34A1-45C7-89DC-22AAD2DD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8593D7F4-6758-4E0F-91B7-10D23FFA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833"/>
            <a:ext cx="9144000" cy="44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662"/>
            <a:ext cx="9135839" cy="2635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595" y="2845140"/>
            <a:ext cx="1463099" cy="15172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361"/>
            <a:ext cx="9135900" cy="26152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726370" y="2221226"/>
            <a:ext cx="2578304" cy="25321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037"/>
            <a:ext cx="8931526" cy="2589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5981456" y="2641117"/>
            <a:ext cx="719257" cy="21820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4865105" y="3078524"/>
            <a:ext cx="4278102" cy="4923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solidFill>
            <a:schemeClr val="accent2">
              <a:lumMod val="50000"/>
            </a:schemeClr>
          </a:solidFill>
        </p:spPr>
      </p:sp>
      <p:sp>
        <p:nvSpPr>
          <p:cNvPr id="2" name="Text Placeholder 1"/>
          <p:cNvSpPr>
            <a:spLocks noGrp="1"/>
          </p:cNvSpPr>
          <p:nvPr>
            <p:ph type="body" idx="18"/>
          </p:nvPr>
        </p:nvSpPr>
        <p:spPr>
          <a:xfrm>
            <a:off x="257175" y="5413378"/>
            <a:ext cx="3429000" cy="942975"/>
          </a:xfrm>
          <a:solidFill>
            <a:schemeClr val="bg1">
              <a:alpha val="7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5000"/>
            </a:schemeClr>
          </a:solidFill>
        </p:spPr>
        <p:txBody>
          <a:bodyPr vert="horz" lIns="274320" tIns="91440" rIns="274320" bIns="182880" rtlCol="0" anchor="ctr">
            <a:normAutofit/>
          </a:bodyPr>
          <a:lstStyle/>
          <a:p>
            <a:r>
              <a:rPr lang="en-US" dirty="0"/>
              <a:t>6</a:t>
            </a:r>
            <a:r>
              <a:rPr lang="en-US" dirty="0" smtClean="0"/>
              <a:t>.</a:t>
            </a:r>
            <a:r>
              <a:rPr lang="zh-TW" altLang="en-US" dirty="0"/>
              <a:t>修正申請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7175" y="6287773"/>
            <a:ext cx="3429000" cy="6858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230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230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879848" y="4480421"/>
              <a:ext cx="243230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19772" y="4480421"/>
              <a:ext cx="243230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8" name="Oval 37"/>
          <p:cNvSpPr>
            <a:spLocks/>
          </p:cNvSpPr>
          <p:nvPr/>
        </p:nvSpPr>
        <p:spPr>
          <a:xfrm>
            <a:off x="8321041" y="6082033"/>
            <a:ext cx="548640" cy="54864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bIns="68580" rtlCol="0" anchor="ctr">
            <a:noAutofit/>
          </a:bodyPr>
          <a:lstStyle/>
          <a:p>
            <a:pPr algn="ctr"/>
            <a:endParaRPr lang="en-US" sz="2400" dirty="0">
              <a:solidFill>
                <a:schemeClr val="accent5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08" y="981125"/>
            <a:ext cx="7733458" cy="46725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6989524" y="1297031"/>
            <a:ext cx="927255" cy="39480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15" y="2429774"/>
            <a:ext cx="4804333" cy="11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0" y="6465888"/>
            <a:ext cx="3086100" cy="280987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65888"/>
            <a:ext cx="2057400" cy="280987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8" y="981125"/>
            <a:ext cx="8028573" cy="44084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5" y="1431652"/>
            <a:ext cx="8695289" cy="42968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221349" y="1779124"/>
            <a:ext cx="1176303" cy="48037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355" y="4266330"/>
            <a:ext cx="1176303" cy="403175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99" y="1671839"/>
            <a:ext cx="7585583" cy="39993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632" y="2019553"/>
            <a:ext cx="8398042" cy="3271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6386137" y="4344932"/>
            <a:ext cx="2324961" cy="94612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45720" tIns="22860" rIns="45720" bIns="22860" anchor="ctr" anchorCtr="1" compatLnSpc="1">
            <a:noAutofit/>
          </a:bodyPr>
          <a:lstStyle/>
          <a:p>
            <a:pPr algn="ctr" defTabSz="45715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82C6EF2-4FCE-4445-A81C-64928183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校區</a:t>
            </a:r>
            <a:r>
              <a:rPr lang="en-US" altLang="zh-TW" dirty="0"/>
              <a:t>-</a:t>
            </a:r>
            <a:r>
              <a:rPr lang="zh-TW" altLang="en-US" dirty="0"/>
              <a:t>編輯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9888046B-B113-4148-BE5E-4C671411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FF7B1C8-173C-44BD-95C8-8CDF66DD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8934B5FC-13F4-4E8E-8341-634524AA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D746AAA-959C-4AB2-85FE-A9F1B274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9" y="1690689"/>
            <a:ext cx="88487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28" y="1881225"/>
            <a:ext cx="6933916" cy="35620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cap="small" dirty="0">
                <a:solidFill>
                  <a:srgbClr val="222A35"/>
                </a:solidFill>
                <a:latin typeface="Verdana" pitchFamily="34" charset="0"/>
              </a:rPr>
              <a:t>T</a:t>
            </a:r>
            <a:r>
              <a:rPr lang="en-US" b="1" cap="small" dirty="0">
                <a:latin typeface="Verdana" pitchFamily="34" charset="0"/>
              </a:rPr>
              <a:t>hank      </a:t>
            </a:r>
            <a:r>
              <a:rPr lang="en-US" b="1" cap="small" dirty="0">
                <a:solidFill>
                  <a:srgbClr val="222A35"/>
                </a:solidFill>
                <a:latin typeface="Verdana" pitchFamily="34" charset="0"/>
              </a:rPr>
              <a:t>Y</a:t>
            </a:r>
            <a:r>
              <a:rPr lang="en-US" b="1" cap="small" dirty="0">
                <a:latin typeface="Verdana" pitchFamily="34" charset="0"/>
              </a:rPr>
              <a:t>ou!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9848" y="5531422"/>
            <a:ext cx="6858000" cy="1655762"/>
          </a:xfrm>
        </p:spPr>
        <p:txBody>
          <a:bodyPr anchor="ctr"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系統分機</a:t>
            </a:r>
            <a:r>
              <a:rPr lang="zh-TW" altLang="en-US" sz="2800" dirty="0" smtClean="0">
                <a:solidFill>
                  <a:schemeClr val="tx1"/>
                </a:solidFill>
              </a:rPr>
              <a:t>：</a:t>
            </a:r>
            <a:r>
              <a:rPr lang="en-US" altLang="zh-TW" sz="2800" dirty="0" smtClean="0">
                <a:solidFill>
                  <a:schemeClr val="tx1"/>
                </a:solidFill>
              </a:rPr>
              <a:t>5379    5380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91680" y="2460130"/>
            <a:ext cx="968870" cy="968870"/>
            <a:chOff x="1382807" y="174388"/>
            <a:chExt cx="3025589" cy="3025588"/>
          </a:xfrm>
        </p:grpSpPr>
        <p:sp>
          <p:nvSpPr>
            <p:cNvPr id="8" name="Rectangle 7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163311" y="784634"/>
              <a:ext cx="1468794" cy="1928720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8867" y="802692"/>
              <a:ext cx="2209529" cy="2397284"/>
            </a:xfrm>
            <a:custGeom>
              <a:avLst/>
              <a:gdLst>
                <a:gd name="connsiteX0" fmla="*/ 0 w 2209529"/>
                <a:gd name="connsiteY0" fmla="*/ 293050 h 2397284"/>
                <a:gd name="connsiteX1" fmla="*/ 22306 w 2209529"/>
                <a:gd name="connsiteY1" fmla="*/ 300922 h 2397284"/>
                <a:gd name="connsiteX2" fmla="*/ 503003 w 2209529"/>
                <a:gd name="connsiteY2" fmla="*/ 300922 h 2397284"/>
                <a:gd name="connsiteX3" fmla="*/ 503003 w 2209529"/>
                <a:gd name="connsiteY3" fmla="*/ 729388 h 2397284"/>
                <a:gd name="connsiteX4" fmla="*/ 1406731 w 2209529"/>
                <a:gd name="connsiteY4" fmla="*/ 0 h 2397284"/>
                <a:gd name="connsiteX5" fmla="*/ 2209529 w 2209529"/>
                <a:gd name="connsiteY5" fmla="*/ 696401 h 2397284"/>
                <a:gd name="connsiteX6" fmla="*/ 2209529 w 2209529"/>
                <a:gd name="connsiteY6" fmla="*/ 2397284 h 2397284"/>
                <a:gd name="connsiteX7" fmla="*/ 1115822 w 2209529"/>
                <a:gd name="connsiteY7" fmla="*/ 2397284 h 2397284"/>
                <a:gd name="connsiteX8" fmla="*/ 516470 w 2209529"/>
                <a:gd name="connsiteY8" fmla="*/ 1877366 h 2397284"/>
                <a:gd name="connsiteX9" fmla="*/ 544544 w 2209529"/>
                <a:gd name="connsiteY9" fmla="*/ 1894342 h 2397284"/>
                <a:gd name="connsiteX10" fmla="*/ 604631 w 2209529"/>
                <a:gd name="connsiteY10" fmla="*/ 1906211 h 2397284"/>
                <a:gd name="connsiteX11" fmla="*/ 698842 w 2209529"/>
                <a:gd name="connsiteY11" fmla="*/ 1910662 h 2397284"/>
                <a:gd name="connsiteX12" fmla="*/ 793052 w 2209529"/>
                <a:gd name="connsiteY12" fmla="*/ 1906211 h 2397284"/>
                <a:gd name="connsiteX13" fmla="*/ 853139 w 2209529"/>
                <a:gd name="connsiteY13" fmla="*/ 1894342 h 2397284"/>
                <a:gd name="connsiteX14" fmla="*/ 885037 w 2209529"/>
                <a:gd name="connsiteY14" fmla="*/ 1875054 h 2397284"/>
                <a:gd name="connsiteX15" fmla="*/ 894681 w 2209529"/>
                <a:gd name="connsiteY15" fmla="*/ 1848349 h 2397284"/>
                <a:gd name="connsiteX16" fmla="*/ 894681 w 2209529"/>
                <a:gd name="connsiteY16" fmla="*/ 300922 h 2397284"/>
                <a:gd name="connsiteX17" fmla="*/ 1375377 w 2209529"/>
                <a:gd name="connsiteY17" fmla="*/ 300922 h 2397284"/>
                <a:gd name="connsiteX18" fmla="*/ 1399857 w 2209529"/>
                <a:gd name="connsiteY18" fmla="*/ 292021 h 2397284"/>
                <a:gd name="connsiteX19" fmla="*/ 1418402 w 2209529"/>
                <a:gd name="connsiteY19" fmla="*/ 264573 h 2397284"/>
                <a:gd name="connsiteX20" fmla="*/ 1429530 w 2209529"/>
                <a:gd name="connsiteY20" fmla="*/ 215614 h 2397284"/>
                <a:gd name="connsiteX21" fmla="*/ 1433239 w 2209529"/>
                <a:gd name="connsiteY21" fmla="*/ 142174 h 2397284"/>
                <a:gd name="connsiteX22" fmla="*/ 1429530 w 2209529"/>
                <a:gd name="connsiteY22" fmla="*/ 66509 h 2397284"/>
                <a:gd name="connsiteX23" fmla="*/ 1418402 w 2209529"/>
                <a:gd name="connsiteY23" fmla="*/ 16807 h 239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529" h="2397284">
                  <a:moveTo>
                    <a:pt x="0" y="293050"/>
                  </a:moveTo>
                  <a:lnTo>
                    <a:pt x="22306" y="300922"/>
                  </a:lnTo>
                  <a:lnTo>
                    <a:pt x="503003" y="300922"/>
                  </a:lnTo>
                  <a:lnTo>
                    <a:pt x="503003" y="729388"/>
                  </a:lnTo>
                  <a:close/>
                  <a:moveTo>
                    <a:pt x="1406731" y="0"/>
                  </a:moveTo>
                  <a:lnTo>
                    <a:pt x="2209529" y="696401"/>
                  </a:lnTo>
                  <a:lnTo>
                    <a:pt x="2209529" y="2397284"/>
                  </a:lnTo>
                  <a:lnTo>
                    <a:pt x="1115822" y="2397284"/>
                  </a:lnTo>
                  <a:lnTo>
                    <a:pt x="516470" y="1877366"/>
                  </a:lnTo>
                  <a:lnTo>
                    <a:pt x="544544" y="1894342"/>
                  </a:lnTo>
                  <a:cubicBezTo>
                    <a:pt x="559380" y="1899287"/>
                    <a:pt x="579409" y="1903243"/>
                    <a:pt x="604631" y="1906211"/>
                  </a:cubicBezTo>
                  <a:cubicBezTo>
                    <a:pt x="629853" y="1909178"/>
                    <a:pt x="661256" y="1910662"/>
                    <a:pt x="698842" y="1910662"/>
                  </a:cubicBezTo>
                  <a:cubicBezTo>
                    <a:pt x="736427" y="1910662"/>
                    <a:pt x="767831" y="1909178"/>
                    <a:pt x="793052" y="1906211"/>
                  </a:cubicBezTo>
                  <a:cubicBezTo>
                    <a:pt x="818274" y="1903243"/>
                    <a:pt x="838303" y="1899287"/>
                    <a:pt x="853139" y="1894342"/>
                  </a:cubicBezTo>
                  <a:cubicBezTo>
                    <a:pt x="867976" y="1889396"/>
                    <a:pt x="878608" y="1882967"/>
                    <a:pt x="885037" y="1875054"/>
                  </a:cubicBezTo>
                  <a:cubicBezTo>
                    <a:pt x="891466" y="1867142"/>
                    <a:pt x="894681" y="1858240"/>
                    <a:pt x="894681" y="1848349"/>
                  </a:cubicBezTo>
                  <a:lnTo>
                    <a:pt x="894681" y="300922"/>
                  </a:lnTo>
                  <a:lnTo>
                    <a:pt x="1375377" y="300922"/>
                  </a:lnTo>
                  <a:cubicBezTo>
                    <a:pt x="1384279" y="300922"/>
                    <a:pt x="1392439" y="297955"/>
                    <a:pt x="1399857" y="292021"/>
                  </a:cubicBezTo>
                  <a:cubicBezTo>
                    <a:pt x="1407275" y="286086"/>
                    <a:pt x="1413457" y="276937"/>
                    <a:pt x="1418402" y="264573"/>
                  </a:cubicBezTo>
                  <a:cubicBezTo>
                    <a:pt x="1423348" y="252210"/>
                    <a:pt x="1427057" y="235890"/>
                    <a:pt x="1429530" y="215614"/>
                  </a:cubicBezTo>
                  <a:cubicBezTo>
                    <a:pt x="1432003" y="195337"/>
                    <a:pt x="1433239" y="170857"/>
                    <a:pt x="1433239" y="142174"/>
                  </a:cubicBezTo>
                  <a:cubicBezTo>
                    <a:pt x="1433239" y="112501"/>
                    <a:pt x="1432003" y="87280"/>
                    <a:pt x="1429530" y="66509"/>
                  </a:cubicBezTo>
                  <a:cubicBezTo>
                    <a:pt x="1427057" y="45738"/>
                    <a:pt x="1423348" y="29171"/>
                    <a:pt x="1418402" y="168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755258" y="2460130"/>
            <a:ext cx="968870" cy="968870"/>
            <a:chOff x="1382807" y="174388"/>
            <a:chExt cx="3025589" cy="3025588"/>
          </a:xfrm>
        </p:grpSpPr>
        <p:sp>
          <p:nvSpPr>
            <p:cNvPr id="12" name="Rectangle 11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0121" y="810818"/>
              <a:ext cx="1868275" cy="2389158"/>
            </a:xfrm>
            <a:custGeom>
              <a:avLst/>
              <a:gdLst>
                <a:gd name="connsiteX0" fmla="*/ 0 w 1868275"/>
                <a:gd name="connsiteY0" fmla="*/ 1718 h 2389158"/>
                <a:gd name="connsiteX1" fmla="*/ 506810 w 1868275"/>
                <a:gd name="connsiteY1" fmla="*/ 441359 h 2389158"/>
                <a:gd name="connsiteX2" fmla="*/ 476232 w 1868275"/>
                <a:gd name="connsiteY2" fmla="*/ 509406 h 2389158"/>
                <a:gd name="connsiteX3" fmla="*/ 418370 w 1868275"/>
                <a:gd name="connsiteY3" fmla="*/ 653319 h 2389158"/>
                <a:gd name="connsiteX4" fmla="*/ 360509 w 1868275"/>
                <a:gd name="connsiteY4" fmla="*/ 809100 h 2389158"/>
                <a:gd name="connsiteX5" fmla="*/ 357541 w 1868275"/>
                <a:gd name="connsiteY5" fmla="*/ 809100 h 2389158"/>
                <a:gd name="connsiteX6" fmla="*/ 295971 w 1868275"/>
                <a:gd name="connsiteY6" fmla="*/ 650351 h 2389158"/>
                <a:gd name="connsiteX7" fmla="*/ 234400 w 1868275"/>
                <a:gd name="connsiteY7" fmla="*/ 506439 h 2389158"/>
                <a:gd name="connsiteX8" fmla="*/ 20757 w 1868275"/>
                <a:gd name="connsiteY8" fmla="*/ 34645 h 2389158"/>
                <a:gd name="connsiteX9" fmla="*/ 1103694 w 1868275"/>
                <a:gd name="connsiteY9" fmla="*/ 0 h 2389158"/>
                <a:gd name="connsiteX10" fmla="*/ 1868275 w 1868275"/>
                <a:gd name="connsiteY10" fmla="*/ 663249 h 2389158"/>
                <a:gd name="connsiteX11" fmla="*/ 1868275 w 1868275"/>
                <a:gd name="connsiteY11" fmla="*/ 2389158 h 2389158"/>
                <a:gd name="connsiteX12" fmla="*/ 768108 w 1868275"/>
                <a:gd name="connsiteY12" fmla="*/ 2389158 h 2389158"/>
                <a:gd name="connsiteX13" fmla="*/ 176188 w 1868275"/>
                <a:gd name="connsiteY13" fmla="*/ 1875688 h 2389158"/>
                <a:gd name="connsiteX14" fmla="*/ 193600 w 1868275"/>
                <a:gd name="connsiteY14" fmla="*/ 1886216 h 2389158"/>
                <a:gd name="connsiteX15" fmla="*/ 253687 w 1868275"/>
                <a:gd name="connsiteY15" fmla="*/ 1898085 h 2389158"/>
                <a:gd name="connsiteX16" fmla="*/ 348639 w 1868275"/>
                <a:gd name="connsiteY16" fmla="*/ 1902536 h 2389158"/>
                <a:gd name="connsiteX17" fmla="*/ 442850 w 1868275"/>
                <a:gd name="connsiteY17" fmla="*/ 1898085 h 2389158"/>
                <a:gd name="connsiteX18" fmla="*/ 502937 w 1868275"/>
                <a:gd name="connsiteY18" fmla="*/ 1886216 h 2389158"/>
                <a:gd name="connsiteX19" fmla="*/ 534835 w 1868275"/>
                <a:gd name="connsiteY19" fmla="*/ 1866928 h 2389158"/>
                <a:gd name="connsiteX20" fmla="*/ 544479 w 1868275"/>
                <a:gd name="connsiteY20" fmla="*/ 1840223 h 2389158"/>
                <a:gd name="connsiteX21" fmla="*/ 544479 w 1868275"/>
                <a:gd name="connsiteY21" fmla="*/ 1165171 h 2389158"/>
                <a:gd name="connsiteX22" fmla="*/ 1069684 w 1868275"/>
                <a:gd name="connsiteY22" fmla="*/ 119212 h 2389158"/>
                <a:gd name="connsiteX23" fmla="*/ 1105291 w 1868275"/>
                <a:gd name="connsiteY23" fmla="*/ 34645 h 2389158"/>
                <a:gd name="connsiteX24" fmla="*/ 1107702 w 1868275"/>
                <a:gd name="connsiteY24" fmla="*/ 7383 h 238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8275" h="2389158">
                  <a:moveTo>
                    <a:pt x="0" y="1718"/>
                  </a:moveTo>
                  <a:lnTo>
                    <a:pt x="506810" y="441359"/>
                  </a:lnTo>
                  <a:lnTo>
                    <a:pt x="476232" y="509406"/>
                  </a:lnTo>
                  <a:cubicBezTo>
                    <a:pt x="457439" y="554904"/>
                    <a:pt x="438152" y="602875"/>
                    <a:pt x="418370" y="653319"/>
                  </a:cubicBezTo>
                  <a:cubicBezTo>
                    <a:pt x="398588" y="703762"/>
                    <a:pt x="379301" y="755689"/>
                    <a:pt x="360509" y="809100"/>
                  </a:cubicBezTo>
                  <a:lnTo>
                    <a:pt x="357541" y="809100"/>
                  </a:lnTo>
                  <a:cubicBezTo>
                    <a:pt x="336770" y="753711"/>
                    <a:pt x="316247" y="700795"/>
                    <a:pt x="295971" y="650351"/>
                  </a:cubicBezTo>
                  <a:cubicBezTo>
                    <a:pt x="275694" y="599908"/>
                    <a:pt x="255171" y="551937"/>
                    <a:pt x="234400" y="506439"/>
                  </a:cubicBezTo>
                  <a:lnTo>
                    <a:pt x="20757" y="34645"/>
                  </a:lnTo>
                  <a:close/>
                  <a:moveTo>
                    <a:pt x="1103694" y="0"/>
                  </a:moveTo>
                  <a:lnTo>
                    <a:pt x="1868275" y="663249"/>
                  </a:lnTo>
                  <a:lnTo>
                    <a:pt x="1868275" y="2389158"/>
                  </a:lnTo>
                  <a:lnTo>
                    <a:pt x="768108" y="2389158"/>
                  </a:lnTo>
                  <a:lnTo>
                    <a:pt x="176188" y="1875688"/>
                  </a:lnTo>
                  <a:lnTo>
                    <a:pt x="193600" y="1886216"/>
                  </a:lnTo>
                  <a:cubicBezTo>
                    <a:pt x="208931" y="1891161"/>
                    <a:pt x="228960" y="1895117"/>
                    <a:pt x="253687" y="1898085"/>
                  </a:cubicBezTo>
                  <a:cubicBezTo>
                    <a:pt x="278414" y="1901052"/>
                    <a:pt x="310065" y="1902536"/>
                    <a:pt x="348639" y="1902536"/>
                  </a:cubicBezTo>
                  <a:cubicBezTo>
                    <a:pt x="386225" y="1902536"/>
                    <a:pt x="417628" y="1901052"/>
                    <a:pt x="442850" y="1898085"/>
                  </a:cubicBezTo>
                  <a:cubicBezTo>
                    <a:pt x="468072" y="1895117"/>
                    <a:pt x="488101" y="1891161"/>
                    <a:pt x="502937" y="1886216"/>
                  </a:cubicBezTo>
                  <a:cubicBezTo>
                    <a:pt x="517773" y="1881270"/>
                    <a:pt x="528406" y="1874841"/>
                    <a:pt x="534835" y="1866928"/>
                  </a:cubicBezTo>
                  <a:cubicBezTo>
                    <a:pt x="541264" y="1859016"/>
                    <a:pt x="544479" y="1850114"/>
                    <a:pt x="544479" y="1840223"/>
                  </a:cubicBezTo>
                  <a:lnTo>
                    <a:pt x="544479" y="1165171"/>
                  </a:lnTo>
                  <a:lnTo>
                    <a:pt x="1069684" y="119212"/>
                  </a:lnTo>
                  <a:cubicBezTo>
                    <a:pt x="1087488" y="83604"/>
                    <a:pt x="1099357" y="55416"/>
                    <a:pt x="1105291" y="34645"/>
                  </a:cubicBezTo>
                  <a:cubicBezTo>
                    <a:pt x="1108259" y="24260"/>
                    <a:pt x="1109062" y="15172"/>
                    <a:pt x="1107702" y="738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685800">
                <a:defRPr/>
              </a:pPr>
              <a:endParaRPr lang="en-US" sz="1350" kern="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28726" y="775732"/>
              <a:ext cx="1519738" cy="1937622"/>
            </a:xfrm>
            <a:custGeom>
              <a:avLst/>
              <a:gdLst/>
              <a:ahLst/>
              <a:cxnLst/>
              <a:rect l="l" t="t" r="r" b="b"/>
              <a:pathLst>
                <a:path w="1519738" h="1937622">
                  <a:moveTo>
                    <a:pt x="202189" y="0"/>
                  </a:moveTo>
                  <a:cubicBezTo>
                    <a:pt x="247688" y="0"/>
                    <a:pt x="284036" y="989"/>
                    <a:pt x="311236" y="2967"/>
                  </a:cubicBezTo>
                  <a:cubicBezTo>
                    <a:pt x="338436" y="4946"/>
                    <a:pt x="359949" y="8655"/>
                    <a:pt x="375774" y="14095"/>
                  </a:cubicBezTo>
                  <a:cubicBezTo>
                    <a:pt x="391600" y="19534"/>
                    <a:pt x="403221" y="26705"/>
                    <a:pt x="410640" y="35607"/>
                  </a:cubicBezTo>
                  <a:cubicBezTo>
                    <a:pt x="418058" y="44509"/>
                    <a:pt x="425229" y="55883"/>
                    <a:pt x="432152" y="69731"/>
                  </a:cubicBezTo>
                  <a:lnTo>
                    <a:pt x="645795" y="541525"/>
                  </a:lnTo>
                  <a:cubicBezTo>
                    <a:pt x="666566" y="587023"/>
                    <a:pt x="687089" y="634994"/>
                    <a:pt x="707366" y="685437"/>
                  </a:cubicBezTo>
                  <a:cubicBezTo>
                    <a:pt x="727642" y="735881"/>
                    <a:pt x="748165" y="788797"/>
                    <a:pt x="768936" y="844186"/>
                  </a:cubicBezTo>
                  <a:lnTo>
                    <a:pt x="771904" y="844186"/>
                  </a:lnTo>
                  <a:cubicBezTo>
                    <a:pt x="790696" y="790775"/>
                    <a:pt x="809983" y="738848"/>
                    <a:pt x="829765" y="688405"/>
                  </a:cubicBezTo>
                  <a:cubicBezTo>
                    <a:pt x="849547" y="637961"/>
                    <a:pt x="868834" y="589990"/>
                    <a:pt x="887627" y="544492"/>
                  </a:cubicBezTo>
                  <a:lnTo>
                    <a:pt x="1098302" y="75665"/>
                  </a:lnTo>
                  <a:cubicBezTo>
                    <a:pt x="1103248" y="59840"/>
                    <a:pt x="1109430" y="47229"/>
                    <a:pt x="1116848" y="37833"/>
                  </a:cubicBezTo>
                  <a:cubicBezTo>
                    <a:pt x="1124266" y="28436"/>
                    <a:pt x="1135393" y="20771"/>
                    <a:pt x="1150229" y="14836"/>
                  </a:cubicBezTo>
                  <a:cubicBezTo>
                    <a:pt x="1165066" y="8902"/>
                    <a:pt x="1185342" y="4946"/>
                    <a:pt x="1211058" y="2967"/>
                  </a:cubicBezTo>
                  <a:cubicBezTo>
                    <a:pt x="1236774" y="989"/>
                    <a:pt x="1270898" y="0"/>
                    <a:pt x="1313429" y="0"/>
                  </a:cubicBezTo>
                  <a:cubicBezTo>
                    <a:pt x="1369807" y="0"/>
                    <a:pt x="1413574" y="1236"/>
                    <a:pt x="1444730" y="3709"/>
                  </a:cubicBezTo>
                  <a:cubicBezTo>
                    <a:pt x="1475886" y="6182"/>
                    <a:pt x="1497152" y="12611"/>
                    <a:pt x="1508526" y="22996"/>
                  </a:cubicBezTo>
                  <a:cubicBezTo>
                    <a:pt x="1519901" y="33382"/>
                    <a:pt x="1522621" y="48960"/>
                    <a:pt x="1516686" y="69731"/>
                  </a:cubicBezTo>
                  <a:cubicBezTo>
                    <a:pt x="1510752" y="90502"/>
                    <a:pt x="1498883" y="118690"/>
                    <a:pt x="1481079" y="154298"/>
                  </a:cubicBezTo>
                  <a:lnTo>
                    <a:pt x="955874" y="1200257"/>
                  </a:lnTo>
                  <a:lnTo>
                    <a:pt x="955874" y="1875309"/>
                  </a:lnTo>
                  <a:cubicBezTo>
                    <a:pt x="955874" y="1885200"/>
                    <a:pt x="952659" y="1894102"/>
                    <a:pt x="946230" y="1902014"/>
                  </a:cubicBezTo>
                  <a:cubicBezTo>
                    <a:pt x="939801" y="1909927"/>
                    <a:pt x="929168" y="1916356"/>
                    <a:pt x="914332" y="1921302"/>
                  </a:cubicBezTo>
                  <a:cubicBezTo>
                    <a:pt x="899496" y="1926247"/>
                    <a:pt x="879467" y="1930203"/>
                    <a:pt x="854245" y="1933171"/>
                  </a:cubicBezTo>
                  <a:cubicBezTo>
                    <a:pt x="829023" y="1936138"/>
                    <a:pt x="797620" y="1937622"/>
                    <a:pt x="760034" y="1937622"/>
                  </a:cubicBezTo>
                  <a:cubicBezTo>
                    <a:pt x="721460" y="1937622"/>
                    <a:pt x="689809" y="1936138"/>
                    <a:pt x="665082" y="1933171"/>
                  </a:cubicBezTo>
                  <a:cubicBezTo>
                    <a:pt x="640355" y="1930203"/>
                    <a:pt x="620326" y="1926247"/>
                    <a:pt x="604995" y="1921302"/>
                  </a:cubicBezTo>
                  <a:cubicBezTo>
                    <a:pt x="589664" y="1916356"/>
                    <a:pt x="579032" y="1909927"/>
                    <a:pt x="573097" y="1902014"/>
                  </a:cubicBezTo>
                  <a:cubicBezTo>
                    <a:pt x="567163" y="1894102"/>
                    <a:pt x="564195" y="1885200"/>
                    <a:pt x="564195" y="1875309"/>
                  </a:cubicBezTo>
                  <a:lnTo>
                    <a:pt x="564195" y="1200257"/>
                  </a:lnTo>
                  <a:lnTo>
                    <a:pt x="38990" y="154298"/>
                  </a:lnTo>
                  <a:cubicBezTo>
                    <a:pt x="20198" y="117701"/>
                    <a:pt x="8081" y="89265"/>
                    <a:pt x="2641" y="68989"/>
                  </a:cubicBezTo>
                  <a:cubicBezTo>
                    <a:pt x="-2799" y="48713"/>
                    <a:pt x="168" y="33382"/>
                    <a:pt x="11543" y="22996"/>
                  </a:cubicBezTo>
                  <a:cubicBezTo>
                    <a:pt x="22917" y="12611"/>
                    <a:pt x="43936" y="6182"/>
                    <a:pt x="74597" y="3709"/>
                  </a:cubicBezTo>
                  <a:cubicBezTo>
                    <a:pt x="105259" y="1236"/>
                    <a:pt x="147790" y="0"/>
                    <a:pt x="20218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=""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2020.08.25</a:t>
            </a:r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73" y="1202646"/>
            <a:ext cx="5029200" cy="1771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91" y="2715540"/>
            <a:ext cx="7213014" cy="40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örre template">
      <a:dk1>
        <a:srgbClr val="273339"/>
      </a:dk1>
      <a:lt1>
        <a:sysClr val="window" lastClr="FFFFFF"/>
      </a:lt1>
      <a:dk2>
        <a:srgbClr val="40515A"/>
      </a:dk2>
      <a:lt2>
        <a:srgbClr val="8C9CA6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26414</TotalTime>
  <Words>1910</Words>
  <Application>Microsoft Office PowerPoint</Application>
  <PresentationFormat>如螢幕大小 (4:3)</PresentationFormat>
  <Paragraphs>423</Paragraphs>
  <Slides>81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81</vt:i4>
      </vt:variant>
    </vt:vector>
  </HeadingPairs>
  <TitlesOfParts>
    <vt:vector size="95" baseType="lpstr">
      <vt:lpstr>FontAwesome</vt:lpstr>
      <vt:lpstr>ＭＳ Ｐゴシック</vt:lpstr>
      <vt:lpstr>Ubuntu Medium</vt:lpstr>
      <vt:lpstr>微軟正黑體</vt:lpstr>
      <vt:lpstr>新細明體</vt:lpstr>
      <vt:lpstr>Algerian</vt:lpstr>
      <vt:lpstr>Arial</vt:lpstr>
      <vt:lpstr>Calibri</vt:lpstr>
      <vt:lpstr>Calibri Light</vt:lpstr>
      <vt:lpstr>Verdana</vt:lpstr>
      <vt:lpstr>Wingdings</vt:lpstr>
      <vt:lpstr>Office Theme</vt:lpstr>
      <vt:lpstr>2_Blank</vt:lpstr>
      <vt:lpstr>TITLES</vt:lpstr>
      <vt:lpstr>PowerPoint 簡報</vt:lpstr>
      <vt:lpstr>簡報大綱</vt:lpstr>
      <vt:lpstr>1. 基本 資料</vt:lpstr>
      <vt:lpstr>資料匯入</vt:lpstr>
      <vt:lpstr>基本資料確認程序</vt:lpstr>
      <vt:lpstr>基本資料1. 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 行政單位及各類中心基本資料表</vt:lpstr>
      <vt:lpstr>109學年度基本資料系所及學制確認</vt:lpstr>
      <vt:lpstr>109學年度基本資料系所及學制確認</vt:lpstr>
      <vt:lpstr>109學年度基本資料系所及學制確認</vt:lpstr>
      <vt:lpstr>確認全部基本資料</vt:lpstr>
      <vt:lpstr>2.資料填報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3.資料檢核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交叉比對-提示</vt:lpstr>
      <vt:lpstr>交叉比對-提示</vt:lpstr>
      <vt:lpstr>休學檢核說明</vt:lpstr>
      <vt:lpstr>差異比率說明</vt:lpstr>
      <vt:lpstr>差異計算方式</vt:lpstr>
      <vt:lpstr>4.資訊安全</vt:lpstr>
      <vt:lpstr>個資保謢</vt:lpstr>
      <vt:lpstr>5.帳號管理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6.修正申請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    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större - a multipurpose PowerPoint template</dc:title>
  <dc:creator>showeet.com</dc:creator>
  <dc:description>© Copyright Showeet.com</dc:description>
  <cp:lastModifiedBy>HEDB-V3</cp:lastModifiedBy>
  <cp:revision>12</cp:revision>
  <dcterms:created xsi:type="dcterms:W3CDTF">2016-07-27T20:38:12Z</dcterms:created>
  <dcterms:modified xsi:type="dcterms:W3CDTF">2020-08-24T16:37:14Z</dcterms:modified>
  <cp:category>Templates</cp:category>
</cp:coreProperties>
</file>