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</p:sldMasterIdLst>
  <p:notesMasterIdLst>
    <p:notesMasterId r:id="rId92"/>
  </p:notesMasterIdLst>
  <p:handoutMasterIdLst>
    <p:handoutMasterId r:id="rId93"/>
  </p:handoutMasterIdLst>
  <p:sldIdLst>
    <p:sldId id="258" r:id="rId3"/>
    <p:sldId id="259" r:id="rId4"/>
    <p:sldId id="260" r:id="rId5"/>
    <p:sldId id="625" r:id="rId6"/>
    <p:sldId id="640" r:id="rId7"/>
    <p:sldId id="642" r:id="rId8"/>
    <p:sldId id="645" r:id="rId9"/>
    <p:sldId id="644" r:id="rId10"/>
    <p:sldId id="643" r:id="rId11"/>
    <p:sldId id="646" r:id="rId12"/>
    <p:sldId id="647" r:id="rId13"/>
    <p:sldId id="648" r:id="rId14"/>
    <p:sldId id="638" r:id="rId15"/>
    <p:sldId id="639" r:id="rId16"/>
    <p:sldId id="641" r:id="rId17"/>
    <p:sldId id="627" r:id="rId18"/>
    <p:sldId id="637" r:id="rId19"/>
    <p:sldId id="628" r:id="rId20"/>
    <p:sldId id="636" r:id="rId21"/>
    <p:sldId id="629" r:id="rId22"/>
    <p:sldId id="631" r:id="rId23"/>
    <p:sldId id="630" r:id="rId24"/>
    <p:sldId id="632" r:id="rId25"/>
    <p:sldId id="633" r:id="rId26"/>
    <p:sldId id="635" r:id="rId27"/>
    <p:sldId id="548" r:id="rId28"/>
    <p:sldId id="550" r:id="rId29"/>
    <p:sldId id="551" r:id="rId30"/>
    <p:sldId id="552" r:id="rId31"/>
    <p:sldId id="553" r:id="rId32"/>
    <p:sldId id="554" r:id="rId33"/>
    <p:sldId id="555" r:id="rId34"/>
    <p:sldId id="556" r:id="rId35"/>
    <p:sldId id="557" r:id="rId36"/>
    <p:sldId id="558" r:id="rId37"/>
    <p:sldId id="559" r:id="rId38"/>
    <p:sldId id="560" r:id="rId39"/>
    <p:sldId id="561" r:id="rId40"/>
    <p:sldId id="562" r:id="rId41"/>
    <p:sldId id="563" r:id="rId42"/>
    <p:sldId id="564" r:id="rId43"/>
    <p:sldId id="565" r:id="rId44"/>
    <p:sldId id="566" r:id="rId45"/>
    <p:sldId id="567" r:id="rId46"/>
    <p:sldId id="568" r:id="rId47"/>
    <p:sldId id="569" r:id="rId48"/>
    <p:sldId id="570" r:id="rId49"/>
    <p:sldId id="571" r:id="rId50"/>
    <p:sldId id="572" r:id="rId51"/>
    <p:sldId id="573" r:id="rId52"/>
    <p:sldId id="574" r:id="rId53"/>
    <p:sldId id="575" r:id="rId54"/>
    <p:sldId id="576" r:id="rId55"/>
    <p:sldId id="577" r:id="rId56"/>
    <p:sldId id="588" r:id="rId57"/>
    <p:sldId id="589" r:id="rId58"/>
    <p:sldId id="590" r:id="rId59"/>
    <p:sldId id="579" r:id="rId60"/>
    <p:sldId id="580" r:id="rId61"/>
    <p:sldId id="616" r:id="rId62"/>
    <p:sldId id="615" r:id="rId63"/>
    <p:sldId id="581" r:id="rId64"/>
    <p:sldId id="582" r:id="rId65"/>
    <p:sldId id="609" r:id="rId66"/>
    <p:sldId id="613" r:id="rId67"/>
    <p:sldId id="583" r:id="rId68"/>
    <p:sldId id="608" r:id="rId69"/>
    <p:sldId id="584" r:id="rId70"/>
    <p:sldId id="585" r:id="rId71"/>
    <p:sldId id="586" r:id="rId72"/>
    <p:sldId id="587" r:id="rId73"/>
    <p:sldId id="617" r:id="rId74"/>
    <p:sldId id="620" r:id="rId75"/>
    <p:sldId id="591" r:id="rId76"/>
    <p:sldId id="592" r:id="rId77"/>
    <p:sldId id="594" r:id="rId78"/>
    <p:sldId id="595" r:id="rId79"/>
    <p:sldId id="596" r:id="rId80"/>
    <p:sldId id="597" r:id="rId81"/>
    <p:sldId id="598" r:id="rId82"/>
    <p:sldId id="621" r:id="rId83"/>
    <p:sldId id="599" r:id="rId84"/>
    <p:sldId id="600" r:id="rId85"/>
    <p:sldId id="601" r:id="rId86"/>
    <p:sldId id="602" r:id="rId87"/>
    <p:sldId id="603" r:id="rId88"/>
    <p:sldId id="604" r:id="rId89"/>
    <p:sldId id="605" r:id="rId90"/>
    <p:sldId id="293" r:id="rId91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594" y="60"/>
      </p:cViewPr>
      <p:guideLst>
        <p:guide orient="horz" pos="3240"/>
        <p:guide pos="57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602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2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2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19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50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allAtOnce"/>
      <p:bldP spid="1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2" grpId="0" animBg="1"/>
      <p:bldP spid="14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14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31" grpId="0" animBg="1"/>
      <p:bldP spid="35" grpId="0" animBg="1"/>
      <p:bldP spid="36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0"/>
                            </p:stCondLst>
                            <p:childTnLst>
                              <p:par>
                                <p:cTn id="49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1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0"/>
            <a:ext cx="16457772" cy="123408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550919" y="9636372"/>
            <a:ext cx="10729192" cy="547688"/>
          </a:xfrm>
          <a:prstGeom prst="rect">
            <a:avLst/>
          </a:prstGeom>
        </p:spPr>
        <p:txBody>
          <a:bodyPr vert="horz" lIns="163275" tIns="81638" rIns="163275" bIns="81638" rtlCol="0" anchor="b"/>
          <a:lstStyle>
            <a:lvl1pPr algn="ctr">
              <a:defRPr sz="21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09311" y="9638928"/>
            <a:ext cx="1050919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6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1162075"/>
            <a:ext cx="18286413" cy="5760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39000">
                <a:schemeClr val="bg1">
                  <a:alpha val="54000"/>
                </a:schemeClr>
              </a:gs>
              <a:gs pos="7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17280110" y="963892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0" r:id="rId2"/>
    <p:sldLayoutId id="2147483676" r:id="rId3"/>
    <p:sldLayoutId id="2147483688" r:id="rId4"/>
    <p:sldLayoutId id="2147483689" r:id="rId5"/>
    <p:sldLayoutId id="2147483700" r:id="rId6"/>
    <p:sldLayoutId id="2147483695" r:id="rId7"/>
    <p:sldLayoutId id="2147483677" r:id="rId8"/>
    <p:sldLayoutId id="2147483667" r:id="rId9"/>
    <p:sldLayoutId id="2147483683" r:id="rId10"/>
    <p:sldLayoutId id="2147483666" r:id="rId11"/>
    <p:sldLayoutId id="2147483691" r:id="rId12"/>
    <p:sldLayoutId id="2147483675" r:id="rId13"/>
    <p:sldLayoutId id="2147483682" r:id="rId14"/>
    <p:sldLayoutId id="2147483668" r:id="rId15"/>
    <p:sldLayoutId id="2147483687" r:id="rId16"/>
    <p:sldLayoutId id="2147483669" r:id="rId17"/>
    <p:sldLayoutId id="2147483678" r:id="rId18"/>
    <p:sldLayoutId id="2147483670" r:id="rId19"/>
    <p:sldLayoutId id="2147483671" r:id="rId20"/>
    <p:sldLayoutId id="2147483681" r:id="rId21"/>
    <p:sldLayoutId id="2147483690" r:id="rId22"/>
    <p:sldLayoutId id="2147483692" r:id="rId23"/>
    <p:sldLayoutId id="2147483693" r:id="rId24"/>
    <p:sldLayoutId id="2147483694" r:id="rId25"/>
    <p:sldLayoutId id="2147483699" r:id="rId26"/>
    <p:sldLayoutId id="2147483697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hedb.moe.edu.tw/Pages/download.aspx" TargetMode="Externa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系統</a:t>
            </a:r>
            <a:r>
              <a:rPr lang="zh-TW" altLang="en-US" dirty="0">
                <a:solidFill>
                  <a:srgbClr val="00B0F0"/>
                </a:solidFill>
              </a:rPr>
              <a:t>操作</a:t>
            </a:r>
            <a:r>
              <a:rPr lang="zh-TW" altLang="en-US" dirty="0"/>
              <a:t>說明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D8EB-4580-4A0C-99F1-55D21FD5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FE5E598-756B-4A30-93E9-12EA670CA3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A3CB981-0AF1-4F5C-98DF-48F00DE216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8764B91-03EC-4C23-840E-5E01A57779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5222604-5BE2-4FA6-966F-1211648F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7" y="2551212"/>
            <a:ext cx="15045231" cy="6696744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D11AE18-DD5D-42D9-AFF8-1C5425AC0E48}"/>
              </a:ext>
            </a:extLst>
          </p:cNvPr>
          <p:cNvSpPr/>
          <p:nvPr/>
        </p:nvSpPr>
        <p:spPr>
          <a:xfrm>
            <a:off x="790277" y="8311852"/>
            <a:ext cx="864097" cy="792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58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817758-5B85-45DE-B446-420B0685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D421EA-C7DB-49FD-BEB7-2C3FB33F58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73ED93-FB0F-4B67-ABAD-AB8DA34F82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9146F3C-4358-4515-B693-A88C6C011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97B78D4-5A21-4A2A-8BD1-7FE5BDEDB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78" y="1267463"/>
            <a:ext cx="8454136" cy="9007498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19F0DD23-A936-4007-A618-D210C6E61BD7}"/>
              </a:ext>
            </a:extLst>
          </p:cNvPr>
          <p:cNvSpPr/>
          <p:nvPr/>
        </p:nvSpPr>
        <p:spPr>
          <a:xfrm>
            <a:off x="2014414" y="5595105"/>
            <a:ext cx="5976664" cy="5476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199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1D40C4-8B9E-4D98-AD80-F8B4CC3E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4298F4E-1646-404D-A552-99D7E38161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B6A9EFA-FFF7-42D0-8A4D-0F4B1A18BC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4297ED1-D7C6-4749-A7BA-5345DC1947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190D87-C7D5-4548-A4B5-E210DF3AF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94" y="2442477"/>
            <a:ext cx="7992888" cy="72809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A2E5016-621D-42B4-9783-F7C6F78DF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478" y="3573265"/>
            <a:ext cx="3960440" cy="4648304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5B477BF-7E37-4C1F-9118-DB25210FBD43}"/>
              </a:ext>
            </a:extLst>
          </p:cNvPr>
          <p:cNvSpPr/>
          <p:nvPr/>
        </p:nvSpPr>
        <p:spPr>
          <a:xfrm>
            <a:off x="5686822" y="6583660"/>
            <a:ext cx="834897" cy="3052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4DF91295-F1A0-431A-A239-671DF224FF1F}"/>
              </a:ext>
            </a:extLst>
          </p:cNvPr>
          <p:cNvSpPr/>
          <p:nvPr/>
        </p:nvSpPr>
        <p:spPr>
          <a:xfrm>
            <a:off x="6802946" y="6295628"/>
            <a:ext cx="4680519" cy="1179717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260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5ADB7A-EBFE-4726-BDC2-802761CB1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研究類表冊注意事項</a:t>
            </a:r>
            <a:r>
              <a:rPr lang="en-US" altLang="zh-TW" dirty="0"/>
              <a:t>-</a:t>
            </a:r>
            <a:r>
              <a:rPr lang="zh-TW" altLang="en-US" dirty="0"/>
              <a:t>線上填報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E0BABDF-2900-4835-B2F4-5041EF40A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41F19AA-70D5-4289-862B-D1F6D92AF7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A4F63DA-CB87-4012-8919-102E9394C4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dirty="0"/>
              <a:t>研</a:t>
            </a:r>
            <a:r>
              <a:rPr lang="en-US" altLang="zh-TW" dirty="0"/>
              <a:t>9</a:t>
            </a:r>
            <a:r>
              <a:rPr lang="zh-TW" altLang="en-US" dirty="0"/>
              <a:t>、研</a:t>
            </a:r>
            <a:r>
              <a:rPr lang="en-US" altLang="zh-TW" dirty="0"/>
              <a:t>10</a:t>
            </a:r>
            <a:r>
              <a:rPr lang="zh-TW" altLang="en-US" dirty="0"/>
              <a:t>、研</a:t>
            </a:r>
            <a:r>
              <a:rPr lang="en-US" altLang="zh-TW" dirty="0"/>
              <a:t>11</a:t>
            </a:r>
            <a:r>
              <a:rPr lang="zh-TW" altLang="en-US" dirty="0"/>
              <a:t>、研</a:t>
            </a:r>
            <a:r>
              <a:rPr lang="en-US" altLang="zh-TW" dirty="0"/>
              <a:t>12</a:t>
            </a:r>
            <a:r>
              <a:rPr lang="zh-TW" altLang="en-US" dirty="0"/>
              <a:t>、研</a:t>
            </a:r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FF61161B-996A-4CE1-ACF5-41B5EDFD2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>
              <a:highlight>
                <a:srgbClr val="FF0000"/>
              </a:highlight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676DEF-A8B6-4BE1-BAA7-9BAB0F05E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35" y="2863402"/>
            <a:ext cx="10513167" cy="5184576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B4ADD078-66E9-4BD5-A242-E1F2B9E74735}"/>
              </a:ext>
            </a:extLst>
          </p:cNvPr>
          <p:cNvSpPr/>
          <p:nvPr/>
        </p:nvSpPr>
        <p:spPr>
          <a:xfrm>
            <a:off x="7343006" y="6439644"/>
            <a:ext cx="1224136" cy="5040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63C0C10-9E40-4B96-8404-0108B44F685A}"/>
              </a:ext>
            </a:extLst>
          </p:cNvPr>
          <p:cNvSpPr txBox="1"/>
          <p:nvPr/>
        </p:nvSpPr>
        <p:spPr>
          <a:xfrm>
            <a:off x="3526582" y="5866482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學校：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不含研究學院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AB65A7A7-7D11-41A6-B576-3285DEAC5071}"/>
              </a:ext>
            </a:extLst>
          </p:cNvPr>
          <p:cNvSpPr/>
          <p:nvPr/>
        </p:nvSpPr>
        <p:spPr>
          <a:xfrm>
            <a:off x="6355357" y="6331632"/>
            <a:ext cx="792088" cy="720080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885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439E7D-7358-44C1-A9E0-911C0E32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研究類表冊填報注意事項</a:t>
            </a:r>
            <a:r>
              <a:rPr lang="en-US" altLang="zh-TW" dirty="0"/>
              <a:t>-Excel(ODS)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A51B0A-C8EF-463B-A349-DD1D06CBEF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1C830C7-B6FE-4A59-943B-68B4F20F18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14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002F39A-D161-4720-8E90-5D445372DF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dirty="0"/>
              <a:t>研</a:t>
            </a:r>
            <a:r>
              <a:rPr lang="en-US" altLang="zh-TW" dirty="0"/>
              <a:t>9</a:t>
            </a:r>
            <a:r>
              <a:rPr lang="zh-TW" altLang="en-US" dirty="0"/>
              <a:t>、研</a:t>
            </a:r>
            <a:r>
              <a:rPr lang="en-US" altLang="zh-TW" dirty="0"/>
              <a:t>10</a:t>
            </a:r>
            <a:r>
              <a:rPr lang="zh-TW" altLang="en-US" dirty="0"/>
              <a:t>、研</a:t>
            </a:r>
            <a:r>
              <a:rPr lang="en-US" altLang="zh-TW" dirty="0"/>
              <a:t>11</a:t>
            </a:r>
            <a:r>
              <a:rPr lang="zh-TW" altLang="en-US" dirty="0"/>
              <a:t>、研</a:t>
            </a:r>
            <a:r>
              <a:rPr lang="en-US" altLang="zh-TW" dirty="0"/>
              <a:t>12</a:t>
            </a:r>
            <a:r>
              <a:rPr lang="zh-TW" altLang="en-US" dirty="0"/>
              <a:t>、研</a:t>
            </a:r>
            <a:r>
              <a:rPr lang="en-US" altLang="zh-TW" dirty="0"/>
              <a:t>13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8F65E05-5C42-4369-AA90-17F849A49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6B6B158-2392-4E47-9F80-7AA73A65E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321" y="1831314"/>
            <a:ext cx="12530405" cy="6624554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04493E05-DCAB-40DB-A655-C0891EE8E9A5}"/>
              </a:ext>
            </a:extLst>
          </p:cNvPr>
          <p:cNvSpPr/>
          <p:nvPr/>
        </p:nvSpPr>
        <p:spPr>
          <a:xfrm>
            <a:off x="2878509" y="7807796"/>
            <a:ext cx="1691177" cy="64789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F214204-C481-4F04-9FBE-9B2C85012C25}"/>
              </a:ext>
            </a:extLst>
          </p:cNvPr>
          <p:cNvSpPr txBox="1"/>
          <p:nvPr/>
        </p:nvSpPr>
        <p:spPr>
          <a:xfrm>
            <a:off x="2865828" y="8528281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學校：不含研究學院</a:t>
            </a:r>
          </a:p>
        </p:txBody>
      </p:sp>
    </p:spTree>
    <p:extLst>
      <p:ext uri="{BB962C8B-B14F-4D97-AF65-F5344CB8AC3E}">
        <p14:creationId xmlns:p14="http://schemas.microsoft.com/office/powerpoint/2010/main" val="62768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8DC79C-3564-4D4C-A2BC-70102A19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研究學院填報注意事項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9EF289C-34C5-43EB-A5E3-A449B1693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6E22F23-AC53-4D14-BADE-A289AD5CDF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D4ECE3-FDB3-4922-AD91-1034E230E5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315D9A0-0A61-442A-818B-EDC0EB1B9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573" y="2417143"/>
            <a:ext cx="9247777" cy="71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3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8">
            <a:extLst>
              <a:ext uri="{FF2B5EF4-FFF2-40B4-BE49-F238E27FC236}">
                <a16:creationId xmlns:a16="http://schemas.microsoft.com/office/drawing/2014/main" id="{90DFC6BB-FE2A-45D3-A47B-40B8F7BC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帳號</a:t>
            </a:r>
            <a:r>
              <a:rPr lang="zh-TW" altLang="en-US" dirty="0"/>
              <a:t>申請程序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AFB11B7-9528-4025-AD46-D13B8282B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526646-9DEB-435C-A877-50DD42EB7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35" name="文字版面配置區 34">
            <a:extLst>
              <a:ext uri="{FF2B5EF4-FFF2-40B4-BE49-F238E27FC236}">
                <a16:creationId xmlns:a16="http://schemas.microsoft.com/office/drawing/2014/main" id="{CA412BD7-2D07-43C9-8851-565DF2AD1F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64F19F4C-5664-457B-B87E-6555CAE94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下載申請表</a:t>
            </a:r>
          </a:p>
        </p:txBody>
      </p:sp>
      <p:sp>
        <p:nvSpPr>
          <p:cNvPr id="37" name="文字版面配置區 36">
            <a:extLst>
              <a:ext uri="{FF2B5EF4-FFF2-40B4-BE49-F238E27FC236}">
                <a16:creationId xmlns:a16="http://schemas.microsoft.com/office/drawing/2014/main" id="{E71E5F37-C3A3-4502-BE8D-0880726F00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為配合資安要求</a:t>
            </a:r>
            <a:r>
              <a:rPr lang="en-US" altLang="zh-TW" dirty="0"/>
              <a:t>】</a:t>
            </a:r>
            <a:r>
              <a:rPr lang="zh-TW" altLang="en-US" dirty="0"/>
              <a:t>請</a:t>
            </a:r>
            <a:r>
              <a:rPr lang="zh-TW" altLang="en-US" b="1" dirty="0"/>
              <a:t>管理師</a:t>
            </a:r>
            <a:r>
              <a:rPr lang="en-US" altLang="zh-TW" b="1" dirty="0"/>
              <a:t>(admin</a:t>
            </a:r>
            <a:r>
              <a:rPr lang="zh-TW" altLang="en-US" b="1" dirty="0"/>
              <a:t>帳號</a:t>
            </a:r>
            <a:r>
              <a:rPr lang="en-US" altLang="zh-TW" b="1" dirty="0"/>
              <a:t>)</a:t>
            </a:r>
            <a:r>
              <a:rPr lang="zh-TW" altLang="en-US" dirty="0"/>
              <a:t>及 </a:t>
            </a:r>
            <a:r>
              <a:rPr lang="zh-TW" altLang="en-US" b="1" dirty="0"/>
              <a:t>教</a:t>
            </a:r>
            <a:r>
              <a:rPr lang="en-US" altLang="zh-TW" b="1" dirty="0"/>
              <a:t>1</a:t>
            </a:r>
            <a:r>
              <a:rPr lang="zh-TW" altLang="en-US" b="1" dirty="0"/>
              <a:t>專責人員</a:t>
            </a:r>
            <a:r>
              <a:rPr lang="zh-TW" altLang="en-US" dirty="0"/>
              <a:t>逕至「教育部大學校院校務資料庫資訊網」之「</a:t>
            </a:r>
            <a:r>
              <a:rPr lang="zh-TW" altLang="en-US" dirty="0">
                <a:hlinkClick r:id="rId2"/>
              </a:rPr>
              <a:t>下載專區</a:t>
            </a:r>
            <a:r>
              <a:rPr lang="zh-TW" altLang="en-US" dirty="0"/>
              <a:t>」下載「校庫</a:t>
            </a:r>
            <a:r>
              <a:rPr lang="en-US" altLang="zh-TW" dirty="0"/>
              <a:t>-</a:t>
            </a:r>
            <a:r>
              <a:rPr lang="zh-TW" altLang="en-US" dirty="0"/>
              <a:t>學校管理師及教</a:t>
            </a:r>
            <a:r>
              <a:rPr lang="en-US" altLang="zh-TW" dirty="0"/>
              <a:t>1</a:t>
            </a:r>
            <a:r>
              <a:rPr lang="zh-TW" altLang="en-US" dirty="0"/>
              <a:t>專責人員申請表」，</a:t>
            </a:r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96391D3B-90FF-4A3C-9720-6583B8C660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申請截止日期</a:t>
            </a:r>
          </a:p>
        </p:txBody>
      </p:sp>
      <p:sp>
        <p:nvSpPr>
          <p:cNvPr id="39" name="文字版面配置區 38">
            <a:extLst>
              <a:ext uri="{FF2B5EF4-FFF2-40B4-BE49-F238E27FC236}">
                <a16:creationId xmlns:a16="http://schemas.microsoft.com/office/drawing/2014/main" id="{4CA891EC-9856-40B9-A01C-5B8311EC9E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填妥該表單並核章後，以</a:t>
            </a:r>
            <a:r>
              <a:rPr lang="en-US" altLang="zh-TW" dirty="0"/>
              <a:t>PDF</a:t>
            </a:r>
            <a:r>
              <a:rPr lang="zh-TW" altLang="en-US" dirty="0"/>
              <a:t>檔格式並</a:t>
            </a:r>
            <a:r>
              <a:rPr lang="en-US" altLang="zh-TW" dirty="0"/>
              <a:t>E-Mail</a:t>
            </a:r>
            <a:r>
              <a:rPr lang="zh-TW" altLang="en-US" dirty="0"/>
              <a:t>至校庫系統公務信箱</a:t>
            </a:r>
            <a:r>
              <a:rPr lang="en-US" altLang="zh-TW" dirty="0"/>
              <a:t>(hedb2@yuntech.edu.tw)</a:t>
            </a:r>
            <a:r>
              <a:rPr lang="zh-TW" altLang="en-US" dirty="0"/>
              <a:t>，以利校庫作業小組完成驗證作業</a:t>
            </a:r>
          </a:p>
        </p:txBody>
      </p:sp>
    </p:spTree>
    <p:extLst>
      <p:ext uri="{BB962C8B-B14F-4D97-AF65-F5344CB8AC3E}">
        <p14:creationId xmlns:p14="http://schemas.microsoft.com/office/powerpoint/2010/main" val="571785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4E6978E-12A9-4DF4-8089-DB67521A7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37E1D8-7CC1-4A17-9868-5FC6F1386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06" y="0"/>
            <a:ext cx="14306660" cy="1028700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9B2FEEB-85A9-431F-8DC0-57AAD4A12B53}"/>
              </a:ext>
            </a:extLst>
          </p:cNvPr>
          <p:cNvCxnSpPr/>
          <p:nvPr/>
        </p:nvCxnSpPr>
        <p:spPr>
          <a:xfrm>
            <a:off x="1438350" y="679004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9791278" y="6295628"/>
            <a:ext cx="3744416" cy="5758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4E8BC9D-5C60-4C49-8453-AB1C73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申請表內容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8138EA2-61A6-480F-9D34-D1D58C504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E2B613-3038-4878-9791-A8803DD3ED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C7720151-5B6B-43EC-970E-A8F18F5268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99E4CA2-F2E6-41BC-825E-BE58E93C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574" y="1899574"/>
            <a:ext cx="9721080" cy="82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16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E74BECC-EF97-44E4-8D68-78F25E776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22AE24-35CA-473E-9CDB-2B9D0AB86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72E8C-6137-468C-B808-69A20D1DC3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19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93552DF-43B4-430C-A26A-35E381493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51AEFA1-356C-478C-B961-22DEDBDCC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694" y="1903140"/>
            <a:ext cx="8568952" cy="78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88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單表檢核、跨表檢核、學校端檢核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576792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C6455BA-C2EF-4CA4-BE77-E18E428B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登入失敗次數過多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BD929D9-47E1-4674-9FB9-9D6EC5FD8E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DFA21C7-A306-4F45-AAD9-FB179EA95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AC36A8B-297A-46C6-96F1-A4D97C50E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993BDE3-2B21-4B90-AC37-A3CE310D0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054" y="6336622"/>
            <a:ext cx="9631790" cy="2736304"/>
          </a:xfrm>
          <a:prstGeom prst="rect">
            <a:avLst/>
          </a:prstGeom>
        </p:spPr>
      </p:pic>
      <p:sp>
        <p:nvSpPr>
          <p:cNvPr id="12" name="箭號: 向下 11">
            <a:extLst>
              <a:ext uri="{FF2B5EF4-FFF2-40B4-BE49-F238E27FC236}">
                <a16:creationId xmlns:a16="http://schemas.microsoft.com/office/drawing/2014/main" id="{0E60B824-4FE8-4B3F-9A51-754A0C2A195D}"/>
              </a:ext>
            </a:extLst>
          </p:cNvPr>
          <p:cNvSpPr/>
          <p:nvPr/>
        </p:nvSpPr>
        <p:spPr>
          <a:xfrm>
            <a:off x="14183766" y="4482810"/>
            <a:ext cx="1512168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08D982B-B32C-4751-860E-EACA57D08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630" y="2017907"/>
            <a:ext cx="7560840" cy="383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2404482-D419-407A-965F-1F4FF91A1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551212"/>
            <a:ext cx="7632876" cy="3876382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B1E11E-6365-4B03-B633-C852543A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D6C596-E2B8-4DA6-B5E9-02996A8D7C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21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1798390" y="5143500"/>
            <a:ext cx="2232248" cy="10266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D8ED7F5-A8BC-4B09-9C9A-C2B7957AE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0C85DA-DC66-4875-A69E-474912A1B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22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EA57493-890A-4725-A48E-932278A29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757" y="2120623"/>
            <a:ext cx="7172449" cy="698331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243AF69-B140-402C-BD34-689E5CD8C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898" y="4599501"/>
            <a:ext cx="7037514" cy="2306162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429207" y="5143500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CDEF39-0B20-41AA-BAAE-6EE82F6C0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F64F0-99B3-448B-97FF-9C3977F2E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23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66CA1D8-EB3D-4FF5-B2B8-89623C603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623220"/>
            <a:ext cx="1248006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B88E14-7EAB-42CD-9354-84BA7E652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F6AB4E-D62F-4F1E-AC27-A6DE1CC168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24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7ED6838-C8DD-456B-88B8-B8E8A16F6E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1903140"/>
            <a:ext cx="8784976" cy="78689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61B812E-5108-4DF3-B9BE-C3B9D71C6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42" y="4192686"/>
            <a:ext cx="6021822" cy="190162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10367342" y="4381119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A059AFB-E045-4FA3-B7DB-7E702A5E3C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7CAFE4-90A5-4584-B614-67DBD2A14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25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6C83C0-5A7F-45D0-A141-7B9F4539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58" y="2273844"/>
            <a:ext cx="8078930" cy="24376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C9C3FC-E898-4211-B82B-911C93E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77" y="5591513"/>
            <a:ext cx="8424675" cy="258234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49A946-44C5-40B5-8F5E-7EFB79EAAC62}"/>
              </a:ext>
            </a:extLst>
          </p:cNvPr>
          <p:cNvCxnSpPr/>
          <p:nvPr/>
        </p:nvCxnSpPr>
        <p:spPr>
          <a:xfrm>
            <a:off x="8063086" y="694370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填報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63E77F3-F575-4938-903C-7A6DA314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2" y="1975148"/>
            <a:ext cx="12241360" cy="76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672694-5C0F-41E4-8E03-971726B1F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017160"/>
            <a:ext cx="12601400" cy="76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基本</a:t>
            </a:r>
            <a:r>
              <a:rPr kumimoji="1" lang="zh-TW" altLang="en-US" dirty="0">
                <a:solidFill>
                  <a:schemeClr val="accent1"/>
                </a:solidFill>
              </a:rPr>
              <a:t>資料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基本</a:t>
            </a:r>
            <a:r>
              <a:rPr lang="zh-TW" altLang="en-US" dirty="0"/>
              <a:t>資料</a:t>
            </a:r>
            <a:r>
              <a:rPr lang="en-US" altLang="zh-TW" dirty="0"/>
              <a:t>-</a:t>
            </a:r>
            <a:r>
              <a:rPr lang="en-US" altLang="zh-TW" sz="6000" dirty="0"/>
              <a:t>3</a:t>
            </a:r>
            <a:r>
              <a:rPr lang="zh-TW" altLang="en-US" dirty="0"/>
              <a:t>月份填報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93556D-E9BD-426A-B0B9-3DFE2E706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sz="4000" dirty="0"/>
              <a:t>3</a:t>
            </a:r>
            <a:r>
              <a:rPr lang="zh-TW" altLang="en-US" sz="4000" dirty="0"/>
              <a:t>月份</a:t>
            </a:r>
            <a:r>
              <a:rPr lang="en-US" altLang="zh-TW" sz="4000" dirty="0"/>
              <a:t>(</a:t>
            </a:r>
            <a:r>
              <a:rPr lang="zh-TW" altLang="en-US" sz="4000" dirty="0"/>
              <a:t>下學期</a:t>
            </a:r>
            <a:r>
              <a:rPr lang="en-US" altLang="zh-TW" sz="4000" dirty="0"/>
              <a:t>)</a:t>
            </a:r>
            <a:r>
              <a:rPr lang="zh-TW" altLang="en-US" sz="4000" dirty="0"/>
              <a:t>之基本資料異動</a:t>
            </a:r>
            <a:endParaRPr lang="en-US" altLang="zh-TW" sz="4000" dirty="0"/>
          </a:p>
          <a:p>
            <a:r>
              <a:rPr lang="zh-TW" altLang="en-US" sz="4000" dirty="0"/>
              <a:t>請以</a:t>
            </a:r>
            <a:r>
              <a:rPr lang="en-US" altLang="zh-TW" sz="4000" dirty="0"/>
              <a:t>Mail</a:t>
            </a:r>
            <a:r>
              <a:rPr lang="zh-TW" altLang="en-US" sz="4000" dirty="0"/>
              <a:t>方式或線上申請，並提供校庫基本資料異動之核定公文</a:t>
            </a:r>
            <a:endParaRPr lang="en-US" altLang="zh-TW" sz="4000" dirty="0"/>
          </a:p>
          <a:p>
            <a:r>
              <a:rPr lang="zh-TW" altLang="en-US" sz="4000" dirty="0"/>
              <a:t>由校庫代為更新。</a:t>
            </a:r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A66920-BAA2-4A41-A80C-76DE3B32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3D7B452-C6A5-4DFD-AA05-B2A86E768D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0BD1DF-A839-4B20-B7E4-E64AE81B9E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C9205F-2D07-4F7E-AC06-56E22DC9B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F4528ED-0D7D-4DF2-A8CC-39C573520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966" y="2508001"/>
            <a:ext cx="6825344" cy="7077668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228A25FD-022A-4F7D-8936-353D7431132C}"/>
              </a:ext>
            </a:extLst>
          </p:cNvPr>
          <p:cNvSpPr/>
          <p:nvPr/>
        </p:nvSpPr>
        <p:spPr>
          <a:xfrm>
            <a:off x="4897978" y="5359524"/>
            <a:ext cx="1652941" cy="1584176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002759-94FA-4C07-9EC2-3067CAC40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2" y="1903140"/>
            <a:ext cx="3831841" cy="782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074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CE41B16D-8BF6-4DAF-89EC-F99885F0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7A0812A-8CF4-428E-B9B0-ADD85A98A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檢核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55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75279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4279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95649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D579BC-E5A2-4F35-8596-A9786AE0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2EAE6A7-BA90-44A1-BD45-BCBD58C7B1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989380-2649-4469-9DFE-5821D94AE4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BAF540C-5A41-4959-B86D-9C33E634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81FBFAC-B552-4277-AEF9-EE9457EE75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2143817-E6B8-4D7A-841F-C8DA676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38" y="2182796"/>
            <a:ext cx="12977434" cy="584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15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60761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59507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43279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8017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6221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207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322853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2105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65834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566543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86BE3F-5352-4CF3-BC46-CE6B57A1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B5A26FC-C0A7-4DA1-8CFB-568349DB9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5C6F4AC-1CEC-4C41-AF7B-A3F3C78776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D639156-E463-4BC2-8590-70457FB964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A8AFB7-C221-498A-9D06-9260CCE64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3" y="2623220"/>
            <a:ext cx="1064572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019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帳號</a:t>
            </a:r>
            <a:r>
              <a:rPr kumimoji="1" lang="zh-TW" altLang="en-US" dirty="0">
                <a:solidFill>
                  <a:schemeClr val="accent1"/>
                </a:solidFill>
              </a:rPr>
              <a:t>管理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>
            <a:extLst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1932B-7ADB-4A13-B1C0-84201321E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36451FA-D9D4-48AB-9EF8-693A0B9EB3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9F145D-9A94-41FF-BDD5-04E35B096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B7E5924-989F-472A-A5F6-8C785BEB70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42251D7-61CC-4430-9D84-222F81C1E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68" y="2047156"/>
            <a:ext cx="12960697" cy="684076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8EFCD6A-0042-4684-9478-B80BA45F4E79}"/>
              </a:ext>
            </a:extLst>
          </p:cNvPr>
          <p:cNvSpPr/>
          <p:nvPr/>
        </p:nvSpPr>
        <p:spPr>
          <a:xfrm>
            <a:off x="4390678" y="5575547"/>
            <a:ext cx="8352928" cy="42182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5163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修正</a:t>
            </a:r>
            <a:r>
              <a:rPr kumimoji="1" lang="zh-TW" altLang="en-US" dirty="0">
                <a:solidFill>
                  <a:schemeClr val="accent1"/>
                </a:solidFill>
              </a:rPr>
              <a:t>申請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82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84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76" y="895028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>
                <a:solidFill>
                  <a:schemeClr val="accent1"/>
                </a:solidFill>
              </a:rPr>
              <a:t>Y</a:t>
            </a:r>
            <a:r>
              <a:rPr kumimoji="1" lang="en-US" altLang="ja-JP" dirty="0"/>
              <a:t>OU!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8507AE-7141-45B9-B85E-FC14415A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78F985B-14D5-4B84-8247-4FB1653CE3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C7F13F-613A-4D8B-92E9-A3DBAC41E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0D5C49-7FB7-4B0B-B48E-6FF324F2A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AEAD234-4B7B-4EC7-A01F-B50AC223F3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2020603-4173-4FB8-9B46-C53764E04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439028"/>
            <a:ext cx="9390692" cy="450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8793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2977</Words>
  <Application>Microsoft Office PowerPoint</Application>
  <PresentationFormat>自訂</PresentationFormat>
  <Paragraphs>511</Paragraphs>
  <Slides>89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89</vt:i4>
      </vt:variant>
    </vt:vector>
  </HeadingPairs>
  <TitlesOfParts>
    <vt:vector size="101" baseType="lpstr">
      <vt:lpstr>Crimson Text</vt:lpstr>
      <vt:lpstr>ＭＳ Ｐゴシック</vt:lpstr>
      <vt:lpstr>Spica Neue</vt:lpstr>
      <vt:lpstr>Ubuntu Medium</vt:lpstr>
      <vt:lpstr>微軟正黑體</vt:lpstr>
      <vt:lpstr>新細明體</vt:lpstr>
      <vt:lpstr>Algerian</vt:lpstr>
      <vt:lpstr>Arial</vt:lpstr>
      <vt:lpstr>Calibri</vt:lpstr>
      <vt:lpstr>Wingdings</vt:lpstr>
      <vt:lpstr>Title</vt:lpstr>
      <vt:lpstr>Contents</vt:lpstr>
      <vt:lpstr>系統操作說明</vt:lpstr>
      <vt:lpstr>CONTENTS</vt:lpstr>
      <vt:lpstr>基本資料</vt:lpstr>
      <vt:lpstr>基本資料-3月份填報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研究類表冊注意事項-線上填報</vt:lpstr>
      <vt:lpstr>研究類表冊填報注意事項-Excel(ODS)</vt:lpstr>
      <vt:lpstr>研究學院填報注意事項</vt:lpstr>
      <vt:lpstr>帳號申請程序</vt:lpstr>
      <vt:lpstr>PowerPoint 簡報</vt:lpstr>
      <vt:lpstr>申請表內容</vt:lpstr>
      <vt:lpstr>重置密碼</vt:lpstr>
      <vt:lpstr>登入失敗次數過多</vt:lpstr>
      <vt:lpstr>重設密碼</vt:lpstr>
      <vt:lpstr>重設密碼-1</vt:lpstr>
      <vt:lpstr>重設密碼2</vt:lpstr>
      <vt:lpstr>重置密碼</vt:lpstr>
      <vt:lpstr>重置密碼1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HEDBM</cp:lastModifiedBy>
  <cp:revision>122</cp:revision>
  <dcterms:created xsi:type="dcterms:W3CDTF">2015-02-26T15:14:38Z</dcterms:created>
  <dcterms:modified xsi:type="dcterms:W3CDTF">2024-07-10T05:50:24Z</dcterms:modified>
</cp:coreProperties>
</file>