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6" r:id="rId1"/>
  </p:sldMasterIdLst>
  <p:notesMasterIdLst>
    <p:notesMasterId r:id="rId81"/>
  </p:notesMasterIdLst>
  <p:handoutMasterIdLst>
    <p:handoutMasterId r:id="rId82"/>
  </p:handoutMasterIdLst>
  <p:sldIdLst>
    <p:sldId id="1461" r:id="rId2"/>
    <p:sldId id="1188" r:id="rId3"/>
    <p:sldId id="1131" r:id="rId4"/>
    <p:sldId id="1132" r:id="rId5"/>
    <p:sldId id="1350" r:id="rId6"/>
    <p:sldId id="1351" r:id="rId7"/>
    <p:sldId id="1260" r:id="rId8"/>
    <p:sldId id="1135" r:id="rId9"/>
    <p:sldId id="1136" r:id="rId10"/>
    <p:sldId id="1137" r:id="rId11"/>
    <p:sldId id="1138" r:id="rId12"/>
    <p:sldId id="1349" r:id="rId13"/>
    <p:sldId id="1139" r:id="rId14"/>
    <p:sldId id="1140" r:id="rId15"/>
    <p:sldId id="1307" r:id="rId16"/>
    <p:sldId id="1308" r:id="rId17"/>
    <p:sldId id="1314" r:id="rId18"/>
    <p:sldId id="1319" r:id="rId19"/>
    <p:sldId id="1320" r:id="rId20"/>
    <p:sldId id="1321" r:id="rId21"/>
    <p:sldId id="1322" r:id="rId22"/>
    <p:sldId id="1323" r:id="rId23"/>
    <p:sldId id="1324" r:id="rId24"/>
    <p:sldId id="1446" r:id="rId25"/>
    <p:sldId id="1395" r:id="rId26"/>
    <p:sldId id="1396" r:id="rId27"/>
    <p:sldId id="1408" r:id="rId28"/>
    <p:sldId id="1386" r:id="rId29"/>
    <p:sldId id="1387" r:id="rId30"/>
    <p:sldId id="1388" r:id="rId31"/>
    <p:sldId id="1389" r:id="rId32"/>
    <p:sldId id="1390" r:id="rId33"/>
    <p:sldId id="1391" r:id="rId34"/>
    <p:sldId id="1392" r:id="rId35"/>
    <p:sldId id="1393" r:id="rId36"/>
    <p:sldId id="1449" r:id="rId37"/>
    <p:sldId id="1445" r:id="rId38"/>
    <p:sldId id="1451" r:id="rId39"/>
    <p:sldId id="1412" r:id="rId40"/>
    <p:sldId id="1458" r:id="rId41"/>
    <p:sldId id="1453" r:id="rId42"/>
    <p:sldId id="1409" r:id="rId43"/>
    <p:sldId id="1417" r:id="rId44"/>
    <p:sldId id="1415" r:id="rId45"/>
    <p:sldId id="1416" r:id="rId46"/>
    <p:sldId id="1413" r:id="rId47"/>
    <p:sldId id="1401" r:id="rId48"/>
    <p:sldId id="1420" r:id="rId49"/>
    <p:sldId id="1418" r:id="rId50"/>
    <p:sldId id="1454" r:id="rId51"/>
    <p:sldId id="1402" r:id="rId52"/>
    <p:sldId id="1423" r:id="rId53"/>
    <p:sldId id="1455" r:id="rId54"/>
    <p:sldId id="1403" r:id="rId55"/>
    <p:sldId id="1428" r:id="rId56"/>
    <p:sldId id="1427" r:id="rId57"/>
    <p:sldId id="1404" r:id="rId58"/>
    <p:sldId id="1433" r:id="rId59"/>
    <p:sldId id="1429" r:id="rId60"/>
    <p:sldId id="1430" r:id="rId61"/>
    <p:sldId id="1431" r:id="rId62"/>
    <p:sldId id="1459" r:id="rId63"/>
    <p:sldId id="1460" r:id="rId64"/>
    <p:sldId id="1456" r:id="rId65"/>
    <p:sldId id="1331" r:id="rId66"/>
    <p:sldId id="1444" r:id="rId67"/>
    <p:sldId id="1457" r:id="rId68"/>
    <p:sldId id="1407" r:id="rId69"/>
    <p:sldId id="1439" r:id="rId70"/>
    <p:sldId id="1443" r:id="rId71"/>
    <p:sldId id="1447" r:id="rId72"/>
    <p:sldId id="1442" r:id="rId73"/>
    <p:sldId id="1448" r:id="rId74"/>
    <p:sldId id="1441" r:id="rId75"/>
    <p:sldId id="1450" r:id="rId76"/>
    <p:sldId id="1411" r:id="rId77"/>
    <p:sldId id="1452" r:id="rId78"/>
    <p:sldId id="1333" r:id="rId79"/>
    <p:sldId id="1334" r:id="rId80"/>
  </p:sldIdLst>
  <p:sldSz cx="12192000" cy="6858000"/>
  <p:notesSz cx="6797675" cy="9926638"/>
  <p:defaultTextStyle>
    <a:defPPr>
      <a:defRPr lang="en-US"/>
    </a:defPPr>
    <a:lvl1pPr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a:srgbClr val="E4F4EF"/>
    <a:srgbClr val="CEEAE1"/>
    <a:srgbClr val="D1EBE1"/>
    <a:srgbClr val="B4DED0"/>
    <a:srgbClr val="BFE3D5"/>
    <a:srgbClr val="E2F2EC"/>
    <a:srgbClr val="C5E5DA"/>
    <a:srgbClr val="FF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46F890A9-2807-4EBB-B81D-B2AA78EC7F39}" styleName="深色樣式 2 - 輔色 5/輔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深色樣式 2 - 輔色 3/輔色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等深淺樣式 1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深色樣式 1 - 輔色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深色樣式 1 - 輔色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深色樣式 1 - 輔色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深色樣式 1 - 輔色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淺色樣式 2 - 輔色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6" autoAdjust="0"/>
    <p:restoredTop sz="94657" autoAdjust="0"/>
  </p:normalViewPr>
  <p:slideViewPr>
    <p:cSldViewPr snapToGrid="0">
      <p:cViewPr varScale="1">
        <p:scale>
          <a:sx n="105" d="100"/>
          <a:sy n="105" d="100"/>
        </p:scale>
        <p:origin x="606" y="96"/>
      </p:cViewPr>
      <p:guideLst>
        <p:guide orient="horz" pos="2160"/>
        <p:guide pos="3840"/>
      </p:guideLst>
    </p:cSldViewPr>
  </p:slideViewPr>
  <p:notesTextViewPr>
    <p:cViewPr>
      <p:scale>
        <a:sx n="3" d="2"/>
        <a:sy n="3" d="2"/>
      </p:scale>
      <p:origin x="0" y="0"/>
    </p:cViewPr>
  </p:notesTextViewPr>
  <p:sorterViewPr>
    <p:cViewPr>
      <p:scale>
        <a:sx n="170" d="100"/>
        <a:sy n="170" d="100"/>
      </p:scale>
      <p:origin x="0" y="-29424"/>
    </p:cViewPr>
  </p:sorterViewPr>
  <p:notesViewPr>
    <p:cSldViewPr snapToGrid="0">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F1B4C9-7671-44D0-96A3-14F7E74961A0}" type="doc">
      <dgm:prSet loTypeId="urn:microsoft.com/office/officeart/2005/8/layout/process2" loCatId="process" qsTypeId="urn:microsoft.com/office/officeart/2005/8/quickstyle/3d2" qsCatId="3D" csTypeId="urn:microsoft.com/office/officeart/2005/8/colors/colorful5" csCatId="colorful" phldr="1"/>
      <dgm:spPr/>
      <dgm:t>
        <a:bodyPr/>
        <a:lstStyle/>
        <a:p>
          <a:endParaRPr lang="zh-TW" altLang="en-US"/>
        </a:p>
      </dgm:t>
    </dgm:pt>
    <dgm:pt modelId="{AE92464C-04AC-4CDF-8D54-2E2DCB9F5D6F}">
      <dgm:prSet phldrT="[文字]" custT="1"/>
      <dgm:spPr>
        <a:solidFill>
          <a:schemeClr val="accent4">
            <a:lumMod val="20000"/>
            <a:lumOff val="80000"/>
          </a:schemeClr>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gm:t>
    </dgm:pt>
    <dgm:pt modelId="{D8C18A87-D3B2-474B-AC09-17801BF0A311}" type="parTrans" cxnId="{1AED59FC-50DC-434F-8A8D-89D338A67665}">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F52FA1D8-33EF-44C8-942B-64C6567EDC98}" type="sibTrans" cxnId="{1AED59FC-50DC-434F-8A8D-89D338A67665}">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7849E789-51D1-483E-B341-67CA9A8ECA74}">
      <dgm:prSet phldrT="[文字]" custT="1"/>
      <dgm:spPr>
        <a:solidFill>
          <a:srgbClr val="92D050"/>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gm:t>
    </dgm:pt>
    <dgm:pt modelId="{BEDF4E4F-ED73-4E16-AF7A-58FC81F52438}" type="parTrans" cxnId="{6F1BB799-3B13-4339-9B21-3F14FAC77423}">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3587BFA-3C2F-422A-9EE6-F2E1729D2E6A}" type="sibTrans" cxnId="{6F1BB799-3B13-4339-9B21-3F14FAC77423}">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BCB44A10-724F-49BC-BD59-1D7AB7EC0321}">
      <dgm:prSet phldrT="[文字]" custT="1"/>
      <dgm:spPr>
        <a:solidFill>
          <a:srgbClr val="FFCCCC"/>
        </a:solidFill>
        <a:ln>
          <a:noFill/>
        </a:ln>
      </dgm:spPr>
      <dgm:t>
        <a:bodyPr anchor="ctr"/>
        <a:lstStyle/>
        <a:p>
          <a:pPr algn="l"/>
          <a:r>
            <a:rPr lang="en-US" altLang="zh-TW"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gm:t>
    </dgm:pt>
    <dgm:pt modelId="{BF707CD8-FA2E-4553-A49D-1F5F0FA51C7D}" type="parTrans" cxnId="{7B0562C7-1F7B-4584-BB5C-F2E3BE613974}">
      <dgm:prSet/>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82E5ED1C-7AC4-40C5-85CF-B4B3FF85FB19}" type="sibTrans" cxnId="{7B0562C7-1F7B-4584-BB5C-F2E3BE613974}">
      <dgm:prSet custT="1"/>
      <dgm:spPr>
        <a:solidFill>
          <a:schemeClr val="bg1">
            <a:lumMod val="85000"/>
          </a:schemeClr>
        </a:solidFill>
        <a:ln w="28575">
          <a:solidFill>
            <a:srgbClr val="000000"/>
          </a:solidFill>
        </a:ln>
      </dgm:spPr>
      <dgm:t>
        <a:bodyPr/>
        <a:lstStyle/>
        <a:p>
          <a:pPr algn="l"/>
          <a:endParaRPr lang="zh-TW" altLang="en-US" sz="3600" b="1">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ED411C5-5CA7-4F60-8B62-E7D82794E353}">
      <dgm:prSet phldrT="[文字]" custT="1"/>
      <dgm:spPr>
        <a:solidFill>
          <a:srgbClr val="CCCCFF"/>
        </a:solidFill>
        <a:ln>
          <a:noFill/>
        </a:ln>
      </dgm:spPr>
      <dgm:t>
        <a:bodyPr anchor="ctr"/>
        <a:lstStyle/>
        <a:p>
          <a:pPr algn="l"/>
          <a:r>
            <a:rPr lang="en-US" altLang="zh-TW"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BB50182-B22C-4AA7-8E3A-8A6BE6728ED1}" type="parTrans" cxnId="{29307913-99A0-4F58-8108-A4AF5059A685}">
      <dgm:prSet/>
      <dgm:spPr/>
      <dgm:t>
        <a:bodyPr/>
        <a:lstStyle/>
        <a:p>
          <a:endParaRPr lang="zh-TW" altLang="en-US"/>
        </a:p>
      </dgm:t>
    </dgm:pt>
    <dgm:pt modelId="{CD89BCFA-63DE-4493-B02A-D4A76BBAA70D}" type="sibTrans" cxnId="{29307913-99A0-4F58-8108-A4AF5059A685}">
      <dgm:prSet/>
      <dgm:spPr/>
      <dgm:t>
        <a:bodyPr/>
        <a:lstStyle/>
        <a:p>
          <a:endParaRPr lang="zh-TW" altLang="en-US"/>
        </a:p>
      </dgm:t>
    </dgm:pt>
    <dgm:pt modelId="{4AA1F18C-70C2-4AC4-A5E8-4528BD98C20E}" type="pres">
      <dgm:prSet presAssocID="{2DF1B4C9-7671-44D0-96A3-14F7E74961A0}" presName="linearFlow" presStyleCnt="0">
        <dgm:presLayoutVars>
          <dgm:resizeHandles val="exact"/>
        </dgm:presLayoutVars>
      </dgm:prSet>
      <dgm:spPr/>
      <dgm:t>
        <a:bodyPr/>
        <a:lstStyle/>
        <a:p>
          <a:endParaRPr lang="zh-TW" altLang="en-US"/>
        </a:p>
      </dgm:t>
    </dgm:pt>
    <dgm:pt modelId="{86A9C779-F9CF-483F-8653-D564FF534D32}" type="pres">
      <dgm:prSet presAssocID="{AE92464C-04AC-4CDF-8D54-2E2DCB9F5D6F}" presName="node" presStyleLbl="node1" presStyleIdx="0" presStyleCnt="4" custScaleX="145026" custLinFactNeighborX="-591" custLinFactNeighborY="1554">
        <dgm:presLayoutVars>
          <dgm:bulletEnabled val="1"/>
        </dgm:presLayoutVars>
      </dgm:prSet>
      <dgm:spPr/>
      <dgm:t>
        <a:bodyPr/>
        <a:lstStyle/>
        <a:p>
          <a:endParaRPr lang="zh-TW" altLang="en-US"/>
        </a:p>
      </dgm:t>
    </dgm:pt>
    <dgm:pt modelId="{55FB35D7-BD54-45A4-9DC2-DE43BA6C6FC5}" type="pres">
      <dgm:prSet presAssocID="{F52FA1D8-33EF-44C8-942B-64C6567EDC98}" presName="sibTrans" presStyleLbl="sibTrans2D1" presStyleIdx="0" presStyleCnt="3"/>
      <dgm:spPr/>
      <dgm:t>
        <a:bodyPr/>
        <a:lstStyle/>
        <a:p>
          <a:endParaRPr lang="zh-TW" altLang="en-US"/>
        </a:p>
      </dgm:t>
    </dgm:pt>
    <dgm:pt modelId="{61C43EF2-FB3E-4812-9E08-0F5EE95E71B5}" type="pres">
      <dgm:prSet presAssocID="{F52FA1D8-33EF-44C8-942B-64C6567EDC98}" presName="connectorText" presStyleLbl="sibTrans2D1" presStyleIdx="0" presStyleCnt="3"/>
      <dgm:spPr/>
      <dgm:t>
        <a:bodyPr/>
        <a:lstStyle/>
        <a:p>
          <a:endParaRPr lang="zh-TW" altLang="en-US"/>
        </a:p>
      </dgm:t>
    </dgm:pt>
    <dgm:pt modelId="{7BA3403B-3B12-41AE-9048-62FFED261545}" type="pres">
      <dgm:prSet presAssocID="{BCB44A10-724F-49BC-BD59-1D7AB7EC0321}" presName="node" presStyleLbl="node1" presStyleIdx="1" presStyleCnt="4" custScaleX="145026" custLinFactNeighborX="-591" custLinFactNeighborY="1554">
        <dgm:presLayoutVars>
          <dgm:bulletEnabled val="1"/>
        </dgm:presLayoutVars>
      </dgm:prSet>
      <dgm:spPr/>
      <dgm:t>
        <a:bodyPr/>
        <a:lstStyle/>
        <a:p>
          <a:endParaRPr lang="zh-TW" altLang="en-US"/>
        </a:p>
      </dgm:t>
    </dgm:pt>
    <dgm:pt modelId="{8141AFCB-BFAA-4BC0-B512-9CF4D382048D}" type="pres">
      <dgm:prSet presAssocID="{82E5ED1C-7AC4-40C5-85CF-B4B3FF85FB19}" presName="sibTrans" presStyleLbl="sibTrans2D1" presStyleIdx="1" presStyleCnt="3"/>
      <dgm:spPr/>
      <dgm:t>
        <a:bodyPr/>
        <a:lstStyle/>
        <a:p>
          <a:endParaRPr lang="zh-TW" altLang="en-US"/>
        </a:p>
      </dgm:t>
    </dgm:pt>
    <dgm:pt modelId="{C862B9CA-68CF-4EC6-A2F8-D24488DDDCE2}" type="pres">
      <dgm:prSet presAssocID="{82E5ED1C-7AC4-40C5-85CF-B4B3FF85FB19}" presName="connectorText" presStyleLbl="sibTrans2D1" presStyleIdx="1" presStyleCnt="3"/>
      <dgm:spPr/>
      <dgm:t>
        <a:bodyPr/>
        <a:lstStyle/>
        <a:p>
          <a:endParaRPr lang="zh-TW" altLang="en-US"/>
        </a:p>
      </dgm:t>
    </dgm:pt>
    <dgm:pt modelId="{71A57973-5DE8-431A-A352-7AF8422FCB1F}" type="pres">
      <dgm:prSet presAssocID="{7849E789-51D1-483E-B341-67CA9A8ECA74}" presName="node" presStyleLbl="node1" presStyleIdx="2" presStyleCnt="4" custScaleX="145026" custLinFactNeighborX="-591" custLinFactNeighborY="1554">
        <dgm:presLayoutVars>
          <dgm:bulletEnabled val="1"/>
        </dgm:presLayoutVars>
      </dgm:prSet>
      <dgm:spPr/>
      <dgm:t>
        <a:bodyPr/>
        <a:lstStyle/>
        <a:p>
          <a:endParaRPr lang="zh-TW" altLang="en-US"/>
        </a:p>
      </dgm:t>
    </dgm:pt>
    <dgm:pt modelId="{BF90D7C4-5990-403C-90B7-110A1D9FD7E1}" type="pres">
      <dgm:prSet presAssocID="{C3587BFA-3C2F-422A-9EE6-F2E1729D2E6A}" presName="sibTrans" presStyleLbl="sibTrans2D1" presStyleIdx="2" presStyleCnt="3"/>
      <dgm:spPr/>
      <dgm:t>
        <a:bodyPr/>
        <a:lstStyle/>
        <a:p>
          <a:endParaRPr lang="zh-TW" altLang="en-US"/>
        </a:p>
      </dgm:t>
    </dgm:pt>
    <dgm:pt modelId="{577D2D97-0949-4AEC-BCB4-D08BEA198170}" type="pres">
      <dgm:prSet presAssocID="{C3587BFA-3C2F-422A-9EE6-F2E1729D2E6A}" presName="connectorText" presStyleLbl="sibTrans2D1" presStyleIdx="2" presStyleCnt="3"/>
      <dgm:spPr/>
      <dgm:t>
        <a:bodyPr/>
        <a:lstStyle/>
        <a:p>
          <a:endParaRPr lang="zh-TW" altLang="en-US"/>
        </a:p>
      </dgm:t>
    </dgm:pt>
    <dgm:pt modelId="{58FE1C78-D7F0-40FD-A55D-3906A55A8E97}" type="pres">
      <dgm:prSet presAssocID="{EED411C5-5CA7-4F60-8B62-E7D82794E353}" presName="node" presStyleLbl="node1" presStyleIdx="3" presStyleCnt="4" custScaleX="146320">
        <dgm:presLayoutVars>
          <dgm:bulletEnabled val="1"/>
        </dgm:presLayoutVars>
      </dgm:prSet>
      <dgm:spPr/>
      <dgm:t>
        <a:bodyPr/>
        <a:lstStyle/>
        <a:p>
          <a:endParaRPr lang="zh-TW" altLang="en-US"/>
        </a:p>
      </dgm:t>
    </dgm:pt>
  </dgm:ptLst>
  <dgm:cxnLst>
    <dgm:cxn modelId="{E7E67527-833E-46D2-B17A-6F1F17F2C71D}" type="presOf" srcId="{F52FA1D8-33EF-44C8-942B-64C6567EDC98}" destId="{55FB35D7-BD54-45A4-9DC2-DE43BA6C6FC5}" srcOrd="0" destOrd="0" presId="urn:microsoft.com/office/officeart/2005/8/layout/process2"/>
    <dgm:cxn modelId="{F231447D-945F-4570-939A-0F42B9F97B03}" type="presOf" srcId="{7849E789-51D1-483E-B341-67CA9A8ECA74}" destId="{71A57973-5DE8-431A-A352-7AF8422FCB1F}" srcOrd="0" destOrd="0" presId="urn:microsoft.com/office/officeart/2005/8/layout/process2"/>
    <dgm:cxn modelId="{9B604397-1FCA-4A84-B52F-30803313DE24}" type="presOf" srcId="{F52FA1D8-33EF-44C8-942B-64C6567EDC98}" destId="{61C43EF2-FB3E-4812-9E08-0F5EE95E71B5}" srcOrd="1" destOrd="0" presId="urn:microsoft.com/office/officeart/2005/8/layout/process2"/>
    <dgm:cxn modelId="{29307913-99A0-4F58-8108-A4AF5059A685}" srcId="{2DF1B4C9-7671-44D0-96A3-14F7E74961A0}" destId="{EED411C5-5CA7-4F60-8B62-E7D82794E353}" srcOrd="3" destOrd="0" parTransId="{5BB50182-B22C-4AA7-8E3A-8A6BE6728ED1}" sibTransId="{CD89BCFA-63DE-4493-B02A-D4A76BBAA70D}"/>
    <dgm:cxn modelId="{1AED59FC-50DC-434F-8A8D-89D338A67665}" srcId="{2DF1B4C9-7671-44D0-96A3-14F7E74961A0}" destId="{AE92464C-04AC-4CDF-8D54-2E2DCB9F5D6F}" srcOrd="0" destOrd="0" parTransId="{D8C18A87-D3B2-474B-AC09-17801BF0A311}" sibTransId="{F52FA1D8-33EF-44C8-942B-64C6567EDC98}"/>
    <dgm:cxn modelId="{6F1BB799-3B13-4339-9B21-3F14FAC77423}" srcId="{2DF1B4C9-7671-44D0-96A3-14F7E74961A0}" destId="{7849E789-51D1-483E-B341-67CA9A8ECA74}" srcOrd="2" destOrd="0" parTransId="{BEDF4E4F-ED73-4E16-AF7A-58FC81F52438}" sibTransId="{C3587BFA-3C2F-422A-9EE6-F2E1729D2E6A}"/>
    <dgm:cxn modelId="{FE4F3FA0-659D-43C7-9B63-B07F5CC75E77}" type="presOf" srcId="{AE92464C-04AC-4CDF-8D54-2E2DCB9F5D6F}" destId="{86A9C779-F9CF-483F-8653-D564FF534D32}" srcOrd="0" destOrd="0" presId="urn:microsoft.com/office/officeart/2005/8/layout/process2"/>
    <dgm:cxn modelId="{85BF136F-1B96-4A85-8B8E-BA3DE37A2568}" type="presOf" srcId="{C3587BFA-3C2F-422A-9EE6-F2E1729D2E6A}" destId="{BF90D7C4-5990-403C-90B7-110A1D9FD7E1}" srcOrd="0" destOrd="0" presId="urn:microsoft.com/office/officeart/2005/8/layout/process2"/>
    <dgm:cxn modelId="{D385449E-0201-4040-88D0-00BC280D6A98}" type="presOf" srcId="{82E5ED1C-7AC4-40C5-85CF-B4B3FF85FB19}" destId="{8141AFCB-BFAA-4BC0-B512-9CF4D382048D}" srcOrd="0" destOrd="0" presId="urn:microsoft.com/office/officeart/2005/8/layout/process2"/>
    <dgm:cxn modelId="{A4AC6626-92CD-492C-9644-8E4908017D95}" type="presOf" srcId="{EED411C5-5CA7-4F60-8B62-E7D82794E353}" destId="{58FE1C78-D7F0-40FD-A55D-3906A55A8E97}" srcOrd="0" destOrd="0" presId="urn:microsoft.com/office/officeart/2005/8/layout/process2"/>
    <dgm:cxn modelId="{2D2D083A-541D-4187-9845-79D0383B14E0}" type="presOf" srcId="{82E5ED1C-7AC4-40C5-85CF-B4B3FF85FB19}" destId="{C862B9CA-68CF-4EC6-A2F8-D24488DDDCE2}" srcOrd="1" destOrd="0" presId="urn:microsoft.com/office/officeart/2005/8/layout/process2"/>
    <dgm:cxn modelId="{4B9BB28C-9908-47E0-9E0B-B27C00BD1392}" type="presOf" srcId="{BCB44A10-724F-49BC-BD59-1D7AB7EC0321}" destId="{7BA3403B-3B12-41AE-9048-62FFED261545}" srcOrd="0" destOrd="0" presId="urn:microsoft.com/office/officeart/2005/8/layout/process2"/>
    <dgm:cxn modelId="{A98D868B-5112-490D-8C88-FF95273642F5}" type="presOf" srcId="{2DF1B4C9-7671-44D0-96A3-14F7E74961A0}" destId="{4AA1F18C-70C2-4AC4-A5E8-4528BD98C20E}" srcOrd="0" destOrd="0" presId="urn:microsoft.com/office/officeart/2005/8/layout/process2"/>
    <dgm:cxn modelId="{7B0562C7-1F7B-4584-BB5C-F2E3BE613974}" srcId="{2DF1B4C9-7671-44D0-96A3-14F7E74961A0}" destId="{BCB44A10-724F-49BC-BD59-1D7AB7EC0321}" srcOrd="1" destOrd="0" parTransId="{BF707CD8-FA2E-4553-A49D-1F5F0FA51C7D}" sibTransId="{82E5ED1C-7AC4-40C5-85CF-B4B3FF85FB19}"/>
    <dgm:cxn modelId="{43F679A5-293D-4469-9C90-8DA8F12701FD}" type="presOf" srcId="{C3587BFA-3C2F-422A-9EE6-F2E1729D2E6A}" destId="{577D2D97-0949-4AEC-BCB4-D08BEA198170}" srcOrd="1" destOrd="0" presId="urn:microsoft.com/office/officeart/2005/8/layout/process2"/>
    <dgm:cxn modelId="{52550F97-1598-425D-BC4B-B35B246A911F}" type="presParOf" srcId="{4AA1F18C-70C2-4AC4-A5E8-4528BD98C20E}" destId="{86A9C779-F9CF-483F-8653-D564FF534D32}" srcOrd="0" destOrd="0" presId="urn:microsoft.com/office/officeart/2005/8/layout/process2"/>
    <dgm:cxn modelId="{1C288DEC-D1B9-41C7-9728-CCE91A823227}" type="presParOf" srcId="{4AA1F18C-70C2-4AC4-A5E8-4528BD98C20E}" destId="{55FB35D7-BD54-45A4-9DC2-DE43BA6C6FC5}" srcOrd="1" destOrd="0" presId="urn:microsoft.com/office/officeart/2005/8/layout/process2"/>
    <dgm:cxn modelId="{C31BFDA3-E06D-498A-BF2B-364A6A6156DF}" type="presParOf" srcId="{55FB35D7-BD54-45A4-9DC2-DE43BA6C6FC5}" destId="{61C43EF2-FB3E-4812-9E08-0F5EE95E71B5}" srcOrd="0" destOrd="0" presId="urn:microsoft.com/office/officeart/2005/8/layout/process2"/>
    <dgm:cxn modelId="{586E4916-C66B-444F-B536-CC57B039033D}" type="presParOf" srcId="{4AA1F18C-70C2-4AC4-A5E8-4528BD98C20E}" destId="{7BA3403B-3B12-41AE-9048-62FFED261545}" srcOrd="2" destOrd="0" presId="urn:microsoft.com/office/officeart/2005/8/layout/process2"/>
    <dgm:cxn modelId="{5AF6C036-DEF9-4D39-8191-169E3EF00427}" type="presParOf" srcId="{4AA1F18C-70C2-4AC4-A5E8-4528BD98C20E}" destId="{8141AFCB-BFAA-4BC0-B512-9CF4D382048D}" srcOrd="3" destOrd="0" presId="urn:microsoft.com/office/officeart/2005/8/layout/process2"/>
    <dgm:cxn modelId="{50DF8903-CD91-42FF-B3E6-DC66988FA990}" type="presParOf" srcId="{8141AFCB-BFAA-4BC0-B512-9CF4D382048D}" destId="{C862B9CA-68CF-4EC6-A2F8-D24488DDDCE2}" srcOrd="0" destOrd="0" presId="urn:microsoft.com/office/officeart/2005/8/layout/process2"/>
    <dgm:cxn modelId="{5E4286B0-DFE7-4562-8E77-652A6AB6B58B}" type="presParOf" srcId="{4AA1F18C-70C2-4AC4-A5E8-4528BD98C20E}" destId="{71A57973-5DE8-431A-A352-7AF8422FCB1F}" srcOrd="4" destOrd="0" presId="urn:microsoft.com/office/officeart/2005/8/layout/process2"/>
    <dgm:cxn modelId="{805D4054-D4AE-4096-A704-CA1B726B1BEF}" type="presParOf" srcId="{4AA1F18C-70C2-4AC4-A5E8-4528BD98C20E}" destId="{BF90D7C4-5990-403C-90B7-110A1D9FD7E1}" srcOrd="5" destOrd="0" presId="urn:microsoft.com/office/officeart/2005/8/layout/process2"/>
    <dgm:cxn modelId="{B5F41D18-92C3-4C59-AAA4-85B99665F46F}" type="presParOf" srcId="{BF90D7C4-5990-403C-90B7-110A1D9FD7E1}" destId="{577D2D97-0949-4AEC-BCB4-D08BEA198170}" srcOrd="0" destOrd="0" presId="urn:microsoft.com/office/officeart/2005/8/layout/process2"/>
    <dgm:cxn modelId="{A1F5943C-B49C-4F86-9D2A-901E5C32EDCB}" type="presParOf" srcId="{4AA1F18C-70C2-4AC4-A5E8-4528BD98C20E}" destId="{58FE1C78-D7F0-40FD-A55D-3906A55A8E97}" srcOrd="6"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A66AE95-FA3D-4D16-AD62-132B4E91E7F5}" type="doc">
      <dgm:prSet loTypeId="urn:microsoft.com/office/officeart/2005/8/layout/equation1" loCatId="process" qsTypeId="urn:microsoft.com/office/officeart/2005/8/quickstyle/3d2" qsCatId="3D" csTypeId="urn:microsoft.com/office/officeart/2005/8/colors/colorful5" csCatId="colorful" phldr="1"/>
      <dgm:spPr/>
      <dgm:t>
        <a:bodyPr/>
        <a:lstStyle/>
        <a:p>
          <a:endParaRPr lang="zh-TW" altLang="en-US"/>
        </a:p>
      </dgm:t>
    </dgm:pt>
    <dgm:pt modelId="{306725F0-CD8A-4BD6-890A-336B5BAC8EE9}">
      <dgm:prSet phldrT="[文字]" custT="1"/>
      <dgm:spPr>
        <a:solidFill>
          <a:srgbClr val="FFD5D5"/>
        </a:solidFill>
        <a:ln w="28575">
          <a:solidFill>
            <a:schemeClr val="tx1"/>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E86839D8-6A37-432F-83FB-52D3A3095BF0}" type="parTrans" cxnId="{4FDD2FA9-D7B5-49E1-A33E-55BB0F0A586C}">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DA2AB9B9-098E-44BE-A3FD-C6D33F7EC9CE}" type="sibTrans" cxnId="{4FDD2FA9-D7B5-49E1-A33E-55BB0F0A586C}">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57ABA92F-529F-4F3D-8D37-888D0D7B6F0C}">
      <dgm:prSet phldrT="[文字]" custT="1"/>
      <dgm:spPr>
        <a:solidFill>
          <a:srgbClr val="CCCCFF"/>
        </a:solidFill>
        <a:ln w="28575">
          <a:solidFill>
            <a:srgbClr val="000000"/>
          </a:solidFill>
        </a:ln>
      </dgm:spPr>
      <dgm:t>
        <a:bodyPr/>
        <a:lstStyle/>
        <a:p>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3E955E71-B463-415B-8EEB-64AA790C5357}" type="parTrans" cxnId="{4024CEFD-D666-49DC-8E8D-BA0BF5A9FAC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47F9AAC2-E0DC-492D-8EBF-D4AA5A3B9839}" type="sibTrans" cxnId="{4024CEFD-D666-49DC-8E8D-BA0BF5A9FACE}">
      <dgm:prSet custT="1"/>
      <dgm:spPr>
        <a:solidFill>
          <a:schemeClr val="bg1">
            <a:lumMod val="85000"/>
          </a:schemeClr>
        </a:solidFill>
        <a:ln w="28575">
          <a:solidFill>
            <a:srgbClr val="000000"/>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EAB474AD-DB5C-44BB-8A51-1D128EAAE59B}">
      <dgm:prSet phldrT="[文字]" custT="1"/>
      <dgm:spPr>
        <a:solidFill>
          <a:schemeClr val="accent4">
            <a:lumMod val="20000"/>
            <a:lumOff val="80000"/>
          </a:schemeClr>
        </a:solidFill>
        <a:ln w="28575">
          <a:solidFill>
            <a:srgbClr val="000000"/>
          </a:solidFill>
        </a:ln>
      </dgm:spPr>
      <dgm:t>
        <a:bodyPr/>
        <a:lstStyle/>
        <a:p>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gm:t>
    </dgm:pt>
    <dgm:pt modelId="{C59D36ED-8FC6-4F15-9D74-5D756218FD64}" type="sibTrans" cxnId="{9149ECC0-3BA2-46C9-9D32-58B62FBA866E}">
      <dgm:prSet/>
      <dgm:spPr>
        <a:solidFill>
          <a:schemeClr val="bg1">
            <a:lumMod val="85000"/>
          </a:schemeClr>
        </a:solidFill>
        <a:ln w="28575">
          <a:solidFill>
            <a:schemeClr val="tx1"/>
          </a:solidFill>
        </a:ln>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CD2FEDB1-90CC-4C00-BB7F-E74BC2D518D8}" type="parTrans" cxnId="{9149ECC0-3BA2-46C9-9D32-58B62FBA866E}">
      <dgm:prSet/>
      <dgm:spPr/>
      <dgm:t>
        <a:bodyPr/>
        <a:lstStyle/>
        <a:p>
          <a:endParaRPr lang="zh-TW" altLang="en-US" sz="4000">
            <a:solidFill>
              <a:srgbClr val="000000"/>
            </a:solidFill>
            <a:latin typeface="Arial" panose="020B0604020202020204" pitchFamily="34" charset="0"/>
            <a:ea typeface="微軟正黑體" panose="020B0604030504040204" pitchFamily="34" charset="-120"/>
            <a:cs typeface="Arial" panose="020B0604020202020204" pitchFamily="34" charset="0"/>
          </a:endParaRPr>
        </a:p>
      </dgm:t>
    </dgm:pt>
    <dgm:pt modelId="{0856B4CD-757C-4EA4-8985-02E32C6B5490}" type="pres">
      <dgm:prSet presAssocID="{AA66AE95-FA3D-4D16-AD62-132B4E91E7F5}" presName="linearFlow" presStyleCnt="0">
        <dgm:presLayoutVars>
          <dgm:dir/>
          <dgm:resizeHandles val="exact"/>
        </dgm:presLayoutVars>
      </dgm:prSet>
      <dgm:spPr/>
      <dgm:t>
        <a:bodyPr/>
        <a:lstStyle/>
        <a:p>
          <a:endParaRPr lang="zh-TW" altLang="en-US"/>
        </a:p>
      </dgm:t>
    </dgm:pt>
    <dgm:pt modelId="{87C26CED-60C5-48A0-A97F-19DF1ECE9D68}" type="pres">
      <dgm:prSet presAssocID="{306725F0-CD8A-4BD6-890A-336B5BAC8EE9}" presName="node" presStyleLbl="node1" presStyleIdx="0" presStyleCnt="3" custScaleX="81725" custScaleY="288494">
        <dgm:presLayoutVars>
          <dgm:bulletEnabled val="1"/>
        </dgm:presLayoutVars>
      </dgm:prSet>
      <dgm:spPr>
        <a:prstGeom prst="verticalScroll">
          <a:avLst/>
        </a:prstGeom>
      </dgm:spPr>
      <dgm:t>
        <a:bodyPr/>
        <a:lstStyle/>
        <a:p>
          <a:endParaRPr lang="zh-TW" altLang="en-US"/>
        </a:p>
      </dgm:t>
    </dgm:pt>
    <dgm:pt modelId="{FC7CE061-2C80-4A6E-8FB2-49EE73CE8E4C}" type="pres">
      <dgm:prSet presAssocID="{DA2AB9B9-098E-44BE-A3FD-C6D33F7EC9CE}" presName="spacerL" presStyleCnt="0"/>
      <dgm:spPr/>
    </dgm:pt>
    <dgm:pt modelId="{A7701F85-28E3-4DE4-A95C-F335117D00EC}" type="pres">
      <dgm:prSet presAssocID="{DA2AB9B9-098E-44BE-A3FD-C6D33F7EC9CE}" presName="sibTrans" presStyleLbl="sibTrans2D1" presStyleIdx="0" presStyleCnt="2"/>
      <dgm:spPr/>
      <dgm:t>
        <a:bodyPr/>
        <a:lstStyle/>
        <a:p>
          <a:endParaRPr lang="zh-TW" altLang="en-US"/>
        </a:p>
      </dgm:t>
    </dgm:pt>
    <dgm:pt modelId="{02620EB0-A0E8-4149-B17B-31244BB779F4}" type="pres">
      <dgm:prSet presAssocID="{DA2AB9B9-098E-44BE-A3FD-C6D33F7EC9CE}" presName="spacerR" presStyleCnt="0"/>
      <dgm:spPr/>
    </dgm:pt>
    <dgm:pt modelId="{F671C467-44DF-4EDF-846B-4C8684CDC51E}" type="pres">
      <dgm:prSet presAssocID="{57ABA92F-529F-4F3D-8D37-888D0D7B6F0C}" presName="node" presStyleLbl="node1" presStyleIdx="1" presStyleCnt="3" custScaleX="81672" custScaleY="288600">
        <dgm:presLayoutVars>
          <dgm:bulletEnabled val="1"/>
        </dgm:presLayoutVars>
      </dgm:prSet>
      <dgm:spPr>
        <a:prstGeom prst="verticalScroll">
          <a:avLst/>
        </a:prstGeom>
      </dgm:spPr>
      <dgm:t>
        <a:bodyPr/>
        <a:lstStyle/>
        <a:p>
          <a:endParaRPr lang="zh-TW" altLang="en-US"/>
        </a:p>
      </dgm:t>
    </dgm:pt>
    <dgm:pt modelId="{8304F94F-7233-4DCA-BAB7-2E20B0B06665}" type="pres">
      <dgm:prSet presAssocID="{47F9AAC2-E0DC-492D-8EBF-D4AA5A3B9839}" presName="spacerL" presStyleCnt="0"/>
      <dgm:spPr/>
    </dgm:pt>
    <dgm:pt modelId="{3EB679C9-968A-4C14-BDAC-B9EE869F5F54}" type="pres">
      <dgm:prSet presAssocID="{47F9AAC2-E0DC-492D-8EBF-D4AA5A3B9839}" presName="sibTrans" presStyleLbl="sibTrans2D1" presStyleIdx="1" presStyleCnt="2"/>
      <dgm:spPr/>
      <dgm:t>
        <a:bodyPr/>
        <a:lstStyle/>
        <a:p>
          <a:endParaRPr lang="zh-TW" altLang="en-US"/>
        </a:p>
      </dgm:t>
    </dgm:pt>
    <dgm:pt modelId="{188B2E73-A09C-436F-857B-9C70C4B48C7D}" type="pres">
      <dgm:prSet presAssocID="{47F9AAC2-E0DC-492D-8EBF-D4AA5A3B9839}" presName="spacerR" presStyleCnt="0"/>
      <dgm:spPr/>
    </dgm:pt>
    <dgm:pt modelId="{51EE38A7-E3D1-46BB-93D4-5FBA1CEBE762}" type="pres">
      <dgm:prSet presAssocID="{EAB474AD-DB5C-44BB-8A51-1D128EAAE59B}" presName="node" presStyleLbl="node1" presStyleIdx="2" presStyleCnt="3" custScaleX="81725" custScaleY="288710" custLinFactNeighborX="29673" custLinFactNeighborY="3184">
        <dgm:presLayoutVars>
          <dgm:bulletEnabled val="1"/>
        </dgm:presLayoutVars>
      </dgm:prSet>
      <dgm:spPr>
        <a:prstGeom prst="verticalScroll">
          <a:avLst/>
        </a:prstGeom>
      </dgm:spPr>
      <dgm:t>
        <a:bodyPr/>
        <a:lstStyle/>
        <a:p>
          <a:endParaRPr lang="zh-TW" altLang="en-US"/>
        </a:p>
      </dgm:t>
    </dgm:pt>
  </dgm:ptLst>
  <dgm:cxnLst>
    <dgm:cxn modelId="{9149ECC0-3BA2-46C9-9D32-58B62FBA866E}" srcId="{AA66AE95-FA3D-4D16-AD62-132B4E91E7F5}" destId="{EAB474AD-DB5C-44BB-8A51-1D128EAAE59B}" srcOrd="2" destOrd="0" parTransId="{CD2FEDB1-90CC-4C00-BB7F-E74BC2D518D8}" sibTransId="{C59D36ED-8FC6-4F15-9D74-5D756218FD64}"/>
    <dgm:cxn modelId="{047A6AFB-875D-490F-949D-BE3AB52802AB}" type="presOf" srcId="{DA2AB9B9-098E-44BE-A3FD-C6D33F7EC9CE}" destId="{A7701F85-28E3-4DE4-A95C-F335117D00EC}" srcOrd="0" destOrd="0" presId="urn:microsoft.com/office/officeart/2005/8/layout/equation1"/>
    <dgm:cxn modelId="{A17DECA4-F9F7-4099-9A3D-01A3EC9B11E1}" type="presOf" srcId="{EAB474AD-DB5C-44BB-8A51-1D128EAAE59B}" destId="{51EE38A7-E3D1-46BB-93D4-5FBA1CEBE762}" srcOrd="0" destOrd="0" presId="urn:microsoft.com/office/officeart/2005/8/layout/equation1"/>
    <dgm:cxn modelId="{4FDD2FA9-D7B5-49E1-A33E-55BB0F0A586C}" srcId="{AA66AE95-FA3D-4D16-AD62-132B4E91E7F5}" destId="{306725F0-CD8A-4BD6-890A-336B5BAC8EE9}" srcOrd="0" destOrd="0" parTransId="{E86839D8-6A37-432F-83FB-52D3A3095BF0}" sibTransId="{DA2AB9B9-098E-44BE-A3FD-C6D33F7EC9CE}"/>
    <dgm:cxn modelId="{49492ABE-F56D-4291-8A6D-9C400DA24FA7}" type="presOf" srcId="{47F9AAC2-E0DC-492D-8EBF-D4AA5A3B9839}" destId="{3EB679C9-968A-4C14-BDAC-B9EE869F5F54}" srcOrd="0" destOrd="0" presId="urn:microsoft.com/office/officeart/2005/8/layout/equation1"/>
    <dgm:cxn modelId="{4024CEFD-D666-49DC-8E8D-BA0BF5A9FACE}" srcId="{AA66AE95-FA3D-4D16-AD62-132B4E91E7F5}" destId="{57ABA92F-529F-4F3D-8D37-888D0D7B6F0C}" srcOrd="1" destOrd="0" parTransId="{3E955E71-B463-415B-8EEB-64AA790C5357}" sibTransId="{47F9AAC2-E0DC-492D-8EBF-D4AA5A3B9839}"/>
    <dgm:cxn modelId="{7B35A0DF-A5CC-4C3F-9589-392F33B7E75D}" type="presOf" srcId="{AA66AE95-FA3D-4D16-AD62-132B4E91E7F5}" destId="{0856B4CD-757C-4EA4-8985-02E32C6B5490}" srcOrd="0" destOrd="0" presId="urn:microsoft.com/office/officeart/2005/8/layout/equation1"/>
    <dgm:cxn modelId="{C15662E5-593B-4B6E-8693-DFFF3FA442F9}" type="presOf" srcId="{306725F0-CD8A-4BD6-890A-336B5BAC8EE9}" destId="{87C26CED-60C5-48A0-A97F-19DF1ECE9D68}" srcOrd="0" destOrd="0" presId="urn:microsoft.com/office/officeart/2005/8/layout/equation1"/>
    <dgm:cxn modelId="{3BA40450-7817-4AA6-916D-15E4045386A3}" type="presOf" srcId="{57ABA92F-529F-4F3D-8D37-888D0D7B6F0C}" destId="{F671C467-44DF-4EDF-846B-4C8684CDC51E}" srcOrd="0" destOrd="0" presId="urn:microsoft.com/office/officeart/2005/8/layout/equation1"/>
    <dgm:cxn modelId="{E2236961-4805-4982-891E-876C7B5E4A28}" type="presParOf" srcId="{0856B4CD-757C-4EA4-8985-02E32C6B5490}" destId="{87C26CED-60C5-48A0-A97F-19DF1ECE9D68}" srcOrd="0" destOrd="0" presId="urn:microsoft.com/office/officeart/2005/8/layout/equation1"/>
    <dgm:cxn modelId="{DD624892-2B6E-4EC2-AAD4-177966C0D9EB}" type="presParOf" srcId="{0856B4CD-757C-4EA4-8985-02E32C6B5490}" destId="{FC7CE061-2C80-4A6E-8FB2-49EE73CE8E4C}" srcOrd="1" destOrd="0" presId="urn:microsoft.com/office/officeart/2005/8/layout/equation1"/>
    <dgm:cxn modelId="{12D137E2-82D5-4DC3-91D8-275CF8B43661}" type="presParOf" srcId="{0856B4CD-757C-4EA4-8985-02E32C6B5490}" destId="{A7701F85-28E3-4DE4-A95C-F335117D00EC}" srcOrd="2" destOrd="0" presId="urn:microsoft.com/office/officeart/2005/8/layout/equation1"/>
    <dgm:cxn modelId="{49BEE0E4-457B-465A-9D7A-DCD818611459}" type="presParOf" srcId="{0856B4CD-757C-4EA4-8985-02E32C6B5490}" destId="{02620EB0-A0E8-4149-B17B-31244BB779F4}" srcOrd="3" destOrd="0" presId="urn:microsoft.com/office/officeart/2005/8/layout/equation1"/>
    <dgm:cxn modelId="{6CC84B54-C1C1-4466-B9AA-E5CF3154713A}" type="presParOf" srcId="{0856B4CD-757C-4EA4-8985-02E32C6B5490}" destId="{F671C467-44DF-4EDF-846B-4C8684CDC51E}" srcOrd="4" destOrd="0" presId="urn:microsoft.com/office/officeart/2005/8/layout/equation1"/>
    <dgm:cxn modelId="{E509B1AC-440B-466D-B0DE-BD4F56DADAA2}" type="presParOf" srcId="{0856B4CD-757C-4EA4-8985-02E32C6B5490}" destId="{8304F94F-7233-4DCA-BAB7-2E20B0B06665}" srcOrd="5" destOrd="0" presId="urn:microsoft.com/office/officeart/2005/8/layout/equation1"/>
    <dgm:cxn modelId="{35760DEE-B1F0-4477-9B3D-8AAB68841E32}" type="presParOf" srcId="{0856B4CD-757C-4EA4-8985-02E32C6B5490}" destId="{3EB679C9-968A-4C14-BDAC-B9EE869F5F54}" srcOrd="6" destOrd="0" presId="urn:microsoft.com/office/officeart/2005/8/layout/equation1"/>
    <dgm:cxn modelId="{5B38CAEE-350D-48B9-A6FC-FC2214FD7167}" type="presParOf" srcId="{0856B4CD-757C-4EA4-8985-02E32C6B5490}" destId="{188B2E73-A09C-436F-857B-9C70C4B48C7D}" srcOrd="7" destOrd="0" presId="urn:microsoft.com/office/officeart/2005/8/layout/equation1"/>
    <dgm:cxn modelId="{62413571-481F-4BCC-9B27-8F57872AEFE6}" type="presParOf" srcId="{0856B4CD-757C-4EA4-8985-02E32C6B5490}" destId="{51EE38A7-E3D1-46BB-93D4-5FBA1CEBE762}"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9C779-F9CF-483F-8653-D564FF534D32}">
      <dsp:nvSpPr>
        <dsp:cNvPr id="0" name=""/>
        <dsp:cNvSpPr/>
      </dsp:nvSpPr>
      <dsp:spPr>
        <a:xfrm>
          <a:off x="371042" y="13333"/>
          <a:ext cx="5882619" cy="1014062"/>
        </a:xfrm>
        <a:prstGeom prst="roundRect">
          <a:avLst>
            <a:gd name="adj" fmla="val 10000"/>
          </a:avLst>
        </a:prstGeom>
        <a:solidFill>
          <a:schemeClr val="accent4">
            <a:lumMod val="20000"/>
            <a:lumOff val="80000"/>
          </a:schemeClr>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校庫定位</a:t>
          </a:r>
        </a:p>
      </dsp:txBody>
      <dsp:txXfrm>
        <a:off x="400743" y="43034"/>
        <a:ext cx="5823217" cy="954660"/>
      </dsp:txXfrm>
    </dsp:sp>
    <dsp:sp modelId="{55FB35D7-BD54-45A4-9DC2-DE43BA6C6FC5}">
      <dsp:nvSpPr>
        <dsp:cNvPr id="0" name=""/>
        <dsp:cNvSpPr/>
      </dsp:nvSpPr>
      <dsp:spPr>
        <a:xfrm rot="5400000">
          <a:off x="3122215" y="1052748"/>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1090775"/>
        <a:ext cx="273796" cy="266191"/>
      </dsp:txXfrm>
    </dsp:sp>
    <dsp:sp modelId="{7BA3403B-3B12-41AE-9048-62FFED261545}">
      <dsp:nvSpPr>
        <dsp:cNvPr id="0" name=""/>
        <dsp:cNvSpPr/>
      </dsp:nvSpPr>
      <dsp:spPr>
        <a:xfrm>
          <a:off x="371042" y="1534428"/>
          <a:ext cx="5882619" cy="1014062"/>
        </a:xfrm>
        <a:prstGeom prst="roundRect">
          <a:avLst>
            <a:gd name="adj" fmla="val 10000"/>
          </a:avLst>
        </a:prstGeom>
        <a:solidFill>
          <a:srgbClr val="FFCCCC"/>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本期作業時程</a:t>
          </a:r>
        </a:p>
      </dsp:txBody>
      <dsp:txXfrm>
        <a:off x="400743" y="1564129"/>
        <a:ext cx="5823217" cy="954660"/>
      </dsp:txXfrm>
    </dsp:sp>
    <dsp:sp modelId="{8141AFCB-BFAA-4BC0-B512-9CF4D382048D}">
      <dsp:nvSpPr>
        <dsp:cNvPr id="0" name=""/>
        <dsp:cNvSpPr/>
      </dsp:nvSpPr>
      <dsp:spPr>
        <a:xfrm rot="5400000">
          <a:off x="3122215" y="2573842"/>
          <a:ext cx="380273"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75454" y="2611869"/>
        <a:ext cx="273796" cy="266191"/>
      </dsp:txXfrm>
    </dsp:sp>
    <dsp:sp modelId="{71A57973-5DE8-431A-A352-7AF8422FCB1F}">
      <dsp:nvSpPr>
        <dsp:cNvPr id="0" name=""/>
        <dsp:cNvSpPr/>
      </dsp:nvSpPr>
      <dsp:spPr>
        <a:xfrm>
          <a:off x="371042" y="3055522"/>
          <a:ext cx="5882619" cy="1014062"/>
        </a:xfrm>
        <a:prstGeom prst="roundRect">
          <a:avLst>
            <a:gd name="adj" fmla="val 10000"/>
          </a:avLst>
        </a:prstGeom>
        <a:solidFill>
          <a:srgbClr val="92D050"/>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 本期填報表冊與注意事項</a:t>
          </a:r>
        </a:p>
      </dsp:txBody>
      <dsp:txXfrm>
        <a:off x="400743" y="3085223"/>
        <a:ext cx="5823217" cy="954660"/>
      </dsp:txXfrm>
    </dsp:sp>
    <dsp:sp modelId="{BF90D7C4-5990-403C-90B7-110A1D9FD7E1}">
      <dsp:nvSpPr>
        <dsp:cNvPr id="0" name=""/>
        <dsp:cNvSpPr/>
      </dsp:nvSpPr>
      <dsp:spPr>
        <a:xfrm rot="5345544">
          <a:off x="3137132" y="4090997"/>
          <a:ext cx="374411" cy="456328"/>
        </a:xfrm>
        <a:prstGeom prst="rightArrow">
          <a:avLst>
            <a:gd name="adj1" fmla="val 60000"/>
            <a:gd name="adj2" fmla="val 50000"/>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l" defTabSz="1600200">
            <a:lnSpc>
              <a:spcPct val="90000"/>
            </a:lnSpc>
            <a:spcBef>
              <a:spcPct val="0"/>
            </a:spcBef>
            <a:spcAft>
              <a:spcPct val="35000"/>
            </a:spcAft>
          </a:pPr>
          <a:endParaRPr lang="zh-TW" altLang="en-US" sz="3600" b="1"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rot="-5400000">
        <a:off x="3186550" y="4131963"/>
        <a:ext cx="273796" cy="262088"/>
      </dsp:txXfrm>
    </dsp:sp>
    <dsp:sp modelId="{58FE1C78-D7F0-40FD-A55D-3906A55A8E97}">
      <dsp:nvSpPr>
        <dsp:cNvPr id="0" name=""/>
        <dsp:cNvSpPr/>
      </dsp:nvSpPr>
      <dsp:spPr>
        <a:xfrm>
          <a:off x="368770" y="4568737"/>
          <a:ext cx="5935107" cy="1014062"/>
        </a:xfrm>
        <a:prstGeom prst="roundRect">
          <a:avLst>
            <a:gd name="adj" fmla="val 10000"/>
          </a:avLst>
        </a:prstGeom>
        <a:solidFill>
          <a:srgbClr val="CCCCFF"/>
        </a:soli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altLang="zh-TW"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en-US" sz="36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下期表冊異動預告</a:t>
          </a:r>
          <a:endParaRPr lang="zh-TW" altLang="en-US" sz="36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98471" y="4598438"/>
        <a:ext cx="5875705" cy="9546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6CED-60C5-48A0-A97F-19DF1ECE9D68}">
      <dsp:nvSpPr>
        <dsp:cNvPr id="0" name=""/>
        <dsp:cNvSpPr/>
      </dsp:nvSpPr>
      <dsp:spPr>
        <a:xfrm>
          <a:off x="1917721" y="3693"/>
          <a:ext cx="1101593" cy="3888690"/>
        </a:xfrm>
        <a:prstGeom prst="verticalScroll">
          <a:avLst/>
        </a:prstGeom>
        <a:solidFill>
          <a:srgbClr val="FFD5D5"/>
        </a:solidFill>
        <a:ln w="28575">
          <a:solidFill>
            <a:schemeClr val="tx1"/>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 </a:t>
          </a:r>
          <a:endPar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2055420" y="141392"/>
        <a:ext cx="826195" cy="3682141"/>
      </dsp:txXfrm>
    </dsp:sp>
    <dsp:sp modelId="{A7701F85-28E3-4DE4-A95C-F335117D00EC}">
      <dsp:nvSpPr>
        <dsp:cNvPr id="0" name=""/>
        <dsp:cNvSpPr/>
      </dsp:nvSpPr>
      <dsp:spPr>
        <a:xfrm>
          <a:off x="3128767" y="1557139"/>
          <a:ext cx="781798" cy="781798"/>
        </a:xfrm>
        <a:prstGeom prst="mathPlus">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3232394" y="1856099"/>
        <a:ext cx="574544" cy="183878"/>
      </dsp:txXfrm>
    </dsp:sp>
    <dsp:sp modelId="{F671C467-44DF-4EDF-846B-4C8684CDC51E}">
      <dsp:nvSpPr>
        <dsp:cNvPr id="0" name=""/>
        <dsp:cNvSpPr/>
      </dsp:nvSpPr>
      <dsp:spPr>
        <a:xfrm>
          <a:off x="4020016" y="2979"/>
          <a:ext cx="1100879" cy="3890119"/>
        </a:xfrm>
        <a:prstGeom prst="verticalScroll">
          <a:avLst/>
        </a:prstGeom>
        <a:solidFill>
          <a:srgbClr val="CCCCFF"/>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r>
          <a:br>
            <a:rPr lang="en-US" altLang="zh-TW"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b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4157626" y="140589"/>
        <a:ext cx="825659" cy="3683704"/>
      </dsp:txXfrm>
    </dsp:sp>
    <dsp:sp modelId="{3EB679C9-968A-4C14-BDAC-B9EE869F5F54}">
      <dsp:nvSpPr>
        <dsp:cNvPr id="0" name=""/>
        <dsp:cNvSpPr/>
      </dsp:nvSpPr>
      <dsp:spPr>
        <a:xfrm>
          <a:off x="5230347" y="1557139"/>
          <a:ext cx="781798" cy="781798"/>
        </a:xfrm>
        <a:prstGeom prst="mathEqual">
          <a:avLst/>
        </a:prstGeom>
        <a:solidFill>
          <a:schemeClr val="bg1">
            <a:lumMod val="85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zh-TW" altLang="en-US" sz="40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dsp:txBody>
      <dsp:txXfrm>
        <a:off x="5333974" y="1718189"/>
        <a:ext cx="574544" cy="459698"/>
      </dsp:txXfrm>
    </dsp:sp>
    <dsp:sp modelId="{51EE38A7-E3D1-46BB-93D4-5FBA1CEBE762}">
      <dsp:nvSpPr>
        <dsp:cNvPr id="0" name=""/>
        <dsp:cNvSpPr/>
      </dsp:nvSpPr>
      <dsp:spPr>
        <a:xfrm>
          <a:off x="6154075" y="4476"/>
          <a:ext cx="1101593" cy="3891601"/>
        </a:xfrm>
        <a:prstGeom prst="verticalScroll">
          <a:avLst/>
        </a:prstGeom>
        <a:solidFill>
          <a:schemeClr val="accent4">
            <a:lumMod val="20000"/>
            <a:lumOff val="80000"/>
          </a:schemeClr>
        </a:solidFill>
        <a:ln w="28575">
          <a:solidFill>
            <a:srgbClr val="000000"/>
          </a:solid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共計</a:t>
          </a:r>
          <a:r>
            <a:rPr lang="en-US" altLang="zh-TW"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61</a:t>
          </a:r>
          <a:r>
            <a:rPr lang="zh-TW" altLang="en-US" sz="4000" b="1" kern="120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天</a:t>
          </a:r>
          <a:endParaRPr lang="zh-TW" altLang="en-US" sz="4000" b="1" kern="120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dsp:txBody>
      <dsp:txXfrm>
        <a:off x="6291774" y="142175"/>
        <a:ext cx="826195" cy="3685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2"/>
            <a:ext cx="2945448" cy="497838"/>
          </a:xfrm>
          <a:prstGeom prst="rect">
            <a:avLst/>
          </a:prstGeom>
        </p:spPr>
        <p:txBody>
          <a:bodyPr vert="horz" lIns="91312" tIns="45656" rIns="91312" bIns="45656" rtlCol="0"/>
          <a:lstStyle>
            <a:lvl1pPr algn="l">
              <a:defRPr sz="1200"/>
            </a:lvl1pPr>
          </a:lstStyle>
          <a:p>
            <a:endParaRPr lang="zh-TW" altLang="en-US"/>
          </a:p>
        </p:txBody>
      </p:sp>
      <p:sp>
        <p:nvSpPr>
          <p:cNvPr id="3" name="日期版面配置區 2"/>
          <p:cNvSpPr>
            <a:spLocks noGrp="1"/>
          </p:cNvSpPr>
          <p:nvPr>
            <p:ph type="dt" sz="quarter" idx="1"/>
          </p:nvPr>
        </p:nvSpPr>
        <p:spPr>
          <a:xfrm>
            <a:off x="3850644" y="2"/>
            <a:ext cx="2945448" cy="497838"/>
          </a:xfrm>
          <a:prstGeom prst="rect">
            <a:avLst/>
          </a:prstGeom>
        </p:spPr>
        <p:txBody>
          <a:bodyPr vert="horz" lIns="91312" tIns="45656" rIns="91312" bIns="45656" rtlCol="0"/>
          <a:lstStyle>
            <a:lvl1pPr algn="r">
              <a:defRPr sz="1200"/>
            </a:lvl1pPr>
          </a:lstStyle>
          <a:p>
            <a:fld id="{262176C7-F690-4B3E-AAC9-163E562F48B8}" type="datetimeFigureOut">
              <a:rPr lang="zh-TW" altLang="en-US" smtClean="0"/>
              <a:t>2024/2/27</a:t>
            </a:fld>
            <a:endParaRPr lang="zh-TW" altLang="en-US"/>
          </a:p>
        </p:txBody>
      </p:sp>
      <p:sp>
        <p:nvSpPr>
          <p:cNvPr id="4" name="頁尾版面配置區 3"/>
          <p:cNvSpPr>
            <a:spLocks noGrp="1"/>
          </p:cNvSpPr>
          <p:nvPr>
            <p:ph type="ftr" sz="quarter" idx="2"/>
          </p:nvPr>
        </p:nvSpPr>
        <p:spPr>
          <a:xfrm>
            <a:off x="1" y="9428801"/>
            <a:ext cx="2945448" cy="497838"/>
          </a:xfrm>
          <a:prstGeom prst="rect">
            <a:avLst/>
          </a:prstGeom>
        </p:spPr>
        <p:txBody>
          <a:bodyPr vert="horz" lIns="91312" tIns="45656" rIns="91312" bIns="45656"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644" y="9428801"/>
            <a:ext cx="2945448" cy="497838"/>
          </a:xfrm>
          <a:prstGeom prst="rect">
            <a:avLst/>
          </a:prstGeom>
        </p:spPr>
        <p:txBody>
          <a:bodyPr vert="horz" lIns="91312" tIns="45656" rIns="91312" bIns="45656" rtlCol="0" anchor="b"/>
          <a:lstStyle>
            <a:lvl1pPr algn="r">
              <a:defRPr sz="1200"/>
            </a:lvl1pPr>
          </a:lstStyle>
          <a:p>
            <a:fld id="{EAE445A4-5129-47C9-B85E-C8D5CD2F8CEF}" type="slidenum">
              <a:rPr lang="zh-TW" altLang="en-US" smtClean="0"/>
              <a:t>‹#›</a:t>
            </a:fld>
            <a:endParaRPr lang="zh-TW" altLang="en-US"/>
          </a:p>
        </p:txBody>
      </p:sp>
    </p:spTree>
    <p:extLst>
      <p:ext uri="{BB962C8B-B14F-4D97-AF65-F5344CB8AC3E}">
        <p14:creationId xmlns:p14="http://schemas.microsoft.com/office/powerpoint/2010/main" val="2046794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0"/>
            <a:ext cx="2945659" cy="498056"/>
          </a:xfrm>
          <a:prstGeom prst="rect">
            <a:avLst/>
          </a:prstGeom>
        </p:spPr>
        <p:txBody>
          <a:bodyPr vert="horz" lIns="91431" tIns="45715" rIns="91431" bIns="45715" rtlCol="0"/>
          <a:lstStyle>
            <a:lvl1pPr algn="l">
              <a:defRPr sz="1200"/>
            </a:lvl1pPr>
          </a:lstStyle>
          <a:p>
            <a:r>
              <a:rPr lang="zh-TW" altLang="en-US" dirty="0"/>
              <a:t>  </a:t>
            </a:r>
            <a:endParaRPr lang="en-US" altLang="zh-TW" dirty="0"/>
          </a:p>
          <a:p>
            <a:endParaRPr lang="zh-TW" altLang="en-US" dirty="0"/>
          </a:p>
        </p:txBody>
      </p:sp>
      <p:sp>
        <p:nvSpPr>
          <p:cNvPr id="3" name="日期版面配置區 2"/>
          <p:cNvSpPr>
            <a:spLocks noGrp="1"/>
          </p:cNvSpPr>
          <p:nvPr>
            <p:ph type="dt" idx="1"/>
          </p:nvPr>
        </p:nvSpPr>
        <p:spPr>
          <a:xfrm>
            <a:off x="3850443" y="0"/>
            <a:ext cx="2945659" cy="498056"/>
          </a:xfrm>
          <a:prstGeom prst="rect">
            <a:avLst/>
          </a:prstGeom>
        </p:spPr>
        <p:txBody>
          <a:bodyPr vert="horz" lIns="91431" tIns="45715" rIns="91431" bIns="45715" rtlCol="0"/>
          <a:lstStyle>
            <a:lvl1pPr algn="r">
              <a:defRPr sz="1200"/>
            </a:lvl1pPr>
          </a:lstStyle>
          <a:p>
            <a:fld id="{32E50594-3CAD-409A-98FC-80ECEB5B11CD}" type="datetimeFigureOut">
              <a:rPr lang="zh-TW" altLang="en-US" smtClean="0"/>
              <a:t>2024/2/27</a:t>
            </a:fld>
            <a:endParaRPr lang="zh-TW" altLang="en-US"/>
          </a:p>
        </p:txBody>
      </p:sp>
      <p:sp>
        <p:nvSpPr>
          <p:cNvPr id="4" name="投影片圖像版面配置區 3"/>
          <p:cNvSpPr>
            <a:spLocks noGrp="1" noRot="1" noChangeAspect="1"/>
          </p:cNvSpPr>
          <p:nvPr>
            <p:ph type="sldImg" idx="2"/>
          </p:nvPr>
        </p:nvSpPr>
        <p:spPr>
          <a:xfrm>
            <a:off x="423863" y="1241425"/>
            <a:ext cx="5949950" cy="3348038"/>
          </a:xfrm>
          <a:prstGeom prst="rect">
            <a:avLst/>
          </a:prstGeom>
          <a:noFill/>
          <a:ln w="12700">
            <a:solidFill>
              <a:prstClr val="black"/>
            </a:solidFill>
          </a:ln>
        </p:spPr>
        <p:txBody>
          <a:bodyPr vert="horz" lIns="91431" tIns="45715" rIns="91431" bIns="45715" rtlCol="0" anchor="ctr"/>
          <a:lstStyle/>
          <a:p>
            <a:endParaRPr lang="zh-TW" altLang="en-US"/>
          </a:p>
        </p:txBody>
      </p:sp>
      <p:sp>
        <p:nvSpPr>
          <p:cNvPr id="5" name="備忘稿版面配置區 4"/>
          <p:cNvSpPr>
            <a:spLocks noGrp="1"/>
          </p:cNvSpPr>
          <p:nvPr>
            <p:ph type="body" sz="quarter" idx="3"/>
          </p:nvPr>
        </p:nvSpPr>
        <p:spPr>
          <a:xfrm>
            <a:off x="679768" y="4777195"/>
            <a:ext cx="5438140" cy="3908613"/>
          </a:xfrm>
          <a:prstGeom prst="rect">
            <a:avLst/>
          </a:prstGeom>
        </p:spPr>
        <p:txBody>
          <a:bodyPr vert="horz" lIns="91431" tIns="45715" rIns="91431" bIns="45715"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2" y="9428586"/>
            <a:ext cx="2945659" cy="498054"/>
          </a:xfrm>
          <a:prstGeom prst="rect">
            <a:avLst/>
          </a:prstGeom>
        </p:spPr>
        <p:txBody>
          <a:bodyPr vert="horz" lIns="91431" tIns="45715" rIns="91431" bIns="45715"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6"/>
            <a:ext cx="2945659" cy="498054"/>
          </a:xfrm>
          <a:prstGeom prst="rect">
            <a:avLst/>
          </a:prstGeom>
        </p:spPr>
        <p:txBody>
          <a:bodyPr vert="horz" lIns="91431" tIns="45715" rIns="91431" bIns="45715" rtlCol="0" anchor="b"/>
          <a:lstStyle>
            <a:lvl1pPr algn="r">
              <a:defRPr sz="1200"/>
            </a:lvl1pPr>
          </a:lstStyle>
          <a:p>
            <a:fld id="{198ABE63-F42F-4F3E-932F-A884111754D0}" type="slidenum">
              <a:rPr lang="zh-TW" altLang="en-US" smtClean="0"/>
              <a:t>‹#›</a:t>
            </a:fld>
            <a:endParaRPr lang="zh-TW" altLang="en-US"/>
          </a:p>
        </p:txBody>
      </p:sp>
    </p:spTree>
    <p:extLst>
      <p:ext uri="{BB962C8B-B14F-4D97-AF65-F5344CB8AC3E}">
        <p14:creationId xmlns:p14="http://schemas.microsoft.com/office/powerpoint/2010/main" val="80358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a:t>
            </a:fld>
            <a:endParaRPr lang="zh-TW" altLang="en-US"/>
          </a:p>
        </p:txBody>
      </p:sp>
    </p:spTree>
    <p:extLst>
      <p:ext uri="{BB962C8B-B14F-4D97-AF65-F5344CB8AC3E}">
        <p14:creationId xmlns:p14="http://schemas.microsoft.com/office/powerpoint/2010/main" val="797141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13</a:t>
            </a:fld>
            <a:endParaRPr lang="zh-TW" altLang="en-US"/>
          </a:p>
        </p:txBody>
      </p:sp>
    </p:spTree>
    <p:extLst>
      <p:ext uri="{BB962C8B-B14F-4D97-AF65-F5344CB8AC3E}">
        <p14:creationId xmlns:p14="http://schemas.microsoft.com/office/powerpoint/2010/main" val="1131023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14</a:t>
            </a:fld>
            <a:endParaRPr lang="zh-TW" altLang="en-US"/>
          </a:p>
        </p:txBody>
      </p:sp>
    </p:spTree>
    <p:extLst>
      <p:ext uri="{BB962C8B-B14F-4D97-AF65-F5344CB8AC3E}">
        <p14:creationId xmlns:p14="http://schemas.microsoft.com/office/powerpoint/2010/main" val="4273337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15</a:t>
            </a:fld>
            <a:endParaRPr lang="zh-TW" altLang="en-US"/>
          </a:p>
        </p:txBody>
      </p:sp>
    </p:spTree>
    <p:extLst>
      <p:ext uri="{BB962C8B-B14F-4D97-AF65-F5344CB8AC3E}">
        <p14:creationId xmlns:p14="http://schemas.microsoft.com/office/powerpoint/2010/main" val="1635066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16</a:t>
            </a:fld>
            <a:endParaRPr lang="zh-TW" altLang="en-US"/>
          </a:p>
        </p:txBody>
      </p:sp>
    </p:spTree>
    <p:extLst>
      <p:ext uri="{BB962C8B-B14F-4D97-AF65-F5344CB8AC3E}">
        <p14:creationId xmlns:p14="http://schemas.microsoft.com/office/powerpoint/2010/main" val="881040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17</a:t>
            </a:fld>
            <a:endParaRPr lang="zh-TW" altLang="en-US"/>
          </a:p>
        </p:txBody>
      </p:sp>
    </p:spTree>
    <p:extLst>
      <p:ext uri="{BB962C8B-B14F-4D97-AF65-F5344CB8AC3E}">
        <p14:creationId xmlns:p14="http://schemas.microsoft.com/office/powerpoint/2010/main" val="2807836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18</a:t>
            </a:fld>
            <a:endParaRPr lang="zh-TW" altLang="en-US"/>
          </a:p>
        </p:txBody>
      </p:sp>
    </p:spTree>
    <p:extLst>
      <p:ext uri="{BB962C8B-B14F-4D97-AF65-F5344CB8AC3E}">
        <p14:creationId xmlns:p14="http://schemas.microsoft.com/office/powerpoint/2010/main" val="270409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19</a:t>
            </a:fld>
            <a:endParaRPr lang="zh-TW" altLang="en-US"/>
          </a:p>
        </p:txBody>
      </p:sp>
    </p:spTree>
    <p:extLst>
      <p:ext uri="{BB962C8B-B14F-4D97-AF65-F5344CB8AC3E}">
        <p14:creationId xmlns:p14="http://schemas.microsoft.com/office/powerpoint/2010/main" val="95384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21</a:t>
            </a:fld>
            <a:endParaRPr lang="zh-TW" altLang="en-US"/>
          </a:p>
        </p:txBody>
      </p:sp>
    </p:spTree>
    <p:extLst>
      <p:ext uri="{BB962C8B-B14F-4D97-AF65-F5344CB8AC3E}">
        <p14:creationId xmlns:p14="http://schemas.microsoft.com/office/powerpoint/2010/main" val="448718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5094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18231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3</a:t>
            </a:fld>
            <a:endParaRPr lang="zh-TW" altLang="en-US"/>
          </a:p>
        </p:txBody>
      </p:sp>
    </p:spTree>
    <p:extLst>
      <p:ext uri="{BB962C8B-B14F-4D97-AF65-F5344CB8AC3E}">
        <p14:creationId xmlns:p14="http://schemas.microsoft.com/office/powerpoint/2010/main" val="3824822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73405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79434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91967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206567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365334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64472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60769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789298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221932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221930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4</a:t>
            </a:fld>
            <a:endParaRPr lang="zh-TW" altLang="en-US"/>
          </a:p>
        </p:txBody>
      </p:sp>
    </p:spTree>
    <p:extLst>
      <p:ext uri="{BB962C8B-B14F-4D97-AF65-F5344CB8AC3E}">
        <p14:creationId xmlns:p14="http://schemas.microsoft.com/office/powerpoint/2010/main" val="1337802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0282183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77895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23492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455965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98533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739188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14762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283209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4803146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963021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5</a:t>
            </a:fld>
            <a:endParaRPr lang="zh-TW" altLang="en-US"/>
          </a:p>
        </p:txBody>
      </p:sp>
    </p:spTree>
    <p:extLst>
      <p:ext uri="{BB962C8B-B14F-4D97-AF65-F5344CB8AC3E}">
        <p14:creationId xmlns:p14="http://schemas.microsoft.com/office/powerpoint/2010/main" val="273127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071241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791535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76369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639770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17926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3122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623089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085129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569054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46635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a:t>
            </a:fld>
            <a:endParaRPr lang="zh-TW" altLang="en-US"/>
          </a:p>
        </p:txBody>
      </p:sp>
    </p:spTree>
    <p:extLst>
      <p:ext uri="{BB962C8B-B14F-4D97-AF65-F5344CB8AC3E}">
        <p14:creationId xmlns:p14="http://schemas.microsoft.com/office/powerpoint/2010/main" val="2675899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15724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873431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675968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6924073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6589261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317040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8539149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1278177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65</a:t>
            </a:fld>
            <a:endParaRPr lang="zh-TW" altLang="en-US"/>
          </a:p>
        </p:txBody>
      </p:sp>
    </p:spTree>
    <p:extLst>
      <p:ext uri="{BB962C8B-B14F-4D97-AF65-F5344CB8AC3E}">
        <p14:creationId xmlns:p14="http://schemas.microsoft.com/office/powerpoint/2010/main" val="19282575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061240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8</a:t>
            </a:fld>
            <a:endParaRPr lang="zh-TW" altLang="en-US"/>
          </a:p>
        </p:txBody>
      </p:sp>
    </p:spTree>
    <p:extLst>
      <p:ext uri="{BB962C8B-B14F-4D97-AF65-F5344CB8AC3E}">
        <p14:creationId xmlns:p14="http://schemas.microsoft.com/office/powerpoint/2010/main" val="1869465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26444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8006185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078220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3264913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5234298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3679485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890669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37778817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1419119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4148396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9</a:t>
            </a:fld>
            <a:endParaRPr lang="zh-TW" altLang="en-US"/>
          </a:p>
        </p:txBody>
      </p:sp>
    </p:spTree>
    <p:extLst>
      <p:ext uri="{BB962C8B-B14F-4D97-AF65-F5344CB8AC3E}">
        <p14:creationId xmlns:p14="http://schemas.microsoft.com/office/powerpoint/2010/main" val="1639174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8ABE63-F42F-4F3E-932F-A884111754D0}" type="slidenum">
              <a:rPr kumimoji="0" lang="zh-TW"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新細明體" panose="02020500000000000000" pitchFamily="18"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zh-TW" altLang="en-US" sz="1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Tree>
    <p:extLst>
      <p:ext uri="{BB962C8B-B14F-4D97-AF65-F5344CB8AC3E}">
        <p14:creationId xmlns:p14="http://schemas.microsoft.com/office/powerpoint/2010/main" val="26652654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78</a:t>
            </a:fld>
            <a:endParaRPr lang="zh-TW" altLang="en-US"/>
          </a:p>
        </p:txBody>
      </p:sp>
    </p:spTree>
    <p:extLst>
      <p:ext uri="{BB962C8B-B14F-4D97-AF65-F5344CB8AC3E}">
        <p14:creationId xmlns:p14="http://schemas.microsoft.com/office/powerpoint/2010/main" val="138752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79</a:t>
            </a:fld>
            <a:endParaRPr lang="zh-TW" altLang="en-US"/>
          </a:p>
        </p:txBody>
      </p:sp>
    </p:spTree>
    <p:extLst>
      <p:ext uri="{BB962C8B-B14F-4D97-AF65-F5344CB8AC3E}">
        <p14:creationId xmlns:p14="http://schemas.microsoft.com/office/powerpoint/2010/main" val="270393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10</a:t>
            </a:fld>
            <a:endParaRPr lang="zh-TW" altLang="en-US"/>
          </a:p>
        </p:txBody>
      </p:sp>
    </p:spTree>
    <p:extLst>
      <p:ext uri="{BB962C8B-B14F-4D97-AF65-F5344CB8AC3E}">
        <p14:creationId xmlns:p14="http://schemas.microsoft.com/office/powerpoint/2010/main" val="69495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423863" y="1241425"/>
            <a:ext cx="5949950" cy="3348038"/>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98ABE63-F42F-4F3E-932F-A884111754D0}" type="slidenum">
              <a:rPr lang="zh-TW" altLang="en-US" smtClean="0"/>
              <a:t>11</a:t>
            </a:fld>
            <a:endParaRPr lang="zh-TW" altLang="en-US"/>
          </a:p>
        </p:txBody>
      </p:sp>
    </p:spTree>
    <p:extLst>
      <p:ext uri="{BB962C8B-B14F-4D97-AF65-F5344CB8AC3E}">
        <p14:creationId xmlns:p14="http://schemas.microsoft.com/office/powerpoint/2010/main" val="932576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135825962"/>
      </p:ext>
    </p:extLst>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2150764309"/>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7781556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11317078"/>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324718460"/>
      </p:ext>
    </p:extLst>
  </p:cSld>
  <p:clrMapOvr>
    <a:masterClrMapping/>
  </p:clrMapOvr>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595758832"/>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441F834E-A691-4709-BFE2-649B3DFCA7F1}" type="slidenum">
              <a:rPr lang="ko-KR" altLang="en-US" smtClean="0"/>
              <a:pPr/>
              <a:t>‹#›</a:t>
            </a:fld>
            <a:endParaRPr lang="en-US" altLang="ko-KR"/>
          </a:p>
        </p:txBody>
      </p:sp>
    </p:spTree>
    <p:extLst>
      <p:ext uri="{BB962C8B-B14F-4D97-AF65-F5344CB8AC3E}">
        <p14:creationId xmlns:p14="http://schemas.microsoft.com/office/powerpoint/2010/main" val="1464809415"/>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54C1F34C-6A9D-4862-9071-857C2D024C72}" type="slidenum">
              <a:rPr lang="ko-KR" altLang="en-US" smtClean="0"/>
              <a:pPr/>
              <a:t>‹#›</a:t>
            </a:fld>
            <a:endParaRPr lang="en-US" altLang="ko-KR"/>
          </a:p>
        </p:txBody>
      </p:sp>
    </p:spTree>
    <p:extLst>
      <p:ext uri="{BB962C8B-B14F-4D97-AF65-F5344CB8AC3E}">
        <p14:creationId xmlns:p14="http://schemas.microsoft.com/office/powerpoint/2010/main" val="4005244226"/>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zh-TW" altLang="en-US" smtClean="0"/>
              <a:t>按一下以編輯母片標題樣式</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D1C04121-A1E6-4ECC-AD48-CBFA13D58894}" type="slidenum">
              <a:rPr lang="ko-KR" altLang="en-US" smtClean="0"/>
              <a:pPr/>
              <a:t>‹#›</a:t>
            </a:fld>
            <a:endParaRPr lang="en-US" altLang="ko-KR"/>
          </a:p>
        </p:txBody>
      </p:sp>
    </p:spTree>
    <p:extLst>
      <p:ext uri="{BB962C8B-B14F-4D97-AF65-F5344CB8AC3E}">
        <p14:creationId xmlns:p14="http://schemas.microsoft.com/office/powerpoint/2010/main" val="157572216"/>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959FC5CA-0244-4580-8BBB-BB799F8FAEAC}" type="slidenum">
              <a:rPr lang="ko-KR" altLang="en-US" smtClean="0"/>
              <a:pPr/>
              <a:t>‹#›</a:t>
            </a:fld>
            <a:endParaRPr lang="en-US" altLang="ko-KR"/>
          </a:p>
        </p:txBody>
      </p:sp>
    </p:spTree>
    <p:extLst>
      <p:ext uri="{BB962C8B-B14F-4D97-AF65-F5344CB8AC3E}">
        <p14:creationId xmlns:p14="http://schemas.microsoft.com/office/powerpoint/2010/main" val="2508343898"/>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p:txBody>
          <a:bodyPr/>
          <a:lstStyle/>
          <a:p>
            <a:r>
              <a:rPr lang="en-US" altLang="ko-KR" smtClean="0"/>
              <a:t>www.themegallery.com</a:t>
            </a:r>
            <a:endParaRPr lang="en-US" altLang="ko-KR"/>
          </a:p>
        </p:txBody>
      </p:sp>
      <p:sp>
        <p:nvSpPr>
          <p:cNvPr id="5" name="Footer Placeholder 4"/>
          <p:cNvSpPr>
            <a:spLocks noGrp="1"/>
          </p:cNvSpPr>
          <p:nvPr>
            <p:ph type="ftr" sz="quarter" idx="11"/>
          </p:nvPr>
        </p:nvSpPr>
        <p:spPr/>
        <p:txBody>
          <a:bodyPr/>
          <a:lstStyle/>
          <a:p>
            <a:r>
              <a:rPr lang="en-US" altLang="ko-KR" smtClean="0"/>
              <a:t>Logo</a:t>
            </a:r>
            <a:endParaRPr lang="en-US" altLang="ko-KR"/>
          </a:p>
        </p:txBody>
      </p:sp>
      <p:sp>
        <p:nvSpPr>
          <p:cNvPr id="6" name="Slide Number Placeholder 5"/>
          <p:cNvSpPr>
            <a:spLocks noGrp="1"/>
          </p:cNvSpPr>
          <p:nvPr>
            <p:ph type="sldNum" sz="quarter" idx="12"/>
          </p:nvPr>
        </p:nvSpPr>
        <p:spPr/>
        <p:txBody>
          <a:bodyPr/>
          <a:lstStyle/>
          <a:p>
            <a:fld id="{C81E638B-BE56-4E00-9C2C-2A9BC8BF9743}" type="slidenum">
              <a:rPr lang="ko-KR" altLang="en-US" smtClean="0"/>
              <a:pPr/>
              <a:t>‹#›</a:t>
            </a:fld>
            <a:endParaRPr lang="en-US" altLang="ko-KR"/>
          </a:p>
        </p:txBody>
      </p:sp>
    </p:spTree>
    <p:extLst>
      <p:ext uri="{BB962C8B-B14F-4D97-AF65-F5344CB8AC3E}">
        <p14:creationId xmlns:p14="http://schemas.microsoft.com/office/powerpoint/2010/main" val="1459459803"/>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78C3B5C-4EB6-4BE0-8D2B-4ABEAC5F9D42}" type="slidenum">
              <a:rPr lang="ko-KR" altLang="en-US" smtClean="0"/>
              <a:pPr/>
              <a:t>‹#›</a:t>
            </a:fld>
            <a:endParaRPr lang="en-US" altLang="ko-KR"/>
          </a:p>
        </p:txBody>
      </p:sp>
      <p:sp>
        <p:nvSpPr>
          <p:cNvPr id="9"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879554682"/>
      </p:ext>
    </p:extLst>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Content Placeholder 3"/>
          <p:cNvSpPr>
            <a:spLocks noGrp="1"/>
          </p:cNvSpPr>
          <p:nvPr>
            <p:ph sz="quarter" idx="13"/>
          </p:nvPr>
        </p:nvSpPr>
        <p:spPr>
          <a:xfrm>
            <a:off x="913774" y="3051012"/>
            <a:ext cx="5106027"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3" name="Content Placeholder 5"/>
          <p:cNvSpPr>
            <a:spLocks noGrp="1"/>
          </p:cNvSpPr>
          <p:nvPr>
            <p:ph sz="quarter" idx="14"/>
          </p:nvPr>
        </p:nvSpPr>
        <p:spPr>
          <a:xfrm>
            <a:off x="6172200" y="3051012"/>
            <a:ext cx="5105401" cy="2740187"/>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ko-KR" smtClean="0"/>
              <a:t>www.themegallery.com</a:t>
            </a:r>
            <a:endParaRPr lang="en-US" altLang="ko-KR"/>
          </a:p>
        </p:txBody>
      </p:sp>
      <p:sp>
        <p:nvSpPr>
          <p:cNvPr id="8" name="Footer Placeholder 7"/>
          <p:cNvSpPr>
            <a:spLocks noGrp="1"/>
          </p:cNvSpPr>
          <p:nvPr>
            <p:ph type="ftr" sz="quarter" idx="11"/>
          </p:nvPr>
        </p:nvSpPr>
        <p:spPr/>
        <p:txBody>
          <a:bodyPr/>
          <a:lstStyle/>
          <a:p>
            <a:r>
              <a:rPr lang="en-US" altLang="ko-KR" smtClean="0"/>
              <a:t>Logo</a:t>
            </a:r>
            <a:endParaRPr lang="en-US" altLang="ko-KR"/>
          </a:p>
        </p:txBody>
      </p:sp>
      <p:sp>
        <p:nvSpPr>
          <p:cNvPr id="9" name="Slide Number Placeholder 8"/>
          <p:cNvSpPr>
            <a:spLocks noGrp="1"/>
          </p:cNvSpPr>
          <p:nvPr>
            <p:ph type="sldNum" sz="quarter" idx="12"/>
          </p:nvPr>
        </p:nvSpPr>
        <p:spPr/>
        <p:txBody>
          <a:bodyPr/>
          <a:lstStyle/>
          <a:p>
            <a:fld id="{52A9BD7C-CC04-4EEF-9EB8-9AE19026511E}" type="slidenum">
              <a:rPr lang="ko-KR" altLang="en-US" smtClean="0"/>
              <a:pPr/>
              <a:t>‹#›</a:t>
            </a:fld>
            <a:endParaRPr lang="en-US" altLang="ko-KR"/>
          </a:p>
        </p:txBody>
      </p:sp>
    </p:spTree>
    <p:extLst>
      <p:ext uri="{BB962C8B-B14F-4D97-AF65-F5344CB8AC3E}">
        <p14:creationId xmlns:p14="http://schemas.microsoft.com/office/powerpoint/2010/main" val="838226618"/>
      </p:ext>
    </p:extLst>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ko-KR" smtClean="0"/>
              <a:t>www.themegallery.com</a:t>
            </a:r>
            <a:endParaRPr lang="en-US" altLang="ko-KR"/>
          </a:p>
        </p:txBody>
      </p:sp>
      <p:sp>
        <p:nvSpPr>
          <p:cNvPr id="4" name="Footer Placeholder 3"/>
          <p:cNvSpPr>
            <a:spLocks noGrp="1"/>
          </p:cNvSpPr>
          <p:nvPr>
            <p:ph type="ftr" sz="quarter" idx="11"/>
          </p:nvPr>
        </p:nvSpPr>
        <p:spPr/>
        <p:txBody>
          <a:bodyPr/>
          <a:lstStyle/>
          <a:p>
            <a:r>
              <a:rPr lang="en-US" altLang="ko-KR" smtClean="0"/>
              <a:t>Logo</a:t>
            </a:r>
            <a:endParaRPr lang="en-US" altLang="ko-KR"/>
          </a:p>
        </p:txBody>
      </p:sp>
      <p:sp>
        <p:nvSpPr>
          <p:cNvPr id="5" name="Slide Number Placeholder 4"/>
          <p:cNvSpPr>
            <a:spLocks noGrp="1"/>
          </p:cNvSpPr>
          <p:nvPr>
            <p:ph type="sldNum" sz="quarter" idx="12"/>
          </p:nvPr>
        </p:nvSpPr>
        <p:spPr/>
        <p:txBody>
          <a:bodyPr/>
          <a:lstStyle/>
          <a:p>
            <a:fld id="{85900920-E1BD-4687-8C02-33639DDFC912}" type="slidenum">
              <a:rPr lang="ko-KR" altLang="en-US" smtClean="0"/>
              <a:pPr/>
              <a:t>‹#›</a:t>
            </a:fld>
            <a:endParaRPr lang="en-US" altLang="ko-KR"/>
          </a:p>
        </p:txBody>
      </p:sp>
    </p:spTree>
    <p:extLst>
      <p:ext uri="{BB962C8B-B14F-4D97-AF65-F5344CB8AC3E}">
        <p14:creationId xmlns:p14="http://schemas.microsoft.com/office/powerpoint/2010/main" val="2193974431"/>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r>
              <a:rPr lang="en-US" altLang="ko-KR" smtClean="0"/>
              <a:t>www.themegallery.com</a:t>
            </a:r>
            <a:endParaRPr lang="en-US" altLang="ko-KR"/>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E0D03CAC-9962-46D8-8887-6790ACC517D6}" type="slidenum">
              <a:rPr lang="en-US" altLang="en-US" smtClean="0"/>
              <a:pPr>
                <a:defRPr/>
              </a:pPr>
              <a:t>‹#›</a:t>
            </a:fld>
            <a:endParaRPr lang="en-US" altLang="en-US"/>
          </a:p>
        </p:txBody>
      </p:sp>
    </p:spTree>
    <p:extLst>
      <p:ext uri="{BB962C8B-B14F-4D97-AF65-F5344CB8AC3E}">
        <p14:creationId xmlns:p14="http://schemas.microsoft.com/office/powerpoint/2010/main" val="3469409657"/>
      </p:ext>
    </p:extLst>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zh-TW" altLang="en-US" smtClean="0"/>
              <a:t>按一下以編輯母片標題樣式</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r>
              <a:rPr lang="en-US" altLang="ko-KR" smtClean="0"/>
              <a:t>Logo</a:t>
            </a:r>
            <a:endParaRPr lang="en-US" altLang="ko-KR"/>
          </a:p>
        </p:txBody>
      </p:sp>
      <p:sp>
        <p:nvSpPr>
          <p:cNvPr id="7" name="Slide Number Placeholder 6"/>
          <p:cNvSpPr>
            <a:spLocks noGrp="1"/>
          </p:cNvSpPr>
          <p:nvPr>
            <p:ph type="sldNum" sz="quarter" idx="12"/>
          </p:nvPr>
        </p:nvSpPr>
        <p:spPr/>
        <p:txBody>
          <a:bodyPr/>
          <a:lstStyle/>
          <a:p>
            <a:fld id="{BECCC593-A287-4698-8A49-DFBF94CD396B}" type="slidenum">
              <a:rPr lang="ko-KR" altLang="en-US" smtClean="0"/>
              <a:pPr/>
              <a:t>‹#›</a:t>
            </a:fld>
            <a:endParaRPr lang="en-US" altLang="ko-KR"/>
          </a:p>
        </p:txBody>
      </p:sp>
    </p:spTree>
    <p:extLst>
      <p:ext uri="{BB962C8B-B14F-4D97-AF65-F5344CB8AC3E}">
        <p14:creationId xmlns:p14="http://schemas.microsoft.com/office/powerpoint/2010/main" val="835429149"/>
      </p:ext>
    </p:extLst>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r>
              <a:rPr lang="en-US" altLang="ko-KR" smtClean="0"/>
              <a:t>www.themegallery.com</a:t>
            </a:r>
            <a:endParaRPr lang="en-US" altLang="ko-K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E32F75-6AEE-4132-BDBC-B9FF8E1E5573}" type="slidenum">
              <a:rPr lang="ko-KR" altLang="en-US" smtClean="0"/>
              <a:pPr/>
              <a:t>‹#›</a:t>
            </a:fld>
            <a:endParaRPr lang="en-US" altLang="ko-KR"/>
          </a:p>
        </p:txBody>
      </p:sp>
    </p:spTree>
    <p:extLst>
      <p:ext uri="{BB962C8B-B14F-4D97-AF65-F5344CB8AC3E}">
        <p14:creationId xmlns:p14="http://schemas.microsoft.com/office/powerpoint/2010/main" val="1592140577"/>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0000">
              <a:srgbClr val="D1EBE1"/>
            </a:gs>
            <a:gs pos="83000">
              <a:srgbClr val="E4F4EF"/>
            </a:gs>
            <a:gs pos="100000">
              <a:srgbClr val="E4F4EF"/>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r>
              <a:rPr lang="en-US" altLang="ko-KR" smtClean="0"/>
              <a:t>www.themegallery.com</a:t>
            </a:r>
            <a:endParaRPr lang="en-US" altLang="ko-K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ltLang="ko-KR" smtClean="0"/>
              <a:t>Logo</a:t>
            </a:r>
            <a:endParaRPr lang="en-US" altLang="ko-K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41F834E-A691-4709-BFE2-649B3DFCA7F1}" type="slidenum">
              <a:rPr lang="ko-KR" altLang="en-US" smtClean="0"/>
              <a:pPr/>
              <a:t>‹#›</a:t>
            </a:fld>
            <a:endParaRPr lang="en-US" altLang="ko-KR"/>
          </a:p>
        </p:txBody>
      </p:sp>
      <p:sp>
        <p:nvSpPr>
          <p:cNvPr id="8" name="投影片編號版面配置區 3"/>
          <p:cNvSpPr txBox="1">
            <a:spLocks/>
          </p:cNvSpPr>
          <p:nvPr userDrawn="1"/>
        </p:nvSpPr>
        <p:spPr bwMode="auto">
          <a:xfrm>
            <a:off x="11411858" y="6599464"/>
            <a:ext cx="780143" cy="258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200" b="1" kern="1200">
                <a:solidFill>
                  <a:srgbClr val="000000"/>
                </a:solidFill>
                <a:effectLst>
                  <a:outerShdw blurRad="38100" dist="38100" dir="2700000" algn="tl">
                    <a:srgbClr val="C0C0C0"/>
                  </a:outerShdw>
                </a:effectLst>
                <a:latin typeface="Arial" panose="020B0604020202020204" pitchFamily="34" charset="0"/>
                <a:ea typeface="Gulim" panose="020B0600000101010101" pitchFamily="34" charset="-127"/>
                <a:cs typeface="Arial" panose="020B0604020202020204" pitchFamily="34" charset="0"/>
              </a:defRPr>
            </a:lvl1pPr>
            <a:lvl2pPr marL="4572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900" kern="1200">
                <a:solidFill>
                  <a:schemeClr val="tx1"/>
                </a:solidFill>
                <a:latin typeface="Times New Roman" panose="02020603050405020304" pitchFamily="18" charset="0"/>
                <a:ea typeface="+mn-ea"/>
                <a:cs typeface="+mn-cs"/>
              </a:defRPr>
            </a:lvl5pPr>
            <a:lvl6pPr marL="2286000" algn="l" defTabSz="914400" rtl="0" eaLnBrk="1" latinLnBrk="0" hangingPunct="1">
              <a:defRPr sz="1900" kern="1200">
                <a:solidFill>
                  <a:schemeClr val="tx1"/>
                </a:solidFill>
                <a:latin typeface="Times New Roman" panose="02020603050405020304" pitchFamily="18" charset="0"/>
                <a:ea typeface="+mn-ea"/>
                <a:cs typeface="+mn-cs"/>
              </a:defRPr>
            </a:lvl6pPr>
            <a:lvl7pPr marL="2743200" algn="l" defTabSz="914400" rtl="0" eaLnBrk="1" latinLnBrk="0" hangingPunct="1">
              <a:defRPr sz="1900" kern="1200">
                <a:solidFill>
                  <a:schemeClr val="tx1"/>
                </a:solidFill>
                <a:latin typeface="Times New Roman" panose="02020603050405020304" pitchFamily="18" charset="0"/>
                <a:ea typeface="+mn-ea"/>
                <a:cs typeface="+mn-cs"/>
              </a:defRPr>
            </a:lvl7pPr>
            <a:lvl8pPr marL="3200400" algn="l" defTabSz="914400" rtl="0" eaLnBrk="1" latinLnBrk="0" hangingPunct="1">
              <a:defRPr sz="1900" kern="1200">
                <a:solidFill>
                  <a:schemeClr val="tx1"/>
                </a:solidFill>
                <a:latin typeface="Times New Roman" panose="02020603050405020304" pitchFamily="18" charset="0"/>
                <a:ea typeface="+mn-ea"/>
                <a:cs typeface="+mn-cs"/>
              </a:defRPr>
            </a:lvl8pPr>
            <a:lvl9pPr marL="3657600" algn="l" defTabSz="914400" rtl="0" eaLnBrk="1" latinLnBrk="0" hangingPunct="1">
              <a:defRPr sz="1900" kern="1200">
                <a:solidFill>
                  <a:schemeClr val="tx1"/>
                </a:solidFill>
                <a:latin typeface="Times New Roman" panose="02020603050405020304" pitchFamily="18" charset="0"/>
                <a:ea typeface="+mn-ea"/>
                <a:cs typeface="+mn-cs"/>
              </a:defRPr>
            </a:lvl9pPr>
          </a:lstStyle>
          <a:p>
            <a:fld id="{1220322E-3FC9-43A6-8DF7-24B762F5AFCE}" type="slidenum">
              <a:rPr lang="ko-KR" altLang="en-US" sz="1200" smtClean="0"/>
              <a:pPr/>
              <a:t>‹#›</a:t>
            </a:fld>
            <a:endParaRPr lang="en-US" altLang="ko-KR" sz="1200" dirty="0"/>
          </a:p>
        </p:txBody>
      </p:sp>
    </p:spTree>
    <p:extLst>
      <p:ext uri="{BB962C8B-B14F-4D97-AF65-F5344CB8AC3E}">
        <p14:creationId xmlns:p14="http://schemas.microsoft.com/office/powerpoint/2010/main" val="3358390574"/>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Lst>
  <p:transition>
    <p:wipe dir="r"/>
  </p:transition>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179461" y="923612"/>
          <a:ext cx="11853015" cy="5574888"/>
        </p:xfrm>
        <a:graphic>
          <a:graphicData uri="http://schemas.openxmlformats.org/drawingml/2006/table">
            <a:tbl>
              <a:tblPr firstRow="1" firstCol="1" bandRow="1">
                <a:tableStyleId>{5DA37D80-6434-44D0-A028-1B22A696006F}</a:tableStyleId>
              </a:tblPr>
              <a:tblGrid>
                <a:gridCol w="2610024">
                  <a:extLst>
                    <a:ext uri="{9D8B030D-6E8A-4147-A177-3AD203B41FA5}">
                      <a16:colId xmlns:a16="http://schemas.microsoft.com/office/drawing/2014/main" val="20000"/>
                    </a:ext>
                  </a:extLst>
                </a:gridCol>
                <a:gridCol w="4241285">
                  <a:extLst>
                    <a:ext uri="{9D8B030D-6E8A-4147-A177-3AD203B41FA5}">
                      <a16:colId xmlns:a16="http://schemas.microsoft.com/office/drawing/2014/main" val="20001"/>
                    </a:ext>
                  </a:extLst>
                </a:gridCol>
                <a:gridCol w="5001706">
                  <a:extLst>
                    <a:ext uri="{9D8B030D-6E8A-4147-A177-3AD203B41FA5}">
                      <a16:colId xmlns:a16="http://schemas.microsoft.com/office/drawing/2014/main" val="20002"/>
                    </a:ext>
                  </a:extLst>
                </a:gridCol>
              </a:tblGrid>
              <a:tr h="476546">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時間</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議程</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內容</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備註</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0"/>
                  </a:ext>
                </a:extLst>
              </a:tr>
              <a:tr h="593854">
                <a:tc>
                  <a:txBody>
                    <a:bodyPr/>
                    <a:lstStyle/>
                    <a:p>
                      <a:pPr algn="ctr">
                        <a:spcAft>
                          <a:spcPts val="0"/>
                        </a:spcAft>
                      </a:pP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lang="en-US" alt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6830"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報到及領取會議資料</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205651">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09:30-10:30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填表說明</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363824">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10:30-10:40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休</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息</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0"/>
                        </a:spcAft>
                      </a:pP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56419">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10:40-11:20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系統操作說明及意見交流</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林明龍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先</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生</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163825">
                <a:tc>
                  <a:txBody>
                    <a:bodyPr/>
                    <a:lstStyle/>
                    <a:p>
                      <a:pPr algn="ctr">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11:20-12:00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綜合座談</a:t>
                      </a: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主講人：</a:t>
                      </a:r>
                    </a:p>
                    <a:p>
                      <a:pPr algn="l">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大學校院校務資料庫作業小組</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720000" algn="l">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alt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施學琦 </a:t>
                      </a:r>
                      <a:r>
                        <a:rPr lang="zh-TW" altLang="en-US" sz="2200" b="1" kern="100" dirty="0" smtClean="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老師</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614769">
                <a:tc>
                  <a:txBody>
                    <a:bodyPr/>
                    <a:lstStyle/>
                    <a:p>
                      <a:pPr marL="0" algn="ctr" defTabSz="914400" rtl="0" eaLnBrk="1" latinLnBrk="0" hangingPunct="1">
                        <a:spcAft>
                          <a:spcPts val="0"/>
                        </a:spcAft>
                      </a:pP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12:00</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marL="0" algn="ctr" defTabSz="914400" rtl="0" eaLnBrk="1" latinLnBrk="0" hangingPunct="1">
                        <a:spcAft>
                          <a:spcPts val="0"/>
                        </a:spcAft>
                      </a:pP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賦</a:t>
                      </a:r>
                      <a:r>
                        <a:rPr lang="en-US" alt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歸</a:t>
                      </a:r>
                      <a:r>
                        <a:rPr lang="en-US"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lang="zh-TW" sz="2200" b="1" kern="1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17779" marR="17779"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just">
                        <a:spcAft>
                          <a:spcPts val="0"/>
                        </a:spcAft>
                      </a:pPr>
                      <a:endParaRPr lang="zh-TW" sz="1800" b="1" kern="100" dirty="0">
                        <a:effectLst/>
                        <a:latin typeface="華康中圓體" panose="020F0509000000000000" pitchFamily="49" charset="-120"/>
                        <a:ea typeface="華康中圓體" panose="020F0509000000000000" pitchFamily="49" charset="-120"/>
                      </a:endParaRPr>
                    </a:p>
                  </a:txBody>
                  <a:tcPr marL="17780" marR="17780" marT="0" marB="0" anchor="ctr">
                    <a:blipFill dpi="0" rotWithShape="1">
                      <a:blip r:embed="rId2"/>
                      <a:srcRect/>
                      <a:tile tx="0" ty="0" sx="100000" sy="100000" flip="none" algn="tl"/>
                    </a:blipFill>
                  </a:tcPr>
                </a:tc>
                <a:extLst>
                  <a:ext uri="{0D108BD9-81ED-4DB2-BD59-A6C34878D82A}">
                    <a16:rowId xmlns:a16="http://schemas.microsoft.com/office/drawing/2014/main" val="10006"/>
                  </a:ext>
                </a:extLst>
              </a:tr>
            </a:tbl>
          </a:graphicData>
        </a:graphic>
      </p:graphicFrame>
      <p:sp>
        <p:nvSpPr>
          <p:cNvPr id="7" name="Rectangle 2"/>
          <p:cNvSpPr>
            <a:spLocks noGrp="1" noChangeArrowheads="1"/>
          </p:cNvSpPr>
          <p:nvPr>
            <p:ph type="title"/>
          </p:nvPr>
        </p:nvSpPr>
        <p:spPr>
          <a:xfrm>
            <a:off x="1524000" y="13938"/>
            <a:ext cx="9144000" cy="609600"/>
          </a:xfrm>
        </p:spPr>
        <p:txBody>
          <a:bodyPr anchor="ctr" anchorCtr="0">
            <a:noAutofit/>
          </a:bodyPr>
          <a:lstStyle/>
          <a:p>
            <a:pPr>
              <a:lnSpc>
                <a:spcPct val="150000"/>
              </a:lnSpc>
              <a:defRPr/>
            </a:pPr>
            <a:r>
              <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歡迎</a:t>
            </a:r>
            <a:r>
              <a:rPr lang="zh-TW" altLang="en-US"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蒞臨</a:t>
            </a:r>
            <a:r>
              <a:rPr lang="en-US" altLang="zh-TW"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北區</a:t>
            </a:r>
            <a:r>
              <a:rPr lang="en-US" altLang="zh-TW" sz="5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endParaRPr lang="zh-TW" altLang="en-US" sz="5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58833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4031257240"/>
              </p:ext>
            </p:extLst>
          </p:nvPr>
        </p:nvGraphicFramePr>
        <p:xfrm>
          <a:off x="170916" y="732034"/>
          <a:ext cx="11784650" cy="5952022"/>
        </p:xfrm>
        <a:graphic>
          <a:graphicData uri="http://schemas.openxmlformats.org/drawingml/2006/table">
            <a:tbl>
              <a:tblPr/>
              <a:tblGrid>
                <a:gridCol w="1170774">
                  <a:extLst>
                    <a:ext uri="{9D8B030D-6E8A-4147-A177-3AD203B41FA5}">
                      <a16:colId xmlns:a16="http://schemas.microsoft.com/office/drawing/2014/main" val="20000"/>
                    </a:ext>
                  </a:extLst>
                </a:gridCol>
                <a:gridCol w="7657031">
                  <a:extLst>
                    <a:ext uri="{9D8B030D-6E8A-4147-A177-3AD203B41FA5}">
                      <a16:colId xmlns:a16="http://schemas.microsoft.com/office/drawing/2014/main" val="20001"/>
                    </a:ext>
                  </a:extLst>
                </a:gridCol>
                <a:gridCol w="2956845">
                  <a:extLst>
                    <a:ext uri="{9D8B030D-6E8A-4147-A177-3AD203B41FA5}">
                      <a16:colId xmlns:a16="http://schemas.microsoft.com/office/drawing/2014/main" val="20002"/>
                    </a:ext>
                  </a:extLst>
                </a:gridCol>
              </a:tblGrid>
              <a:tr h="35534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683" marB="4568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748942">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8847519"/>
                  </a:ext>
                </a:extLst>
              </a:tr>
              <a:tr h="80253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06002376"/>
                  </a:ext>
                </a:extLst>
              </a:tr>
              <a:tr h="248675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20-3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smtClean="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7</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10-2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19</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24</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25-1</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26)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spc="0" normalizeH="0" baseline="0" noProof="0" dirty="0">
                          <a:ln>
                            <a:noFill/>
                          </a:ln>
                          <a:solidFill>
                            <a:srgbClr val="000000"/>
                          </a:solidFill>
                          <a:effectLst/>
                          <a:uLnTx/>
                          <a:uFillTx/>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大專校院校務資訊公開平臺</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6392608"/>
                  </a:ext>
                </a:extLst>
              </a:tr>
              <a:tr h="154810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en-US" altLang="zh-TW"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8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8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8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高教深耕計畫小組</a:t>
                      </a: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782857313"/>
                  </a:ext>
                </a:extLst>
              </a:tr>
            </a:tbl>
          </a:graphicData>
        </a:graphic>
      </p:graphicFrame>
      <p:sp>
        <p:nvSpPr>
          <p:cNvPr id="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1.6</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325683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4"/>
          <p:cNvSpPr txBox="1">
            <a:spLocks noChangeArrowheads="1"/>
          </p:cNvSpPr>
          <p:nvPr/>
        </p:nvSpPr>
        <p:spPr bwMode="gray">
          <a:xfrm>
            <a:off x="2195388" y="197932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本期作業時程</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6"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3572355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392" y="111943"/>
            <a:ext cx="12180608"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作業</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時程</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內容版面配置區 4"/>
          <p:cNvGraphicFramePr>
            <a:graphicFrameLocks noGrp="1"/>
          </p:cNvGraphicFramePr>
          <p:nvPr>
            <p:ph sz="quarter" idx="13"/>
            <p:extLst>
              <p:ext uri="{D42A27DB-BD31-4B8C-83A1-F6EECF244321}">
                <p14:modId xmlns:p14="http://schemas.microsoft.com/office/powerpoint/2010/main" val="3580124025"/>
              </p:ext>
            </p:extLst>
          </p:nvPr>
        </p:nvGraphicFramePr>
        <p:xfrm>
          <a:off x="598205" y="1041851"/>
          <a:ext cx="11006982" cy="4480560"/>
        </p:xfrm>
        <a:graphic>
          <a:graphicData uri="http://schemas.openxmlformats.org/drawingml/2006/table">
            <a:tbl>
              <a:tblPr firstRow="1" bandRow="1">
                <a:tableStyleId>{5C22544A-7EE6-4342-B048-85BDC9FD1C3A}</a:tableStyleId>
              </a:tblPr>
              <a:tblGrid>
                <a:gridCol w="4930487">
                  <a:extLst>
                    <a:ext uri="{9D8B030D-6E8A-4147-A177-3AD203B41FA5}">
                      <a16:colId xmlns:a16="http://schemas.microsoft.com/office/drawing/2014/main" val="314474761"/>
                    </a:ext>
                  </a:extLst>
                </a:gridCol>
                <a:gridCol w="6076495">
                  <a:extLst>
                    <a:ext uri="{9D8B030D-6E8A-4147-A177-3AD203B41FA5}">
                      <a16:colId xmlns:a16="http://schemas.microsoft.com/office/drawing/2014/main" val="3031485974"/>
                    </a:ext>
                  </a:extLst>
                </a:gridCol>
              </a:tblGrid>
              <a:tr h="54869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起訖時間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作業事項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42613971"/>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02/21~03/04</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a:lnSpc>
                          <a:spcPct val="150000"/>
                        </a:lnSpc>
                      </a:pPr>
                      <a:r>
                        <a:rPr lang="zh-TW" altLang="zh-TW"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基本資料</a:t>
                      </a:r>
                      <a:r>
                        <a:rPr lang="zh-TW" altLang="en-US" sz="24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確認</a:t>
                      </a:r>
                      <a:endParaRPr lang="zh-TW" altLang="en-US" sz="2400" b="1" dirty="0">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73983"/>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03/01~04/30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填表期間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60457273"/>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05/03</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08060"/>
                  </a:ext>
                </a:extLst>
              </a:tr>
              <a:tr h="370840">
                <a:tc>
                  <a:txBody>
                    <a:bodyPr/>
                    <a:lstStyle/>
                    <a:p>
                      <a:pPr marL="0" algn="l">
                        <a:lnSpc>
                          <a:spcPct val="150000"/>
                        </a:lnSpc>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05/08~05/20</a:t>
                      </a:r>
                      <a:endPar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統一修正期間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289716"/>
                  </a:ext>
                </a:extLst>
              </a:tr>
              <a:tr h="37084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TW"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05/22</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資料匯出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1860446"/>
                  </a:ext>
                </a:extLst>
              </a:tr>
              <a:tr h="370840">
                <a:tc>
                  <a:txBody>
                    <a:bodyPr/>
                    <a:lstStyle/>
                    <a:p>
                      <a:pPr marL="0" algn="l">
                        <a:lnSpc>
                          <a:spcPct val="150000"/>
                        </a:lnSpc>
                      </a:pPr>
                      <a:r>
                        <a:rPr lang="en-US" altLang="zh-TW" sz="2400" b="1" smtClean="0">
                          <a:solidFill>
                            <a:srgbClr val="0000FF"/>
                          </a:solidFill>
                          <a:latin typeface="Arial" panose="020B0604020202020204" pitchFamily="34" charset="0"/>
                          <a:ea typeface="微軟正黑體" panose="020B0604030504040204" pitchFamily="34" charset="-120"/>
                          <a:cs typeface="Arial" panose="020B0604020202020204" pitchFamily="34" charset="0"/>
                        </a:rPr>
                        <a:t>05/22~05/31</a:t>
                      </a:r>
                      <a:endPar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zh-TW" altLang="en-US" sz="2400" b="1"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檢核表報部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3686940"/>
                  </a:ext>
                </a:extLst>
              </a:tr>
            </a:tbl>
          </a:graphicData>
        </a:graphic>
      </p:graphicFrame>
    </p:spTree>
    <p:extLst>
      <p:ext uri="{BB962C8B-B14F-4D97-AF65-F5344CB8AC3E}">
        <p14:creationId xmlns:p14="http://schemas.microsoft.com/office/powerpoint/2010/main" val="344548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1943"/>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2.2</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基本資料確認</a:t>
            </a:r>
          </a:p>
        </p:txBody>
      </p:sp>
      <p:sp>
        <p:nvSpPr>
          <p:cNvPr id="10" name="文字方塊 35"/>
          <p:cNvSpPr txBox="1">
            <a:spLocks noChangeArrowheads="1"/>
          </p:cNvSpPr>
          <p:nvPr/>
        </p:nvSpPr>
        <p:spPr bwMode="auto">
          <a:xfrm>
            <a:off x="1991496" y="709486"/>
            <a:ext cx="8178842" cy="615553"/>
          </a:xfrm>
          <a:prstGeom prst="rect">
            <a:avLst/>
          </a:prstGeom>
          <a:noFill/>
          <a:ln w="9525">
            <a:noFill/>
            <a:miter lim="800000"/>
            <a:headEnd/>
            <a:tailEnd/>
          </a:ln>
        </p:spPr>
        <p:txBody>
          <a:bodyPr wrap="none">
            <a:spAutoFit/>
          </a:bodyPr>
          <a:lstStyle/>
          <a:p>
            <a:pPr algn="ctr">
              <a:defRPr/>
            </a:pP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21</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sp>
        <p:nvSpPr>
          <p:cNvPr id="12" name="矩形 11"/>
          <p:cNvSpPr/>
          <p:nvPr/>
        </p:nvSpPr>
        <p:spPr>
          <a:xfrm>
            <a:off x="1097280" y="4628147"/>
            <a:ext cx="10124618" cy="2031325"/>
          </a:xfrm>
          <a:prstGeom prst="rect">
            <a:avLst/>
          </a:prstGeom>
        </p:spPr>
        <p:txBody>
          <a:bodyPr wrap="square">
            <a:spAutoFit/>
          </a:bodyPr>
          <a:lstStyle/>
          <a:p>
            <a:pPr marL="342900" indent="-342900">
              <a:lnSpc>
                <a:spcPct val="150000"/>
              </a:lnSpc>
              <a:buFont typeface="Wingdings" panose="05000000000000000000" pitchFamily="2" charset="2"/>
              <a:buChar char="l"/>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本期基本資料請學校依「</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教育部</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學年度招生名額核定表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總量內核定系所</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學校組織規程</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僅限基本資料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、學院資料等</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其他相關佐證文件</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(ex:</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特殊專班核定函文</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填載。</a:t>
            </a:r>
            <a:endParaRPr lang="zh-TW" altLang="en-US" sz="28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4" name="表格 17"/>
          <p:cNvGraphicFramePr>
            <a:graphicFrameLocks noGrp="1"/>
          </p:cNvGraphicFramePr>
          <p:nvPr>
            <p:extLst>
              <p:ext uri="{D42A27DB-BD31-4B8C-83A1-F6EECF244321}">
                <p14:modId xmlns:p14="http://schemas.microsoft.com/office/powerpoint/2010/main" val="1825809432"/>
              </p:ext>
            </p:extLst>
          </p:nvPr>
        </p:nvGraphicFramePr>
        <p:xfrm>
          <a:off x="2456497" y="1861712"/>
          <a:ext cx="3284484" cy="2665851"/>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430151">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47140">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1</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2</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altLang="zh-TW" b="1" dirty="0" smtClean="0">
                          <a:solidFill>
                            <a:schemeClr val="bg1">
                              <a:lumMod val="50000"/>
                            </a:schemeClr>
                          </a:solidFill>
                          <a:latin typeface="Arial" panose="020B0604020202020204" pitchFamily="34" charset="0"/>
                          <a:cs typeface="Arial" panose="020B0604020202020204" pitchFamily="34" charset="0"/>
                        </a:rPr>
                        <a:t>3</a:t>
                      </a: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869064"/>
                  </a:ext>
                </a:extLst>
              </a:tr>
              <a:tr h="447140">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47140">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bl>
          </a:graphicData>
        </a:graphic>
      </p:graphicFrame>
      <p:sp>
        <p:nvSpPr>
          <p:cNvPr id="15" name="矩形 14"/>
          <p:cNvSpPr/>
          <p:nvPr/>
        </p:nvSpPr>
        <p:spPr>
          <a:xfrm>
            <a:off x="2456498" y="1391628"/>
            <a:ext cx="3284482" cy="431179"/>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113.02</a:t>
            </a:r>
            <a:endParaRPr lang="zh-TW" altLang="en-US" sz="2800" b="1" dirty="0">
              <a:solidFill>
                <a:srgbClr val="000000"/>
              </a:solidFill>
              <a:ea typeface="標楷體" panose="03000509000000000000" pitchFamily="65" charset="-120"/>
            </a:endParaRPr>
          </a:p>
        </p:txBody>
      </p:sp>
      <p:graphicFrame>
        <p:nvGraphicFramePr>
          <p:cNvPr id="7" name="表格 17"/>
          <p:cNvGraphicFramePr>
            <a:graphicFrameLocks noGrp="1"/>
          </p:cNvGraphicFramePr>
          <p:nvPr>
            <p:extLst>
              <p:ext uri="{D42A27DB-BD31-4B8C-83A1-F6EECF244321}">
                <p14:modId xmlns:p14="http://schemas.microsoft.com/office/powerpoint/2010/main" val="651600465"/>
              </p:ext>
            </p:extLst>
          </p:nvPr>
        </p:nvGraphicFramePr>
        <p:xfrm>
          <a:off x="6449377" y="1850240"/>
          <a:ext cx="3284484" cy="2668179"/>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469212">
                  <a:extLst>
                    <a:ext uri="{9D8B030D-6E8A-4147-A177-3AD203B41FA5}">
                      <a16:colId xmlns:a16="http://schemas.microsoft.com/office/drawing/2014/main" val="256846026"/>
                    </a:ext>
                  </a:extLst>
                </a:gridCol>
                <a:gridCol w="469212">
                  <a:extLst>
                    <a:ext uri="{9D8B030D-6E8A-4147-A177-3AD203B41FA5}">
                      <a16:colId xmlns:a16="http://schemas.microsoft.com/office/drawing/2014/main" val="2257527877"/>
                    </a:ext>
                  </a:extLst>
                </a:gridCol>
                <a:gridCol w="469212">
                  <a:extLst>
                    <a:ext uri="{9D8B030D-6E8A-4147-A177-3AD203B41FA5}">
                      <a16:colId xmlns:a16="http://schemas.microsoft.com/office/drawing/2014/main" val="4145448609"/>
                    </a:ext>
                  </a:extLst>
                </a:gridCol>
                <a:gridCol w="469212">
                  <a:extLst>
                    <a:ext uri="{9D8B030D-6E8A-4147-A177-3AD203B41FA5}">
                      <a16:colId xmlns:a16="http://schemas.microsoft.com/office/drawing/2014/main" val="835481753"/>
                    </a:ext>
                  </a:extLst>
                </a:gridCol>
                <a:gridCol w="469212">
                  <a:extLst>
                    <a:ext uri="{9D8B030D-6E8A-4147-A177-3AD203B41FA5}">
                      <a16:colId xmlns:a16="http://schemas.microsoft.com/office/drawing/2014/main" val="3853400446"/>
                    </a:ext>
                  </a:extLst>
                </a:gridCol>
                <a:gridCol w="469212">
                  <a:extLst>
                    <a:ext uri="{9D8B030D-6E8A-4147-A177-3AD203B41FA5}">
                      <a16:colId xmlns:a16="http://schemas.microsoft.com/office/drawing/2014/main" val="1113717072"/>
                    </a:ext>
                  </a:extLst>
                </a:gridCol>
                <a:gridCol w="469212">
                  <a:extLst>
                    <a:ext uri="{9D8B030D-6E8A-4147-A177-3AD203B41FA5}">
                      <a16:colId xmlns:a16="http://schemas.microsoft.com/office/drawing/2014/main" val="3757867286"/>
                    </a:ext>
                  </a:extLst>
                </a:gridCol>
              </a:tblGrid>
              <a:tr h="373150">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alt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387888">
                <a:tc>
                  <a:txBody>
                    <a:bodyPr/>
                    <a:lstStyle/>
                    <a:p>
                      <a:pPr marL="0" lvl="0" algn="ctr" defTabSz="914400" rtl="0" eaLnBrk="1" fontAlgn="ctr" latinLnBrk="0" hangingPunct="1"/>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endParaRPr lang="zh-TW" altLang="en-US" b="1" dirty="0">
                        <a:solidFill>
                          <a:schemeClr val="bg1">
                            <a:lumMod val="50000"/>
                          </a:schemeClr>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algn="ctr"/>
                      <a:r>
                        <a:rPr lang="en-US" altLang="zh-TW" b="1" dirty="0" smtClean="0">
                          <a:solidFill>
                            <a:srgbClr val="FF0000"/>
                          </a:solidFill>
                          <a:latin typeface="Arial" panose="020B0604020202020204" pitchFamily="34" charset="0"/>
                          <a:cs typeface="Arial" panose="020B0604020202020204" pitchFamily="34" charset="0"/>
                        </a:rPr>
                        <a:t>1</a:t>
                      </a:r>
                      <a:endParaRPr lang="zh-TW" altLang="en-US" b="1" dirty="0">
                        <a:solidFill>
                          <a:srgbClr val="FF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algn="ctr"/>
                      <a:r>
                        <a:rPr lang="en-US" altLang="zh-TW" b="1" dirty="0" smtClean="0">
                          <a:solidFill>
                            <a:srgbClr val="FF0000"/>
                          </a:solidFill>
                          <a:latin typeface="Arial" panose="020B0604020202020204" pitchFamily="34" charset="0"/>
                          <a:cs typeface="Arial" panose="020B0604020202020204" pitchFamily="34" charset="0"/>
                        </a:rPr>
                        <a:t>2</a:t>
                      </a:r>
                      <a:endParaRPr lang="zh-TW" altLang="en-US" b="1" dirty="0">
                        <a:solidFill>
                          <a:srgbClr val="FF0000"/>
                        </a:solidFill>
                        <a:latin typeface="Arial" panose="020B0604020202020204" pitchFamily="34" charset="0"/>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3315709961"/>
                  </a:ext>
                </a:extLst>
              </a:tr>
              <a:tr h="355589">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387888">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047869064"/>
                  </a:ext>
                </a:extLst>
              </a:tr>
              <a:tr h="387888">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00703856"/>
                  </a:ext>
                </a:extLst>
              </a:tr>
              <a:tr h="387888">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69090484"/>
                  </a:ext>
                </a:extLst>
              </a:tr>
              <a:tr h="387888">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91046930"/>
                  </a:ext>
                </a:extLst>
              </a:tr>
            </a:tbl>
          </a:graphicData>
        </a:graphic>
      </p:graphicFrame>
      <p:sp>
        <p:nvSpPr>
          <p:cNvPr id="8" name="矩形 7"/>
          <p:cNvSpPr/>
          <p:nvPr/>
        </p:nvSpPr>
        <p:spPr>
          <a:xfrm>
            <a:off x="6449378" y="1380155"/>
            <a:ext cx="3284482" cy="431179"/>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113.03</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45237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12241"/>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填表期間</a:t>
            </a:r>
          </a:p>
        </p:txBody>
      </p:sp>
      <p:sp>
        <p:nvSpPr>
          <p:cNvPr id="5" name="文字方塊 35"/>
          <p:cNvSpPr txBox="1">
            <a:spLocks noChangeArrowheads="1"/>
          </p:cNvSpPr>
          <p:nvPr/>
        </p:nvSpPr>
        <p:spPr bwMode="auto">
          <a:xfrm>
            <a:off x="1932520" y="856760"/>
            <a:ext cx="8300670" cy="615553"/>
          </a:xfrm>
          <a:prstGeom prst="rect">
            <a:avLst/>
          </a:prstGeom>
          <a:noFill/>
          <a:ln w="9525">
            <a:noFill/>
            <a:miter lim="800000"/>
            <a:headEnd/>
            <a:tailEnd/>
          </a:ln>
        </p:spPr>
        <p:txBody>
          <a:bodyPr wrap="none">
            <a:spAutoFit/>
          </a:bodyPr>
          <a:lstStyle/>
          <a:p>
            <a:pPr algn="ctr">
              <a:defRPr/>
            </a:pPr>
            <a:r>
              <a:rPr lang="zh-TW" altLang="en-US" sz="3400"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日上午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起</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至 </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30</a:t>
            </a:r>
            <a:r>
              <a:rPr lang="zh-TW" altLang="en-US" sz="3400" b="1" u="heavy" dirty="0" smtClean="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止</a:t>
            </a:r>
          </a:p>
        </p:txBody>
      </p:sp>
      <p:graphicFrame>
        <p:nvGraphicFramePr>
          <p:cNvPr id="6" name="資料庫圖表 5"/>
          <p:cNvGraphicFramePr/>
          <p:nvPr>
            <p:extLst>
              <p:ext uri="{D42A27DB-BD31-4B8C-83A1-F6EECF244321}">
                <p14:modId xmlns:p14="http://schemas.microsoft.com/office/powerpoint/2010/main" val="679357188"/>
              </p:ext>
            </p:extLst>
          </p:nvPr>
        </p:nvGraphicFramePr>
        <p:xfrm>
          <a:off x="1527087" y="1977082"/>
          <a:ext cx="9140913" cy="3896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064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13684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2.4</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6" name="文字方塊 21"/>
          <p:cNvSpPr txBox="1">
            <a:spLocks noChangeArrowheads="1"/>
          </p:cNvSpPr>
          <p:nvPr/>
        </p:nvSpPr>
        <p:spPr bwMode="auto">
          <a:xfrm>
            <a:off x="5412493" y="1437896"/>
            <a:ext cx="5085409" cy="3323987"/>
          </a:xfrm>
          <a:prstGeom prst="rect">
            <a:avLst/>
          </a:prstGeom>
          <a:noFill/>
          <a:ln w="9525">
            <a:noFill/>
            <a:miter lim="800000"/>
            <a:headEnd/>
            <a:tailEnd/>
          </a:ln>
        </p:spPr>
        <p:txBody>
          <a:bodyPr wrap="square">
            <a:spAutoFit/>
          </a:bodyPr>
          <a:lstStyle/>
          <a:p>
            <a:pPr marL="342900" indent="-342900">
              <a:lnSpc>
                <a:spcPct val="150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113.05.03</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大學校院獎補助</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4042268263"/>
              </p:ext>
            </p:extLst>
          </p:nvPr>
        </p:nvGraphicFramePr>
        <p:xfrm>
          <a:off x="1736792" y="2146576"/>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9" name="矩形 8"/>
          <p:cNvSpPr/>
          <p:nvPr/>
        </p:nvSpPr>
        <p:spPr>
          <a:xfrm>
            <a:off x="1736792" y="1584204"/>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176070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107894"/>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統一期間</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資料修正</a:t>
            </a:r>
          </a:p>
        </p:txBody>
      </p:sp>
      <p:sp>
        <p:nvSpPr>
          <p:cNvPr id="8" name="文字方塊 21"/>
          <p:cNvSpPr txBox="1">
            <a:spLocks noChangeArrowheads="1"/>
          </p:cNvSpPr>
          <p:nvPr/>
        </p:nvSpPr>
        <p:spPr bwMode="auto">
          <a:xfrm>
            <a:off x="1598143" y="910250"/>
            <a:ext cx="900268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20</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p>
        </p:txBody>
      </p:sp>
      <p:sp>
        <p:nvSpPr>
          <p:cNvPr id="9" name="文字方塊 21"/>
          <p:cNvSpPr txBox="1">
            <a:spLocks noChangeArrowheads="1"/>
          </p:cNvSpPr>
          <p:nvPr/>
        </p:nvSpPr>
        <p:spPr bwMode="auto">
          <a:xfrm>
            <a:off x="5356167" y="1757258"/>
            <a:ext cx="5650816" cy="2677656"/>
          </a:xfrm>
          <a:prstGeom prst="rect">
            <a:avLst/>
          </a:prstGeom>
          <a:noFill/>
          <a:ln w="9525">
            <a:noFill/>
            <a:miter lim="800000"/>
            <a:headEnd/>
            <a:tailEnd/>
          </a:ln>
        </p:spPr>
        <p:txBody>
          <a:bodyPr wrap="square">
            <a:spAutoFit/>
          </a:bodyPr>
          <a:lstStyle/>
          <a:p>
            <a:pPr marL="457200" indent="-457200">
              <a:lnSpc>
                <a:spcPct val="150000"/>
              </a:lnSpc>
              <a:buFont typeface="Wingdings" panose="05000000000000000000" pitchFamily="2" charset="2"/>
              <a:buChar char="l"/>
              <a:defRPr/>
            </a:pP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修正本期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表冊資料</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之學校</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5/8-5/20</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間</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提出申請並</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務必</a:t>
            </a:r>
            <a:r>
              <a:rPr lang="zh-TW" altLang="en-US" sz="28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5/20</a:t>
            </a:r>
            <a:r>
              <a:rPr lang="zh-TW" altLang="en-US" sz="2800" b="1" u="heavy"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下午</a:t>
            </a:r>
            <a:r>
              <a:rPr lang="en-US"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時前</a:t>
            </a:r>
            <a:r>
              <a:rPr lang="zh-TW" altLang="zh-TW" sz="2800" b="1" u="heavy" dirty="0">
                <a:solidFill>
                  <a:srgbClr val="FF0000"/>
                </a:solidFill>
                <a:latin typeface="Arial" panose="020B0604020202020204" pitchFamily="34" charset="0"/>
                <a:ea typeface="微軟正黑體" panose="020B0604030504040204" pitchFamily="34" charset="-120"/>
                <a:cs typeface="Arial" panose="020B0604020202020204" pitchFamily="34" charset="0"/>
              </a:rPr>
              <a:t>完成修正作業</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1" name="表格 17"/>
          <p:cNvGraphicFramePr>
            <a:graphicFrameLocks noGrp="1"/>
          </p:cNvGraphicFramePr>
          <p:nvPr>
            <p:extLst>
              <p:ext uri="{D42A27DB-BD31-4B8C-83A1-F6EECF244321}">
                <p14:modId xmlns:p14="http://schemas.microsoft.com/office/powerpoint/2010/main" val="3682766983"/>
              </p:ext>
            </p:extLst>
          </p:nvPr>
        </p:nvGraphicFramePr>
        <p:xfrm>
          <a:off x="1736792" y="2267599"/>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lvl="0" algn="ctr" defTabSz="914400" rtl="0" eaLnBrk="1" fontAlgn="ctr" latinLnBrk="0" hangingPunct="1"/>
                      <a:r>
                        <a:rPr lang="en-US" altLang="zh-TW" sz="1800" b="1" kern="1200" dirty="0" smtClean="0">
                          <a:solidFill>
                            <a:srgbClr val="FF0000"/>
                          </a:solidFill>
                          <a:latin typeface="Arial" panose="020B0604020202020204" pitchFamily="34" charset="0"/>
                          <a:ea typeface="+mn-ea"/>
                          <a:cs typeface="Arial" panose="020B0604020202020204" pitchFamily="34" charset="0"/>
                        </a:rPr>
                        <a:t>10</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rgbClr val="FF0000"/>
                          </a:solidFill>
                          <a:latin typeface="Arial" panose="020B0604020202020204" pitchFamily="34" charset="0"/>
                          <a:ea typeface="+mn-ea"/>
                          <a:cs typeface="Arial" panose="020B0604020202020204" pitchFamily="34" charset="0"/>
                        </a:rPr>
                        <a:t>11</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13</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14</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17</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18</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19</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12" name="矩形 11"/>
          <p:cNvSpPr/>
          <p:nvPr/>
        </p:nvSpPr>
        <p:spPr>
          <a:xfrm>
            <a:off x="1736792" y="1705227"/>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2759529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4" y="138060"/>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2.6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資料匯出</a:t>
            </a:r>
          </a:p>
        </p:txBody>
      </p:sp>
      <p:sp>
        <p:nvSpPr>
          <p:cNvPr id="11" name="文字方塊 21"/>
          <p:cNvSpPr txBox="1">
            <a:spLocks noChangeArrowheads="1"/>
          </p:cNvSpPr>
          <p:nvPr/>
        </p:nvSpPr>
        <p:spPr bwMode="auto">
          <a:xfrm>
            <a:off x="5822684" y="330940"/>
            <a:ext cx="4812755" cy="6222473"/>
          </a:xfrm>
          <a:prstGeom prst="rect">
            <a:avLst/>
          </a:prstGeom>
          <a:noFill/>
          <a:ln w="9525">
            <a:noFill/>
            <a:miter lim="800000"/>
            <a:headEnd/>
            <a:tailEnd/>
          </a:ln>
        </p:spPr>
        <p:txBody>
          <a:bodyPr wrap="square">
            <a:spAutoFit/>
          </a:bodyPr>
          <a:lstStyle/>
          <a:p>
            <a:pPr marL="342900" indent="-342900">
              <a:lnSpc>
                <a:spcPts val="4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113.05.22</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教育部統計處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大學總量管制小組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產學合作績效評量</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私立大學校院獎補助小組</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4000"/>
              </a:lnSpc>
              <a:buFont typeface="Wingdings" panose="05000000000000000000" pitchFamily="2" charset="2"/>
              <a:buChar char="l"/>
              <a:defRPr/>
            </a:pPr>
            <a:r>
              <a:rPr lang="en-US" altLang="zh-TW"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113.05.22</a:t>
            </a:r>
            <a:r>
              <a:rPr lang="zh-TW" altLang="en-US" sz="2800" b="1" u="heavy"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rPr>
              <a:t>次資料匯出：</a:t>
            </a:r>
            <a:endParaRPr lang="en-US" altLang="zh-TW" sz="2800" b="1" u="heavy"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教育部人事處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國際</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司</a:t>
            </a:r>
            <a:endPar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會計</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處</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教育部國際化調查</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ts val="4000"/>
              </a:lnSpc>
              <a:tabLst>
                <a:tab pos="534988" algn="l"/>
              </a:tabLst>
              <a:defRPr/>
            </a:pP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高教深耕計畫</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小組</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6" name="表格 17"/>
          <p:cNvGraphicFramePr>
            <a:graphicFrameLocks noGrp="1"/>
          </p:cNvGraphicFramePr>
          <p:nvPr>
            <p:extLst>
              <p:ext uri="{D42A27DB-BD31-4B8C-83A1-F6EECF244321}">
                <p14:modId xmlns:p14="http://schemas.microsoft.com/office/powerpoint/2010/main" val="2852883264"/>
              </p:ext>
            </p:extLst>
          </p:nvPr>
        </p:nvGraphicFramePr>
        <p:xfrm>
          <a:off x="1736792" y="2267599"/>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24</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28</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29</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7" name="矩形 6"/>
          <p:cNvSpPr/>
          <p:nvPr/>
        </p:nvSpPr>
        <p:spPr>
          <a:xfrm>
            <a:off x="1736792" y="1705227"/>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397773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92" y="144327"/>
            <a:ext cx="7094837" cy="609600"/>
          </a:xfrm>
        </p:spPr>
        <p:txBody>
          <a:bodyPr>
            <a:noAutofit/>
          </a:bodyPr>
          <a:lstStyle/>
          <a:p>
            <a:pPr algn="l"/>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2.7</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檢核表報部</a:t>
            </a:r>
          </a:p>
        </p:txBody>
      </p:sp>
      <p:sp>
        <p:nvSpPr>
          <p:cNvPr id="10" name="文字方塊 30"/>
          <p:cNvSpPr txBox="1">
            <a:spLocks noChangeArrowheads="1"/>
          </p:cNvSpPr>
          <p:nvPr/>
        </p:nvSpPr>
        <p:spPr bwMode="auto">
          <a:xfrm>
            <a:off x="4429167" y="1582777"/>
            <a:ext cx="7090564" cy="4796826"/>
          </a:xfrm>
          <a:prstGeom prst="rect">
            <a:avLst/>
          </a:prstGeom>
          <a:noFill/>
          <a:ln w="9525">
            <a:noFill/>
            <a:miter lim="800000"/>
            <a:headEnd/>
            <a:tailEnd/>
          </a:ln>
        </p:spPr>
        <p:txBody>
          <a:bodyPr wrap="square">
            <a:spAutoFit/>
          </a:bodyPr>
          <a:lstStyle/>
          <a:p>
            <a:pPr marL="457200" indent="-457200">
              <a:lnSpc>
                <a:spcPct val="150000"/>
              </a:lnSpc>
              <a:spcBef>
                <a:spcPts val="200"/>
              </a:spcBef>
              <a:spcAft>
                <a:spcPts val="200"/>
              </a:spcAft>
              <a:buClr>
                <a:srgbClr val="000000"/>
              </a:buClr>
              <a:buAutoNum type="arabicPeriod"/>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線上填妥檢核表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457200" indent="-457200">
              <a:lnSpc>
                <a:spcPct val="150000"/>
              </a:lnSpc>
              <a:spcBef>
                <a:spcPts val="200"/>
              </a:spcBef>
              <a:spcAft>
                <a:spcPts val="200"/>
              </a:spcAft>
              <a:buClr>
                <a:srgbClr val="000000"/>
              </a:buClr>
              <a:buAutoNum type="arabicPeriod"/>
              <a:defRPr/>
            </a:pP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電子公文</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方式函送核章版檢核表報部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spcBef>
                <a:spcPts val="200"/>
              </a:spcBef>
              <a:spcAft>
                <a:spcPts val="200"/>
              </a:spcAft>
              <a:buClr>
                <a:srgbClr val="000000"/>
              </a:buClr>
              <a:buFont typeface="+mj-lt"/>
              <a:buAutoNum type="arabicParenR"/>
              <a:defRPr/>
            </a:pP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公文正本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ct val="150000"/>
              </a:lnSpc>
              <a:spcBef>
                <a:spcPts val="200"/>
              </a:spcBef>
              <a:spcAft>
                <a:spcPts val="200"/>
              </a:spcAft>
              <a:buClr>
                <a:srgbClr val="000000"/>
              </a:buClr>
              <a:buAutoNum type="arabicParenR"/>
              <a:defRPr/>
            </a:pPr>
            <a:r>
              <a:rPr lang="zh-TW" altLang="en-US" sz="2800" dirty="0">
                <a:solidFill>
                  <a:srgbClr val="FF0000"/>
                </a:solidFill>
                <a:latin typeface="Arial" panose="020B0604020202020204" pitchFamily="34" charset="0"/>
                <a:ea typeface="微軟正黑體" panose="020B0604030504040204" pitchFamily="34" charset="-120"/>
                <a:cs typeface="Arial" panose="020B0604020202020204" pitchFamily="34" charset="0"/>
              </a:rPr>
              <a:t>公文副本</a:t>
            </a:r>
            <a:r>
              <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國立雲林科技大學</a:t>
            </a:r>
            <a:r>
              <a:rPr lang="zh-TW" altLang="en-US" sz="2800" dirty="0">
                <a:solidFill>
                  <a:srgbClr val="000000"/>
                </a:solidFill>
                <a:latin typeface="Arial" panose="020B0604020202020204" pitchFamily="34" charset="0"/>
                <a:ea typeface="微軟正黑體" panose="020B0604030504040204" pitchFamily="34" charset="-120"/>
                <a:cs typeface="Arial" panose="020B0604020202020204" pitchFamily="34" charset="0"/>
              </a:rPr>
              <a:t>大學校院校務資料庫</a:t>
            </a:r>
            <a:endParaRPr lang="en-US" altLang="zh-TW" sz="28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Bef>
                <a:spcPts val="200"/>
              </a:spcBef>
              <a:spcAft>
                <a:spcPts val="200"/>
              </a:spcAft>
              <a:buClr>
                <a:srgbClr val="000000"/>
              </a:buClr>
              <a:defRPr/>
            </a:pPr>
            <a:r>
              <a:rPr lang="zh-TW" altLang="en-US" sz="28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正、副本公文皆需檢附「核章版」檢核表</a:t>
            </a:r>
            <a:endPar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Bef>
                <a:spcPts val="200"/>
              </a:spcBef>
              <a:spcAft>
                <a:spcPts val="200"/>
              </a:spcAft>
              <a:buClr>
                <a:srgbClr val="000000"/>
              </a:buClr>
              <a:defRPr/>
            </a:pPr>
            <a:r>
              <a:rPr lang="zh-TW" altLang="en-US" sz="2800" b="1" dirty="0">
                <a:solidFill>
                  <a:srgbClr val="FF0000"/>
                </a:solidFill>
                <a:ea typeface="微軟正黑體" panose="020B0604030504040204" pitchFamily="34" charset="-120"/>
                <a:cs typeface="Arial" panose="020B0604020202020204" pitchFamily="34" charset="0"/>
                <a:sym typeface="Wingdings 2" panose="05020102010507070707" pitchFamily="18" charset="2"/>
              </a:rPr>
              <a:t> </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檢核表檔案大小限制為</a:t>
            </a:r>
            <a:r>
              <a:rPr lang="en-US" altLang="zh-TW"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5MB</a:t>
            </a:r>
            <a:r>
              <a:rPr lang="zh-TW" altLang="en-US" sz="2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以內</a:t>
            </a:r>
            <a:endParaRPr lang="en-US" altLang="zh-TW" sz="2800" u="sng" strike="dblStrike"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 name="矩形 1"/>
          <p:cNvSpPr/>
          <p:nvPr/>
        </p:nvSpPr>
        <p:spPr>
          <a:xfrm>
            <a:off x="1758958" y="607449"/>
            <a:ext cx="8729530" cy="877163"/>
          </a:xfrm>
          <a:prstGeom prst="rect">
            <a:avLst/>
          </a:prstGeom>
        </p:spPr>
        <p:txBody>
          <a:bodyPr wrap="square">
            <a:spAutoFit/>
          </a:bodyPr>
          <a:lstStyle/>
          <a:p>
            <a:pPr algn="ctr">
              <a:lnSpc>
                <a:spcPct val="150000"/>
              </a:lnSpc>
              <a:defRPr/>
            </a:pP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22</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上午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8:00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起 至 </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月</a:t>
            </a:r>
            <a:r>
              <a:rPr lang="en-US" altLang="zh-TW"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31</a:t>
            </a:r>
            <a:r>
              <a:rPr lang="zh-TW" altLang="en-US" sz="3400" b="1" u="heavy" dirty="0" smtClean="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日</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下午</a:t>
            </a:r>
            <a:r>
              <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5:00</a:t>
            </a:r>
            <a:r>
              <a:rPr lang="zh-TW" altLang="en-US"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止</a:t>
            </a:r>
            <a:endParaRPr lang="en-US" altLang="zh-TW" sz="3400" b="1" u="heavy" dirty="0">
              <a:solidFill>
                <a:srgbClr val="0000FF"/>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graphicFrame>
        <p:nvGraphicFramePr>
          <p:cNvPr id="7" name="表格 17"/>
          <p:cNvGraphicFramePr>
            <a:graphicFrameLocks noGrp="1"/>
          </p:cNvGraphicFramePr>
          <p:nvPr>
            <p:extLst>
              <p:ext uri="{D42A27DB-BD31-4B8C-83A1-F6EECF244321}">
                <p14:modId xmlns:p14="http://schemas.microsoft.com/office/powerpoint/2010/main" val="2745620205"/>
              </p:ext>
            </p:extLst>
          </p:nvPr>
        </p:nvGraphicFramePr>
        <p:xfrm>
          <a:off x="378645" y="2267599"/>
          <a:ext cx="3675700" cy="2646440"/>
        </p:xfrm>
        <a:graphic>
          <a:graphicData uri="http://schemas.openxmlformats.org/drawingml/2006/table">
            <a:tbl>
              <a:tblPr firstRow="1" bandRow="1">
                <a:effectLst>
                  <a:outerShdw dist="38103" dir="5400000" algn="tl">
                    <a:srgbClr val="000000"/>
                  </a:outerShdw>
                </a:effectLst>
                <a:tableStyleId>{2D5ABB26-0587-4C30-8999-92F81FD0307C}</a:tableStyleId>
              </a:tblPr>
              <a:tblGrid>
                <a:gridCol w="525100">
                  <a:extLst>
                    <a:ext uri="{9D8B030D-6E8A-4147-A177-3AD203B41FA5}">
                      <a16:colId xmlns:a16="http://schemas.microsoft.com/office/drawing/2014/main" val="256846026"/>
                    </a:ext>
                  </a:extLst>
                </a:gridCol>
                <a:gridCol w="525100">
                  <a:extLst>
                    <a:ext uri="{9D8B030D-6E8A-4147-A177-3AD203B41FA5}">
                      <a16:colId xmlns:a16="http://schemas.microsoft.com/office/drawing/2014/main" val="2257527877"/>
                    </a:ext>
                  </a:extLst>
                </a:gridCol>
                <a:gridCol w="525100">
                  <a:extLst>
                    <a:ext uri="{9D8B030D-6E8A-4147-A177-3AD203B41FA5}">
                      <a16:colId xmlns:a16="http://schemas.microsoft.com/office/drawing/2014/main" val="4145448609"/>
                    </a:ext>
                  </a:extLst>
                </a:gridCol>
                <a:gridCol w="525100">
                  <a:extLst>
                    <a:ext uri="{9D8B030D-6E8A-4147-A177-3AD203B41FA5}">
                      <a16:colId xmlns:a16="http://schemas.microsoft.com/office/drawing/2014/main" val="835481753"/>
                    </a:ext>
                  </a:extLst>
                </a:gridCol>
                <a:gridCol w="525100">
                  <a:extLst>
                    <a:ext uri="{9D8B030D-6E8A-4147-A177-3AD203B41FA5}">
                      <a16:colId xmlns:a16="http://schemas.microsoft.com/office/drawing/2014/main" val="3853400446"/>
                    </a:ext>
                  </a:extLst>
                </a:gridCol>
                <a:gridCol w="525100">
                  <a:extLst>
                    <a:ext uri="{9D8B030D-6E8A-4147-A177-3AD203B41FA5}">
                      <a16:colId xmlns:a16="http://schemas.microsoft.com/office/drawing/2014/main" val="1113717072"/>
                    </a:ext>
                  </a:extLst>
                </a:gridCol>
                <a:gridCol w="525100">
                  <a:extLst>
                    <a:ext uri="{9D8B030D-6E8A-4147-A177-3AD203B41FA5}">
                      <a16:colId xmlns:a16="http://schemas.microsoft.com/office/drawing/2014/main" val="3757867286"/>
                    </a:ext>
                  </a:extLst>
                </a:gridCol>
              </a:tblGrid>
              <a:tr h="392197">
                <a:tc>
                  <a:txBody>
                    <a:bodyPr/>
                    <a:lstStyle/>
                    <a:p>
                      <a:pPr marL="0" lvl="0" algn="ctr" defTabSz="914400" rtl="0" eaLnBrk="1" fontAlgn="ctr" latinLnBrk="0" hangingPunct="1"/>
                      <a:r>
                        <a:rPr lang="zh-TW" alt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日</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一</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二</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三</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四</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五</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lvl="0" algn="ctr" defTabSz="914400" rtl="0" eaLnBrk="1" fontAlgn="ctr" latinLnBrk="0" hangingPunct="1"/>
                      <a:r>
                        <a:rPr lang="zh-TW"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rPr>
                        <a:t>六</a:t>
                      </a:r>
                      <a:endParaRPr lang="en-US" sz="1800" b="1" kern="1200" dirty="0">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097508803"/>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3</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15709961"/>
                  </a:ext>
                </a:extLst>
              </a:tr>
              <a:tr h="440916">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6</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7</a:t>
                      </a: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lvl="0" algn="ctr" defTabSz="914400" rtl="0" eaLnBrk="1" fontAlgn="ctr" latinLnBrk="0" hangingPunct="1"/>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10</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None/>
                        <a:tabLst/>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11</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76629822"/>
                  </a:ext>
                </a:extLst>
              </a:tr>
              <a:tr h="48542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12</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13</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14</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15</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16</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17</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18</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47869064"/>
                  </a:ext>
                </a:extLst>
              </a:tr>
              <a:tr h="491371">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19</a:t>
                      </a:r>
                      <a:endParaRPr 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20</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chemeClr val="bg1">
                              <a:lumMod val="50000"/>
                            </a:schemeClr>
                          </a:solidFill>
                          <a:latin typeface="Arial" panose="020B0604020202020204" pitchFamily="34" charset="0"/>
                          <a:ea typeface="+mn-ea"/>
                          <a:cs typeface="Arial" panose="020B0604020202020204" pitchFamily="34" charset="0"/>
                        </a:rPr>
                        <a:t>21</a:t>
                      </a:r>
                      <a:endParaRPr lang="zh-TW" altLang="en-US"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22</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23</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24</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25</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400703856"/>
                  </a:ext>
                </a:extLst>
              </a:tr>
              <a:tr h="4182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26</a:t>
                      </a:r>
                      <a:endParaRPr 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27</a:t>
                      </a:r>
                      <a:endParaRPr lang="en-US" altLang="zh-TW"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28</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29</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30</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TW" sz="1800" b="1" kern="1200" dirty="0" smtClean="0">
                          <a:solidFill>
                            <a:srgbClr val="FF0000"/>
                          </a:solidFill>
                          <a:latin typeface="Arial" panose="020B0604020202020204" pitchFamily="34" charset="0"/>
                          <a:ea typeface="+mn-ea"/>
                          <a:cs typeface="Arial" panose="020B0604020202020204" pitchFamily="34" charset="0"/>
                        </a:rPr>
                        <a:t>31</a:t>
                      </a:r>
                      <a:endParaRPr lang="zh-TW" altLang="en-US" sz="1800" b="1" kern="1200" dirty="0">
                        <a:solidFill>
                          <a:srgbClr val="FF0000"/>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zh-TW" sz="1800" b="1" kern="1200" dirty="0">
                        <a:solidFill>
                          <a:schemeClr val="bg1">
                            <a:lumMod val="50000"/>
                          </a:schemeClr>
                        </a:solidFill>
                        <a:latin typeface="Arial" panose="020B0604020202020204" pitchFamily="34" charset="0"/>
                        <a:ea typeface="+mn-ea"/>
                        <a:cs typeface="Arial" panose="020B0604020202020204" pitchFamily="34" charset="0"/>
                      </a:endParaRPr>
                    </a:p>
                  </a:txBody>
                  <a:tcPr marL="9528" marR="9528" marT="952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69090484"/>
                  </a:ext>
                </a:extLst>
              </a:tr>
            </a:tbl>
          </a:graphicData>
        </a:graphic>
      </p:graphicFrame>
      <p:sp>
        <p:nvSpPr>
          <p:cNvPr id="8" name="矩形 7"/>
          <p:cNvSpPr/>
          <p:nvPr/>
        </p:nvSpPr>
        <p:spPr>
          <a:xfrm>
            <a:off x="378645" y="1705227"/>
            <a:ext cx="3675700" cy="562372"/>
          </a:xfrm>
          <a:prstGeom prst="rect">
            <a:avLst/>
          </a:prstGeom>
          <a:solidFill>
            <a:schemeClr val="accent1">
              <a:lumMod val="20000"/>
              <a:lumOff val="80000"/>
            </a:schemeClr>
          </a:solidFill>
          <a:ln w="38100">
            <a:solidFill>
              <a:schemeClr val="bg1"/>
            </a:solidFill>
          </a:ln>
          <a:effectLst>
            <a:outerShdw blurRad="50800" dist="38100" dir="16200000"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US" altLang="zh-TW" sz="2800" b="1" dirty="0" smtClean="0">
                <a:solidFill>
                  <a:srgbClr val="000000"/>
                </a:solidFill>
                <a:ea typeface="標楷體" panose="03000509000000000000" pitchFamily="65" charset="-120"/>
              </a:rPr>
              <a:t>113.05</a:t>
            </a:r>
            <a:endParaRPr lang="zh-TW" altLang="en-US" sz="2800" b="1" dirty="0">
              <a:solidFill>
                <a:srgbClr val="000000"/>
              </a:solidFill>
              <a:ea typeface="標楷體" panose="03000509000000000000" pitchFamily="65" charset="-120"/>
            </a:endParaRPr>
          </a:p>
        </p:txBody>
      </p:sp>
    </p:spTree>
    <p:extLst>
      <p:ext uri="{BB962C8B-B14F-4D97-AF65-F5344CB8AC3E}">
        <p14:creationId xmlns:p14="http://schemas.microsoft.com/office/powerpoint/2010/main" val="7855367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03626" y="2038140"/>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本期填報表冊與</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34013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1124744"/>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endParaRPr lang="zh-TW" altLang="en-US" sz="7200" i="0" dirty="0">
              <a:solidFill>
                <a:schemeClr val="tx1">
                  <a:lumMod val="10000"/>
                </a:schemeClr>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
        <p:nvSpPr>
          <p:cNvPr id="10" name="Rectangle 8"/>
          <p:cNvSpPr txBox="1">
            <a:spLocks noChangeArrowheads="1"/>
          </p:cNvSpPr>
          <p:nvPr/>
        </p:nvSpPr>
        <p:spPr bwMode="auto">
          <a:xfrm>
            <a:off x="1883376" y="1944791"/>
            <a:ext cx="8578678" cy="2514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教育部大學校院校務資料庫</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en-US" altLang="zh-TW" sz="5400" b="1" dirty="0" smtClean="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113.03】</a:t>
            </a: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期</a:t>
            </a:r>
            <a:endParaRPr lang="en-US" altLang="zh-TW"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a:p>
            <a:pPr>
              <a:spcBef>
                <a:spcPct val="0"/>
              </a:spcBef>
              <a:defRPr/>
            </a:pPr>
            <a:r>
              <a:rPr lang="zh-TW" altLang="en-US" sz="54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填表暨系統操作說明會</a:t>
            </a:r>
          </a:p>
        </p:txBody>
      </p:sp>
    </p:spTree>
    <p:extLst>
      <p:ext uri="{BB962C8B-B14F-4D97-AF65-F5344CB8AC3E}">
        <p14:creationId xmlns:p14="http://schemas.microsoft.com/office/powerpoint/2010/main" val="247098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gray">
          <a:xfrm>
            <a:off x="2203626" y="1573426"/>
            <a:ext cx="8443784" cy="1535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9"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2166393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9" y="120636"/>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p>
        </p:txBody>
      </p:sp>
      <p:sp>
        <p:nvSpPr>
          <p:cNvPr id="4" name="矩形 3"/>
          <p:cNvSpPr/>
          <p:nvPr/>
        </p:nvSpPr>
        <p:spPr>
          <a:xfrm>
            <a:off x="192133" y="6188326"/>
            <a:ext cx="7314823" cy="461665"/>
          </a:xfrm>
          <a:prstGeom prst="rect">
            <a:avLst/>
          </a:prstGeom>
        </p:spPr>
        <p:txBody>
          <a:bodyPr wrap="none">
            <a:spAutoFit/>
          </a:bodyPr>
          <a:lstStyle/>
          <a:p>
            <a:pPr eaLnBrk="1" fontAlgn="auto" hangingPunct="1">
              <a:spcBef>
                <a:spcPts val="0"/>
              </a:spcBef>
              <a:spcAft>
                <a:spcPts val="0"/>
              </a:spcAft>
              <a:defRPr/>
            </a:pPr>
            <a:r>
              <a:rPr lang="zh-TW" altLang="en-US" sz="2400" b="1" dirty="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紅字為本期新增表冊</a:t>
            </a:r>
            <a:r>
              <a:rPr lang="zh-TW" altLang="en-US" sz="2400" b="1" dirty="0">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藍字為該表冊欄位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3315339051"/>
              </p:ext>
            </p:extLst>
          </p:nvPr>
        </p:nvGraphicFramePr>
        <p:xfrm>
          <a:off x="179463" y="758623"/>
          <a:ext cx="11895744" cy="5389548"/>
        </p:xfrm>
        <a:graphic>
          <a:graphicData uri="http://schemas.openxmlformats.org/drawingml/2006/table">
            <a:tbl>
              <a:tblPr firstRow="1" bandRow="1"/>
              <a:tblGrid>
                <a:gridCol w="1521150">
                  <a:extLst>
                    <a:ext uri="{9D8B030D-6E8A-4147-A177-3AD203B41FA5}">
                      <a16:colId xmlns:a16="http://schemas.microsoft.com/office/drawing/2014/main" val="20000"/>
                    </a:ext>
                  </a:extLst>
                </a:gridCol>
                <a:gridCol w="10374594">
                  <a:extLst>
                    <a:ext uri="{9D8B030D-6E8A-4147-A177-3AD203B41FA5}">
                      <a16:colId xmlns:a16="http://schemas.microsoft.com/office/drawing/2014/main" val="20001"/>
                    </a:ext>
                  </a:extLst>
                </a:gridCol>
              </a:tblGrid>
              <a:tr h="464692">
                <a:tc gridSpan="2">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國</a:t>
                      </a:r>
                      <a:r>
                        <a:rPr lang="en-US" altLang="zh-TW"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32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私立大學</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3231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0" marR="0" lvl="0" indent="0" algn="l" defTabSz="914400" rtl="0" eaLnBrk="1" fontAlgn="auto" latinLnBrk="0" hangingPunct="1">
                        <a:lnSpc>
                          <a:spcPts val="2500"/>
                        </a:lnSpc>
                        <a:spcBef>
                          <a:spcPts val="0"/>
                        </a:spcBef>
                        <a:spcAft>
                          <a:spcPts val="0"/>
                        </a:spcAft>
                        <a:buClrTx/>
                        <a:buSzTx/>
                        <a:buFontTx/>
                        <a:buNone/>
                        <a:tabLst/>
                        <a:defRPr/>
                      </a:pP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、基</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982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學生類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12-1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32</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9811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教職員類</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7</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9</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僅私立大學填報</a:t>
                      </a:r>
                      <a:r>
                        <a:rPr lang="en-US" altLang="zh-TW" sz="18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教</a:t>
                      </a:r>
                      <a:r>
                        <a:rPr lang="en-US" altLang="zh-TW"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12</a:t>
                      </a:r>
                    </a:p>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rPr>
                        <a:t>職</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5</a:t>
                      </a:r>
                      <a:endParaRPr lang="zh-TW" altLang="en-US" sz="18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0045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研究類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latinLnBrk="1">
                        <a:lnSpc>
                          <a:spcPts val="2500"/>
                        </a:lnSpc>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13</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16</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17</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18</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19</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20</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21</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22</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、研</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23</a:t>
                      </a:r>
                      <a:endParaRPr lang="en-US" altLang="zh-TW"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50402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algn="l" defTabSz="914400" rtl="0" eaLnBrk="1" latinLnBrk="0" hangingPunct="1">
                        <a:lnSpc>
                          <a:spcPts val="2500"/>
                        </a:lnSpc>
                      </a:pPr>
                      <a:r>
                        <a:rPr lang="zh-TW" altLang="en-US" sz="18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校務類</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ts val="2500"/>
                        </a:lnSpc>
                        <a:spcBef>
                          <a:spcPts val="0"/>
                        </a:spcBef>
                        <a:spcAft>
                          <a:spcPts val="0"/>
                        </a:spcAft>
                        <a:buClrTx/>
                        <a:buSzTx/>
                        <a:buFontTx/>
                        <a:buNone/>
                        <a:tabLst/>
                        <a:defRPr/>
                      </a:pP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14</a:t>
                      </a:r>
                      <a:r>
                        <a:rPr lang="zh-TW" altLang="en-US"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18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27</a:t>
                      </a:r>
                      <a:endParaRPr lang="en-US" altLang="zh-TW" sz="18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04024">
                <a:tc>
                  <a:txBody>
                    <a:bodyPr/>
                    <a:lstStyle/>
                    <a:p>
                      <a:pPr marL="0" algn="l" defTabSz="914400" rtl="0" eaLnBrk="1" latinLnBrk="0" hangingPunct="1">
                        <a:lnSpc>
                          <a:spcPct val="100000"/>
                        </a:lnSpc>
                      </a:pPr>
                      <a:r>
                        <a:rPr lang="zh-TW" altLang="en-US"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財務類</a:t>
                      </a:r>
                      <a:endPar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財</a:t>
                      </a:r>
                      <a:r>
                        <a:rPr lang="en-US" altLang="zh-TW" sz="20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15</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i="0" u="none" strike="noStrike" kern="1200" cap="none" spc="0" baseline="0" dirty="0" smtClean="0">
                          <a:solidFill>
                            <a:srgbClr val="008000"/>
                          </a:solidFill>
                          <a:uFillTx/>
                          <a:latin typeface="Arial" panose="020B0604020202020204" pitchFamily="34" charset="0"/>
                          <a:ea typeface="微軟正黑體" panose="020B0604030504040204" pitchFamily="34" charset="-120"/>
                          <a:cs typeface="Arial" panose="020B0604020202020204" pitchFamily="34" charset="0"/>
                        </a:rPr>
                        <a:t>僅國立大學填報</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56298182"/>
                  </a:ext>
                </a:extLst>
              </a:tr>
              <a:tr h="51674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l">
                        <a:lnSpc>
                          <a:spcPct val="100000"/>
                        </a:lnSpc>
                      </a:pPr>
                      <a:r>
                        <a:rPr lang="zh-TW" altLang="en-US" sz="3200" b="1" dirty="0">
                          <a:solidFill>
                            <a:schemeClr val="tx1"/>
                          </a:solidFill>
                          <a:latin typeface="Arial" panose="020B0604020202020204" pitchFamily="34" charset="0"/>
                          <a:ea typeface="微軟正黑體" panose="020B0604030504040204" pitchFamily="34" charset="-120"/>
                          <a:cs typeface="Arial" panose="020B0604020202020204" pitchFamily="34" charset="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國立</a:t>
                      </a:r>
                      <a:r>
                        <a:rPr lang="en-US" altLang="zh-TW"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54</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私立</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56</a:t>
                      </a:r>
                      <a:r>
                        <a:rPr lang="zh-TW" altLang="en-US" sz="3200" b="1"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張</a:t>
                      </a:r>
                      <a:r>
                        <a:rPr lang="zh-TW" altLang="en-US" sz="3200" b="1"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64015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396" y="116687"/>
            <a:ext cx="8038097" cy="609600"/>
          </a:xfrm>
        </p:spPr>
        <p:txBody>
          <a:bodyPr>
            <a:noAutofit/>
          </a:bodyPr>
          <a:lstStyle/>
          <a:p>
            <a:pPr algn="l"/>
            <a:r>
              <a:rPr lang="en-US" altLang="zh-TW"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3.1.2</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本期免填表冊</a:t>
            </a:r>
            <a:endParaRPr lang="zh-TW" altLang="en-US" sz="4400" b="1" dirty="0">
              <a:solidFill>
                <a:srgbClr val="FF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595942196"/>
              </p:ext>
            </p:extLst>
          </p:nvPr>
        </p:nvGraphicFramePr>
        <p:xfrm>
          <a:off x="2090352" y="1406786"/>
          <a:ext cx="8099853" cy="2895616"/>
        </p:xfrm>
        <a:graphic>
          <a:graphicData uri="http://schemas.openxmlformats.org/drawingml/2006/table">
            <a:tbl>
              <a:tblPr firstRow="1" bandRow="1">
                <a:tableStyleId>{93296810-A885-4BE3-A3E7-6D5BEEA58F35}</a:tableStyleId>
              </a:tblPr>
              <a:tblGrid>
                <a:gridCol w="1319394">
                  <a:extLst>
                    <a:ext uri="{9D8B030D-6E8A-4147-A177-3AD203B41FA5}">
                      <a16:colId xmlns:a16="http://schemas.microsoft.com/office/drawing/2014/main" val="20000"/>
                    </a:ext>
                  </a:extLst>
                </a:gridCol>
                <a:gridCol w="6780459">
                  <a:extLst>
                    <a:ext uri="{9D8B030D-6E8A-4147-A177-3AD203B41FA5}">
                      <a16:colId xmlns:a16="http://schemas.microsoft.com/office/drawing/2014/main" val="20001"/>
                    </a:ext>
                  </a:extLst>
                </a:gridCol>
              </a:tblGrid>
              <a:tr h="6363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a:t>
                      </a:r>
                      <a:r>
                        <a:rPr lang="en-US" altLang="zh-TW"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私立大學</a:t>
                      </a:r>
                      <a:endParaRPr lang="zh-TW" altLang="en-US" sz="3200" b="1"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Arial Unicode MS" pitchFamily="34" charset="-12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dirty="0"/>
                    </a:p>
                  </a:txBody>
                  <a:tcPr/>
                </a:tc>
                <a:extLst>
                  <a:ext uri="{0D108BD9-81ED-4DB2-BD59-A6C34878D82A}">
                    <a16:rowId xmlns:a16="http://schemas.microsoft.com/office/drawing/2014/main" val="10000"/>
                  </a:ext>
                </a:extLst>
              </a:tr>
              <a:tr h="560044">
                <a:tc>
                  <a:txBody>
                    <a:bodyPr/>
                    <a:lstStyle/>
                    <a:p>
                      <a:pPr algn="l"/>
                      <a:r>
                        <a:rPr lang="zh-TW" altLang="en-US" sz="2000" b="1" dirty="0">
                          <a:solidFill>
                            <a:srgbClr val="000000"/>
                          </a:solidFill>
                          <a:latin typeface="微軟正黑體" panose="020B0604030504040204" pitchFamily="34" charset="-120"/>
                          <a:ea typeface="微軟正黑體" panose="020B0604030504040204" pitchFamily="34" charset="-120"/>
                        </a:rPr>
                        <a:t>學生類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b="1"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4-2</a:t>
                      </a:r>
                      <a:endParaRPr lang="zh-TW" altLang="en-US" sz="2000" b="1" kern="1200"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60044">
                <a:tc>
                  <a:txBody>
                    <a:bodyPr/>
                    <a:lstStyle/>
                    <a:p>
                      <a:pPr algn="l"/>
                      <a:r>
                        <a:rPr lang="zh-TW" altLang="en-US" sz="2000" b="1" dirty="0">
                          <a:solidFill>
                            <a:schemeClr val="tx1">
                              <a:lumMod val="10000"/>
                            </a:schemeClr>
                          </a:solidFill>
                          <a:latin typeface="微軟正黑體" panose="020B0604030504040204" pitchFamily="34" charset="-120"/>
                          <a:ea typeface="微軟正黑體" panose="020B0604030504040204" pitchFamily="34" charset="-120"/>
                        </a:rPr>
                        <a:t>教職員</a:t>
                      </a:r>
                      <a:r>
                        <a:rPr lang="zh-TW" altLang="en-US" sz="20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類</a:t>
                      </a:r>
                      <a:endParaRPr lang="en-US" altLang="zh-TW" sz="2000" b="1" dirty="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1-1</a:t>
                      </a:r>
                      <a:r>
                        <a:rPr lang="zh-TW"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1-2</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1-3</a:t>
                      </a:r>
                      <a:r>
                        <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rPr>
                        <a:t>、教</a:t>
                      </a:r>
                      <a:r>
                        <a:rPr lang="en-US" altLang="zh-TW" sz="2000" b="1" i="0" u="none" strike="noStrike" kern="1200" cap="none" spc="0" baseline="0" dirty="0" smtClean="0">
                          <a:solidFill>
                            <a:schemeClr val="tx1"/>
                          </a:solidFill>
                          <a:uFillTx/>
                          <a:latin typeface="Arial" panose="020B0604020202020204" pitchFamily="34" charset="0"/>
                          <a:ea typeface="微軟正黑體" panose="020B0604030504040204" pitchFamily="34" charset="-120"/>
                          <a:cs typeface="Arial" panose="020B0604020202020204" pitchFamily="34" charset="0"/>
                        </a:rPr>
                        <a:t>4</a:t>
                      </a:r>
                      <a:endParaRPr lang="zh-TW" altLang="en-US" sz="2000" b="1" i="0" u="none" strike="noStrike" kern="1200" cap="none" spc="0" baseline="0" dirty="0">
                        <a:solidFill>
                          <a:schemeClr val="tx1"/>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2235145"/>
                  </a:ext>
                </a:extLst>
              </a:tr>
              <a:tr h="560044">
                <a:tc>
                  <a:txBody>
                    <a:bodyPr/>
                    <a:lstStyle/>
                    <a:p>
                      <a:pPr algn="l"/>
                      <a:r>
                        <a:rPr lang="zh-TW" altLang="en-US" sz="2000" b="1" dirty="0" smtClean="0">
                          <a:solidFill>
                            <a:srgbClr val="000000"/>
                          </a:solidFill>
                          <a:latin typeface="微軟正黑體" panose="020B0604030504040204" pitchFamily="34" charset="-120"/>
                          <a:ea typeface="微軟正黑體" panose="020B0604030504040204" pitchFamily="34" charset="-120"/>
                        </a:rPr>
                        <a:t>研究類</a:t>
                      </a:r>
                      <a:endParaRPr lang="en-US" altLang="zh-TW" sz="2000" b="1" dirty="0" smtClean="0">
                        <a:solidFill>
                          <a:srgbClr val="000000"/>
                        </a:solidFill>
                        <a:latin typeface="微軟正黑體" panose="020B0604030504040204" pitchFamily="34" charset="-120"/>
                        <a:ea typeface="微軟正黑體" panose="020B0604030504040204" pitchFamily="34" charset="-12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i="0" u="none" strike="noStrike" kern="1200" cap="none" spc="0" baseline="0" dirty="0" smtClean="0">
                          <a:solidFill>
                            <a:srgbClr val="0000FF"/>
                          </a:solidFill>
                          <a:uFillTx/>
                          <a:latin typeface="Arial" panose="020B0604020202020204" pitchFamily="34" charset="0"/>
                          <a:ea typeface="微軟正黑體" panose="020B0604030504040204" pitchFamily="34" charset="-120"/>
                          <a:cs typeface="Arial" panose="020B0604020202020204" pitchFamily="34" charset="0"/>
                        </a:rPr>
                        <a:t>研</a:t>
                      </a:r>
                      <a:r>
                        <a:rPr lang="en-US" altLang="zh-TW" sz="2000" b="1" i="0" u="none" strike="noStrike" kern="1200" cap="none" spc="0" baseline="0" dirty="0" smtClean="0">
                          <a:solidFill>
                            <a:srgbClr val="0000FF"/>
                          </a:solidFill>
                          <a:uFillTx/>
                          <a:latin typeface="Arial" panose="020B0604020202020204" pitchFamily="34" charset="0"/>
                          <a:ea typeface="微軟正黑體" panose="020B0604030504040204" pitchFamily="34" charset="-120"/>
                          <a:cs typeface="Arial" panose="020B0604020202020204" pitchFamily="34" charset="0"/>
                        </a:rPr>
                        <a:t>15</a:t>
                      </a:r>
                      <a:endParaRPr lang="zh-TW" altLang="en-US" sz="2000" b="1" i="0" u="none" strike="noStrike" kern="1200" cap="none" spc="0" baseline="0" dirty="0">
                        <a:solidFill>
                          <a:srgbClr val="0000FF"/>
                        </a:solidFill>
                        <a:uFillTx/>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4532149"/>
                  </a:ext>
                </a:extLst>
              </a:tr>
              <a:tr h="560044">
                <a:tc>
                  <a:txBody>
                    <a:bodyPr/>
                    <a:lstStyle/>
                    <a:p>
                      <a:pPr algn="l"/>
                      <a:r>
                        <a:rPr lang="zh-TW" altLang="en-US" sz="3200" b="1" dirty="0">
                          <a:solidFill>
                            <a:schemeClr val="tx1"/>
                          </a:solidFill>
                          <a:latin typeface="微軟正黑體" panose="020B0604030504040204" pitchFamily="34" charset="-120"/>
                          <a:ea typeface="微軟正黑體" panose="020B0604030504040204" pitchFamily="34" charset="-120"/>
                        </a:rPr>
                        <a:t>合計</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3200" b="1" kern="1200" dirty="0" smtClean="0">
                          <a:solidFill>
                            <a:schemeClr val="tx1"/>
                          </a:solidFill>
                          <a:effectLst/>
                          <a:latin typeface="微軟正黑體" panose="020B0604030504040204" pitchFamily="34" charset="-120"/>
                          <a:ea typeface="微軟正黑體" panose="020B0604030504040204" pitchFamily="34" charset="-120"/>
                          <a:cs typeface="+mn-cs"/>
                        </a:rPr>
                        <a:t>共</a:t>
                      </a:r>
                      <a:r>
                        <a:rPr lang="en-US" altLang="zh-TW" sz="3200" b="1" kern="1200" dirty="0" smtClean="0">
                          <a:solidFill>
                            <a:schemeClr val="tx1"/>
                          </a:solidFill>
                          <a:effectLst/>
                          <a:latin typeface="Arial" panose="020B0604020202020204" pitchFamily="34" charset="0"/>
                          <a:ea typeface="微軟正黑體" panose="020B0604030504040204" pitchFamily="34" charset="-120"/>
                          <a:cs typeface="Arial" panose="020B0604020202020204" pitchFamily="34" charset="0"/>
                        </a:rPr>
                        <a:t>6</a:t>
                      </a:r>
                      <a:r>
                        <a:rPr lang="zh-TW" altLang="en-US" sz="3200" b="1" kern="1200" dirty="0" smtClean="0">
                          <a:solidFill>
                            <a:schemeClr val="tx1"/>
                          </a:solidFill>
                          <a:latin typeface="微軟正黑體" panose="020B0604030504040204" pitchFamily="34" charset="-120"/>
                          <a:ea typeface="微軟正黑體" panose="020B0604030504040204" pitchFamily="34" charset="-120"/>
                          <a:cs typeface="+mn-cs"/>
                        </a:rPr>
                        <a:t>張</a:t>
                      </a:r>
                      <a:r>
                        <a:rPr lang="zh-TW" altLang="en-US" sz="3200" b="1" kern="1200" dirty="0">
                          <a:solidFill>
                            <a:schemeClr val="tx1"/>
                          </a:solidFill>
                          <a:latin typeface="微軟正黑體" panose="020B0604030504040204" pitchFamily="34" charset="-120"/>
                          <a:ea typeface="微軟正黑體" panose="020B0604030504040204" pitchFamily="34" charset="-120"/>
                          <a:cs typeface="+mn-cs"/>
                        </a:rPr>
                        <a:t>表冊</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7"/>
                  </a:ext>
                </a:extLst>
              </a:tr>
            </a:tbl>
          </a:graphicData>
        </a:graphic>
      </p:graphicFrame>
      <p:sp>
        <p:nvSpPr>
          <p:cNvPr id="5" name="Rectangle 2"/>
          <p:cNvSpPr txBox="1">
            <a:spLocks noChangeArrowheads="1"/>
          </p:cNvSpPr>
          <p:nvPr/>
        </p:nvSpPr>
        <p:spPr bwMode="black">
          <a:xfrm>
            <a:off x="2002478" y="858739"/>
            <a:ext cx="6105202" cy="538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anose="020B0604030504040204" pitchFamily="34" charset="0"/>
              </a:defRPr>
            </a:lvl2pPr>
            <a:lvl3pPr algn="l" rtl="0" eaLnBrk="1" fontAlgn="base" hangingPunct="1">
              <a:spcBef>
                <a:spcPct val="0"/>
              </a:spcBef>
              <a:spcAft>
                <a:spcPct val="0"/>
              </a:spcAft>
              <a:defRPr sz="3200" b="1">
                <a:solidFill>
                  <a:schemeClr val="tx1"/>
                </a:solidFill>
                <a:latin typeface="Verdana" panose="020B0604030504040204" pitchFamily="34" charset="0"/>
              </a:defRPr>
            </a:lvl3pPr>
            <a:lvl4pPr algn="l" rtl="0" eaLnBrk="1" fontAlgn="base" hangingPunct="1">
              <a:spcBef>
                <a:spcPct val="0"/>
              </a:spcBef>
              <a:spcAft>
                <a:spcPct val="0"/>
              </a:spcAft>
              <a:defRPr sz="3200" b="1">
                <a:solidFill>
                  <a:schemeClr val="tx1"/>
                </a:solidFill>
                <a:latin typeface="Verdana" panose="020B0604030504040204" pitchFamily="34" charset="0"/>
              </a:defRPr>
            </a:lvl4pPr>
            <a:lvl5pPr algn="l" rtl="0" eaLnBrk="1" fontAlgn="base" hangingPunct="1">
              <a:spcBef>
                <a:spcPct val="0"/>
              </a:spcBef>
              <a:spcAft>
                <a:spcPct val="0"/>
              </a:spcAft>
              <a:defRPr sz="3200" b="1">
                <a:solidFill>
                  <a:schemeClr val="tx1"/>
                </a:solidFill>
                <a:latin typeface="Verdana" panose="020B0604030504040204" pitchFamily="34" charset="0"/>
              </a:defRPr>
            </a:lvl5pPr>
            <a:lvl6pPr marL="457200" algn="l" rtl="0" eaLnBrk="1" fontAlgn="base" hangingPunct="1">
              <a:spcBef>
                <a:spcPct val="0"/>
              </a:spcBef>
              <a:spcAft>
                <a:spcPct val="0"/>
              </a:spcAft>
              <a:defRPr sz="3200" b="1">
                <a:solidFill>
                  <a:schemeClr val="tx1"/>
                </a:solidFill>
                <a:latin typeface="Verdana" panose="020B0604030504040204" pitchFamily="34" charset="0"/>
              </a:defRPr>
            </a:lvl6pPr>
            <a:lvl7pPr marL="914400" algn="l" rtl="0" eaLnBrk="1" fontAlgn="base" hangingPunct="1">
              <a:spcBef>
                <a:spcPct val="0"/>
              </a:spcBef>
              <a:spcAft>
                <a:spcPct val="0"/>
              </a:spcAft>
              <a:defRPr sz="3200" b="1">
                <a:solidFill>
                  <a:schemeClr val="tx1"/>
                </a:solidFill>
                <a:latin typeface="Verdana" panose="020B0604030504040204" pitchFamily="34" charset="0"/>
              </a:defRPr>
            </a:lvl7pPr>
            <a:lvl8pPr marL="1371600" algn="l" rtl="0" eaLnBrk="1" fontAlgn="base" hangingPunct="1">
              <a:spcBef>
                <a:spcPct val="0"/>
              </a:spcBef>
              <a:spcAft>
                <a:spcPct val="0"/>
              </a:spcAft>
              <a:defRPr sz="3200" b="1">
                <a:solidFill>
                  <a:schemeClr val="tx1"/>
                </a:solidFill>
                <a:latin typeface="Verdana" panose="020B0604030504040204" pitchFamily="34" charset="0"/>
              </a:defRPr>
            </a:lvl8pPr>
            <a:lvl9pPr marL="1828800" algn="l" rtl="0" eaLnBrk="1" fontAlgn="base" hangingPunct="1">
              <a:spcBef>
                <a:spcPct val="0"/>
              </a:spcBef>
              <a:spcAft>
                <a:spcPct val="0"/>
              </a:spcAft>
              <a:defRPr sz="3200" b="1">
                <a:solidFill>
                  <a:schemeClr val="tx1"/>
                </a:solidFill>
                <a:latin typeface="Verdana" panose="020B0604030504040204" pitchFamily="34" charset="0"/>
              </a:defRPr>
            </a:lvl9pPr>
          </a:lstStyle>
          <a:p>
            <a:pPr marL="285750" indent="-285750">
              <a:buClr>
                <a:srgbClr val="000000"/>
              </a:buClr>
              <a:buFont typeface="Wingdings" panose="05000000000000000000" pitchFamily="2" charset="2"/>
              <a:buChar char="l"/>
            </a:pP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以下表冊為</a:t>
            </a:r>
            <a:r>
              <a:rPr lang="zh-TW" altLang="en-US" sz="2400" dirty="0">
                <a:solidFill>
                  <a:srgbClr val="FF0000"/>
                </a:solidFill>
                <a:latin typeface="Arial" panose="020B0604020202020204" pitchFamily="34" charset="0"/>
                <a:ea typeface="微軟正黑體" panose="020B0604030504040204" pitchFamily="34" charset="-120"/>
                <a:cs typeface="Arial" panose="020B0604020202020204" pitchFamily="34" charset="0"/>
              </a:rPr>
              <a:t>本期免填</a:t>
            </a:r>
            <a:r>
              <a:rPr lang="zh-TW" altLang="en-US"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，請確認資料正確性。</a:t>
            </a:r>
          </a:p>
        </p:txBody>
      </p:sp>
      <p:sp>
        <p:nvSpPr>
          <p:cNvPr id="8" name="矩形 7"/>
          <p:cNvSpPr/>
          <p:nvPr/>
        </p:nvSpPr>
        <p:spPr>
          <a:xfrm>
            <a:off x="2094085" y="4313806"/>
            <a:ext cx="4237057" cy="461665"/>
          </a:xfrm>
          <a:prstGeom prst="rect">
            <a:avLst/>
          </a:prstGeom>
        </p:spPr>
        <p:txBody>
          <a:bodyPr wrap="none">
            <a:spAutoFit/>
          </a:bodyPr>
          <a:lstStyle/>
          <a:p>
            <a:pPr eaLnBrk="1" fontAlgn="auto" hangingPunct="1">
              <a:spcBef>
                <a:spcPts val="0"/>
              </a:spcBef>
              <a:spcAft>
                <a:spcPts val="0"/>
              </a:spcAft>
              <a:defRPr/>
            </a:pPr>
            <a:r>
              <a:rPr lang="zh-TW" altLang="en-US" sz="2400" b="1" dirty="0" smtClean="0">
                <a:solidFill>
                  <a:srgbClr val="000000"/>
                </a:solidFill>
                <a:ea typeface="微軟正黑體" panose="020B0604030504040204" pitchFamily="34" charset="-120"/>
                <a:cs typeface="Arial" panose="020B0604020202020204" pitchFamily="34" charset="0"/>
                <a:sym typeface="Wingdings 2" panose="05020102010507070707" pitchFamily="18" charset="2"/>
              </a:rPr>
              <a:t></a:t>
            </a:r>
            <a:r>
              <a:rPr lang="zh-TW" altLang="en-US" sz="2400" b="1" dirty="0" smtClean="0">
                <a:solidFill>
                  <a:srgbClr val="0000FF"/>
                </a:solidFill>
                <a:ea typeface="微軟正黑體" panose="020B0604030504040204" pitchFamily="34" charset="-120"/>
                <a:cs typeface="Arial" panose="020B0604020202020204" pitchFamily="34" charset="0"/>
              </a:rPr>
              <a:t>藍</a:t>
            </a:r>
            <a:r>
              <a:rPr lang="zh-TW" altLang="en-US" sz="2400" b="1" dirty="0">
                <a:solidFill>
                  <a:srgbClr val="0000FF"/>
                </a:solidFill>
                <a:ea typeface="微軟正黑體" panose="020B0604030504040204" pitchFamily="34" charset="-120"/>
                <a:cs typeface="Arial" panose="020B0604020202020204" pitchFamily="34" charset="0"/>
              </a:rPr>
              <a:t>字為該表冊欄位</a:t>
            </a:r>
            <a:r>
              <a:rPr lang="en-US" altLang="zh-TW" sz="2400" b="1" dirty="0">
                <a:solidFill>
                  <a:srgbClr val="0000FF"/>
                </a:solidFill>
                <a:ea typeface="微軟正黑體" panose="020B0604030504040204" pitchFamily="34" charset="-120"/>
                <a:cs typeface="Arial" panose="020B0604020202020204" pitchFamily="34" charset="0"/>
              </a:rPr>
              <a:t>/</a:t>
            </a:r>
            <a:r>
              <a:rPr lang="zh-TW" altLang="en-US" sz="2400" b="1" dirty="0">
                <a:solidFill>
                  <a:srgbClr val="0000FF"/>
                </a:solidFill>
                <a:ea typeface="微軟正黑體" panose="020B0604030504040204" pitchFamily="34" charset="-120"/>
                <a:cs typeface="Arial" panose="020B0604020202020204" pitchFamily="34" charset="0"/>
              </a:rPr>
              <a:t>定義調整</a:t>
            </a:r>
            <a:endParaRPr lang="en-US" altLang="zh-TW" sz="2400" b="1" dirty="0">
              <a:solidFill>
                <a:srgbClr val="0000FF"/>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443751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gray">
          <a:xfrm>
            <a:off x="2106051" y="2184150"/>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3.2</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本期填報表冊</a:t>
            </a:r>
            <a:endPar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a:defRPr/>
            </a:pP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注意事項</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528569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學籍歸屬</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a:t>
            </a:r>
          </a:p>
        </p:txBody>
      </p:sp>
      <p:sp>
        <p:nvSpPr>
          <p:cNvPr id="6" name="矩形 5"/>
          <p:cNvSpPr/>
          <p:nvPr/>
        </p:nvSpPr>
        <p:spPr>
          <a:xfrm>
            <a:off x="274319" y="851697"/>
            <a:ext cx="11621435" cy="2308324"/>
          </a:xfrm>
          <a:prstGeom prst="rect">
            <a:avLst/>
          </a:prstGeom>
        </p:spPr>
        <p:txBody>
          <a:bodyPr wrap="square">
            <a:spAutoFit/>
          </a:bodyPr>
          <a:lstStyle/>
          <a:p>
            <a:pPr marL="3429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a:latin typeface="Arial" panose="020B0604020202020204" pitchFamily="34" charset="0"/>
                <a:ea typeface="微軟正黑體" panose="020B0604030504040204" pitchFamily="34" charset="-120"/>
                <a:cs typeface="Arial" panose="020B0604020202020204" pitchFamily="34" charset="0"/>
              </a:rPr>
              <a:t>學校研究所若屬</a:t>
            </a:r>
            <a:r>
              <a:rPr lang="zh-TW" altLang="zh-TW" sz="2400" b="1" dirty="0">
                <a:latin typeface="Arial" panose="020B0604020202020204" pitchFamily="34" charset="0"/>
                <a:ea typeface="微軟正黑體" panose="020B0604030504040204" pitchFamily="34" charset="-120"/>
                <a:cs typeface="Arial" panose="020B0604020202020204" pitchFamily="34" charset="0"/>
              </a:rPr>
              <a:t>經教育部核定於次一學年度「新設研究所」者，考量該研究所於次一學年度正式成立，其「甄試錄取」之研究生應於學系或學位學程正式成立後，始得入學</a:t>
            </a:r>
            <a:r>
              <a:rPr lang="zh-TW" altLang="zh-TW" sz="2400" dirty="0">
                <a:latin typeface="Arial" panose="020B0604020202020204" pitchFamily="34" charset="0"/>
                <a:ea typeface="微軟正黑體" panose="020B0604030504040204" pitchFamily="34" charset="-120"/>
                <a:cs typeface="Arial" panose="020B0604020202020204" pitchFamily="34" charset="0"/>
              </a:rPr>
              <a:t>，避免衍生學籍歸屬等疑義</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u="heavy" dirty="0">
                <a:latin typeface="Arial" panose="020B0604020202020204" pitchFamily="34" charset="0"/>
                <a:ea typeface="微軟正黑體" panose="020B0604030504040204" pitchFamily="34" charset="-120"/>
                <a:cs typeface="Arial" panose="020B0604020202020204" pitchFamily="34" charset="0"/>
              </a:rPr>
              <a:t>請參考</a:t>
            </a:r>
            <a:r>
              <a:rPr lang="en-US" altLang="zh-TW" sz="2400" u="heavy" dirty="0">
                <a:latin typeface="Arial" panose="020B0604020202020204" pitchFamily="34" charset="0"/>
                <a:ea typeface="微軟正黑體" panose="020B0604030504040204" pitchFamily="34" charset="-120"/>
                <a:cs typeface="Arial" panose="020B0604020202020204" pitchFamily="34" charset="0"/>
              </a:rPr>
              <a:t>111</a:t>
            </a:r>
            <a:r>
              <a:rPr lang="zh-TW" altLang="zh-TW" sz="2400" u="heavy" dirty="0">
                <a:latin typeface="Arial" panose="020B0604020202020204" pitchFamily="34" charset="0"/>
                <a:ea typeface="微軟正黑體" panose="020B0604030504040204" pitchFamily="34" charset="-120"/>
                <a:cs typeface="Arial" panose="020B0604020202020204" pitchFamily="34" charset="0"/>
              </a:rPr>
              <a:t>學年度大學教務、校務經營主管聯席會議之宣導案資訊</a:t>
            </a:r>
            <a:r>
              <a:rPr lang="en-US" altLang="zh-TW" sz="2400" dirty="0">
                <a:latin typeface="Arial" panose="020B0604020202020204" pitchFamily="34" charset="0"/>
                <a:ea typeface="微軟正黑體" panose="020B0604030504040204" pitchFamily="34" charset="-120"/>
                <a:cs typeface="Arial" panose="020B0604020202020204" pitchFamily="34" charset="0"/>
              </a:rPr>
              <a:t>)</a:t>
            </a:r>
            <a:r>
              <a:rPr lang="zh-TW" altLang="zh-TW" sz="2400" dirty="0">
                <a:latin typeface="Arial" panose="020B0604020202020204" pitchFamily="34" charset="0"/>
                <a:ea typeface="微軟正黑體" panose="020B0604030504040204" pitchFamily="34" charset="-120"/>
                <a:cs typeface="Arial" panose="020B0604020202020204" pitchFamily="34" charset="0"/>
              </a:rPr>
              <a:t>。</a:t>
            </a:r>
          </a:p>
        </p:txBody>
      </p:sp>
    </p:spTree>
    <p:extLst>
      <p:ext uri="{BB962C8B-B14F-4D97-AF65-F5344CB8AC3E}">
        <p14:creationId xmlns:p14="http://schemas.microsoft.com/office/powerpoint/2010/main" val="1258739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期起增蒐「重點領域創新研究學院」相關資料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74319" y="851697"/>
            <a:ext cx="11621435" cy="3416320"/>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400" b="1" dirty="0">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a:t>
            </a:r>
            <a:r>
              <a:rPr lang="zh-TW" altLang="en-US" sz="2400" dirty="0">
                <a:latin typeface="Arial" panose="020B0604020202020204" pitchFamily="34" charset="0"/>
                <a:ea typeface="微軟正黑體" panose="020B0604030504040204" pitchFamily="34" charset="-120"/>
                <a:cs typeface="Arial" panose="020B0604020202020204" pitchFamily="34" charset="0"/>
              </a:rPr>
              <a:t>：為促進國家重點領域產學合作及人才培育之創新，提升國立大學研究發展成果效益，培育高階科學技術人才，強化產業競爭力，特制定本條例</a:t>
            </a:r>
            <a:r>
              <a:rPr lang="zh-TW" altLang="en-US" sz="24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月起，學校若經教育部依「國家重點領域產學合作及人才培育創新條例」核定設立「研究學院」，且該研究學院設有「院設班別、研究所、學位學程」等碩、博士班者，應將其該等系所之辦學績效資訊納入填報。</a:t>
            </a:r>
            <a:endParaRPr lang="en-US"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272766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班</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等基本資料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3152" y="3448593"/>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新增選項說明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endParaRPr lang="en-US" altLang="zh-TW" sz="2200"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單位類別</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本欄位</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學校無須填報</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教育部「國家重點領域產學合作及人才培育創新條例」核定</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情形</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由系統匯入</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143415673"/>
              </p:ext>
            </p:extLst>
          </p:nvPr>
        </p:nvGraphicFramePr>
        <p:xfrm>
          <a:off x="115919" y="1235225"/>
          <a:ext cx="11917584" cy="2200568"/>
        </p:xfrm>
        <a:graphic>
          <a:graphicData uri="http://schemas.openxmlformats.org/drawingml/2006/table">
            <a:tbl>
              <a:tblPr firstRow="1" firstCol="1" bandRow="1"/>
              <a:tblGrid>
                <a:gridCol w="387001">
                  <a:extLst>
                    <a:ext uri="{9D8B030D-6E8A-4147-A177-3AD203B41FA5}">
                      <a16:colId xmlns:a16="http://schemas.microsoft.com/office/drawing/2014/main" val="4128831584"/>
                    </a:ext>
                  </a:extLst>
                </a:gridCol>
                <a:gridCol w="274320">
                  <a:extLst>
                    <a:ext uri="{9D8B030D-6E8A-4147-A177-3AD203B41FA5}">
                      <a16:colId xmlns:a16="http://schemas.microsoft.com/office/drawing/2014/main" val="2781152052"/>
                    </a:ext>
                  </a:extLst>
                </a:gridCol>
                <a:gridCol w="2368296">
                  <a:extLst>
                    <a:ext uri="{9D8B030D-6E8A-4147-A177-3AD203B41FA5}">
                      <a16:colId xmlns:a16="http://schemas.microsoft.com/office/drawing/2014/main" val="1783162361"/>
                    </a:ext>
                  </a:extLst>
                </a:gridCol>
                <a:gridCol w="585216">
                  <a:extLst>
                    <a:ext uri="{9D8B030D-6E8A-4147-A177-3AD203B41FA5}">
                      <a16:colId xmlns:a16="http://schemas.microsoft.com/office/drawing/2014/main" val="1085578121"/>
                    </a:ext>
                  </a:extLst>
                </a:gridCol>
                <a:gridCol w="777240">
                  <a:extLst>
                    <a:ext uri="{9D8B030D-6E8A-4147-A177-3AD203B41FA5}">
                      <a16:colId xmlns:a16="http://schemas.microsoft.com/office/drawing/2014/main" val="300358937"/>
                    </a:ext>
                  </a:extLst>
                </a:gridCol>
                <a:gridCol w="731520">
                  <a:extLst>
                    <a:ext uri="{9D8B030D-6E8A-4147-A177-3AD203B41FA5}">
                      <a16:colId xmlns:a16="http://schemas.microsoft.com/office/drawing/2014/main" val="588581705"/>
                    </a:ext>
                  </a:extLst>
                </a:gridCol>
                <a:gridCol w="557784">
                  <a:extLst>
                    <a:ext uri="{9D8B030D-6E8A-4147-A177-3AD203B41FA5}">
                      <a16:colId xmlns:a16="http://schemas.microsoft.com/office/drawing/2014/main" val="2044984336"/>
                    </a:ext>
                  </a:extLst>
                </a:gridCol>
                <a:gridCol w="1124712">
                  <a:extLst>
                    <a:ext uri="{9D8B030D-6E8A-4147-A177-3AD203B41FA5}">
                      <a16:colId xmlns:a16="http://schemas.microsoft.com/office/drawing/2014/main" val="4211809878"/>
                    </a:ext>
                  </a:extLst>
                </a:gridCol>
                <a:gridCol w="978408">
                  <a:extLst>
                    <a:ext uri="{9D8B030D-6E8A-4147-A177-3AD203B41FA5}">
                      <a16:colId xmlns:a16="http://schemas.microsoft.com/office/drawing/2014/main" val="4278337238"/>
                    </a:ext>
                  </a:extLst>
                </a:gridCol>
                <a:gridCol w="864567">
                  <a:extLst>
                    <a:ext uri="{9D8B030D-6E8A-4147-A177-3AD203B41FA5}">
                      <a16:colId xmlns:a16="http://schemas.microsoft.com/office/drawing/2014/main" val="41279976"/>
                    </a:ext>
                  </a:extLst>
                </a:gridCol>
                <a:gridCol w="3268520">
                  <a:extLst>
                    <a:ext uri="{9D8B030D-6E8A-4147-A177-3AD203B41FA5}">
                      <a16:colId xmlns:a16="http://schemas.microsoft.com/office/drawing/2014/main" val="3687274873"/>
                    </a:ext>
                  </a:extLst>
                </a:gridCol>
              </a:tblGrid>
              <a:tr h="154364">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單位類別</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3">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班次</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學籍分組</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2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核定招生日期</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異動類別及日期</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2792274"/>
                  </a:ext>
                </a:extLst>
              </a:tr>
              <a:tr h="13127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英</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文名稱</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統計處名稱</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78802007"/>
                  </a:ext>
                </a:extLst>
              </a:tr>
              <a:tr h="1893804">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□一般系所</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□院設班別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p>
                    <a:p>
                      <a:pPr marL="0" marR="0" indent="0" algn="l" defTabSz="914400" rtl="0" eaLnBrk="1" fontAlgn="auto" latinLnBrk="0" hangingPunct="1">
                        <a:lnSpc>
                          <a:spcPct val="150000"/>
                        </a:lnSpc>
                        <a:spcBef>
                          <a:spcPts val="0"/>
                        </a:spcBef>
                        <a:spcAft>
                          <a:spcPts val="0"/>
                        </a:spcAft>
                        <a:buClrTx/>
                        <a:buSzTx/>
                        <a:buFontTx/>
                        <a:buNone/>
                        <a:tabLst/>
                        <a:defRPr/>
                      </a:pP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研究學院 </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zh-TW"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增蒐</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□整併</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□更名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□整併並更名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□停招</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□裁撤</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□復招</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□復招並更名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□復招並整併</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□復招及整併並更名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□續辦</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513618"/>
                  </a:ext>
                </a:extLst>
              </a:tr>
            </a:tbl>
          </a:graphicData>
        </a:graphic>
      </p:graphicFrame>
    </p:spTree>
    <p:extLst>
      <p:ext uri="{BB962C8B-B14F-4D97-AF65-F5344CB8AC3E}">
        <p14:creationId xmlns:p14="http://schemas.microsoft.com/office/powerpoint/2010/main" val="211195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 </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班</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等基本資料</a:t>
            </a:r>
            <a:r>
              <a:rPr lang="en-US"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月維護</a:t>
            </a:r>
            <a:r>
              <a:rPr lang="en-US" altLang="zh-TW" sz="2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2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73152" y="4683033"/>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單位</a:t>
            </a:r>
            <a:r>
              <a:rPr lang="zh-TW" altLang="zh-TW" sz="2200" b="1" dirty="0">
                <a:latin typeface="Arial" panose="020B0604020202020204" pitchFamily="34" charset="0"/>
                <a:ea typeface="微軟正黑體" panose="020B0604030504040204" pitchFamily="34" charset="-120"/>
                <a:cs typeface="Arial" panose="020B0604020202020204" pitchFamily="34" charset="0"/>
              </a:rPr>
              <a:t>名稱</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班次</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學籍分組</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核定招生日期</a:t>
            </a:r>
            <a:r>
              <a:rPr lang="zh-TW" altLang="en-US"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異動類別及日期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此五</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欄位</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學校無須填報</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教育部</a:t>
            </a:r>
            <a:r>
              <a:rPr lang="zh-TW" altLang="zh-TW" sz="2200" dirty="0">
                <a:latin typeface="Arial" panose="020B0604020202020204" pitchFamily="34" charset="0"/>
                <a:ea typeface="微軟正黑體" panose="020B0604030504040204" pitchFamily="34" charset="-120"/>
                <a:cs typeface="Arial" panose="020B0604020202020204" pitchFamily="34" charset="0"/>
              </a:rPr>
              <a:t>總量提報作業小組提供</a:t>
            </a:r>
            <a:r>
              <a:rPr lang="zh-TW" altLang="zh-TW" sz="2200" b="1" dirty="0">
                <a:latin typeface="Arial" panose="020B0604020202020204" pitchFamily="34" charset="0"/>
                <a:ea typeface="微軟正黑體" panose="020B0604030504040204" pitchFamily="34" charset="-120"/>
                <a:cs typeface="Arial" panose="020B0604020202020204" pitchFamily="34" charset="0"/>
              </a:rPr>
              <a:t>總量內核定系所之名單</a:t>
            </a:r>
            <a:r>
              <a:rPr lang="zh-TW" altLang="zh-TW" sz="2200" dirty="0">
                <a:latin typeface="Arial" panose="020B0604020202020204" pitchFamily="34" charset="0"/>
                <a:ea typeface="微軟正黑體" panose="020B0604030504040204" pitchFamily="34" charset="-120"/>
                <a:cs typeface="Arial" panose="020B0604020202020204" pitchFamily="34" charset="0"/>
              </a:rPr>
              <a:t>及</a:t>
            </a:r>
            <a:r>
              <a:rPr lang="zh-TW" altLang="zh-TW" sz="2200" b="1" dirty="0">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a:t>
            </a:r>
            <a:r>
              <a:rPr lang="zh-TW" altLang="zh-TW" sz="2200" dirty="0">
                <a:latin typeface="Arial" panose="020B0604020202020204" pitchFamily="34" charset="0"/>
                <a:ea typeface="微軟正黑體" panose="020B0604030504040204" pitchFamily="34" charset="-120"/>
                <a:cs typeface="Arial" panose="020B0604020202020204" pitchFamily="34" charset="0"/>
              </a:rPr>
              <a:t>核定</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情形</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，由系統匯入相關資料。</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468355117"/>
              </p:ext>
            </p:extLst>
          </p:nvPr>
        </p:nvGraphicFramePr>
        <p:xfrm>
          <a:off x="115919" y="1244369"/>
          <a:ext cx="11917584" cy="3428514"/>
        </p:xfrm>
        <a:graphic>
          <a:graphicData uri="http://schemas.openxmlformats.org/drawingml/2006/table">
            <a:tbl>
              <a:tblPr firstRow="1" firstCol="1" bandRow="1"/>
              <a:tblGrid>
                <a:gridCol w="432721">
                  <a:extLst>
                    <a:ext uri="{9D8B030D-6E8A-4147-A177-3AD203B41FA5}">
                      <a16:colId xmlns:a16="http://schemas.microsoft.com/office/drawing/2014/main" val="4128831584"/>
                    </a:ext>
                  </a:extLst>
                </a:gridCol>
                <a:gridCol w="329184">
                  <a:extLst>
                    <a:ext uri="{9D8B030D-6E8A-4147-A177-3AD203B41FA5}">
                      <a16:colId xmlns:a16="http://schemas.microsoft.com/office/drawing/2014/main" val="2781152052"/>
                    </a:ext>
                  </a:extLst>
                </a:gridCol>
                <a:gridCol w="1389888">
                  <a:extLst>
                    <a:ext uri="{9D8B030D-6E8A-4147-A177-3AD203B41FA5}">
                      <a16:colId xmlns:a16="http://schemas.microsoft.com/office/drawing/2014/main" val="1783162361"/>
                    </a:ext>
                  </a:extLst>
                </a:gridCol>
                <a:gridCol w="960120">
                  <a:extLst>
                    <a:ext uri="{9D8B030D-6E8A-4147-A177-3AD203B41FA5}">
                      <a16:colId xmlns:a16="http://schemas.microsoft.com/office/drawing/2014/main" val="1085578121"/>
                    </a:ext>
                  </a:extLst>
                </a:gridCol>
                <a:gridCol w="1060704">
                  <a:extLst>
                    <a:ext uri="{9D8B030D-6E8A-4147-A177-3AD203B41FA5}">
                      <a16:colId xmlns:a16="http://schemas.microsoft.com/office/drawing/2014/main" val="300358937"/>
                    </a:ext>
                  </a:extLst>
                </a:gridCol>
                <a:gridCol w="969264">
                  <a:extLst>
                    <a:ext uri="{9D8B030D-6E8A-4147-A177-3AD203B41FA5}">
                      <a16:colId xmlns:a16="http://schemas.microsoft.com/office/drawing/2014/main" val="588581705"/>
                    </a:ext>
                  </a:extLst>
                </a:gridCol>
                <a:gridCol w="530352">
                  <a:extLst>
                    <a:ext uri="{9D8B030D-6E8A-4147-A177-3AD203B41FA5}">
                      <a16:colId xmlns:a16="http://schemas.microsoft.com/office/drawing/2014/main" val="2044984336"/>
                    </a:ext>
                  </a:extLst>
                </a:gridCol>
                <a:gridCol w="1033272">
                  <a:extLst>
                    <a:ext uri="{9D8B030D-6E8A-4147-A177-3AD203B41FA5}">
                      <a16:colId xmlns:a16="http://schemas.microsoft.com/office/drawing/2014/main" val="4211809878"/>
                    </a:ext>
                  </a:extLst>
                </a:gridCol>
                <a:gridCol w="740664">
                  <a:extLst>
                    <a:ext uri="{9D8B030D-6E8A-4147-A177-3AD203B41FA5}">
                      <a16:colId xmlns:a16="http://schemas.microsoft.com/office/drawing/2014/main" val="4278337238"/>
                    </a:ext>
                  </a:extLst>
                </a:gridCol>
                <a:gridCol w="1202895">
                  <a:extLst>
                    <a:ext uri="{9D8B030D-6E8A-4147-A177-3AD203B41FA5}">
                      <a16:colId xmlns:a16="http://schemas.microsoft.com/office/drawing/2014/main" val="41279976"/>
                    </a:ext>
                  </a:extLst>
                </a:gridCol>
                <a:gridCol w="3268520">
                  <a:extLst>
                    <a:ext uri="{9D8B030D-6E8A-4147-A177-3AD203B41FA5}">
                      <a16:colId xmlns:a16="http://schemas.microsoft.com/office/drawing/2014/main" val="3687274873"/>
                    </a:ext>
                  </a:extLst>
                </a:gridCol>
              </a:tblGrid>
              <a:tr h="282679">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單位類別</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班次</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學籍分組</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200"/>
                        </a:lnSpc>
                        <a:spcAft>
                          <a:spcPts val="0"/>
                        </a:spcAft>
                      </a:pPr>
                      <a:r>
                        <a:rPr kumimoji="0" lang="zh-TW"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核定招生日期</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異動類別及日期</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522792274"/>
                  </a:ext>
                </a:extLst>
              </a:tr>
              <a:tr h="40263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英</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外</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文名稱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2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統計處名稱</a:t>
                      </a:r>
                    </a:p>
                  </a:txBody>
                  <a:tcPr marL="63500" marR="63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78802007"/>
                  </a:ext>
                </a:extLst>
              </a:tr>
              <a:tr h="1893804">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□一般系所</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□院設班別</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p>
                    <a:p>
                      <a:pPr algn="l">
                        <a:lnSpc>
                          <a:spcPct val="1500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p>
                    <a:p>
                      <a:pPr algn="l">
                        <a:lnSpc>
                          <a:spcPct val="15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 </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(113.03</a:t>
                      </a: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期</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增蒐</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2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□新設</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□整併</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□更名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□整併並更名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□停招</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□裁撤</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□復招</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□復招並更名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□復招並整併</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□復招及整併並更名</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□續辦</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日期</a:t>
                      </a:r>
                      <a:r>
                        <a:rPr kumimoji="0" lang="en-US"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□無</a:t>
                      </a:r>
                    </a:p>
                  </a:txBody>
                  <a:tcPr marL="63500" marR="63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268513618"/>
                  </a:ext>
                </a:extLst>
              </a:tr>
            </a:tbl>
          </a:graphicData>
        </a:graphic>
      </p:graphicFrame>
    </p:spTree>
    <p:extLst>
      <p:ext uri="{BB962C8B-B14F-4D97-AF65-F5344CB8AC3E}">
        <p14:creationId xmlns:p14="http://schemas.microsoft.com/office/powerpoint/2010/main" val="372516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學生休學人數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0729" y="2095281"/>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學生自請休學</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a:latin typeface="Arial" panose="020B0604020202020204" pitchFamily="34" charset="0"/>
                <a:ea typeface="微軟正黑體" panose="020B0604030504040204" pitchFamily="34" charset="-120"/>
                <a:cs typeface="Arial" panose="020B0604020202020204" pitchFamily="34" charset="0"/>
              </a:rPr>
              <a:t>兵役</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欲先行入伍而休學</a:t>
            </a:r>
            <a:r>
              <a:rPr lang="en-US" altLang="zh-TW" sz="2200" dirty="0">
                <a:latin typeface="Arial" panose="020B0604020202020204" pitchFamily="34" charset="0"/>
                <a:ea typeface="微軟正黑體" panose="020B0604030504040204" pitchFamily="34" charset="-120"/>
                <a:cs typeface="Arial" panose="020B0604020202020204" pitchFamily="34" charset="0"/>
              </a:rPr>
              <a:t>(107</a:t>
            </a:r>
            <a:r>
              <a:rPr lang="zh-TW" altLang="zh-TW" sz="2200" dirty="0">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latin typeface="Arial" panose="020B0604020202020204" pitchFamily="34" charset="0"/>
                <a:ea typeface="微軟正黑體" panose="020B0604030504040204" pitchFamily="34" charset="-120"/>
                <a:cs typeface="Arial" panose="020B0604020202020204" pitchFamily="34" charset="0"/>
              </a:rPr>
              <a:t>3</a:t>
            </a:r>
            <a:r>
              <a:rPr lang="zh-TW" altLang="zh-TW" sz="2200" dirty="0">
                <a:latin typeface="Arial" panose="020B0604020202020204" pitchFamily="34" charset="0"/>
                <a:ea typeface="微軟正黑體" panose="020B0604030504040204" pitchFamily="34" charset="-120"/>
                <a:cs typeface="Arial" panose="020B0604020202020204" pitchFamily="34" charset="0"/>
              </a:rPr>
              <a:t>月開始增蒐</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月起納入依「大學校院學士班學生就學期間服役彈性修業實施指引」申請就學期間服役彈性修業之休學者</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3" name="表格 2"/>
          <p:cNvGraphicFramePr>
            <a:graphicFrameLocks noGrp="1"/>
          </p:cNvGraphicFramePr>
          <p:nvPr>
            <p:extLst>
              <p:ext uri="{D42A27DB-BD31-4B8C-83A1-F6EECF244321}">
                <p14:modId xmlns:p14="http://schemas.microsoft.com/office/powerpoint/2010/main" val="3239990444"/>
              </p:ext>
            </p:extLst>
          </p:nvPr>
        </p:nvGraphicFramePr>
        <p:xfrm>
          <a:off x="201170" y="861667"/>
          <a:ext cx="11740892" cy="946607"/>
        </p:xfrm>
        <a:graphic>
          <a:graphicData uri="http://schemas.openxmlformats.org/drawingml/2006/table">
            <a:tbl>
              <a:tblPr firstRow="1" firstCol="1" bandRow="1" bandCol="1"/>
              <a:tblGrid>
                <a:gridCol w="310894">
                  <a:extLst>
                    <a:ext uri="{9D8B030D-6E8A-4147-A177-3AD203B41FA5}">
                      <a16:colId xmlns:a16="http://schemas.microsoft.com/office/drawing/2014/main" val="2334435056"/>
                    </a:ext>
                  </a:extLst>
                </a:gridCol>
                <a:gridCol w="256032">
                  <a:extLst>
                    <a:ext uri="{9D8B030D-6E8A-4147-A177-3AD203B41FA5}">
                      <a16:colId xmlns:a16="http://schemas.microsoft.com/office/drawing/2014/main" val="1910932858"/>
                    </a:ext>
                  </a:extLst>
                </a:gridCol>
                <a:gridCol w="448056">
                  <a:extLst>
                    <a:ext uri="{9D8B030D-6E8A-4147-A177-3AD203B41FA5}">
                      <a16:colId xmlns:a16="http://schemas.microsoft.com/office/drawing/2014/main" val="265434503"/>
                    </a:ext>
                  </a:extLst>
                </a:gridCol>
                <a:gridCol w="420624">
                  <a:extLst>
                    <a:ext uri="{9D8B030D-6E8A-4147-A177-3AD203B41FA5}">
                      <a16:colId xmlns:a16="http://schemas.microsoft.com/office/drawing/2014/main" val="4257715129"/>
                    </a:ext>
                  </a:extLst>
                </a:gridCol>
                <a:gridCol w="512064">
                  <a:extLst>
                    <a:ext uri="{9D8B030D-6E8A-4147-A177-3AD203B41FA5}">
                      <a16:colId xmlns:a16="http://schemas.microsoft.com/office/drawing/2014/main" val="2844731255"/>
                    </a:ext>
                  </a:extLst>
                </a:gridCol>
                <a:gridCol w="466344">
                  <a:extLst>
                    <a:ext uri="{9D8B030D-6E8A-4147-A177-3AD203B41FA5}">
                      <a16:colId xmlns:a16="http://schemas.microsoft.com/office/drawing/2014/main" val="3408513111"/>
                    </a:ext>
                  </a:extLst>
                </a:gridCol>
                <a:gridCol w="365760">
                  <a:extLst>
                    <a:ext uri="{9D8B030D-6E8A-4147-A177-3AD203B41FA5}">
                      <a16:colId xmlns:a16="http://schemas.microsoft.com/office/drawing/2014/main" val="133785742"/>
                    </a:ext>
                  </a:extLst>
                </a:gridCol>
                <a:gridCol w="722376">
                  <a:extLst>
                    <a:ext uri="{9D8B030D-6E8A-4147-A177-3AD203B41FA5}">
                      <a16:colId xmlns:a16="http://schemas.microsoft.com/office/drawing/2014/main" val="3981760253"/>
                    </a:ext>
                  </a:extLst>
                </a:gridCol>
                <a:gridCol w="612648">
                  <a:extLst>
                    <a:ext uri="{9D8B030D-6E8A-4147-A177-3AD203B41FA5}">
                      <a16:colId xmlns:a16="http://schemas.microsoft.com/office/drawing/2014/main" val="1980989315"/>
                    </a:ext>
                  </a:extLst>
                </a:gridCol>
                <a:gridCol w="1088136">
                  <a:extLst>
                    <a:ext uri="{9D8B030D-6E8A-4147-A177-3AD203B41FA5}">
                      <a16:colId xmlns:a16="http://schemas.microsoft.com/office/drawing/2014/main" val="1579243186"/>
                    </a:ext>
                  </a:extLst>
                </a:gridCol>
                <a:gridCol w="1097383">
                  <a:extLst>
                    <a:ext uri="{9D8B030D-6E8A-4147-A177-3AD203B41FA5}">
                      <a16:colId xmlns:a16="http://schemas.microsoft.com/office/drawing/2014/main" val="674854901"/>
                    </a:ext>
                  </a:extLst>
                </a:gridCol>
                <a:gridCol w="649121">
                  <a:extLst>
                    <a:ext uri="{9D8B030D-6E8A-4147-A177-3AD203B41FA5}">
                      <a16:colId xmlns:a16="http://schemas.microsoft.com/office/drawing/2014/main" val="2340223474"/>
                    </a:ext>
                  </a:extLst>
                </a:gridCol>
                <a:gridCol w="347472">
                  <a:extLst>
                    <a:ext uri="{9D8B030D-6E8A-4147-A177-3AD203B41FA5}">
                      <a16:colId xmlns:a16="http://schemas.microsoft.com/office/drawing/2014/main" val="2498050042"/>
                    </a:ext>
                  </a:extLst>
                </a:gridCol>
                <a:gridCol w="292608">
                  <a:extLst>
                    <a:ext uri="{9D8B030D-6E8A-4147-A177-3AD203B41FA5}">
                      <a16:colId xmlns:a16="http://schemas.microsoft.com/office/drawing/2014/main" val="2892614969"/>
                    </a:ext>
                  </a:extLst>
                </a:gridCol>
                <a:gridCol w="603504">
                  <a:extLst>
                    <a:ext uri="{9D8B030D-6E8A-4147-A177-3AD203B41FA5}">
                      <a16:colId xmlns:a16="http://schemas.microsoft.com/office/drawing/2014/main" val="2230694993"/>
                    </a:ext>
                  </a:extLst>
                </a:gridCol>
                <a:gridCol w="420624">
                  <a:extLst>
                    <a:ext uri="{9D8B030D-6E8A-4147-A177-3AD203B41FA5}">
                      <a16:colId xmlns:a16="http://schemas.microsoft.com/office/drawing/2014/main" val="1810036660"/>
                    </a:ext>
                  </a:extLst>
                </a:gridCol>
                <a:gridCol w="457200">
                  <a:extLst>
                    <a:ext uri="{9D8B030D-6E8A-4147-A177-3AD203B41FA5}">
                      <a16:colId xmlns:a16="http://schemas.microsoft.com/office/drawing/2014/main" val="1456758340"/>
                    </a:ext>
                  </a:extLst>
                </a:gridCol>
                <a:gridCol w="539496">
                  <a:extLst>
                    <a:ext uri="{9D8B030D-6E8A-4147-A177-3AD203B41FA5}">
                      <a16:colId xmlns:a16="http://schemas.microsoft.com/office/drawing/2014/main" val="540815228"/>
                    </a:ext>
                  </a:extLst>
                </a:gridCol>
                <a:gridCol w="960120">
                  <a:extLst>
                    <a:ext uri="{9D8B030D-6E8A-4147-A177-3AD203B41FA5}">
                      <a16:colId xmlns:a16="http://schemas.microsoft.com/office/drawing/2014/main" val="721898629"/>
                    </a:ext>
                  </a:extLst>
                </a:gridCol>
                <a:gridCol w="1170430">
                  <a:extLst>
                    <a:ext uri="{9D8B030D-6E8A-4147-A177-3AD203B41FA5}">
                      <a16:colId xmlns:a16="http://schemas.microsoft.com/office/drawing/2014/main" val="3483074814"/>
                    </a:ext>
                  </a:extLst>
                </a:gridCol>
              </a:tblGrid>
              <a:tr h="320147">
                <a:tc rowSpan="3">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間休學</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學期間休學減少人數—按原因別分</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8">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於學期底處於休學狀態之人數—按休學原因別分</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42403971"/>
                  </a:ext>
                </a:extLst>
              </a:tr>
              <a:tr h="220060">
                <a:tc vMerge="1">
                  <a:txBody>
                    <a:bodyPr/>
                    <a:lstStyle/>
                    <a:p>
                      <a:endParaRPr lang="zh-TW" altLang="en-US"/>
                    </a:p>
                  </a:txBody>
                  <a:tcPr/>
                </a:tc>
                <a:tc vMerge="1">
                  <a:txBody>
                    <a:bodyPr/>
                    <a:lstStyle/>
                    <a:p>
                      <a:endParaRPr lang="zh-TW" altLang="en-US"/>
                    </a:p>
                  </a:txBody>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自動加</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辦理復學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學生自請休學</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學校勒令休學</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627369"/>
                  </a:ext>
                </a:extLst>
              </a:tr>
              <a:tr h="389540">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傷病</a:t>
                      </a:r>
                    </a:p>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兵役</a:t>
                      </a:r>
                    </a:p>
                  </a:txBody>
                  <a:tcPr marL="60690" marR="60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出國</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違反校規</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0690" marR="606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20592735"/>
                  </a:ext>
                </a:extLst>
              </a:tr>
            </a:tbl>
          </a:graphicData>
        </a:graphic>
      </p:graphicFrame>
    </p:spTree>
    <p:extLst>
      <p:ext uri="{BB962C8B-B14F-4D97-AF65-F5344CB8AC3E}">
        <p14:creationId xmlns:p14="http://schemas.microsoft.com/office/powerpoint/2010/main" val="2706037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34777"/>
            <a:ext cx="11965337" cy="3554819"/>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u="heavy"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學年</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度</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月填報前一學期資料</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113</a:t>
            </a:r>
            <a:r>
              <a:rPr lang="zh-TW" altLang="zh-TW" sz="2000" dirty="0">
                <a:latin typeface="Arial" panose="020B0604020202020204" pitchFamily="34" charset="0"/>
                <a:ea typeface="微軟正黑體" panose="020B0604030504040204" pitchFamily="34" charset="-120"/>
                <a:cs typeface="Arial" panose="020B0604020202020204" pitchFamily="34" charset="0"/>
              </a:rPr>
              <a:t>年</a:t>
            </a:r>
            <a:r>
              <a:rPr lang="en-US" altLang="zh-TW" sz="2000" dirty="0">
                <a:latin typeface="Arial" panose="020B0604020202020204" pitchFamily="34" charset="0"/>
                <a:ea typeface="微軟正黑體" panose="020B0604030504040204" pitchFamily="34" charset="-120"/>
                <a:cs typeface="Arial" panose="020B0604020202020204" pitchFamily="34" charset="0"/>
              </a:rPr>
              <a:t>03</a:t>
            </a:r>
            <a:r>
              <a:rPr lang="zh-TW" altLang="zh-TW" sz="2000" dirty="0">
                <a:latin typeface="Arial" panose="020B0604020202020204" pitchFamily="34" charset="0"/>
                <a:ea typeface="微軟正黑體" panose="020B0604030504040204" pitchFamily="34" charset="-120"/>
                <a:cs typeface="Arial" panose="020B0604020202020204" pitchFamily="34" charset="0"/>
              </a:rPr>
              <a:t>月填報</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學年度上學期學校</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申請「大學校院學士班學生就學期間服役彈性修業」</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相關人數</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學期</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上下學期表示方式：上學期為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，下學期為</a:t>
            </a:r>
            <a:r>
              <a:rPr lang="en-US" altLang="zh-TW" sz="2000" dirty="0">
                <a:latin typeface="Arial" panose="020B0604020202020204" pitchFamily="34" charset="0"/>
                <a:ea typeface="微軟正黑體" panose="020B0604030504040204" pitchFamily="34" charset="-120"/>
                <a:cs typeface="Arial" panose="020B0604020202020204" pitchFamily="34" charset="0"/>
              </a:rPr>
              <a:t>2</a:t>
            </a:r>
            <a:r>
              <a:rPr lang="zh-TW" altLang="zh-TW" sz="2000" dirty="0">
                <a:latin typeface="Arial" panose="020B0604020202020204" pitchFamily="34" charset="0"/>
                <a:ea typeface="微軟正黑體" panose="020B0604030504040204" pitchFamily="34" charset="-120"/>
                <a:cs typeface="Arial" panose="020B0604020202020204" pitchFamily="34" charset="0"/>
              </a:rPr>
              <a:t>；例如</a:t>
            </a:r>
            <a:r>
              <a:rPr lang="en-US" altLang="zh-TW" sz="2000" dirty="0">
                <a:latin typeface="Arial" panose="020B0604020202020204" pitchFamily="34" charset="0"/>
                <a:ea typeface="微軟正黑體" panose="020B0604030504040204" pitchFamily="34" charset="-120"/>
                <a:cs typeface="Arial" panose="020B0604020202020204" pitchFamily="34" charset="0"/>
              </a:rPr>
              <a:t>112</a:t>
            </a:r>
            <a:r>
              <a:rPr lang="zh-TW" altLang="zh-TW" sz="2000" dirty="0">
                <a:latin typeface="Arial" panose="020B0604020202020204" pitchFamily="34" charset="0"/>
                <a:ea typeface="微軟正黑體" panose="020B0604030504040204" pitchFamily="34" charset="-120"/>
                <a:cs typeface="Arial" panose="020B0604020202020204" pitchFamily="34" charset="0"/>
              </a:rPr>
              <a:t>學年度上學期，即以</a:t>
            </a:r>
            <a:r>
              <a:rPr lang="en-US" altLang="zh-TW" sz="2000" dirty="0">
                <a:latin typeface="Arial" panose="020B0604020202020204" pitchFamily="34" charset="0"/>
                <a:ea typeface="微軟正黑體" panose="020B0604030504040204" pitchFamily="34" charset="-120"/>
                <a:cs typeface="Arial" panose="020B0604020202020204" pitchFamily="34" charset="0"/>
              </a:rPr>
              <a:t>1</a:t>
            </a:r>
            <a:r>
              <a:rPr lang="zh-TW" altLang="zh-TW" sz="2000" dirty="0">
                <a:latin typeface="Arial" panose="020B0604020202020204" pitchFamily="34" charset="0"/>
                <a:ea typeface="微軟正黑體" panose="020B0604030504040204" pitchFamily="34" charset="-120"/>
                <a:cs typeface="Arial" panose="020B0604020202020204" pitchFamily="34" charset="0"/>
              </a:rPr>
              <a:t>為</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代表</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學院</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由下拉式選單填選學生隸屬學院名稱，本選單資料取</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自「</a:t>
            </a:r>
            <a:r>
              <a:rPr lang="zh-TW" altLang="zh-TW" sz="2000"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3. </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學校學院</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學群基本資料」資料。</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單位名稱</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學制</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班別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請由下拉式選單填選學生隸屬系所、學位學程、特殊專班、境外專班</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名稱</a:t>
            </a:r>
            <a:r>
              <a:rPr lang="zh-TW" altLang="en-US" sz="2000" dirty="0">
                <a:latin typeface="Arial" panose="020B0604020202020204" pitchFamily="34" charset="0"/>
                <a:ea typeface="微軟正黑體" panose="020B0604030504040204" pitchFamily="34" charset="-120"/>
                <a:cs typeface="Arial" panose="020B0604020202020204" pitchFamily="34" charset="0"/>
              </a:rPr>
              <a:t>及</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學制班別</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本選單資料取</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自「</a:t>
            </a:r>
            <a:r>
              <a:rPr lang="zh-TW" altLang="zh-TW" sz="2000" dirty="0">
                <a:latin typeface="Arial" panose="020B0604020202020204" pitchFamily="34" charset="0"/>
                <a:ea typeface="微軟正黑體" panose="020B0604030504040204" pitchFamily="34" charset="-120"/>
                <a:cs typeface="Arial" panose="020B0604020202020204" pitchFamily="34" charset="0"/>
              </a:rPr>
              <a:t>基本資料</a:t>
            </a:r>
            <a:r>
              <a:rPr lang="en-US" altLang="zh-TW" sz="2000" dirty="0">
                <a:latin typeface="Arial" panose="020B0604020202020204" pitchFamily="34" charset="0"/>
                <a:ea typeface="微軟正黑體" panose="020B0604030504040204" pitchFamily="34" charset="-120"/>
                <a:cs typeface="Arial" panose="020B0604020202020204" pitchFamily="34" charset="0"/>
              </a:rPr>
              <a:t>6.</a:t>
            </a:r>
            <a:r>
              <a:rPr lang="zh-TW" altLang="zh-TW" sz="2000" dirty="0">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學校系、所、學位學程、特殊專班、境外專班等基本資料」資料。</a:t>
            </a:r>
          </a:p>
        </p:txBody>
      </p:sp>
      <p:graphicFrame>
        <p:nvGraphicFramePr>
          <p:cNvPr id="2" name="表格 1"/>
          <p:cNvGraphicFramePr>
            <a:graphicFrameLocks noGrp="1"/>
          </p:cNvGraphicFramePr>
          <p:nvPr>
            <p:extLst>
              <p:ext uri="{D42A27DB-BD31-4B8C-83A1-F6EECF244321}">
                <p14:modId xmlns:p14="http://schemas.microsoft.com/office/powerpoint/2010/main" val="2595604396"/>
              </p:ext>
            </p:extLst>
          </p:nvPr>
        </p:nvGraphicFramePr>
        <p:xfrm>
          <a:off x="186387" y="1265307"/>
          <a:ext cx="11792253" cy="1371600"/>
        </p:xfrm>
        <a:graphic>
          <a:graphicData uri="http://schemas.openxmlformats.org/drawingml/2006/table">
            <a:tbl>
              <a:tblPr firstRow="1" firstCol="1" bandRow="1"/>
              <a:tblGrid>
                <a:gridCol w="618285">
                  <a:extLst>
                    <a:ext uri="{9D8B030D-6E8A-4147-A177-3AD203B41FA5}">
                      <a16:colId xmlns:a16="http://schemas.microsoft.com/office/drawing/2014/main" val="3614209987"/>
                    </a:ext>
                  </a:extLst>
                </a:gridCol>
                <a:gridCol w="502920">
                  <a:extLst>
                    <a:ext uri="{9D8B030D-6E8A-4147-A177-3AD203B41FA5}">
                      <a16:colId xmlns:a16="http://schemas.microsoft.com/office/drawing/2014/main" val="2688420365"/>
                    </a:ext>
                  </a:extLst>
                </a:gridCol>
                <a:gridCol w="530352">
                  <a:extLst>
                    <a:ext uri="{9D8B030D-6E8A-4147-A177-3AD203B41FA5}">
                      <a16:colId xmlns:a16="http://schemas.microsoft.com/office/drawing/2014/main" val="1767080590"/>
                    </a:ext>
                  </a:extLst>
                </a:gridCol>
                <a:gridCol w="841248">
                  <a:extLst>
                    <a:ext uri="{9D8B030D-6E8A-4147-A177-3AD203B41FA5}">
                      <a16:colId xmlns:a16="http://schemas.microsoft.com/office/drawing/2014/main" val="1380035288"/>
                    </a:ext>
                  </a:extLst>
                </a:gridCol>
                <a:gridCol w="1033272">
                  <a:extLst>
                    <a:ext uri="{9D8B030D-6E8A-4147-A177-3AD203B41FA5}">
                      <a16:colId xmlns:a16="http://schemas.microsoft.com/office/drawing/2014/main" val="591916076"/>
                    </a:ext>
                  </a:extLst>
                </a:gridCol>
                <a:gridCol w="1124712">
                  <a:extLst>
                    <a:ext uri="{9D8B030D-6E8A-4147-A177-3AD203B41FA5}">
                      <a16:colId xmlns:a16="http://schemas.microsoft.com/office/drawing/2014/main" val="3198124101"/>
                    </a:ext>
                  </a:extLst>
                </a:gridCol>
                <a:gridCol w="1316736">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203704">
                  <a:extLst>
                    <a:ext uri="{9D8B030D-6E8A-4147-A177-3AD203B41FA5}">
                      <a16:colId xmlns:a16="http://schemas.microsoft.com/office/drawing/2014/main" val="1175820232"/>
                    </a:ext>
                  </a:extLst>
                </a:gridCol>
                <a:gridCol w="1691640">
                  <a:extLst>
                    <a:ext uri="{9D8B030D-6E8A-4147-A177-3AD203B41FA5}">
                      <a16:colId xmlns:a16="http://schemas.microsoft.com/office/drawing/2014/main" val="835905201"/>
                    </a:ext>
                  </a:extLst>
                </a:gridCol>
              </a:tblGrid>
              <a:tr h="142819">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□學士</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班</a:t>
                      </a:r>
                    </a:p>
                    <a:p>
                      <a:pPr marL="0" algn="l"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460197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109294"/>
            <a:ext cx="9144000" cy="609600"/>
          </a:xfrm>
        </p:spPr>
        <p:txBody>
          <a:bodyPr anchor="ctr">
            <a:noAutofit/>
          </a:bodyPr>
          <a:lstStyle/>
          <a:p>
            <a:pPr algn="l">
              <a:lnSpc>
                <a:spcPct val="150000"/>
              </a:lnSpc>
              <a:defRPr/>
            </a:pP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113.03</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期</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填表暨系統操作說明會</a:t>
            </a:r>
          </a:p>
        </p:txBody>
      </p:sp>
      <p:graphicFrame>
        <p:nvGraphicFramePr>
          <p:cNvPr id="4" name="資料庫圖表 3"/>
          <p:cNvGraphicFramePr/>
          <p:nvPr>
            <p:extLst>
              <p:ext uri="{D42A27DB-BD31-4B8C-83A1-F6EECF244321}">
                <p14:modId xmlns:p14="http://schemas.microsoft.com/office/powerpoint/2010/main" val="2876841385"/>
              </p:ext>
            </p:extLst>
          </p:nvPr>
        </p:nvGraphicFramePr>
        <p:xfrm>
          <a:off x="2817341" y="914848"/>
          <a:ext cx="6672649" cy="5588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84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8964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因應大學校院學士班學生就學期間服役</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以下簡稱就學役男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職涯發展需求，配合兵役政策推動，教育部訂定</a:t>
            </a:r>
            <a:r>
              <a:rPr lang="zh-TW" altLang="zh-TW" sz="2000" b="1" dirty="0">
                <a:latin typeface="Arial" panose="020B0604020202020204" pitchFamily="34" charset="0"/>
                <a:ea typeface="微軟正黑體" panose="020B0604030504040204" pitchFamily="34" charset="-120"/>
                <a:cs typeface="Arial" panose="020B0604020202020204" pitchFamily="34" charset="0"/>
              </a:rPr>
              <a:t>「大學校院學士班學生就學期間服役彈性修業實施指引」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簡稱服役彈性修業指引</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，支持</a:t>
            </a:r>
            <a:r>
              <a:rPr lang="zh-TW" altLang="zh-TW" sz="2000" b="1" dirty="0">
                <a:latin typeface="Arial" panose="020B0604020202020204" pitchFamily="34" charset="0"/>
                <a:ea typeface="微軟正黑體" panose="020B0604030504040204" pitchFamily="34" charset="-120"/>
                <a:cs typeface="Arial" panose="020B0604020202020204" pitchFamily="34" charset="0"/>
              </a:rPr>
              <a:t>有意願之就學役男得於就學期間同時完成服役及修畢學位</a:t>
            </a:r>
            <a:r>
              <a:rPr lang="zh-TW" altLang="zh-TW" sz="2000" dirty="0">
                <a:latin typeface="Arial" panose="020B0604020202020204" pitchFamily="34" charset="0"/>
                <a:ea typeface="微軟正黑體" panose="020B0604030504040204" pitchFamily="34" charset="-120"/>
                <a:cs typeface="Arial" panose="020B0604020202020204" pitchFamily="34" charset="0"/>
              </a:rPr>
              <a:t>，能與其他未服役學生相同，接續投入職場或升學，不受影響。</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就讀學校正式學籍在學「男性」學生申請服役彈性</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修業，</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並依據</a:t>
            </a:r>
            <a:r>
              <a:rPr lang="zh-TW" altLang="en-US"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是否具備中華民國國籍</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中華民國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國民身分</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證</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zh-TW" sz="2000" dirty="0">
                <a:latin typeface="Arial" panose="020B0604020202020204" pitchFamily="34" charset="0"/>
                <a:ea typeface="微軟正黑體" panose="020B0604030504040204" pitchFamily="34" charset="-120"/>
                <a:cs typeface="Arial" panose="020B0604020202020204" pitchFamily="34" charset="0"/>
              </a:rPr>
              <a:t>學生身分</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類別</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是否為</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【其他</a:t>
            </a:r>
            <a:r>
              <a:rPr lang="zh-TW" altLang="zh-TW" sz="2000" b="1" dirty="0">
                <a:latin typeface="Arial" panose="020B0604020202020204" pitchFamily="34" charset="0"/>
                <a:ea typeface="微軟正黑體" panose="020B0604030504040204" pitchFamily="34" charset="-120"/>
                <a:cs typeface="Arial" panose="020B0604020202020204" pitchFamily="34" charset="0"/>
              </a:rPr>
              <a:t>類學生</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若學生具備「雙重國籍」者，請依其「入學管道」進行</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判斷</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58972361"/>
              </p:ext>
            </p:extLst>
          </p:nvPr>
        </p:nvGraphicFramePr>
        <p:xfrm>
          <a:off x="186387" y="1247017"/>
          <a:ext cx="11792253" cy="1477894"/>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46316">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49263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738947">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54756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643921"/>
            <a:ext cx="11965337" cy="424731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2000" b="1"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微軟正黑體" panose="020B0604030504040204" pitchFamily="34" charset="-12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微軟正黑體" panose="020B0604030504040204" pitchFamily="34" charset="-120"/>
                <a:ea typeface="微軟正黑體" panose="020B0604030504040204" pitchFamily="34" charset="-120"/>
                <a:cs typeface="Arial" panose="020B0604020202020204" pitchFamily="34" charset="0"/>
              </a:rPr>
              <a:t>身分</a:t>
            </a:r>
            <a:r>
              <a:rPr lang="zh-TW" altLang="zh-TW" sz="2000" b="1" dirty="0" smtClean="0">
                <a:latin typeface="微軟正黑體" panose="020B0604030504040204" pitchFamily="34" charset="-120"/>
                <a:ea typeface="微軟正黑體" panose="020B0604030504040204" pitchFamily="34" charset="-120"/>
                <a:cs typeface="Arial" panose="020B0604020202020204" pitchFamily="34" charset="0"/>
              </a:rPr>
              <a:t>類別</a:t>
            </a:r>
            <a:r>
              <a:rPr lang="zh-TW" altLang="en-US" sz="2000" b="1" dirty="0" smtClean="0">
                <a:latin typeface="微軟正黑體" panose="020B0604030504040204" pitchFamily="34" charset="-120"/>
                <a:ea typeface="微軟正黑體" panose="020B0604030504040204" pitchFamily="34" charset="-120"/>
                <a:cs typeface="Arial" panose="020B0604020202020204" pitchFamily="34" charset="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原住民學生</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之原住民在學學生</a:t>
            </a:r>
            <a:r>
              <a:rPr lang="zh-TW" altLang="zh-TW" sz="2000" dirty="0">
                <a:latin typeface="微軟正黑體" panose="020B0604030504040204" pitchFamily="34" charset="-120"/>
                <a:ea typeface="微軟正黑體" panose="020B0604030504040204" pitchFamily="34" charset="-120"/>
              </a:rPr>
              <a:t>，其中原住民學生係指符合「原住民身分法」規定之原住民學生，包括山地原住民及平地原住民</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一般</a:t>
            </a:r>
            <a:r>
              <a:rPr lang="zh-TW" altLang="zh-TW" sz="2000" b="1" dirty="0">
                <a:latin typeface="微軟正黑體" panose="020B0604030504040204" pitchFamily="34" charset="-120"/>
                <a:ea typeface="微軟正黑體" panose="020B0604030504040204" pitchFamily="34" charset="-120"/>
              </a:rPr>
              <a:t>生</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非原住民族</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：係指</a:t>
            </a:r>
            <a:r>
              <a:rPr lang="zh-TW" altLang="zh-TW" sz="2000" dirty="0">
                <a:solidFill>
                  <a:srgbClr val="FF0000"/>
                </a:solidFill>
                <a:latin typeface="微軟正黑體" panose="020B0604030504040204" pitchFamily="34" charset="-120"/>
                <a:ea typeface="微軟正黑體" panose="020B0604030504040204" pitchFamily="34" charset="-120"/>
              </a:rPr>
              <a:t>具正式學籍且具備中華民國國籍</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中華民國國民身分證</a:t>
            </a:r>
            <a:r>
              <a:rPr lang="en-US" altLang="zh-TW" sz="2000" b="1"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rgbClr val="FF0000"/>
                </a:solidFill>
                <a:latin typeface="微軟正黑體" panose="020B0604030504040204" pitchFamily="34" charset="-120"/>
                <a:ea typeface="微軟正黑體" panose="020B0604030504040204" pitchFamily="34" charset="-120"/>
              </a:rPr>
              <a:t>之在學學生</a:t>
            </a:r>
            <a:r>
              <a:rPr lang="zh-TW" altLang="zh-TW" sz="2000" dirty="0">
                <a:latin typeface="微軟正黑體" panose="020B0604030504040204" pitchFamily="34" charset="-120"/>
                <a:ea typeface="微軟正黑體" panose="020B0604030504040204" pitchFamily="34" charset="-120"/>
              </a:rPr>
              <a:t>，不包括原住民族學生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914400" lvl="1" indent="-457200" algn="just">
              <a:lnSpc>
                <a:spcPct val="1500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微軟正黑體" panose="020B0604030504040204" pitchFamily="34" charset="-120"/>
                <a:ea typeface="微軟正黑體" panose="020B0604030504040204" pitchFamily="34" charset="-120"/>
              </a:rPr>
              <a:t>其他</a:t>
            </a:r>
            <a:r>
              <a:rPr lang="zh-TW" altLang="zh-TW" sz="2000" b="1" dirty="0">
                <a:latin typeface="微軟正黑體" panose="020B0604030504040204" pitchFamily="34" charset="-120"/>
                <a:ea typeface="微軟正黑體" panose="020B0604030504040204" pitchFamily="34" charset="-120"/>
              </a:rPr>
              <a:t>類學生</a:t>
            </a:r>
            <a:r>
              <a:rPr lang="zh-TW" altLang="zh-TW" sz="2000" dirty="0">
                <a:latin typeface="微軟正黑體" panose="020B0604030504040204" pitchFamily="34" charset="-120"/>
                <a:ea typeface="微軟正黑體" panose="020B0604030504040204" pitchFamily="34" charset="-120"/>
              </a:rPr>
              <a:t>：非屬一般生者</a:t>
            </a:r>
            <a:r>
              <a:rPr lang="en-US" altLang="zh-TW" sz="2000" b="1" dirty="0">
                <a:latin typeface="微軟正黑體" panose="020B0604030504040204" pitchFamily="34" charset="-120"/>
                <a:ea typeface="微軟正黑體" panose="020B0604030504040204" pitchFamily="34" charset="-120"/>
              </a:rPr>
              <a:t>(</a:t>
            </a:r>
            <a:r>
              <a:rPr lang="zh-TW" altLang="zh-TW" sz="2000" b="1" dirty="0">
                <a:solidFill>
                  <a:srgbClr val="FF0000"/>
                </a:solidFill>
                <a:latin typeface="微軟正黑體" panose="020B0604030504040204" pitchFamily="34" charset="-120"/>
                <a:ea typeface="微軟正黑體" panose="020B0604030504040204" pitchFamily="34" charset="-120"/>
              </a:rPr>
              <a:t>非上述</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類者</a:t>
            </a:r>
            <a:r>
              <a:rPr lang="en-US" altLang="zh-TW" sz="2000" b="1"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，例如具正式學籍之外國學生、僑生、港澳生、大陸地區學生及其他</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如依親就讀者</a:t>
            </a:r>
            <a:r>
              <a:rPr lang="en-US" altLang="zh-TW" sz="2000" dirty="0">
                <a:latin typeface="微軟正黑體" panose="020B0604030504040204" pitchFamily="34" charset="-120"/>
                <a:ea typeface="微軟正黑體" panose="020B0604030504040204" pitchFamily="34" charset="-120"/>
              </a:rPr>
              <a:t>)</a:t>
            </a:r>
            <a:r>
              <a:rPr lang="zh-TW" altLang="zh-TW" sz="2000" dirty="0">
                <a:latin typeface="微軟正黑體" panose="020B0604030504040204" pitchFamily="34" charset="-120"/>
                <a:ea typeface="微軟正黑體" panose="020B0604030504040204" pitchFamily="34" charset="-120"/>
              </a:rPr>
              <a:t>等</a:t>
            </a:r>
            <a:r>
              <a:rPr lang="zh-TW" altLang="zh-TW" sz="2000" dirty="0" smtClean="0">
                <a:latin typeface="微軟正黑體" panose="020B0604030504040204" pitchFamily="34" charset="-120"/>
                <a:ea typeface="微軟正黑體" panose="020B0604030504040204" pitchFamily="34" charset="-120"/>
              </a:rPr>
              <a:t>。</a:t>
            </a:r>
            <a:endParaRPr lang="en-US" altLang="zh-TW" sz="2000" dirty="0" smtClean="0">
              <a:latin typeface="微軟正黑體" panose="020B0604030504040204" pitchFamily="34" charset="-120"/>
              <a:ea typeface="微軟正黑體" panose="020B0604030504040204" pitchFamily="34" charset="-120"/>
            </a:endParaRPr>
          </a:p>
          <a:p>
            <a:pPr marL="0" lvl="1" indent="-4572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latin typeface="微軟正黑體" panose="020B0604030504040204" pitchFamily="34" charset="-120"/>
                <a:ea typeface="微軟正黑體" panose="020B0604030504040204" pitchFamily="34" charset="-120"/>
              </a:rPr>
              <a:t>本表</a:t>
            </a:r>
            <a:r>
              <a:rPr lang="zh-TW" altLang="zh-TW" sz="2000" b="1" dirty="0">
                <a:solidFill>
                  <a:srgbClr val="FF0000"/>
                </a:solidFill>
                <a:latin typeface="微軟正黑體" panose="020B0604030504040204" pitchFamily="34" charset="-120"/>
                <a:ea typeface="微軟正黑體" panose="020B0604030504040204" pitchFamily="34" charset="-120"/>
              </a:rPr>
              <a:t>不包括選讀生、學分班、保留入學資格或無學籍之學生</a:t>
            </a:r>
            <a:r>
              <a:rPr lang="zh-TW" altLang="zh-TW" sz="2000" dirty="0" smtClean="0">
                <a:latin typeface="微軟正黑體" panose="020B0604030504040204" pitchFamily="34" charset="-120"/>
                <a:ea typeface="微軟正黑體" panose="020B0604030504040204" pitchFamily="34" charset="-120"/>
              </a:rPr>
              <a:t>。</a:t>
            </a:r>
            <a:endParaRPr lang="en-US" altLang="zh-TW" sz="2000" b="1" dirty="0" smtClean="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269239787"/>
              </p:ext>
            </p:extLst>
          </p:nvPr>
        </p:nvGraphicFramePr>
        <p:xfrm>
          <a:off x="186387" y="1274451"/>
          <a:ext cx="11792253" cy="1371600"/>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142819">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4">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300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347272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86387" y="2793727"/>
            <a:ext cx="11792253"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zh-TW" sz="2200"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dirty="0">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200"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服役彈性修業指引之</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【新增申請</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服</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役</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彈性</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修業人數】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latin typeface="Arial" panose="020B0604020202020204" pitchFamily="34" charset="0"/>
                <a:ea typeface="微軟正黑體" panose="020B0604030504040204" pitchFamily="34" charset="-120"/>
                <a:cs typeface="Arial" panose="020B0604020202020204" pitchFamily="34" charset="0"/>
              </a:rPr>
              <a:t>新增申請服役彈性修業而入伍服役</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人數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2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於就學</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期間依</a:t>
            </a:r>
            <a:r>
              <a:rPr lang="zh-TW" altLang="zh-TW" sz="2200" b="1" dirty="0">
                <a:latin typeface="Arial" panose="020B0604020202020204" pitchFamily="34" charset="0"/>
                <a:ea typeface="微軟正黑體" panose="020B0604030504040204" pitchFamily="34" charset="-120"/>
                <a:cs typeface="Arial" panose="020B0604020202020204" pitchFamily="34" charset="0"/>
              </a:rPr>
              <a:t>服役彈性修業指引</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申請彈性修業且</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期間</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(112.08.01~113.01.31)</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徵召【新增申請服役彈性修業而入伍服役人數】</a:t>
            </a:r>
            <a:r>
              <a:rPr lang="zh-TW" altLang="zh-TW" sz="2200" dirty="0">
                <a:latin typeface="Arial" panose="020B0604020202020204" pitchFamily="34" charset="0"/>
                <a:ea typeface="微軟正黑體" panose="020B0604030504040204" pitchFamily="34" charset="-120"/>
                <a:cs typeface="Arial" panose="020B0604020202020204" pitchFamily="34" charset="0"/>
              </a:rPr>
              <a:t>。</a:t>
            </a:r>
          </a:p>
        </p:txBody>
      </p:sp>
      <p:graphicFrame>
        <p:nvGraphicFramePr>
          <p:cNvPr id="2" name="表格 1"/>
          <p:cNvGraphicFramePr>
            <a:graphicFrameLocks noGrp="1"/>
          </p:cNvGraphicFramePr>
          <p:nvPr>
            <p:extLst>
              <p:ext uri="{D42A27DB-BD31-4B8C-83A1-F6EECF244321}">
                <p14:modId xmlns:p14="http://schemas.microsoft.com/office/powerpoint/2010/main" val="3634011351"/>
              </p:ext>
            </p:extLst>
          </p:nvPr>
        </p:nvGraphicFramePr>
        <p:xfrm>
          <a:off x="186387" y="1247019"/>
          <a:ext cx="11792253" cy="1541901"/>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841248">
                  <a:extLst>
                    <a:ext uri="{9D8B030D-6E8A-4147-A177-3AD203B41FA5}">
                      <a16:colId xmlns:a16="http://schemas.microsoft.com/office/drawing/2014/main" val="3198124101"/>
                    </a:ext>
                  </a:extLst>
                </a:gridCol>
                <a:gridCol w="1645920">
                  <a:extLst>
                    <a:ext uri="{9D8B030D-6E8A-4147-A177-3AD203B41FA5}">
                      <a16:colId xmlns:a16="http://schemas.microsoft.com/office/drawing/2014/main" val="4044976005"/>
                    </a:ext>
                  </a:extLst>
                </a:gridCol>
                <a:gridCol w="2221992">
                  <a:extLst>
                    <a:ext uri="{9D8B030D-6E8A-4147-A177-3AD203B41FA5}">
                      <a16:colId xmlns:a16="http://schemas.microsoft.com/office/drawing/2014/main" val="498318326"/>
                    </a:ext>
                  </a:extLst>
                </a:gridCol>
                <a:gridCol w="1828800">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316605">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394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53703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概況</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3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首填</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17999" y="2781081"/>
            <a:ext cx="11965337" cy="383181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latin typeface="Arial" panose="020B0604020202020204" pitchFamily="34" charset="0"/>
                <a:ea typeface="微軟正黑體" panose="020B0604030504040204" pitchFamily="34" charset="-120"/>
                <a:cs typeface="Arial" panose="020B0604020202020204" pitchFamily="34" charset="0"/>
              </a:rPr>
              <a:t>學期間因申請服役彈性修業入伍休學之人數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dirty="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latin typeface="Arial" panose="020B0604020202020204" pitchFamily="34" charset="0"/>
                <a:ea typeface="微軟正黑體" panose="020B0604030504040204" pitchFamily="34" charset="-120"/>
                <a:cs typeface="Arial" panose="020B0604020202020204" pitchFamily="34" charset="0"/>
              </a:rPr>
              <a:t>就學期間依服役彈性修業指引</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學年度第</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學期</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期間</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(112.08.01~113.01.31)</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 </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辦理休學入伍服役之休學人數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於學期底因申請服役彈性修業入伍仍處於休學狀態之人數</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請填報</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民國</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94</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年次以後出生</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就讀學校日間或進修學士班之正式學籍在學學生</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役男</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latin typeface="Arial" panose="020B0604020202020204" pitchFamily="34" charset="0"/>
                <a:ea typeface="微軟正黑體" panose="020B0604030504040204" pitchFamily="34" charset="-120"/>
                <a:cs typeface="Arial" panose="020B0604020202020204" pitchFamily="34" charset="0"/>
              </a:rPr>
              <a:t>就學期間依服役彈性修業指引辦理休學入伍服役</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於該學期底仍處於休學狀態之人數，</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包括該學期內及該學期以前學生因申請「大學校院學士班學生就學期間服役彈性修業」入伍自請休學，但截至該學期底均未復學之人數</a:t>
            </a:r>
            <a:r>
              <a:rPr lang="zh-TW" altLang="zh-TW" sz="2000" dirty="0" smtClean="0">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244916184"/>
              </p:ext>
            </p:extLst>
          </p:nvPr>
        </p:nvGraphicFramePr>
        <p:xfrm>
          <a:off x="186387" y="1256163"/>
          <a:ext cx="11792253" cy="1523613"/>
        </p:xfrm>
        <a:graphic>
          <a:graphicData uri="http://schemas.openxmlformats.org/drawingml/2006/table">
            <a:tbl>
              <a:tblPr firstRow="1" firstCol="1" bandRow="1"/>
              <a:tblGrid>
                <a:gridCol w="444549">
                  <a:extLst>
                    <a:ext uri="{9D8B030D-6E8A-4147-A177-3AD203B41FA5}">
                      <a16:colId xmlns:a16="http://schemas.microsoft.com/office/drawing/2014/main" val="3614209987"/>
                    </a:ext>
                  </a:extLst>
                </a:gridCol>
                <a:gridCol w="374904">
                  <a:extLst>
                    <a:ext uri="{9D8B030D-6E8A-4147-A177-3AD203B41FA5}">
                      <a16:colId xmlns:a16="http://schemas.microsoft.com/office/drawing/2014/main" val="2688420365"/>
                    </a:ext>
                  </a:extLst>
                </a:gridCol>
                <a:gridCol w="347472">
                  <a:extLst>
                    <a:ext uri="{9D8B030D-6E8A-4147-A177-3AD203B41FA5}">
                      <a16:colId xmlns:a16="http://schemas.microsoft.com/office/drawing/2014/main" val="1767080590"/>
                    </a:ext>
                  </a:extLst>
                </a:gridCol>
                <a:gridCol w="640080">
                  <a:extLst>
                    <a:ext uri="{9D8B030D-6E8A-4147-A177-3AD203B41FA5}">
                      <a16:colId xmlns:a16="http://schemas.microsoft.com/office/drawing/2014/main" val="1380035288"/>
                    </a:ext>
                  </a:extLst>
                </a:gridCol>
                <a:gridCol w="877824">
                  <a:extLst>
                    <a:ext uri="{9D8B030D-6E8A-4147-A177-3AD203B41FA5}">
                      <a16:colId xmlns:a16="http://schemas.microsoft.com/office/drawing/2014/main" val="591916076"/>
                    </a:ext>
                  </a:extLst>
                </a:gridCol>
                <a:gridCol w="1106424">
                  <a:extLst>
                    <a:ext uri="{9D8B030D-6E8A-4147-A177-3AD203B41FA5}">
                      <a16:colId xmlns:a16="http://schemas.microsoft.com/office/drawing/2014/main" val="3198124101"/>
                    </a:ext>
                  </a:extLst>
                </a:gridCol>
                <a:gridCol w="1380744">
                  <a:extLst>
                    <a:ext uri="{9D8B030D-6E8A-4147-A177-3AD203B41FA5}">
                      <a16:colId xmlns:a16="http://schemas.microsoft.com/office/drawing/2014/main" val="4044976005"/>
                    </a:ext>
                  </a:extLst>
                </a:gridCol>
                <a:gridCol w="1929384">
                  <a:extLst>
                    <a:ext uri="{9D8B030D-6E8A-4147-A177-3AD203B41FA5}">
                      <a16:colId xmlns:a16="http://schemas.microsoft.com/office/drawing/2014/main" val="498318326"/>
                    </a:ext>
                  </a:extLst>
                </a:gridCol>
                <a:gridCol w="2121408">
                  <a:extLst>
                    <a:ext uri="{9D8B030D-6E8A-4147-A177-3AD203B41FA5}">
                      <a16:colId xmlns:a16="http://schemas.microsoft.com/office/drawing/2014/main" val="1175820232"/>
                    </a:ext>
                  </a:extLst>
                </a:gridCol>
                <a:gridCol w="2569464">
                  <a:extLst>
                    <a:ext uri="{9D8B030D-6E8A-4147-A177-3AD203B41FA5}">
                      <a16:colId xmlns:a16="http://schemas.microsoft.com/office/drawing/2014/main" val="835905201"/>
                    </a:ext>
                  </a:extLst>
                </a:gridCol>
              </a:tblGrid>
              <a:tr h="289173">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身分類別</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大學校院學士班學生就學期間申請服役彈性修業情形</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48633070"/>
                  </a:ext>
                </a:extLst>
              </a:tr>
              <a:tr h="54864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新增申請服役彈性修業而入伍服役人數</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學期間因申請服役彈性修業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入伍休學</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ts val="1800"/>
                        </a:lnSpc>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於學期底因申請服役彈性修業</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入伍仍</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處於休學狀態之人數</a:t>
                      </a:r>
                    </a:p>
                  </a:txBody>
                  <a:tcPr marL="60428" marR="604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862495662"/>
                  </a:ext>
                </a:extLst>
              </a:tr>
              <a:tr h="486259">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□學士</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班</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□進修學士班</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□原住民學生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□一般生</a:t>
                      </a:r>
                    </a:p>
                    <a:p>
                      <a:pPr algn="l">
                        <a:lnSpc>
                          <a:spcPts val="18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□其他類學生</a:t>
                      </a: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0428" marR="60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4257954942"/>
                  </a:ext>
                </a:extLst>
              </a:tr>
            </a:tbl>
          </a:graphicData>
        </a:graphic>
      </p:graphicFrame>
    </p:spTree>
    <p:extLst>
      <p:ext uri="{BB962C8B-B14F-4D97-AF65-F5344CB8AC3E}">
        <p14:creationId xmlns:p14="http://schemas.microsoft.com/office/powerpoint/2010/main" val="1996388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3.2.11</a:t>
            </a:r>
            <a:endParaRPr lang="en-US" altLang="zh-TW" sz="2000" b="1" dirty="0">
              <a:solidFill>
                <a:srgbClr val="000000"/>
              </a:solidFill>
              <a:cs typeface="Arial" panose="020B0604020202020204" pitchFamily="34" charset="0"/>
            </a:endParaRPr>
          </a:p>
        </p:txBody>
      </p:sp>
      <p:sp>
        <p:nvSpPr>
          <p:cNvPr id="6" name="矩形 5"/>
          <p:cNvSpPr/>
          <p:nvPr/>
        </p:nvSpPr>
        <p:spPr>
          <a:xfrm>
            <a:off x="98647" y="220761"/>
            <a:ext cx="11965337" cy="3901068"/>
          </a:xfrm>
          <a:prstGeom prst="rect">
            <a:avLst/>
          </a:prstGeom>
        </p:spPr>
        <p:txBody>
          <a:bodyPr wrap="square">
            <a:spAutoFit/>
          </a:bodyPr>
          <a:lstStyle/>
          <a:p>
            <a:pPr>
              <a:lnSpc>
                <a:spcPts val="27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a:t>
            </a:r>
            <a:r>
              <a:rPr lang="en-US" altLang="zh-TW"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12-1.</a:t>
            </a:r>
            <a:r>
              <a:rPr lang="zh-TW" altLang="zh-TW"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學士班學生申請就學期間服役彈性修業概況</a:t>
            </a:r>
            <a:r>
              <a:rPr lang="zh-TW" altLang="en-US" sz="18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範例</a:t>
            </a:r>
            <a:r>
              <a:rPr lang="zh-TW" altLang="en-US" sz="18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18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112</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學期範例說明：</a:t>
            </a:r>
            <a:endParaRPr lang="en-US" altLang="zh-TW" sz="1800" b="1"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甲</a:t>
            </a:r>
            <a:r>
              <a:rPr lang="zh-TW" altLang="zh-TW" sz="1800" dirty="0">
                <a:latin typeface="Arial" panose="020B0604020202020204" pitchFamily="34" charset="0"/>
                <a:ea typeface="微軟正黑體" panose="020B0604030504040204" pitchFamily="34" charset="-120"/>
                <a:cs typeface="Arial" panose="020B0604020202020204" pitchFamily="34" charset="0"/>
              </a:rPr>
              <a:t>校</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112</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1800" dirty="0">
                <a:latin typeface="Arial" panose="020B0604020202020204" pitchFamily="34" charset="0"/>
                <a:ea typeface="微軟正黑體" panose="020B0604030504040204" pitchFamily="34" charset="-120"/>
                <a:cs typeface="Arial" panose="020B0604020202020204" pitchFamily="34" charset="0"/>
              </a:rPr>
              <a:t>度</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第</a:t>
            </a:r>
            <a:r>
              <a:rPr lang="en-US" altLang="zh-TW" sz="1800" dirty="0">
                <a:latin typeface="Arial" panose="020B0604020202020204" pitchFamily="34" charset="0"/>
                <a:ea typeface="微軟正黑體" panose="020B0604030504040204" pitchFamily="34" charset="-120"/>
                <a:cs typeface="Arial" panose="020B0604020202020204" pitchFamily="34" charset="0"/>
              </a:rPr>
              <a:t>1</a:t>
            </a:r>
            <a:r>
              <a:rPr lang="zh-TW" altLang="zh-TW" sz="1800" dirty="0">
                <a:latin typeface="Arial" panose="020B0604020202020204" pitchFamily="34" charset="0"/>
                <a:ea typeface="微軟正黑體" panose="020B0604030504040204" pitchFamily="34" charset="-120"/>
                <a:cs typeface="Arial" panose="020B0604020202020204" pitchFamily="34" charset="0"/>
              </a:rPr>
              <a:t>學期期間，有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個學系學生向學校申請服役彈性修業</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說明</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如下：</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2700"/>
              </a:lnSpc>
              <a:spcBef>
                <a:spcPts val="0"/>
              </a:spcBef>
              <a:spcAft>
                <a:spcPts val="0"/>
              </a:spcAft>
              <a:buFont typeface="+mj-lt"/>
              <a:buAutoNum type="arabicPeriod"/>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電機工程學</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a:latin typeface="Arial" panose="020B0604020202020204" pitchFamily="34" charset="0"/>
                <a:ea typeface="微軟正黑體" panose="020B0604030504040204" pitchFamily="34" charset="-120"/>
                <a:cs typeface="Arial" panose="020B0604020202020204" pitchFamily="34" charset="0"/>
              </a:rPr>
              <a:t>9</a:t>
            </a:r>
            <a:r>
              <a:rPr lang="zh-TW" altLang="zh-TW" sz="1800" dirty="0">
                <a:latin typeface="Arial" panose="020B0604020202020204" pitchFamily="34" charset="0"/>
                <a:ea typeface="微軟正黑體" panose="020B0604030504040204" pitchFamily="34" charset="-120"/>
                <a:cs typeface="Arial" panose="020B0604020202020204" pitchFamily="34" charset="0"/>
              </a:rPr>
              <a:t>位民國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年次男生申請，其中原住民</a:t>
            </a:r>
            <a:r>
              <a:rPr lang="en-US" altLang="zh-TW" sz="1800" dirty="0">
                <a:latin typeface="Arial" panose="020B0604020202020204" pitchFamily="34" charset="0"/>
                <a:ea typeface="微軟正黑體" panose="020B0604030504040204" pitchFamily="34" charset="-120"/>
                <a:cs typeface="Arial" panose="020B0604020202020204" pitchFamily="34" charset="0"/>
              </a:rPr>
              <a:t>3</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(A,B,C)</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一般生</a:t>
            </a:r>
            <a:r>
              <a:rPr lang="en-US" altLang="zh-TW" sz="1800" dirty="0">
                <a:latin typeface="Arial" panose="020B0604020202020204" pitchFamily="34" charset="0"/>
                <a:ea typeface="微軟正黑體" panose="020B0604030504040204" pitchFamily="34" charset="-120"/>
                <a:cs typeface="Arial" panose="020B0604020202020204" pitchFamily="34" charset="0"/>
              </a:rPr>
              <a:t>6</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D,E,F,G,H,I)</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27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計有</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含</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原住民</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(A,B</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及一般</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生</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位</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D,E,F)</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入伍服役</a:t>
            </a:r>
            <a:r>
              <a:rPr lang="zh-TW" altLang="en-US" sz="1800" u="heavy"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u="heavy"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27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4</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(C,G,H,I)</a:t>
            </a:r>
            <a:r>
              <a:rPr lang="zh-TW" altLang="zh-TW" sz="1800" dirty="0">
                <a:latin typeface="Arial" panose="020B0604020202020204" pitchFamily="34" charset="0"/>
                <a:ea typeface="微軟正黑體" panose="020B0604030504040204" pitchFamily="34" charset="-120"/>
                <a:cs typeface="Arial" panose="020B0604020202020204" pitchFamily="34" charset="0"/>
              </a:rPr>
              <a:t>入伍時間仍待通知</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914400" lvl="1" indent="-457200">
              <a:lnSpc>
                <a:spcPts val="2700"/>
              </a:lnSpc>
              <a:spcBef>
                <a:spcPts val="0"/>
              </a:spcBef>
              <a:spcAft>
                <a:spcPts val="0"/>
              </a:spcAft>
              <a:buFont typeface="+mj-lt"/>
              <a:buAutoNum type="arabicPeriod" startAt="2"/>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材料科學與工程學系</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7</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(J,K,L,M,N,O,P)</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男生申請</a:t>
            </a:r>
            <a:r>
              <a:rPr lang="zh-TW" altLang="en-US"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27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dirty="0">
                <a:latin typeface="Arial" panose="020B0604020202020204" pitchFamily="34" charset="0"/>
                <a:ea typeface="微軟正黑體" panose="020B0604030504040204" pitchFamily="34" charset="-120"/>
                <a:cs typeface="Arial" panose="020B0604020202020204" pitchFamily="34" charset="0"/>
              </a:rPr>
              <a:t>計有</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5</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(J,K,L,M,N)</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smtClean="0">
                <a:latin typeface="Arial" panose="020B0604020202020204" pitchFamily="34" charset="0"/>
                <a:ea typeface="微軟正黑體" panose="020B0604030504040204" pitchFamily="34" charset="-120"/>
                <a:cs typeface="Arial" panose="020B0604020202020204" pitchFamily="34" charset="0"/>
              </a:rPr>
              <a:t>94</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男生</a:t>
            </a:r>
            <a:r>
              <a:rPr lang="zh-TW" altLang="zh-TW" sz="1800" dirty="0">
                <a:latin typeface="Arial" panose="020B0604020202020204" pitchFamily="34" charset="0"/>
                <a:ea typeface="微軟正黑體" panose="020B0604030504040204" pitchFamily="34" charset="-120"/>
                <a:cs typeface="Arial" panose="020B0604020202020204" pitchFamily="34" charset="0"/>
              </a:rPr>
              <a:t>申請，其中</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3</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人</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(J,K,L)</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於</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113</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月</a:t>
            </a:r>
            <a:r>
              <a:rPr lang="zh-TW" altLang="en-US" sz="1800" u="heavy" dirty="0">
                <a:latin typeface="Arial" panose="020B0604020202020204" pitchFamily="34" charset="0"/>
                <a:ea typeface="微軟正黑體" panose="020B0604030504040204" pitchFamily="34" charset="-120"/>
                <a:cs typeface="Arial" panose="020B0604020202020204" pitchFamily="34" charset="0"/>
              </a:rPr>
              <a:t>底前</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112</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sz="1800" u="heavy" dirty="0">
                <a:latin typeface="Arial" panose="020B0604020202020204" pitchFamily="34" charset="0"/>
                <a:ea typeface="微軟正黑體" panose="020B0604030504040204" pitchFamily="34" charset="-120"/>
                <a:cs typeface="Arial" panose="020B0604020202020204" pitchFamily="34" charset="0"/>
              </a:rPr>
              <a:t>1</a:t>
            </a:r>
            <a:r>
              <a:rPr lang="zh-TW" altLang="zh-TW" sz="1800" u="heavy" dirty="0">
                <a:latin typeface="Arial" panose="020B0604020202020204" pitchFamily="34" charset="0"/>
                <a:ea typeface="微軟正黑體" panose="020B0604030504040204" pitchFamily="34" charset="-120"/>
                <a:cs typeface="Arial" panose="020B0604020202020204" pitchFamily="34" charset="0"/>
              </a:rPr>
              <a:t>學期</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間</a:t>
            </a:r>
            <a:r>
              <a:rPr lang="en-US" altLang="zh-TW" sz="1800" u="heavy"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u="heavy" dirty="0" smtClean="0">
                <a:latin typeface="Arial" panose="020B0604020202020204" pitchFamily="34" charset="0"/>
                <a:ea typeface="微軟正黑體" panose="020B0604030504040204" pitchFamily="34" charset="-120"/>
                <a:cs typeface="Arial" panose="020B0604020202020204" pitchFamily="34" charset="0"/>
              </a:rPr>
              <a:t>入伍服役</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1800" dirty="0">
                <a:latin typeface="Arial" panose="020B0604020202020204" pitchFamily="34" charset="0"/>
                <a:ea typeface="微軟正黑體" panose="020B0604030504040204" pitchFamily="34" charset="-120"/>
                <a:cs typeface="Arial" panose="020B0604020202020204" pitchFamily="34" charset="0"/>
              </a:rPr>
              <a:t>其餘</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(M,N)</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入伍時間</a:t>
            </a:r>
            <a:r>
              <a:rPr lang="zh-TW" altLang="zh-TW" sz="1800" dirty="0">
                <a:latin typeface="Arial" panose="020B0604020202020204" pitchFamily="34" charset="0"/>
                <a:ea typeface="微軟正黑體" panose="020B0604030504040204" pitchFamily="34" charset="-120"/>
                <a:cs typeface="Arial" panose="020B0604020202020204" pitchFamily="34" charset="0"/>
              </a:rPr>
              <a:t>仍待通知。</a:t>
            </a:r>
            <a:endParaRPr lang="en-US" altLang="zh-TW" sz="1800" dirty="0">
              <a:latin typeface="Arial" panose="020B0604020202020204" pitchFamily="34" charset="0"/>
              <a:ea typeface="微軟正黑體" panose="020B0604030504040204" pitchFamily="34" charset="-120"/>
              <a:cs typeface="Arial" panose="020B0604020202020204" pitchFamily="34" charset="0"/>
            </a:endParaRPr>
          </a:p>
          <a:p>
            <a:pPr marL="1371600" lvl="2" indent="-457200">
              <a:lnSpc>
                <a:spcPts val="2700"/>
              </a:lnSpc>
              <a:spcBef>
                <a:spcPts val="0"/>
              </a:spcBef>
              <a:spcAft>
                <a:spcPts val="0"/>
              </a:spcAft>
              <a:buFont typeface="+mj-lt"/>
              <a:buAutoNum type="arabicParenR"/>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1800" dirty="0">
                <a:latin typeface="Arial" panose="020B0604020202020204" pitchFamily="34" charset="0"/>
                <a:ea typeface="微軟正黑體" panose="020B0604030504040204" pitchFamily="34" charset="-120"/>
                <a:cs typeface="Arial" panose="020B0604020202020204" pitchFamily="34" charset="0"/>
              </a:rPr>
              <a:t>另有</a:t>
            </a:r>
            <a:r>
              <a:rPr lang="en-US" altLang="zh-TW" sz="1800" dirty="0">
                <a:latin typeface="Arial" panose="020B0604020202020204" pitchFamily="34" charset="0"/>
                <a:ea typeface="微軟正黑體" panose="020B0604030504040204" pitchFamily="34" charset="-120"/>
                <a:cs typeface="Arial" panose="020B0604020202020204" pitchFamily="34" charset="0"/>
              </a:rPr>
              <a:t>2</a:t>
            </a:r>
            <a:r>
              <a:rPr lang="zh-TW" altLang="zh-TW" sz="1800" dirty="0">
                <a:latin typeface="Arial" panose="020B0604020202020204" pitchFamily="34" charset="0"/>
                <a:ea typeface="微軟正黑體" panose="020B0604030504040204" pitchFamily="34" charset="-120"/>
                <a:cs typeface="Arial" panose="020B0604020202020204" pitchFamily="34" charset="0"/>
              </a:rPr>
              <a:t>位</a:t>
            </a:r>
            <a:r>
              <a:rPr lang="en-US" altLang="zh-TW" sz="1800" dirty="0">
                <a:latin typeface="Arial" panose="020B0604020202020204" pitchFamily="34" charset="0"/>
                <a:ea typeface="微軟正黑體" panose="020B0604030504040204" pitchFamily="34" charset="-120"/>
                <a:cs typeface="Arial" panose="020B0604020202020204" pitchFamily="34" charset="0"/>
              </a:rPr>
              <a:t>(O,P)</a:t>
            </a:r>
            <a:r>
              <a:rPr lang="zh-TW" altLang="zh-TW" sz="1800" dirty="0">
                <a:latin typeface="Arial" panose="020B0604020202020204" pitchFamily="34" charset="0"/>
                <a:ea typeface="微軟正黑體" panose="020B0604030504040204" pitchFamily="34" charset="-120"/>
                <a:cs typeface="Arial" panose="020B0604020202020204" pitchFamily="34" charset="0"/>
              </a:rPr>
              <a:t>民國</a:t>
            </a:r>
            <a:r>
              <a:rPr lang="en-US" altLang="zh-TW" sz="1800" dirty="0">
                <a:latin typeface="Arial" panose="020B0604020202020204" pitchFamily="34" charset="0"/>
                <a:ea typeface="微軟正黑體" panose="020B0604030504040204" pitchFamily="34" charset="-120"/>
                <a:cs typeface="Arial" panose="020B0604020202020204" pitchFamily="34" charset="0"/>
              </a:rPr>
              <a:t>92</a:t>
            </a:r>
            <a:r>
              <a:rPr lang="zh-TW" altLang="zh-TW" sz="1800" dirty="0">
                <a:latin typeface="Arial" panose="020B0604020202020204" pitchFamily="34" charset="0"/>
                <a:ea typeface="微軟正黑體" panose="020B0604030504040204" pitchFamily="34" charset="-120"/>
                <a:cs typeface="Arial" panose="020B0604020202020204" pitchFamily="34" charset="0"/>
              </a:rPr>
              <a:t>年次男生申請，</a:t>
            </a:r>
            <a:r>
              <a:rPr lang="zh-TW" altLang="zh-TW" sz="18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非可申請服役彈性修業之對象，無須填報</a:t>
            </a:r>
            <a:r>
              <a:rPr lang="zh-TW" altLang="zh-TW" sz="18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1800" dirty="0" smtClean="0">
              <a:latin typeface="Arial" panose="020B0604020202020204" pitchFamily="34" charset="0"/>
              <a:ea typeface="微軟正黑體" panose="020B0604030504040204" pitchFamily="34" charset="-120"/>
              <a:cs typeface="Arial" panose="020B0604020202020204" pitchFamily="34" charset="0"/>
            </a:endParaRPr>
          </a:p>
          <a:p>
            <a:pPr marL="342000" lvl="2" indent="-342000">
              <a:lnSpc>
                <a:spcPts val="27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1800" b="1" dirty="0">
                <a:latin typeface="Arial" panose="020B0604020202020204" pitchFamily="34" charset="0"/>
                <a:ea typeface="微軟正黑體" panose="020B0604030504040204" pitchFamily="34" charset="-120"/>
                <a:cs typeface="Arial" panose="020B0604020202020204" pitchFamily="34" charset="0"/>
              </a:rPr>
              <a:t>故</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學校於</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113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1800" b="1"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sz="1800" b="1" dirty="0" smtClean="0">
                <a:latin typeface="Arial" panose="020B0604020202020204" pitchFamily="34" charset="0"/>
                <a:ea typeface="微軟正黑體" panose="020B0604030504040204" pitchFamily="34" charset="-120"/>
                <a:cs typeface="Arial" panose="020B0604020202020204" pitchFamily="34" charset="0"/>
              </a:rPr>
              <a:t>月填報方式如下：</a:t>
            </a:r>
            <a:endParaRPr lang="zh-TW" altLang="zh-TW" sz="18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212750221"/>
              </p:ext>
            </p:extLst>
          </p:nvPr>
        </p:nvGraphicFramePr>
        <p:xfrm>
          <a:off x="328935" y="4123949"/>
          <a:ext cx="11640947" cy="2216150"/>
        </p:xfrm>
        <a:graphic>
          <a:graphicData uri="http://schemas.openxmlformats.org/drawingml/2006/table">
            <a:tbl>
              <a:tblPr firstRow="1" firstCol="1" bandRow="1"/>
              <a:tblGrid>
                <a:gridCol w="575051">
                  <a:extLst>
                    <a:ext uri="{9D8B030D-6E8A-4147-A177-3AD203B41FA5}">
                      <a16:colId xmlns:a16="http://schemas.microsoft.com/office/drawing/2014/main" val="2268784583"/>
                    </a:ext>
                  </a:extLst>
                </a:gridCol>
                <a:gridCol w="507962">
                  <a:extLst>
                    <a:ext uri="{9D8B030D-6E8A-4147-A177-3AD203B41FA5}">
                      <a16:colId xmlns:a16="http://schemas.microsoft.com/office/drawing/2014/main" val="4242332019"/>
                    </a:ext>
                  </a:extLst>
                </a:gridCol>
                <a:gridCol w="1208565">
                  <a:extLst>
                    <a:ext uri="{9D8B030D-6E8A-4147-A177-3AD203B41FA5}">
                      <a16:colId xmlns:a16="http://schemas.microsoft.com/office/drawing/2014/main" val="2090775786"/>
                    </a:ext>
                  </a:extLst>
                </a:gridCol>
                <a:gridCol w="1283322">
                  <a:extLst>
                    <a:ext uri="{9D8B030D-6E8A-4147-A177-3AD203B41FA5}">
                      <a16:colId xmlns:a16="http://schemas.microsoft.com/office/drawing/2014/main" val="2310655516"/>
                    </a:ext>
                  </a:extLst>
                </a:gridCol>
                <a:gridCol w="1066999">
                  <a:extLst>
                    <a:ext uri="{9D8B030D-6E8A-4147-A177-3AD203B41FA5}">
                      <a16:colId xmlns:a16="http://schemas.microsoft.com/office/drawing/2014/main" val="3008492998"/>
                    </a:ext>
                  </a:extLst>
                </a:gridCol>
                <a:gridCol w="1060315">
                  <a:extLst>
                    <a:ext uri="{9D8B030D-6E8A-4147-A177-3AD203B41FA5}">
                      <a16:colId xmlns:a16="http://schemas.microsoft.com/office/drawing/2014/main" val="2647400731"/>
                    </a:ext>
                  </a:extLst>
                </a:gridCol>
                <a:gridCol w="1322962">
                  <a:extLst>
                    <a:ext uri="{9D8B030D-6E8A-4147-A177-3AD203B41FA5}">
                      <a16:colId xmlns:a16="http://schemas.microsoft.com/office/drawing/2014/main" val="355536922"/>
                    </a:ext>
                  </a:extLst>
                </a:gridCol>
                <a:gridCol w="1410510">
                  <a:extLst>
                    <a:ext uri="{9D8B030D-6E8A-4147-A177-3AD203B41FA5}">
                      <a16:colId xmlns:a16="http://schemas.microsoft.com/office/drawing/2014/main" val="959754363"/>
                    </a:ext>
                  </a:extLst>
                </a:gridCol>
                <a:gridCol w="1459149">
                  <a:extLst>
                    <a:ext uri="{9D8B030D-6E8A-4147-A177-3AD203B41FA5}">
                      <a16:colId xmlns:a16="http://schemas.microsoft.com/office/drawing/2014/main" val="2044500736"/>
                    </a:ext>
                  </a:extLst>
                </a:gridCol>
                <a:gridCol w="1746112">
                  <a:extLst>
                    <a:ext uri="{9D8B030D-6E8A-4147-A177-3AD203B41FA5}">
                      <a16:colId xmlns:a16="http://schemas.microsoft.com/office/drawing/2014/main" val="124848062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4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1130266"/>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b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b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(A,B,C)</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168325"/>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6</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(D,E,F,G,H,I)</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0538827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5</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(J,K,L,M,N)</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73586"/>
                  </a:ext>
                </a:extLst>
              </a:tr>
            </a:tbl>
          </a:graphicData>
        </a:graphic>
      </p:graphicFrame>
    </p:spTree>
    <p:extLst>
      <p:ext uri="{BB962C8B-B14F-4D97-AF65-F5344CB8AC3E}">
        <p14:creationId xmlns:p14="http://schemas.microsoft.com/office/powerpoint/2010/main" val="40872863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3"/>
          </p:nvPr>
        </p:nvSpPr>
        <p:spPr>
          <a:xfrm>
            <a:off x="199560" y="410912"/>
            <a:ext cx="11792253" cy="2862322"/>
          </a:xfrm>
          <a:prstGeom prst="rect">
            <a:avLst/>
          </a:prstGeom>
        </p:spPr>
        <p:txBody>
          <a:bodyPr wrap="square">
            <a:spAutoFit/>
          </a:bodyPr>
          <a:lstStyle/>
          <a:p>
            <a:pPr algn="just">
              <a:lnSpc>
                <a:spcPct val="150000"/>
              </a:lnSpc>
              <a:spcBef>
                <a:spcPts val="0"/>
              </a:spcBef>
              <a:buFont typeface="Wingdings" panose="05000000000000000000" pitchFamily="2" charset="2"/>
              <a:buChar char="l"/>
            </a:pP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接續前頁範例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與範例</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en-US" altLang="zh-TW" dirty="0">
                <a:solidFill>
                  <a:srgbClr val="0000FF"/>
                </a:solidFill>
                <a:latin typeface="Arial" panose="020B0604020202020204" pitchFamily="34" charset="0"/>
                <a:ea typeface="微軟正黑體" panose="020B0604030504040204" pitchFamily="34" charset="-120"/>
                <a:cs typeface="Arial" panose="020B0604020202020204" pitchFamily="34" charset="0"/>
              </a:rPr>
              <a:t>112</a:t>
            </a:r>
            <a:r>
              <a:rPr lang="zh-TW" altLang="en-US" dirty="0">
                <a:solidFill>
                  <a:srgbClr val="0000FF"/>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第</a:t>
            </a:r>
            <a:r>
              <a:rPr lang="en-US" altLang="zh-TW"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2</a:t>
            </a:r>
            <a:r>
              <a:rPr lang="zh-TW" altLang="en-US"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學期</a:t>
            </a:r>
            <a:r>
              <a:rPr lang="zh-TW" altLang="en-US" dirty="0">
                <a:solidFill>
                  <a:srgbClr val="0000FF"/>
                </a:solidFill>
                <a:latin typeface="Arial" panose="020B0604020202020204" pitchFamily="34" charset="0"/>
                <a:ea typeface="微軟正黑體" panose="020B0604030504040204" pitchFamily="34" charset="-120"/>
                <a:cs typeface="Arial" panose="020B0604020202020204" pitchFamily="34" charset="0"/>
              </a:rPr>
              <a:t>範例說明：</a:t>
            </a:r>
            <a:endParaRPr lang="en-US" altLang="zh-TW"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algn="just">
              <a:lnSpc>
                <a:spcPct val="150000"/>
              </a:lnSpc>
              <a:spcBef>
                <a:spcPts val="0"/>
              </a:spcBef>
              <a:buFont typeface="Wingdings" panose="05000000000000000000" pitchFamily="2" charset="2"/>
              <a:buChar char="l"/>
            </a:pPr>
            <a:r>
              <a:rPr lang="zh-TW" altLang="zh-TW" dirty="0" smtClean="0">
                <a:latin typeface="Arial" panose="020B0604020202020204" pitchFamily="34" charset="0"/>
                <a:ea typeface="微軟正黑體" panose="020B0604030504040204" pitchFamily="34" charset="-120"/>
                <a:cs typeface="Arial" panose="020B0604020202020204" pitchFamily="34" charset="0"/>
              </a:rPr>
              <a:t>電機</a:t>
            </a:r>
            <a:r>
              <a:rPr lang="zh-TW" altLang="zh-TW" dirty="0">
                <a:latin typeface="Arial" panose="020B0604020202020204" pitchFamily="34" charset="0"/>
                <a:ea typeface="微軟正黑體" panose="020B0604030504040204" pitchFamily="34" charset="-120"/>
                <a:cs typeface="Arial" panose="020B0604020202020204" pitchFamily="34" charset="0"/>
              </a:rPr>
              <a:t>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5</a:t>
            </a:r>
            <a:r>
              <a:rPr lang="zh-TW" altLang="en-US" dirty="0">
                <a:latin typeface="Arial" panose="020B0604020202020204" pitchFamily="34" charset="0"/>
                <a:ea typeface="微軟正黑體" panose="020B0604030504040204" pitchFamily="34" charset="-120"/>
                <a:cs typeface="Arial" panose="020B0604020202020204" pitchFamily="34" charset="0"/>
              </a:rPr>
              <a:t>位學生</a:t>
            </a:r>
            <a:r>
              <a:rPr lang="en-US" altLang="zh-TW" dirty="0">
                <a:latin typeface="Arial" panose="020B0604020202020204" pitchFamily="34" charset="0"/>
                <a:ea typeface="微軟正黑體" panose="020B0604030504040204" pitchFamily="34" charset="-120"/>
                <a:cs typeface="Arial" panose="020B0604020202020204" pitchFamily="34" charset="0"/>
              </a:rPr>
              <a:t>(A,B,D,E,F)</a:t>
            </a:r>
            <a:r>
              <a:rPr lang="zh-TW" altLang="en-US"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dirty="0">
                <a:latin typeface="Arial" panose="020B0604020202020204" pitchFamily="34" charset="0"/>
                <a:ea typeface="微軟正黑體" panose="020B0604030504040204" pitchFamily="34" charset="-120"/>
                <a:cs typeface="Arial" panose="020B0604020202020204" pitchFamily="34" charset="0"/>
              </a:rPr>
              <a:t>材料科學與工程學</a:t>
            </a:r>
            <a:r>
              <a:rPr lang="zh-TW" altLang="zh-TW" dirty="0" smtClean="0">
                <a:latin typeface="Arial" panose="020B0604020202020204" pitchFamily="34" charset="0"/>
                <a:ea typeface="微軟正黑體" panose="020B0604030504040204" pitchFamily="34" charset="-120"/>
                <a:cs typeface="Arial" panose="020B0604020202020204" pitchFamily="34" charset="0"/>
              </a:rPr>
              <a:t>系</a:t>
            </a:r>
            <a:r>
              <a:rPr lang="zh-TW" altLang="en-US"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smtClean="0">
                <a:latin typeface="Arial" panose="020B0604020202020204" pitchFamily="34" charset="0"/>
                <a:ea typeface="微軟正黑體" panose="020B0604030504040204" pitchFamily="34" charset="-120"/>
                <a:cs typeface="Arial" panose="020B0604020202020204" pitchFamily="34" charset="0"/>
              </a:rPr>
              <a:t>3</a:t>
            </a:r>
            <a:r>
              <a:rPr lang="zh-TW" altLang="en-US" dirty="0" smtClean="0">
                <a:latin typeface="Arial" panose="020B0604020202020204" pitchFamily="34" charset="0"/>
                <a:ea typeface="微軟正黑體" panose="020B0604030504040204" pitchFamily="34" charset="-120"/>
                <a:cs typeface="Arial" panose="020B0604020202020204" pitchFamily="34" charset="0"/>
              </a:rPr>
              <a:t>位學生</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en-US" altLang="zh-TW" dirty="0" err="1" smtClean="0">
                <a:latin typeface="Arial" panose="020B0604020202020204" pitchFamily="34" charset="0"/>
                <a:ea typeface="微軟正黑體" panose="020B0604030504040204" pitchFamily="34" charset="-120"/>
                <a:cs typeface="Arial" panose="020B0604020202020204" pitchFamily="34" charset="0"/>
              </a:rPr>
              <a:t>j,k,l</a:t>
            </a:r>
            <a:r>
              <a:rPr lang="en-US" altLang="zh-TW" dirty="0" smtClean="0">
                <a:latin typeface="Arial" panose="020B0604020202020204" pitchFamily="34" charset="0"/>
                <a:ea typeface="微軟正黑體" panose="020B0604030504040204" pitchFamily="34" charset="-120"/>
                <a:cs typeface="Arial" panose="020B0604020202020204" pitchFamily="34" charset="0"/>
              </a:rPr>
              <a:t>)</a:t>
            </a:r>
            <a:r>
              <a:rPr lang="zh-TW" altLang="en-US" dirty="0">
                <a:latin typeface="Arial" panose="020B0604020202020204" pitchFamily="34" charset="0"/>
                <a:ea typeface="微軟正黑體" panose="020B0604030504040204" pitchFamily="34" charset="-120"/>
                <a:cs typeface="Arial" panose="020B0604020202020204" pitchFamily="34" charset="0"/>
              </a:rPr>
              <a:t>，</a:t>
            </a:r>
            <a:r>
              <a:rPr lang="zh-TW" altLang="en-US" dirty="0" smtClean="0">
                <a:latin typeface="Arial" panose="020B0604020202020204" pitchFamily="34" charset="0"/>
                <a:ea typeface="微軟正黑體" panose="020B0604030504040204" pitchFamily="34" charset="-120"/>
                <a:cs typeface="Arial" panose="020B0604020202020204" pitchFamily="34" charset="0"/>
              </a:rPr>
              <a:t>申請</a:t>
            </a:r>
            <a:r>
              <a:rPr lang="en-US" altLang="zh-TW" dirty="0">
                <a:latin typeface="Arial" panose="020B0604020202020204" pitchFamily="34" charset="0"/>
                <a:ea typeface="微軟正黑體" panose="020B0604030504040204" pitchFamily="34" charset="-120"/>
                <a:cs typeface="Arial" panose="020B0604020202020204" pitchFamily="34" charset="0"/>
              </a:rPr>
              <a:t>112</a:t>
            </a:r>
            <a:r>
              <a:rPr lang="zh-TW" altLang="en-US" dirty="0">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latin typeface="Arial" panose="020B0604020202020204" pitchFamily="34" charset="0"/>
                <a:ea typeface="微軟正黑體" panose="020B0604030504040204" pitchFamily="34" charset="-120"/>
                <a:cs typeface="Arial" panose="020B0604020202020204" pitchFamily="34" charset="0"/>
              </a:rPr>
              <a:t>2</a:t>
            </a:r>
            <a:r>
              <a:rPr lang="zh-TW" altLang="en-US" dirty="0">
                <a:latin typeface="Arial" panose="020B0604020202020204" pitchFamily="34" charset="0"/>
                <a:ea typeface="微軟正黑體" panose="020B0604030504040204" pitchFamily="34" charset="-120"/>
                <a:cs typeface="Arial" panose="020B0604020202020204" pitchFamily="34" charset="0"/>
              </a:rPr>
              <a:t>學期</a:t>
            </a:r>
            <a:r>
              <a:rPr lang="en-US" altLang="zh-TW" dirty="0">
                <a:latin typeface="Arial" panose="020B0604020202020204" pitchFamily="34" charset="0"/>
                <a:ea typeface="微軟正黑體" panose="020B0604030504040204" pitchFamily="34" charset="-120"/>
                <a:cs typeface="Arial" panose="020B0604020202020204" pitchFamily="34" charset="0"/>
              </a:rPr>
              <a:t>(113.02.01-113.07.31)</a:t>
            </a:r>
            <a:r>
              <a:rPr lang="zh-TW" altLang="en-US" dirty="0">
                <a:latin typeface="Arial" panose="020B0604020202020204" pitchFamily="34" charset="0"/>
                <a:ea typeface="微軟正黑體" panose="020B0604030504040204" pitchFamily="34" charset="-120"/>
                <a:cs typeface="Arial" panose="020B0604020202020204" pitchFamily="34" charset="0"/>
              </a:rPr>
              <a:t>因</a:t>
            </a:r>
            <a:r>
              <a:rPr lang="zh-TW" altLang="en-US" dirty="0" smtClean="0">
                <a:latin typeface="Arial" panose="020B0604020202020204" pitchFamily="34" charset="0"/>
                <a:ea typeface="微軟正黑體" panose="020B0604030504040204" pitchFamily="34" charset="-120"/>
                <a:cs typeface="Arial" panose="020B0604020202020204" pitchFamily="34" charset="0"/>
              </a:rPr>
              <a:t>入伍休學，則</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en-US" altLang="zh-TW"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13</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，本表應將</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8</a:t>
            </a:r>
            <a:r>
              <a:rPr lang="zh-TW" altLang="en-US"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位</a:t>
            </a:r>
            <a:r>
              <a:rPr lang="zh-TW" altLang="en-US" dirty="0">
                <a:solidFill>
                  <a:srgbClr val="FF0000"/>
                </a:solidFill>
                <a:latin typeface="Arial" panose="020B0604020202020204" pitchFamily="34" charset="0"/>
                <a:ea typeface="微軟正黑體" panose="020B0604030504040204" pitchFamily="34" charset="-120"/>
                <a:cs typeface="Arial" panose="020B0604020202020204" pitchFamily="34" charset="0"/>
              </a:rPr>
              <a:t>學生填報為</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學年度第</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2</a:t>
            </a:r>
            <a:r>
              <a:rPr lang="zh-TW"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a:t>
            </a:r>
            <a:r>
              <a:rPr lang="en-US" altLang="zh-TW" dirty="0">
                <a:solidFill>
                  <a:srgbClr val="FF0000"/>
                </a:solidFill>
                <a:latin typeface="Arial" panose="020B0604020202020204" pitchFamily="34" charset="0"/>
                <a:ea typeface="微軟正黑體" panose="020B0604030504040204" pitchFamily="34" charset="-120"/>
                <a:cs typeface="Arial" panose="020B0604020202020204" pitchFamily="34" charset="0"/>
              </a:rPr>
              <a:t>(113.02.01~113.07.31))</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學期間因申請服役彈性修業入伍休學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之</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於學期底因申請服役彈性修業入伍</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仍</a:t>
            </a:r>
            <a:r>
              <a:rPr lang="zh-TW" altLang="zh-TW" b="1" dirty="0">
                <a:solidFill>
                  <a:srgbClr val="FF0000"/>
                </a:solidFill>
                <a:latin typeface="Arial" panose="020B0604020202020204" pitchFamily="34" charset="0"/>
                <a:ea typeface="微軟正黑體" panose="020B0604030504040204" pitchFamily="34" charset="-120"/>
                <a:cs typeface="Arial" panose="020B0604020202020204" pitchFamily="34" charset="0"/>
              </a:rPr>
              <a:t>處於休學狀態之人數</a:t>
            </a:r>
            <a:r>
              <a:rPr lang="zh-TW" altLang="en-US"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endParaRPr>
          </a:p>
          <a:p>
            <a:pPr marL="228600" lvl="2" algn="just">
              <a:lnSpc>
                <a:spcPct val="150000"/>
              </a:lnSpc>
              <a:spcBef>
                <a:spcPts val="0"/>
              </a:spcBef>
              <a:buFont typeface="Wingdings" panose="05000000000000000000" pitchFamily="2" charset="2"/>
              <a:buChar char="l"/>
            </a:pPr>
            <a:r>
              <a:rPr lang="zh-TW" altLang="en-US" sz="2000" b="1" dirty="0">
                <a:latin typeface="Arial" panose="020B0604020202020204" pitchFamily="34" charset="0"/>
                <a:ea typeface="微軟正黑體" panose="020B0604030504040204" pitchFamily="34" charset="-120"/>
                <a:cs typeface="Arial" panose="020B0604020202020204" pitchFamily="34" charset="0"/>
              </a:rPr>
              <a:t>故學校於</a:t>
            </a:r>
            <a:r>
              <a:rPr lang="en-US" altLang="zh-TW" sz="2000" b="1" dirty="0">
                <a:latin typeface="Arial" panose="020B0604020202020204" pitchFamily="34" charset="0"/>
                <a:ea typeface="微軟正黑體" panose="020B0604030504040204" pitchFamily="34" charset="-120"/>
                <a:cs typeface="Arial" panose="020B0604020202020204" pitchFamily="34" charset="0"/>
              </a:rPr>
              <a:t>113</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年</a:t>
            </a:r>
            <a:r>
              <a:rPr lang="en-US" altLang="zh-TW" sz="2000" b="1" dirty="0" smtClean="0">
                <a:latin typeface="Arial" panose="020B0604020202020204" pitchFamily="34" charset="0"/>
                <a:ea typeface="微軟正黑體" panose="020B0604030504040204" pitchFamily="34" charset="-120"/>
                <a:cs typeface="Arial" panose="020B0604020202020204" pitchFamily="34" charset="0"/>
              </a:rPr>
              <a:t>10</a:t>
            </a:r>
            <a:r>
              <a:rPr lang="zh-TW" altLang="en-US" sz="2000" b="1" dirty="0" smtClean="0">
                <a:latin typeface="Arial" panose="020B0604020202020204" pitchFamily="34" charset="0"/>
                <a:ea typeface="微軟正黑體" panose="020B0604030504040204" pitchFamily="34" charset="-120"/>
                <a:cs typeface="Arial" panose="020B0604020202020204" pitchFamily="34" charset="0"/>
              </a:rPr>
              <a:t>月填報方式如下：</a:t>
            </a:r>
            <a:endParaRPr lang="zh-TW"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618232705"/>
              </p:ext>
            </p:extLst>
          </p:nvPr>
        </p:nvGraphicFramePr>
        <p:xfrm>
          <a:off x="199561" y="3394553"/>
          <a:ext cx="11792252" cy="2459990"/>
        </p:xfrm>
        <a:graphic>
          <a:graphicData uri="http://schemas.openxmlformats.org/drawingml/2006/table">
            <a:tbl>
              <a:tblPr firstRow="1" firstCol="1" bandRow="1"/>
              <a:tblGrid>
                <a:gridCol w="623399">
                  <a:extLst>
                    <a:ext uri="{9D8B030D-6E8A-4147-A177-3AD203B41FA5}">
                      <a16:colId xmlns:a16="http://schemas.microsoft.com/office/drawing/2014/main" val="3147671445"/>
                    </a:ext>
                  </a:extLst>
                </a:gridCol>
                <a:gridCol w="558808">
                  <a:extLst>
                    <a:ext uri="{9D8B030D-6E8A-4147-A177-3AD203B41FA5}">
                      <a16:colId xmlns:a16="http://schemas.microsoft.com/office/drawing/2014/main" val="4261264486"/>
                    </a:ext>
                  </a:extLst>
                </a:gridCol>
                <a:gridCol w="1259748">
                  <a:extLst>
                    <a:ext uri="{9D8B030D-6E8A-4147-A177-3AD203B41FA5}">
                      <a16:colId xmlns:a16="http://schemas.microsoft.com/office/drawing/2014/main" val="1695641067"/>
                    </a:ext>
                  </a:extLst>
                </a:gridCol>
                <a:gridCol w="1287536">
                  <a:extLst>
                    <a:ext uri="{9D8B030D-6E8A-4147-A177-3AD203B41FA5}">
                      <a16:colId xmlns:a16="http://schemas.microsoft.com/office/drawing/2014/main" val="1139324011"/>
                    </a:ext>
                  </a:extLst>
                </a:gridCol>
                <a:gridCol w="1093016">
                  <a:extLst>
                    <a:ext uri="{9D8B030D-6E8A-4147-A177-3AD203B41FA5}">
                      <a16:colId xmlns:a16="http://schemas.microsoft.com/office/drawing/2014/main" val="2594296622"/>
                    </a:ext>
                  </a:extLst>
                </a:gridCol>
                <a:gridCol w="1074491">
                  <a:extLst>
                    <a:ext uri="{9D8B030D-6E8A-4147-A177-3AD203B41FA5}">
                      <a16:colId xmlns:a16="http://schemas.microsoft.com/office/drawing/2014/main" val="3717835359"/>
                    </a:ext>
                  </a:extLst>
                </a:gridCol>
                <a:gridCol w="963337">
                  <a:extLst>
                    <a:ext uri="{9D8B030D-6E8A-4147-A177-3AD203B41FA5}">
                      <a16:colId xmlns:a16="http://schemas.microsoft.com/office/drawing/2014/main" val="3846507856"/>
                    </a:ext>
                  </a:extLst>
                </a:gridCol>
                <a:gridCol w="1266421">
                  <a:extLst>
                    <a:ext uri="{9D8B030D-6E8A-4147-A177-3AD203B41FA5}">
                      <a16:colId xmlns:a16="http://schemas.microsoft.com/office/drawing/2014/main" val="2884950006"/>
                    </a:ext>
                  </a:extLst>
                </a:gridCol>
                <a:gridCol w="1904328">
                  <a:extLst>
                    <a:ext uri="{9D8B030D-6E8A-4147-A177-3AD203B41FA5}">
                      <a16:colId xmlns:a16="http://schemas.microsoft.com/office/drawing/2014/main" val="213455750"/>
                    </a:ext>
                  </a:extLst>
                </a:gridCol>
                <a:gridCol w="1761168">
                  <a:extLst>
                    <a:ext uri="{9D8B030D-6E8A-4147-A177-3AD203B41FA5}">
                      <a16:colId xmlns:a16="http://schemas.microsoft.com/office/drawing/2014/main" val="3418445776"/>
                    </a:ext>
                  </a:extLst>
                </a:gridCol>
              </a:tblGrid>
              <a:tr h="58420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單位名稱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學制班別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身分類別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新增申請服役彈性修業而入伍服役人數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學期間因申請服役彈性修業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入伍休學</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之</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人數</a:t>
                      </a:r>
                      <a:endPar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00000"/>
                        </a:lnSpc>
                        <a:spcAft>
                          <a:spcPts val="0"/>
                        </a:spcAft>
                      </a:pP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於學期底因申請服役彈性修業</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入伍</a:t>
                      </a:r>
                      <a:r>
                        <a:rPr lang="zh-TW" altLang="en-US"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仍</a:t>
                      </a:r>
                      <a:r>
                        <a:rPr lang="zh-TW" sz="1600" b="1"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處於</a:t>
                      </a:r>
                      <a:r>
                        <a:rPr lang="zh-TW" sz="1600" b="1"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休學狀態之人數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59272522"/>
                  </a:ext>
                </a:extLst>
              </a:tr>
              <a:tr h="50927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原住民學生</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(A,B)</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891882"/>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電機資訊學院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電機工程學系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(D,E,F)</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3752630"/>
                  </a:ext>
                </a:extLst>
              </a:tr>
              <a:tr h="0">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112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工學院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u="none" kern="1200" dirty="0" err="1">
                          <a:solidFill>
                            <a:schemeClr val="tx1"/>
                          </a:solidFill>
                          <a:latin typeface="Arial" panose="020B0604020202020204" pitchFamily="34" charset="0"/>
                          <a:ea typeface="微軟正黑體" panose="020B0604030504040204" pitchFamily="34" charset="-120"/>
                          <a:cs typeface="Arial" panose="020B0604020202020204" pitchFamily="34" charset="0"/>
                        </a:rPr>
                        <a:t>材料科學與工程學系</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日間學士班</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rPr>
                        <a:t>一般生</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sz="14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endParaRPr lang="zh-TW" altLang="zh-TW" sz="14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sz="1600" u="none"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3</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(J,K,L)</a:t>
                      </a:r>
                      <a:endParaRPr lang="zh-TW" altLang="zh-TW" sz="1600" u="none"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9027919"/>
                  </a:ext>
                </a:extLst>
              </a:tr>
            </a:tbl>
          </a:graphicData>
        </a:graphic>
      </p:graphicFrame>
      <p:sp>
        <p:nvSpPr>
          <p:cNvPr id="4"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3.2.12</a:t>
            </a:r>
            <a:endParaRPr lang="en-US" altLang="zh-TW" sz="2000" b="1" dirty="0">
              <a:solidFill>
                <a:srgbClr val="000000"/>
              </a:solidFill>
              <a:cs typeface="Arial" panose="020B0604020202020204" pitchFamily="34" charset="0"/>
            </a:endParaRPr>
          </a:p>
        </p:txBody>
      </p:sp>
    </p:spTree>
    <p:extLst>
      <p:ext uri="{BB962C8B-B14F-4D97-AF65-F5344CB8AC3E}">
        <p14:creationId xmlns:p14="http://schemas.microsoft.com/office/powerpoint/2010/main" val="401053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3.2.13</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專兼任教師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5450" y="2162969"/>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新增選項說明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是否支領彈性薪資新增</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資金選項</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是否支領彈性薪資</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請填報學校教師【是、否】符合【</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延攬及留住大專校院特殊優秀人才實施彈性薪資方案</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】規定支領當學期彈性薪資；若填報【是】者，請選填其彈性薪資之經費來源為何</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smtClean="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研究學院之資金</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學校經教育部依「國家重點領域產學合作及人才培育創新條例」設立研究學院者，由研究學院資金支應</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189720081"/>
              </p:ext>
            </p:extLst>
          </p:nvPr>
        </p:nvGraphicFramePr>
        <p:xfrm>
          <a:off x="173737" y="812184"/>
          <a:ext cx="11814047" cy="1351402"/>
        </p:xfrm>
        <a:graphic>
          <a:graphicData uri="http://schemas.openxmlformats.org/drawingml/2006/table">
            <a:tbl>
              <a:tblPr firstRow="1" firstCol="1" bandRow="1" bandCol="1"/>
              <a:tblGrid>
                <a:gridCol w="1028488">
                  <a:extLst>
                    <a:ext uri="{9D8B030D-6E8A-4147-A177-3AD203B41FA5}">
                      <a16:colId xmlns:a16="http://schemas.microsoft.com/office/drawing/2014/main" val="1538065575"/>
                    </a:ext>
                  </a:extLst>
                </a:gridCol>
                <a:gridCol w="1028488">
                  <a:extLst>
                    <a:ext uri="{9D8B030D-6E8A-4147-A177-3AD203B41FA5}">
                      <a16:colId xmlns:a16="http://schemas.microsoft.com/office/drawing/2014/main" val="3634197901"/>
                    </a:ext>
                  </a:extLst>
                </a:gridCol>
                <a:gridCol w="1069082">
                  <a:extLst>
                    <a:ext uri="{9D8B030D-6E8A-4147-A177-3AD203B41FA5}">
                      <a16:colId xmlns:a16="http://schemas.microsoft.com/office/drawing/2014/main" val="769440925"/>
                    </a:ext>
                  </a:extLst>
                </a:gridCol>
                <a:gridCol w="1245007">
                  <a:extLst>
                    <a:ext uri="{9D8B030D-6E8A-4147-A177-3AD203B41FA5}">
                      <a16:colId xmlns:a16="http://schemas.microsoft.com/office/drawing/2014/main" val="315125933"/>
                    </a:ext>
                  </a:extLst>
                </a:gridCol>
                <a:gridCol w="1245007">
                  <a:extLst>
                    <a:ext uri="{9D8B030D-6E8A-4147-A177-3AD203B41FA5}">
                      <a16:colId xmlns:a16="http://schemas.microsoft.com/office/drawing/2014/main" val="1179175871"/>
                    </a:ext>
                  </a:extLst>
                </a:gridCol>
                <a:gridCol w="1527770">
                  <a:extLst>
                    <a:ext uri="{9D8B030D-6E8A-4147-A177-3AD203B41FA5}">
                      <a16:colId xmlns:a16="http://schemas.microsoft.com/office/drawing/2014/main" val="235448504"/>
                    </a:ext>
                  </a:extLst>
                </a:gridCol>
                <a:gridCol w="1476487">
                  <a:extLst>
                    <a:ext uri="{9D8B030D-6E8A-4147-A177-3AD203B41FA5}">
                      <a16:colId xmlns:a16="http://schemas.microsoft.com/office/drawing/2014/main" val="3973579244"/>
                    </a:ext>
                  </a:extLst>
                </a:gridCol>
                <a:gridCol w="3193718">
                  <a:extLst>
                    <a:ext uri="{9D8B030D-6E8A-4147-A177-3AD203B41FA5}">
                      <a16:colId xmlns:a16="http://schemas.microsoft.com/office/drawing/2014/main" val="439561597"/>
                    </a:ext>
                  </a:extLst>
                </a:gridCol>
              </a:tblGrid>
              <a:tr h="321672">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12065"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是否列帳於薪資帳冊</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3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是否支領彈性薪資</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3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專任教師是否退休再任或符合本部專案計畫核准者</a:t>
                      </a: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3632852"/>
                  </a:ext>
                </a:extLst>
              </a:tr>
              <a:tr h="1029730">
                <a:tc>
                  <a:txBody>
                    <a:bodyPr/>
                    <a:lstStyle/>
                    <a:p>
                      <a:pPr marL="0" algn="ctr" defTabSz="914400" rtl="0" eaLnBrk="1" latinLnBrk="0" hangingPunct="1">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tabLst>
                          <a:tab pos="969645" algn="l"/>
                        </a:tabLs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tabLst>
                          <a:tab pos="969645" algn="l"/>
                        </a:tabLs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0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0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200"/>
                        </a:lnSpc>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5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16018" marR="1601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7454789"/>
                  </a:ext>
                </a:extLst>
              </a:tr>
            </a:tbl>
          </a:graphicData>
        </a:graphic>
      </p:graphicFrame>
    </p:spTree>
    <p:extLst>
      <p:ext uri="{BB962C8B-B14F-4D97-AF65-F5344CB8AC3E}">
        <p14:creationId xmlns:p14="http://schemas.microsoft.com/office/powerpoint/2010/main" val="1092651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實際</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授課時</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原因之「其他」因素，文字調整</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873665"/>
            <a:ext cx="11814045" cy="420115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專任教師實際授課時數大於規定職級之基本授課時數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教師實際授課時數大於規定職級基本授課時數原因</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專任教師實際授課時數低於規定職級之基本授課時數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資料</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專任教師減授授課時數原因暨減授之授課時</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latin typeface="Arial" panose="020B0604020202020204" pitchFamily="34" charset="0"/>
                <a:ea typeface="微軟正黑體" panose="020B0604030504040204" pitchFamily="34" charset="-120"/>
                <a:cs typeface="Arial" panose="020B0604020202020204" pitchFamily="34" charset="0"/>
              </a:rPr>
              <a:t>其他」因素</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請簡述，限</a:t>
            </a:r>
            <a:r>
              <a:rPr lang="en-US" altLang="zh-TW" sz="2200" b="1" dirty="0">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latin typeface="Arial" panose="020B0604020202020204" pitchFamily="34" charset="0"/>
                <a:ea typeface="微軟正黑體" panose="020B0604030504040204" pitchFamily="34" charset="-120"/>
                <a:cs typeface="Arial" panose="020B0604020202020204" pitchFamily="34" charset="0"/>
              </a:rPr>
              <a:t>字內</a:t>
            </a:r>
            <a:r>
              <a:rPr lang="en-US" altLang="zh-TW" sz="2200" b="1" dirty="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latin typeface="Arial" panose="020B0604020202020204" pitchFamily="34" charset="0"/>
                <a:ea typeface="微軟正黑體" panose="020B0604030504040204" pitchFamily="34" charset="-120"/>
                <a:cs typeface="Arial" panose="020B0604020202020204" pitchFamily="34" charset="0"/>
              </a:rPr>
              <a:t>，文字</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調整如下</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其他</a:t>
            </a:r>
            <a:r>
              <a:rPr lang="zh-TW" altLang="en-US"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填報此項者，請於填報截止日前</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20</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日提供</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具體非屬前揭因素之理由與</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說明，</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mail</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至校庫行政公務信箱</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ea typeface="微軟正黑體" panose="020B0604030504040204" pitchFamily="34" charset="-120"/>
                <a:cs typeface="Arial" panose="020B0604020202020204" pitchFamily="34" charset="0"/>
              </a:rPr>
              <a:t>hedb@yuntech.edu.tw</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，經</a:t>
            </a:r>
            <a:r>
              <a:rPr lang="zh-TW" altLang="en-US" sz="2200" b="1" smtClean="0">
                <a:solidFill>
                  <a:srgbClr val="FF0000"/>
                </a:solidFill>
                <a:latin typeface="Arial" panose="020B0604020202020204" pitchFamily="34" charset="0"/>
                <a:ea typeface="微軟正黑體" panose="020B0604030504040204" pitchFamily="34" charset="-120"/>
                <a:cs typeface="Arial" panose="020B0604020202020204" pitchFamily="34" charset="0"/>
              </a:rPr>
              <a:t>轉詢問教育部相關單位同意</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後，始得開放填報</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限</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字</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181925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5.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專任研究人員及博士後</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研究人員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5450" y="1724057"/>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新增選項說明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是否支領彈性薪資新增研究學院資金</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選項</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是否支領彈性薪資</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請填報學校研究人員是否符合【</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延攬及留住大專校院特殊優秀人才實施彈性薪資方案</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】規定支領當學期之彈性薪資；若填報「是」者，請選填其彈性薪資之經費來源為何：</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研究學院之資金</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學校經教育部依「國家重點領域產學合作及人才培育創新條例」設立研究學院者，由研究學院資金支應</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42512277"/>
              </p:ext>
            </p:extLst>
          </p:nvPr>
        </p:nvGraphicFramePr>
        <p:xfrm>
          <a:off x="155450" y="812184"/>
          <a:ext cx="11887198" cy="904349"/>
        </p:xfrm>
        <a:graphic>
          <a:graphicData uri="http://schemas.openxmlformats.org/drawingml/2006/table">
            <a:tbl>
              <a:tblPr firstRow="1" firstCol="1" lastRow="1" lastCol="1" bandRow="1" bandCol="1"/>
              <a:tblGrid>
                <a:gridCol w="539494">
                  <a:extLst>
                    <a:ext uri="{9D8B030D-6E8A-4147-A177-3AD203B41FA5}">
                      <a16:colId xmlns:a16="http://schemas.microsoft.com/office/drawing/2014/main" val="597357247"/>
                    </a:ext>
                  </a:extLst>
                </a:gridCol>
                <a:gridCol w="484632">
                  <a:extLst>
                    <a:ext uri="{9D8B030D-6E8A-4147-A177-3AD203B41FA5}">
                      <a16:colId xmlns:a16="http://schemas.microsoft.com/office/drawing/2014/main" val="3312994883"/>
                    </a:ext>
                  </a:extLst>
                </a:gridCol>
                <a:gridCol w="685800">
                  <a:extLst>
                    <a:ext uri="{9D8B030D-6E8A-4147-A177-3AD203B41FA5}">
                      <a16:colId xmlns:a16="http://schemas.microsoft.com/office/drawing/2014/main" val="559574645"/>
                    </a:ext>
                  </a:extLst>
                </a:gridCol>
                <a:gridCol w="1033272">
                  <a:extLst>
                    <a:ext uri="{9D8B030D-6E8A-4147-A177-3AD203B41FA5}">
                      <a16:colId xmlns:a16="http://schemas.microsoft.com/office/drawing/2014/main" val="2917914978"/>
                    </a:ext>
                  </a:extLst>
                </a:gridCol>
                <a:gridCol w="594360">
                  <a:extLst>
                    <a:ext uri="{9D8B030D-6E8A-4147-A177-3AD203B41FA5}">
                      <a16:colId xmlns:a16="http://schemas.microsoft.com/office/drawing/2014/main" val="2652227014"/>
                    </a:ext>
                  </a:extLst>
                </a:gridCol>
                <a:gridCol w="3611880">
                  <a:extLst>
                    <a:ext uri="{9D8B030D-6E8A-4147-A177-3AD203B41FA5}">
                      <a16:colId xmlns:a16="http://schemas.microsoft.com/office/drawing/2014/main" val="3135910557"/>
                    </a:ext>
                  </a:extLst>
                </a:gridCol>
                <a:gridCol w="1207008">
                  <a:extLst>
                    <a:ext uri="{9D8B030D-6E8A-4147-A177-3AD203B41FA5}">
                      <a16:colId xmlns:a16="http://schemas.microsoft.com/office/drawing/2014/main" val="3412242057"/>
                    </a:ext>
                  </a:extLst>
                </a:gridCol>
                <a:gridCol w="1499616">
                  <a:extLst>
                    <a:ext uri="{9D8B030D-6E8A-4147-A177-3AD203B41FA5}">
                      <a16:colId xmlns:a16="http://schemas.microsoft.com/office/drawing/2014/main" val="3217138208"/>
                    </a:ext>
                  </a:extLst>
                </a:gridCol>
                <a:gridCol w="1115568">
                  <a:extLst>
                    <a:ext uri="{9D8B030D-6E8A-4147-A177-3AD203B41FA5}">
                      <a16:colId xmlns:a16="http://schemas.microsoft.com/office/drawing/2014/main" val="3082774063"/>
                    </a:ext>
                  </a:extLst>
                </a:gridCol>
                <a:gridCol w="1115568">
                  <a:extLst>
                    <a:ext uri="{9D8B030D-6E8A-4147-A177-3AD203B41FA5}">
                      <a16:colId xmlns:a16="http://schemas.microsoft.com/office/drawing/2014/main" val="1962064670"/>
                    </a:ext>
                  </a:extLst>
                </a:gridCol>
              </a:tblGrid>
              <a:tr h="391070">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學期</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國籍</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地區別</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等級</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300"/>
                        </a:lnSpc>
                        <a:spcAft>
                          <a:spcPts val="0"/>
                        </a:spcAft>
                        <a:tabLst>
                          <a:tab pos="969645" algn="l"/>
                        </a:tabLs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是否支領彈性薪資</a:t>
                      </a:r>
                    </a:p>
                  </a:txBody>
                  <a:tcPr marL="65993" marR="659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專任研究人員及博士後研究人員總人數</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退休再任「編制內」研究人員數</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676766572"/>
                  </a:ext>
                </a:extLst>
              </a:tr>
              <a:tr h="1710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男</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女</a:t>
                      </a: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3467089"/>
                  </a:ext>
                </a:extLst>
              </a:tr>
              <a:tr h="342186">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300"/>
                        </a:lnSpc>
                        <a:spcAft>
                          <a:spcPts val="0"/>
                        </a:spcAft>
                        <a:tabLst>
                          <a:tab pos="969645" algn="l"/>
                        </a:tabLs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5993" marR="659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3242253592"/>
                  </a:ext>
                </a:extLst>
              </a:tr>
            </a:tbl>
          </a:graphicData>
        </a:graphic>
      </p:graphicFrame>
    </p:spTree>
    <p:extLst>
      <p:ext uri="{BB962C8B-B14F-4D97-AF65-F5344CB8AC3E}">
        <p14:creationId xmlns:p14="http://schemas.microsoft.com/office/powerpoint/2010/main" val="3480091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3013361"/>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年度：</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學校每年</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3</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月填報前一年度學校專任教師承接並擔任該計畫於校內或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內之計畫主要主持人與合作單位簽約之計畫資料，或專任教師以學校或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名義與合作單位簽約之計畫資料</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或委訓等相關計畫</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723400497"/>
              </p:ext>
            </p:extLst>
          </p:nvPr>
        </p:nvGraphicFramePr>
        <p:xfrm>
          <a:off x="199842" y="797649"/>
          <a:ext cx="11814048" cy="2230247"/>
        </p:xfrm>
        <a:graphic>
          <a:graphicData uri="http://schemas.openxmlformats.org/drawingml/2006/table">
            <a:tbl>
              <a:tblPr firstRow="1" firstCol="1" bandRow="1"/>
              <a:tblGrid>
                <a:gridCol w="1638102">
                  <a:extLst>
                    <a:ext uri="{9D8B030D-6E8A-4147-A177-3AD203B41FA5}">
                      <a16:colId xmlns:a16="http://schemas.microsoft.com/office/drawing/2014/main" val="2468040479"/>
                    </a:ext>
                  </a:extLst>
                </a:gridCol>
                <a:gridCol w="1370272">
                  <a:extLst>
                    <a:ext uri="{9D8B030D-6E8A-4147-A177-3AD203B41FA5}">
                      <a16:colId xmlns:a16="http://schemas.microsoft.com/office/drawing/2014/main" val="2573918202"/>
                    </a:ext>
                  </a:extLst>
                </a:gridCol>
                <a:gridCol w="2290286">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7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90541">
                <a:tc row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3">
                  <a:txBody>
                    <a:bodyPr/>
                    <a:lstStyle/>
                    <a:p>
                      <a:pPr marL="0" algn="ctr" defTabSz="914400" rtl="0" eaLnBrk="1" latinLnBrk="0" hangingPunct="1">
                        <a:spcAft>
                          <a:spcPts val="0"/>
                        </a:spcAft>
                      </a:pP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62319">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80654">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623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3207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127027">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Tree>
    <p:extLst>
      <p:ext uri="{BB962C8B-B14F-4D97-AF65-F5344CB8AC3E}">
        <p14:creationId xmlns:p14="http://schemas.microsoft.com/office/powerpoint/2010/main" val="42309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2228340" y="2004967"/>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sp>
        <p:nvSpPr>
          <p:cNvPr id="7"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935064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3141377"/>
            <a:ext cx="11814045" cy="3100079"/>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3400"/>
              </a:lnSpc>
              <a:buFont typeface="Wingdings" panose="05000000000000000000" pitchFamily="2" charset="2"/>
              <a:buChar char="l"/>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全校</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研究學院</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總經費</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請填報</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112</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年</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1</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月</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1</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日至</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112</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年</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12</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月</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31</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日學校或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各式收入之總和，以「財務報表－收入明細表」之總計為準</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例如：學雜費收入、推廣教育收入、產學合作</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建教合作</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收入、其他教學活動收入、補助及捐贈收入、作業收益、財務收入、其他收入</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，包含但不限於本評量採計之計畫總經費</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smtClean="0">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3400"/>
              </a:lnSpc>
              <a:buClr>
                <a:schemeClr val="tx1"/>
              </a:buClr>
              <a:buFont typeface="Wingdings" panose="05000000000000000000" pitchFamily="2" charset="2"/>
              <a:buChar char="l"/>
            </a:pPr>
            <a:r>
              <a:rPr lang="zh-TW" altLang="zh-TW" sz="2200" b="1" cap="all"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表【全校</a:t>
            </a:r>
            <a:r>
              <a:rPr lang="en-US"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en-US"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總經費】請以「年度」計算，若學校或研究學院經費係以「學年度」計算者，請將經費改以「年度」填報計算，並區分【學校；研究學院】分別填報</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1359439281"/>
              </p:ext>
            </p:extLst>
          </p:nvPr>
        </p:nvGraphicFramePr>
        <p:xfrm>
          <a:off x="199842" y="797649"/>
          <a:ext cx="11814048" cy="2306915"/>
        </p:xfrm>
        <a:graphic>
          <a:graphicData uri="http://schemas.openxmlformats.org/drawingml/2006/table">
            <a:tbl>
              <a:tblPr firstRow="1" firstCol="1" bandRow="1"/>
              <a:tblGrid>
                <a:gridCol w="1638102">
                  <a:extLst>
                    <a:ext uri="{9D8B030D-6E8A-4147-A177-3AD203B41FA5}">
                      <a16:colId xmlns:a16="http://schemas.microsoft.com/office/drawing/2014/main" val="2468040479"/>
                    </a:ext>
                  </a:extLst>
                </a:gridCol>
                <a:gridCol w="1370272">
                  <a:extLst>
                    <a:ext uri="{9D8B030D-6E8A-4147-A177-3AD203B41FA5}">
                      <a16:colId xmlns:a16="http://schemas.microsoft.com/office/drawing/2014/main" val="2573918202"/>
                    </a:ext>
                  </a:extLst>
                </a:gridCol>
                <a:gridCol w="2290286">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7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267209">
                <a:tc row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3">
                  <a:txBody>
                    <a:bodyPr/>
                    <a:lstStyle/>
                    <a:p>
                      <a:pPr marL="0" algn="ctr" defTabSz="914400" rtl="0" eaLnBrk="1" latinLnBrk="0" hangingPunct="1">
                        <a:spcAft>
                          <a:spcPts val="0"/>
                        </a:spcAft>
                      </a:pP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spcAft>
                          <a:spcPts val="0"/>
                        </a:spcAft>
                      </a:pP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校</a:t>
                      </a:r>
                      <a:r>
                        <a:rPr kumimoji="0"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sz="1200" b="1" i="0" u="none" strike="noStrike" kern="1200"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Arial" panose="020B0604020202020204" pitchFamily="34" charset="0"/>
                        </a:rPr>
                        <a:t>經費</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62319">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80654">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623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3207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127027">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Tree>
    <p:extLst>
      <p:ext uri="{BB962C8B-B14F-4D97-AF65-F5344CB8AC3E}">
        <p14:creationId xmlns:p14="http://schemas.microsoft.com/office/powerpoint/2010/main" val="16567310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3.2.17</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3141377"/>
            <a:ext cx="11814045" cy="1615827"/>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承接代表欄位</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承接代表</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請依【學校；研究學院</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cap="all" dirty="0" smtClean="0">
                <a:latin typeface="Arial" panose="020B0604020202020204" pitchFamily="34" charset="0"/>
                <a:ea typeface="微軟正黑體" panose="020B0604030504040204" pitchFamily="34" charset="-120"/>
                <a:cs typeface="Arial" panose="020B0604020202020204" pitchFamily="34" charset="0"/>
              </a:rPr>
              <a:t>分別</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填報，其中研究學院名稱將依教育部核定之研究學院資訊</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匯入</a:t>
            </a:r>
            <a:r>
              <a:rPr lang="zh-TW" altLang="en-US"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2414108035"/>
              </p:ext>
            </p:extLst>
          </p:nvPr>
        </p:nvGraphicFramePr>
        <p:xfrm>
          <a:off x="199842" y="797649"/>
          <a:ext cx="11814048" cy="2306915"/>
        </p:xfrm>
        <a:graphic>
          <a:graphicData uri="http://schemas.openxmlformats.org/drawingml/2006/table">
            <a:tbl>
              <a:tblPr firstRow="1" firstCol="1" bandRow="1"/>
              <a:tblGrid>
                <a:gridCol w="1638102">
                  <a:extLst>
                    <a:ext uri="{9D8B030D-6E8A-4147-A177-3AD203B41FA5}">
                      <a16:colId xmlns:a16="http://schemas.microsoft.com/office/drawing/2014/main" val="2468040479"/>
                    </a:ext>
                  </a:extLst>
                </a:gridCol>
                <a:gridCol w="1370272">
                  <a:extLst>
                    <a:ext uri="{9D8B030D-6E8A-4147-A177-3AD203B41FA5}">
                      <a16:colId xmlns:a16="http://schemas.microsoft.com/office/drawing/2014/main" val="2573918202"/>
                    </a:ext>
                  </a:extLst>
                </a:gridCol>
                <a:gridCol w="2290286">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7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承接代表</a:t>
                      </a:r>
                      <a:endParaRPr kumimoji="0" lang="zh-TW"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CC"/>
                    </a:solid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267209">
                <a:tc row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3">
                  <a:txBody>
                    <a:bodyPr/>
                    <a:lstStyle/>
                    <a:p>
                      <a:pPr marL="0" algn="l" defTabSz="914400" rtl="0" eaLnBrk="1" latinLnBrk="0" hangingPunct="1">
                        <a:spcAft>
                          <a:spcPts val="0"/>
                        </a:spcAft>
                      </a:pPr>
                      <a:r>
                        <a:rPr kumimoji="0" lang="zh-TW"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14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altLang="zh-TW" sz="14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62319">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80654">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lnSpc>
                          <a:spcPct val="100000"/>
                        </a:lnSpc>
                        <a:spcAft>
                          <a:spcPts val="0"/>
                        </a:spcAft>
                      </a:pP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623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3207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127027">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127027">
                <a:tc vMerge="1">
                  <a:txBody>
                    <a:bodyPr/>
                    <a:lstStyle/>
                    <a:p>
                      <a:endParaRPr lang="zh-TW" altLang="en-US"/>
                    </a:p>
                  </a:txBody>
                  <a:tcPr/>
                </a:tc>
                <a:tc vMerge="1">
                  <a:txBody>
                    <a:bodyPr/>
                    <a:lstStyle/>
                    <a:p>
                      <a:endParaRPr lang="zh-TW" altLang="en-US" dirty="0"/>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Tree>
    <p:extLst>
      <p:ext uri="{BB962C8B-B14F-4D97-AF65-F5344CB8AC3E}">
        <p14:creationId xmlns:p14="http://schemas.microsoft.com/office/powerpoint/2010/main" val="6486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3.2.18</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6" name="矩形 5"/>
          <p:cNvSpPr/>
          <p:nvPr/>
        </p:nvSpPr>
        <p:spPr>
          <a:xfrm>
            <a:off x="199842" y="3415697"/>
            <a:ext cx="11814045" cy="3323987"/>
          </a:xfrm>
          <a:prstGeom prst="rect">
            <a:avLst/>
          </a:prstGeom>
        </p:spPr>
        <p:txBody>
          <a:bodyPr wrap="square">
            <a:spAutoFit/>
          </a:bodyPr>
          <a:lstStyle/>
          <a:p>
            <a:pPr algn="just">
              <a:lnSpc>
                <a:spcPts val="36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 </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經費來源</a:t>
            </a:r>
            <a:r>
              <a:rPr lang="en-US" altLang="zh-TW"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政府部門資助</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cap="all"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承接計畫</a:t>
            </a:r>
            <a:r>
              <a:rPr lang="en-US" altLang="zh-TW"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計畫類型</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產學合作基礎</a:t>
            </a:r>
            <a:r>
              <a:rPr lang="en-US" altLang="zh-TW"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環境建構之補助計畫</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學術研究計畫</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委訓計畫</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其他計畫</a:t>
            </a:r>
            <a:r>
              <a:rPr lang="en-US" altLang="zh-TW"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之經費來源為中央政府或地方政府</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，政府部門包含由國科會所訂定之「中華民國科技機構名錄」之總統府及行政院各部會所屬科技機構部分</a:t>
            </a:r>
            <a:r>
              <a:rPr lang="zh-TW" altLang="en-US" sz="22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smtClean="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6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凡</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學校或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教師獲各類補助學術研究計畫者，請填報於「研</a:t>
            </a:r>
            <a:r>
              <a:rPr lang="en-US" altLang="zh-TW" sz="2200" cap="all" dirty="0">
                <a:latin typeface="Arial" panose="020B0604020202020204" pitchFamily="34" charset="0"/>
                <a:ea typeface="微軟正黑體" panose="020B0604030504040204" pitchFamily="34" charset="-120"/>
                <a:cs typeface="Arial" panose="020B0604020202020204" pitchFamily="34" charset="0"/>
              </a:rPr>
              <a:t>4.</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學校學術研究計畫成效</a:t>
            </a:r>
            <a:r>
              <a:rPr lang="zh-TW" altLang="zh-TW" sz="22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200" cap="all" dirty="0">
                <a:latin typeface="Arial" panose="020B0604020202020204" pitchFamily="34" charset="0"/>
                <a:ea typeface="微軟正黑體" panose="020B0604030504040204" pitchFamily="34" charset="-120"/>
                <a:cs typeface="Arial" panose="020B0604020202020204" pitchFamily="34" charset="0"/>
              </a:rPr>
              <a:t>。</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sp>
        <p:nvSpPr>
          <p:cNvPr id="8" name="Rectangle 2"/>
          <p:cNvSpPr txBox="1">
            <a:spLocks noChangeArrowheads="1"/>
          </p:cNvSpPr>
          <p:nvPr/>
        </p:nvSpPr>
        <p:spPr>
          <a:xfrm>
            <a:off x="21732" y="313636"/>
            <a:ext cx="12170268" cy="49854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defRPr/>
            </a:pPr>
            <a:r>
              <a:rPr lang="zh-TW"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承接產學計畫經費</a:t>
            </a:r>
            <a:r>
              <a:rPr lang="en-US"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130441563"/>
              </p:ext>
            </p:extLst>
          </p:nvPr>
        </p:nvGraphicFramePr>
        <p:xfrm>
          <a:off x="199842" y="797649"/>
          <a:ext cx="11814048" cy="2442426"/>
        </p:xfrm>
        <a:graphic>
          <a:graphicData uri="http://schemas.openxmlformats.org/drawingml/2006/table">
            <a:tbl>
              <a:tblPr firstRow="1" firstCol="1" bandRow="1"/>
              <a:tblGrid>
                <a:gridCol w="1638102">
                  <a:extLst>
                    <a:ext uri="{9D8B030D-6E8A-4147-A177-3AD203B41FA5}">
                      <a16:colId xmlns:a16="http://schemas.microsoft.com/office/drawing/2014/main" val="2468040479"/>
                    </a:ext>
                  </a:extLst>
                </a:gridCol>
                <a:gridCol w="1370272">
                  <a:extLst>
                    <a:ext uri="{9D8B030D-6E8A-4147-A177-3AD203B41FA5}">
                      <a16:colId xmlns:a16="http://schemas.microsoft.com/office/drawing/2014/main" val="2573918202"/>
                    </a:ext>
                  </a:extLst>
                </a:gridCol>
                <a:gridCol w="2290286">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70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endParaRPr kumimoji="0" lang="zh-TW" altLang="zh-TW" sz="10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267209">
                <a:tc rowSpan="1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10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altLang="zh-TW" sz="10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62319">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80654">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ct val="100000"/>
                        </a:lnSpc>
                        <a:spcAft>
                          <a:spcPts val="0"/>
                        </a:spcAft>
                      </a:pP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6231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產學合作基礎</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學術研究計畫</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altLang="zh-TW" sz="1400" b="1" i="0" u="none" strike="noStrike" kern="1200"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1400" b="1" i="0" u="none" strike="noStrike" kern="1200"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1400" b="1" i="0" u="none" strike="noStrike" kern="1200" cap="none" normalizeH="0" baseline="0" dirty="0" smtClean="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altLang="zh-TW" sz="1400" b="1" i="0" u="none" strike="noStrike" kern="1200" cap="none" normalizeH="0" baseline="0" dirty="0">
                        <a:ln>
                          <a:noFill/>
                        </a:ln>
                        <a:solidFill>
                          <a:srgbClr val="0000FF"/>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委訓計畫</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62319">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其他計畫</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3207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3207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127027">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127027">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127027">
                <a:tc vMerge="1">
                  <a:txBody>
                    <a:bodyPr/>
                    <a:lstStyle/>
                    <a:p>
                      <a:endParaRPr lang="zh-TW" altLang="en-US"/>
                    </a:p>
                  </a:txBody>
                  <a:tcPr/>
                </a:tc>
                <a:tc vMerge="1">
                  <a:txBody>
                    <a:bodyPr/>
                    <a:lstStyle/>
                    <a:p>
                      <a:endParaRPr lang="zh-TW" altLang="en-US" dirty="0"/>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Tree>
    <p:extLst>
      <p:ext uri="{BB962C8B-B14F-4D97-AF65-F5344CB8AC3E}">
        <p14:creationId xmlns:p14="http://schemas.microsoft.com/office/powerpoint/2010/main" val="3609253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3.2.19</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6" name="矩形 5"/>
          <p:cNvSpPr/>
          <p:nvPr/>
        </p:nvSpPr>
        <p:spPr>
          <a:xfrm>
            <a:off x="173738" y="2739041"/>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政府</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部門資助</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：有關</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私立</a:t>
            </a:r>
            <a:r>
              <a:rPr lang="zh-TW" altLang="zh-TW" sz="2200" dirty="0">
                <a:latin typeface="Arial" panose="020B0604020202020204" pitchFamily="34" charset="0"/>
                <a:ea typeface="微軟正黑體" panose="020B0604030504040204" pitchFamily="34" charset="-120"/>
                <a:cs typeface="Arial" panose="020B0604020202020204" pitchFamily="34" charset="0"/>
              </a:rPr>
              <a:t>學校財團法人受中央</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地方</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機關「委託辦理」非營利幼兒園</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受政府機關（構）或公營公司委託辦理職場互助教保服務中心</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得</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納計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學校承接產學合作</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案</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285750" indent="-28575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因應</a:t>
            </a:r>
            <a:r>
              <a:rPr lang="zh-TW" altLang="en-US" sz="2200" dirty="0">
                <a:latin typeface="Arial" panose="020B0604020202020204" pitchFamily="34" charset="0"/>
                <a:ea typeface="微軟正黑體" panose="020B0604030504040204" pitchFamily="34" charset="-120"/>
                <a:cs typeface="Arial" panose="020B0604020202020204" pitchFamily="34" charset="0"/>
              </a:rPr>
              <a:t>自</a:t>
            </a:r>
            <a:r>
              <a:rPr lang="en-US" altLang="zh-TW" sz="2200" dirty="0">
                <a:latin typeface="Arial" panose="020B0604020202020204" pitchFamily="34" charset="0"/>
                <a:ea typeface="微軟正黑體" panose="020B0604030504040204" pitchFamily="34" charset="-120"/>
                <a:cs typeface="Arial" panose="020B0604020202020204" pitchFamily="34" charset="0"/>
              </a:rPr>
              <a:t>112</a:t>
            </a:r>
            <a:r>
              <a:rPr lang="zh-TW" altLang="en-US" sz="2200" dirty="0">
                <a:latin typeface="Arial" panose="020B0604020202020204" pitchFamily="34" charset="0"/>
                <a:ea typeface="微軟正黑體" panose="020B0604030504040204" pitchFamily="34" charset="-120"/>
                <a:cs typeface="Arial" panose="020B0604020202020204" pitchFamily="34" charset="0"/>
              </a:rPr>
              <a:t>年</a:t>
            </a:r>
            <a:r>
              <a:rPr lang="en-US" altLang="zh-TW" sz="2200" dirty="0">
                <a:latin typeface="Arial" panose="020B0604020202020204" pitchFamily="34" charset="0"/>
                <a:ea typeface="微軟正黑體" panose="020B0604030504040204" pitchFamily="34" charset="-120"/>
                <a:cs typeface="Arial" panose="020B0604020202020204" pitchFamily="34" charset="0"/>
              </a:rPr>
              <a:t>8</a:t>
            </a:r>
            <a:r>
              <a:rPr lang="zh-TW" altLang="en-US" sz="2200" dirty="0">
                <a:latin typeface="Arial" panose="020B0604020202020204" pitchFamily="34" charset="0"/>
                <a:ea typeface="微軟正黑體" panose="020B0604030504040204" pitchFamily="34" charset="-120"/>
                <a:cs typeface="Arial" panose="020B0604020202020204" pitchFamily="34" charset="0"/>
              </a:rPr>
              <a:t>月</a:t>
            </a:r>
            <a:r>
              <a:rPr lang="en-US" altLang="zh-TW" sz="2200" dirty="0">
                <a:latin typeface="Arial" panose="020B0604020202020204" pitchFamily="34" charset="0"/>
                <a:ea typeface="微軟正黑體" panose="020B0604030504040204" pitchFamily="34" charset="-120"/>
                <a:cs typeface="Arial" panose="020B0604020202020204" pitchFamily="34" charset="0"/>
              </a:rPr>
              <a:t>1</a:t>
            </a:r>
            <a:r>
              <a:rPr lang="zh-TW" altLang="en-US" sz="2200" dirty="0">
                <a:latin typeface="Arial" panose="020B0604020202020204" pitchFamily="34" charset="0"/>
                <a:ea typeface="微軟正黑體" panose="020B0604030504040204" pitchFamily="34" charset="-120"/>
                <a:cs typeface="Arial" panose="020B0604020202020204" pitchFamily="34" charset="0"/>
              </a:rPr>
              <a:t>日起行政院農業委員會</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en-US" sz="2200" dirty="0">
                <a:latin typeface="Arial" panose="020B0604020202020204" pitchFamily="34" charset="0"/>
                <a:ea typeface="微軟正黑體" panose="020B0604030504040204" pitchFamily="34" charset="-120"/>
                <a:cs typeface="Arial" panose="020B0604020202020204" pitchFamily="34" charset="0"/>
              </a:rPr>
              <a:t>農委會</a:t>
            </a:r>
            <a:r>
              <a:rPr lang="en-US" altLang="zh-TW" sz="2200" dirty="0">
                <a:latin typeface="Arial" panose="020B0604020202020204" pitchFamily="34" charset="0"/>
                <a:ea typeface="微軟正黑體" panose="020B0604030504040204" pitchFamily="34" charset="-120"/>
                <a:cs typeface="Arial" panose="020B0604020202020204" pitchFamily="34" charset="0"/>
              </a:rPr>
              <a:t>)</a:t>
            </a:r>
            <a:r>
              <a:rPr lang="zh-TW" altLang="en-US" sz="2200" dirty="0">
                <a:latin typeface="Arial" panose="020B0604020202020204" pitchFamily="34" charset="0"/>
                <a:ea typeface="微軟正黑體" panose="020B0604030504040204" pitchFamily="34" charset="-120"/>
                <a:cs typeface="Arial" panose="020B0604020202020204" pitchFamily="34" charset="0"/>
              </a:rPr>
              <a:t>改制為農業部，故相關表冊「農委會」文字修正為「農業部</a:t>
            </a:r>
            <a:r>
              <a:rPr lang="zh-TW" altLang="en-US"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4066418917"/>
              </p:ext>
            </p:extLst>
          </p:nvPr>
        </p:nvGraphicFramePr>
        <p:xfrm>
          <a:off x="173738" y="847120"/>
          <a:ext cx="11814048" cy="1889418"/>
        </p:xfrm>
        <a:graphic>
          <a:graphicData uri="http://schemas.openxmlformats.org/drawingml/2006/table">
            <a:tbl>
              <a:tblPr firstRow="1" firstCol="1" bandRow="1"/>
              <a:tblGrid>
                <a:gridCol w="1766220">
                  <a:extLst>
                    <a:ext uri="{9D8B030D-6E8A-4147-A177-3AD203B41FA5}">
                      <a16:colId xmlns:a16="http://schemas.microsoft.com/office/drawing/2014/main" val="3354016742"/>
                    </a:ext>
                  </a:extLst>
                </a:gridCol>
                <a:gridCol w="1766220">
                  <a:extLst>
                    <a:ext uri="{9D8B030D-6E8A-4147-A177-3AD203B41FA5}">
                      <a16:colId xmlns:a16="http://schemas.microsoft.com/office/drawing/2014/main" val="3722374275"/>
                    </a:ext>
                  </a:extLst>
                </a:gridCol>
                <a:gridCol w="1766220">
                  <a:extLst>
                    <a:ext uri="{9D8B030D-6E8A-4147-A177-3AD203B41FA5}">
                      <a16:colId xmlns:a16="http://schemas.microsoft.com/office/drawing/2014/main" val="1679084235"/>
                    </a:ext>
                  </a:extLst>
                </a:gridCol>
                <a:gridCol w="1796083">
                  <a:extLst>
                    <a:ext uri="{9D8B030D-6E8A-4147-A177-3AD203B41FA5}">
                      <a16:colId xmlns:a16="http://schemas.microsoft.com/office/drawing/2014/main" val="1113017730"/>
                    </a:ext>
                  </a:extLst>
                </a:gridCol>
                <a:gridCol w="1557174">
                  <a:extLst>
                    <a:ext uri="{9D8B030D-6E8A-4147-A177-3AD203B41FA5}">
                      <a16:colId xmlns:a16="http://schemas.microsoft.com/office/drawing/2014/main" val="2440170032"/>
                    </a:ext>
                  </a:extLst>
                </a:gridCol>
                <a:gridCol w="3162131">
                  <a:extLst>
                    <a:ext uri="{9D8B030D-6E8A-4147-A177-3AD203B41FA5}">
                      <a16:colId xmlns:a16="http://schemas.microsoft.com/office/drawing/2014/main" val="4285331327"/>
                    </a:ext>
                  </a:extLst>
                </a:gridCol>
              </a:tblGrid>
              <a:tr h="15579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3">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55793">
                <a:tc rowSpan="1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1">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總經費</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55793">
                <a:tc vMerge="1">
                  <a:txBody>
                    <a:bodyPr/>
                    <a:lstStyle/>
                    <a:p>
                      <a:endParaRPr lang="zh-TW" altLang="en-US"/>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dirty="0"/>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a:txBody>
                    <a:bodyPr/>
                    <a:lstStyle/>
                    <a:p>
                      <a:pPr algn="ctr">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55793">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7">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rowSpan="6">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5D5"/>
                    </a:solidFill>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教育部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99934"/>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377556"/>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56951017"/>
                  </a:ext>
                </a:extLst>
              </a:tr>
              <a:tr h="238601">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農業部</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550346"/>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 他</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064144"/>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26760">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a:spcAft>
                          <a:spcPts val="0"/>
                        </a:spcAft>
                      </a:pP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algn="ct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bl>
          </a:graphicData>
        </a:graphic>
      </p:graphicFrame>
      <p:sp>
        <p:nvSpPr>
          <p:cNvPr id="8"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97083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3.2.20</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6" name="矩形 5"/>
          <p:cNvSpPr/>
          <p:nvPr/>
        </p:nvSpPr>
        <p:spPr>
          <a:xfrm>
            <a:off x="173738" y="3443129"/>
            <a:ext cx="11814045"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經費來源</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企業部門資助</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承接</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計畫</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計畫類型</a:t>
            </a: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產學合作基礎</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環境建構之補助</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計畫</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及</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委</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訓</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計畫</a:t>
            </a:r>
            <a:r>
              <a:rPr lang="en-US" altLang="zh-TW" sz="2200" b="1"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之</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經費來源為企業部門</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，企業部門包括國營與民營企業。</a:t>
            </a:r>
            <a:endParaRPr lang="en-US" altLang="zh-TW" sz="22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013146921"/>
              </p:ext>
            </p:extLst>
          </p:nvPr>
        </p:nvGraphicFramePr>
        <p:xfrm>
          <a:off x="173738" y="847120"/>
          <a:ext cx="11814048" cy="2700752"/>
        </p:xfrm>
        <a:graphic>
          <a:graphicData uri="http://schemas.openxmlformats.org/drawingml/2006/table">
            <a:tbl>
              <a:tblPr firstRow="1" firstCol="1" bandRow="1"/>
              <a:tblGrid>
                <a:gridCol w="1766220">
                  <a:extLst>
                    <a:ext uri="{9D8B030D-6E8A-4147-A177-3AD203B41FA5}">
                      <a16:colId xmlns:a16="http://schemas.microsoft.com/office/drawing/2014/main" val="3254727136"/>
                    </a:ext>
                  </a:extLst>
                </a:gridCol>
                <a:gridCol w="1766220">
                  <a:extLst>
                    <a:ext uri="{9D8B030D-6E8A-4147-A177-3AD203B41FA5}">
                      <a16:colId xmlns:a16="http://schemas.microsoft.com/office/drawing/2014/main" val="424728306"/>
                    </a:ext>
                  </a:extLst>
                </a:gridCol>
                <a:gridCol w="1766220">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0428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62966">
                <a:tc rowSpan="13">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總經費</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296154">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71448">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6296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62966">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62966">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62966">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295793">
                <a:tc vMerge="1">
                  <a:txBody>
                    <a:bodyPr/>
                    <a:lstStyle/>
                    <a:p>
                      <a:endParaRPr lang="zh-TW" altLang="en-US"/>
                    </a:p>
                  </a:txBody>
                  <a:tcPr/>
                </a:tc>
                <a:tc vMerge="1">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28695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產學合作基礎</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24869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127533">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12753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12753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
        <p:nvSpPr>
          <p:cNvPr id="8"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649950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3.2.21</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6" name="矩形 5"/>
          <p:cNvSpPr/>
          <p:nvPr/>
        </p:nvSpPr>
        <p:spPr>
          <a:xfrm>
            <a:off x="173738" y="3497993"/>
            <a:ext cx="11814045"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經費來源</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其他單位資助</a:t>
            </a:r>
            <a:r>
              <a:rPr lang="zh-TW" altLang="zh-TW" sz="22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承接計畫</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計畫類型</a:t>
            </a: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產學合作計畫</a:t>
            </a: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產學合作基礎</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環境建構之補助計畫</a:t>
            </a:r>
            <a:r>
              <a:rPr lang="zh-TW" altLang="en-US" sz="2200" b="1" cap="all" dirty="0">
                <a:latin typeface="Arial" panose="020B0604020202020204" pitchFamily="34" charset="0"/>
                <a:ea typeface="微軟正黑體" panose="020B0604030504040204" pitchFamily="34" charset="-120"/>
                <a:cs typeface="Arial" panose="020B0604020202020204" pitchFamily="34" charset="0"/>
              </a:rPr>
              <a:t>及</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委訓計畫</a:t>
            </a:r>
            <a:r>
              <a:rPr lang="en-US" altLang="zh-TW" sz="2200" b="1" cap="all" dirty="0">
                <a:latin typeface="Arial" panose="020B0604020202020204" pitchFamily="34" charset="0"/>
                <a:ea typeface="微軟正黑體" panose="020B0604030504040204" pitchFamily="34" charset="-120"/>
                <a:cs typeface="Arial" panose="020B0604020202020204" pitchFamily="34" charset="0"/>
              </a:rPr>
              <a:t>)</a:t>
            </a:r>
            <a:r>
              <a:rPr lang="zh-TW" altLang="zh-TW" sz="2200" b="1" cap="all" dirty="0">
                <a:latin typeface="Arial" panose="020B0604020202020204" pitchFamily="34" charset="0"/>
                <a:ea typeface="微軟正黑體" panose="020B0604030504040204" pitchFamily="34" charset="-120"/>
                <a:cs typeface="Arial" panose="020B0604020202020204" pitchFamily="34" charset="0"/>
              </a:rPr>
              <a:t>之經費來源為其他大專校院及其附設醫院和育成中心、法人機構、學會、專業學術團體及其他非營利機構、國外機構</a:t>
            </a:r>
            <a:r>
              <a:rPr lang="zh-TW" altLang="zh-TW" sz="2200" b="1" cap="all" dirty="0" smtClean="0">
                <a:latin typeface="Arial" panose="020B0604020202020204" pitchFamily="34" charset="0"/>
                <a:ea typeface="微軟正黑體" panose="020B0604030504040204" pitchFamily="34" charset="-120"/>
                <a:cs typeface="Arial" panose="020B0604020202020204" pitchFamily="34" charset="0"/>
              </a:rPr>
              <a:t>等</a:t>
            </a:r>
            <a:r>
              <a:rPr lang="zh-TW" altLang="en-US" sz="2200" b="1"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b="1"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633801062"/>
              </p:ext>
            </p:extLst>
          </p:nvPr>
        </p:nvGraphicFramePr>
        <p:xfrm>
          <a:off x="173738" y="847120"/>
          <a:ext cx="11814048" cy="2645888"/>
        </p:xfrm>
        <a:graphic>
          <a:graphicData uri="http://schemas.openxmlformats.org/drawingml/2006/table">
            <a:tbl>
              <a:tblPr firstRow="1" firstCol="1" bandRow="1"/>
              <a:tblGrid>
                <a:gridCol w="1766220">
                  <a:extLst>
                    <a:ext uri="{9D8B030D-6E8A-4147-A177-3AD203B41FA5}">
                      <a16:colId xmlns:a16="http://schemas.microsoft.com/office/drawing/2014/main" val="747714928"/>
                    </a:ext>
                  </a:extLst>
                </a:gridCol>
                <a:gridCol w="1766220">
                  <a:extLst>
                    <a:ext uri="{9D8B030D-6E8A-4147-A177-3AD203B41FA5}">
                      <a16:colId xmlns:a16="http://schemas.microsoft.com/office/drawing/2014/main" val="3548514097"/>
                    </a:ext>
                  </a:extLst>
                </a:gridCol>
                <a:gridCol w="1766220">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195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單位：元</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1333786"/>
                  </a:ext>
                </a:extLst>
              </a:tr>
              <a:tr h="155793">
                <a:tc rowSpan="13">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總經費</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292263">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6390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2676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2676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2676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277398">
                <a:tc vMerge="1">
                  <a:txBody>
                    <a:bodyPr/>
                    <a:lstStyle/>
                    <a:p>
                      <a:endParaRPr lang="zh-TW" altLang="en-US"/>
                    </a:p>
                  </a:txBody>
                  <a:tcPr/>
                </a:tc>
                <a:tc vMerge="1">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283464">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產學合作基礎</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endParaRPr lang="zh-TW" altLang="en-US" dirty="0"/>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6461139"/>
                  </a:ext>
                </a:extLst>
              </a:tr>
            </a:tbl>
          </a:graphicData>
        </a:graphic>
      </p:graphicFrame>
      <p:sp>
        <p:nvSpPr>
          <p:cNvPr id="8"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1084298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3.2.22</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6" name="矩形 5"/>
          <p:cNvSpPr/>
          <p:nvPr/>
        </p:nvSpPr>
        <p:spPr>
          <a:xfrm>
            <a:off x="173738" y="3132233"/>
            <a:ext cx="11814045" cy="3144451"/>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cap="all" dirty="0">
                <a:latin typeface="Arial" panose="020B0604020202020204" pitchFamily="34" charset="0"/>
                <a:ea typeface="微軟正黑體" panose="020B0604030504040204" pitchFamily="34" charset="-120"/>
                <a:cs typeface="Arial" panose="020B0604020202020204" pitchFamily="34" charset="0"/>
              </a:rPr>
              <a:t>經費</a:t>
            </a:r>
            <a:r>
              <a:rPr lang="zh-TW" altLang="en-US" sz="20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請依【學校；研究學院</a:t>
            </a:r>
            <a:r>
              <a:rPr lang="zh-TW" altLang="zh-TW" sz="2000" cap="all" dirty="0" smtClean="0">
                <a:latin typeface="Arial" panose="020B0604020202020204" pitchFamily="34" charset="0"/>
                <a:ea typeface="微軟正黑體" panose="020B0604030504040204" pitchFamily="34" charset="-120"/>
                <a:cs typeface="Arial" panose="020B0604020202020204" pitchFamily="34" charset="0"/>
              </a:rPr>
              <a:t>】分別</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填報其各該經費</a:t>
            </a:r>
            <a:r>
              <a:rPr lang="zh-TW" altLang="en-US" sz="2000" cap="all"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cap="all" dirty="0">
              <a:latin typeface="Arial" panose="020B0604020202020204" pitchFamily="34" charset="0"/>
              <a:ea typeface="微軟正黑體" panose="020B0604030504040204" pitchFamily="34" charset="-120"/>
              <a:cs typeface="Arial" panose="020B0604020202020204" pitchFamily="34" charset="0"/>
            </a:endParaRPr>
          </a:p>
          <a:p>
            <a:pPr marL="342900" lvl="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cap="all" dirty="0">
                <a:latin typeface="Arial" panose="020B0604020202020204" pitchFamily="34" charset="0"/>
                <a:ea typeface="微軟正黑體" panose="020B0604030504040204" pitchFamily="34" charset="-120"/>
                <a:cs typeface="Arial" panose="020B0604020202020204" pitchFamily="34" charset="0"/>
              </a:rPr>
              <a:t>學校人員或</a:t>
            </a:r>
            <a:r>
              <a:rPr lang="zh-TW" altLang="zh-TW" sz="2000" b="1"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a:t>
            </a:r>
            <a:r>
              <a:rPr lang="zh-TW" altLang="zh-TW" sz="2000" b="1" cap="all"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學院</a:t>
            </a:r>
            <a:r>
              <a:rPr lang="zh-TW" altLang="zh-TW" sz="2000" cap="all" dirty="0" smtClean="0">
                <a:latin typeface="Arial" panose="020B0604020202020204" pitchFamily="34" charset="0"/>
                <a:ea typeface="微軟正黑體" panose="020B0604030504040204" pitchFamily="34" charset="-120"/>
                <a:cs typeface="Arial" panose="020B0604020202020204" pitchFamily="34" charset="0"/>
              </a:rPr>
              <a:t>參與</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其他單位或機構之計畫，未經過本校報支經費及簽訂合約者不列入計算。</a:t>
            </a: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cap="all" dirty="0">
                <a:latin typeface="Arial" panose="020B0604020202020204" pitchFamily="34" charset="0"/>
                <a:ea typeface="微軟正黑體" panose="020B0604030504040204" pitchFamily="34" charset="-120"/>
                <a:cs typeface="Arial" panose="020B0604020202020204" pitchFamily="34" charset="0"/>
              </a:rPr>
              <a:t>本表計畫經費之認列係以學校專任教師承接並擔任該計畫於校內或研究學院之計畫主要主持人者，或以學校或研究學院名義與合作單位簽約之計畫，方可列入計算；</a:t>
            </a:r>
            <a:r>
              <a:rPr lang="zh-TW" altLang="zh-TW" sz="2000" cap="all"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或委訓等相關計畫</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cap="all"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3996520518"/>
              </p:ext>
            </p:extLst>
          </p:nvPr>
        </p:nvGraphicFramePr>
        <p:xfrm>
          <a:off x="173738" y="847120"/>
          <a:ext cx="11814048" cy="2158523"/>
        </p:xfrm>
        <a:graphic>
          <a:graphicData uri="http://schemas.openxmlformats.org/drawingml/2006/table">
            <a:tbl>
              <a:tblPr firstRow="1" firstCol="1" bandRow="1"/>
              <a:tblGrid>
                <a:gridCol w="1766220">
                  <a:extLst>
                    <a:ext uri="{9D8B030D-6E8A-4147-A177-3AD203B41FA5}">
                      <a16:colId xmlns:a16="http://schemas.microsoft.com/office/drawing/2014/main" val="2077063563"/>
                    </a:ext>
                  </a:extLst>
                </a:gridCol>
                <a:gridCol w="1766220">
                  <a:extLst>
                    <a:ext uri="{9D8B030D-6E8A-4147-A177-3AD203B41FA5}">
                      <a16:colId xmlns:a16="http://schemas.microsoft.com/office/drawing/2014/main" val="1724437469"/>
                    </a:ext>
                  </a:extLst>
                </a:gridCol>
                <a:gridCol w="1766220">
                  <a:extLst>
                    <a:ext uri="{9D8B030D-6E8A-4147-A177-3AD203B41FA5}">
                      <a16:colId xmlns:a16="http://schemas.microsoft.com/office/drawing/2014/main" val="1679084235"/>
                    </a:ext>
                  </a:extLst>
                </a:gridCol>
                <a:gridCol w="3353257">
                  <a:extLst>
                    <a:ext uri="{9D8B030D-6E8A-4147-A177-3AD203B41FA5}">
                      <a16:colId xmlns:a16="http://schemas.microsoft.com/office/drawing/2014/main" val="1113017730"/>
                    </a:ext>
                  </a:extLst>
                </a:gridCol>
                <a:gridCol w="3162131">
                  <a:extLst>
                    <a:ext uri="{9D8B030D-6E8A-4147-A177-3AD203B41FA5}">
                      <a16:colId xmlns:a16="http://schemas.microsoft.com/office/drawing/2014/main" val="4285331327"/>
                    </a:ext>
                  </a:extLst>
                </a:gridCol>
              </a:tblGrid>
              <a:tr h="2867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經費</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單位：元</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141333786"/>
                  </a:ext>
                </a:extLst>
              </a:tr>
              <a:tr h="155793">
                <a:tc rowSpan="13">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3">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全校</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總經費</a:t>
                      </a: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algn="ctr" defTabSz="914400" rtl="0" eaLnBrk="1" latinLnBrk="0" hangingPunct="1">
                        <a:spcAft>
                          <a:spcPts val="0"/>
                        </a:spcAft>
                      </a:pPr>
                      <a:endParaRPr kumimoji="0" lang="zh-TW" alt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8771666"/>
                  </a:ext>
                </a:extLst>
              </a:tr>
              <a:tr h="182535">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經費來源</a:t>
                      </a:r>
                    </a:p>
                  </a:txBody>
                  <a:tcPr marL="36937" marR="36937"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計畫類型</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753797"/>
                  </a:ext>
                </a:extLst>
              </a:tr>
              <a:tr h="163902">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9136769"/>
                  </a:ext>
                </a:extLst>
              </a:tr>
              <a:tr h="15579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125549"/>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本欄免填，由研</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4</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匯入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3446854"/>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141879"/>
                  </a:ext>
                </a:extLst>
              </a:tr>
              <a:tr h="155793">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其他計畫</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8033499"/>
                  </a:ext>
                </a:extLst>
              </a:tr>
              <a:tr h="12676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0051873"/>
                  </a:ext>
                </a:extLst>
              </a:tr>
              <a:tr h="12676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502582"/>
                  </a:ext>
                </a:extLst>
              </a:tr>
              <a:tr h="126760">
                <a:tc vMerge="1">
                  <a:txBody>
                    <a:bodyPr/>
                    <a:lstStyle/>
                    <a:p>
                      <a:endParaRPr lang="zh-TW" altLang="en-US"/>
                    </a:p>
                  </a:txBody>
                  <a:tcPr/>
                </a:tc>
                <a:tc vMerge="1">
                  <a:txBody>
                    <a:bodyPr/>
                    <a:lstStyle/>
                    <a:p>
                      <a:endParaRPr lang="zh-TW" altLang="en-US"/>
                    </a:p>
                  </a:txBody>
                  <a:tcPr/>
                </a:tc>
                <a:tc vMerge="1">
                  <a:txBody>
                    <a:bodyPr/>
                    <a:lstStyle/>
                    <a:p>
                      <a:pPr algn="ctr">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564101"/>
                  </a:ext>
                </a:extLst>
              </a:tr>
              <a:tr h="0">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3">
                  <a:txBody>
                    <a:bodyPr/>
                    <a:lstStyle/>
                    <a:p>
                      <a:pPr marL="0" algn="ctr"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其他單位資助</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230571"/>
                  </a:ext>
                </a:extLst>
              </a:tr>
              <a:tr h="0">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產學合作基礎</a:t>
                      </a:r>
                      <a:r>
                        <a:rPr kumimoji="0" lang="en-US"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環境建構之補助計畫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9021001"/>
                  </a:ext>
                </a:extLst>
              </a:tr>
              <a:tr h="0">
                <a:tc vMerge="1">
                  <a:txBody>
                    <a:bodyPr/>
                    <a:lstStyle/>
                    <a:p>
                      <a:endParaRPr lang="zh-TW" altLang="en-US"/>
                    </a:p>
                  </a:txBody>
                  <a:tcPr/>
                </a:tc>
                <a:tc vMerge="1">
                  <a:txBody>
                    <a:bodyPr/>
                    <a:lstStyle/>
                    <a:p>
                      <a:endParaRPr lang="zh-TW" altLang="en-US"/>
                    </a:p>
                  </a:txBody>
                  <a:tcPr/>
                </a:tc>
                <a:tc vMerge="1">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a:t>
                      </a: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36937" marR="369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7511415"/>
                  </a:ext>
                </a:extLst>
              </a:tr>
            </a:tbl>
          </a:graphicData>
        </a:graphic>
      </p:graphicFrame>
      <p:sp>
        <p:nvSpPr>
          <p:cNvPr id="9"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9.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經費</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143293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3.2.23</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產學計畫案件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5450" y="2473865"/>
            <a:ext cx="11814045" cy="4324261"/>
          </a:xfrm>
          <a:prstGeom prst="rect">
            <a:avLst/>
          </a:prstGeom>
        </p:spPr>
        <p:txBody>
          <a:bodyPr wrap="square">
            <a:spAutoFit/>
          </a:bodyPr>
          <a:lstStyle/>
          <a:p>
            <a:pPr algn="just">
              <a:lnSpc>
                <a:spcPts val="3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a:t>
            </a:r>
            <a:r>
              <a:rPr lang="zh-TW" altLang="en-US"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說明及新增欄位說明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學院」及</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承接代表</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月填報前一年度以學校或</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專任教師名義承接並擔任該計畫於校內或</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內之計畫主要主持人者，或以</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名義與合作單位簽約之計畫資料</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前揭研究學院係指學校經教育部依「國家重點領域產學合作及人才培育創新條例」核定之研究學院，且依「國家重點領域產學合作及人才培育創新條例」規定，研究學院得逕以其名義辦理產學合作或委訓計畫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cap="all" dirty="0" smtClean="0">
                <a:latin typeface="Arial" panose="020B0604020202020204" pitchFamily="34" charset="0"/>
                <a:ea typeface="微軟正黑體" panose="020B0604030504040204" pitchFamily="34" charset="-120"/>
                <a:cs typeface="Arial" panose="020B0604020202020204" pitchFamily="34" charset="0"/>
              </a:rPr>
              <a:t>承接</a:t>
            </a:r>
            <a:r>
              <a:rPr lang="zh-TW" altLang="zh-TW" sz="2000" b="1" cap="all" dirty="0">
                <a:latin typeface="Arial" panose="020B0604020202020204" pitchFamily="34" charset="0"/>
                <a:ea typeface="微軟正黑體" panose="020B0604030504040204" pitchFamily="34" charset="-120"/>
                <a:cs typeface="Arial" panose="020B0604020202020204" pitchFamily="34" charset="0"/>
              </a:rPr>
              <a:t>代表</a:t>
            </a:r>
            <a:r>
              <a:rPr lang="zh-TW" altLang="en-US" sz="2000" cap="all" dirty="0">
                <a:latin typeface="Arial" panose="020B0604020202020204" pitchFamily="34" charset="0"/>
                <a:ea typeface="微軟正黑體" panose="020B0604030504040204" pitchFamily="34" charset="-120"/>
                <a:cs typeface="Arial" panose="020B0604020202020204" pitchFamily="34" charset="0"/>
              </a:rPr>
              <a:t>：</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請依【學校；研究學院</a:t>
            </a:r>
            <a:r>
              <a:rPr lang="zh-TW" altLang="zh-TW" sz="2000" cap="all" dirty="0" smtClean="0">
                <a:latin typeface="Arial" panose="020B0604020202020204" pitchFamily="34" charset="0"/>
                <a:ea typeface="微軟正黑體" panose="020B0604030504040204" pitchFamily="34" charset="-120"/>
                <a:cs typeface="Arial" panose="020B0604020202020204" pitchFamily="34" charset="0"/>
              </a:rPr>
              <a:t>】</a:t>
            </a:r>
            <a:r>
              <a:rPr lang="zh-TW" altLang="en-US" sz="2000" cap="all" dirty="0" smtClean="0">
                <a:latin typeface="Arial" panose="020B0604020202020204" pitchFamily="34" charset="0"/>
                <a:ea typeface="微軟正黑體" panose="020B0604030504040204" pitchFamily="34" charset="-120"/>
                <a:cs typeface="Arial" panose="020B0604020202020204" pitchFamily="34" charset="0"/>
              </a:rPr>
              <a:t>分別</a:t>
            </a:r>
            <a:r>
              <a:rPr lang="zh-TW" altLang="zh-TW" sz="2000" cap="all" dirty="0">
                <a:latin typeface="Arial" panose="020B0604020202020204" pitchFamily="34" charset="0"/>
                <a:ea typeface="微軟正黑體" panose="020B0604030504040204" pitchFamily="34" charset="-120"/>
                <a:cs typeface="Arial" panose="020B0604020202020204" pitchFamily="34" charset="0"/>
              </a:rPr>
              <a:t>填報，其中研究學院名稱將依教育部核定之研究學院資訊匯入</a:t>
            </a:r>
            <a:r>
              <a:rPr lang="zh-TW" altLang="en-US" sz="2000" cap="all"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來源</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政府</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承接計畫來自政府部門，而政府部門包括中央政府或地方政府，並包含由行政院國科會所訂定之中華民國科技機構名錄之總統府及行政院各部會所屬科技</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機構</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企業</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承接計畫來自企業部門，而企業部門包括國營與民營企業</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930829689"/>
              </p:ext>
            </p:extLst>
          </p:nvPr>
        </p:nvGraphicFramePr>
        <p:xfrm>
          <a:off x="146306" y="804308"/>
          <a:ext cx="11923773" cy="1675916"/>
        </p:xfrm>
        <a:graphic>
          <a:graphicData uri="http://schemas.openxmlformats.org/drawingml/2006/table">
            <a:tbl>
              <a:tblPr firstRow="1" firstCol="1" bandRow="1"/>
              <a:tblGrid>
                <a:gridCol w="1946293">
                  <a:extLst>
                    <a:ext uri="{9D8B030D-6E8A-4147-A177-3AD203B41FA5}">
                      <a16:colId xmlns:a16="http://schemas.microsoft.com/office/drawing/2014/main" val="2486482510"/>
                    </a:ext>
                  </a:extLst>
                </a:gridCol>
                <a:gridCol w="1946293">
                  <a:extLst>
                    <a:ext uri="{9D8B030D-6E8A-4147-A177-3AD203B41FA5}">
                      <a16:colId xmlns:a16="http://schemas.microsoft.com/office/drawing/2014/main" val="579798050"/>
                    </a:ext>
                  </a:extLst>
                </a:gridCol>
                <a:gridCol w="1946293">
                  <a:extLst>
                    <a:ext uri="{9D8B030D-6E8A-4147-A177-3AD203B41FA5}">
                      <a16:colId xmlns:a16="http://schemas.microsoft.com/office/drawing/2014/main" val="245383692"/>
                    </a:ext>
                  </a:extLst>
                </a:gridCol>
                <a:gridCol w="2028298">
                  <a:extLst>
                    <a:ext uri="{9D8B030D-6E8A-4147-A177-3AD203B41FA5}">
                      <a16:colId xmlns:a16="http://schemas.microsoft.com/office/drawing/2014/main" val="966507041"/>
                    </a:ext>
                  </a:extLst>
                </a:gridCol>
                <a:gridCol w="2028298">
                  <a:extLst>
                    <a:ext uri="{9D8B030D-6E8A-4147-A177-3AD203B41FA5}">
                      <a16:colId xmlns:a16="http://schemas.microsoft.com/office/drawing/2014/main" val="1676912936"/>
                    </a:ext>
                  </a:extLst>
                </a:gridCol>
                <a:gridCol w="2028298">
                  <a:extLst>
                    <a:ext uri="{9D8B030D-6E8A-4147-A177-3AD203B41FA5}">
                      <a16:colId xmlns:a16="http://schemas.microsoft.com/office/drawing/2014/main" val="3261645455"/>
                    </a:ext>
                  </a:extLst>
                </a:gridCol>
              </a:tblGrid>
              <a:tr h="799748">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承接代表</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承接計畫類別</a:t>
                      </a:r>
                    </a:p>
                    <a:p>
                      <a:pPr marL="0" algn="ctr" defTabSz="914400" rtl="0" eaLnBrk="1" latinLnBrk="0" hangingPunct="1">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承接計畫來源</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CC"/>
                    </a:solidFill>
                  </a:tcPr>
                </a:tc>
                <a:tc>
                  <a:txBody>
                    <a:bodyPr/>
                    <a:lstStyle/>
                    <a:p>
                      <a:pPr algn="l">
                        <a:spcAft>
                          <a:spcPts val="0"/>
                        </a:spcAft>
                      </a:pP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承接產學合作計畫總件</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承接委訓計畫總件</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199529"/>
                  </a:ext>
                </a:extLst>
              </a:tr>
              <a:tr h="318534">
                <a:tc rowSpan="3">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695007"/>
                  </a:ext>
                </a:extLst>
              </a:tr>
              <a:tr h="313794">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部門</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826631"/>
                  </a:ext>
                </a:extLst>
              </a:tr>
              <a:tr h="230388">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其他單位</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82387"/>
                  </a:ext>
                </a:extLst>
              </a:tr>
            </a:tbl>
          </a:graphicData>
        </a:graphic>
      </p:graphicFrame>
    </p:spTree>
    <p:extLst>
      <p:ext uri="{BB962C8B-B14F-4D97-AF65-F5344CB8AC3E}">
        <p14:creationId xmlns:p14="http://schemas.microsoft.com/office/powerpoint/2010/main" val="1290763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產學計畫案件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55450" y="2473865"/>
            <a:ext cx="11814045"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計畫</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來源</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其他單位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承接計畫來自其他單位，包括其他大專校院及其附設醫院和育成中心、法人機構、學會、專業學術團體及其他非營利機構、國外機構等承接</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計畫。</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請依最大出資比例認列該計畫為【政府部門計畫、企業部門計畫、其他單位計畫】計畫。</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2"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出資比例係指本身學校或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之外，其他單位或機構的出資比，學校或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自籌款</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配合款</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不列入比較</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709794220"/>
              </p:ext>
            </p:extLst>
          </p:nvPr>
        </p:nvGraphicFramePr>
        <p:xfrm>
          <a:off x="146306" y="804308"/>
          <a:ext cx="11923776" cy="1675916"/>
        </p:xfrm>
        <a:graphic>
          <a:graphicData uri="http://schemas.openxmlformats.org/drawingml/2006/table">
            <a:tbl>
              <a:tblPr firstRow="1" firstCol="1" bandRow="1"/>
              <a:tblGrid>
                <a:gridCol w="1946293">
                  <a:extLst>
                    <a:ext uri="{9D8B030D-6E8A-4147-A177-3AD203B41FA5}">
                      <a16:colId xmlns:a16="http://schemas.microsoft.com/office/drawing/2014/main" val="2486482510"/>
                    </a:ext>
                  </a:extLst>
                </a:gridCol>
                <a:gridCol w="1946293">
                  <a:extLst>
                    <a:ext uri="{9D8B030D-6E8A-4147-A177-3AD203B41FA5}">
                      <a16:colId xmlns:a16="http://schemas.microsoft.com/office/drawing/2014/main" val="4082109818"/>
                    </a:ext>
                  </a:extLst>
                </a:gridCol>
                <a:gridCol w="1946293">
                  <a:extLst>
                    <a:ext uri="{9D8B030D-6E8A-4147-A177-3AD203B41FA5}">
                      <a16:colId xmlns:a16="http://schemas.microsoft.com/office/drawing/2014/main" val="245383692"/>
                    </a:ext>
                  </a:extLst>
                </a:gridCol>
                <a:gridCol w="2028299">
                  <a:extLst>
                    <a:ext uri="{9D8B030D-6E8A-4147-A177-3AD203B41FA5}">
                      <a16:colId xmlns:a16="http://schemas.microsoft.com/office/drawing/2014/main" val="966507041"/>
                    </a:ext>
                  </a:extLst>
                </a:gridCol>
                <a:gridCol w="2028299">
                  <a:extLst>
                    <a:ext uri="{9D8B030D-6E8A-4147-A177-3AD203B41FA5}">
                      <a16:colId xmlns:a16="http://schemas.microsoft.com/office/drawing/2014/main" val="1676912936"/>
                    </a:ext>
                  </a:extLst>
                </a:gridCol>
                <a:gridCol w="2028299">
                  <a:extLst>
                    <a:ext uri="{9D8B030D-6E8A-4147-A177-3AD203B41FA5}">
                      <a16:colId xmlns:a16="http://schemas.microsoft.com/office/drawing/2014/main" val="3261645455"/>
                    </a:ext>
                  </a:extLst>
                </a:gridCol>
              </a:tblGrid>
              <a:tr h="799748">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承接計畫類別</a:t>
                      </a:r>
                    </a:p>
                    <a:p>
                      <a:pPr marL="0" algn="ctr" defTabSz="914400" rtl="0" eaLnBrk="1" latinLnBrk="0" hangingPunct="1">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承接計畫來源</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承接產學合作計畫總件</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承接委訓計畫總件</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199529"/>
                  </a:ext>
                </a:extLst>
              </a:tr>
              <a:tr h="318534">
                <a:tc rowSpan="3">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tc>
                  <a:txBody>
                    <a:bodyPr/>
                    <a:lstStyle/>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政府部門</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695007"/>
                  </a:ext>
                </a:extLst>
              </a:tr>
              <a:tr h="313794">
                <a:tc vMerge="1">
                  <a:txBody>
                    <a:bodyPr/>
                    <a:lstStyle/>
                    <a:p>
                      <a:endParaRPr lang="zh-TW" altLang="en-US"/>
                    </a:p>
                  </a:txBody>
                  <a:tcPr/>
                </a:tc>
                <a:tc vMerge="1">
                  <a:txBody>
                    <a:bodyPr/>
                    <a:lstStyle/>
                    <a:p>
                      <a:pPr marL="0" algn="l" defTabSz="914400" rtl="0" eaLnBrk="1" latinLnBrk="0" hangingPunct="1">
                        <a:spcAft>
                          <a:spcPts val="0"/>
                        </a:spcAft>
                      </a:pPr>
                      <a:endParaRPr kumimoji="0" lang="zh-TW" alt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tc>
                <a:tc>
                  <a:txBody>
                    <a:bodyPr/>
                    <a:lstStyle/>
                    <a:p>
                      <a:pPr marL="0" algn="l" defTabSz="914400" rtl="0" eaLnBrk="1" latinLnBrk="0" hangingPunct="1">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a:t>
                      </a: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部門</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826631"/>
                  </a:ext>
                </a:extLst>
              </a:tr>
              <a:tr h="230388">
                <a:tc vMerge="1">
                  <a:txBody>
                    <a:bodyPr/>
                    <a:lstStyle/>
                    <a:p>
                      <a:endParaRPr lang="zh-TW" altLang="en-US"/>
                    </a:p>
                  </a:txBody>
                  <a:tcPr/>
                </a:tc>
                <a:tc vMerge="1">
                  <a:txBody>
                    <a:bodyPr/>
                    <a:lstStyle/>
                    <a:p>
                      <a:pPr marL="0" algn="l" defTabSz="914400" rtl="0" eaLnBrk="1" latinLnBrk="0" hangingPunct="1">
                        <a:spcAft>
                          <a:spcPts val="0"/>
                        </a:spcAft>
                      </a:pPr>
                      <a:endParaRPr kumimoji="0" lang="zh-TW" alt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a:tc>
                <a:tc>
                  <a:txBody>
                    <a:bodyPr/>
                    <a:lstStyle/>
                    <a:p>
                      <a:pPr marL="0" algn="l"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其他單位</a:t>
                      </a:r>
                    </a:p>
                  </a:txBody>
                  <a:tcPr marL="66179" marR="66179"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82387"/>
                  </a:ext>
                </a:extLst>
              </a:tr>
            </a:tbl>
          </a:graphicData>
        </a:graphic>
      </p:graphicFrame>
    </p:spTree>
    <p:extLst>
      <p:ext uri="{BB962C8B-B14F-4D97-AF65-F5344CB8AC3E}">
        <p14:creationId xmlns:p14="http://schemas.microsoft.com/office/powerpoint/2010/main" val="359114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產學計畫案件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4594" y="1925225"/>
            <a:ext cx="11814045" cy="486287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承接計畫類別</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依「學校；研究學院」等，填報其承接【產學合作計畫；委訓計畫】</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等計畫類別填報，其他計畫不在此表統計範圍。</a:t>
            </a:r>
          </a:p>
          <a:p>
            <a:pPr marL="342900"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計畫總件數</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必須為合作之一方，如學校或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人員參與他校產學合作計畫或委訓計畫，而學校或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非為合作合約之一方者，即不予計算</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人員參與他校產學</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合作計畫或委訓計畫，未經過學校或</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報</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支經費及簽訂合約者，即不予計算</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2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學校計畫若以學校專任教師承接並擔任該計畫於校內或研究學院之計畫主要主持人者，或以學校或研究學院名義與合作單位簽約之計畫，方可列計；</a:t>
            </a:r>
            <a:r>
              <a:rPr lang="zh-TW" altLang="zh-TW" sz="20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或委訓等相關計畫</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3245560131"/>
              </p:ext>
            </p:extLst>
          </p:nvPr>
        </p:nvGraphicFramePr>
        <p:xfrm>
          <a:off x="146306" y="804308"/>
          <a:ext cx="11923775" cy="1109708"/>
        </p:xfrm>
        <a:graphic>
          <a:graphicData uri="http://schemas.openxmlformats.org/drawingml/2006/table">
            <a:tbl>
              <a:tblPr firstRow="1" firstCol="1" bandRow="1"/>
              <a:tblGrid>
                <a:gridCol w="1946293">
                  <a:extLst>
                    <a:ext uri="{9D8B030D-6E8A-4147-A177-3AD203B41FA5}">
                      <a16:colId xmlns:a16="http://schemas.microsoft.com/office/drawing/2014/main" val="2486482510"/>
                    </a:ext>
                  </a:extLst>
                </a:gridCol>
                <a:gridCol w="1946293">
                  <a:extLst>
                    <a:ext uri="{9D8B030D-6E8A-4147-A177-3AD203B41FA5}">
                      <a16:colId xmlns:a16="http://schemas.microsoft.com/office/drawing/2014/main" val="3373722234"/>
                    </a:ext>
                  </a:extLst>
                </a:gridCol>
                <a:gridCol w="1946293">
                  <a:extLst>
                    <a:ext uri="{9D8B030D-6E8A-4147-A177-3AD203B41FA5}">
                      <a16:colId xmlns:a16="http://schemas.microsoft.com/office/drawing/2014/main" val="245383692"/>
                    </a:ext>
                  </a:extLst>
                </a:gridCol>
                <a:gridCol w="2070679">
                  <a:extLst>
                    <a:ext uri="{9D8B030D-6E8A-4147-A177-3AD203B41FA5}">
                      <a16:colId xmlns:a16="http://schemas.microsoft.com/office/drawing/2014/main" val="966507041"/>
                    </a:ext>
                  </a:extLst>
                </a:gridCol>
                <a:gridCol w="1764792">
                  <a:extLst>
                    <a:ext uri="{9D8B030D-6E8A-4147-A177-3AD203B41FA5}">
                      <a16:colId xmlns:a16="http://schemas.microsoft.com/office/drawing/2014/main" val="1676912936"/>
                    </a:ext>
                  </a:extLst>
                </a:gridCol>
                <a:gridCol w="2249425">
                  <a:extLst>
                    <a:ext uri="{9D8B030D-6E8A-4147-A177-3AD203B41FA5}">
                      <a16:colId xmlns:a16="http://schemas.microsoft.com/office/drawing/2014/main" val="3261645455"/>
                    </a:ext>
                  </a:extLst>
                </a:gridCol>
              </a:tblGrid>
              <a:tr h="634832">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承接計畫類別</a:t>
                      </a: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承接計畫來源</a:t>
                      </a: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CC"/>
                    </a:solid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承接產學合作計畫總件</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承接委訓計畫總件</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6179" marR="66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479199529"/>
                  </a:ext>
                </a:extLst>
              </a:tr>
              <a:tr h="176478">
                <a:tc rowSpan="3">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政府部門</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695007"/>
                  </a:ext>
                </a:extLst>
              </a:tr>
              <a:tr h="0">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826631"/>
                  </a:ext>
                </a:extLst>
              </a:tr>
              <a:tr h="176478">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a:t>
                      </a: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6179" marR="66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082387"/>
                  </a:ext>
                </a:extLst>
              </a:tr>
            </a:tbl>
          </a:graphicData>
        </a:graphic>
      </p:graphicFrame>
    </p:spTree>
    <p:extLst>
      <p:ext uri="{BB962C8B-B14F-4D97-AF65-F5344CB8AC3E}">
        <p14:creationId xmlns:p14="http://schemas.microsoft.com/office/powerpoint/2010/main" val="3577972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9" y="99756"/>
            <a:ext cx="4096264"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1.1</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p>
        </p:txBody>
      </p:sp>
      <p:grpSp>
        <p:nvGrpSpPr>
          <p:cNvPr id="4" name="群組 3"/>
          <p:cNvGrpSpPr/>
          <p:nvPr/>
        </p:nvGrpSpPr>
        <p:grpSpPr>
          <a:xfrm>
            <a:off x="828942" y="803305"/>
            <a:ext cx="10648060" cy="5717136"/>
            <a:chOff x="459306" y="1232548"/>
            <a:chExt cx="8131621" cy="5406860"/>
          </a:xfrm>
        </p:grpSpPr>
        <p:sp>
          <p:nvSpPr>
            <p:cNvPr id="13" name="文字方塊 12"/>
            <p:cNvSpPr txBox="1"/>
            <p:nvPr/>
          </p:nvSpPr>
          <p:spPr>
            <a:xfrm>
              <a:off x="459306" y="3165851"/>
              <a:ext cx="1512168" cy="494824"/>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教育部及</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各相關應用單位</a:t>
              </a:r>
            </a:p>
          </p:txBody>
        </p:sp>
        <p:sp>
          <p:nvSpPr>
            <p:cNvPr id="14" name="文字方塊 13"/>
            <p:cNvSpPr txBox="1"/>
            <p:nvPr/>
          </p:nvSpPr>
          <p:spPr>
            <a:xfrm>
              <a:off x="467635" y="5041292"/>
              <a:ext cx="1503839" cy="494824"/>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制定定義</a:t>
              </a: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提出需求</a:t>
              </a:r>
            </a:p>
          </p:txBody>
        </p:sp>
        <p:sp>
          <p:nvSpPr>
            <p:cNvPr id="15" name="文字方塊 14"/>
            <p:cNvSpPr txBox="1"/>
            <p:nvPr/>
          </p:nvSpPr>
          <p:spPr>
            <a:xfrm>
              <a:off x="8103602" y="2967443"/>
              <a:ext cx="487325" cy="2532336"/>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4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大</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gn="ctr">
                <a:defRPr/>
              </a:pPr>
              <a:endPar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6" name="文字方塊 18"/>
            <p:cNvSpPr txBox="1">
              <a:spLocks noChangeArrowheads="1"/>
            </p:cNvSpPr>
            <p:nvPr/>
          </p:nvSpPr>
          <p:spPr bwMode="auto">
            <a:xfrm>
              <a:off x="3006891" y="1232548"/>
              <a:ext cx="4218316" cy="349288"/>
            </a:xfrm>
            <a:prstGeom prst="rect">
              <a:avLst/>
            </a:prstGeom>
            <a:solidFill>
              <a:schemeClr val="accent4">
                <a:lumMod val="20000"/>
                <a:lumOff val="80000"/>
              </a:schemeClr>
            </a:solidFill>
            <a:ln w="2857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zh-TW" altLang="en-US" sz="1800" b="1" dirty="0">
                  <a:solidFill>
                    <a:srgbClr val="000000"/>
                  </a:solidFill>
                  <a:ea typeface="微軟正黑體" panose="020B0604030504040204" pitchFamily="34" charset="-120"/>
                  <a:cs typeface="Arial" panose="020B0604020202020204" pitchFamily="34" charset="0"/>
                </a:rPr>
                <a:t>校庫網址</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a:t>
              </a:r>
              <a:r>
                <a:rPr lang="zh-TW" altLang="en-US"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 </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https://hedb.</a:t>
              </a:r>
              <a:r>
                <a:rPr lang="en-US" altLang="zh-TW" sz="1800" b="1" dirty="0">
                  <a:solidFill>
                    <a:srgbClr val="FF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moe</a:t>
              </a:r>
              <a:r>
                <a:rPr lang="en-US" altLang="zh-TW" sz="1800" b="1" dirty="0">
                  <a:solidFill>
                    <a:srgbClr val="000000"/>
                  </a:solidFill>
                  <a:effectLst>
                    <a:outerShdw blurRad="38100" dist="38100" dir="2700000" algn="tl">
                      <a:srgbClr val="000000">
                        <a:alpha val="43137"/>
                      </a:srgbClr>
                    </a:outerShdw>
                  </a:effectLst>
                  <a:ea typeface="微軟正黑體" panose="020B0604030504040204" pitchFamily="34" charset="-120"/>
                  <a:cs typeface="Arial" panose="020B0604020202020204" pitchFamily="34" charset="0"/>
                </a:rPr>
                <a:t>.edu.tw/</a:t>
              </a:r>
              <a:endParaRPr lang="zh-TW" altLang="en-US" sz="1800" b="1" dirty="0">
                <a:effectLst>
                  <a:outerShdw blurRad="38100" dist="38100" dir="2700000" algn="tl">
                    <a:srgbClr val="000000">
                      <a:alpha val="43137"/>
                    </a:srgbClr>
                  </a:outerShdw>
                </a:effectLst>
                <a:ea typeface="微軟正黑體" panose="020B0604030504040204" pitchFamily="34" charset="-120"/>
                <a:cs typeface="Arial" panose="020B0604020202020204" pitchFamily="34" charset="0"/>
              </a:endParaRPr>
            </a:p>
          </p:txBody>
        </p:sp>
        <p:sp>
          <p:nvSpPr>
            <p:cNvPr id="17" name="向右箭號 16"/>
            <p:cNvSpPr/>
            <p:nvPr/>
          </p:nvSpPr>
          <p:spPr>
            <a:xfrm rot="10800000">
              <a:off x="2147990" y="318390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 name="向右箭號 17"/>
            <p:cNvSpPr/>
            <p:nvPr/>
          </p:nvSpPr>
          <p:spPr>
            <a:xfrm rot="10800000" flipH="1">
              <a:off x="2170818" y="5041292"/>
              <a:ext cx="1333780"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9" name="向右箭號 18"/>
            <p:cNvSpPr/>
            <p:nvPr/>
          </p:nvSpPr>
          <p:spPr>
            <a:xfrm rot="5400000">
              <a:off x="512270" y="4076416"/>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0" name="文字方塊 40"/>
            <p:cNvSpPr txBox="1">
              <a:spLocks noChangeArrowheads="1"/>
            </p:cNvSpPr>
            <p:nvPr/>
          </p:nvSpPr>
          <p:spPr bwMode="auto">
            <a:xfrm>
              <a:off x="2370958" y="2730808"/>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協助各校與</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部內聯繫</a:t>
              </a:r>
            </a:p>
          </p:txBody>
        </p:sp>
        <p:sp>
          <p:nvSpPr>
            <p:cNvPr id="21" name="文字方塊 41"/>
            <p:cNvSpPr txBox="1">
              <a:spLocks noChangeArrowheads="1"/>
            </p:cNvSpPr>
            <p:nvPr/>
          </p:nvSpPr>
          <p:spPr bwMode="auto">
            <a:xfrm>
              <a:off x="2313543" y="4550727"/>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校庫作業小組</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編製手冊</a:t>
              </a:r>
            </a:p>
          </p:txBody>
        </p:sp>
        <p:sp>
          <p:nvSpPr>
            <p:cNvPr id="22" name="向右箭號 21"/>
            <p:cNvSpPr/>
            <p:nvPr/>
          </p:nvSpPr>
          <p:spPr>
            <a:xfrm rot="10800000">
              <a:off x="6727500" y="3198910"/>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3" name="向右箭號 22"/>
            <p:cNvSpPr/>
            <p:nvPr/>
          </p:nvSpPr>
          <p:spPr>
            <a:xfrm>
              <a:off x="6727500" y="5014495"/>
              <a:ext cx="1235075" cy="56673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24" name="文字方塊 17"/>
            <p:cNvSpPr txBox="1">
              <a:spLocks noChangeArrowheads="1"/>
            </p:cNvSpPr>
            <p:nvPr/>
          </p:nvSpPr>
          <p:spPr bwMode="auto">
            <a:xfrm>
              <a:off x="6795955" y="2670864"/>
              <a:ext cx="1366837"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洽詢相關問題</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與提出建議</a:t>
              </a:r>
            </a:p>
          </p:txBody>
        </p:sp>
        <p:sp>
          <p:nvSpPr>
            <p:cNvPr id="25" name="文字方塊 39"/>
            <p:cNvSpPr txBox="1">
              <a:spLocks noChangeArrowheads="1"/>
            </p:cNvSpPr>
            <p:nvPr/>
          </p:nvSpPr>
          <p:spPr bwMode="auto">
            <a:xfrm>
              <a:off x="6776783" y="4568065"/>
              <a:ext cx="1368425" cy="49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提供各校作為</a:t>
              </a:r>
              <a:endParaRPr lang="en-US" altLang="zh-TW" sz="1400" b="1" dirty="0">
                <a:solidFill>
                  <a:srgbClr val="000000"/>
                </a:solidFill>
                <a:ea typeface="微軟正黑體" panose="020B0604030504040204" pitchFamily="34" charset="-120"/>
                <a:cs typeface="Arial" panose="020B0604020202020204" pitchFamily="34" charset="0"/>
              </a:endParaRPr>
            </a:p>
            <a:p>
              <a:pPr>
                <a:spcBef>
                  <a:spcPct val="0"/>
                </a:spcBef>
                <a:buFontTx/>
                <a:buNone/>
              </a:pPr>
              <a:r>
                <a:rPr lang="zh-TW" altLang="en-US" sz="1400" b="1" dirty="0">
                  <a:solidFill>
                    <a:srgbClr val="000000"/>
                  </a:solidFill>
                  <a:ea typeface="微軟正黑體" panose="020B0604030504040204" pitchFamily="34" charset="-120"/>
                  <a:cs typeface="Arial" panose="020B0604020202020204" pitchFamily="34" charset="0"/>
                </a:rPr>
                <a:t>填報基準</a:t>
              </a:r>
            </a:p>
          </p:txBody>
        </p:sp>
        <p:grpSp>
          <p:nvGrpSpPr>
            <p:cNvPr id="3" name="群組 2"/>
            <p:cNvGrpSpPr/>
            <p:nvPr/>
          </p:nvGrpSpPr>
          <p:grpSpPr>
            <a:xfrm>
              <a:off x="3604953" y="1689477"/>
              <a:ext cx="3022192" cy="4949931"/>
              <a:chOff x="3613191" y="1574145"/>
              <a:chExt cx="3022192" cy="4949931"/>
            </a:xfrm>
          </p:grpSpPr>
          <p:grpSp>
            <p:nvGrpSpPr>
              <p:cNvPr id="5" name="群組 1"/>
              <p:cNvGrpSpPr>
                <a:grpSpLocks/>
              </p:cNvGrpSpPr>
              <p:nvPr/>
            </p:nvGrpSpPr>
            <p:grpSpPr bwMode="auto">
              <a:xfrm>
                <a:off x="3613191" y="1574145"/>
                <a:ext cx="3022192" cy="4949931"/>
                <a:chOff x="3652425" y="1947499"/>
                <a:chExt cx="2575751" cy="4275110"/>
              </a:xfrm>
            </p:grpSpPr>
            <p:sp>
              <p:nvSpPr>
                <p:cNvPr id="6" name="文字方塊 3"/>
                <p:cNvSpPr txBox="1">
                  <a:spLocks noChangeArrowheads="1"/>
                </p:cNvSpPr>
                <p:nvPr/>
              </p:nvSpPr>
              <p:spPr bwMode="auto">
                <a:xfrm>
                  <a:off x="3718063" y="3740357"/>
                  <a:ext cx="2398408"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大</a:t>
                  </a:r>
                  <a:r>
                    <a:rPr lang="zh-TW" altLang="en-US" sz="1600" b="1" dirty="0">
                      <a:solidFill>
                        <a:srgbClr val="000000"/>
                      </a:solidFill>
                      <a:ea typeface="微軟正黑體" panose="020B0604030504040204" pitchFamily="34" charset="-120"/>
                      <a:cs typeface="Arial" panose="020B0604020202020204" pitchFamily="34" charset="0"/>
                    </a:rPr>
                    <a:t>學校院校務資料庫作業小組</a:t>
                  </a:r>
                </a:p>
              </p:txBody>
            </p:sp>
            <p:sp>
              <p:nvSpPr>
                <p:cNvPr id="7" name="圓角矩形 6"/>
                <p:cNvSpPr/>
                <p:nvPr/>
              </p:nvSpPr>
              <p:spPr>
                <a:xfrm>
                  <a:off x="3652425" y="1947499"/>
                  <a:ext cx="2575751" cy="4275110"/>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sz="1400" b="1">
                    <a:solidFill>
                      <a:srgbClr val="FFFFFF"/>
                    </a:solidFill>
                    <a:ea typeface="微軟正黑體" panose="020B0604030504040204" pitchFamily="34" charset="-120"/>
                  </a:endParaRPr>
                </a:p>
              </p:txBody>
            </p:sp>
            <p:sp>
              <p:nvSpPr>
                <p:cNvPr id="8" name="文字方塊 42"/>
                <p:cNvSpPr txBox="1">
                  <a:spLocks noChangeArrowheads="1"/>
                </p:cNvSpPr>
                <p:nvPr/>
              </p:nvSpPr>
              <p:spPr bwMode="auto">
                <a:xfrm>
                  <a:off x="4134261" y="5832943"/>
                  <a:ext cx="1646216" cy="276530"/>
                </a:xfrm>
                <a:prstGeom prst="rect">
                  <a:avLst/>
                </a:prstGeom>
                <a:solidFill>
                  <a:schemeClr val="accent4">
                    <a:lumMod val="20000"/>
                    <a:lumOff val="80000"/>
                  </a:schemeClr>
                </a:solidFill>
                <a:ln w="28575">
                  <a:solidFill>
                    <a:srgbClr val="0000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TW" altLang="en-US" sz="1600" b="1" dirty="0" smtClean="0">
                      <a:solidFill>
                        <a:srgbClr val="000000"/>
                      </a:solidFill>
                      <a:ea typeface="微軟正黑體" panose="020B0604030504040204" pitchFamily="34" charset="-120"/>
                      <a:cs typeface="Arial" panose="020B0604020202020204" pitchFamily="34" charset="0"/>
                    </a:rPr>
                    <a:t>填表</a:t>
                  </a:r>
                  <a:r>
                    <a:rPr lang="zh-TW" altLang="en-US" sz="1600" b="1" dirty="0">
                      <a:solidFill>
                        <a:srgbClr val="000000"/>
                      </a:solidFill>
                      <a:ea typeface="微軟正黑體" panose="020B0604030504040204" pitchFamily="34" charset="-120"/>
                      <a:cs typeface="Arial" panose="020B0604020202020204" pitchFamily="34" charset="0"/>
                    </a:rPr>
                    <a:t>手冊</a:t>
                  </a: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l="26405" t="7990" r="26025" b="20255"/>
              <a:stretch>
                <a:fillRect/>
              </a:stretch>
            </p:blipFill>
            <p:spPr bwMode="auto">
              <a:xfrm>
                <a:off x="3717232" y="1801149"/>
                <a:ext cx="2814110" cy="178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 name="圖片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1840" y="4233573"/>
              <a:ext cx="1138779" cy="1838497"/>
            </a:xfrm>
            <a:prstGeom prst="rect">
              <a:avLst/>
            </a:prstGeom>
            <a:ln w="28575">
              <a:solidFill>
                <a:srgbClr val="000000"/>
              </a:solidFill>
            </a:ln>
          </p:spPr>
        </p:pic>
      </p:grpSp>
    </p:spTree>
    <p:extLst>
      <p:ext uri="{BB962C8B-B14F-4D97-AF65-F5344CB8AC3E}">
        <p14:creationId xmlns:p14="http://schemas.microsoft.com/office/powerpoint/2010/main" val="3161029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產</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學合作單位</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67452" y="2080673"/>
            <a:ext cx="12039204" cy="420115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修正填表說明及新增欄位說明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增蒐「研究學院」及新增「承接代表」欄位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月填報前一年度學校或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專任教師名義承接並擔任該計畫於校內之計畫主要主持人者，或以學校或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名義</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與合作單位簽約之計畫資料</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前揭研究學院係指學校經教育部依「國家重點領域產學合作及人才培育創新條例」核定之研究學院，且依「國家重點領域產學合作及人才培育創新條例」規定，研究學院得逕以其名義辦理產學合作或委訓計畫</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承接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代表</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依【學校；研究學院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分別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填報，其中研究學院名稱將依教育部核定之研究學院資訊匯入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p:txBody>
      </p:sp>
      <p:graphicFrame>
        <p:nvGraphicFramePr>
          <p:cNvPr id="2" name="表格 1"/>
          <p:cNvGraphicFramePr>
            <a:graphicFrameLocks noGrp="1"/>
          </p:cNvGraphicFramePr>
          <p:nvPr>
            <p:extLst>
              <p:ext uri="{D42A27DB-BD31-4B8C-83A1-F6EECF244321}">
                <p14:modId xmlns:p14="http://schemas.microsoft.com/office/powerpoint/2010/main" val="843962139"/>
              </p:ext>
            </p:extLst>
          </p:nvPr>
        </p:nvGraphicFramePr>
        <p:xfrm>
          <a:off x="173738" y="812184"/>
          <a:ext cx="11887199" cy="1264877"/>
        </p:xfrm>
        <a:graphic>
          <a:graphicData uri="http://schemas.openxmlformats.org/drawingml/2006/table">
            <a:tbl>
              <a:tblPr firstRow="1" firstCol="1" bandRow="1"/>
              <a:tblGrid>
                <a:gridCol w="1608287">
                  <a:extLst>
                    <a:ext uri="{9D8B030D-6E8A-4147-A177-3AD203B41FA5}">
                      <a16:colId xmlns:a16="http://schemas.microsoft.com/office/drawing/2014/main" val="1237773714"/>
                    </a:ext>
                  </a:extLst>
                </a:gridCol>
                <a:gridCol w="1608287">
                  <a:extLst>
                    <a:ext uri="{9D8B030D-6E8A-4147-A177-3AD203B41FA5}">
                      <a16:colId xmlns:a16="http://schemas.microsoft.com/office/drawing/2014/main" val="1649884117"/>
                    </a:ext>
                  </a:extLst>
                </a:gridCol>
                <a:gridCol w="1608287">
                  <a:extLst>
                    <a:ext uri="{9D8B030D-6E8A-4147-A177-3AD203B41FA5}">
                      <a16:colId xmlns:a16="http://schemas.microsoft.com/office/drawing/2014/main" val="4261191066"/>
                    </a:ext>
                  </a:extLst>
                </a:gridCol>
                <a:gridCol w="1978273">
                  <a:extLst>
                    <a:ext uri="{9D8B030D-6E8A-4147-A177-3AD203B41FA5}">
                      <a16:colId xmlns:a16="http://schemas.microsoft.com/office/drawing/2014/main" val="3023162618"/>
                    </a:ext>
                  </a:extLst>
                </a:gridCol>
                <a:gridCol w="1993392">
                  <a:extLst>
                    <a:ext uri="{9D8B030D-6E8A-4147-A177-3AD203B41FA5}">
                      <a16:colId xmlns:a16="http://schemas.microsoft.com/office/drawing/2014/main" val="3950228133"/>
                    </a:ext>
                  </a:extLst>
                </a:gridCol>
                <a:gridCol w="3090673">
                  <a:extLst>
                    <a:ext uri="{9D8B030D-6E8A-4147-A177-3AD203B41FA5}">
                      <a16:colId xmlns:a16="http://schemas.microsoft.com/office/drawing/2014/main" val="559152190"/>
                    </a:ext>
                  </a:extLst>
                </a:gridCol>
              </a:tblGrid>
              <a:tr h="778055">
                <a:tc>
                  <a:txBody>
                    <a:bodyPr/>
                    <a:lstStyle/>
                    <a:p>
                      <a:pPr algn="ctr">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承接代表</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計畫類別</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合作對象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產學合作計畫合作單位</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B.</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委訓計畫合作單位</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數</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C.</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4034834"/>
                  </a:ext>
                </a:extLst>
              </a:tr>
              <a:tr h="247705">
                <a:tc rowSpan="2">
                  <a:txBody>
                    <a:bodyPr/>
                    <a:lstStyle/>
                    <a:p>
                      <a:pPr algn="ct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65002"/>
                  </a:ext>
                </a:extLst>
              </a:tr>
              <a:tr h="239117">
                <a:tc vMerge="1">
                  <a:txBody>
                    <a:bodyPr/>
                    <a:lstStyle/>
                    <a:p>
                      <a:endParaRPr lang="zh-TW" altLang="en-US"/>
                    </a:p>
                  </a:txBody>
                  <a:tcPr/>
                </a:tc>
                <a:tc vMerge="1">
                  <a:txBody>
                    <a:bodyPr/>
                    <a:lstStyle/>
                    <a:p>
                      <a:endParaRPr lang="zh-TW" altLang="en-US" dirty="0"/>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150898"/>
                  </a:ext>
                </a:extLst>
              </a:tr>
            </a:tbl>
          </a:graphicData>
        </a:graphic>
      </p:graphicFrame>
    </p:spTree>
    <p:extLst>
      <p:ext uri="{BB962C8B-B14F-4D97-AF65-F5344CB8AC3E}">
        <p14:creationId xmlns:p14="http://schemas.microsoft.com/office/powerpoint/2010/main" val="338054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3.2.27</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產</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學合作單位</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67452" y="2080673"/>
            <a:ext cx="12039204"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計畫類別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請依「學校；研究學院」填報其承接【產學合作計畫；委訓計畫】等計畫類別，其他計畫不在此表統計範圍</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合作</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對象</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企業</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部門</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承接產學合作計畫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含政府部門產學合作計畫、企業部門產學合作計畫及其他單位產學合作計畫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或委訓計畫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含政府部門委訓計畫、企業部門委訓計畫及其他單位委訓計畫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來自於企業部門的合作家數；而企業部門包括國營與民營企業。</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3767689352"/>
              </p:ext>
            </p:extLst>
          </p:nvPr>
        </p:nvGraphicFramePr>
        <p:xfrm>
          <a:off x="173738" y="812184"/>
          <a:ext cx="11887199" cy="1264877"/>
        </p:xfrm>
        <a:graphic>
          <a:graphicData uri="http://schemas.openxmlformats.org/drawingml/2006/table">
            <a:tbl>
              <a:tblPr firstRow="1" firstCol="1" bandRow="1"/>
              <a:tblGrid>
                <a:gridCol w="1608287">
                  <a:extLst>
                    <a:ext uri="{9D8B030D-6E8A-4147-A177-3AD203B41FA5}">
                      <a16:colId xmlns:a16="http://schemas.microsoft.com/office/drawing/2014/main" val="1237773714"/>
                    </a:ext>
                  </a:extLst>
                </a:gridCol>
                <a:gridCol w="1608287">
                  <a:extLst>
                    <a:ext uri="{9D8B030D-6E8A-4147-A177-3AD203B41FA5}">
                      <a16:colId xmlns:a16="http://schemas.microsoft.com/office/drawing/2014/main" val="1649884117"/>
                    </a:ext>
                  </a:extLst>
                </a:gridCol>
                <a:gridCol w="1608287">
                  <a:extLst>
                    <a:ext uri="{9D8B030D-6E8A-4147-A177-3AD203B41FA5}">
                      <a16:colId xmlns:a16="http://schemas.microsoft.com/office/drawing/2014/main" val="4261191066"/>
                    </a:ext>
                  </a:extLst>
                </a:gridCol>
                <a:gridCol w="1978273">
                  <a:extLst>
                    <a:ext uri="{9D8B030D-6E8A-4147-A177-3AD203B41FA5}">
                      <a16:colId xmlns:a16="http://schemas.microsoft.com/office/drawing/2014/main" val="3023162618"/>
                    </a:ext>
                  </a:extLst>
                </a:gridCol>
                <a:gridCol w="1993392">
                  <a:extLst>
                    <a:ext uri="{9D8B030D-6E8A-4147-A177-3AD203B41FA5}">
                      <a16:colId xmlns:a16="http://schemas.microsoft.com/office/drawing/2014/main" val="3950228133"/>
                    </a:ext>
                  </a:extLst>
                </a:gridCol>
                <a:gridCol w="3090673">
                  <a:extLst>
                    <a:ext uri="{9D8B030D-6E8A-4147-A177-3AD203B41FA5}">
                      <a16:colId xmlns:a16="http://schemas.microsoft.com/office/drawing/2014/main" val="559152190"/>
                    </a:ext>
                  </a:extLst>
                </a:gridCol>
              </a:tblGrid>
              <a:tr h="778055">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承接代表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計畫類別</a:t>
                      </a:r>
                    </a:p>
                    <a:p>
                      <a:pPr algn="l">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algn="l">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合作對象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CC"/>
                    </a:solidFill>
                  </a:tcPr>
                </a:tc>
                <a:tc>
                  <a:txBody>
                    <a:bodyPr/>
                    <a:lstStyle/>
                    <a:p>
                      <a:pPr algn="ctr">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產學合作計畫合作單位</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委訓計畫合作單位</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614034834"/>
                  </a:ext>
                </a:extLst>
              </a:tr>
              <a:tr h="247705">
                <a:tc rowSpan="2">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企業部門</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65002"/>
                  </a:ext>
                </a:extLst>
              </a:tr>
              <a:tr h="239117">
                <a:tc vMerge="1">
                  <a:txBody>
                    <a:bodyPr/>
                    <a:lstStyle/>
                    <a:p>
                      <a:endParaRPr lang="zh-TW" altLang="en-US"/>
                    </a:p>
                  </a:txBody>
                  <a:tcPr/>
                </a:tc>
                <a:tc vMerge="1">
                  <a:txBody>
                    <a:bodyPr/>
                    <a:lstStyle/>
                    <a:p>
                      <a:endParaRPr lang="zh-TW" altLang="en-US" dirty="0"/>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其他單位</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150898"/>
                  </a:ext>
                </a:extLst>
              </a:tr>
            </a:tbl>
          </a:graphicData>
        </a:graphic>
      </p:graphicFrame>
    </p:spTree>
    <p:extLst>
      <p:ext uri="{BB962C8B-B14F-4D97-AF65-F5344CB8AC3E}">
        <p14:creationId xmlns:p14="http://schemas.microsoft.com/office/powerpoint/2010/main" val="4201161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3.2.28</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產</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學合作單位數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1980089"/>
            <a:ext cx="11814045"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「研究學院」</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合作對象</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承接產學合作計畫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含政府部門產學合作計畫、企業部門產學合作計畫及其他單位產學合作計畫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或委訓計畫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包含政府部門委訓計畫、企業部門委訓計畫及其他單位委訓計畫</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來自於其他單位的合作家數；而其他單位包含學校或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承接計畫來源為其他大專校院及其附設醫院和育成中心、法人機構、學會、專業學術國體及其他非營利機構、國外機構</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86111135"/>
              </p:ext>
            </p:extLst>
          </p:nvPr>
        </p:nvGraphicFramePr>
        <p:xfrm>
          <a:off x="173738" y="812184"/>
          <a:ext cx="11887198" cy="1153776"/>
        </p:xfrm>
        <a:graphic>
          <a:graphicData uri="http://schemas.openxmlformats.org/drawingml/2006/table">
            <a:tbl>
              <a:tblPr firstRow="1" firstCol="1" bandRow="1"/>
              <a:tblGrid>
                <a:gridCol w="1859927">
                  <a:extLst>
                    <a:ext uri="{9D8B030D-6E8A-4147-A177-3AD203B41FA5}">
                      <a16:colId xmlns:a16="http://schemas.microsoft.com/office/drawing/2014/main" val="1237773714"/>
                    </a:ext>
                  </a:extLst>
                </a:gridCol>
                <a:gridCol w="1859927">
                  <a:extLst>
                    <a:ext uri="{9D8B030D-6E8A-4147-A177-3AD203B41FA5}">
                      <a16:colId xmlns:a16="http://schemas.microsoft.com/office/drawing/2014/main" val="4261191066"/>
                    </a:ext>
                  </a:extLst>
                </a:gridCol>
                <a:gridCol w="2205456">
                  <a:extLst>
                    <a:ext uri="{9D8B030D-6E8A-4147-A177-3AD203B41FA5}">
                      <a16:colId xmlns:a16="http://schemas.microsoft.com/office/drawing/2014/main" val="3023162618"/>
                    </a:ext>
                  </a:extLst>
                </a:gridCol>
                <a:gridCol w="2286000">
                  <a:extLst>
                    <a:ext uri="{9D8B030D-6E8A-4147-A177-3AD203B41FA5}">
                      <a16:colId xmlns:a16="http://schemas.microsoft.com/office/drawing/2014/main" val="3950228133"/>
                    </a:ext>
                  </a:extLst>
                </a:gridCol>
                <a:gridCol w="3675888">
                  <a:extLst>
                    <a:ext uri="{9D8B030D-6E8A-4147-A177-3AD203B41FA5}">
                      <a16:colId xmlns:a16="http://schemas.microsoft.com/office/drawing/2014/main" val="559152190"/>
                    </a:ext>
                  </a:extLst>
                </a:gridCol>
              </a:tblGrid>
              <a:tr h="695454">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計畫類別</a:t>
                      </a:r>
                    </a:p>
                    <a:p>
                      <a:pPr algn="l">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algn="l">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合作對象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FFCCCC"/>
                    </a:solidFill>
                  </a:tcPr>
                </a:tc>
                <a:tc>
                  <a:txBody>
                    <a:bodyPr/>
                    <a:lstStyle/>
                    <a:p>
                      <a:pPr marL="0" algn="ctr" defTabSz="914400" rtl="0" eaLnBrk="1" latinLnBrk="0" hangingPunct="1">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產學合作計畫合作單位</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B.</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委訓計畫合作單位</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數</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tabLst>
                          <a:tab pos="180340" algn="l"/>
                        </a:tabLs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C.</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614034834"/>
                  </a:ext>
                </a:extLst>
              </a:tr>
              <a:tr h="242704">
                <a:tc rowSpan="2">
                  <a:txBody>
                    <a:bodyPr/>
                    <a:lstStyle/>
                    <a:p>
                      <a:pPr algn="l">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企業部門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0265002"/>
                  </a:ext>
                </a:extLst>
              </a:tr>
              <a:tr h="215618">
                <a:tc vMerge="1">
                  <a:txBody>
                    <a:bodyPr/>
                    <a:lstStyle/>
                    <a:p>
                      <a:endParaRPr lang="zh-TW" altLang="en-US"/>
                    </a:p>
                  </a:txBody>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150898"/>
                  </a:ext>
                </a:extLst>
              </a:tr>
            </a:tbl>
          </a:graphicData>
        </a:graphic>
      </p:graphicFrame>
    </p:spTree>
    <p:extLst>
      <p:ext uri="{BB962C8B-B14F-4D97-AF65-F5344CB8AC3E}">
        <p14:creationId xmlns:p14="http://schemas.microsoft.com/office/powerpoint/2010/main" val="347194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3.2.29</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6306" y="1684019"/>
            <a:ext cx="11814045" cy="364715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修正填表說明及新增欄位說明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增蒐「研究學院」及新增</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「代表</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單位</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」欄位</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學校每年</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月填報前一年度以學校或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為權利人所申請公告之專利或新品種資料</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故研究學院亦可為權利人申請公告之專利或新品種</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代表</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請依【學校；研究學院】</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分別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填報，其中研究學院名稱將依教育部核定之研究學院資訊匯入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640569105"/>
              </p:ext>
            </p:extLst>
          </p:nvPr>
        </p:nvGraphicFramePr>
        <p:xfrm>
          <a:off x="155450" y="803040"/>
          <a:ext cx="11887202" cy="871646"/>
        </p:xfrm>
        <a:graphic>
          <a:graphicData uri="http://schemas.openxmlformats.org/drawingml/2006/table">
            <a:tbl>
              <a:tblPr firstRow="1" firstCol="1" bandRow="1"/>
              <a:tblGrid>
                <a:gridCol w="512062">
                  <a:extLst>
                    <a:ext uri="{9D8B030D-6E8A-4147-A177-3AD203B41FA5}">
                      <a16:colId xmlns:a16="http://schemas.microsoft.com/office/drawing/2014/main" val="3417677926"/>
                    </a:ext>
                  </a:extLst>
                </a:gridCol>
                <a:gridCol w="1421777">
                  <a:extLst>
                    <a:ext uri="{9D8B030D-6E8A-4147-A177-3AD203B41FA5}">
                      <a16:colId xmlns:a16="http://schemas.microsoft.com/office/drawing/2014/main" val="2204563782"/>
                    </a:ext>
                  </a:extLst>
                </a:gridCol>
                <a:gridCol w="1626005">
                  <a:extLst>
                    <a:ext uri="{9D8B030D-6E8A-4147-A177-3AD203B41FA5}">
                      <a16:colId xmlns:a16="http://schemas.microsoft.com/office/drawing/2014/main" val="1611170684"/>
                    </a:ext>
                  </a:extLst>
                </a:gridCol>
                <a:gridCol w="1434859">
                  <a:extLst>
                    <a:ext uri="{9D8B030D-6E8A-4147-A177-3AD203B41FA5}">
                      <a16:colId xmlns:a16="http://schemas.microsoft.com/office/drawing/2014/main" val="3535091863"/>
                    </a:ext>
                  </a:extLst>
                </a:gridCol>
                <a:gridCol w="2237438">
                  <a:extLst>
                    <a:ext uri="{9D8B030D-6E8A-4147-A177-3AD203B41FA5}">
                      <a16:colId xmlns:a16="http://schemas.microsoft.com/office/drawing/2014/main" val="2654696668"/>
                    </a:ext>
                  </a:extLst>
                </a:gridCol>
                <a:gridCol w="1123340">
                  <a:extLst>
                    <a:ext uri="{9D8B030D-6E8A-4147-A177-3AD203B41FA5}">
                      <a16:colId xmlns:a16="http://schemas.microsoft.com/office/drawing/2014/main" val="154401823"/>
                    </a:ext>
                  </a:extLst>
                </a:gridCol>
                <a:gridCol w="1216401">
                  <a:extLst>
                    <a:ext uri="{9D8B030D-6E8A-4147-A177-3AD203B41FA5}">
                      <a16:colId xmlns:a16="http://schemas.microsoft.com/office/drawing/2014/main" val="2062767163"/>
                    </a:ext>
                  </a:extLst>
                </a:gridCol>
                <a:gridCol w="1115546">
                  <a:extLst>
                    <a:ext uri="{9D8B030D-6E8A-4147-A177-3AD203B41FA5}">
                      <a16:colId xmlns:a16="http://schemas.microsoft.com/office/drawing/2014/main" val="2120227439"/>
                    </a:ext>
                  </a:extLst>
                </a:gridCol>
                <a:gridCol w="1199774">
                  <a:extLst>
                    <a:ext uri="{9D8B030D-6E8A-4147-A177-3AD203B41FA5}">
                      <a16:colId xmlns:a16="http://schemas.microsoft.com/office/drawing/2014/main" val="3836742304"/>
                    </a:ext>
                  </a:extLst>
                </a:gridCol>
              </a:tblGrid>
              <a:tr h="348615">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中華民國有實體</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審查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美國專利公告數合計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其他國家有實體</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審查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授權</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3984184060"/>
                  </a:ext>
                </a:extLst>
              </a:tr>
              <a:tr h="256521">
                <a:tc rowSpan="2">
                  <a:txBody>
                    <a:bodyPr/>
                    <a:lstStyle/>
                    <a:p>
                      <a:pPr marL="0" algn="ctr" defTabSz="914400" rtl="0" eaLnBrk="1" latinLnBrk="0" hangingPunct="1">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專利公告數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專利公告數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829668"/>
                  </a:ext>
                </a:extLst>
              </a:tr>
              <a:tr h="266510">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lnSpc>
                          <a:spcPts val="1600"/>
                        </a:lnSpc>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722403"/>
                  </a:ext>
                </a:extLst>
              </a:tr>
            </a:tbl>
          </a:graphicData>
        </a:graphic>
      </p:graphicFrame>
    </p:spTree>
    <p:extLst>
      <p:ext uri="{BB962C8B-B14F-4D97-AF65-F5344CB8AC3E}">
        <p14:creationId xmlns:p14="http://schemas.microsoft.com/office/powerpoint/2010/main" val="392143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3.2.30</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46306" y="1684019"/>
            <a:ext cx="11814045" cy="466281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專利、新品種、授權件數</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請依「學校；研究學院」等類，填報【專利、新品種、授權件數】，並依【中華民國；美國；其他國家】等專利審查國家填報專利數及新品種數合計</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中華民國</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有實體審查專利公告數與新品種數合計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為申請人，經中華民國智慧財產局實體審查後公告之專利數與農委會審查獲得之新品種數合計</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美國</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專利公告數合計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為申請人，在美國經美國專利商標局審查後公告之專利數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國家有實體審查專利公告數與新品種合計</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：以學校或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為申請人，在其他國家經實體審查後公告之專利數及新品種數。</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138847061"/>
              </p:ext>
            </p:extLst>
          </p:nvPr>
        </p:nvGraphicFramePr>
        <p:xfrm>
          <a:off x="155450" y="803040"/>
          <a:ext cx="11887202" cy="871646"/>
        </p:xfrm>
        <a:graphic>
          <a:graphicData uri="http://schemas.openxmlformats.org/drawingml/2006/table">
            <a:tbl>
              <a:tblPr firstRow="1" firstCol="1" bandRow="1"/>
              <a:tblGrid>
                <a:gridCol w="307834">
                  <a:extLst>
                    <a:ext uri="{9D8B030D-6E8A-4147-A177-3AD203B41FA5}">
                      <a16:colId xmlns:a16="http://schemas.microsoft.com/office/drawing/2014/main" val="3417677926"/>
                    </a:ext>
                  </a:extLst>
                </a:gridCol>
                <a:gridCol w="1626005">
                  <a:extLst>
                    <a:ext uri="{9D8B030D-6E8A-4147-A177-3AD203B41FA5}">
                      <a16:colId xmlns:a16="http://schemas.microsoft.com/office/drawing/2014/main" val="2204563782"/>
                    </a:ext>
                  </a:extLst>
                </a:gridCol>
                <a:gridCol w="1626005">
                  <a:extLst>
                    <a:ext uri="{9D8B030D-6E8A-4147-A177-3AD203B41FA5}">
                      <a16:colId xmlns:a16="http://schemas.microsoft.com/office/drawing/2014/main" val="1611170684"/>
                    </a:ext>
                  </a:extLst>
                </a:gridCol>
                <a:gridCol w="1434859">
                  <a:extLst>
                    <a:ext uri="{9D8B030D-6E8A-4147-A177-3AD203B41FA5}">
                      <a16:colId xmlns:a16="http://schemas.microsoft.com/office/drawing/2014/main" val="3535091863"/>
                    </a:ext>
                  </a:extLst>
                </a:gridCol>
                <a:gridCol w="2237438">
                  <a:extLst>
                    <a:ext uri="{9D8B030D-6E8A-4147-A177-3AD203B41FA5}">
                      <a16:colId xmlns:a16="http://schemas.microsoft.com/office/drawing/2014/main" val="2654696668"/>
                    </a:ext>
                  </a:extLst>
                </a:gridCol>
                <a:gridCol w="1123340">
                  <a:extLst>
                    <a:ext uri="{9D8B030D-6E8A-4147-A177-3AD203B41FA5}">
                      <a16:colId xmlns:a16="http://schemas.microsoft.com/office/drawing/2014/main" val="154401823"/>
                    </a:ext>
                  </a:extLst>
                </a:gridCol>
                <a:gridCol w="1216401">
                  <a:extLst>
                    <a:ext uri="{9D8B030D-6E8A-4147-A177-3AD203B41FA5}">
                      <a16:colId xmlns:a16="http://schemas.microsoft.com/office/drawing/2014/main" val="2062767163"/>
                    </a:ext>
                  </a:extLst>
                </a:gridCol>
                <a:gridCol w="1115546">
                  <a:extLst>
                    <a:ext uri="{9D8B030D-6E8A-4147-A177-3AD203B41FA5}">
                      <a16:colId xmlns:a16="http://schemas.microsoft.com/office/drawing/2014/main" val="2120227439"/>
                    </a:ext>
                  </a:extLst>
                </a:gridCol>
                <a:gridCol w="1199774">
                  <a:extLst>
                    <a:ext uri="{9D8B030D-6E8A-4147-A177-3AD203B41FA5}">
                      <a16:colId xmlns:a16="http://schemas.microsoft.com/office/drawing/2014/main" val="3836742304"/>
                    </a:ext>
                  </a:extLst>
                </a:gridCol>
              </a:tblGrid>
              <a:tr h="348615">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代表單位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中華民國有實體</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審查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rowSpan="2">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美國專利公告數合計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其他國家有實體</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審查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授權</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3984184060"/>
                  </a:ext>
                </a:extLst>
              </a:tr>
              <a:tr h="256521">
                <a:tc rowSpan="2">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829668"/>
                  </a:ext>
                </a:extLst>
              </a:tr>
              <a:tr h="266510">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722403"/>
                  </a:ext>
                </a:extLst>
              </a:tr>
            </a:tbl>
          </a:graphicData>
        </a:graphic>
      </p:graphicFrame>
    </p:spTree>
    <p:extLst>
      <p:ext uri="{BB962C8B-B14F-4D97-AF65-F5344CB8AC3E}">
        <p14:creationId xmlns:p14="http://schemas.microsoft.com/office/powerpoint/2010/main" val="3274904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3.2.31</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50798" y="1963222"/>
            <a:ext cx="11696506" cy="401648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前揭僅計算</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權利人所申請公告之專利或新品種，權利人為教師個人者不列入</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計算。</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不限於產學合作計畫或委訓計畫的產出，凡是權利人為學校或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本身者皆可列入計算。</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專利或新品種之權利為廠商與學校或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共有者，可列入計算。</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專利或新品種之權利為多校共有者，各校皆可認列一次；</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專利或新品種之權利為他校及研究學院共有者，該校與研究學院皆可認列一次</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專利權原屬學校或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，專利讓與後，專利權已屬受讓與人，不列入計算</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03563160"/>
              </p:ext>
            </p:extLst>
          </p:nvPr>
        </p:nvGraphicFramePr>
        <p:xfrm>
          <a:off x="155450" y="803040"/>
          <a:ext cx="11887202" cy="1011536"/>
        </p:xfrm>
        <a:graphic>
          <a:graphicData uri="http://schemas.openxmlformats.org/drawingml/2006/table">
            <a:tbl>
              <a:tblPr firstRow="1" firstCol="1" bandRow="1"/>
              <a:tblGrid>
                <a:gridCol w="307834">
                  <a:extLst>
                    <a:ext uri="{9D8B030D-6E8A-4147-A177-3AD203B41FA5}">
                      <a16:colId xmlns:a16="http://schemas.microsoft.com/office/drawing/2014/main" val="3417677926"/>
                    </a:ext>
                  </a:extLst>
                </a:gridCol>
                <a:gridCol w="1626005">
                  <a:extLst>
                    <a:ext uri="{9D8B030D-6E8A-4147-A177-3AD203B41FA5}">
                      <a16:colId xmlns:a16="http://schemas.microsoft.com/office/drawing/2014/main" val="2864450301"/>
                    </a:ext>
                  </a:extLst>
                </a:gridCol>
                <a:gridCol w="1626005">
                  <a:extLst>
                    <a:ext uri="{9D8B030D-6E8A-4147-A177-3AD203B41FA5}">
                      <a16:colId xmlns:a16="http://schemas.microsoft.com/office/drawing/2014/main" val="1611170684"/>
                    </a:ext>
                  </a:extLst>
                </a:gridCol>
                <a:gridCol w="1434859">
                  <a:extLst>
                    <a:ext uri="{9D8B030D-6E8A-4147-A177-3AD203B41FA5}">
                      <a16:colId xmlns:a16="http://schemas.microsoft.com/office/drawing/2014/main" val="3535091863"/>
                    </a:ext>
                  </a:extLst>
                </a:gridCol>
                <a:gridCol w="2237438">
                  <a:extLst>
                    <a:ext uri="{9D8B030D-6E8A-4147-A177-3AD203B41FA5}">
                      <a16:colId xmlns:a16="http://schemas.microsoft.com/office/drawing/2014/main" val="2654696668"/>
                    </a:ext>
                  </a:extLst>
                </a:gridCol>
                <a:gridCol w="1123340">
                  <a:extLst>
                    <a:ext uri="{9D8B030D-6E8A-4147-A177-3AD203B41FA5}">
                      <a16:colId xmlns:a16="http://schemas.microsoft.com/office/drawing/2014/main" val="154401823"/>
                    </a:ext>
                  </a:extLst>
                </a:gridCol>
                <a:gridCol w="1216401">
                  <a:extLst>
                    <a:ext uri="{9D8B030D-6E8A-4147-A177-3AD203B41FA5}">
                      <a16:colId xmlns:a16="http://schemas.microsoft.com/office/drawing/2014/main" val="2062767163"/>
                    </a:ext>
                  </a:extLst>
                </a:gridCol>
                <a:gridCol w="1115546">
                  <a:extLst>
                    <a:ext uri="{9D8B030D-6E8A-4147-A177-3AD203B41FA5}">
                      <a16:colId xmlns:a16="http://schemas.microsoft.com/office/drawing/2014/main" val="2120227439"/>
                    </a:ext>
                  </a:extLst>
                </a:gridCol>
                <a:gridCol w="1199774">
                  <a:extLst>
                    <a:ext uri="{9D8B030D-6E8A-4147-A177-3AD203B41FA5}">
                      <a16:colId xmlns:a16="http://schemas.microsoft.com/office/drawing/2014/main" val="3836742304"/>
                    </a:ext>
                  </a:extLst>
                </a:gridCol>
              </a:tblGrid>
              <a:tr h="348615">
                <a:tc row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代表單位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中華民國有實體</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審查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rowSpan="2">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美國專利公告數合計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其他國家有實體</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審查</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授權</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extLst>
                  <a:ext uri="{0D108BD9-81ED-4DB2-BD59-A6C34878D82A}">
                    <a16:rowId xmlns:a16="http://schemas.microsoft.com/office/drawing/2014/main" val="3984184060"/>
                  </a:ext>
                </a:extLst>
              </a:tr>
              <a:tr h="256521">
                <a:tc vMerge="1">
                  <a:txBody>
                    <a:bodyPr/>
                    <a:lstStyle/>
                    <a:p>
                      <a:endParaRPr lang="zh-TW" altLang="en-US"/>
                    </a:p>
                  </a:txBody>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專利公告數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829668"/>
                  </a:ext>
                </a:extLst>
              </a:tr>
              <a:tr h="266510">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8722403"/>
                  </a:ext>
                </a:extLst>
              </a:tr>
            </a:tbl>
          </a:graphicData>
        </a:graphic>
      </p:graphicFrame>
    </p:spTree>
    <p:extLst>
      <p:ext uri="{BB962C8B-B14F-4D97-AF65-F5344CB8AC3E}">
        <p14:creationId xmlns:p14="http://schemas.microsoft.com/office/powerpoint/2010/main" val="3908100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3.2.32</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專利、新品種、授權件</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73738" y="1824641"/>
            <a:ext cx="11814045" cy="4524315"/>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4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4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已授權之專利數</a:t>
            </a:r>
            <a:r>
              <a:rPr lang="zh-TW"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與</a:t>
            </a:r>
            <a:r>
              <a:rPr lang="zh-TW" altLang="en-US"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a:t>
            </a:r>
            <a:r>
              <a:rPr lang="zh-TW" altLang="zh-TW" sz="24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品種</a:t>
            </a:r>
            <a:r>
              <a:rPr lang="zh-TW" altLang="zh-TW" sz="24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數合計</a:t>
            </a:r>
            <a:r>
              <a:rPr lang="zh-TW" altLang="en-US"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在</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該年度學校或</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為權利人</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權利人為教師個人者不列入計算</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之期間內，以合約為佐證資料而能證明該期間內有授權事實者，方可填報</a:t>
            </a: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4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該</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項專利或新品種為合作研究案之成果，其權利為學校或</a:t>
            </a:r>
            <a:r>
              <a:rPr lang="zh-TW" altLang="zh-TW" sz="24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與廠商所共有，且於合作研究案結束後，該廠商願意另外支付該項專利或新品種之衍生運用金</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包括但不限於簽約金、授權金、權利金、衍生利益金、股權</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優先認定市場公開價值，其次為面值</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a:t>
            </a:r>
            <a:r>
              <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rPr>
              <a:t>，則該項專利或新品種視為已授權。</a:t>
            </a:r>
            <a:endParaRPr lang="en-US" altLang="zh-TW" sz="24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80383857"/>
              </p:ext>
            </p:extLst>
          </p:nvPr>
        </p:nvGraphicFramePr>
        <p:xfrm>
          <a:off x="155450" y="803040"/>
          <a:ext cx="11887202" cy="1011536"/>
        </p:xfrm>
        <a:graphic>
          <a:graphicData uri="http://schemas.openxmlformats.org/drawingml/2006/table">
            <a:tbl>
              <a:tblPr firstRow="1" firstCol="1" bandRow="1"/>
              <a:tblGrid>
                <a:gridCol w="307834">
                  <a:extLst>
                    <a:ext uri="{9D8B030D-6E8A-4147-A177-3AD203B41FA5}">
                      <a16:colId xmlns:a16="http://schemas.microsoft.com/office/drawing/2014/main" val="3417677926"/>
                    </a:ext>
                  </a:extLst>
                </a:gridCol>
                <a:gridCol w="1626005">
                  <a:extLst>
                    <a:ext uri="{9D8B030D-6E8A-4147-A177-3AD203B41FA5}">
                      <a16:colId xmlns:a16="http://schemas.microsoft.com/office/drawing/2014/main" val="2864450301"/>
                    </a:ext>
                  </a:extLst>
                </a:gridCol>
                <a:gridCol w="1626005">
                  <a:extLst>
                    <a:ext uri="{9D8B030D-6E8A-4147-A177-3AD203B41FA5}">
                      <a16:colId xmlns:a16="http://schemas.microsoft.com/office/drawing/2014/main" val="1611170684"/>
                    </a:ext>
                  </a:extLst>
                </a:gridCol>
                <a:gridCol w="1434859">
                  <a:extLst>
                    <a:ext uri="{9D8B030D-6E8A-4147-A177-3AD203B41FA5}">
                      <a16:colId xmlns:a16="http://schemas.microsoft.com/office/drawing/2014/main" val="3535091863"/>
                    </a:ext>
                  </a:extLst>
                </a:gridCol>
                <a:gridCol w="2237438">
                  <a:extLst>
                    <a:ext uri="{9D8B030D-6E8A-4147-A177-3AD203B41FA5}">
                      <a16:colId xmlns:a16="http://schemas.microsoft.com/office/drawing/2014/main" val="2654696668"/>
                    </a:ext>
                  </a:extLst>
                </a:gridCol>
                <a:gridCol w="1123340">
                  <a:extLst>
                    <a:ext uri="{9D8B030D-6E8A-4147-A177-3AD203B41FA5}">
                      <a16:colId xmlns:a16="http://schemas.microsoft.com/office/drawing/2014/main" val="154401823"/>
                    </a:ext>
                  </a:extLst>
                </a:gridCol>
                <a:gridCol w="1216401">
                  <a:extLst>
                    <a:ext uri="{9D8B030D-6E8A-4147-A177-3AD203B41FA5}">
                      <a16:colId xmlns:a16="http://schemas.microsoft.com/office/drawing/2014/main" val="2062767163"/>
                    </a:ext>
                  </a:extLst>
                </a:gridCol>
                <a:gridCol w="1115546">
                  <a:extLst>
                    <a:ext uri="{9D8B030D-6E8A-4147-A177-3AD203B41FA5}">
                      <a16:colId xmlns:a16="http://schemas.microsoft.com/office/drawing/2014/main" val="2120227439"/>
                    </a:ext>
                  </a:extLst>
                </a:gridCol>
                <a:gridCol w="1199774">
                  <a:extLst>
                    <a:ext uri="{9D8B030D-6E8A-4147-A177-3AD203B41FA5}">
                      <a16:colId xmlns:a16="http://schemas.microsoft.com/office/drawing/2014/main" val="3836742304"/>
                    </a:ext>
                  </a:extLst>
                </a:gridCol>
              </a:tblGrid>
              <a:tr h="348615">
                <a:tc rowSpan="2">
                  <a:txBody>
                    <a:bodyPr/>
                    <a:lstStyle/>
                    <a:p>
                      <a:pPr marL="0" algn="l" defTabSz="914400" rtl="0" eaLnBrk="1" latinLnBrk="0" hangingPunct="1">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代表單位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中華民國有實體</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審查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美國專利公告數合計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其他國家有實體</a:t>
                      </a:r>
                      <a:r>
                        <a:rPr kumimoji="0" 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審查</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zh-TW" altLang="en-US"/>
                    </a:p>
                  </a:txBody>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授權</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extLst>
                  <a:ext uri="{0D108BD9-81ED-4DB2-BD59-A6C34878D82A}">
                    <a16:rowId xmlns:a16="http://schemas.microsoft.com/office/drawing/2014/main" val="3984184060"/>
                  </a:ext>
                </a:extLst>
              </a:tr>
              <a:tr h="256521">
                <a:tc vMerge="1">
                  <a:txBody>
                    <a:bodyPr/>
                    <a:lstStyle/>
                    <a:p>
                      <a:endParaRPr lang="zh-TW" altLang="en-US"/>
                    </a:p>
                  </a:txBody>
                  <a:tcPr/>
                </a:tc>
                <a:tc vMerge="1">
                  <a:txBody>
                    <a:bodyPr/>
                    <a:lstStyle/>
                    <a:p>
                      <a:pPr marL="0" algn="l" defTabSz="914400" rtl="0" eaLnBrk="1" latinLnBrk="0" hangingPunct="1">
                        <a:spcAft>
                          <a:spcPts val="0"/>
                        </a:spcAft>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專利公告數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zh-TW" altLang="en-US"/>
                    </a:p>
                  </a:txBody>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專利公告數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新品種數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專利數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新品種數</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879829668"/>
                  </a:ext>
                </a:extLst>
              </a:tr>
              <a:tr h="266510">
                <a:tc>
                  <a:txBody>
                    <a:bodyPr/>
                    <a:lstStyle/>
                    <a:p>
                      <a:pPr marL="0" algn="l" defTabSz="914400" rtl="0" eaLnBrk="1" latinLnBrk="0" hangingPunct="1">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914400" rtl="0" eaLnBrk="1" fontAlgn="auto" latinLnBrk="0" hangingPunct="1">
                        <a:lnSpc>
                          <a:spcPts val="1600"/>
                        </a:lnSpc>
                        <a:spcBef>
                          <a:spcPts val="0"/>
                        </a:spcBef>
                        <a:spcAft>
                          <a:spcPts val="0"/>
                        </a:spcAft>
                        <a:buClrTx/>
                        <a:buSzTx/>
                        <a:buFontTx/>
                        <a:buNone/>
                        <a:tabLst/>
                        <a:defRPr/>
                      </a:pP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538722403"/>
                  </a:ext>
                </a:extLst>
              </a:tr>
            </a:tbl>
          </a:graphicData>
        </a:graphic>
      </p:graphicFrame>
    </p:spTree>
    <p:extLst>
      <p:ext uri="{BB962C8B-B14F-4D97-AF65-F5344CB8AC3E}">
        <p14:creationId xmlns:p14="http://schemas.microsoft.com/office/powerpoint/2010/main" val="514469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3.2.33</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868" y="2391569"/>
            <a:ext cx="11814045" cy="4016484"/>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修正填表說明及新增欄位說明</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增蒐「研究學院」及新增「代表單位」欄位</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年度</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月填報前一年度資料</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FF0000"/>
                </a:solidFill>
                <a:latin typeface="Arial" panose="020B0604020202020204" pitchFamily="34" charset="0"/>
                <a:ea typeface="微軟正黑體" panose="020B0604030504040204" pitchFamily="34" charset="-120"/>
                <a:cs typeface="Arial" panose="020B0604020202020204" pitchFamily="34" charset="0"/>
              </a:rPr>
              <a:t>前揭研究學院係指學校經教育部依「國家重點領域產學合作及人才培育創新條例」核定之研究學院，且依「國家重點領域產學合作及人才培育創新條例」規定，研究學院得逕以其名義辦理產學合作</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，並獲得研發成果及其收入，故各種智慧財產權衍生運用總金額，亦需填報本表。</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代表單位</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請依【學校；研究學院】</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分別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填報，其中研究學院名稱將依教育部核定之研究學院資訊匯入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本表請依「學校；研究學院」填報其【智慧財產權衍生運用金額】，若該智慧財產權衍生運用金額「屬教師個人者」，不列入計算。</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1785865353"/>
              </p:ext>
            </p:extLst>
          </p:nvPr>
        </p:nvGraphicFramePr>
        <p:xfrm>
          <a:off x="158694" y="812184"/>
          <a:ext cx="11878055" cy="1565944"/>
        </p:xfrm>
        <a:graphic>
          <a:graphicData uri="http://schemas.openxmlformats.org/drawingml/2006/table">
            <a:tbl>
              <a:tblPr firstRow="1" firstCol="1" bandRow="1"/>
              <a:tblGrid>
                <a:gridCol w="296497">
                  <a:extLst>
                    <a:ext uri="{9D8B030D-6E8A-4147-A177-3AD203B41FA5}">
                      <a16:colId xmlns:a16="http://schemas.microsoft.com/office/drawing/2014/main" val="2168442768"/>
                    </a:ext>
                  </a:extLst>
                </a:gridCol>
                <a:gridCol w="888977">
                  <a:extLst>
                    <a:ext uri="{9D8B030D-6E8A-4147-A177-3AD203B41FA5}">
                      <a16:colId xmlns:a16="http://schemas.microsoft.com/office/drawing/2014/main" val="1937346997"/>
                    </a:ext>
                  </a:extLst>
                </a:gridCol>
                <a:gridCol w="438912">
                  <a:extLst>
                    <a:ext uri="{9D8B030D-6E8A-4147-A177-3AD203B41FA5}">
                      <a16:colId xmlns:a16="http://schemas.microsoft.com/office/drawing/2014/main" val="4173926260"/>
                    </a:ext>
                  </a:extLst>
                </a:gridCol>
                <a:gridCol w="557784">
                  <a:extLst>
                    <a:ext uri="{9D8B030D-6E8A-4147-A177-3AD203B41FA5}">
                      <a16:colId xmlns:a16="http://schemas.microsoft.com/office/drawing/2014/main" val="190876352"/>
                    </a:ext>
                  </a:extLst>
                </a:gridCol>
                <a:gridCol w="493776">
                  <a:extLst>
                    <a:ext uri="{9D8B030D-6E8A-4147-A177-3AD203B41FA5}">
                      <a16:colId xmlns:a16="http://schemas.microsoft.com/office/drawing/2014/main" val="2196019986"/>
                    </a:ext>
                  </a:extLst>
                </a:gridCol>
                <a:gridCol w="484632">
                  <a:extLst>
                    <a:ext uri="{9D8B030D-6E8A-4147-A177-3AD203B41FA5}">
                      <a16:colId xmlns:a16="http://schemas.microsoft.com/office/drawing/2014/main" val="889668146"/>
                    </a:ext>
                  </a:extLst>
                </a:gridCol>
                <a:gridCol w="434982">
                  <a:extLst>
                    <a:ext uri="{9D8B030D-6E8A-4147-A177-3AD203B41FA5}">
                      <a16:colId xmlns:a16="http://schemas.microsoft.com/office/drawing/2014/main" val="3800947428"/>
                    </a:ext>
                  </a:extLst>
                </a:gridCol>
                <a:gridCol w="461130">
                  <a:extLst>
                    <a:ext uri="{9D8B030D-6E8A-4147-A177-3AD203B41FA5}">
                      <a16:colId xmlns:a16="http://schemas.microsoft.com/office/drawing/2014/main" val="3688706597"/>
                    </a:ext>
                  </a:extLst>
                </a:gridCol>
                <a:gridCol w="658368">
                  <a:extLst>
                    <a:ext uri="{9D8B030D-6E8A-4147-A177-3AD203B41FA5}">
                      <a16:colId xmlns:a16="http://schemas.microsoft.com/office/drawing/2014/main" val="1152883952"/>
                    </a:ext>
                  </a:extLst>
                </a:gridCol>
                <a:gridCol w="795528">
                  <a:extLst>
                    <a:ext uri="{9D8B030D-6E8A-4147-A177-3AD203B41FA5}">
                      <a16:colId xmlns:a16="http://schemas.microsoft.com/office/drawing/2014/main" val="1321922139"/>
                    </a:ext>
                  </a:extLst>
                </a:gridCol>
                <a:gridCol w="466344">
                  <a:extLst>
                    <a:ext uri="{9D8B030D-6E8A-4147-A177-3AD203B41FA5}">
                      <a16:colId xmlns:a16="http://schemas.microsoft.com/office/drawing/2014/main" val="1726856519"/>
                    </a:ext>
                  </a:extLst>
                </a:gridCol>
                <a:gridCol w="548640">
                  <a:extLst>
                    <a:ext uri="{9D8B030D-6E8A-4147-A177-3AD203B41FA5}">
                      <a16:colId xmlns:a16="http://schemas.microsoft.com/office/drawing/2014/main" val="1469406333"/>
                    </a:ext>
                  </a:extLst>
                </a:gridCol>
                <a:gridCol w="667512">
                  <a:extLst>
                    <a:ext uri="{9D8B030D-6E8A-4147-A177-3AD203B41FA5}">
                      <a16:colId xmlns:a16="http://schemas.microsoft.com/office/drawing/2014/main" val="6225909"/>
                    </a:ext>
                  </a:extLst>
                </a:gridCol>
                <a:gridCol w="530352">
                  <a:extLst>
                    <a:ext uri="{9D8B030D-6E8A-4147-A177-3AD203B41FA5}">
                      <a16:colId xmlns:a16="http://schemas.microsoft.com/office/drawing/2014/main" val="1171119522"/>
                    </a:ext>
                  </a:extLst>
                </a:gridCol>
                <a:gridCol w="1524954">
                  <a:extLst>
                    <a:ext uri="{9D8B030D-6E8A-4147-A177-3AD203B41FA5}">
                      <a16:colId xmlns:a16="http://schemas.microsoft.com/office/drawing/2014/main" val="676704516"/>
                    </a:ext>
                  </a:extLst>
                </a:gridCol>
                <a:gridCol w="2629667">
                  <a:extLst>
                    <a:ext uri="{9D8B030D-6E8A-4147-A177-3AD203B41FA5}">
                      <a16:colId xmlns:a16="http://schemas.microsoft.com/office/drawing/2014/main" val="3796316931"/>
                    </a:ext>
                  </a:extLst>
                </a:gridCol>
              </a:tblGrid>
              <a:tr h="148880">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年度</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方式</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研究學院研發成果收入提供學校經費總金額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246254"/>
                  </a:ext>
                </a:extLst>
              </a:tr>
              <a:tr h="246488">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48880">
                <a:tc rowSpan="5">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5">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48880">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488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208896">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977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3228811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3.2.34</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868" y="2473865"/>
            <a:ext cx="11814045" cy="358482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智慧財產權衍生運用金額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各種智慧財產權衍生運用收入之總和</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包括須繳交科發基金類與不須繳交科發基金類</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，包括但不限於簽約金、授權金、權利金、衍生利益金、股權</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優先認定市場公開價值，其次為面值</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及先期技轉金、技術移轉金（請先以合約生效日為認列年度填報基準，若合約生效日尚無法確認非現金項目</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包含但不限於股票、土地、產品</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的數量及其價值，則以合約期間內取得該項目可確認價值之文件日期為認列年度填報基準</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577725013"/>
              </p:ext>
            </p:extLst>
          </p:nvPr>
        </p:nvGraphicFramePr>
        <p:xfrm>
          <a:off x="158694" y="812184"/>
          <a:ext cx="11878055" cy="1565944"/>
        </p:xfrm>
        <a:graphic>
          <a:graphicData uri="http://schemas.openxmlformats.org/drawingml/2006/table">
            <a:tbl>
              <a:tblPr firstRow="1" firstCol="1" bandRow="1"/>
              <a:tblGrid>
                <a:gridCol w="296497">
                  <a:extLst>
                    <a:ext uri="{9D8B030D-6E8A-4147-A177-3AD203B41FA5}">
                      <a16:colId xmlns:a16="http://schemas.microsoft.com/office/drawing/2014/main" val="2168442768"/>
                    </a:ext>
                  </a:extLst>
                </a:gridCol>
                <a:gridCol w="888977">
                  <a:extLst>
                    <a:ext uri="{9D8B030D-6E8A-4147-A177-3AD203B41FA5}">
                      <a16:colId xmlns:a16="http://schemas.microsoft.com/office/drawing/2014/main" val="1937346997"/>
                    </a:ext>
                  </a:extLst>
                </a:gridCol>
                <a:gridCol w="438912">
                  <a:extLst>
                    <a:ext uri="{9D8B030D-6E8A-4147-A177-3AD203B41FA5}">
                      <a16:colId xmlns:a16="http://schemas.microsoft.com/office/drawing/2014/main" val="4173926260"/>
                    </a:ext>
                  </a:extLst>
                </a:gridCol>
                <a:gridCol w="557784">
                  <a:extLst>
                    <a:ext uri="{9D8B030D-6E8A-4147-A177-3AD203B41FA5}">
                      <a16:colId xmlns:a16="http://schemas.microsoft.com/office/drawing/2014/main" val="190876352"/>
                    </a:ext>
                  </a:extLst>
                </a:gridCol>
                <a:gridCol w="493776">
                  <a:extLst>
                    <a:ext uri="{9D8B030D-6E8A-4147-A177-3AD203B41FA5}">
                      <a16:colId xmlns:a16="http://schemas.microsoft.com/office/drawing/2014/main" val="2196019986"/>
                    </a:ext>
                  </a:extLst>
                </a:gridCol>
                <a:gridCol w="484632">
                  <a:extLst>
                    <a:ext uri="{9D8B030D-6E8A-4147-A177-3AD203B41FA5}">
                      <a16:colId xmlns:a16="http://schemas.microsoft.com/office/drawing/2014/main" val="889668146"/>
                    </a:ext>
                  </a:extLst>
                </a:gridCol>
                <a:gridCol w="434982">
                  <a:extLst>
                    <a:ext uri="{9D8B030D-6E8A-4147-A177-3AD203B41FA5}">
                      <a16:colId xmlns:a16="http://schemas.microsoft.com/office/drawing/2014/main" val="3800947428"/>
                    </a:ext>
                  </a:extLst>
                </a:gridCol>
                <a:gridCol w="461130">
                  <a:extLst>
                    <a:ext uri="{9D8B030D-6E8A-4147-A177-3AD203B41FA5}">
                      <a16:colId xmlns:a16="http://schemas.microsoft.com/office/drawing/2014/main" val="3688706597"/>
                    </a:ext>
                  </a:extLst>
                </a:gridCol>
                <a:gridCol w="658368">
                  <a:extLst>
                    <a:ext uri="{9D8B030D-6E8A-4147-A177-3AD203B41FA5}">
                      <a16:colId xmlns:a16="http://schemas.microsoft.com/office/drawing/2014/main" val="1152883952"/>
                    </a:ext>
                  </a:extLst>
                </a:gridCol>
                <a:gridCol w="795528">
                  <a:extLst>
                    <a:ext uri="{9D8B030D-6E8A-4147-A177-3AD203B41FA5}">
                      <a16:colId xmlns:a16="http://schemas.microsoft.com/office/drawing/2014/main" val="1321922139"/>
                    </a:ext>
                  </a:extLst>
                </a:gridCol>
                <a:gridCol w="466344">
                  <a:extLst>
                    <a:ext uri="{9D8B030D-6E8A-4147-A177-3AD203B41FA5}">
                      <a16:colId xmlns:a16="http://schemas.microsoft.com/office/drawing/2014/main" val="1726856519"/>
                    </a:ext>
                  </a:extLst>
                </a:gridCol>
                <a:gridCol w="548640">
                  <a:extLst>
                    <a:ext uri="{9D8B030D-6E8A-4147-A177-3AD203B41FA5}">
                      <a16:colId xmlns:a16="http://schemas.microsoft.com/office/drawing/2014/main" val="1469406333"/>
                    </a:ext>
                  </a:extLst>
                </a:gridCol>
                <a:gridCol w="667512">
                  <a:extLst>
                    <a:ext uri="{9D8B030D-6E8A-4147-A177-3AD203B41FA5}">
                      <a16:colId xmlns:a16="http://schemas.microsoft.com/office/drawing/2014/main" val="6225909"/>
                    </a:ext>
                  </a:extLst>
                </a:gridCol>
                <a:gridCol w="530352">
                  <a:extLst>
                    <a:ext uri="{9D8B030D-6E8A-4147-A177-3AD203B41FA5}">
                      <a16:colId xmlns:a16="http://schemas.microsoft.com/office/drawing/2014/main" val="1171119522"/>
                    </a:ext>
                  </a:extLst>
                </a:gridCol>
                <a:gridCol w="1524954">
                  <a:extLst>
                    <a:ext uri="{9D8B030D-6E8A-4147-A177-3AD203B41FA5}">
                      <a16:colId xmlns:a16="http://schemas.microsoft.com/office/drawing/2014/main" val="676704516"/>
                    </a:ext>
                  </a:extLst>
                </a:gridCol>
                <a:gridCol w="2629667">
                  <a:extLst>
                    <a:ext uri="{9D8B030D-6E8A-4147-A177-3AD203B41FA5}">
                      <a16:colId xmlns:a16="http://schemas.microsoft.com/office/drawing/2014/main" val="3796316931"/>
                    </a:ext>
                  </a:extLst>
                </a:gridCol>
              </a:tblGrid>
              <a:tr h="14888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方式</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研究學院研發成果收入提供學校經費總金額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246254"/>
                  </a:ext>
                </a:extLst>
              </a:tr>
              <a:tr h="246488">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48880">
                <a:tc rowSpan="5">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48880">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488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208896">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977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4127634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3.2.35</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868" y="2483009"/>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簽約金</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(Licensing fee)</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：或稱授權金、技術使用費、研發獎金或獎勵金等，亦即凡屬學校或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將研發成果移轉</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授權</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讓與予外界使用，而獲取一次性收益</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現金、證券</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而言</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衍生</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利益金</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(Royalty)</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：或稱權利金，係指學校或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研發成果經有償移轉</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授權後，被授權人據以運用於商品化後，依合約內容按該產品銷售額，每月、季或年支付學校之一定比例收益，或達成特定條件所獲得的收益。</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895067681"/>
              </p:ext>
            </p:extLst>
          </p:nvPr>
        </p:nvGraphicFramePr>
        <p:xfrm>
          <a:off x="158694" y="812184"/>
          <a:ext cx="11878055" cy="1565944"/>
        </p:xfrm>
        <a:graphic>
          <a:graphicData uri="http://schemas.openxmlformats.org/drawingml/2006/table">
            <a:tbl>
              <a:tblPr firstRow="1" firstCol="1" bandRow="1"/>
              <a:tblGrid>
                <a:gridCol w="296497">
                  <a:extLst>
                    <a:ext uri="{9D8B030D-6E8A-4147-A177-3AD203B41FA5}">
                      <a16:colId xmlns:a16="http://schemas.microsoft.com/office/drawing/2014/main" val="2168442768"/>
                    </a:ext>
                  </a:extLst>
                </a:gridCol>
                <a:gridCol w="888977">
                  <a:extLst>
                    <a:ext uri="{9D8B030D-6E8A-4147-A177-3AD203B41FA5}">
                      <a16:colId xmlns:a16="http://schemas.microsoft.com/office/drawing/2014/main" val="1937346997"/>
                    </a:ext>
                  </a:extLst>
                </a:gridCol>
                <a:gridCol w="438912">
                  <a:extLst>
                    <a:ext uri="{9D8B030D-6E8A-4147-A177-3AD203B41FA5}">
                      <a16:colId xmlns:a16="http://schemas.microsoft.com/office/drawing/2014/main" val="4173926260"/>
                    </a:ext>
                  </a:extLst>
                </a:gridCol>
                <a:gridCol w="557784">
                  <a:extLst>
                    <a:ext uri="{9D8B030D-6E8A-4147-A177-3AD203B41FA5}">
                      <a16:colId xmlns:a16="http://schemas.microsoft.com/office/drawing/2014/main" val="190876352"/>
                    </a:ext>
                  </a:extLst>
                </a:gridCol>
                <a:gridCol w="493776">
                  <a:extLst>
                    <a:ext uri="{9D8B030D-6E8A-4147-A177-3AD203B41FA5}">
                      <a16:colId xmlns:a16="http://schemas.microsoft.com/office/drawing/2014/main" val="2196019986"/>
                    </a:ext>
                  </a:extLst>
                </a:gridCol>
                <a:gridCol w="484632">
                  <a:extLst>
                    <a:ext uri="{9D8B030D-6E8A-4147-A177-3AD203B41FA5}">
                      <a16:colId xmlns:a16="http://schemas.microsoft.com/office/drawing/2014/main" val="889668146"/>
                    </a:ext>
                  </a:extLst>
                </a:gridCol>
                <a:gridCol w="434982">
                  <a:extLst>
                    <a:ext uri="{9D8B030D-6E8A-4147-A177-3AD203B41FA5}">
                      <a16:colId xmlns:a16="http://schemas.microsoft.com/office/drawing/2014/main" val="3800947428"/>
                    </a:ext>
                  </a:extLst>
                </a:gridCol>
                <a:gridCol w="461130">
                  <a:extLst>
                    <a:ext uri="{9D8B030D-6E8A-4147-A177-3AD203B41FA5}">
                      <a16:colId xmlns:a16="http://schemas.microsoft.com/office/drawing/2014/main" val="3688706597"/>
                    </a:ext>
                  </a:extLst>
                </a:gridCol>
                <a:gridCol w="658368">
                  <a:extLst>
                    <a:ext uri="{9D8B030D-6E8A-4147-A177-3AD203B41FA5}">
                      <a16:colId xmlns:a16="http://schemas.microsoft.com/office/drawing/2014/main" val="1152883952"/>
                    </a:ext>
                  </a:extLst>
                </a:gridCol>
                <a:gridCol w="795528">
                  <a:extLst>
                    <a:ext uri="{9D8B030D-6E8A-4147-A177-3AD203B41FA5}">
                      <a16:colId xmlns:a16="http://schemas.microsoft.com/office/drawing/2014/main" val="1321922139"/>
                    </a:ext>
                  </a:extLst>
                </a:gridCol>
                <a:gridCol w="466344">
                  <a:extLst>
                    <a:ext uri="{9D8B030D-6E8A-4147-A177-3AD203B41FA5}">
                      <a16:colId xmlns:a16="http://schemas.microsoft.com/office/drawing/2014/main" val="1726856519"/>
                    </a:ext>
                  </a:extLst>
                </a:gridCol>
                <a:gridCol w="548640">
                  <a:extLst>
                    <a:ext uri="{9D8B030D-6E8A-4147-A177-3AD203B41FA5}">
                      <a16:colId xmlns:a16="http://schemas.microsoft.com/office/drawing/2014/main" val="1469406333"/>
                    </a:ext>
                  </a:extLst>
                </a:gridCol>
                <a:gridCol w="667512">
                  <a:extLst>
                    <a:ext uri="{9D8B030D-6E8A-4147-A177-3AD203B41FA5}">
                      <a16:colId xmlns:a16="http://schemas.microsoft.com/office/drawing/2014/main" val="6225909"/>
                    </a:ext>
                  </a:extLst>
                </a:gridCol>
                <a:gridCol w="530352">
                  <a:extLst>
                    <a:ext uri="{9D8B030D-6E8A-4147-A177-3AD203B41FA5}">
                      <a16:colId xmlns:a16="http://schemas.microsoft.com/office/drawing/2014/main" val="1171119522"/>
                    </a:ext>
                  </a:extLst>
                </a:gridCol>
                <a:gridCol w="1524954">
                  <a:extLst>
                    <a:ext uri="{9D8B030D-6E8A-4147-A177-3AD203B41FA5}">
                      <a16:colId xmlns:a16="http://schemas.microsoft.com/office/drawing/2014/main" val="676704516"/>
                    </a:ext>
                  </a:extLst>
                </a:gridCol>
                <a:gridCol w="2629667">
                  <a:extLst>
                    <a:ext uri="{9D8B030D-6E8A-4147-A177-3AD203B41FA5}">
                      <a16:colId xmlns:a16="http://schemas.microsoft.com/office/drawing/2014/main" val="3796316931"/>
                    </a:ext>
                  </a:extLst>
                </a:gridCol>
              </a:tblGrid>
              <a:tr h="14888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方式</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研究學院研發成果收入提供學校經費總金額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246254"/>
                  </a:ext>
                </a:extLst>
              </a:tr>
              <a:tr h="246488">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48880">
                <a:tc rowSpan="5">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48880">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488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208896">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977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1796521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328" y="97692"/>
            <a:ext cx="7094837" cy="609600"/>
          </a:xfrm>
        </p:spPr>
        <p:txBody>
          <a:bodyPr>
            <a:noAutofit/>
          </a:bodyPr>
          <a:lstStyle/>
          <a:p>
            <a:pPr algn="l"/>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1.2</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grpSp>
        <p:nvGrpSpPr>
          <p:cNvPr id="2" name="群組 1"/>
          <p:cNvGrpSpPr/>
          <p:nvPr/>
        </p:nvGrpSpPr>
        <p:grpSpPr>
          <a:xfrm>
            <a:off x="1182168" y="1230594"/>
            <a:ext cx="10089735" cy="4496140"/>
            <a:chOff x="458553" y="2337310"/>
            <a:chExt cx="8201373" cy="2816834"/>
          </a:xfrm>
        </p:grpSpPr>
        <p:sp>
          <p:nvSpPr>
            <p:cNvPr id="6" name="文字方塊 5"/>
            <p:cNvSpPr txBox="1"/>
            <p:nvPr/>
          </p:nvSpPr>
          <p:spPr>
            <a:xfrm>
              <a:off x="458553" y="2974772"/>
              <a:ext cx="2055389" cy="1482621"/>
            </a:xfrm>
            <a:prstGeom prst="rect">
              <a:avLst/>
            </a:prstGeom>
            <a:solidFill>
              <a:srgbClr val="FFC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wrap="square">
              <a:spAutoFit/>
            </a:bodyPr>
            <a:lstStyle/>
            <a:p>
              <a:pPr>
                <a:lnSpc>
                  <a:spcPts val="2160"/>
                </a:lnSpc>
                <a:spcAft>
                  <a:spcPts val="0"/>
                </a:spcAft>
              </a:pP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意見蒐集方式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說明會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a:lnSpc>
                  <a:spcPct val="150000"/>
                </a:lnSpc>
                <a:spcAft>
                  <a:spcPts val="0"/>
                </a:spcAft>
              </a:pP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公務電話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公務電子信箱</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7" name="文字方塊 6"/>
            <p:cNvSpPr txBox="1"/>
            <p:nvPr/>
          </p:nvSpPr>
          <p:spPr>
            <a:xfrm>
              <a:off x="3813081" y="2337310"/>
              <a:ext cx="1633373" cy="731926"/>
            </a:xfrm>
            <a:prstGeom prst="rect">
              <a:avLst/>
            </a:prstGeom>
            <a:solidFill>
              <a:srgbClr val="FFCCCC"/>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立即可解決</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8" name="文字方塊 7"/>
            <p:cNvSpPr txBox="1"/>
            <p:nvPr/>
          </p:nvSpPr>
          <p:spPr>
            <a:xfrm>
              <a:off x="6801961" y="2337310"/>
              <a:ext cx="1857965" cy="731926"/>
            </a:xfrm>
            <a:prstGeom prst="rect">
              <a:avLst/>
            </a:prstGeom>
            <a:solidFill>
              <a:srgbClr val="CCCCFF"/>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即時處理</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9" name="文字方塊 8"/>
            <p:cNvSpPr txBox="1"/>
            <p:nvPr/>
          </p:nvSpPr>
          <p:spPr>
            <a:xfrm>
              <a:off x="3813081" y="4267162"/>
              <a:ext cx="1633373" cy="886982"/>
            </a:xfrm>
            <a:prstGeom prst="rect">
              <a:avLst/>
            </a:prstGeom>
            <a:solidFill>
              <a:srgbClr val="92D05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wrap="square">
              <a:spAutoFit/>
            </a:bodyPr>
            <a:lstStyle/>
            <a:p>
              <a:pPr lvl="0"/>
              <a:r>
                <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需與應用單位 </a:t>
              </a: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審慎</a:t>
              </a: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討論</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endPar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r>
                <a:rPr lang="zh-TW" altLang="en-US" sz="16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6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0" name="文字方塊 9"/>
            <p:cNvSpPr txBox="1"/>
            <p:nvPr/>
          </p:nvSpPr>
          <p:spPr>
            <a:xfrm>
              <a:off x="6801961" y="4267162"/>
              <a:ext cx="1857965" cy="886982"/>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wrap="square">
              <a:spAutoFit/>
            </a:bodyPr>
            <a:lstStyle/>
            <a:p>
              <a:pPr lvl="0" algn="ctr"/>
              <a:r>
                <a:rPr lang="zh-TW" altLang="en-US"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en-US" altLang="zh-TW"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定期檢討</a:t>
              </a:r>
              <a:endPar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8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每年六、七月</a:t>
              </a:r>
              <a:r>
                <a:rPr lang="en-US" altLang="zh-TW" sz="18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lvl="0" algn="ctr"/>
              <a:endParaRPr lang="en-US" altLang="zh-TW" sz="1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a:p>
              <a:pPr lvl="0" algn="ctr"/>
              <a:r>
                <a:rPr lang="zh-TW" altLang="en-US" sz="1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endParaRPr lang="zh-TW" altLang="en-US" sz="1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
          <p:nvSpPr>
            <p:cNvPr id="11" name="向右箭號 10"/>
            <p:cNvSpPr/>
            <p:nvPr/>
          </p:nvSpPr>
          <p:spPr>
            <a:xfrm rot="19516874">
              <a:off x="2642991" y="288315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2" name="向右箭號 11"/>
            <p:cNvSpPr/>
            <p:nvPr/>
          </p:nvSpPr>
          <p:spPr>
            <a:xfrm rot="2295653">
              <a:off x="2637339" y="4327791"/>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3" name="向右箭號 12"/>
            <p:cNvSpPr/>
            <p:nvPr/>
          </p:nvSpPr>
          <p:spPr>
            <a:xfrm>
              <a:off x="5652408" y="2483040"/>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4" name="向右箭號 13"/>
            <p:cNvSpPr/>
            <p:nvPr/>
          </p:nvSpPr>
          <p:spPr>
            <a:xfrm>
              <a:off x="5667120" y="4582169"/>
              <a:ext cx="995308" cy="508758"/>
            </a:xfrm>
            <a:prstGeom prst="rightArrow">
              <a:avLst/>
            </a:prstGeom>
            <a:solidFill>
              <a:schemeClr val="bg1">
                <a:lumMod val="85000"/>
              </a:schemeClr>
            </a:solidFill>
            <a:ln w="28575">
              <a:solidFill>
                <a:srgbClr val="000000"/>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endParaRPr lang="zh-TW" altLang="en-US" sz="1400" b="1">
                <a:latin typeface="Arial" panose="020B0604020202020204" pitchFamily="34" charset="0"/>
                <a:ea typeface="微軟正黑體" panose="020B0604030504040204" pitchFamily="34" charset="-120"/>
                <a:cs typeface="Arial" panose="020B0604020202020204" pitchFamily="34" charset="0"/>
              </a:endParaRPr>
            </a:p>
          </p:txBody>
        </p:sp>
      </p:grpSp>
    </p:spTree>
    <p:extLst>
      <p:ext uri="{BB962C8B-B14F-4D97-AF65-F5344CB8AC3E}">
        <p14:creationId xmlns:p14="http://schemas.microsoft.com/office/powerpoint/2010/main" val="4275421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3.2.36</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3267" y="2476136"/>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依據「政府科學技術研究發展成果歸屬及運用辦法」第</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條，學校或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應將此類智慧財產權衍生運用收入</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研發成果收入</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之一定比例繳交資助計畫之政府機關</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依【國科會、經濟部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農業部</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內政部、衛生福利部、原子能委員會、勞動部、中研院、故宮博物院、其他部會】等單位別填報學校或</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實際獲得的智慧財產權衍生運用總金額</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不須扣除繳交政府機關之金額</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，切勿僅填入繳交科發基金</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政府機關</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的金額。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428267179"/>
              </p:ext>
            </p:extLst>
          </p:nvPr>
        </p:nvGraphicFramePr>
        <p:xfrm>
          <a:off x="158694" y="812184"/>
          <a:ext cx="11878055" cy="1654808"/>
        </p:xfrm>
        <a:graphic>
          <a:graphicData uri="http://schemas.openxmlformats.org/drawingml/2006/table">
            <a:tbl>
              <a:tblPr firstRow="1" firstCol="1" bandRow="1"/>
              <a:tblGrid>
                <a:gridCol w="276307">
                  <a:extLst>
                    <a:ext uri="{9D8B030D-6E8A-4147-A177-3AD203B41FA5}">
                      <a16:colId xmlns:a16="http://schemas.microsoft.com/office/drawing/2014/main" val="2168442768"/>
                    </a:ext>
                  </a:extLst>
                </a:gridCol>
                <a:gridCol w="821241">
                  <a:extLst>
                    <a:ext uri="{9D8B030D-6E8A-4147-A177-3AD203B41FA5}">
                      <a16:colId xmlns:a16="http://schemas.microsoft.com/office/drawing/2014/main" val="1937346997"/>
                    </a:ext>
                  </a:extLst>
                </a:gridCol>
                <a:gridCol w="435258">
                  <a:extLst>
                    <a:ext uri="{9D8B030D-6E8A-4147-A177-3AD203B41FA5}">
                      <a16:colId xmlns:a16="http://schemas.microsoft.com/office/drawing/2014/main" val="4173926260"/>
                    </a:ext>
                  </a:extLst>
                </a:gridCol>
                <a:gridCol w="648780">
                  <a:extLst>
                    <a:ext uri="{9D8B030D-6E8A-4147-A177-3AD203B41FA5}">
                      <a16:colId xmlns:a16="http://schemas.microsoft.com/office/drawing/2014/main" val="190876352"/>
                    </a:ext>
                  </a:extLst>
                </a:gridCol>
                <a:gridCol w="804816">
                  <a:extLst>
                    <a:ext uri="{9D8B030D-6E8A-4147-A177-3AD203B41FA5}">
                      <a16:colId xmlns:a16="http://schemas.microsoft.com/office/drawing/2014/main" val="2196019986"/>
                    </a:ext>
                  </a:extLst>
                </a:gridCol>
                <a:gridCol w="599506">
                  <a:extLst>
                    <a:ext uri="{9D8B030D-6E8A-4147-A177-3AD203B41FA5}">
                      <a16:colId xmlns:a16="http://schemas.microsoft.com/office/drawing/2014/main" val="889668146"/>
                    </a:ext>
                  </a:extLst>
                </a:gridCol>
                <a:gridCol w="566656">
                  <a:extLst>
                    <a:ext uri="{9D8B030D-6E8A-4147-A177-3AD203B41FA5}">
                      <a16:colId xmlns:a16="http://schemas.microsoft.com/office/drawing/2014/main" val="3800947428"/>
                    </a:ext>
                  </a:extLst>
                </a:gridCol>
                <a:gridCol w="574869">
                  <a:extLst>
                    <a:ext uri="{9D8B030D-6E8A-4147-A177-3AD203B41FA5}">
                      <a16:colId xmlns:a16="http://schemas.microsoft.com/office/drawing/2014/main" val="3688706597"/>
                    </a:ext>
                  </a:extLst>
                </a:gridCol>
                <a:gridCol w="886940">
                  <a:extLst>
                    <a:ext uri="{9D8B030D-6E8A-4147-A177-3AD203B41FA5}">
                      <a16:colId xmlns:a16="http://schemas.microsoft.com/office/drawing/2014/main" val="1152883952"/>
                    </a:ext>
                  </a:extLst>
                </a:gridCol>
                <a:gridCol w="1034763">
                  <a:extLst>
                    <a:ext uri="{9D8B030D-6E8A-4147-A177-3AD203B41FA5}">
                      <a16:colId xmlns:a16="http://schemas.microsoft.com/office/drawing/2014/main" val="1321922139"/>
                    </a:ext>
                  </a:extLst>
                </a:gridCol>
                <a:gridCol w="599506">
                  <a:extLst>
                    <a:ext uri="{9D8B030D-6E8A-4147-A177-3AD203B41FA5}">
                      <a16:colId xmlns:a16="http://schemas.microsoft.com/office/drawing/2014/main" val="1726856519"/>
                    </a:ext>
                  </a:extLst>
                </a:gridCol>
                <a:gridCol w="621096">
                  <a:extLst>
                    <a:ext uri="{9D8B030D-6E8A-4147-A177-3AD203B41FA5}">
                      <a16:colId xmlns:a16="http://schemas.microsoft.com/office/drawing/2014/main" val="1469406333"/>
                    </a:ext>
                  </a:extLst>
                </a:gridCol>
                <a:gridCol w="950976">
                  <a:extLst>
                    <a:ext uri="{9D8B030D-6E8A-4147-A177-3AD203B41FA5}">
                      <a16:colId xmlns:a16="http://schemas.microsoft.com/office/drawing/2014/main" val="6225909"/>
                    </a:ext>
                  </a:extLst>
                </a:gridCol>
                <a:gridCol w="749808">
                  <a:extLst>
                    <a:ext uri="{9D8B030D-6E8A-4147-A177-3AD203B41FA5}">
                      <a16:colId xmlns:a16="http://schemas.microsoft.com/office/drawing/2014/main" val="1171119522"/>
                    </a:ext>
                  </a:extLst>
                </a:gridCol>
                <a:gridCol w="1097395">
                  <a:extLst>
                    <a:ext uri="{9D8B030D-6E8A-4147-A177-3AD203B41FA5}">
                      <a16:colId xmlns:a16="http://schemas.microsoft.com/office/drawing/2014/main" val="676704516"/>
                    </a:ext>
                  </a:extLst>
                </a:gridCol>
                <a:gridCol w="1210138">
                  <a:extLst>
                    <a:ext uri="{9D8B030D-6E8A-4147-A177-3AD203B41FA5}">
                      <a16:colId xmlns:a16="http://schemas.microsoft.com/office/drawing/2014/main" val="720893660"/>
                    </a:ext>
                  </a:extLst>
                </a:gridCol>
              </a:tblGrid>
              <a:tr h="14888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方式</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TW" altLang="en-US"/>
                    </a:p>
                  </a:txBody>
                  <a:tcPr/>
                </a:tc>
                <a:tc gridSpan="10">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須繳交科發基金</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研究學院研發成果收入提供學校經費總金額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246254"/>
                  </a:ext>
                </a:extLst>
              </a:tr>
              <a:tr h="246488">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國科會</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經濟部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農業部</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內政部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衛生福利部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原子能委員會</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勞動部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中研院</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故宮博物院</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其他部會</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48880">
                <a:tc rowSpan="5">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48880">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488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297760">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977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2318723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3.2.37</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8036" y="2656745"/>
            <a:ext cx="11814045" cy="475514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增蒐</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學院</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現金金額：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此項金額必須可由合約或會計資料中稽核，</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國科會發明專利之補助經費、發明專利之獎勵金、技術移轉獎勵金、績優技術移轉中心之獎助。</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股票【股數】與【股價】</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：係指學校或</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取得以股票作為智慧財產移轉之回饋，所獲得之【股數】。若為【股價】請先認定市場公開交易價格</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以填報當日股價金額</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」填報，其次為面值，以</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股為單位。</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其他【項目說明】與【合計金額】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：係指「非以現金及股票作為智慧財產移轉之回饋者，依會計上可認列金額或習慣為準」。</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623621640"/>
              </p:ext>
            </p:extLst>
          </p:nvPr>
        </p:nvGraphicFramePr>
        <p:xfrm>
          <a:off x="168036" y="863234"/>
          <a:ext cx="11878055" cy="1742460"/>
        </p:xfrm>
        <a:graphic>
          <a:graphicData uri="http://schemas.openxmlformats.org/drawingml/2006/table">
            <a:tbl>
              <a:tblPr firstRow="1" firstCol="1" bandRow="1"/>
              <a:tblGrid>
                <a:gridCol w="239540">
                  <a:extLst>
                    <a:ext uri="{9D8B030D-6E8A-4147-A177-3AD203B41FA5}">
                      <a16:colId xmlns:a16="http://schemas.microsoft.com/office/drawing/2014/main" val="2168442768"/>
                    </a:ext>
                  </a:extLst>
                </a:gridCol>
                <a:gridCol w="885512">
                  <a:extLst>
                    <a:ext uri="{9D8B030D-6E8A-4147-A177-3AD203B41FA5}">
                      <a16:colId xmlns:a16="http://schemas.microsoft.com/office/drawing/2014/main" val="1937346997"/>
                    </a:ext>
                  </a:extLst>
                </a:gridCol>
                <a:gridCol w="417038">
                  <a:extLst>
                    <a:ext uri="{9D8B030D-6E8A-4147-A177-3AD203B41FA5}">
                      <a16:colId xmlns:a16="http://schemas.microsoft.com/office/drawing/2014/main" val="4173926260"/>
                    </a:ext>
                  </a:extLst>
                </a:gridCol>
                <a:gridCol w="962517">
                  <a:extLst>
                    <a:ext uri="{9D8B030D-6E8A-4147-A177-3AD203B41FA5}">
                      <a16:colId xmlns:a16="http://schemas.microsoft.com/office/drawing/2014/main" val="2867987811"/>
                    </a:ext>
                  </a:extLst>
                </a:gridCol>
                <a:gridCol w="417250">
                  <a:extLst>
                    <a:ext uri="{9D8B030D-6E8A-4147-A177-3AD203B41FA5}">
                      <a16:colId xmlns:a16="http://schemas.microsoft.com/office/drawing/2014/main" val="2196019986"/>
                    </a:ext>
                  </a:extLst>
                </a:gridCol>
                <a:gridCol w="577049">
                  <a:extLst>
                    <a:ext uri="{9D8B030D-6E8A-4147-A177-3AD203B41FA5}">
                      <a16:colId xmlns:a16="http://schemas.microsoft.com/office/drawing/2014/main" val="889668146"/>
                    </a:ext>
                  </a:extLst>
                </a:gridCol>
                <a:gridCol w="461639">
                  <a:extLst>
                    <a:ext uri="{9D8B030D-6E8A-4147-A177-3AD203B41FA5}">
                      <a16:colId xmlns:a16="http://schemas.microsoft.com/office/drawing/2014/main" val="3800947428"/>
                    </a:ext>
                  </a:extLst>
                </a:gridCol>
                <a:gridCol w="621437">
                  <a:extLst>
                    <a:ext uri="{9D8B030D-6E8A-4147-A177-3AD203B41FA5}">
                      <a16:colId xmlns:a16="http://schemas.microsoft.com/office/drawing/2014/main" val="3688706597"/>
                    </a:ext>
                  </a:extLst>
                </a:gridCol>
                <a:gridCol w="727969">
                  <a:extLst>
                    <a:ext uri="{9D8B030D-6E8A-4147-A177-3AD203B41FA5}">
                      <a16:colId xmlns:a16="http://schemas.microsoft.com/office/drawing/2014/main" val="1152883952"/>
                    </a:ext>
                  </a:extLst>
                </a:gridCol>
                <a:gridCol w="790417">
                  <a:extLst>
                    <a:ext uri="{9D8B030D-6E8A-4147-A177-3AD203B41FA5}">
                      <a16:colId xmlns:a16="http://schemas.microsoft.com/office/drawing/2014/main" val="1321922139"/>
                    </a:ext>
                  </a:extLst>
                </a:gridCol>
                <a:gridCol w="487967">
                  <a:extLst>
                    <a:ext uri="{9D8B030D-6E8A-4147-A177-3AD203B41FA5}">
                      <a16:colId xmlns:a16="http://schemas.microsoft.com/office/drawing/2014/main" val="1726856519"/>
                    </a:ext>
                  </a:extLst>
                </a:gridCol>
                <a:gridCol w="461639">
                  <a:extLst>
                    <a:ext uri="{9D8B030D-6E8A-4147-A177-3AD203B41FA5}">
                      <a16:colId xmlns:a16="http://schemas.microsoft.com/office/drawing/2014/main" val="1469406333"/>
                    </a:ext>
                  </a:extLst>
                </a:gridCol>
                <a:gridCol w="683581">
                  <a:extLst>
                    <a:ext uri="{9D8B030D-6E8A-4147-A177-3AD203B41FA5}">
                      <a16:colId xmlns:a16="http://schemas.microsoft.com/office/drawing/2014/main" val="6225909"/>
                    </a:ext>
                  </a:extLst>
                </a:gridCol>
                <a:gridCol w="630314">
                  <a:extLst>
                    <a:ext uri="{9D8B030D-6E8A-4147-A177-3AD203B41FA5}">
                      <a16:colId xmlns:a16="http://schemas.microsoft.com/office/drawing/2014/main" val="1171119522"/>
                    </a:ext>
                  </a:extLst>
                </a:gridCol>
                <a:gridCol w="1154097">
                  <a:extLst>
                    <a:ext uri="{9D8B030D-6E8A-4147-A177-3AD203B41FA5}">
                      <a16:colId xmlns:a16="http://schemas.microsoft.com/office/drawing/2014/main" val="676704516"/>
                    </a:ext>
                  </a:extLst>
                </a:gridCol>
                <a:gridCol w="2360089">
                  <a:extLst>
                    <a:ext uri="{9D8B030D-6E8A-4147-A177-3AD203B41FA5}">
                      <a16:colId xmlns:a16="http://schemas.microsoft.com/office/drawing/2014/main" val="3018722140"/>
                    </a:ext>
                  </a:extLst>
                </a:gridCol>
              </a:tblGrid>
              <a:tr h="14888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方式</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ts val="1600"/>
                        </a:lnSpc>
                        <a:spcBef>
                          <a:spcPts val="0"/>
                        </a:spcBef>
                        <a:spcAft>
                          <a:spcPts val="0"/>
                        </a:spcAft>
                        <a:buClrTx/>
                        <a:buSzTx/>
                        <a:buFontTx/>
                        <a:buNone/>
                        <a:tabLst/>
                        <a:defRPr/>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研究學院研發成果收入提供學校經費總金額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246254"/>
                  </a:ext>
                </a:extLst>
              </a:tr>
              <a:tr h="227490">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204186">
                <a:tc rowSpan="5">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endParaRPr kumimoji="0" lang="zh-TW" alt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308864">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股數</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4888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股價</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297760">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9776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3387796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3.2.38</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868" y="2290985"/>
            <a:ext cx="11814045" cy="3139321"/>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研究學院研發成果收入提供學校經費總</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僅研究學院填報</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lvl="0">
              <a:lnSpc>
                <a:spcPct val="150000"/>
              </a:lnSpc>
            </a:pP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依</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25</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條第</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項規定，研究學院應將</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研發成</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p>
          <a:p>
            <a:pPr lvl="0">
              <a:lnSpc>
                <a:spcPct val="150000"/>
              </a:lnSpc>
            </a:pP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果</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收入</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％以上，提供國立大學用於改善師資、充實設備及其他校務發展之支出</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現金</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：此項金額必須</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可由合約或會計資料中稽核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國科會發明專利之補助經費、發明專利之獎勵金、技術移轉獎勵金、績優技術移轉中心之獎助</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852507567"/>
              </p:ext>
            </p:extLst>
          </p:nvPr>
        </p:nvGraphicFramePr>
        <p:xfrm>
          <a:off x="158694" y="812184"/>
          <a:ext cx="11878055" cy="1528229"/>
        </p:xfrm>
        <a:graphic>
          <a:graphicData uri="http://schemas.openxmlformats.org/drawingml/2006/table">
            <a:tbl>
              <a:tblPr firstRow="1" firstCol="1" bandRow="1"/>
              <a:tblGrid>
                <a:gridCol w="296497">
                  <a:extLst>
                    <a:ext uri="{9D8B030D-6E8A-4147-A177-3AD203B41FA5}">
                      <a16:colId xmlns:a16="http://schemas.microsoft.com/office/drawing/2014/main" val="2168442768"/>
                    </a:ext>
                  </a:extLst>
                </a:gridCol>
                <a:gridCol w="888977">
                  <a:extLst>
                    <a:ext uri="{9D8B030D-6E8A-4147-A177-3AD203B41FA5}">
                      <a16:colId xmlns:a16="http://schemas.microsoft.com/office/drawing/2014/main" val="1937346997"/>
                    </a:ext>
                  </a:extLst>
                </a:gridCol>
                <a:gridCol w="438912">
                  <a:extLst>
                    <a:ext uri="{9D8B030D-6E8A-4147-A177-3AD203B41FA5}">
                      <a16:colId xmlns:a16="http://schemas.microsoft.com/office/drawing/2014/main" val="4173926260"/>
                    </a:ext>
                  </a:extLst>
                </a:gridCol>
                <a:gridCol w="557784">
                  <a:extLst>
                    <a:ext uri="{9D8B030D-6E8A-4147-A177-3AD203B41FA5}">
                      <a16:colId xmlns:a16="http://schemas.microsoft.com/office/drawing/2014/main" val="190876352"/>
                    </a:ext>
                  </a:extLst>
                </a:gridCol>
                <a:gridCol w="493776">
                  <a:extLst>
                    <a:ext uri="{9D8B030D-6E8A-4147-A177-3AD203B41FA5}">
                      <a16:colId xmlns:a16="http://schemas.microsoft.com/office/drawing/2014/main" val="2196019986"/>
                    </a:ext>
                  </a:extLst>
                </a:gridCol>
                <a:gridCol w="484632">
                  <a:extLst>
                    <a:ext uri="{9D8B030D-6E8A-4147-A177-3AD203B41FA5}">
                      <a16:colId xmlns:a16="http://schemas.microsoft.com/office/drawing/2014/main" val="889668146"/>
                    </a:ext>
                  </a:extLst>
                </a:gridCol>
                <a:gridCol w="434982">
                  <a:extLst>
                    <a:ext uri="{9D8B030D-6E8A-4147-A177-3AD203B41FA5}">
                      <a16:colId xmlns:a16="http://schemas.microsoft.com/office/drawing/2014/main" val="3800947428"/>
                    </a:ext>
                  </a:extLst>
                </a:gridCol>
                <a:gridCol w="461130">
                  <a:extLst>
                    <a:ext uri="{9D8B030D-6E8A-4147-A177-3AD203B41FA5}">
                      <a16:colId xmlns:a16="http://schemas.microsoft.com/office/drawing/2014/main" val="3688706597"/>
                    </a:ext>
                  </a:extLst>
                </a:gridCol>
                <a:gridCol w="658368">
                  <a:extLst>
                    <a:ext uri="{9D8B030D-6E8A-4147-A177-3AD203B41FA5}">
                      <a16:colId xmlns:a16="http://schemas.microsoft.com/office/drawing/2014/main" val="1152883952"/>
                    </a:ext>
                  </a:extLst>
                </a:gridCol>
                <a:gridCol w="795528">
                  <a:extLst>
                    <a:ext uri="{9D8B030D-6E8A-4147-A177-3AD203B41FA5}">
                      <a16:colId xmlns:a16="http://schemas.microsoft.com/office/drawing/2014/main" val="1321922139"/>
                    </a:ext>
                  </a:extLst>
                </a:gridCol>
                <a:gridCol w="466344">
                  <a:extLst>
                    <a:ext uri="{9D8B030D-6E8A-4147-A177-3AD203B41FA5}">
                      <a16:colId xmlns:a16="http://schemas.microsoft.com/office/drawing/2014/main" val="1726856519"/>
                    </a:ext>
                  </a:extLst>
                </a:gridCol>
                <a:gridCol w="548640">
                  <a:extLst>
                    <a:ext uri="{9D8B030D-6E8A-4147-A177-3AD203B41FA5}">
                      <a16:colId xmlns:a16="http://schemas.microsoft.com/office/drawing/2014/main" val="1469406333"/>
                    </a:ext>
                  </a:extLst>
                </a:gridCol>
                <a:gridCol w="667512">
                  <a:extLst>
                    <a:ext uri="{9D8B030D-6E8A-4147-A177-3AD203B41FA5}">
                      <a16:colId xmlns:a16="http://schemas.microsoft.com/office/drawing/2014/main" val="6225909"/>
                    </a:ext>
                  </a:extLst>
                </a:gridCol>
                <a:gridCol w="530352">
                  <a:extLst>
                    <a:ext uri="{9D8B030D-6E8A-4147-A177-3AD203B41FA5}">
                      <a16:colId xmlns:a16="http://schemas.microsoft.com/office/drawing/2014/main" val="1171119522"/>
                    </a:ext>
                  </a:extLst>
                </a:gridCol>
                <a:gridCol w="1524954">
                  <a:extLst>
                    <a:ext uri="{9D8B030D-6E8A-4147-A177-3AD203B41FA5}">
                      <a16:colId xmlns:a16="http://schemas.microsoft.com/office/drawing/2014/main" val="676704516"/>
                    </a:ext>
                  </a:extLst>
                </a:gridCol>
                <a:gridCol w="2629667">
                  <a:extLst>
                    <a:ext uri="{9D8B030D-6E8A-4147-A177-3AD203B41FA5}">
                      <a16:colId xmlns:a16="http://schemas.microsoft.com/office/drawing/2014/main" val="3796316931"/>
                    </a:ext>
                  </a:extLst>
                </a:gridCol>
              </a:tblGrid>
              <a:tr h="191245">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代表單位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方式</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研究學院研發成果收入提供學校經費總金額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623246254"/>
                  </a:ext>
                </a:extLst>
              </a:tr>
              <a:tr h="231987">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91245">
                <a:tc rowSpan="5">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現金金額</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91245">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股數</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912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股價</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196606">
                <a:tc vMerge="1">
                  <a:txBody>
                    <a:bodyPr/>
                    <a:lstStyle/>
                    <a:p>
                      <a:endParaRPr lang="zh-TW" altLang="en-US"/>
                    </a:p>
                  </a:txBody>
                  <a:tcPr/>
                </a:tc>
                <a:tc v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項目說明</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802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合計金額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3869863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3.2.39</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13.</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各種智慧財產權衍生運用總</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2868" y="2290985"/>
            <a:ext cx="11814045" cy="4562596"/>
          </a:xfrm>
          <a:prstGeom prst="rect">
            <a:avLst/>
          </a:prstGeom>
        </p:spPr>
        <p:txBody>
          <a:bodyPr wrap="square">
            <a:spAutoFit/>
          </a:bodyPr>
          <a:lstStyle/>
          <a:p>
            <a:pPr algn="just">
              <a:lnSpc>
                <a:spcPts val="32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新增欄位說明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0" indent="-342900">
              <a:lnSpc>
                <a:spcPts val="3200"/>
              </a:lnSpc>
              <a:buFont typeface="Wingdings" panose="05000000000000000000" pitchFamily="2" charset="2"/>
              <a:buChar char="l"/>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研究學院研發成果收入提供學校經費總</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金額</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32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股票【股數】與【股價】</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：係指研究學院取得以股票作為智慧財產移轉之回饋，所獲得之【股數】。</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若為【股價】先認定市場公開交易價格</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以填報當日股價金額</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」填報，其次為面值，以</a:t>
            </a:r>
            <a:r>
              <a:rPr lang="en-US"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股為單位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如有多筆股數資料，應將多筆資料之股數加總</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股價則為數筆資料對股數進行加權平均之金額</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各筆資料之股數乘上個別股價後加總，再除以所有之股數總和</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四捨五入取到小數點後第二位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nSpc>
                <a:spcPts val="3200"/>
              </a:lnSpc>
              <a:buFont typeface="Wingdings" panose="05000000000000000000" pitchFamily="2" charset="2"/>
              <a:buChar char="l"/>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其他【項目說明】與【合計金額】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：係指「非以現金及股票作為智慧財產移轉之回饋者，</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依會計上可認列金額或習慣為準</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」。【項目說明】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兩項以上請合併說明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與【合計金額】</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兩項以上請合計填寫金額</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。例如：土地以公告價格或專責機構</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例如專業房地產仲介公司</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認列價格、產品以會計上認列價格或公開售價。</a:t>
            </a:r>
            <a:endPar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175619544"/>
              </p:ext>
            </p:extLst>
          </p:nvPr>
        </p:nvGraphicFramePr>
        <p:xfrm>
          <a:off x="158694" y="812184"/>
          <a:ext cx="11878055" cy="1528229"/>
        </p:xfrm>
        <a:graphic>
          <a:graphicData uri="http://schemas.openxmlformats.org/drawingml/2006/table">
            <a:tbl>
              <a:tblPr firstRow="1" firstCol="1" bandRow="1"/>
              <a:tblGrid>
                <a:gridCol w="296497">
                  <a:extLst>
                    <a:ext uri="{9D8B030D-6E8A-4147-A177-3AD203B41FA5}">
                      <a16:colId xmlns:a16="http://schemas.microsoft.com/office/drawing/2014/main" val="2168442768"/>
                    </a:ext>
                  </a:extLst>
                </a:gridCol>
                <a:gridCol w="888977">
                  <a:extLst>
                    <a:ext uri="{9D8B030D-6E8A-4147-A177-3AD203B41FA5}">
                      <a16:colId xmlns:a16="http://schemas.microsoft.com/office/drawing/2014/main" val="1937346997"/>
                    </a:ext>
                  </a:extLst>
                </a:gridCol>
                <a:gridCol w="438912">
                  <a:extLst>
                    <a:ext uri="{9D8B030D-6E8A-4147-A177-3AD203B41FA5}">
                      <a16:colId xmlns:a16="http://schemas.microsoft.com/office/drawing/2014/main" val="4173926260"/>
                    </a:ext>
                  </a:extLst>
                </a:gridCol>
                <a:gridCol w="749808">
                  <a:extLst>
                    <a:ext uri="{9D8B030D-6E8A-4147-A177-3AD203B41FA5}">
                      <a16:colId xmlns:a16="http://schemas.microsoft.com/office/drawing/2014/main" val="190876352"/>
                    </a:ext>
                  </a:extLst>
                </a:gridCol>
                <a:gridCol w="475488">
                  <a:extLst>
                    <a:ext uri="{9D8B030D-6E8A-4147-A177-3AD203B41FA5}">
                      <a16:colId xmlns:a16="http://schemas.microsoft.com/office/drawing/2014/main" val="2196019986"/>
                    </a:ext>
                  </a:extLst>
                </a:gridCol>
                <a:gridCol w="448056">
                  <a:extLst>
                    <a:ext uri="{9D8B030D-6E8A-4147-A177-3AD203B41FA5}">
                      <a16:colId xmlns:a16="http://schemas.microsoft.com/office/drawing/2014/main" val="889668146"/>
                    </a:ext>
                  </a:extLst>
                </a:gridCol>
                <a:gridCol w="475488">
                  <a:extLst>
                    <a:ext uri="{9D8B030D-6E8A-4147-A177-3AD203B41FA5}">
                      <a16:colId xmlns:a16="http://schemas.microsoft.com/office/drawing/2014/main" val="3800947428"/>
                    </a:ext>
                  </a:extLst>
                </a:gridCol>
                <a:gridCol w="493776">
                  <a:extLst>
                    <a:ext uri="{9D8B030D-6E8A-4147-A177-3AD203B41FA5}">
                      <a16:colId xmlns:a16="http://schemas.microsoft.com/office/drawing/2014/main" val="3688706597"/>
                    </a:ext>
                  </a:extLst>
                </a:gridCol>
                <a:gridCol w="621792">
                  <a:extLst>
                    <a:ext uri="{9D8B030D-6E8A-4147-A177-3AD203B41FA5}">
                      <a16:colId xmlns:a16="http://schemas.microsoft.com/office/drawing/2014/main" val="1152883952"/>
                    </a:ext>
                  </a:extLst>
                </a:gridCol>
                <a:gridCol w="795528">
                  <a:extLst>
                    <a:ext uri="{9D8B030D-6E8A-4147-A177-3AD203B41FA5}">
                      <a16:colId xmlns:a16="http://schemas.microsoft.com/office/drawing/2014/main" val="1321922139"/>
                    </a:ext>
                  </a:extLst>
                </a:gridCol>
                <a:gridCol w="466344">
                  <a:extLst>
                    <a:ext uri="{9D8B030D-6E8A-4147-A177-3AD203B41FA5}">
                      <a16:colId xmlns:a16="http://schemas.microsoft.com/office/drawing/2014/main" val="1726856519"/>
                    </a:ext>
                  </a:extLst>
                </a:gridCol>
                <a:gridCol w="466344">
                  <a:extLst>
                    <a:ext uri="{9D8B030D-6E8A-4147-A177-3AD203B41FA5}">
                      <a16:colId xmlns:a16="http://schemas.microsoft.com/office/drawing/2014/main" val="1469406333"/>
                    </a:ext>
                  </a:extLst>
                </a:gridCol>
                <a:gridCol w="676656">
                  <a:extLst>
                    <a:ext uri="{9D8B030D-6E8A-4147-A177-3AD203B41FA5}">
                      <a16:colId xmlns:a16="http://schemas.microsoft.com/office/drawing/2014/main" val="6225909"/>
                    </a:ext>
                  </a:extLst>
                </a:gridCol>
                <a:gridCol w="566928">
                  <a:extLst>
                    <a:ext uri="{9D8B030D-6E8A-4147-A177-3AD203B41FA5}">
                      <a16:colId xmlns:a16="http://schemas.microsoft.com/office/drawing/2014/main" val="1171119522"/>
                    </a:ext>
                  </a:extLst>
                </a:gridCol>
                <a:gridCol w="1387794">
                  <a:extLst>
                    <a:ext uri="{9D8B030D-6E8A-4147-A177-3AD203B41FA5}">
                      <a16:colId xmlns:a16="http://schemas.microsoft.com/office/drawing/2014/main" val="676704516"/>
                    </a:ext>
                  </a:extLst>
                </a:gridCol>
                <a:gridCol w="2629667">
                  <a:extLst>
                    <a:ext uri="{9D8B030D-6E8A-4147-A177-3AD203B41FA5}">
                      <a16:colId xmlns:a16="http://schemas.microsoft.com/office/drawing/2014/main" val="3796316931"/>
                    </a:ext>
                  </a:extLst>
                </a:gridCol>
              </a:tblGrid>
              <a:tr h="191245">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代表單位</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grid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方式</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gridSpan="10">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不須繳交科發基金</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研究學院研發成果收入提供學校經費總金額</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2623246254"/>
                  </a:ext>
                </a:extLst>
              </a:tr>
              <a:tr h="231987">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國科會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經濟部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altLang="en-US"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農業部</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內政部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衛生福利部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原子能委員會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勞動部</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中研院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故宮博物院</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其他部會</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86821193"/>
                  </a:ext>
                </a:extLst>
              </a:tr>
              <a:tr h="191245">
                <a:tc rowSpan="5">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5">
                  <a:txBody>
                    <a:bodyPr/>
                    <a:lstStyle/>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altLang="zh-TW" sz="800" b="1" i="0" u="none" strike="noStrike" kern="1200" cap="none" normalizeH="0" baseline="0" dirty="0" smtClean="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□研究學院</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現金金額</a:t>
                      </a: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926793"/>
                  </a:ext>
                </a:extLst>
              </a:tr>
              <a:tr h="191245">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股票</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股數</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633433"/>
                  </a:ext>
                </a:extLst>
              </a:tr>
              <a:tr h="19124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股價</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946394"/>
                  </a:ext>
                </a:extLst>
              </a:tr>
              <a:tr h="196606">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其他</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項目說明</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92672"/>
                  </a:ext>
                </a:extLst>
              </a:tr>
              <a:tr h="28024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合計金額</a:t>
                      </a:r>
                    </a:p>
                  </a:txBody>
                  <a:tcPr marL="53597" marR="535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lang="en-US" sz="900" kern="100" dirty="0">
                          <a:effectLst/>
                          <a:latin typeface="Arial" panose="020B0604020202020204" pitchFamily="34" charset="0"/>
                          <a:ea typeface="標楷體" panose="03000509000000000000" pitchFamily="65" charset="-120"/>
                          <a:cs typeface="Times New Roman" panose="02020603050405020304" pitchFamily="18" charset="0"/>
                        </a:rPr>
                        <a:t> </a:t>
                      </a: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endParaRPr lang="zh-TW" sz="9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3597" marR="53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118951"/>
                  </a:ext>
                </a:extLst>
              </a:tr>
            </a:tbl>
          </a:graphicData>
        </a:graphic>
      </p:graphicFrame>
    </p:spTree>
    <p:extLst>
      <p:ext uri="{BB962C8B-B14F-4D97-AF65-F5344CB8AC3E}">
        <p14:creationId xmlns:p14="http://schemas.microsoft.com/office/powerpoint/2010/main" val="59774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10406" y="11790"/>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ea typeface="新細明體" panose="02020500000000000000" pitchFamily="18" charset="-120"/>
                <a:cs typeface="Arial" panose="020B0604020202020204" pitchFamily="34" charset="0"/>
              </a:rPr>
              <a:t>3.2.40</a:t>
            </a:r>
            <a:endParaRPr lang="en-US" altLang="zh-TW" sz="2000" b="1" dirty="0">
              <a:solidFill>
                <a:srgbClr val="000000"/>
              </a:solidFill>
              <a:ea typeface="新細明體" panose="02020500000000000000" pitchFamily="18" charset="-120"/>
              <a:cs typeface="Arial" panose="020B0604020202020204" pitchFamily="34" charset="0"/>
            </a:endParaRPr>
          </a:p>
        </p:txBody>
      </p:sp>
      <p:sp>
        <p:nvSpPr>
          <p:cNvPr id="7" name="Rectangle 2"/>
          <p:cNvSpPr>
            <a:spLocks noGrp="1" noChangeArrowheads="1"/>
          </p:cNvSpPr>
          <p:nvPr>
            <p:ph type="title"/>
          </p:nvPr>
        </p:nvSpPr>
        <p:spPr>
          <a:xfrm>
            <a:off x="21732" y="313636"/>
            <a:ext cx="12170268"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15.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擔任產學合作計畫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委訓計畫主持人數</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68036" y="1861217"/>
            <a:ext cx="11814045" cy="152349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113.03</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欄位說明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「代表單位」欄位</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代表單位</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依</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據</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等類別</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匯入，</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其中研究學院名稱將依教育部核定之研究學院資訊匯入</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617342772"/>
              </p:ext>
            </p:extLst>
          </p:nvPr>
        </p:nvGraphicFramePr>
        <p:xfrm>
          <a:off x="168036" y="857930"/>
          <a:ext cx="11902044" cy="998302"/>
        </p:xfrm>
        <a:graphic>
          <a:graphicData uri="http://schemas.openxmlformats.org/drawingml/2006/table">
            <a:tbl>
              <a:tblPr firstRow="1" firstCol="1" bandRow="1"/>
              <a:tblGrid>
                <a:gridCol w="1031619">
                  <a:extLst>
                    <a:ext uri="{9D8B030D-6E8A-4147-A177-3AD203B41FA5}">
                      <a16:colId xmlns:a16="http://schemas.microsoft.com/office/drawing/2014/main" val="2386110035"/>
                    </a:ext>
                  </a:extLst>
                </a:gridCol>
                <a:gridCol w="1737077">
                  <a:extLst>
                    <a:ext uri="{9D8B030D-6E8A-4147-A177-3AD203B41FA5}">
                      <a16:colId xmlns:a16="http://schemas.microsoft.com/office/drawing/2014/main" val="1340335411"/>
                    </a:ext>
                  </a:extLst>
                </a:gridCol>
                <a:gridCol w="1770593">
                  <a:extLst>
                    <a:ext uri="{9D8B030D-6E8A-4147-A177-3AD203B41FA5}">
                      <a16:colId xmlns:a16="http://schemas.microsoft.com/office/drawing/2014/main" val="2443335498"/>
                    </a:ext>
                  </a:extLst>
                </a:gridCol>
                <a:gridCol w="1770593">
                  <a:extLst>
                    <a:ext uri="{9D8B030D-6E8A-4147-A177-3AD203B41FA5}">
                      <a16:colId xmlns:a16="http://schemas.microsoft.com/office/drawing/2014/main" val="170248214"/>
                    </a:ext>
                  </a:extLst>
                </a:gridCol>
                <a:gridCol w="2166237">
                  <a:extLst>
                    <a:ext uri="{9D8B030D-6E8A-4147-A177-3AD203B41FA5}">
                      <a16:colId xmlns:a16="http://schemas.microsoft.com/office/drawing/2014/main" val="3204668793"/>
                    </a:ext>
                  </a:extLst>
                </a:gridCol>
                <a:gridCol w="1573588">
                  <a:extLst>
                    <a:ext uri="{9D8B030D-6E8A-4147-A177-3AD203B41FA5}">
                      <a16:colId xmlns:a16="http://schemas.microsoft.com/office/drawing/2014/main" val="1140415026"/>
                    </a:ext>
                  </a:extLst>
                </a:gridCol>
                <a:gridCol w="1852337">
                  <a:extLst>
                    <a:ext uri="{9D8B030D-6E8A-4147-A177-3AD203B41FA5}">
                      <a16:colId xmlns:a16="http://schemas.microsoft.com/office/drawing/2014/main" val="31365998"/>
                    </a:ext>
                  </a:extLst>
                </a:gridCol>
              </a:tblGrid>
              <a:tr h="462463">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代表單位</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自然科技類</a:t>
                      </a:r>
                    </a:p>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人文社會類</a:t>
                      </a:r>
                    </a:p>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擔任產學合作計畫或委訓計畫主持人之專任教師數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借調出</a:t>
                      </a:r>
                    </a:p>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專任教師數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學生總數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363215"/>
                  </a:ext>
                </a:extLst>
              </a:tr>
              <a:tr h="53583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本表資料將由本資料庫「教</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 </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專兼任教師」及「學</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正式學籍在學學生人數」等表之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月填報資料匯入，請學校協助檢核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367607432"/>
                  </a:ext>
                </a:extLst>
              </a:tr>
            </a:tbl>
          </a:graphicData>
        </a:graphic>
      </p:graphicFrame>
    </p:spTree>
    <p:extLst>
      <p:ext uri="{BB962C8B-B14F-4D97-AF65-F5344CB8AC3E}">
        <p14:creationId xmlns:p14="http://schemas.microsoft.com/office/powerpoint/2010/main" val="1324077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gray">
          <a:xfrm>
            <a:off x="2018269" y="1961223"/>
            <a:ext cx="8538524" cy="17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defRPr/>
            </a:pPr>
            <a:r>
              <a:rPr lang="en-US" altLang="zh-TW"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4.</a:t>
            </a:r>
            <a:r>
              <a:rPr lang="zh-TW" altLang="en-US" sz="7200" i="0"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下期表冊異動預告</a:t>
            </a:r>
          </a:p>
        </p:txBody>
      </p:sp>
      <p:sp>
        <p:nvSpPr>
          <p:cNvPr id="6"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7"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1008390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期增蒐培</a:t>
            </a:r>
            <a:r>
              <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力英語能力檢定測驗</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(BESTEP)</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相關資料</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2765864955"/>
              </p:ext>
            </p:extLst>
          </p:nvPr>
        </p:nvGraphicFramePr>
        <p:xfrm>
          <a:off x="685800" y="4221818"/>
          <a:ext cx="6574536" cy="1584960"/>
        </p:xfrm>
        <a:graphic>
          <a:graphicData uri="http://schemas.openxmlformats.org/drawingml/2006/table">
            <a:tbl>
              <a:tblPr firstRow="1" bandRow="1">
                <a:tableStyleId>{5C22544A-7EE6-4342-B048-85BDC9FD1C3A}</a:tableStyleId>
              </a:tblPr>
              <a:tblGrid>
                <a:gridCol w="6574536">
                  <a:extLst>
                    <a:ext uri="{9D8B030D-6E8A-4147-A177-3AD203B41FA5}">
                      <a16:colId xmlns:a16="http://schemas.microsoft.com/office/drawing/2014/main" val="4071814507"/>
                    </a:ext>
                  </a:extLst>
                </a:gridCol>
              </a:tblGrid>
              <a:tr h="370840">
                <a:tc>
                  <a:txBody>
                    <a:bodyPr/>
                    <a:lstStyle/>
                    <a:p>
                      <a:pPr algn="l"/>
                      <a:r>
                        <a:rPr lang="zh-TW" altLang="en-US"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表冊名稱</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68511163"/>
                  </a:ext>
                </a:extLst>
              </a:tr>
              <a:tr h="319702">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18. </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學生通過外語證照</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721400"/>
                  </a:ext>
                </a:extLst>
              </a:tr>
              <a:tr h="370840">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27.</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日間學制畢業生通過全校性英語能力</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14374536"/>
                  </a:ext>
                </a:extLst>
              </a:tr>
              <a:tr h="370840">
                <a:tc>
                  <a:txBody>
                    <a:bodyPr/>
                    <a:lstStyle/>
                    <a:p>
                      <a:pPr marL="0" algn="l" defTabSz="914400" rtl="0" eaLnBrk="1" latinLnBrk="0" hangingPunct="1"/>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28.</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日間學制畢業生通過各系</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學位學程</a:t>
                      </a:r>
                      <a:r>
                        <a:rPr lang="en-US"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kern="1200" dirty="0" smtClean="0">
                          <a:solidFill>
                            <a:schemeClr val="tx1"/>
                          </a:solidFill>
                          <a:latin typeface="Arial" panose="020B0604020202020204" pitchFamily="34" charset="0"/>
                          <a:ea typeface="微軟正黑體" panose="020B0604030504040204" pitchFamily="34" charset="-120"/>
                          <a:cs typeface="Arial" panose="020B0604020202020204" pitchFamily="34" charset="0"/>
                        </a:rPr>
                        <a:t>英語能力</a:t>
                      </a:r>
                      <a:endParaRPr lang="zh-TW" altLang="en-US" sz="2000" kern="1200" dirty="0">
                        <a:solidFill>
                          <a:schemeClr val="tx1"/>
                        </a:solidFill>
                        <a:latin typeface="Arial" panose="020B0604020202020204" pitchFamily="34" charset="0"/>
                        <a:ea typeface="微軟正黑體" panose="020B0604030504040204" pitchFamily="34" charset="-12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978839"/>
                  </a:ext>
                </a:extLst>
              </a:tr>
            </a:tbl>
          </a:graphicData>
        </a:graphic>
      </p:graphicFrame>
      <p:sp>
        <p:nvSpPr>
          <p:cNvPr id="8" name="矩形 7"/>
          <p:cNvSpPr/>
          <p:nvPr/>
        </p:nvSpPr>
        <p:spPr>
          <a:xfrm>
            <a:off x="274319" y="851697"/>
            <a:ext cx="11621435" cy="496996"/>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altLang="zh-TW" sz="2000" b="1" dirty="0">
              <a:latin typeface="Arial" panose="020B0604020202020204" pitchFamily="34" charset="0"/>
              <a:ea typeface="微軟正黑體" panose="020B0604030504040204" pitchFamily="34" charset="-120"/>
              <a:cs typeface="Arial" panose="020B0604020202020204" pitchFamily="34" charset="0"/>
            </a:endParaRPr>
          </a:p>
        </p:txBody>
      </p:sp>
      <p:sp>
        <p:nvSpPr>
          <p:cNvPr id="9" name="矩形 8"/>
          <p:cNvSpPr/>
          <p:nvPr/>
        </p:nvSpPr>
        <p:spPr>
          <a:xfrm>
            <a:off x="274319" y="851697"/>
            <a:ext cx="11621435" cy="3323987"/>
          </a:xfrm>
          <a:prstGeom prst="rect">
            <a:avLst/>
          </a:prstGeom>
        </p:spPr>
        <p:txBody>
          <a:bodyPr wrap="square">
            <a:spAutoFit/>
          </a:bodyPr>
          <a:lstStyle/>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dirty="0">
                <a:latin typeface="Arial" panose="020B0604020202020204" pitchFamily="34" charset="0"/>
                <a:ea typeface="微軟正黑體" panose="020B0604030504040204" pitchFamily="34" charset="-120"/>
                <a:cs typeface="Arial" panose="020B0604020202020204" pitchFamily="34" charset="0"/>
              </a:rPr>
              <a:t>教育部於</a:t>
            </a:r>
            <a:r>
              <a:rPr lang="en-US" altLang="zh-TW" sz="2000" dirty="0">
                <a:latin typeface="Arial" panose="020B0604020202020204" pitchFamily="34" charset="0"/>
                <a:ea typeface="微軟正黑體" panose="020B0604030504040204" pitchFamily="34" charset="-120"/>
                <a:cs typeface="Arial" panose="020B0604020202020204" pitchFamily="34" charset="0"/>
              </a:rPr>
              <a:t>110</a:t>
            </a:r>
            <a:r>
              <a:rPr lang="zh-TW" altLang="en-US" sz="2000" dirty="0">
                <a:latin typeface="Arial" panose="020B0604020202020204" pitchFamily="34" charset="0"/>
                <a:ea typeface="微軟正黑體" panose="020B0604030504040204" pitchFamily="34" charset="-120"/>
                <a:cs typeface="Arial" panose="020B0604020202020204" pitchFamily="34" charset="0"/>
              </a:rPr>
              <a:t>年推出「大專校院學生雙語化學習計畫」（</a:t>
            </a:r>
            <a:r>
              <a:rPr lang="en-US" altLang="zh-TW" sz="2000" dirty="0">
                <a:latin typeface="Arial" panose="020B0604020202020204" pitchFamily="34" charset="0"/>
                <a:ea typeface="微軟正黑體" panose="020B0604030504040204" pitchFamily="34" charset="-120"/>
                <a:cs typeface="Arial" panose="020B0604020202020204" pitchFamily="34" charset="0"/>
              </a:rPr>
              <a:t>The Program on Bilingual Education for Students in College</a:t>
            </a:r>
            <a:r>
              <a:rPr lang="zh-TW" altLang="en-US" sz="2000" dirty="0">
                <a:latin typeface="Arial" panose="020B0604020202020204" pitchFamily="34" charset="0"/>
                <a:ea typeface="微軟正黑體" panose="020B0604030504040204" pitchFamily="34" charset="-120"/>
                <a:cs typeface="Arial" panose="020B0604020202020204" pitchFamily="34" charset="0"/>
              </a:rPr>
              <a:t>，簡稱</a:t>
            </a:r>
            <a:r>
              <a:rPr lang="en-US" altLang="zh-TW" sz="2000" dirty="0">
                <a:latin typeface="Arial" panose="020B0604020202020204" pitchFamily="34" charset="0"/>
                <a:ea typeface="微軟正黑體" panose="020B0604030504040204" pitchFamily="34" charset="-120"/>
                <a:cs typeface="Arial" panose="020B0604020202020204" pitchFamily="34" charset="0"/>
              </a:rPr>
              <a:t>BEST</a:t>
            </a:r>
            <a:r>
              <a:rPr lang="zh-TW" altLang="en-US" sz="2000" dirty="0">
                <a:latin typeface="Arial" panose="020B0604020202020204" pitchFamily="34" charset="0"/>
                <a:ea typeface="微軟正黑體" panose="020B0604030504040204" pitchFamily="34" charset="-120"/>
                <a:cs typeface="Arial" panose="020B0604020202020204" pitchFamily="34" charset="0"/>
              </a:rPr>
              <a:t>計畫），旨在建構大專校院雙語化教學與學習環境，強化大學生的英語力，並推動全英語授課（</a:t>
            </a:r>
            <a:r>
              <a:rPr lang="en-US" altLang="zh-TW" sz="2000" dirty="0">
                <a:latin typeface="Arial" panose="020B0604020202020204" pitchFamily="34" charset="0"/>
                <a:ea typeface="微軟正黑體" panose="020B0604030504040204" pitchFamily="34" charset="-120"/>
                <a:cs typeface="Arial" panose="020B0604020202020204" pitchFamily="34" charset="0"/>
              </a:rPr>
              <a:t>EMI</a:t>
            </a:r>
            <a:r>
              <a:rPr lang="zh-TW" altLang="en-US" sz="2000" dirty="0">
                <a:latin typeface="Arial" panose="020B0604020202020204" pitchFamily="34" charset="0"/>
                <a:ea typeface="微軟正黑體" panose="020B0604030504040204" pitchFamily="34" charset="-120"/>
                <a:cs typeface="Arial" panose="020B0604020202020204" pitchFamily="34" charset="0"/>
              </a:rPr>
              <a:t>），以提升整體高教國際競爭力。同時，為帶動大專校院英語教學、學習與評量三者間之良性互動，並對接明確的語言能力標準，以達追蹤學生學習歷程、了解課程與評量關聯之效，教育部補助財團法人語言訓練測驗中心（</a:t>
            </a:r>
            <a:r>
              <a:rPr lang="en-US" altLang="zh-TW" sz="2000" dirty="0" smtClean="0">
                <a:latin typeface="Arial" panose="020B0604020202020204" pitchFamily="34" charset="0"/>
                <a:ea typeface="微軟正黑體" panose="020B0604030504040204" pitchFamily="34" charset="-120"/>
                <a:cs typeface="Arial" panose="020B0604020202020204" pitchFamily="34" charset="0"/>
              </a:rPr>
              <a:t>LTTC)</a:t>
            </a:r>
            <a:r>
              <a:rPr lang="zh-TW" altLang="en-US" sz="2000" dirty="0" smtClean="0">
                <a:latin typeface="Arial" panose="020B0604020202020204" pitchFamily="34" charset="0"/>
                <a:ea typeface="微軟正黑體" panose="020B0604030504040204" pitchFamily="34" charset="-120"/>
                <a:cs typeface="Arial" panose="020B0604020202020204" pitchFamily="34" charset="0"/>
              </a:rPr>
              <a:t>研發</a:t>
            </a:r>
            <a:r>
              <a:rPr lang="zh-TW" altLang="en-US" sz="2000" dirty="0">
                <a:latin typeface="Arial" panose="020B0604020202020204" pitchFamily="34" charset="0"/>
                <a:ea typeface="微軟正黑體" panose="020B0604030504040204" pitchFamily="34" charset="-120"/>
                <a:cs typeface="Arial" panose="020B0604020202020204" pitchFamily="34" charset="0"/>
              </a:rPr>
              <a:t>辦理「培力英語能力檢定測驗（</a:t>
            </a:r>
            <a:r>
              <a:rPr lang="en-US" altLang="zh-TW" sz="2000" dirty="0">
                <a:latin typeface="Arial" panose="020B0604020202020204" pitchFamily="34" charset="0"/>
                <a:ea typeface="微軟正黑體" panose="020B0604030504040204" pitchFamily="34" charset="-120"/>
                <a:cs typeface="Arial" panose="020B0604020202020204" pitchFamily="34" charset="0"/>
              </a:rPr>
              <a:t>BEST Test of English Proficiency</a:t>
            </a:r>
            <a:r>
              <a:rPr lang="zh-TW" altLang="en-US" sz="2000" dirty="0">
                <a:latin typeface="Arial" panose="020B0604020202020204" pitchFamily="34" charset="0"/>
                <a:ea typeface="微軟正黑體" panose="020B0604030504040204" pitchFamily="34" charset="-120"/>
                <a:cs typeface="Arial" panose="020B0604020202020204" pitchFamily="34" charset="0"/>
              </a:rPr>
              <a:t>）」，簡稱「培力英檢」（</a:t>
            </a:r>
            <a:r>
              <a:rPr lang="en-US" altLang="zh-TW" sz="2000" dirty="0">
                <a:latin typeface="Arial" panose="020B0604020202020204" pitchFamily="34" charset="0"/>
                <a:ea typeface="微軟正黑體" panose="020B0604030504040204" pitchFamily="34" charset="-120"/>
                <a:cs typeface="Arial" panose="020B0604020202020204" pitchFamily="34" charset="0"/>
              </a:rPr>
              <a:t>BESTEP</a:t>
            </a:r>
            <a:r>
              <a:rPr lang="zh-TW" altLang="en-US" sz="2000" dirty="0">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以下</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表冊於</a:t>
            </a:r>
            <a:r>
              <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期起新增蒐集「培</a:t>
            </a:r>
            <a:r>
              <a:rPr lang="zh-TW" altLang="en-US"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力英語能力檢定測驗</a:t>
            </a:r>
            <a:r>
              <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(BESTEP</a:t>
            </a:r>
            <a:r>
              <a:rPr lang="en-US" altLang="zh-TW"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」相關資料。</a:t>
            </a:r>
            <a:endParaRPr lang="en-US" altLang="zh-TW" sz="20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91098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228792" y="321674"/>
            <a:ext cx="11963208" cy="1177942"/>
          </a:xfrm>
        </p:spPr>
        <p:txBody>
          <a:bodyPr anchor="t">
            <a:noAutofit/>
          </a:bodyPr>
          <a:lstStyle/>
          <a:p>
            <a:pPr algn="l">
              <a:defRPr/>
            </a:pP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註冊率相關表冊增蒐研究學院相關資料</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0" y="1382874"/>
            <a:ext cx="11965337"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系、所、學位學程核定招生名額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註冊率」</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24-1</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各</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學制核定招生名額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註冊率」</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及</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24-2</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全</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校核定招生名額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註冊率</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期起增蒐學校</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經</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教育部依「國家重點領域產學合作及人才培育創新條例」核定設立「研究學院」之「院設班別、所、學位學程」等碩、博士班</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相關資料</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129573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4.3</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9711" y="2177577"/>
            <a:ext cx="11965337" cy="4092659"/>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學校每年</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月填報當學年度資料，並以</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10</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月</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15</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日為資料調查基準日</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，例如：</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年</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學年度資料。</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欄學校免填</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將</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由「基本資料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3.</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學校學院</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學群基本資料」之資訊匯入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名稱</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此兩欄</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學校免</a:t>
            </a:r>
            <a:r>
              <a:rPr lang="zh-TW" altLang="en-US"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填</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將由「基本資料</a:t>
            </a: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學校系、所、學位學程、特殊專班、境外專班等基本資料」之教育部依「國家重點領域產學合作及人才培育創新條例」核定資訊匯入「研究學院」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設班別、所、學位學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及其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碩士班；碩士在職專班；博士班】等學制班別資訊，</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請協助核對資訊</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3935787283"/>
              </p:ext>
            </p:extLst>
          </p:nvPr>
        </p:nvGraphicFramePr>
        <p:xfrm>
          <a:off x="182158" y="1245210"/>
          <a:ext cx="11882890" cy="934491"/>
        </p:xfrm>
        <a:graphic>
          <a:graphicData uri="http://schemas.openxmlformats.org/drawingml/2006/table">
            <a:tbl>
              <a:tblPr firstRow="1" firstCol="1" bandRow="1"/>
              <a:tblGrid>
                <a:gridCol w="604226">
                  <a:extLst>
                    <a:ext uri="{9D8B030D-6E8A-4147-A177-3AD203B41FA5}">
                      <a16:colId xmlns:a16="http://schemas.microsoft.com/office/drawing/2014/main" val="2677721628"/>
                    </a:ext>
                  </a:extLst>
                </a:gridCol>
                <a:gridCol w="649224">
                  <a:extLst>
                    <a:ext uri="{9D8B030D-6E8A-4147-A177-3AD203B41FA5}">
                      <a16:colId xmlns:a16="http://schemas.microsoft.com/office/drawing/2014/main" val="1439481136"/>
                    </a:ext>
                  </a:extLst>
                </a:gridCol>
                <a:gridCol w="859536">
                  <a:extLst>
                    <a:ext uri="{9D8B030D-6E8A-4147-A177-3AD203B41FA5}">
                      <a16:colId xmlns:a16="http://schemas.microsoft.com/office/drawing/2014/main" val="784751786"/>
                    </a:ext>
                  </a:extLst>
                </a:gridCol>
                <a:gridCol w="822960">
                  <a:extLst>
                    <a:ext uri="{9D8B030D-6E8A-4147-A177-3AD203B41FA5}">
                      <a16:colId xmlns:a16="http://schemas.microsoft.com/office/drawing/2014/main" val="3450842325"/>
                    </a:ext>
                  </a:extLst>
                </a:gridCol>
                <a:gridCol w="667512">
                  <a:extLst>
                    <a:ext uri="{9D8B030D-6E8A-4147-A177-3AD203B41FA5}">
                      <a16:colId xmlns:a16="http://schemas.microsoft.com/office/drawing/2014/main" val="2289185860"/>
                    </a:ext>
                  </a:extLst>
                </a:gridCol>
                <a:gridCol w="822960">
                  <a:extLst>
                    <a:ext uri="{9D8B030D-6E8A-4147-A177-3AD203B41FA5}">
                      <a16:colId xmlns:a16="http://schemas.microsoft.com/office/drawing/2014/main" val="1337077677"/>
                    </a:ext>
                  </a:extLst>
                </a:gridCol>
                <a:gridCol w="411480">
                  <a:extLst>
                    <a:ext uri="{9D8B030D-6E8A-4147-A177-3AD203B41FA5}">
                      <a16:colId xmlns:a16="http://schemas.microsoft.com/office/drawing/2014/main" val="2903604417"/>
                    </a:ext>
                  </a:extLst>
                </a:gridCol>
                <a:gridCol w="356616">
                  <a:extLst>
                    <a:ext uri="{9D8B030D-6E8A-4147-A177-3AD203B41FA5}">
                      <a16:colId xmlns:a16="http://schemas.microsoft.com/office/drawing/2014/main" val="324608396"/>
                    </a:ext>
                  </a:extLst>
                </a:gridCol>
                <a:gridCol w="374904">
                  <a:extLst>
                    <a:ext uri="{9D8B030D-6E8A-4147-A177-3AD203B41FA5}">
                      <a16:colId xmlns:a16="http://schemas.microsoft.com/office/drawing/2014/main" val="3730419205"/>
                    </a:ext>
                  </a:extLst>
                </a:gridCol>
                <a:gridCol w="374610">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179678">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學院別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單位名稱</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4">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學制班別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16">
                  <a:txBody>
                    <a:bodyPr/>
                    <a:lstStyle/>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113</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學年度研究學院招生情形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642707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4.4</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94843" y="2383727"/>
            <a:ext cx="1196533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新生招生名額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本欄位</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學校</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免填</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此欄位數據將由教育部依「國家重點領域產學合作及人才培育創新條例」核定之招生名額匯入，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請協助核對</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數據</a:t>
            </a:r>
            <a:r>
              <a:rPr lang="zh-TW" altLang="zh-TW" dirty="0" smtClean="0"/>
              <a:t> </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用情形</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學校經教育部核定辦理「研究學院」者，其招生名額得依「創新計畫書」所訂之名額流用規定辦理名額流用作業，故</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如有流用情形請填報該研究學院之「院設班別、所、學位學程」之【流用</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後</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】，並填報其流出、流入之院設班別、所、學位學程名稱及其流出流入</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後</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請填報研究學院之院設班別、所、學位學程之流用後招生名額數。</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561878949"/>
              </p:ext>
            </p:extLst>
          </p:nvPr>
        </p:nvGraphicFramePr>
        <p:xfrm>
          <a:off x="182158" y="1245210"/>
          <a:ext cx="11882890" cy="1127937"/>
        </p:xfrm>
        <a:graphic>
          <a:graphicData uri="http://schemas.openxmlformats.org/drawingml/2006/table">
            <a:tbl>
              <a:tblPr firstRow="1" firstCol="1" bandRow="1"/>
              <a:tblGrid>
                <a:gridCol w="247610">
                  <a:extLst>
                    <a:ext uri="{9D8B030D-6E8A-4147-A177-3AD203B41FA5}">
                      <a16:colId xmlns:a16="http://schemas.microsoft.com/office/drawing/2014/main" val="2677721628"/>
                    </a:ext>
                  </a:extLst>
                </a:gridCol>
                <a:gridCol w="301752">
                  <a:extLst>
                    <a:ext uri="{9D8B030D-6E8A-4147-A177-3AD203B41FA5}">
                      <a16:colId xmlns:a16="http://schemas.microsoft.com/office/drawing/2014/main" val="1439481136"/>
                    </a:ext>
                  </a:extLst>
                </a:gridCol>
                <a:gridCol w="301752">
                  <a:extLst>
                    <a:ext uri="{9D8B030D-6E8A-4147-A177-3AD203B41FA5}">
                      <a16:colId xmlns:a16="http://schemas.microsoft.com/office/drawing/2014/main" val="784751786"/>
                    </a:ext>
                  </a:extLst>
                </a:gridCol>
                <a:gridCol w="265176">
                  <a:extLst>
                    <a:ext uri="{9D8B030D-6E8A-4147-A177-3AD203B41FA5}">
                      <a16:colId xmlns:a16="http://schemas.microsoft.com/office/drawing/2014/main" val="3450842325"/>
                    </a:ext>
                  </a:extLst>
                </a:gridCol>
                <a:gridCol w="1088136">
                  <a:extLst>
                    <a:ext uri="{9D8B030D-6E8A-4147-A177-3AD203B41FA5}">
                      <a16:colId xmlns:a16="http://schemas.microsoft.com/office/drawing/2014/main" val="2289185860"/>
                    </a:ext>
                  </a:extLst>
                </a:gridCol>
                <a:gridCol w="1651350">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290982">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marL="0" algn="ctr"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8346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新生招生名額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5">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招生名額流用情形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流用後招生名額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263560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2481" y="88534"/>
            <a:ext cx="7094837" cy="609600"/>
          </a:xfrm>
        </p:spPr>
        <p:txBody>
          <a:bodyPr>
            <a:noAutofit/>
          </a:bodyPr>
          <a:lstStyle/>
          <a:p>
            <a:pPr algn="l"/>
            <a:r>
              <a:rPr lang="en-US" altLang="zh-TW"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1.3</a:t>
            </a:r>
            <a:r>
              <a:rPr lang="zh-TW" altLang="en-US" sz="4400" b="1" dirty="0" smtClean="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dirty="0">
                <a:solidFill>
                  <a:schemeClr val="tx1">
                    <a:lumMod val="10000"/>
                  </a:schemeClr>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校庫定位</a:t>
            </a:r>
            <a:r>
              <a:rPr lang="en-US" altLang="zh-TW"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意見處理流程</a:t>
            </a:r>
          </a:p>
        </p:txBody>
      </p:sp>
      <p:sp>
        <p:nvSpPr>
          <p:cNvPr id="6" name="文字方塊 5"/>
          <p:cNvSpPr txBox="1"/>
          <p:nvPr/>
        </p:nvSpPr>
        <p:spPr>
          <a:xfrm>
            <a:off x="376015" y="985308"/>
            <a:ext cx="6793906" cy="4016484"/>
          </a:xfrm>
          <a:prstGeom prst="rect">
            <a:avLst/>
          </a:prstGeom>
          <a:noFill/>
        </p:spPr>
        <p:txBody>
          <a:bodyPr wrap="square">
            <a:spAutoFit/>
          </a:bodyPr>
          <a:lstStyle/>
          <a:p>
            <a:pPr algn="ctr">
              <a:lnSpc>
                <a:spcPct val="150000"/>
              </a:lnSpc>
              <a:defRPr/>
            </a:pPr>
            <a:r>
              <a:rPr lang="zh-TW" altLang="en-US" sz="3400" b="1" u="sng" dirty="0">
                <a:solidFill>
                  <a:srgbClr val="FF0000"/>
                </a:solidFill>
                <a:latin typeface="微軟正黑體" panose="020B0604030504040204" pitchFamily="34" charset="-120"/>
                <a:ea typeface="微軟正黑體" panose="020B0604030504040204" pitchFamily="34" charset="-120"/>
                <a:cs typeface="華康中圓體" pitchFamily="49" charset="-120"/>
              </a:rPr>
              <a:t>本次說明會發言</a:t>
            </a:r>
            <a:r>
              <a:rPr lang="zh-TW" altLang="en-US" sz="3400" b="1" u="sng" dirty="0" smtClean="0">
                <a:solidFill>
                  <a:srgbClr val="FF0000"/>
                </a:solidFill>
                <a:latin typeface="微軟正黑體" panose="020B0604030504040204" pitchFamily="34" charset="-120"/>
                <a:ea typeface="微軟正黑體" panose="020B0604030504040204" pitchFamily="34" charset="-120"/>
                <a:cs typeface="華康中圓體" pitchFamily="49" charset="-120"/>
              </a:rPr>
              <a:t>條</a:t>
            </a:r>
            <a:endParaRPr lang="en-US" altLang="zh-TW" sz="3400" b="1" u="sng" dirty="0">
              <a:solidFill>
                <a:srgbClr val="FF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cs typeface="華康中圓體" pitchFamily="49" charset="-120"/>
            </a:endParaRPr>
          </a:p>
          <a:p>
            <a:pPr>
              <a:lnSpc>
                <a:spcPct val="150000"/>
              </a:lnSpc>
              <a:defRPr/>
            </a:pP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請</a:t>
            </a:r>
            <a:r>
              <a:rPr lang="zh-TW" altLang="en-US" sz="3400" b="1" dirty="0" smtClean="0">
                <a:solidFill>
                  <a:srgbClr val="000000"/>
                </a:solidFill>
                <a:latin typeface="微軟正黑體" panose="020B0604030504040204" pitchFamily="34" charset="-120"/>
                <a:ea typeface="微軟正黑體" panose="020B0604030504040204" pitchFamily="34" charset="-120"/>
                <a:cs typeface="華康中圓體" pitchFamily="49" charset="-120"/>
              </a:rPr>
              <a:t>參閱填表手冊最</a:t>
            </a:r>
            <a:r>
              <a:rPr lang="zh-TW" altLang="en-US" sz="3400" b="1" dirty="0">
                <a:solidFill>
                  <a:srgbClr val="000000"/>
                </a:solidFill>
                <a:latin typeface="微軟正黑體" panose="020B0604030504040204" pitchFamily="34" charset="-120"/>
                <a:ea typeface="微軟正黑體" panose="020B0604030504040204" pitchFamily="34" charset="-120"/>
                <a:cs typeface="華康中圓體" pitchFamily="49" charset="-120"/>
              </a:rPr>
              <a:t>末頁（如右圖）；若對於本次會議有任何建議事項，請詳細填妥資訊，並於會議休息時間，提繳場邊工作人員</a:t>
            </a:r>
            <a:r>
              <a:rPr lang="zh-TW" altLang="en-US" sz="3400" dirty="0">
                <a:solidFill>
                  <a:srgbClr val="000000"/>
                </a:solidFill>
                <a:latin typeface="微軟正黑體" panose="020B0604030504040204" pitchFamily="34" charset="-120"/>
                <a:ea typeface="微軟正黑體" panose="020B0604030504040204" pitchFamily="34" charset="-120"/>
                <a:cs typeface="華康中圓體" pitchFamily="49" charset="-120"/>
              </a:rPr>
              <a:t>。</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850" y="52298"/>
            <a:ext cx="4591691" cy="6735115"/>
          </a:xfrm>
          <a:prstGeom prst="rect">
            <a:avLst/>
          </a:prstGeom>
        </p:spPr>
      </p:pic>
    </p:spTree>
    <p:extLst>
      <p:ext uri="{BB962C8B-B14F-4D97-AF65-F5344CB8AC3E}">
        <p14:creationId xmlns:p14="http://schemas.microsoft.com/office/powerpoint/2010/main" val="417641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4.5</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496855"/>
            <a:ext cx="11965337" cy="4452501"/>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用情形</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單位、名額</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：係指該研究學院之院設班別、所、學位學程之</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「流用後招生名額」小於「新生招生名額」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者，請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填報其【流出】</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名額至</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哪些「院設班別、所、學位學程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請以教育部核定</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之名稱</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填報，勿以簡稱填入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若流出名額至不同單位者，請以「半形逗號」區分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例如：晶片設計學位學程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半導體製程學位學程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800100" lvl="1"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流入</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單位、名額</a:t>
            </a:r>
            <a:r>
              <a:rPr lang="en-US"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：係指研究學院之院設班別、所、學位學程之</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「流用後招生名額」大於「新生招生名額」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者，請</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填報其【流入】名額</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來</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自</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哪</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些「院設班別、所、學位學程</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a:solidFill>
                  <a:srgbClr val="FF0000"/>
                </a:solidFill>
              </a:rPr>
              <a:t> (</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請以教育部核定之名稱填報，勿以簡稱填入</a:t>
            </a:r>
            <a:r>
              <a:rPr lang="en-US"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若流入</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名額</a:t>
            </a:r>
            <a:r>
              <a:rPr lang="zh-TW" altLang="en-US"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來自</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不同</a:t>
            </a:r>
            <a:r>
              <a:rPr lang="zh-TW" altLang="zh-TW" sz="20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單位者，請以「半形逗號」</a:t>
            </a:r>
            <a:r>
              <a:rPr lang="zh-TW" altLang="zh-TW" sz="20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區分</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例如：晶片設計學位學程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半導體製程學位學程</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53850727"/>
              </p:ext>
            </p:extLst>
          </p:nvPr>
        </p:nvGraphicFramePr>
        <p:xfrm>
          <a:off x="182158" y="1226160"/>
          <a:ext cx="11882890" cy="1259001"/>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667512">
                  <a:extLst>
                    <a:ext uri="{9D8B030D-6E8A-4147-A177-3AD203B41FA5}">
                      <a16:colId xmlns:a16="http://schemas.microsoft.com/office/drawing/2014/main" val="919159526"/>
                    </a:ext>
                  </a:extLst>
                </a:gridCol>
                <a:gridCol w="557784">
                  <a:extLst>
                    <a:ext uri="{9D8B030D-6E8A-4147-A177-3AD203B41FA5}">
                      <a16:colId xmlns:a16="http://schemas.microsoft.com/office/drawing/2014/main" val="1164508571"/>
                    </a:ext>
                  </a:extLst>
                </a:gridCol>
                <a:gridCol w="411480">
                  <a:extLst>
                    <a:ext uri="{9D8B030D-6E8A-4147-A177-3AD203B41FA5}">
                      <a16:colId xmlns:a16="http://schemas.microsoft.com/office/drawing/2014/main" val="129105898"/>
                    </a:ext>
                  </a:extLst>
                </a:gridCol>
                <a:gridCol w="704088">
                  <a:extLst>
                    <a:ext uri="{9D8B030D-6E8A-4147-A177-3AD203B41FA5}">
                      <a16:colId xmlns:a16="http://schemas.microsoft.com/office/drawing/2014/main" val="2986271143"/>
                    </a:ext>
                  </a:extLst>
                </a:gridCol>
                <a:gridCol w="777240">
                  <a:extLst>
                    <a:ext uri="{9D8B030D-6E8A-4147-A177-3AD203B41FA5}">
                      <a16:colId xmlns:a16="http://schemas.microsoft.com/office/drawing/2014/main" val="1840818829"/>
                    </a:ext>
                  </a:extLst>
                </a:gridCol>
                <a:gridCol w="429768">
                  <a:extLst>
                    <a:ext uri="{9D8B030D-6E8A-4147-A177-3AD203B41FA5}">
                      <a16:colId xmlns:a16="http://schemas.microsoft.com/office/drawing/2014/main" val="2253072351"/>
                    </a:ext>
                  </a:extLst>
                </a:gridCol>
                <a:gridCol w="521208">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263550">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7589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招生名額流用情形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流出</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流入</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9138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265176">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單位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名額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96976154"/>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39048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4.6</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970569"/>
            <a:ext cx="11965337" cy="1938992"/>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a:t>
            </a:r>
            <a:r>
              <a:rPr lang="zh-TW" altLang="zh-TW" sz="2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流用情形</a:t>
            </a:r>
            <a:r>
              <a:rPr lang="zh-TW" altLang="en-US" sz="2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範例</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甲</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校、</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學位學程新生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en-US"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6</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名額至</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B(4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C(2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等學位學程；另</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研究所博士</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班</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核定</a:t>
            </a:r>
            <a:r>
              <a:rPr lang="zh-TW" altLang="en-US"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8</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流用後招生名額為</a:t>
            </a:r>
            <a:r>
              <a:rPr lang="en-US"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20</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zh-TW" altLang="zh-TW" sz="20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其流入</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12</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名額分別來自</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E(5</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F(3</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G(4</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a:t>
            </a:r>
            <a:r>
              <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rPr>
              <a:t>等學位學程，其填報方式如下：</a:t>
            </a:r>
            <a:endParaRPr lang="en-US" altLang="zh-TW" sz="20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77627261"/>
              </p:ext>
            </p:extLst>
          </p:nvPr>
        </p:nvGraphicFramePr>
        <p:xfrm>
          <a:off x="356825" y="3090688"/>
          <a:ext cx="11530374" cy="3157713"/>
        </p:xfrm>
        <a:graphic>
          <a:graphicData uri="http://schemas.openxmlformats.org/drawingml/2006/table">
            <a:tbl>
              <a:tblPr firstRow="1" firstCol="1" bandRow="1"/>
              <a:tblGrid>
                <a:gridCol w="676447">
                  <a:extLst>
                    <a:ext uri="{9D8B030D-6E8A-4147-A177-3AD203B41FA5}">
                      <a16:colId xmlns:a16="http://schemas.microsoft.com/office/drawing/2014/main" val="875582616"/>
                    </a:ext>
                  </a:extLst>
                </a:gridCol>
                <a:gridCol w="1545336">
                  <a:extLst>
                    <a:ext uri="{9D8B030D-6E8A-4147-A177-3AD203B41FA5}">
                      <a16:colId xmlns:a16="http://schemas.microsoft.com/office/drawing/2014/main" val="2454381952"/>
                    </a:ext>
                  </a:extLst>
                </a:gridCol>
                <a:gridCol w="1216152">
                  <a:extLst>
                    <a:ext uri="{9D8B030D-6E8A-4147-A177-3AD203B41FA5}">
                      <a16:colId xmlns:a16="http://schemas.microsoft.com/office/drawing/2014/main" val="2731159168"/>
                    </a:ext>
                  </a:extLst>
                </a:gridCol>
                <a:gridCol w="969264">
                  <a:extLst>
                    <a:ext uri="{9D8B030D-6E8A-4147-A177-3AD203B41FA5}">
                      <a16:colId xmlns:a16="http://schemas.microsoft.com/office/drawing/2014/main" val="3796202856"/>
                    </a:ext>
                  </a:extLst>
                </a:gridCol>
                <a:gridCol w="1216152">
                  <a:extLst>
                    <a:ext uri="{9D8B030D-6E8A-4147-A177-3AD203B41FA5}">
                      <a16:colId xmlns:a16="http://schemas.microsoft.com/office/drawing/2014/main" val="2623695069"/>
                    </a:ext>
                  </a:extLst>
                </a:gridCol>
                <a:gridCol w="1444752">
                  <a:extLst>
                    <a:ext uri="{9D8B030D-6E8A-4147-A177-3AD203B41FA5}">
                      <a16:colId xmlns:a16="http://schemas.microsoft.com/office/drawing/2014/main" val="2794283297"/>
                    </a:ext>
                  </a:extLst>
                </a:gridCol>
                <a:gridCol w="1206987">
                  <a:extLst>
                    <a:ext uri="{9D8B030D-6E8A-4147-A177-3AD203B41FA5}">
                      <a16:colId xmlns:a16="http://schemas.microsoft.com/office/drawing/2014/main" val="3796972512"/>
                    </a:ext>
                  </a:extLst>
                </a:gridCol>
                <a:gridCol w="996717">
                  <a:extLst>
                    <a:ext uri="{9D8B030D-6E8A-4147-A177-3AD203B41FA5}">
                      <a16:colId xmlns:a16="http://schemas.microsoft.com/office/drawing/2014/main" val="522781458"/>
                    </a:ext>
                  </a:extLst>
                </a:gridCol>
                <a:gridCol w="1173180">
                  <a:extLst>
                    <a:ext uri="{9D8B030D-6E8A-4147-A177-3AD203B41FA5}">
                      <a16:colId xmlns:a16="http://schemas.microsoft.com/office/drawing/2014/main" val="2546777603"/>
                    </a:ext>
                  </a:extLst>
                </a:gridCol>
                <a:gridCol w="1085387">
                  <a:extLst>
                    <a:ext uri="{9D8B030D-6E8A-4147-A177-3AD203B41FA5}">
                      <a16:colId xmlns:a16="http://schemas.microsoft.com/office/drawing/2014/main" val="1797049027"/>
                    </a:ext>
                  </a:extLst>
                </a:gridCol>
              </a:tblGrid>
              <a:tr h="320024">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學年度</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單位名稱</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學制班別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3">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新生招生名額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5">
                  <a:txBody>
                    <a:bodyPr/>
                    <a:lstStyle/>
                    <a:p>
                      <a:pPr marL="0" algn="ctr" defTabSz="914400" rtl="0" eaLnBrk="1" latinLnBrk="0" hangingPunct="1">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招生名額流用情形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28000138"/>
                  </a:ext>
                </a:extLst>
              </a:tr>
              <a:tr h="34747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流用後招生名額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流出</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tc gridSpan="2">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流入</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zh-TW" altLang="en-US"/>
                    </a:p>
                  </a:txBody>
                  <a:tcPr/>
                </a:tc>
                <a:extLst>
                  <a:ext uri="{0D108BD9-81ED-4DB2-BD59-A6C34878D82A}">
                    <a16:rowId xmlns:a16="http://schemas.microsoft.com/office/drawing/2014/main" val="3910795526"/>
                  </a:ext>
                </a:extLst>
              </a:tr>
              <a:tr h="42062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a:solidFill>
                            <a:srgbClr val="000000"/>
                          </a:solidFill>
                          <a:latin typeface="Arial" panose="020B0604020202020204" pitchFamily="34" charset="0"/>
                          <a:ea typeface="微軟正黑體" panose="020B0604030504040204" pitchFamily="34" charset="-120"/>
                          <a:cs typeface="Arial" panose="020B0604020202020204" pitchFamily="34" charset="0"/>
                        </a:rPr>
                        <a:t>單位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algn="ctr">
                        <a:lnSpc>
                          <a:spcPts val="1800"/>
                        </a:lnSpc>
                        <a:spcAft>
                          <a:spcPts val="0"/>
                        </a:spcAft>
                      </a:pPr>
                      <a:r>
                        <a:rPr lang="zh-TW" sz="1400" b="1"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名額</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4040969"/>
                  </a:ext>
                </a:extLst>
              </a:tr>
              <a:tr h="940724">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113</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半導體研究學院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A</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碩士班</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10</a:t>
                      </a:r>
                      <a:endPar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4</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B</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C</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4</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a:lnSpc>
                          <a:spcPts val="1500"/>
                        </a:lnSpc>
                        <a:spcAft>
                          <a:spcPts val="0"/>
                        </a:spcAft>
                      </a:pPr>
                      <a:r>
                        <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72061"/>
                  </a:ext>
                </a:extLst>
              </a:tr>
              <a:tr h="1128869">
                <a:tc>
                  <a:txBody>
                    <a:bodyPr/>
                    <a:lstStyle/>
                    <a:p>
                      <a:pPr marL="0" algn="ctr">
                        <a:lnSpc>
                          <a:spcPts val="1500"/>
                        </a:lnSpc>
                        <a:spcAft>
                          <a:spcPts val="0"/>
                        </a:spcAft>
                      </a:pPr>
                      <a:r>
                        <a:rPr lang="en-US" sz="1400" kern="1200">
                          <a:solidFill>
                            <a:srgbClr val="000000"/>
                          </a:solidFill>
                          <a:latin typeface="Arial" panose="020B0604020202020204" pitchFamily="34" charset="0"/>
                          <a:ea typeface="微軟正黑體" panose="020B0604030504040204" pitchFamily="34" charset="-120"/>
                          <a:cs typeface="Arial" panose="020B0604020202020204" pitchFamily="34" charset="0"/>
                        </a:rPr>
                        <a:t>113</a:t>
                      </a:r>
                      <a:endParaRPr lang="zh-TW" sz="1400" kern="120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半導體研究學院</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D</a:t>
                      </a: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研究所博士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博士班</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8</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20</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免填</a:t>
                      </a: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E</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F</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0" algn="ctr">
                        <a:lnSpc>
                          <a:spcPts val="1500"/>
                        </a:lnSpc>
                        <a:spcAft>
                          <a:spcPts val="0"/>
                        </a:spcAft>
                      </a:pPr>
                      <a:r>
                        <a:rPr lang="en-US"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G</a:t>
                      </a:r>
                      <a:r>
                        <a:rPr lang="zh-TW" altLang="zh-TW" sz="1400" kern="1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a:lnSpc>
                          <a:spcPts val="1500"/>
                        </a:lnSpc>
                        <a:spcAft>
                          <a:spcPts val="0"/>
                        </a:spcAft>
                      </a:pPr>
                      <a:r>
                        <a:rPr lang="en-US"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rPr>
                        <a:t>5,3,4</a:t>
                      </a:r>
                      <a:endParaRPr lang="zh-TW" sz="1400" kern="1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txBody>
                  <a:tcPr marL="67732" marR="67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1687955"/>
                  </a:ext>
                </a:extLst>
              </a:tr>
            </a:tbl>
          </a:graphicData>
        </a:graphic>
      </p:graphicFrame>
    </p:spTree>
    <p:extLst>
      <p:ext uri="{BB962C8B-B14F-4D97-AF65-F5344CB8AC3E}">
        <p14:creationId xmlns:p14="http://schemas.microsoft.com/office/powerpoint/2010/main" val="2183247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4.7</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397033"/>
            <a:ext cx="11965337"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報名人</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數</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請填報學校當學年度經教育部核定研究學院之院設班別、所、學位學程之【碩士班；碩士在職專班；博士班】以【甄試；考試；逕修讀學位】等報名人數。</a:t>
            </a:r>
            <a:endParaRPr lang="en-US" altLang="zh-TW" sz="2200" dirty="0">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錄取人數</a:t>
            </a:r>
            <a:r>
              <a:rPr lang="zh-TW" altLang="en-US" sz="2200" dirty="0">
                <a:latin typeface="Arial" panose="020B0604020202020204" pitchFamily="34" charset="0"/>
                <a:ea typeface="微軟正黑體" panose="020B0604030504040204" pitchFamily="34" charset="-120"/>
                <a:cs typeface="Arial" panose="020B0604020202020204" pitchFamily="34" charset="0"/>
              </a:rPr>
              <a:t>：</a:t>
            </a:r>
            <a:r>
              <a:rPr lang="zh-TW" altLang="zh-TW" sz="2200" dirty="0">
                <a:latin typeface="Arial" panose="020B0604020202020204" pitchFamily="34" charset="0"/>
                <a:ea typeface="微軟正黑體" panose="020B0604030504040204" pitchFamily="34" charset="-120"/>
                <a:cs typeface="Arial" panose="020B0604020202020204" pitchFamily="34" charset="0"/>
              </a:rPr>
              <a:t>請填報</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榜單公告「正取」</a:t>
            </a:r>
            <a:r>
              <a:rPr lang="zh-TW" altLang="zh-TW" sz="2200" dirty="0">
                <a:latin typeface="Arial" panose="020B0604020202020204" pitchFamily="34" charset="0"/>
                <a:ea typeface="微軟正黑體" panose="020B0604030504040204" pitchFamily="34" charset="-120"/>
                <a:cs typeface="Arial" panose="020B0604020202020204" pitchFamily="34" charset="0"/>
              </a:rPr>
              <a:t>當學年度核定院設班別、所、學位學程之【碩士班；碩士在職專班；博士班】以【甄試；考試；逕修讀學位】等方式錄取人數</a:t>
            </a:r>
            <a:r>
              <a:rPr lang="zh-TW" altLang="zh-TW" sz="2200" dirty="0" smtClean="0">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4179236379"/>
              </p:ext>
            </p:extLst>
          </p:nvPr>
        </p:nvGraphicFramePr>
        <p:xfrm>
          <a:off x="182158" y="1245210"/>
          <a:ext cx="11882890" cy="1137081"/>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332894">
                  <a:extLst>
                    <a:ext uri="{9D8B030D-6E8A-4147-A177-3AD203B41FA5}">
                      <a16:colId xmlns:a16="http://schemas.microsoft.com/office/drawing/2014/main" val="3437065675"/>
                    </a:ext>
                  </a:extLst>
                </a:gridCol>
                <a:gridCol w="539496">
                  <a:extLst>
                    <a:ext uri="{9D8B030D-6E8A-4147-A177-3AD203B41FA5}">
                      <a16:colId xmlns:a16="http://schemas.microsoft.com/office/drawing/2014/main" val="2986425698"/>
                    </a:ext>
                  </a:extLst>
                </a:gridCol>
                <a:gridCol w="566928">
                  <a:extLst>
                    <a:ext uri="{9D8B030D-6E8A-4147-A177-3AD203B41FA5}">
                      <a16:colId xmlns:a16="http://schemas.microsoft.com/office/drawing/2014/main" val="2256204460"/>
                    </a:ext>
                  </a:extLst>
                </a:gridCol>
                <a:gridCol w="896112">
                  <a:extLst>
                    <a:ext uri="{9D8B030D-6E8A-4147-A177-3AD203B41FA5}">
                      <a16:colId xmlns:a16="http://schemas.microsoft.com/office/drawing/2014/main" val="919159526"/>
                    </a:ext>
                  </a:extLst>
                </a:gridCol>
                <a:gridCol w="457200">
                  <a:extLst>
                    <a:ext uri="{9D8B030D-6E8A-4147-A177-3AD203B41FA5}">
                      <a16:colId xmlns:a16="http://schemas.microsoft.com/office/drawing/2014/main" val="1164508571"/>
                    </a:ext>
                  </a:extLst>
                </a:gridCol>
                <a:gridCol w="484632">
                  <a:extLst>
                    <a:ext uri="{9D8B030D-6E8A-4147-A177-3AD203B41FA5}">
                      <a16:colId xmlns:a16="http://schemas.microsoft.com/office/drawing/2014/main" val="129105898"/>
                    </a:ext>
                  </a:extLst>
                </a:gridCol>
                <a:gridCol w="1005840">
                  <a:extLst>
                    <a:ext uri="{9D8B030D-6E8A-4147-A177-3AD203B41FA5}">
                      <a16:colId xmlns:a16="http://schemas.microsoft.com/office/drawing/2014/main" val="2986271143"/>
                    </a:ext>
                  </a:extLst>
                </a:gridCol>
                <a:gridCol w="438912">
                  <a:extLst>
                    <a:ext uri="{9D8B030D-6E8A-4147-A177-3AD203B41FA5}">
                      <a16:colId xmlns:a16="http://schemas.microsoft.com/office/drawing/2014/main" val="1840818829"/>
                    </a:ext>
                  </a:extLst>
                </a:gridCol>
                <a:gridCol w="420624">
                  <a:extLst>
                    <a:ext uri="{9D8B030D-6E8A-4147-A177-3AD203B41FA5}">
                      <a16:colId xmlns:a16="http://schemas.microsoft.com/office/drawing/2014/main" val="2253072351"/>
                    </a:ext>
                  </a:extLst>
                </a:gridCol>
                <a:gridCol w="356616">
                  <a:extLst>
                    <a:ext uri="{9D8B030D-6E8A-4147-A177-3AD203B41FA5}">
                      <a16:colId xmlns:a16="http://schemas.microsoft.com/office/drawing/2014/main" val="1769585664"/>
                    </a:ext>
                  </a:extLst>
                </a:gridCol>
                <a:gridCol w="973376">
                  <a:extLst>
                    <a:ext uri="{9D8B030D-6E8A-4147-A177-3AD203B41FA5}">
                      <a16:colId xmlns:a16="http://schemas.microsoft.com/office/drawing/2014/main" val="3382405022"/>
                    </a:ext>
                  </a:extLst>
                </a:gridCol>
              </a:tblGrid>
              <a:tr h="316736">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26685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報名人數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grid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錄取人數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grid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實際註冊人數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1687896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甄試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考試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逕修讀學位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甄試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考試</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逕修讀學位</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grid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已在職者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未在職者</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小計</a:t>
                      </a:r>
                    </a:p>
                    <a:p>
                      <a:pPr algn="l">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系統自動加總</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93001"/>
                  </a:ext>
                </a:extLst>
              </a:tr>
              <a:tr h="187504">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l">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全職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兼職</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1646057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4.8</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89503" y="2406177"/>
            <a:ext cx="11965337" cy="4154984"/>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實際</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註冊人數</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latin typeface="Arial" panose="020B0604020202020204" pitchFamily="34" charset="0"/>
                <a:ea typeface="微軟正黑體" panose="020B0604030504040204" pitchFamily="34" charset="-120"/>
                <a:cs typeface="Arial" panose="020B0604020202020204" pitchFamily="34" charset="0"/>
              </a:rPr>
              <a:t>請填報教育部核定</a:t>
            </a:r>
            <a:r>
              <a:rPr lang="en-US" altLang="zh-TW" sz="2200" b="1" dirty="0" smtClean="0">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學年</a:t>
            </a:r>
            <a:r>
              <a:rPr lang="zh-TW" altLang="zh-TW" sz="2200" b="1" dirty="0">
                <a:latin typeface="Arial" panose="020B0604020202020204" pitchFamily="34" charset="0"/>
                <a:ea typeface="微軟正黑體" panose="020B0604030504040204" pitchFamily="34" charset="-120"/>
                <a:cs typeface="Arial" panose="020B0604020202020204" pitchFamily="34" charset="0"/>
              </a:rPr>
              <a:t>度新生招生名額之完成實際註冊程序之人數（</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包括完成註冊之新生休學人數</a:t>
            </a:r>
            <a:r>
              <a:rPr lang="zh-TW" altLang="zh-TW" sz="2200" b="1" dirty="0">
                <a:latin typeface="Arial" panose="020B0604020202020204" pitchFamily="34" charset="0"/>
                <a:ea typeface="微軟正黑體" panose="020B0604030504040204" pitchFamily="34" charset="-120"/>
                <a:cs typeface="Arial" panose="020B0604020202020204" pitchFamily="34" charset="0"/>
              </a:rPr>
              <a:t>），並依【已在職者；未在職者】等分別填報</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不包括</a:t>
            </a:r>
            <a:r>
              <a:rPr lang="zh-TW" altLang="zh-TW" sz="2200" b="1" strike="dblStrike" dirty="0">
                <a:solidFill>
                  <a:srgbClr val="FF0000"/>
                </a:solidFill>
                <a:latin typeface="Arial" panose="020B0604020202020204" pitchFamily="34" charset="0"/>
                <a:ea typeface="微軟正黑體" panose="020B0604030504040204" pitchFamily="34" charset="-120"/>
                <a:cs typeface="Arial" panose="020B0604020202020204" pitchFamily="34" charset="0"/>
              </a:rPr>
              <a:t>各類外加名額</a:t>
            </a:r>
            <a:r>
              <a:rPr lang="zh-TW" altLang="zh-TW" sz="2200" b="1" strike="dblStrike"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人數</a:t>
            </a:r>
            <a:r>
              <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填表手冊</a:t>
            </a:r>
            <a:r>
              <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P.116</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文字</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尚未</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修正，請刪除相關文字，後續提供填表手冊會後修正版</a:t>
            </a:r>
            <a:r>
              <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退學學生、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學年</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度新生保留入學資格者、前學年度新生保留入學資格之復學</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者</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本</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欄</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實際註冊人數</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之【已在職者及未在職者】之</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合計加總數應</a:t>
            </a: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24.</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學系、所、學位學程核定招生名額總量內、研究學院暨境外學生新生註冊率」之「新生註冊人數」相符</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請確認檢核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2064720817"/>
              </p:ext>
            </p:extLst>
          </p:nvPr>
        </p:nvGraphicFramePr>
        <p:xfrm>
          <a:off x="182158" y="1245210"/>
          <a:ext cx="11882890" cy="1149273"/>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448056">
                  <a:extLst>
                    <a:ext uri="{9D8B030D-6E8A-4147-A177-3AD203B41FA5}">
                      <a16:colId xmlns:a16="http://schemas.microsoft.com/office/drawing/2014/main" val="919159526"/>
                    </a:ext>
                  </a:extLst>
                </a:gridCol>
                <a:gridCol w="411480">
                  <a:extLst>
                    <a:ext uri="{9D8B030D-6E8A-4147-A177-3AD203B41FA5}">
                      <a16:colId xmlns:a16="http://schemas.microsoft.com/office/drawing/2014/main" val="1164508571"/>
                    </a:ext>
                  </a:extLst>
                </a:gridCol>
                <a:gridCol w="493776">
                  <a:extLst>
                    <a:ext uri="{9D8B030D-6E8A-4147-A177-3AD203B41FA5}">
                      <a16:colId xmlns:a16="http://schemas.microsoft.com/office/drawing/2014/main" val="129105898"/>
                    </a:ext>
                  </a:extLst>
                </a:gridCol>
                <a:gridCol w="640080">
                  <a:extLst>
                    <a:ext uri="{9D8B030D-6E8A-4147-A177-3AD203B41FA5}">
                      <a16:colId xmlns:a16="http://schemas.microsoft.com/office/drawing/2014/main" val="2986271143"/>
                    </a:ext>
                  </a:extLst>
                </a:gridCol>
                <a:gridCol w="512064">
                  <a:extLst>
                    <a:ext uri="{9D8B030D-6E8A-4147-A177-3AD203B41FA5}">
                      <a16:colId xmlns:a16="http://schemas.microsoft.com/office/drawing/2014/main" val="1840818829"/>
                    </a:ext>
                  </a:extLst>
                </a:gridCol>
                <a:gridCol w="566928">
                  <a:extLst>
                    <a:ext uri="{9D8B030D-6E8A-4147-A177-3AD203B41FA5}">
                      <a16:colId xmlns:a16="http://schemas.microsoft.com/office/drawing/2014/main" val="2253072351"/>
                    </a:ext>
                  </a:extLst>
                </a:gridCol>
                <a:gridCol w="758952">
                  <a:extLst>
                    <a:ext uri="{9D8B030D-6E8A-4147-A177-3AD203B41FA5}">
                      <a16:colId xmlns:a16="http://schemas.microsoft.com/office/drawing/2014/main" val="1769585664"/>
                    </a:ext>
                  </a:extLst>
                </a:gridCol>
                <a:gridCol w="1211120">
                  <a:extLst>
                    <a:ext uri="{9D8B030D-6E8A-4147-A177-3AD203B41FA5}">
                      <a16:colId xmlns:a16="http://schemas.microsoft.com/office/drawing/2014/main" val="3382405022"/>
                    </a:ext>
                  </a:extLst>
                </a:gridCol>
              </a:tblGrid>
              <a:tr h="290982">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95193001"/>
                  </a:ext>
                </a:extLst>
              </a:tr>
              <a:tr h="1036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2011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36367269"/>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2171444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4.9</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25-1.</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研究學院「碩士</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含碩士在職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班、博士班」核定招生</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r>
            <a:b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b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30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期首填</a:t>
            </a:r>
            <a:r>
              <a:rPr lang="zh-TW" altLang="en-US" sz="3000" b="1" dirty="0">
                <a:latin typeface="Arial" panose="020B0604020202020204" pitchFamily="34" charset="0"/>
                <a:ea typeface="微軟正黑體" panose="020B0604030504040204" pitchFamily="34" charset="-120"/>
                <a:cs typeface="Arial" panose="020B0604020202020204" pitchFamily="34" charset="0"/>
              </a:rPr>
              <a:t>，</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3987" y="2406177"/>
            <a:ext cx="11965337" cy="4408130"/>
          </a:xfrm>
          <a:prstGeom prst="rect">
            <a:avLst/>
          </a:prstGeom>
        </p:spPr>
        <p:txBody>
          <a:bodyPr wrap="square">
            <a:spAutoFit/>
          </a:bodyPr>
          <a:lstStyle/>
          <a:p>
            <a:pPr algn="just">
              <a:lnSpc>
                <a:spcPts val="34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新增表冊說明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p>
          <a:p>
            <a:pPr marL="342900" indent="-342900" algn="just">
              <a:lnSpc>
                <a:spcPts val="3400"/>
              </a:lnSpc>
              <a:spcBef>
                <a:spcPts val="0"/>
              </a:spcBef>
              <a:spcAft>
                <a:spcPts val="0"/>
              </a:spcAft>
              <a:buClr>
                <a:schemeClr val="tx1"/>
              </a:buClr>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碩士生、博士生以「甄試考試」而提前入學並完成註冊者，且其名額如歸屬於當</a:t>
            </a:r>
            <a:r>
              <a:rPr lang="en-US"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113)</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學年度核定招生名額者，亦可填報</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。惟經本部核定次一學年度新設之院設班別、所、學位學程，因係於次一學年度始正式成立，其錄取之學生應於該院設班別、所、學位學程正式成立後始得入學</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本表調查</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「在職者」係指學生於入學時，已具備「全職或兼職」工作者</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，非入學報考身分別</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（一般生或在職生）。</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gn="just">
              <a:lnSpc>
                <a:spcPts val="34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本表中</a:t>
            </a:r>
            <a:r>
              <a:rPr lang="zh-TW" altLang="zh-TW"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「全職」係指從事領有薪資之專職工作；「兼職」係指非全職工作者</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。如於學校擔任教師、公司擔任會計等屬全職工作，而學生利用課餘時間擔任教師研究助理、或於便利商店打工則屬兼職工作</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10" name="表格 9"/>
          <p:cNvGraphicFramePr>
            <a:graphicFrameLocks noGrp="1"/>
          </p:cNvGraphicFramePr>
          <p:nvPr>
            <p:extLst>
              <p:ext uri="{D42A27DB-BD31-4B8C-83A1-F6EECF244321}">
                <p14:modId xmlns:p14="http://schemas.microsoft.com/office/powerpoint/2010/main" val="3621975347"/>
              </p:ext>
            </p:extLst>
          </p:nvPr>
        </p:nvGraphicFramePr>
        <p:xfrm>
          <a:off x="182158" y="1245210"/>
          <a:ext cx="11882890" cy="1149273"/>
        </p:xfrm>
        <a:graphic>
          <a:graphicData uri="http://schemas.openxmlformats.org/drawingml/2006/table">
            <a:tbl>
              <a:tblPr firstRow="1" firstCol="1" bandRow="1"/>
              <a:tblGrid>
                <a:gridCol w="476210">
                  <a:extLst>
                    <a:ext uri="{9D8B030D-6E8A-4147-A177-3AD203B41FA5}">
                      <a16:colId xmlns:a16="http://schemas.microsoft.com/office/drawing/2014/main" val="2677721628"/>
                    </a:ext>
                  </a:extLst>
                </a:gridCol>
                <a:gridCol w="438912">
                  <a:extLst>
                    <a:ext uri="{9D8B030D-6E8A-4147-A177-3AD203B41FA5}">
                      <a16:colId xmlns:a16="http://schemas.microsoft.com/office/drawing/2014/main" val="1439481136"/>
                    </a:ext>
                  </a:extLst>
                </a:gridCol>
                <a:gridCol w="539496">
                  <a:extLst>
                    <a:ext uri="{9D8B030D-6E8A-4147-A177-3AD203B41FA5}">
                      <a16:colId xmlns:a16="http://schemas.microsoft.com/office/drawing/2014/main" val="784751786"/>
                    </a:ext>
                  </a:extLst>
                </a:gridCol>
                <a:gridCol w="585216">
                  <a:extLst>
                    <a:ext uri="{9D8B030D-6E8A-4147-A177-3AD203B41FA5}">
                      <a16:colId xmlns:a16="http://schemas.microsoft.com/office/drawing/2014/main" val="3450842325"/>
                    </a:ext>
                  </a:extLst>
                </a:gridCol>
                <a:gridCol w="676656">
                  <a:extLst>
                    <a:ext uri="{9D8B030D-6E8A-4147-A177-3AD203B41FA5}">
                      <a16:colId xmlns:a16="http://schemas.microsoft.com/office/drawing/2014/main" val="2289185860"/>
                    </a:ext>
                  </a:extLst>
                </a:gridCol>
                <a:gridCol w="1139286">
                  <a:extLst>
                    <a:ext uri="{9D8B030D-6E8A-4147-A177-3AD203B41FA5}">
                      <a16:colId xmlns:a16="http://schemas.microsoft.com/office/drawing/2014/main" val="1337077677"/>
                    </a:ext>
                  </a:extLst>
                </a:gridCol>
                <a:gridCol w="510358">
                  <a:extLst>
                    <a:ext uri="{9D8B030D-6E8A-4147-A177-3AD203B41FA5}">
                      <a16:colId xmlns:a16="http://schemas.microsoft.com/office/drawing/2014/main" val="2903604417"/>
                    </a:ext>
                  </a:extLst>
                </a:gridCol>
                <a:gridCol w="510358">
                  <a:extLst>
                    <a:ext uri="{9D8B030D-6E8A-4147-A177-3AD203B41FA5}">
                      <a16:colId xmlns:a16="http://schemas.microsoft.com/office/drawing/2014/main" val="324608396"/>
                    </a:ext>
                  </a:extLst>
                </a:gridCol>
                <a:gridCol w="533768">
                  <a:extLst>
                    <a:ext uri="{9D8B030D-6E8A-4147-A177-3AD203B41FA5}">
                      <a16:colId xmlns:a16="http://schemas.microsoft.com/office/drawing/2014/main" val="3730419205"/>
                    </a:ext>
                  </a:extLst>
                </a:gridCol>
                <a:gridCol w="533768">
                  <a:extLst>
                    <a:ext uri="{9D8B030D-6E8A-4147-A177-3AD203B41FA5}">
                      <a16:colId xmlns:a16="http://schemas.microsoft.com/office/drawing/2014/main" val="3437065675"/>
                    </a:ext>
                  </a:extLst>
                </a:gridCol>
                <a:gridCol w="536109">
                  <a:extLst>
                    <a:ext uri="{9D8B030D-6E8A-4147-A177-3AD203B41FA5}">
                      <a16:colId xmlns:a16="http://schemas.microsoft.com/office/drawing/2014/main" val="2986425698"/>
                    </a:ext>
                  </a:extLst>
                </a:gridCol>
                <a:gridCol w="360297">
                  <a:extLst>
                    <a:ext uri="{9D8B030D-6E8A-4147-A177-3AD203B41FA5}">
                      <a16:colId xmlns:a16="http://schemas.microsoft.com/office/drawing/2014/main" val="2256204460"/>
                    </a:ext>
                  </a:extLst>
                </a:gridCol>
                <a:gridCol w="448056">
                  <a:extLst>
                    <a:ext uri="{9D8B030D-6E8A-4147-A177-3AD203B41FA5}">
                      <a16:colId xmlns:a16="http://schemas.microsoft.com/office/drawing/2014/main" val="919159526"/>
                    </a:ext>
                  </a:extLst>
                </a:gridCol>
                <a:gridCol w="411480">
                  <a:extLst>
                    <a:ext uri="{9D8B030D-6E8A-4147-A177-3AD203B41FA5}">
                      <a16:colId xmlns:a16="http://schemas.microsoft.com/office/drawing/2014/main" val="1164508571"/>
                    </a:ext>
                  </a:extLst>
                </a:gridCol>
                <a:gridCol w="493776">
                  <a:extLst>
                    <a:ext uri="{9D8B030D-6E8A-4147-A177-3AD203B41FA5}">
                      <a16:colId xmlns:a16="http://schemas.microsoft.com/office/drawing/2014/main" val="129105898"/>
                    </a:ext>
                  </a:extLst>
                </a:gridCol>
                <a:gridCol w="640080">
                  <a:extLst>
                    <a:ext uri="{9D8B030D-6E8A-4147-A177-3AD203B41FA5}">
                      <a16:colId xmlns:a16="http://schemas.microsoft.com/office/drawing/2014/main" val="2986271143"/>
                    </a:ext>
                  </a:extLst>
                </a:gridCol>
                <a:gridCol w="512064">
                  <a:extLst>
                    <a:ext uri="{9D8B030D-6E8A-4147-A177-3AD203B41FA5}">
                      <a16:colId xmlns:a16="http://schemas.microsoft.com/office/drawing/2014/main" val="1840818829"/>
                    </a:ext>
                  </a:extLst>
                </a:gridCol>
                <a:gridCol w="566928">
                  <a:extLst>
                    <a:ext uri="{9D8B030D-6E8A-4147-A177-3AD203B41FA5}">
                      <a16:colId xmlns:a16="http://schemas.microsoft.com/office/drawing/2014/main" val="2253072351"/>
                    </a:ext>
                  </a:extLst>
                </a:gridCol>
                <a:gridCol w="758952">
                  <a:extLst>
                    <a:ext uri="{9D8B030D-6E8A-4147-A177-3AD203B41FA5}">
                      <a16:colId xmlns:a16="http://schemas.microsoft.com/office/drawing/2014/main" val="1769585664"/>
                    </a:ext>
                  </a:extLst>
                </a:gridCol>
                <a:gridCol w="1211120">
                  <a:extLst>
                    <a:ext uri="{9D8B030D-6E8A-4147-A177-3AD203B41FA5}">
                      <a16:colId xmlns:a16="http://schemas.microsoft.com/office/drawing/2014/main" val="3382405022"/>
                    </a:ext>
                  </a:extLst>
                </a:gridCol>
              </a:tblGrid>
              <a:tr h="290982">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學制班別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6">
                  <a:txBody>
                    <a:bodyPr/>
                    <a:lstStyle/>
                    <a:p>
                      <a:pPr algn="ctr">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113</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學年度研究學院招生情形</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90120166"/>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4">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新生招生名額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招生名額流用情形</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報名人數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錄取人數</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4">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實際註冊人數</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633903493"/>
                  </a:ext>
                </a:extLst>
              </a:tr>
              <a:tr h="17967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流用後招生名額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流出</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流入</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甄試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考試</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逕修讀學位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已在職者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hMerge="1">
                  <a:txBody>
                    <a:bodyPr/>
                    <a:lstStyle/>
                    <a:p>
                      <a:endParaRPr lang="zh-TW" altLang="en-US"/>
                    </a:p>
                  </a:txBody>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未在職者</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3">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小計</a:t>
                      </a:r>
                    </a:p>
                    <a:p>
                      <a:pPr marL="0" algn="ctr" defTabSz="914400" rtl="0" eaLnBrk="1" latinLnBrk="0" hangingPunct="1">
                        <a:lnSpc>
                          <a:spcPts val="15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系統自動加總</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795193001"/>
                  </a:ext>
                </a:extLst>
              </a:tr>
              <a:tr h="103632">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l">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名額</a:t>
                      </a: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gridSpan="2"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marL="0" algn="ctr" defTabSz="914400" rtl="0" eaLnBrk="1" latinLnBrk="0" hangingPunct="1">
                        <a:lnSpc>
                          <a:spcPts val="1500"/>
                        </a:lnSpc>
                        <a:spcAft>
                          <a:spcPts val="0"/>
                        </a:spcAft>
                      </a:pP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4036440131"/>
                  </a:ext>
                </a:extLst>
              </a:tr>
              <a:tr h="201168">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全職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兼職</a:t>
                      </a:r>
                    </a:p>
                  </a:txBody>
                  <a:tcPr marL="64684" marR="646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936367269"/>
                  </a:ext>
                </a:extLst>
              </a:tr>
              <a:tr h="172491">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100" kern="0" dirty="0">
                          <a:solidFill>
                            <a:srgbClr val="0000CC"/>
                          </a:solidFill>
                          <a:effectLst/>
                          <a:latin typeface="微軟正黑體" panose="020B0604030504040204" pitchFamily="34" charset="-120"/>
                          <a:ea typeface="新細明體" panose="02020500000000000000" pitchFamily="18" charset="-120"/>
                          <a:cs typeface="Arial" panose="020B0604020202020204" pitchFamily="34" charset="0"/>
                        </a:rPr>
                        <a:t> </a:t>
                      </a:r>
                      <a:endParaRPr lang="zh-TW" sz="11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4684" marR="646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245541"/>
                  </a:ext>
                </a:extLst>
              </a:tr>
            </a:tbl>
          </a:graphicData>
        </a:graphic>
      </p:graphicFrame>
    </p:spTree>
    <p:extLst>
      <p:ext uri="{BB962C8B-B14F-4D97-AF65-F5344CB8AC3E}">
        <p14:creationId xmlns:p14="http://schemas.microsoft.com/office/powerpoint/2010/main" val="4061572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4.10</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職</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2.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校長、一級行政主管及學術主管</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03294" y="4015521"/>
            <a:ext cx="11965337" cy="2631490"/>
          </a:xfrm>
          <a:prstGeom prst="rect">
            <a:avLst/>
          </a:prstGeom>
        </p:spPr>
        <p:txBody>
          <a:bodyPr wrap="square">
            <a:spAutoFit/>
          </a:bodyPr>
          <a:lstStyle/>
          <a:p>
            <a:pPr>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新增身分類別</a:t>
            </a:r>
            <a:r>
              <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研究學院選項</a:t>
            </a:r>
            <a:endParaRPr lang="en-US" altLang="zh-TW"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lvl="1" indent="-342900">
              <a:lnSpc>
                <a:spcPct val="150000"/>
              </a:lnSpc>
              <a:buFont typeface="Wingdings" panose="05000000000000000000" pitchFamily="2" charset="2"/>
              <a:buChar char="l"/>
            </a:pP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院長</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係指學校經教育部依「國家重點領域產學合作及人才培育創新條例」核定設立「研究學院」者之院長</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lvl="1"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學院</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所、學位學程</a:t>
            </a:r>
            <a:r>
              <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主管</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係指學校經教育部依「國家重點領域產學合作及人才培育創新條例」核定</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設立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之所</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、學位學程之主管。</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4133619282"/>
              </p:ext>
            </p:extLst>
          </p:nvPr>
        </p:nvGraphicFramePr>
        <p:xfrm>
          <a:off x="160870" y="861666"/>
          <a:ext cx="11813610" cy="3142555"/>
        </p:xfrm>
        <a:graphic>
          <a:graphicData uri="http://schemas.openxmlformats.org/drawingml/2006/table">
            <a:tbl>
              <a:tblPr firstRow="1" firstCol="1" bandRow="1"/>
              <a:tblGrid>
                <a:gridCol w="241466">
                  <a:extLst>
                    <a:ext uri="{9D8B030D-6E8A-4147-A177-3AD203B41FA5}">
                      <a16:colId xmlns:a16="http://schemas.microsoft.com/office/drawing/2014/main" val="2175741708"/>
                    </a:ext>
                  </a:extLst>
                </a:gridCol>
                <a:gridCol w="2267712">
                  <a:extLst>
                    <a:ext uri="{9D8B030D-6E8A-4147-A177-3AD203B41FA5}">
                      <a16:colId xmlns:a16="http://schemas.microsoft.com/office/drawing/2014/main" val="2774072545"/>
                    </a:ext>
                  </a:extLst>
                </a:gridCol>
                <a:gridCol w="603504">
                  <a:extLst>
                    <a:ext uri="{9D8B030D-6E8A-4147-A177-3AD203B41FA5}">
                      <a16:colId xmlns:a16="http://schemas.microsoft.com/office/drawing/2014/main" val="3282238300"/>
                    </a:ext>
                  </a:extLst>
                </a:gridCol>
                <a:gridCol w="438912">
                  <a:extLst>
                    <a:ext uri="{9D8B030D-6E8A-4147-A177-3AD203B41FA5}">
                      <a16:colId xmlns:a16="http://schemas.microsoft.com/office/drawing/2014/main" val="3986899497"/>
                    </a:ext>
                  </a:extLst>
                </a:gridCol>
                <a:gridCol w="521208">
                  <a:extLst>
                    <a:ext uri="{9D8B030D-6E8A-4147-A177-3AD203B41FA5}">
                      <a16:colId xmlns:a16="http://schemas.microsoft.com/office/drawing/2014/main" val="138099050"/>
                    </a:ext>
                  </a:extLst>
                </a:gridCol>
                <a:gridCol w="438912">
                  <a:extLst>
                    <a:ext uri="{9D8B030D-6E8A-4147-A177-3AD203B41FA5}">
                      <a16:colId xmlns:a16="http://schemas.microsoft.com/office/drawing/2014/main" val="4155994987"/>
                    </a:ext>
                  </a:extLst>
                </a:gridCol>
                <a:gridCol w="740664">
                  <a:extLst>
                    <a:ext uri="{9D8B030D-6E8A-4147-A177-3AD203B41FA5}">
                      <a16:colId xmlns:a16="http://schemas.microsoft.com/office/drawing/2014/main" val="565730536"/>
                    </a:ext>
                  </a:extLst>
                </a:gridCol>
                <a:gridCol w="621792">
                  <a:extLst>
                    <a:ext uri="{9D8B030D-6E8A-4147-A177-3AD203B41FA5}">
                      <a16:colId xmlns:a16="http://schemas.microsoft.com/office/drawing/2014/main" val="2012904758"/>
                    </a:ext>
                  </a:extLst>
                </a:gridCol>
                <a:gridCol w="804672">
                  <a:extLst>
                    <a:ext uri="{9D8B030D-6E8A-4147-A177-3AD203B41FA5}">
                      <a16:colId xmlns:a16="http://schemas.microsoft.com/office/drawing/2014/main" val="238132019"/>
                    </a:ext>
                  </a:extLst>
                </a:gridCol>
                <a:gridCol w="996696">
                  <a:extLst>
                    <a:ext uri="{9D8B030D-6E8A-4147-A177-3AD203B41FA5}">
                      <a16:colId xmlns:a16="http://schemas.microsoft.com/office/drawing/2014/main" val="3757221197"/>
                    </a:ext>
                  </a:extLst>
                </a:gridCol>
                <a:gridCol w="886968">
                  <a:extLst>
                    <a:ext uri="{9D8B030D-6E8A-4147-A177-3AD203B41FA5}">
                      <a16:colId xmlns:a16="http://schemas.microsoft.com/office/drawing/2014/main" val="211938683"/>
                    </a:ext>
                  </a:extLst>
                </a:gridCol>
                <a:gridCol w="1216152">
                  <a:extLst>
                    <a:ext uri="{9D8B030D-6E8A-4147-A177-3AD203B41FA5}">
                      <a16:colId xmlns:a16="http://schemas.microsoft.com/office/drawing/2014/main" val="2800949726"/>
                    </a:ext>
                  </a:extLst>
                </a:gridCol>
                <a:gridCol w="2034952">
                  <a:extLst>
                    <a:ext uri="{9D8B030D-6E8A-4147-A177-3AD203B41FA5}">
                      <a16:colId xmlns:a16="http://schemas.microsoft.com/office/drawing/2014/main" val="439759441"/>
                    </a:ext>
                  </a:extLst>
                </a:gridCol>
              </a:tblGrid>
              <a:tr h="136747">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身分類別</a:t>
                      </a:r>
                    </a:p>
                  </a:txBody>
                  <a:tcPr marL="67485" marR="674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單位名稱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姓名</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性別</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職稱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公務連絡電話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公務傳真電話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公務電子郵件信箱</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是否為原住民籍</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現職是否由代理人擔任</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學術主管代理人是否符合大學法第</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13</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條資格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530040"/>
                  </a:ext>
                </a:extLst>
              </a:tr>
              <a:tr h="47555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電話號碼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分機號碼</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932266805"/>
                  </a:ext>
                </a:extLst>
              </a:tr>
              <a:tr h="1617819">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□校長</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□副校長</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□一級行政主管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系所</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學位學程</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特殊專班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境外專班</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五專</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科</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宗教研修學院</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主管</a:t>
                      </a:r>
                    </a:p>
                    <a:p>
                      <a:pPr marL="0" algn="l"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院長</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r>
                        <a:rPr kumimoji="0" 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所</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、學位學程</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主管</a:t>
                      </a: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6985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代理人姓名：</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_______</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p>
                      <a:pPr marL="0" algn="l" defTabSz="914400" rtl="0" eaLnBrk="1" latinLnBrk="0" hangingPunct="1">
                        <a:lnSpc>
                          <a:spcPts val="15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algn="l" defTabSz="914400" rtl="0" eaLnBrk="1" latinLnBrk="0" hangingPunct="1">
                        <a:lnSpc>
                          <a:spcPts val="15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□否；請填寫校內法規名稱</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_____</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、本部核定文號</a:t>
                      </a:r>
                    </a:p>
                  </a:txBody>
                  <a:tcPr marL="67485" marR="674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52358"/>
                  </a:ext>
                </a:extLst>
              </a:tr>
            </a:tbl>
          </a:graphicData>
        </a:graphic>
      </p:graphicFrame>
    </p:spTree>
    <p:extLst>
      <p:ext uri="{BB962C8B-B14F-4D97-AF65-F5344CB8AC3E}">
        <p14:creationId xmlns:p14="http://schemas.microsoft.com/office/powerpoint/2010/main" val="3742598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4.11</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6-1. </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學校</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、研究學院</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與</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境外大學簽訂學術交流</a:t>
            </a:r>
            <a:r>
              <a:rPr lang="zh-TW"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情形</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6" y="2095281"/>
            <a:ext cx="11965337" cy="2631490"/>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新增簽約代表欄位</a:t>
            </a:r>
            <a:endParaRPr lang="en-US" altLang="zh-TW" sz="2200" b="1" dirty="0">
              <a:solidFill>
                <a:srgbClr val="0000FF"/>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簽約代表</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請學校填報與境外大學簽訂學術交流之主要簽約代表為【學校；研究學院】，其中「研究學院</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名稱將依</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國家重點領域產學合作及人才培育創新條例」核定之研究</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學院資訊</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a:p>
            <a:pPr marL="342900" lvl="0" indent="-342900">
              <a:lnSpc>
                <a:spcPct val="150000"/>
              </a:lnSpc>
              <a:buFont typeface="Wingdings" panose="05000000000000000000" pitchFamily="2" charset="2"/>
              <a:buChar char="l"/>
            </a:pPr>
            <a:r>
              <a:rPr lang="zh-TW" altLang="en-US" sz="2200" b="1"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en-US"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該學術交流同時與「學校及研究學院」簽訂者，可複選填報。</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97560589"/>
              </p:ext>
            </p:extLst>
          </p:nvPr>
        </p:nvGraphicFramePr>
        <p:xfrm>
          <a:off x="136524" y="861666"/>
          <a:ext cx="11960986" cy="1219835"/>
        </p:xfrm>
        <a:graphic>
          <a:graphicData uri="http://schemas.openxmlformats.org/drawingml/2006/table">
            <a:tbl>
              <a:tblPr firstRow="1" firstCol="1" bandRow="1"/>
              <a:tblGrid>
                <a:gridCol w="980565">
                  <a:extLst>
                    <a:ext uri="{9D8B030D-6E8A-4147-A177-3AD203B41FA5}">
                      <a16:colId xmlns:a16="http://schemas.microsoft.com/office/drawing/2014/main" val="2245358023"/>
                    </a:ext>
                  </a:extLst>
                </a:gridCol>
                <a:gridCol w="1298930">
                  <a:extLst>
                    <a:ext uri="{9D8B030D-6E8A-4147-A177-3AD203B41FA5}">
                      <a16:colId xmlns:a16="http://schemas.microsoft.com/office/drawing/2014/main" val="2424813758"/>
                    </a:ext>
                  </a:extLst>
                </a:gridCol>
                <a:gridCol w="954300">
                  <a:extLst>
                    <a:ext uri="{9D8B030D-6E8A-4147-A177-3AD203B41FA5}">
                      <a16:colId xmlns:a16="http://schemas.microsoft.com/office/drawing/2014/main" val="1531195206"/>
                    </a:ext>
                  </a:extLst>
                </a:gridCol>
                <a:gridCol w="954300">
                  <a:extLst>
                    <a:ext uri="{9D8B030D-6E8A-4147-A177-3AD203B41FA5}">
                      <a16:colId xmlns:a16="http://schemas.microsoft.com/office/drawing/2014/main" val="509772914"/>
                    </a:ext>
                  </a:extLst>
                </a:gridCol>
                <a:gridCol w="954300">
                  <a:extLst>
                    <a:ext uri="{9D8B030D-6E8A-4147-A177-3AD203B41FA5}">
                      <a16:colId xmlns:a16="http://schemas.microsoft.com/office/drawing/2014/main" val="3839636420"/>
                    </a:ext>
                  </a:extLst>
                </a:gridCol>
                <a:gridCol w="954300">
                  <a:extLst>
                    <a:ext uri="{9D8B030D-6E8A-4147-A177-3AD203B41FA5}">
                      <a16:colId xmlns:a16="http://schemas.microsoft.com/office/drawing/2014/main" val="866713568"/>
                    </a:ext>
                  </a:extLst>
                </a:gridCol>
                <a:gridCol w="1084034">
                  <a:extLst>
                    <a:ext uri="{9D8B030D-6E8A-4147-A177-3AD203B41FA5}">
                      <a16:colId xmlns:a16="http://schemas.microsoft.com/office/drawing/2014/main" val="693651274"/>
                    </a:ext>
                  </a:extLst>
                </a:gridCol>
                <a:gridCol w="1169993">
                  <a:extLst>
                    <a:ext uri="{9D8B030D-6E8A-4147-A177-3AD203B41FA5}">
                      <a16:colId xmlns:a16="http://schemas.microsoft.com/office/drawing/2014/main" val="1070078166"/>
                    </a:ext>
                  </a:extLst>
                </a:gridCol>
                <a:gridCol w="1640378">
                  <a:extLst>
                    <a:ext uri="{9D8B030D-6E8A-4147-A177-3AD203B41FA5}">
                      <a16:colId xmlns:a16="http://schemas.microsoft.com/office/drawing/2014/main" val="3703244379"/>
                    </a:ext>
                  </a:extLst>
                </a:gridCol>
                <a:gridCol w="1969886">
                  <a:extLst>
                    <a:ext uri="{9D8B030D-6E8A-4147-A177-3AD203B41FA5}">
                      <a16:colId xmlns:a16="http://schemas.microsoft.com/office/drawing/2014/main" val="3916951199"/>
                    </a:ext>
                  </a:extLst>
                </a:gridCol>
              </a:tblGrid>
              <a:tr h="0">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indent="469265"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境外學校名稱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gridSpan="2">
                  <a:txBody>
                    <a:bodyPr/>
                    <a:lstStyle/>
                    <a:p>
                      <a:pPr marL="0" indent="469265" algn="l" defTabSz="914400" rtl="0" eaLnBrk="1" latinLnBrk="0" hangingPunct="1">
                        <a:lnSpc>
                          <a:spcPts val="1600"/>
                        </a:lnSpc>
                        <a:spcAft>
                          <a:spcPts val="0"/>
                        </a:spcAft>
                        <a:tabLst>
                          <a:tab pos="4591050" algn="ctr"/>
                        </a:tabLs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altLang="en-US"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簽約代表</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6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可複選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簽約項目</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複選</a:t>
                      </a: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tabLst>
                          <a:tab pos="4591050" algn="ctr"/>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曾經依簽約項目</a:t>
                      </a:r>
                    </a:p>
                    <a:p>
                      <a:pPr marL="0" algn="l" defTabSz="914400" rtl="0" eaLnBrk="1" latinLnBrk="0" hangingPunct="1">
                        <a:lnSpc>
                          <a:spcPts val="1600"/>
                        </a:lnSpc>
                        <a:spcAft>
                          <a:spcPts val="0"/>
                        </a:spcAft>
                        <a:tabLst>
                          <a:tab pos="4591050" algn="ctr"/>
                        </a:tabLs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進行交流活動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8764591"/>
                  </a:ext>
                </a:extLst>
              </a:tr>
              <a:tr h="203835">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英文名稱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中文名稱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英文名稱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3524804635"/>
                  </a:ext>
                </a:extLst>
              </a:tr>
              <a:tr h="0">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en-US"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交換教師</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交換學生</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學術研究</a:t>
                      </a:r>
                    </a:p>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其他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469265"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是</a:t>
                      </a:r>
                    </a:p>
                    <a:p>
                      <a:pPr marL="0" indent="469265"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231094"/>
                  </a:ext>
                </a:extLst>
              </a:tr>
            </a:tbl>
          </a:graphicData>
        </a:graphic>
      </p:graphicFrame>
    </p:spTree>
    <p:extLst>
      <p:ext uri="{BB962C8B-B14F-4D97-AF65-F5344CB8AC3E}">
        <p14:creationId xmlns:p14="http://schemas.microsoft.com/office/powerpoint/2010/main" val="902218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7"/>
          <p:cNvSpPr>
            <a:spLocks noChangeArrowheads="1"/>
          </p:cNvSpPr>
          <p:nvPr/>
        </p:nvSpPr>
        <p:spPr bwMode="gray">
          <a:xfrm>
            <a:off x="3569" y="7006"/>
            <a:ext cx="890140" cy="40011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defRPr/>
            </a:pPr>
            <a:r>
              <a:rPr lang="en-US" altLang="zh-TW" sz="2000" b="1" dirty="0" smtClean="0">
                <a:solidFill>
                  <a:srgbClr val="000000"/>
                </a:solidFill>
                <a:cs typeface="Arial" panose="020B0604020202020204" pitchFamily="34" charset="0"/>
              </a:rPr>
              <a:t>4.12</a:t>
            </a:r>
            <a:endParaRPr lang="en-US" altLang="zh-TW" sz="2000" b="1" dirty="0">
              <a:solidFill>
                <a:srgbClr val="000000"/>
              </a:solidFill>
              <a:cs typeface="Arial" panose="020B0604020202020204" pitchFamily="34" charset="0"/>
            </a:endParaRPr>
          </a:p>
        </p:txBody>
      </p:sp>
      <p:sp>
        <p:nvSpPr>
          <p:cNvPr id="7" name="Rectangle 2"/>
          <p:cNvSpPr>
            <a:spLocks noGrp="1" noChangeArrowheads="1"/>
          </p:cNvSpPr>
          <p:nvPr>
            <p:ph type="title"/>
          </p:nvPr>
        </p:nvSpPr>
        <p:spPr>
          <a:xfrm>
            <a:off x="9336" y="363118"/>
            <a:ext cx="12182664" cy="498548"/>
          </a:xfrm>
        </p:spPr>
        <p:txBody>
          <a:bodyPr anchor="t">
            <a:noAutofit/>
          </a:bodyPr>
          <a:lstStyle/>
          <a:p>
            <a:pPr algn="l">
              <a:defRPr/>
            </a:pP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研</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7. </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學校、研究學院辦理國際及兩岸學術研討會</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zh-TW" altLang="en-US"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a:t>
            </a:r>
            <a:r>
              <a:rPr lang="en-US" altLang="zh-TW" sz="30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	(10</a:t>
            </a:r>
            <a:r>
              <a:rPr lang="zh-TW"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月填報</a:t>
            </a:r>
            <a:r>
              <a:rPr lang="en-US" altLang="zh-TW" sz="30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30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6" name="矩形 5"/>
          <p:cNvSpPr/>
          <p:nvPr/>
        </p:nvSpPr>
        <p:spPr>
          <a:xfrm>
            <a:off x="128016" y="1985553"/>
            <a:ext cx="11965337" cy="2123658"/>
          </a:xfrm>
          <a:prstGeom prst="rect">
            <a:avLst/>
          </a:prstGeom>
        </p:spPr>
        <p:txBody>
          <a:bodyPr wrap="square">
            <a:spAutoFit/>
          </a:bodyPr>
          <a:lstStyle/>
          <a:p>
            <a:pPr algn="just">
              <a:lnSpc>
                <a:spcPct val="150000"/>
              </a:lnSpc>
              <a:spcBef>
                <a:spcPts val="0"/>
              </a:spcBef>
              <a:spcAft>
                <a:spcPts val="0"/>
              </a:spcAft>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113.10</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期</a:t>
            </a:r>
            <a:r>
              <a:rPr lang="en-US"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a:solidFill>
                  <a:srgbClr val="FF0000"/>
                </a:solidFill>
                <a:latin typeface="Arial" panose="020B0604020202020204" pitchFamily="34" charset="0"/>
                <a:ea typeface="微軟正黑體" panose="020B0604030504040204" pitchFamily="34" charset="-120"/>
                <a:cs typeface="Arial" panose="020B0604020202020204" pitchFamily="34" charset="0"/>
              </a:rPr>
              <a:t>修正填表說明</a:t>
            </a:r>
            <a:r>
              <a:rPr lang="en-US"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新增</a:t>
            </a:r>
            <a:r>
              <a:rPr lang="zh-TW" altLang="en-US" sz="2200" b="1" dirty="0">
                <a:solidFill>
                  <a:srgbClr val="0000FF"/>
                </a:solidFill>
                <a:latin typeface="Arial" panose="020B0604020202020204" pitchFamily="34" charset="0"/>
                <a:ea typeface="微軟正黑體" panose="020B0604030504040204" pitchFamily="34" charset="-120"/>
                <a:cs typeface="Arial" panose="020B0604020202020204" pitchFamily="34" charset="0"/>
              </a:rPr>
              <a:t>辦理</a:t>
            </a:r>
            <a:r>
              <a:rPr lang="zh-TW" altLang="en-US" sz="2200" b="1" dirty="0" smtClean="0">
                <a:solidFill>
                  <a:srgbClr val="0000FF"/>
                </a:solidFill>
                <a:latin typeface="Arial" panose="020B0604020202020204" pitchFamily="34" charset="0"/>
                <a:ea typeface="微軟正黑體" panose="020B0604030504040204" pitchFamily="34" charset="-120"/>
                <a:cs typeface="Arial" panose="020B0604020202020204" pitchFamily="34" charset="0"/>
              </a:rPr>
              <a:t>代表欄位</a:t>
            </a:r>
            <a:endParaRPr lang="en-US"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a:p>
            <a:pPr marL="342900" indent="-342900">
              <a:lnSpc>
                <a:spcPct val="150000"/>
              </a:lnSpc>
              <a:buFont typeface="Wingdings" panose="05000000000000000000" pitchFamily="2" charset="2"/>
              <a:buChar char="l"/>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辦理代表</a:t>
            </a:r>
            <a:r>
              <a:rPr lang="zh-TW" altLang="en-US"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r>
              <a:rPr lang="zh-TW" altLang="zh-TW" sz="2200"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請</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填報【學校；研究學院】辦理國際及兩岸學術研討會之情形，其中「研究學院」</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名稱將依</a:t>
            </a:r>
            <a:r>
              <a:rPr lang="zh-TW" altLang="zh-TW"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「國家重點領域產學合作及人才培育創新條例」核定之研究學院資訊匯入</a:t>
            </a:r>
            <a:r>
              <a:rPr lang="zh-TW" altLang="en-US" sz="2200" dirty="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zh-TW" altLang="zh-TW" sz="2200" dirty="0"/>
          </a:p>
          <a:p>
            <a:pPr marL="342900" indent="-342900" algn="just">
              <a:lnSpc>
                <a:spcPct val="150000"/>
              </a:lnSpc>
              <a:spcBef>
                <a:spcPts val="0"/>
              </a:spcBef>
              <a:spcAft>
                <a:spcPts val="0"/>
              </a:spcAft>
              <a:buFont typeface="Wingdings" panose="05000000000000000000" pitchFamily="2" charset="2"/>
              <a:buChar char="l"/>
              <a:tabLst>
                <a:tab pos="30480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若</a:t>
            </a:r>
            <a:r>
              <a:rPr lang="zh-TW"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rPr>
              <a:t>前揭研討會係由「學校及研究學院」共同辦理者</a:t>
            </a:r>
            <a:r>
              <a:rPr lang="zh-TW" altLang="zh-TW" sz="2200" b="1" dirty="0">
                <a:latin typeface="Arial" panose="020B0604020202020204" pitchFamily="34" charset="0"/>
                <a:ea typeface="微軟正黑體" panose="020B0604030504040204" pitchFamily="34" charset="-120"/>
                <a:cs typeface="Arial" panose="020B0604020202020204" pitchFamily="34" charset="0"/>
              </a:rPr>
              <a:t>，可</a:t>
            </a:r>
            <a:r>
              <a:rPr lang="zh-TW" altLang="zh-TW" sz="2200" b="1" dirty="0" smtClean="0">
                <a:latin typeface="Arial" panose="020B0604020202020204" pitchFamily="34" charset="0"/>
                <a:ea typeface="微軟正黑體" panose="020B0604030504040204" pitchFamily="34" charset="-120"/>
                <a:cs typeface="Arial" panose="020B0604020202020204" pitchFamily="34" charset="0"/>
              </a:rPr>
              <a:t>複選</a:t>
            </a:r>
            <a:r>
              <a:rPr lang="zh-TW" altLang="en-US" sz="2200" b="1" dirty="0" smtClean="0">
                <a:latin typeface="Arial" panose="020B0604020202020204" pitchFamily="34" charset="0"/>
                <a:ea typeface="微軟正黑體" panose="020B0604030504040204" pitchFamily="34" charset="-120"/>
                <a:cs typeface="Arial" panose="020B0604020202020204" pitchFamily="34" charset="0"/>
              </a:rPr>
              <a:t>填報</a:t>
            </a:r>
            <a:r>
              <a:rPr lang="zh-TW" altLang="zh-TW" sz="2200" b="1" dirty="0" smtClean="0">
                <a:solidFill>
                  <a:srgbClr val="000000"/>
                </a:solidFill>
                <a:latin typeface="Arial" panose="020B0604020202020204" pitchFamily="34" charset="0"/>
                <a:ea typeface="微軟正黑體" panose="020B0604030504040204" pitchFamily="34" charset="-120"/>
                <a:cs typeface="Arial" panose="020B0604020202020204" pitchFamily="34" charset="0"/>
              </a:rPr>
              <a:t>。</a:t>
            </a:r>
            <a:endParaRPr lang="en-US" altLang="zh-TW" sz="22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3" name="表格 2"/>
          <p:cNvGraphicFramePr>
            <a:graphicFrameLocks noGrp="1"/>
          </p:cNvGraphicFramePr>
          <p:nvPr>
            <p:extLst>
              <p:ext uri="{D42A27DB-BD31-4B8C-83A1-F6EECF244321}">
                <p14:modId xmlns:p14="http://schemas.microsoft.com/office/powerpoint/2010/main" val="1086822192"/>
              </p:ext>
            </p:extLst>
          </p:nvPr>
        </p:nvGraphicFramePr>
        <p:xfrm>
          <a:off x="128016" y="964278"/>
          <a:ext cx="11804905" cy="1010825"/>
        </p:xfrm>
        <a:graphic>
          <a:graphicData uri="http://schemas.openxmlformats.org/drawingml/2006/table">
            <a:tbl>
              <a:tblPr firstRow="1" firstCol="1" lastRow="1" lastCol="1" bandRow="1" bandCol="1"/>
              <a:tblGrid>
                <a:gridCol w="1572113">
                  <a:extLst>
                    <a:ext uri="{9D8B030D-6E8A-4147-A177-3AD203B41FA5}">
                      <a16:colId xmlns:a16="http://schemas.microsoft.com/office/drawing/2014/main" val="612175285"/>
                    </a:ext>
                  </a:extLst>
                </a:gridCol>
                <a:gridCol w="1660254">
                  <a:extLst>
                    <a:ext uri="{9D8B030D-6E8A-4147-A177-3AD203B41FA5}">
                      <a16:colId xmlns:a16="http://schemas.microsoft.com/office/drawing/2014/main" val="3615784572"/>
                    </a:ext>
                  </a:extLst>
                </a:gridCol>
                <a:gridCol w="1661015">
                  <a:extLst>
                    <a:ext uri="{9D8B030D-6E8A-4147-A177-3AD203B41FA5}">
                      <a16:colId xmlns:a16="http://schemas.microsoft.com/office/drawing/2014/main" val="1670667334"/>
                    </a:ext>
                  </a:extLst>
                </a:gridCol>
                <a:gridCol w="1661015">
                  <a:extLst>
                    <a:ext uri="{9D8B030D-6E8A-4147-A177-3AD203B41FA5}">
                      <a16:colId xmlns:a16="http://schemas.microsoft.com/office/drawing/2014/main" val="4104594381"/>
                    </a:ext>
                  </a:extLst>
                </a:gridCol>
                <a:gridCol w="2154152">
                  <a:extLst>
                    <a:ext uri="{9D8B030D-6E8A-4147-A177-3AD203B41FA5}">
                      <a16:colId xmlns:a16="http://schemas.microsoft.com/office/drawing/2014/main" val="953672231"/>
                    </a:ext>
                  </a:extLst>
                </a:gridCol>
                <a:gridCol w="1572113">
                  <a:extLst>
                    <a:ext uri="{9D8B030D-6E8A-4147-A177-3AD203B41FA5}">
                      <a16:colId xmlns:a16="http://schemas.microsoft.com/office/drawing/2014/main" val="4225585328"/>
                    </a:ext>
                  </a:extLst>
                </a:gridCol>
                <a:gridCol w="1524243">
                  <a:extLst>
                    <a:ext uri="{9D8B030D-6E8A-4147-A177-3AD203B41FA5}">
                      <a16:colId xmlns:a16="http://schemas.microsoft.com/office/drawing/2014/main" val="3549246028"/>
                    </a:ext>
                  </a:extLst>
                </a:gridCol>
              </a:tblGrid>
              <a:tr h="251723">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學年度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ctr"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辦理</a:t>
                      </a:r>
                      <a:r>
                        <a:rPr kumimoji="0" 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代表</a:t>
                      </a:r>
                      <a:endPar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p>
                      <a:pPr marL="0" algn="ctr" defTabSz="914400" rtl="0" eaLnBrk="1" latinLnBrk="0" hangingPunct="1">
                        <a:lnSpc>
                          <a:spcPts val="1600"/>
                        </a:lnSpc>
                        <a:spcAft>
                          <a:spcPts val="0"/>
                        </a:spcAft>
                      </a:pP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12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可複選</a:t>
                      </a:r>
                      <a:r>
                        <a:rPr kumimoji="0" lang="en-US" altLang="zh-TW" sz="12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endPar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舉辦方式</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會議名稱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會議舉行國家</a:t>
                      </a: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a:t>
                      </a: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地區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會議舉行起迄日期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999151466"/>
                  </a:ext>
                </a:extLst>
              </a:tr>
              <a:tr h="25172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開始日期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結束日期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2660312"/>
                  </a:ext>
                </a:extLst>
              </a:tr>
              <a:tr h="507379">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□學校</a:t>
                      </a:r>
                    </a:p>
                    <a:p>
                      <a:pPr marL="0" algn="l" defTabSz="914400" rtl="0" eaLnBrk="1" latinLnBrk="0" hangingPunct="1">
                        <a:lnSpc>
                          <a:spcPts val="1600"/>
                        </a:lnSpc>
                        <a:spcAft>
                          <a:spcPts val="0"/>
                        </a:spcAft>
                      </a:pPr>
                      <a:r>
                        <a:rPr kumimoji="0" lang="zh-TW" sz="12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□研究學院</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□主辦</a:t>
                      </a:r>
                    </a:p>
                    <a:p>
                      <a:pPr marL="0" algn="l" defTabSz="914400" rtl="0" eaLnBrk="1" latinLnBrk="0" hangingPunct="1">
                        <a:lnSpc>
                          <a:spcPts val="1600"/>
                        </a:lnSpc>
                        <a:spcAft>
                          <a:spcPts val="0"/>
                        </a:spcAft>
                      </a:pPr>
                      <a:r>
                        <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□協辦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lnSpc>
                          <a:spcPts val="1600"/>
                        </a:lnSpc>
                        <a:spcAft>
                          <a:spcPts val="0"/>
                        </a:spcAft>
                      </a:pPr>
                      <a:r>
                        <a:rPr kumimoji="0" lang="en-US"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rPr>
                        <a:t> </a:t>
                      </a:r>
                      <a:endParaRPr kumimoji="0" lang="zh-TW" sz="800" b="1" i="0" u="none" strike="noStrike" kern="1200" cap="none" normalizeH="0" baseline="0" dirty="0">
                        <a:ln>
                          <a:noFill/>
                        </a:ln>
                        <a:solidFill>
                          <a:schemeClr val="bg1">
                            <a:lumMod val="65000"/>
                          </a:schemeClr>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855585"/>
                  </a:ext>
                </a:extLst>
              </a:tr>
            </a:tbl>
          </a:graphicData>
        </a:graphic>
      </p:graphicFrame>
    </p:spTree>
    <p:extLst>
      <p:ext uri="{BB962C8B-B14F-4D97-AF65-F5344CB8AC3E}">
        <p14:creationId xmlns:p14="http://schemas.microsoft.com/office/powerpoint/2010/main" val="1988053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34250" y="343069"/>
            <a:ext cx="2866766" cy="683741"/>
          </a:xfrm>
        </p:spPr>
        <p:txBody>
          <a:bodyPr>
            <a:noAutofit/>
          </a:bodyPr>
          <a:lstStyle/>
          <a:p>
            <a:pPr algn="ctr"/>
            <a:r>
              <a:rPr lang="zh-TW" altLang="en-US" sz="48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聯絡資訊</a:t>
            </a:r>
            <a:endParaRPr lang="zh-TW" altLang="en-US" sz="4800" b="1" dirty="0">
              <a:solidFill>
                <a:srgbClr val="00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8" name="矩形 7"/>
          <p:cNvSpPr/>
          <p:nvPr/>
        </p:nvSpPr>
        <p:spPr>
          <a:xfrm>
            <a:off x="2185215" y="1392368"/>
            <a:ext cx="7963672" cy="21812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sp>
        <p:nvSpPr>
          <p:cNvPr id="10" name="矩形 9"/>
          <p:cNvSpPr/>
          <p:nvPr/>
        </p:nvSpPr>
        <p:spPr>
          <a:xfrm>
            <a:off x="2187926" y="3878636"/>
            <a:ext cx="7958250" cy="1533525"/>
          </a:xfrm>
          <a:prstGeom prst="rect">
            <a:avLst/>
          </a:prstGeom>
          <a:blipFill>
            <a:blip r:embed="rId3"/>
            <a:tile tx="0" ty="0" sx="100000" sy="100000" flip="none" algn="tl"/>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zh-TW" altLang="en-US" b="1">
              <a:solidFill>
                <a:srgbClr val="FFFFFF"/>
              </a:solidFill>
              <a:ea typeface="微軟正黑體" panose="020B0604030504040204" pitchFamily="34" charset="-120"/>
            </a:endParaRPr>
          </a:p>
        </p:txBody>
      </p:sp>
      <p:pic>
        <p:nvPicPr>
          <p:cNvPr id="11" name="Picture 6" descr="C:\Users\HEUser\Desktop\1103\phone_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019" y="1800353"/>
            <a:ext cx="16256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0"/>
          <p:cNvSpPr txBox="1">
            <a:spLocks noChangeArrowheads="1"/>
          </p:cNvSpPr>
          <p:nvPr/>
        </p:nvSpPr>
        <p:spPr bwMode="auto">
          <a:xfrm>
            <a:off x="3976485" y="2159922"/>
            <a:ext cx="29546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00"/>
                </a:solidFill>
                <a:ea typeface="微軟正黑體" panose="020B0604030504040204" pitchFamily="34" charset="-120"/>
                <a:cs typeface="Arial" panose="020B0604020202020204" pitchFamily="34" charset="0"/>
              </a:rPr>
              <a:t>(05)534-2601</a:t>
            </a:r>
            <a:endParaRPr lang="zh-TW" altLang="en-US" sz="3600" b="1" dirty="0">
              <a:solidFill>
                <a:srgbClr val="000000"/>
              </a:solidFill>
              <a:ea typeface="微軟正黑體" panose="020B0604030504040204" pitchFamily="34" charset="-120"/>
              <a:cs typeface="Arial" panose="020B0604020202020204" pitchFamily="34" charset="0"/>
            </a:endParaRPr>
          </a:p>
        </p:txBody>
      </p:sp>
      <p:sp>
        <p:nvSpPr>
          <p:cNvPr id="13" name="文字方塊 37"/>
          <p:cNvSpPr txBox="1">
            <a:spLocks noChangeArrowheads="1"/>
          </p:cNvSpPr>
          <p:nvPr/>
        </p:nvSpPr>
        <p:spPr bwMode="auto">
          <a:xfrm>
            <a:off x="6932614" y="14103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5377</a:t>
            </a:r>
            <a:endParaRPr lang="zh-TW" altLang="en-US" sz="3600" b="1" dirty="0">
              <a:solidFill>
                <a:srgbClr val="0000FF"/>
              </a:solidFill>
              <a:ea typeface="微軟正黑體" panose="020B0604030504040204" pitchFamily="34" charset="-120"/>
              <a:cs typeface="Arial" panose="020B0604020202020204" pitchFamily="34" charset="0"/>
            </a:endParaRPr>
          </a:p>
        </p:txBody>
      </p:sp>
      <p:cxnSp>
        <p:nvCxnSpPr>
          <p:cNvPr id="14" name="直線接點 13"/>
          <p:cNvCxnSpPr>
            <a:endCxn id="8" idx="3"/>
          </p:cNvCxnSpPr>
          <p:nvPr/>
        </p:nvCxnSpPr>
        <p:spPr>
          <a:xfrm>
            <a:off x="6908801" y="2482978"/>
            <a:ext cx="3240087" cy="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字方塊 16"/>
          <p:cNvSpPr txBox="1">
            <a:spLocks noChangeArrowheads="1"/>
          </p:cNvSpPr>
          <p:nvPr/>
        </p:nvSpPr>
        <p:spPr bwMode="auto">
          <a:xfrm>
            <a:off x="8479712" y="1729218"/>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p>
        </p:txBody>
      </p:sp>
      <p:sp>
        <p:nvSpPr>
          <p:cNvPr id="16" name="文字方塊 37"/>
          <p:cNvSpPr txBox="1">
            <a:spLocks noChangeArrowheads="1"/>
          </p:cNvSpPr>
          <p:nvPr/>
        </p:nvSpPr>
        <p:spPr bwMode="auto">
          <a:xfrm>
            <a:off x="6932613" y="1902520"/>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00FF"/>
                </a:solidFill>
                <a:ea typeface="微軟正黑體" panose="020B0604030504040204" pitchFamily="34" charset="-120"/>
                <a:cs typeface="Arial" panose="020B0604020202020204" pitchFamily="34" charset="0"/>
              </a:rPr>
              <a:t># 5378</a:t>
            </a:r>
            <a:endParaRPr lang="zh-TW" altLang="en-US" sz="3600" b="1" dirty="0">
              <a:solidFill>
                <a:srgbClr val="0000FF"/>
              </a:solidFill>
              <a:ea typeface="微軟正黑體" panose="020B0604030504040204" pitchFamily="34" charset="-120"/>
              <a:cs typeface="Arial" panose="020B0604020202020204" pitchFamily="34" charset="0"/>
            </a:endParaRPr>
          </a:p>
        </p:txBody>
      </p:sp>
      <p:sp>
        <p:nvSpPr>
          <p:cNvPr id="17" name="文字方塊 37"/>
          <p:cNvSpPr txBox="1">
            <a:spLocks noChangeArrowheads="1"/>
          </p:cNvSpPr>
          <p:nvPr/>
        </p:nvSpPr>
        <p:spPr bwMode="auto">
          <a:xfrm>
            <a:off x="6943587" y="2434015"/>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zh-TW" sz="3600" b="1" dirty="0">
                <a:solidFill>
                  <a:srgbClr val="008000"/>
                </a:solidFill>
                <a:ea typeface="微軟正黑體" panose="020B0604030504040204" pitchFamily="34" charset="-120"/>
                <a:cs typeface="Arial" panose="020B0604020202020204" pitchFamily="34" charset="0"/>
              </a:rPr>
              <a:t># 5379</a:t>
            </a:r>
            <a:endParaRPr lang="zh-TW" altLang="en-US" sz="3600" b="1" dirty="0">
              <a:solidFill>
                <a:srgbClr val="008000"/>
              </a:solidFill>
              <a:ea typeface="微軟正黑體" panose="020B0604030504040204" pitchFamily="34" charset="-120"/>
              <a:cs typeface="Arial" panose="020B0604020202020204" pitchFamily="34" charset="0"/>
            </a:endParaRPr>
          </a:p>
        </p:txBody>
      </p:sp>
      <p:sp>
        <p:nvSpPr>
          <p:cNvPr id="18" name="文字方塊 37"/>
          <p:cNvSpPr txBox="1">
            <a:spLocks noChangeArrowheads="1"/>
          </p:cNvSpPr>
          <p:nvPr/>
        </p:nvSpPr>
        <p:spPr bwMode="auto">
          <a:xfrm>
            <a:off x="6908801" y="2903107"/>
            <a:ext cx="159530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buFontTx/>
              <a:buNone/>
              <a:defRPr sz="3600" b="1">
                <a:solidFill>
                  <a:srgbClr val="008000"/>
                </a:solidFill>
                <a:latin typeface="Arial" panose="020B0604020202020204" pitchFamily="34" charset="0"/>
                <a:ea typeface="新細明體" panose="02020500000000000000" pitchFamily="18" charset="-120"/>
                <a:cs typeface="Arial" panose="020B0604020202020204" pitchFamily="34"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zh-TW" dirty="0">
                <a:ea typeface="微軟正黑體" panose="020B0604030504040204" pitchFamily="34" charset="-120"/>
              </a:rPr>
              <a:t># 5380</a:t>
            </a:r>
            <a:endParaRPr lang="zh-TW" altLang="en-US" dirty="0">
              <a:ea typeface="微軟正黑體" panose="020B0604030504040204" pitchFamily="34" charset="-120"/>
            </a:endParaRPr>
          </a:p>
        </p:txBody>
      </p:sp>
      <p:sp>
        <p:nvSpPr>
          <p:cNvPr id="19" name="文字方塊 15"/>
          <p:cNvSpPr txBox="1">
            <a:spLocks noChangeArrowheads="1"/>
          </p:cNvSpPr>
          <p:nvPr/>
        </p:nvSpPr>
        <p:spPr bwMode="auto">
          <a:xfrm>
            <a:off x="8522629" y="2722153"/>
            <a:ext cx="16208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p>
        </p:txBody>
      </p:sp>
      <p:pic>
        <p:nvPicPr>
          <p:cNvPr id="20" name="Picture 5" descr="C:\Users\HEUser\Desktop\1103\Picture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9519" y="4100987"/>
            <a:ext cx="124460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9"/>
          <p:cNvSpPr txBox="1">
            <a:spLocks noChangeArrowheads="1"/>
          </p:cNvSpPr>
          <p:nvPr/>
        </p:nvSpPr>
        <p:spPr bwMode="auto">
          <a:xfrm>
            <a:off x="3832225" y="4182334"/>
            <a:ext cx="61531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zh-TW" altLang="en-US" sz="2800" b="1" dirty="0">
                <a:solidFill>
                  <a:srgbClr val="0000FF"/>
                </a:solidFill>
                <a:ea typeface="微軟正黑體" panose="020B0604030504040204" pitchFamily="34" charset="-120"/>
                <a:cs typeface="Arial" panose="020B0604020202020204" pitchFamily="34" charset="0"/>
              </a:rPr>
              <a:t>表冊疑義：</a:t>
            </a:r>
            <a:r>
              <a:rPr lang="en-US" altLang="zh-TW" sz="2800" b="1" dirty="0">
                <a:solidFill>
                  <a:srgbClr val="0000FF"/>
                </a:solidFill>
                <a:ea typeface="微軟正黑體" panose="020B0604030504040204" pitchFamily="34" charset="-120"/>
                <a:cs typeface="Arial" panose="020B0604020202020204" pitchFamily="34" charset="0"/>
              </a:rPr>
              <a:t>hedb@yuntech.edu.tw</a:t>
            </a:r>
          </a:p>
          <a:p>
            <a:pPr>
              <a:spcBef>
                <a:spcPct val="0"/>
              </a:spcBef>
              <a:buFontTx/>
              <a:buNone/>
            </a:pPr>
            <a:r>
              <a:rPr lang="zh-TW" altLang="en-US" sz="2800" b="1" dirty="0">
                <a:solidFill>
                  <a:srgbClr val="008000"/>
                </a:solidFill>
                <a:ea typeface="微軟正黑體" panose="020B0604030504040204" pitchFamily="34" charset="-120"/>
                <a:cs typeface="Arial" panose="020B0604020202020204" pitchFamily="34" charset="0"/>
              </a:rPr>
              <a:t>系統程式：</a:t>
            </a:r>
            <a:r>
              <a:rPr lang="en-US" altLang="zh-TW" sz="2800" b="1" dirty="0">
                <a:solidFill>
                  <a:srgbClr val="008000"/>
                </a:solidFill>
                <a:ea typeface="微軟正黑體" panose="020B0604030504040204" pitchFamily="34" charset="-120"/>
                <a:cs typeface="Arial" panose="020B0604020202020204" pitchFamily="34" charset="0"/>
              </a:rPr>
              <a:t>hedb2@yuntech.edu.tw</a:t>
            </a:r>
            <a:endParaRPr lang="zh-TW" altLang="en-US" sz="2800" b="1" dirty="0">
              <a:solidFill>
                <a:srgbClr val="008000"/>
              </a:solidFill>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78160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p:cNvSpPr txBox="1">
            <a:spLocks noChangeArrowheads="1"/>
          </p:cNvSpPr>
          <p:nvPr/>
        </p:nvSpPr>
        <p:spPr bwMode="gray">
          <a:xfrm>
            <a:off x="1978870" y="2323291"/>
            <a:ext cx="844378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2800" b="1" i="1" kern="1200">
                <a:solidFill>
                  <a:schemeClr val="tx1"/>
                </a:solidFill>
                <a:latin typeface="+mj-lt"/>
                <a:ea typeface="+mj-ea"/>
                <a:cs typeface="+mj-cs"/>
              </a:defRPr>
            </a:lvl1pPr>
            <a:lvl2pPr algn="l" rtl="0" eaLnBrk="1" fontAlgn="base" hangingPunct="1">
              <a:spcBef>
                <a:spcPct val="0"/>
              </a:spcBef>
              <a:spcAft>
                <a:spcPct val="0"/>
              </a:spcAft>
              <a:defRPr sz="2800" b="1" i="1">
                <a:solidFill>
                  <a:schemeClr val="tx1"/>
                </a:solidFill>
                <a:latin typeface="Verdana" panose="020B0604030504040204" pitchFamily="34" charset="0"/>
              </a:defRPr>
            </a:lvl2pPr>
            <a:lvl3pPr algn="l" rtl="0" eaLnBrk="1" fontAlgn="base" hangingPunct="1">
              <a:spcBef>
                <a:spcPct val="0"/>
              </a:spcBef>
              <a:spcAft>
                <a:spcPct val="0"/>
              </a:spcAft>
              <a:defRPr sz="2800" b="1" i="1">
                <a:solidFill>
                  <a:schemeClr val="tx1"/>
                </a:solidFill>
                <a:latin typeface="Verdana" panose="020B0604030504040204" pitchFamily="34" charset="0"/>
              </a:defRPr>
            </a:lvl3pPr>
            <a:lvl4pPr algn="l" rtl="0" eaLnBrk="1" fontAlgn="base" hangingPunct="1">
              <a:spcBef>
                <a:spcPct val="0"/>
              </a:spcBef>
              <a:spcAft>
                <a:spcPct val="0"/>
              </a:spcAft>
              <a:defRPr sz="2800" b="1" i="1">
                <a:solidFill>
                  <a:schemeClr val="tx1"/>
                </a:solidFill>
                <a:latin typeface="Verdana" panose="020B0604030504040204" pitchFamily="34" charset="0"/>
              </a:defRPr>
            </a:lvl4pPr>
            <a:lvl5pPr algn="l" rtl="0" eaLnBrk="1" fontAlgn="base" hangingPunct="1">
              <a:spcBef>
                <a:spcPct val="0"/>
              </a:spcBef>
              <a:spcAft>
                <a:spcPct val="0"/>
              </a:spcAft>
              <a:defRPr sz="2800" b="1" i="1">
                <a:solidFill>
                  <a:schemeClr val="tx1"/>
                </a:solidFill>
                <a:latin typeface="Verdana" panose="020B0604030504040204" pitchFamily="34" charset="0"/>
              </a:defRPr>
            </a:lvl5pPr>
            <a:lvl6pPr marL="457200" algn="l" rtl="0" eaLnBrk="1" fontAlgn="base" hangingPunct="1">
              <a:spcBef>
                <a:spcPct val="0"/>
              </a:spcBef>
              <a:spcAft>
                <a:spcPct val="0"/>
              </a:spcAft>
              <a:defRPr sz="2800" b="1" i="1">
                <a:solidFill>
                  <a:schemeClr val="tx1"/>
                </a:solidFill>
                <a:latin typeface="Verdana" panose="020B0604030504040204" pitchFamily="34" charset="0"/>
              </a:defRPr>
            </a:lvl6pPr>
            <a:lvl7pPr marL="914400" algn="l" rtl="0" eaLnBrk="1" fontAlgn="base" hangingPunct="1">
              <a:spcBef>
                <a:spcPct val="0"/>
              </a:spcBef>
              <a:spcAft>
                <a:spcPct val="0"/>
              </a:spcAft>
              <a:defRPr sz="2800" b="1" i="1">
                <a:solidFill>
                  <a:schemeClr val="tx1"/>
                </a:solidFill>
                <a:latin typeface="Verdana" panose="020B0604030504040204" pitchFamily="34" charset="0"/>
              </a:defRPr>
            </a:lvl7pPr>
            <a:lvl8pPr marL="1371600" algn="l" rtl="0" eaLnBrk="1" fontAlgn="base" hangingPunct="1">
              <a:spcBef>
                <a:spcPct val="0"/>
              </a:spcBef>
              <a:spcAft>
                <a:spcPct val="0"/>
              </a:spcAft>
              <a:defRPr sz="2800" b="1" i="1">
                <a:solidFill>
                  <a:schemeClr val="tx1"/>
                </a:solidFill>
                <a:latin typeface="Verdana" panose="020B0604030504040204" pitchFamily="34" charset="0"/>
              </a:defRPr>
            </a:lvl8pPr>
            <a:lvl9pPr marL="1828800" algn="l" rtl="0" eaLnBrk="1" fontAlgn="base" hangingPunct="1">
              <a:spcBef>
                <a:spcPct val="0"/>
              </a:spcBef>
              <a:spcAft>
                <a:spcPct val="0"/>
              </a:spcAft>
              <a:defRPr sz="2800" b="1" i="1">
                <a:solidFill>
                  <a:schemeClr val="tx1"/>
                </a:solidFill>
                <a:latin typeface="Verdana" panose="020B0604030504040204" pitchFamily="34" charset="0"/>
              </a:defRPr>
            </a:lvl9pPr>
          </a:lstStyle>
          <a:p>
            <a:pPr algn="ctr">
              <a:defRPr/>
            </a:pPr>
            <a:r>
              <a:rPr lang="zh-TW" altLang="en-US" sz="7200"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敬祝 填表順利</a:t>
            </a:r>
          </a:p>
        </p:txBody>
      </p:sp>
      <p:sp>
        <p:nvSpPr>
          <p:cNvPr id="5" name="Rectangle 8"/>
          <p:cNvSpPr txBox="1">
            <a:spLocks noChangeArrowheads="1"/>
          </p:cNvSpPr>
          <p:nvPr/>
        </p:nvSpPr>
        <p:spPr bwMode="auto">
          <a:xfrm>
            <a:off x="1523428" y="5199864"/>
            <a:ext cx="3042851" cy="39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 tIns="10800" rIns="18000" bIns="10800" numCol="1" anchor="t" anchorCtr="0" compatLnSpc="1">
            <a:prstTxWarp prst="textNoShape">
              <a:avLst/>
            </a:prstTxWarp>
            <a:spAutoFit/>
          </a:bodyPr>
          <a:lstStyle>
            <a:lvl1pPr marL="0" indent="0" algn="ctr" rtl="0" eaLnBrk="1" fontAlgn="base" hangingPunct="1">
              <a:spcBef>
                <a:spcPct val="20000"/>
              </a:spcBef>
              <a:spcAft>
                <a:spcPct val="0"/>
              </a:spcAft>
              <a:buClr>
                <a:schemeClr val="accent1"/>
              </a:buClr>
              <a:buSzPct val="80000"/>
              <a:buFont typeface="Wingdings" panose="05000000000000000000" pitchFamily="2" charset="2"/>
              <a:buNone/>
              <a:defRPr sz="2400" kern="1200">
                <a:solidFill>
                  <a:schemeClr val="bg1"/>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lr>
                <a:schemeClr val="accent2"/>
              </a:buClr>
              <a:buSzPct val="70000"/>
              <a:buFont typeface="Wingdings" panose="05000000000000000000" pitchFamily="2" charset="2"/>
              <a:buChar char="l"/>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60000"/>
              <a:buFont typeface="Wingdings" panose="05000000000000000000" pitchFamily="2" charset="2"/>
              <a:buChar char="l"/>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5000"/>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75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defRPr/>
            </a:pPr>
            <a:r>
              <a:rPr lang="zh-TW" altLang="en-US" b="1" dirty="0">
                <a:solidFill>
                  <a:srgbClr val="000000"/>
                </a:solidFill>
                <a:latin typeface="微軟正黑體" panose="020B0604030504040204" pitchFamily="34" charset="-120"/>
                <a:ea typeface="微軟正黑體" panose="020B0604030504040204" pitchFamily="34" charset="-120"/>
                <a:cs typeface="華康中圓體"/>
              </a:rPr>
              <a:t>大學校院校務資料庫</a:t>
            </a:r>
          </a:p>
        </p:txBody>
      </p:sp>
      <p:sp>
        <p:nvSpPr>
          <p:cNvPr id="8" name="Rectangle 17"/>
          <p:cNvSpPr>
            <a:spLocks noChangeArrowheads="1"/>
          </p:cNvSpPr>
          <p:nvPr/>
        </p:nvSpPr>
        <p:spPr bwMode="auto">
          <a:xfrm>
            <a:off x="1683894" y="5739288"/>
            <a:ext cx="2552871"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lvl1pPr algn="ctr">
              <a:spcBef>
                <a:spcPct val="20000"/>
              </a:spcBef>
              <a:buClr>
                <a:schemeClr val="tx1"/>
              </a:buClr>
              <a:buFont typeface="Wingdings" panose="05000000000000000000" pitchFamily="2" charset="2"/>
              <a:defRPr sz="2000">
                <a:solidFill>
                  <a:schemeClr val="tx1"/>
                </a:solidFill>
                <a:latin typeface="Verdana" panose="020B0604030504040204" pitchFamily="34" charset="0"/>
              </a:defRPr>
            </a:lvl1pPr>
            <a:lvl2pPr algn="ctr">
              <a:spcBef>
                <a:spcPct val="20000"/>
              </a:spcBef>
              <a:buClr>
                <a:schemeClr val="tx2"/>
              </a:buClr>
              <a:buSzPct val="60000"/>
              <a:buFont typeface="Wingdings" panose="05000000000000000000" pitchFamily="2" charset="2"/>
              <a:defRPr sz="2400">
                <a:solidFill>
                  <a:schemeClr val="tx1"/>
                </a:solidFill>
                <a:latin typeface="Verdana" panose="020B0604030504040204" pitchFamily="34" charset="0"/>
              </a:defRPr>
            </a:lvl2pPr>
            <a:lvl3pPr algn="ctr">
              <a:spcBef>
                <a:spcPct val="20000"/>
              </a:spcBef>
              <a:buClr>
                <a:schemeClr val="folHlink"/>
              </a:buClr>
              <a:buSzPct val="60000"/>
              <a:buFont typeface="Wingdings" panose="05000000000000000000" pitchFamily="2" charset="2"/>
              <a:defRPr sz="2400">
                <a:solidFill>
                  <a:schemeClr val="tx1"/>
                </a:solidFill>
                <a:latin typeface="Verdana" panose="020B0604030504040204" pitchFamily="34" charset="0"/>
              </a:defRPr>
            </a:lvl3pPr>
            <a:lvl4pPr algn="ctr">
              <a:spcBef>
                <a:spcPct val="20000"/>
              </a:spcBef>
              <a:buClr>
                <a:schemeClr val="tx1"/>
              </a:buClr>
              <a:buSzPct val="60000"/>
              <a:buFont typeface="Wingdings" panose="05000000000000000000" pitchFamily="2" charset="2"/>
              <a:defRPr sz="2000">
                <a:solidFill>
                  <a:schemeClr val="tx1"/>
                </a:solidFill>
                <a:latin typeface="Verdana" panose="020B0604030504040204" pitchFamily="34" charset="0"/>
              </a:defRPr>
            </a:lvl4pPr>
            <a:lvl5pPr algn="ctr">
              <a:spcBef>
                <a:spcPct val="20000"/>
              </a:spcBef>
              <a:buClr>
                <a:schemeClr val="hlink"/>
              </a:buClr>
              <a:buSzPct val="60000"/>
              <a:buFont typeface="Wingdings" panose="05000000000000000000" pitchFamily="2" charset="2"/>
              <a:defRPr sz="2000">
                <a:solidFill>
                  <a:schemeClr val="tx1"/>
                </a:solidFill>
                <a:latin typeface="Verdana" panose="020B0604030504040204" pitchFamily="34" charset="0"/>
              </a:defRPr>
            </a:lvl5pPr>
            <a:lvl6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6pPr>
            <a:lvl7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7pPr>
            <a:lvl8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8pPr>
            <a:lvl9pPr algn="ctr" fontAlgn="base">
              <a:spcBef>
                <a:spcPct val="20000"/>
              </a:spcBef>
              <a:spcAft>
                <a:spcPct val="0"/>
              </a:spcAft>
              <a:buClr>
                <a:schemeClr val="hlink"/>
              </a:buClr>
              <a:buSzPct val="60000"/>
              <a:buFont typeface="Wingdings" panose="05000000000000000000" pitchFamily="2" charset="2"/>
              <a:defRPr sz="2000">
                <a:solidFill>
                  <a:schemeClr val="tx1"/>
                </a:solidFill>
                <a:latin typeface="Verdana" panose="020B0604030504040204" pitchFamily="34" charset="0"/>
              </a:defRPr>
            </a:lvl9pPr>
          </a:lstStyle>
          <a:p>
            <a:pPr algn="l" eaLnBrk="1" hangingPunct="1"/>
            <a:r>
              <a:rPr lang="en-US" altLang="ko-KR" sz="1600" b="1" dirty="0">
                <a:solidFill>
                  <a:srgbClr val="0000FF"/>
                </a:solidFill>
                <a:latin typeface="Arial" panose="020B0604020202020204" pitchFamily="34" charset="0"/>
                <a:ea typeface="Gulim" panose="020B0600000101010101" pitchFamily="34" charset="-127"/>
                <a:cs typeface="Arial" panose="020B0604020202020204" pitchFamily="34" charset="0"/>
              </a:rPr>
              <a:t>https://hedb.moe.edu.tw/</a:t>
            </a:r>
          </a:p>
        </p:txBody>
      </p:sp>
    </p:spTree>
    <p:extLst>
      <p:ext uri="{BB962C8B-B14F-4D97-AF65-F5344CB8AC3E}">
        <p14:creationId xmlns:p14="http://schemas.microsoft.com/office/powerpoint/2010/main" val="4148900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386" y="105931"/>
            <a:ext cx="12180613" cy="609600"/>
          </a:xfrm>
        </p:spPr>
        <p:txBody>
          <a:bodyPr>
            <a:noAutofit/>
          </a:bodyPr>
          <a:lstStyle/>
          <a:p>
            <a:pPr algn="l"/>
            <a:r>
              <a:rPr lang="en-US" altLang="zh-TW"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1.4</a:t>
            </a:r>
            <a:r>
              <a:rPr lang="zh-TW" altLang="en-US" sz="4400" b="1" i="0"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a:t>
            </a:r>
            <a:r>
              <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定期匯出</a:t>
            </a:r>
            <a:r>
              <a:rPr lang="en-US" altLang="zh-TW"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i="0"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4177830262"/>
              </p:ext>
            </p:extLst>
          </p:nvPr>
        </p:nvGraphicFramePr>
        <p:xfrm>
          <a:off x="247826" y="770059"/>
          <a:ext cx="11630827" cy="5863084"/>
        </p:xfrm>
        <a:graphic>
          <a:graphicData uri="http://schemas.openxmlformats.org/drawingml/2006/table">
            <a:tbl>
              <a:tblPr/>
              <a:tblGrid>
                <a:gridCol w="1570159">
                  <a:extLst>
                    <a:ext uri="{9D8B030D-6E8A-4147-A177-3AD203B41FA5}">
                      <a16:colId xmlns:a16="http://schemas.microsoft.com/office/drawing/2014/main" val="20000"/>
                    </a:ext>
                  </a:extLst>
                </a:gridCol>
                <a:gridCol w="7013388">
                  <a:extLst>
                    <a:ext uri="{9D8B030D-6E8A-4147-A177-3AD203B41FA5}">
                      <a16:colId xmlns:a16="http://schemas.microsoft.com/office/drawing/2014/main" val="20001"/>
                    </a:ext>
                  </a:extLst>
                </a:gridCol>
                <a:gridCol w="3047280">
                  <a:extLst>
                    <a:ext uri="{9D8B030D-6E8A-4147-A177-3AD203B41FA5}">
                      <a16:colId xmlns:a16="http://schemas.microsoft.com/office/drawing/2014/main" val="20002"/>
                    </a:ext>
                  </a:extLst>
                </a:gridCol>
              </a:tblGrid>
              <a:tr h="37165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491565">
                <a:tc rowSpan="9">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9072">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大學總量管制小組</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62912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產學合作績效評量</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03147597"/>
                  </a:ext>
                </a:extLst>
              </a:tr>
              <a:tr h="64647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6"/>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6606">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636606">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 </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；研</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endPar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教育部國際化調查</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59709">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財</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教育部會計處</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75352416"/>
                  </a:ext>
                </a:extLst>
              </a:tr>
              <a:tr h="6464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EEAB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高教深耕計劃小組</a:t>
                      </a:r>
                    </a:p>
                  </a:txBody>
                  <a:tcPr marL="91431" marR="91431" marT="45730" marB="4573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4522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162339366"/>
              </p:ext>
            </p:extLst>
          </p:nvPr>
        </p:nvGraphicFramePr>
        <p:xfrm>
          <a:off x="196553" y="751441"/>
          <a:ext cx="11767559" cy="5874608"/>
        </p:xfrm>
        <a:graphic>
          <a:graphicData uri="http://schemas.openxmlformats.org/drawingml/2006/table">
            <a:tbl>
              <a:tblPr/>
              <a:tblGrid>
                <a:gridCol w="1281869">
                  <a:extLst>
                    <a:ext uri="{9D8B030D-6E8A-4147-A177-3AD203B41FA5}">
                      <a16:colId xmlns:a16="http://schemas.microsoft.com/office/drawing/2014/main" val="20000"/>
                    </a:ext>
                  </a:extLst>
                </a:gridCol>
                <a:gridCol w="7870677">
                  <a:extLst>
                    <a:ext uri="{9D8B030D-6E8A-4147-A177-3AD203B41FA5}">
                      <a16:colId xmlns:a16="http://schemas.microsoft.com/office/drawing/2014/main" val="20001"/>
                    </a:ext>
                  </a:extLst>
                </a:gridCol>
                <a:gridCol w="2615013">
                  <a:extLst>
                    <a:ext uri="{9D8B030D-6E8A-4147-A177-3AD203B41FA5}">
                      <a16:colId xmlns:a16="http://schemas.microsoft.com/office/drawing/2014/main" val="20002"/>
                    </a:ext>
                  </a:extLst>
                </a:gridCol>
              </a:tblGrid>
              <a:tr h="407165">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匯出時程</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匯出表冊</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應用單位</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r h="1331880">
                <a:tc rowSpan="7">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月</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113.10</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kern="1200" cap="none" normalizeH="0" baseline="0" dirty="0" smtClean="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113.03</a:t>
                      </a:r>
                      <a:r>
                        <a:rPr kumimoji="0" lang="zh-TW" altLang="en-US" sz="2000" b="1" i="0" u="none" strike="noStrike" kern="1200" cap="none" normalizeH="0" baseline="0" dirty="0">
                          <a:ln>
                            <a:noFill/>
                          </a:ln>
                          <a:solidFill>
                            <a:srgbClr val="0000FF"/>
                          </a:solidFill>
                          <a:effectLst/>
                          <a:latin typeface="Arial" panose="020B0604020202020204" pitchFamily="34" charset="0"/>
                          <a:ea typeface="微軟正黑體" panose="020B0604030504040204" pitchFamily="34" charset="-120"/>
                          <a:cs typeface="Arial" panose="020B0604020202020204" pitchFamily="34" charset="0"/>
                        </a:rPr>
                        <a:t>期</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：研</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sym typeface="Wingdings" panose="05000000000000000000" pitchFamily="2" charset="2"/>
                        </a:rPr>
                        <a:t>13)</a:t>
                      </a:r>
                      <a:endPar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私立大學校院獎補助小組</a:t>
                      </a:r>
                      <a:endPar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3">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700" b="1" i="0" u="none" strike="noStrike" kern="1200" cap="none" normalizeH="0" baseline="0" dirty="0">
                        <a:ln>
                          <a:noFill/>
                        </a:ln>
                        <a:solidFill>
                          <a:srgbClr val="000000"/>
                        </a:solidFill>
                        <a:effectLst>
                          <a:outerShdw blurRad="38100" dist="38100" dir="2700000" algn="tl">
                            <a:srgbClr val="FFFFFF"/>
                          </a:outerShdw>
                        </a:effectLst>
                        <a:latin typeface="Times New Roman" panose="02020603050405020304" pitchFamily="18" charset="0"/>
                        <a:ea typeface="微軟正黑體" panose="020B0604030504040204" pitchFamily="34" charset="-120"/>
                        <a:cs typeface="Times New Roman" panose="02020603050405020304" pitchFamily="18"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大專校院一覽表</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19820161"/>
                  </a:ext>
                </a:extLst>
              </a:tr>
              <a:tr h="1448435">
                <a:tc vMerge="1">
                  <a:txBody>
                    <a:bodyPr/>
                    <a:lstStyle/>
                    <a:p>
                      <a:endParaRPr lang="zh-TW" altLang="en-US"/>
                    </a:p>
                  </a:txBody>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24-A</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33)</a:t>
                      </a: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職</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17</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18)</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教育部統計處</a:t>
                      </a: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135">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基</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en-US" altLang="zh-TW" sz="2000" b="1" i="0" u="none" strike="noStrike" kern="1200"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cap="none" normalizeH="0" baseline="0" dirty="0" smtClean="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3-1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13</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(15)</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大專校院學生基本資料庫</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485006">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4</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5</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endParaRPr lang="zh-TW" altLang="en-US" sz="2000" b="1" dirty="0">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教育部人事處</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12627"/>
                  </a:ext>
                </a:extLst>
              </a:tr>
              <a:tr h="52333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校</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(19</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20</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21</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22</a:t>
                      </a: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23)</a:t>
                      </a:r>
                      <a:endPar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兼任助理承辦單位</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2338751629"/>
                  </a:ext>
                </a:extLst>
              </a:tr>
              <a:tr h="402672">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1800" b="1" i="0" u="none" strike="noStrike" kern="1200" cap="none" normalizeH="0" baseline="0" dirty="0">
                        <a:ln>
                          <a:noFill/>
                        </a:ln>
                        <a:solidFill>
                          <a:srgbClr val="000000"/>
                        </a:solidFill>
                        <a:effectLst>
                          <a:outerShdw blurRad="38100" dist="38100" dir="2700000" algn="tl">
                            <a:srgbClr val="FFFFFF"/>
                          </a:outerShdw>
                        </a:effectLst>
                        <a:latin typeface="Arial" panose="020B0604020202020204" pitchFamily="34" charset="0"/>
                        <a:ea typeface="微軟正黑體" panose="020B0604030504040204" pitchFamily="34" charset="-120"/>
                        <a:cs typeface="Arial" panose="020B0604020202020204" pitchFamily="34" charset="0"/>
                      </a:endParaRPr>
                    </a:p>
                  </a:txBody>
                  <a:tcPr marL="91439" marR="91439" marT="45703" marB="457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AE18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學</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7</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8</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10-2)</a:t>
                      </a:r>
                      <a:r>
                        <a:rPr kumimoji="0" lang="zh-TW" altLang="en-US" sz="2000" b="1" i="0" u="none" strike="noStrike"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 ；</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研</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a:t>
                      </a:r>
                      <a:r>
                        <a:rPr kumimoji="0" lang="zh-TW" altLang="en-US"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a:t>
                      </a:r>
                      <a:r>
                        <a:rPr kumimoji="0" lang="en-US" altLang="zh-TW" sz="2000" b="1" i="0" u="none" strike="noStrike" kern="1200" cap="none" normalizeH="0" baseline="0" noProof="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6-1)</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kern="1200" cap="none" normalizeH="0" baseline="0" dirty="0">
                          <a:ln>
                            <a:noFill/>
                          </a:ln>
                          <a:solidFill>
                            <a:srgbClr val="000000"/>
                          </a:solidFill>
                          <a:effectLst/>
                          <a:latin typeface="Arial" panose="020B0604020202020204" pitchFamily="34" charset="0"/>
                          <a:ea typeface="微軟正黑體" panose="020B0604030504040204" pitchFamily="34" charset="-120"/>
                          <a:cs typeface="Arial" panose="020B0604020202020204" pitchFamily="34" charset="0"/>
                        </a:rPr>
                        <a:t>教育部國際司</a:t>
                      </a:r>
                    </a:p>
                  </a:txBody>
                  <a:tcPr marL="91439" marR="91439" marT="45683" marB="4568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417958"/>
                  </a:ext>
                </a:extLst>
              </a:tr>
            </a:tbl>
          </a:graphicData>
        </a:graphic>
      </p:graphicFrame>
      <p:sp>
        <p:nvSpPr>
          <p:cNvPr id="5" name="Rectangle 2"/>
          <p:cNvSpPr txBox="1">
            <a:spLocks noChangeArrowheads="1"/>
          </p:cNvSpPr>
          <p:nvPr/>
        </p:nvSpPr>
        <p:spPr>
          <a:xfrm>
            <a:off x="11386" y="105931"/>
            <a:ext cx="12180613" cy="60960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fontAlgn="auto">
              <a:spcAft>
                <a:spcPts val="0"/>
              </a:spcAft>
            </a:pP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1.5</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 定期匯出</a:t>
            </a:r>
            <a:r>
              <a:rPr lang="en-US" altLang="zh-TW"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a:t>
            </a:r>
            <a:r>
              <a:rPr lang="zh-TW" altLang="en-US" sz="4400" b="1" dirty="0" smtClean="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rPr>
              <a:t>每年定期匯出資料予應用單位</a:t>
            </a:r>
            <a:endParaRPr lang="zh-TW" altLang="en-US" sz="4400" b="1" dirty="0">
              <a:solidFill>
                <a:srgbClr val="000000"/>
              </a:solidFill>
              <a:effectLst>
                <a:outerShdw blurRad="38100" dist="38100" dir="2700000" algn="tl">
                  <a:srgbClr val="000000">
                    <a:alpha val="43137"/>
                  </a:srgbClr>
                </a:outerShdw>
              </a:effectLst>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06570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小水滴">
  <a:themeElements>
    <a:clrScheme name="小水滴">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小水滴">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小水滴">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TM04033919[[fn=電路]]</Template>
  <TotalTime>34618</TotalTime>
  <Words>13850</Words>
  <Application>Microsoft Office PowerPoint</Application>
  <PresentationFormat>寬螢幕</PresentationFormat>
  <Paragraphs>2614</Paragraphs>
  <Slides>79</Slides>
  <Notes>72</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79</vt:i4>
      </vt:variant>
    </vt:vector>
  </HeadingPairs>
  <TitlesOfParts>
    <vt:vector size="93" baseType="lpstr">
      <vt:lpstr>Arial Unicode MS</vt:lpstr>
      <vt:lpstr>Gulim</vt:lpstr>
      <vt:lpstr>맑은 고딕</vt:lpstr>
      <vt:lpstr>Tw Cen MT</vt:lpstr>
      <vt:lpstr>華康中圓體</vt:lpstr>
      <vt:lpstr>微軟正黑體</vt:lpstr>
      <vt:lpstr>新細明體</vt:lpstr>
      <vt:lpstr>標楷體</vt:lpstr>
      <vt:lpstr>Arial</vt:lpstr>
      <vt:lpstr>Calibri</vt:lpstr>
      <vt:lpstr>Times New Roman</vt:lpstr>
      <vt:lpstr>Wingdings</vt:lpstr>
      <vt:lpstr>Wingdings 2</vt:lpstr>
      <vt:lpstr>小水滴</vt:lpstr>
      <vt:lpstr>歡迎蒞臨(北區)</vt:lpstr>
      <vt:lpstr>PowerPoint 簡報</vt:lpstr>
      <vt:lpstr>【113.03期】填表暨系統操作說明會</vt:lpstr>
      <vt:lpstr>PowerPoint 簡報</vt:lpstr>
      <vt:lpstr>1.1 校庫定位</vt:lpstr>
      <vt:lpstr>1.2 校庫定位-意見處理流程</vt:lpstr>
      <vt:lpstr>1.3 校庫定位-意見處理流程</vt:lpstr>
      <vt:lpstr>1.4 定期匯出-每年定期匯出資料予應用單位</vt:lpstr>
      <vt:lpstr>PowerPoint 簡報</vt:lpstr>
      <vt:lpstr>1.6 定期匯出-每年定期匯出資料予應用單位</vt:lpstr>
      <vt:lpstr>PowerPoint 簡報</vt:lpstr>
      <vt:lpstr>2.1作業時程</vt:lpstr>
      <vt:lpstr>2.2 基本資料確認</vt:lpstr>
      <vt:lpstr>2.3 填表期間</vt:lpstr>
      <vt:lpstr>2.4 資料匯出</vt:lpstr>
      <vt:lpstr>2.5 統一期間資料修正</vt:lpstr>
      <vt:lpstr>2.6 資料匯出</vt:lpstr>
      <vt:lpstr>2.7 檢核表報部</vt:lpstr>
      <vt:lpstr>PowerPoint 簡報</vt:lpstr>
      <vt:lpstr>PowerPoint 簡報</vt:lpstr>
      <vt:lpstr>3.1.1 本期填報表冊</vt:lpstr>
      <vt:lpstr>3.1.2 本期免填表冊</vt:lpstr>
      <vt:lpstr>PowerPoint 簡報</vt:lpstr>
      <vt:lpstr>「學籍歸屬」相關說明</vt:lpstr>
      <vt:lpstr>113.03期起增蒐「重點領域創新研究學院」相關資料 </vt:lpstr>
      <vt:lpstr>基本資料6. 學校系、所、學位學程、特殊專班、境外專班、研究學院等基本資料           (10月填報、3月維護)</vt:lpstr>
      <vt:lpstr>基本資料6. 學校系、所、學位學程、特殊專班、境外專班、研究學院等基本資料            (10月填報、3月維護)</vt:lpstr>
      <vt:lpstr>學12. 學生休學人數                    (3月、10月填報)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學12-1.學士班學生申請就學期間服役彈性修業概況        (113.03期首填，3月、10月填報)</vt:lpstr>
      <vt:lpstr>PowerPoint 簡報</vt:lpstr>
      <vt:lpstr>PowerPoint 簡報</vt:lpstr>
      <vt:lpstr>教1.專兼任教師                 (3月、10月填報)</vt:lpstr>
      <vt:lpstr>教11與教12實際授課時數原因之「其他」因素，文字調整           (3月、10月填報)</vt:lpstr>
      <vt:lpstr>職5. 專任研究人員及博士後研究人員          (3月、10月填報)</vt:lpstr>
      <vt:lpstr>研9. 學校、研究學院承接產學計畫經費             (3月填報)</vt:lpstr>
      <vt:lpstr>研9. 學校、研究學院承接產學計畫經費             (3月填報)</vt:lpstr>
      <vt:lpstr>研9. 學校、研究學院承接產學計畫經費             (3月填報)</vt:lpstr>
      <vt:lpstr>PowerPoint 簡報</vt:lpstr>
      <vt:lpstr>研9. 學校、研究學院承接產學計畫經費             (3月填報)</vt:lpstr>
      <vt:lpstr>研9. 學校、研究學院承接產學計畫經費             (3月填報)</vt:lpstr>
      <vt:lpstr>研9. 學校、研究學院承接產學計畫經費             (3月填報)</vt:lpstr>
      <vt:lpstr>研9. 學校、研究學院承接產學計畫經費             (3月填報)</vt:lpstr>
      <vt:lpstr>研10. 學校、研究學院承接產學計畫案件數             (3月填報)</vt:lpstr>
      <vt:lpstr>研10. 學校、研究學院承接產學計畫案件數             (3月填報)</vt:lpstr>
      <vt:lpstr>研10. 學校、研究學院承接產學計畫案件數             (3月填報)</vt:lpstr>
      <vt:lpstr>研11. 學校、研究學院產學合作單位數                  (3月填報)</vt:lpstr>
      <vt:lpstr>研11. 學校、研究學院產學合作單位數                  (3月填報)</vt:lpstr>
      <vt:lpstr>研11. 學校、研究學院產學合作單位數                  (3月填報)</vt:lpstr>
      <vt:lpstr>研12.專利、新品種、授權件數                   (3月填報)</vt:lpstr>
      <vt:lpstr>研12.專利、新品種、授權件數                   (3月填報)</vt:lpstr>
      <vt:lpstr>研12.專利、新品種、授權件數                   (3月填報)</vt:lpstr>
      <vt:lpstr>研12.專利、新品種、授權件數                   (3月填報)</vt:lpstr>
      <vt:lpstr>研13.各種智慧財產權衍生運用總金額                  (3月填報)</vt:lpstr>
      <vt:lpstr>研13.各種智慧財產權衍生運用總金額                  (3月填報)</vt:lpstr>
      <vt:lpstr>研13.各種智慧財產權衍生運用總金額                  (3月填報)</vt:lpstr>
      <vt:lpstr>研13.各種智慧財產權衍生運用總金額                  (3月填報)</vt:lpstr>
      <vt:lpstr>研13.各種智慧財產權衍生運用總金額                  (3月填報)</vt:lpstr>
      <vt:lpstr>研13.各種智慧財產權衍生運用總金額                  (3月填報)</vt:lpstr>
      <vt:lpstr>研13.各種智慧財產權衍生運用總金額                  (3月填報)</vt:lpstr>
      <vt:lpstr>研15. 擔任產學合作計畫/委訓計畫主持人數                 (3月填報)</vt:lpstr>
      <vt:lpstr>PowerPoint 簡報</vt:lpstr>
      <vt:lpstr>113.10期增蒐培力英語能力檢定測驗(BESTEP)相關資料</vt:lpstr>
      <vt:lpstr>學24、學24-1及學24-2註冊率相關表冊增蒐研究學院相關資料                                                                                 (10月填報)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學25-1.研究學院「碩士(含碩士在職)班、博士班」核定招生情形            (113.10期首填，10月填報)</vt:lpstr>
      <vt:lpstr>職2. 校長、一級行政主管及學術主管          (10月填報)</vt:lpstr>
      <vt:lpstr>研6-1. 學校、研究學院與境外大學簽訂學術交流情形    (10月填報)</vt:lpstr>
      <vt:lpstr>研7. 學校、研究學院辦理國際及兩岸學術研討會     (10月填報)</vt:lpstr>
      <vt:lpstr>聯絡資訊</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下期異動表冊</dc:title>
  <dc:creator>HEDB-2014-P3</dc:creator>
  <cp:lastModifiedBy>HEDB</cp:lastModifiedBy>
  <cp:revision>6262</cp:revision>
  <cp:lastPrinted>2020-02-05T03:38:15Z</cp:lastPrinted>
  <dcterms:created xsi:type="dcterms:W3CDTF">2016-12-26T01:09:48Z</dcterms:created>
  <dcterms:modified xsi:type="dcterms:W3CDTF">2024-02-27T02:30:51Z</dcterms:modified>
</cp:coreProperties>
</file>