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6" r:id="rId1"/>
  </p:sldMasterIdLst>
  <p:notesMasterIdLst>
    <p:notesMasterId r:id="rId50"/>
  </p:notesMasterIdLst>
  <p:handoutMasterIdLst>
    <p:handoutMasterId r:id="rId51"/>
  </p:handoutMasterIdLst>
  <p:sldIdLst>
    <p:sldId id="1485" r:id="rId2"/>
    <p:sldId id="1486" r:id="rId3"/>
    <p:sldId id="1188" r:id="rId4"/>
    <p:sldId id="1131" r:id="rId5"/>
    <p:sldId id="1132" r:id="rId6"/>
    <p:sldId id="1350" r:id="rId7"/>
    <p:sldId id="1351" r:id="rId8"/>
    <p:sldId id="1260" r:id="rId9"/>
    <p:sldId id="1135" r:id="rId10"/>
    <p:sldId id="1508" r:id="rId11"/>
    <p:sldId id="1507" r:id="rId12"/>
    <p:sldId id="1138" r:id="rId13"/>
    <p:sldId id="1487" r:id="rId14"/>
    <p:sldId id="1488" r:id="rId15"/>
    <p:sldId id="1489" r:id="rId16"/>
    <p:sldId id="1490" r:id="rId17"/>
    <p:sldId id="1491" r:id="rId18"/>
    <p:sldId id="1492" r:id="rId19"/>
    <p:sldId id="1493" r:id="rId20"/>
    <p:sldId id="1320" r:id="rId21"/>
    <p:sldId id="1321" r:id="rId22"/>
    <p:sldId id="1322" r:id="rId23"/>
    <p:sldId id="1323" r:id="rId24"/>
    <p:sldId id="1324" r:id="rId25"/>
    <p:sldId id="1505" r:id="rId26"/>
    <p:sldId id="1509" r:id="rId27"/>
    <p:sldId id="1510" r:id="rId28"/>
    <p:sldId id="1477" r:id="rId29"/>
    <p:sldId id="1500" r:id="rId30"/>
    <p:sldId id="1501" r:id="rId31"/>
    <p:sldId id="1502" r:id="rId32"/>
    <p:sldId id="1520" r:id="rId33"/>
    <p:sldId id="1503" r:id="rId34"/>
    <p:sldId id="1506" r:id="rId35"/>
    <p:sldId id="1494" r:id="rId36"/>
    <p:sldId id="1497" r:id="rId37"/>
    <p:sldId id="1496" r:id="rId38"/>
    <p:sldId id="1504" r:id="rId39"/>
    <p:sldId id="1513" r:id="rId40"/>
    <p:sldId id="1516" r:id="rId41"/>
    <p:sldId id="1521" r:id="rId42"/>
    <p:sldId id="1514" r:id="rId43"/>
    <p:sldId id="1517" r:id="rId44"/>
    <p:sldId id="1515" r:id="rId45"/>
    <p:sldId id="1518" r:id="rId46"/>
    <p:sldId id="1519" r:id="rId47"/>
    <p:sldId id="1333" r:id="rId48"/>
    <p:sldId id="1334" r:id="rId49"/>
  </p:sldIdLst>
  <p:sldSz cx="12192000" cy="6858000"/>
  <p:notesSz cx="6797675" cy="9926638"/>
  <p:defaultTextStyle>
    <a:defPPr>
      <a:defRPr lang="en-US"/>
    </a:defPPr>
    <a:lvl1pPr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CC"/>
    <a:srgbClr val="CCCCFF"/>
    <a:srgbClr val="B4DED0"/>
    <a:srgbClr val="E4F4EF"/>
    <a:srgbClr val="F7E9D9"/>
    <a:srgbClr val="FCF5EE"/>
    <a:srgbClr val="F4DFC8"/>
    <a:srgbClr val="D1EBE1"/>
    <a:srgbClr val="CEEA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樣式 1 - 輔色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深色樣式 1 - 輔色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6" autoAdjust="0"/>
    <p:restoredTop sz="94657" autoAdjust="0"/>
  </p:normalViewPr>
  <p:slideViewPr>
    <p:cSldViewPr snapToGrid="0">
      <p:cViewPr varScale="1">
        <p:scale>
          <a:sx n="105" d="100"/>
          <a:sy n="105" d="100"/>
        </p:scale>
        <p:origin x="606" y="90"/>
      </p:cViewPr>
      <p:guideLst>
        <p:guide orient="horz" pos="2160"/>
        <p:guide pos="3840"/>
      </p:guideLst>
    </p:cSldViewPr>
  </p:slideViewPr>
  <p:notesTextViewPr>
    <p:cViewPr>
      <p:scale>
        <a:sx n="3" d="2"/>
        <a:sy n="3" d="2"/>
      </p:scale>
      <p:origin x="0" y="0"/>
    </p:cViewPr>
  </p:notesTextViewPr>
  <p:sorterViewPr>
    <p:cViewPr>
      <p:scale>
        <a:sx n="170" d="100"/>
        <a:sy n="170" d="100"/>
      </p:scale>
      <p:origin x="0" y="-29424"/>
    </p:cViewPr>
  </p:sorter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1B4C9-7671-44D0-96A3-14F7E74961A0}" type="doc">
      <dgm:prSet loTypeId="urn:microsoft.com/office/officeart/2005/8/layout/process2" loCatId="process" qsTypeId="urn:microsoft.com/office/officeart/2005/8/quickstyle/3d2" qsCatId="3D" csTypeId="urn:microsoft.com/office/officeart/2005/8/colors/colorful5" csCatId="colorful" phldr="1"/>
      <dgm:spPr/>
      <dgm:t>
        <a:bodyPr/>
        <a:lstStyle/>
        <a:p>
          <a:endParaRPr lang="zh-TW" altLang="en-US"/>
        </a:p>
      </dgm:t>
    </dgm:pt>
    <dgm:pt modelId="{AE92464C-04AC-4CDF-8D54-2E2DCB9F5D6F}">
      <dgm:prSet phldrT="[文字]" custT="1"/>
      <dgm:spPr>
        <a:solidFill>
          <a:srgbClr val="B4DED0"/>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gm:t>
    </dgm:pt>
    <dgm:pt modelId="{D8C18A87-D3B2-474B-AC09-17801BF0A311}" type="parTrans" cxnId="{1AED59FC-50DC-434F-8A8D-89D338A67665}">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F52FA1D8-33EF-44C8-942B-64C6567EDC98}" type="sibTrans" cxnId="{1AED59FC-50DC-434F-8A8D-89D338A67665}">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7849E789-51D1-483E-B341-67CA9A8ECA74}">
      <dgm:prSet phldrT="[文字]" custT="1"/>
      <dgm:spPr>
        <a:solidFill>
          <a:srgbClr val="92D050"/>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gm:t>
    </dgm:pt>
    <dgm:pt modelId="{BEDF4E4F-ED73-4E16-AF7A-58FC81F52438}" type="parTrans" cxnId="{6F1BB799-3B13-4339-9B21-3F14FAC77423}">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3587BFA-3C2F-422A-9EE6-F2E1729D2E6A}" type="sibTrans" cxnId="{6F1BB799-3B13-4339-9B21-3F14FAC77423}">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CB44A10-724F-49BC-BD59-1D7AB7EC0321}">
      <dgm:prSet phldrT="[文字]" custT="1"/>
      <dgm:spPr>
        <a:solidFill>
          <a:srgbClr val="FFCCCC"/>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gm:t>
    </dgm:pt>
    <dgm:pt modelId="{BF707CD8-FA2E-4553-A49D-1F5F0FA51C7D}" type="parTrans" cxnId="{7B0562C7-1F7B-4584-BB5C-F2E3BE613974}">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82E5ED1C-7AC4-40C5-85CF-B4B3FF85FB19}" type="sibTrans" cxnId="{7B0562C7-1F7B-4584-BB5C-F2E3BE613974}">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08F5AA93-231B-4388-81A2-A86B985F0F06}">
      <dgm:prSet phldrT="[文字]" custT="1"/>
      <dgm:spPr>
        <a:solidFill>
          <a:srgbClr val="CCCCFF"/>
        </a:solidFill>
        <a:ln>
          <a:noFill/>
        </a:ln>
      </dgm:spPr>
      <dgm:t>
        <a:bodyPr anchor="ctr"/>
        <a:lstStyle/>
        <a:p>
          <a:pPr algn="l"/>
          <a:r>
            <a:rPr lang="en-US" altLang="zh-TW"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 </a:t>
          </a:r>
          <a:r>
            <a:rPr lang="zh-TW" altLang="en-US"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下期異動預告</a:t>
          </a:r>
          <a:endPar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A24E70F7-A35B-4251-978A-3CA08384A6B0}" type="parTrans" cxnId="{9148AD76-57B1-4701-BBB7-8C93F7C33856}">
      <dgm:prSet/>
      <dgm:spPr/>
      <dgm:t>
        <a:bodyPr/>
        <a:lstStyle/>
        <a:p>
          <a:endParaRPr lang="zh-TW" altLang="en-US"/>
        </a:p>
      </dgm:t>
    </dgm:pt>
    <dgm:pt modelId="{56AC6CC1-44FF-4BCF-9F2C-EFCEA0B1483D}" type="sibTrans" cxnId="{9148AD76-57B1-4701-BBB7-8C93F7C33856}">
      <dgm:prSet/>
      <dgm:spPr/>
      <dgm:t>
        <a:bodyPr/>
        <a:lstStyle/>
        <a:p>
          <a:endParaRPr lang="zh-TW" altLang="en-US"/>
        </a:p>
      </dgm:t>
    </dgm:pt>
    <dgm:pt modelId="{4AA1F18C-70C2-4AC4-A5E8-4528BD98C20E}" type="pres">
      <dgm:prSet presAssocID="{2DF1B4C9-7671-44D0-96A3-14F7E74961A0}" presName="linearFlow" presStyleCnt="0">
        <dgm:presLayoutVars>
          <dgm:resizeHandles val="exact"/>
        </dgm:presLayoutVars>
      </dgm:prSet>
      <dgm:spPr/>
      <dgm:t>
        <a:bodyPr/>
        <a:lstStyle/>
        <a:p>
          <a:endParaRPr lang="zh-TW" altLang="en-US"/>
        </a:p>
      </dgm:t>
    </dgm:pt>
    <dgm:pt modelId="{86A9C779-F9CF-483F-8653-D564FF534D32}" type="pres">
      <dgm:prSet presAssocID="{AE92464C-04AC-4CDF-8D54-2E2DCB9F5D6F}" presName="node" presStyleLbl="node1" presStyleIdx="0" presStyleCnt="4" custScaleX="145026" custLinFactNeighborX="-591" custLinFactNeighborY="1554">
        <dgm:presLayoutVars>
          <dgm:bulletEnabled val="1"/>
        </dgm:presLayoutVars>
      </dgm:prSet>
      <dgm:spPr/>
      <dgm:t>
        <a:bodyPr/>
        <a:lstStyle/>
        <a:p>
          <a:endParaRPr lang="zh-TW" altLang="en-US"/>
        </a:p>
      </dgm:t>
    </dgm:pt>
    <dgm:pt modelId="{55FB35D7-BD54-45A4-9DC2-DE43BA6C6FC5}" type="pres">
      <dgm:prSet presAssocID="{F52FA1D8-33EF-44C8-942B-64C6567EDC98}" presName="sibTrans" presStyleLbl="sibTrans2D1" presStyleIdx="0" presStyleCnt="3"/>
      <dgm:spPr/>
      <dgm:t>
        <a:bodyPr/>
        <a:lstStyle/>
        <a:p>
          <a:endParaRPr lang="zh-TW" altLang="en-US"/>
        </a:p>
      </dgm:t>
    </dgm:pt>
    <dgm:pt modelId="{61C43EF2-FB3E-4812-9E08-0F5EE95E71B5}" type="pres">
      <dgm:prSet presAssocID="{F52FA1D8-33EF-44C8-942B-64C6567EDC98}" presName="connectorText" presStyleLbl="sibTrans2D1" presStyleIdx="0" presStyleCnt="3"/>
      <dgm:spPr/>
      <dgm:t>
        <a:bodyPr/>
        <a:lstStyle/>
        <a:p>
          <a:endParaRPr lang="zh-TW" altLang="en-US"/>
        </a:p>
      </dgm:t>
    </dgm:pt>
    <dgm:pt modelId="{7BA3403B-3B12-41AE-9048-62FFED261545}" type="pres">
      <dgm:prSet presAssocID="{BCB44A10-724F-49BC-BD59-1D7AB7EC0321}" presName="node" presStyleLbl="node1" presStyleIdx="1" presStyleCnt="4" custScaleX="145026" custLinFactNeighborX="-591" custLinFactNeighborY="1554">
        <dgm:presLayoutVars>
          <dgm:bulletEnabled val="1"/>
        </dgm:presLayoutVars>
      </dgm:prSet>
      <dgm:spPr/>
      <dgm:t>
        <a:bodyPr/>
        <a:lstStyle/>
        <a:p>
          <a:endParaRPr lang="zh-TW" altLang="en-US"/>
        </a:p>
      </dgm:t>
    </dgm:pt>
    <dgm:pt modelId="{8141AFCB-BFAA-4BC0-B512-9CF4D382048D}" type="pres">
      <dgm:prSet presAssocID="{82E5ED1C-7AC4-40C5-85CF-B4B3FF85FB19}" presName="sibTrans" presStyleLbl="sibTrans2D1" presStyleIdx="1" presStyleCnt="3"/>
      <dgm:spPr/>
      <dgm:t>
        <a:bodyPr/>
        <a:lstStyle/>
        <a:p>
          <a:endParaRPr lang="zh-TW" altLang="en-US"/>
        </a:p>
      </dgm:t>
    </dgm:pt>
    <dgm:pt modelId="{C862B9CA-68CF-4EC6-A2F8-D24488DDDCE2}" type="pres">
      <dgm:prSet presAssocID="{82E5ED1C-7AC4-40C5-85CF-B4B3FF85FB19}" presName="connectorText" presStyleLbl="sibTrans2D1" presStyleIdx="1" presStyleCnt="3"/>
      <dgm:spPr/>
      <dgm:t>
        <a:bodyPr/>
        <a:lstStyle/>
        <a:p>
          <a:endParaRPr lang="zh-TW" altLang="en-US"/>
        </a:p>
      </dgm:t>
    </dgm:pt>
    <dgm:pt modelId="{71A57973-5DE8-431A-A352-7AF8422FCB1F}" type="pres">
      <dgm:prSet presAssocID="{7849E789-51D1-483E-B341-67CA9A8ECA74}" presName="node" presStyleLbl="node1" presStyleIdx="2" presStyleCnt="4" custScaleX="145026" custLinFactNeighborX="-591" custLinFactNeighborY="1554">
        <dgm:presLayoutVars>
          <dgm:bulletEnabled val="1"/>
        </dgm:presLayoutVars>
      </dgm:prSet>
      <dgm:spPr/>
      <dgm:t>
        <a:bodyPr/>
        <a:lstStyle/>
        <a:p>
          <a:endParaRPr lang="zh-TW" altLang="en-US"/>
        </a:p>
      </dgm:t>
    </dgm:pt>
    <dgm:pt modelId="{0ADEDFA3-5CAF-40B5-A00F-4F2CF56897FB}" type="pres">
      <dgm:prSet presAssocID="{C3587BFA-3C2F-422A-9EE6-F2E1729D2E6A}" presName="sibTrans" presStyleLbl="sibTrans2D1" presStyleIdx="2" presStyleCnt="3"/>
      <dgm:spPr/>
      <dgm:t>
        <a:bodyPr/>
        <a:lstStyle/>
        <a:p>
          <a:endParaRPr lang="zh-TW" altLang="en-US"/>
        </a:p>
      </dgm:t>
    </dgm:pt>
    <dgm:pt modelId="{1B544F86-D7F1-42E2-9B15-9D0E50F2EC77}" type="pres">
      <dgm:prSet presAssocID="{C3587BFA-3C2F-422A-9EE6-F2E1729D2E6A}" presName="connectorText" presStyleLbl="sibTrans2D1" presStyleIdx="2" presStyleCnt="3"/>
      <dgm:spPr/>
      <dgm:t>
        <a:bodyPr/>
        <a:lstStyle/>
        <a:p>
          <a:endParaRPr lang="zh-TW" altLang="en-US"/>
        </a:p>
      </dgm:t>
    </dgm:pt>
    <dgm:pt modelId="{E8224C76-8782-4E5C-B400-805CC13D21A9}" type="pres">
      <dgm:prSet presAssocID="{08F5AA93-231B-4388-81A2-A86B985F0F06}" presName="node" presStyleLbl="node1" presStyleIdx="3" presStyleCnt="4" custScaleX="143465">
        <dgm:presLayoutVars>
          <dgm:bulletEnabled val="1"/>
        </dgm:presLayoutVars>
      </dgm:prSet>
      <dgm:spPr/>
      <dgm:t>
        <a:bodyPr/>
        <a:lstStyle/>
        <a:p>
          <a:endParaRPr lang="zh-TW" altLang="en-US"/>
        </a:p>
      </dgm:t>
    </dgm:pt>
  </dgm:ptLst>
  <dgm:cxnLst>
    <dgm:cxn modelId="{F231447D-945F-4570-939A-0F42B9F97B03}" type="presOf" srcId="{7849E789-51D1-483E-B341-67CA9A8ECA74}" destId="{71A57973-5DE8-431A-A352-7AF8422FCB1F}" srcOrd="0" destOrd="0" presId="urn:microsoft.com/office/officeart/2005/8/layout/process2"/>
    <dgm:cxn modelId="{9148AD76-57B1-4701-BBB7-8C93F7C33856}" srcId="{2DF1B4C9-7671-44D0-96A3-14F7E74961A0}" destId="{08F5AA93-231B-4388-81A2-A86B985F0F06}" srcOrd="3" destOrd="0" parTransId="{A24E70F7-A35B-4251-978A-3CA08384A6B0}" sibTransId="{56AC6CC1-44FF-4BCF-9F2C-EFCEA0B1483D}"/>
    <dgm:cxn modelId="{4B9BB28C-9908-47E0-9E0B-B27C00BD1392}" type="presOf" srcId="{BCB44A10-724F-49BC-BD59-1D7AB7EC0321}" destId="{7BA3403B-3B12-41AE-9048-62FFED261545}" srcOrd="0" destOrd="0" presId="urn:microsoft.com/office/officeart/2005/8/layout/process2"/>
    <dgm:cxn modelId="{9B604397-1FCA-4A84-B52F-30803313DE24}" type="presOf" srcId="{F52FA1D8-33EF-44C8-942B-64C6567EDC98}" destId="{61C43EF2-FB3E-4812-9E08-0F5EE95E71B5}" srcOrd="1" destOrd="0" presId="urn:microsoft.com/office/officeart/2005/8/layout/process2"/>
    <dgm:cxn modelId="{51D3035B-0A87-486F-89B7-7D5B2B036B76}" type="presOf" srcId="{C3587BFA-3C2F-422A-9EE6-F2E1729D2E6A}" destId="{1B544F86-D7F1-42E2-9B15-9D0E50F2EC77}" srcOrd="1" destOrd="0" presId="urn:microsoft.com/office/officeart/2005/8/layout/process2"/>
    <dgm:cxn modelId="{D385449E-0201-4040-88D0-00BC280D6A98}" type="presOf" srcId="{82E5ED1C-7AC4-40C5-85CF-B4B3FF85FB19}" destId="{8141AFCB-BFAA-4BC0-B512-9CF4D382048D}" srcOrd="0" destOrd="0" presId="urn:microsoft.com/office/officeart/2005/8/layout/process2"/>
    <dgm:cxn modelId="{7B0562C7-1F7B-4584-BB5C-F2E3BE613974}" srcId="{2DF1B4C9-7671-44D0-96A3-14F7E74961A0}" destId="{BCB44A10-724F-49BC-BD59-1D7AB7EC0321}" srcOrd="1" destOrd="0" parTransId="{BF707CD8-FA2E-4553-A49D-1F5F0FA51C7D}" sibTransId="{82E5ED1C-7AC4-40C5-85CF-B4B3FF85FB19}"/>
    <dgm:cxn modelId="{A98D868B-5112-490D-8C88-FF95273642F5}" type="presOf" srcId="{2DF1B4C9-7671-44D0-96A3-14F7E74961A0}" destId="{4AA1F18C-70C2-4AC4-A5E8-4528BD98C20E}" srcOrd="0" destOrd="0" presId="urn:microsoft.com/office/officeart/2005/8/layout/process2"/>
    <dgm:cxn modelId="{3B5D8994-5BF2-471D-9336-2C3824085F36}" type="presOf" srcId="{C3587BFA-3C2F-422A-9EE6-F2E1729D2E6A}" destId="{0ADEDFA3-5CAF-40B5-A00F-4F2CF56897FB}" srcOrd="0" destOrd="0" presId="urn:microsoft.com/office/officeart/2005/8/layout/process2"/>
    <dgm:cxn modelId="{2D2D083A-541D-4187-9845-79D0383B14E0}" type="presOf" srcId="{82E5ED1C-7AC4-40C5-85CF-B4B3FF85FB19}" destId="{C862B9CA-68CF-4EC6-A2F8-D24488DDDCE2}" srcOrd="1" destOrd="0" presId="urn:microsoft.com/office/officeart/2005/8/layout/process2"/>
    <dgm:cxn modelId="{E7E67527-833E-46D2-B17A-6F1F17F2C71D}" type="presOf" srcId="{F52FA1D8-33EF-44C8-942B-64C6567EDC98}" destId="{55FB35D7-BD54-45A4-9DC2-DE43BA6C6FC5}" srcOrd="0" destOrd="0" presId="urn:microsoft.com/office/officeart/2005/8/layout/process2"/>
    <dgm:cxn modelId="{FE4F3FA0-659D-43C7-9B63-B07F5CC75E77}" type="presOf" srcId="{AE92464C-04AC-4CDF-8D54-2E2DCB9F5D6F}" destId="{86A9C779-F9CF-483F-8653-D564FF534D32}" srcOrd="0" destOrd="0" presId="urn:microsoft.com/office/officeart/2005/8/layout/process2"/>
    <dgm:cxn modelId="{6F1BB799-3B13-4339-9B21-3F14FAC77423}" srcId="{2DF1B4C9-7671-44D0-96A3-14F7E74961A0}" destId="{7849E789-51D1-483E-B341-67CA9A8ECA74}" srcOrd="2" destOrd="0" parTransId="{BEDF4E4F-ED73-4E16-AF7A-58FC81F52438}" sibTransId="{C3587BFA-3C2F-422A-9EE6-F2E1729D2E6A}"/>
    <dgm:cxn modelId="{1AED59FC-50DC-434F-8A8D-89D338A67665}" srcId="{2DF1B4C9-7671-44D0-96A3-14F7E74961A0}" destId="{AE92464C-04AC-4CDF-8D54-2E2DCB9F5D6F}" srcOrd="0" destOrd="0" parTransId="{D8C18A87-D3B2-474B-AC09-17801BF0A311}" sibTransId="{F52FA1D8-33EF-44C8-942B-64C6567EDC98}"/>
    <dgm:cxn modelId="{716C0C40-D399-4398-B5AF-EE48F3FAAEF4}" type="presOf" srcId="{08F5AA93-231B-4388-81A2-A86B985F0F06}" destId="{E8224C76-8782-4E5C-B400-805CC13D21A9}" srcOrd="0" destOrd="0" presId="urn:microsoft.com/office/officeart/2005/8/layout/process2"/>
    <dgm:cxn modelId="{52550F97-1598-425D-BC4B-B35B246A911F}" type="presParOf" srcId="{4AA1F18C-70C2-4AC4-A5E8-4528BD98C20E}" destId="{86A9C779-F9CF-483F-8653-D564FF534D32}" srcOrd="0" destOrd="0" presId="urn:microsoft.com/office/officeart/2005/8/layout/process2"/>
    <dgm:cxn modelId="{1C288DEC-D1B9-41C7-9728-CCE91A823227}" type="presParOf" srcId="{4AA1F18C-70C2-4AC4-A5E8-4528BD98C20E}" destId="{55FB35D7-BD54-45A4-9DC2-DE43BA6C6FC5}" srcOrd="1" destOrd="0" presId="urn:microsoft.com/office/officeart/2005/8/layout/process2"/>
    <dgm:cxn modelId="{C31BFDA3-E06D-498A-BF2B-364A6A6156DF}" type="presParOf" srcId="{55FB35D7-BD54-45A4-9DC2-DE43BA6C6FC5}" destId="{61C43EF2-FB3E-4812-9E08-0F5EE95E71B5}" srcOrd="0" destOrd="0" presId="urn:microsoft.com/office/officeart/2005/8/layout/process2"/>
    <dgm:cxn modelId="{586E4916-C66B-444F-B536-CC57B039033D}" type="presParOf" srcId="{4AA1F18C-70C2-4AC4-A5E8-4528BD98C20E}" destId="{7BA3403B-3B12-41AE-9048-62FFED261545}" srcOrd="2" destOrd="0" presId="urn:microsoft.com/office/officeart/2005/8/layout/process2"/>
    <dgm:cxn modelId="{5AF6C036-DEF9-4D39-8191-169E3EF00427}" type="presParOf" srcId="{4AA1F18C-70C2-4AC4-A5E8-4528BD98C20E}" destId="{8141AFCB-BFAA-4BC0-B512-9CF4D382048D}" srcOrd="3" destOrd="0" presId="urn:microsoft.com/office/officeart/2005/8/layout/process2"/>
    <dgm:cxn modelId="{50DF8903-CD91-42FF-B3E6-DC66988FA990}" type="presParOf" srcId="{8141AFCB-BFAA-4BC0-B512-9CF4D382048D}" destId="{C862B9CA-68CF-4EC6-A2F8-D24488DDDCE2}" srcOrd="0" destOrd="0" presId="urn:microsoft.com/office/officeart/2005/8/layout/process2"/>
    <dgm:cxn modelId="{5E4286B0-DFE7-4562-8E77-652A6AB6B58B}" type="presParOf" srcId="{4AA1F18C-70C2-4AC4-A5E8-4528BD98C20E}" destId="{71A57973-5DE8-431A-A352-7AF8422FCB1F}" srcOrd="4" destOrd="0" presId="urn:microsoft.com/office/officeart/2005/8/layout/process2"/>
    <dgm:cxn modelId="{30E8F15B-05B1-4DB6-9C81-3097DB59F5BE}" type="presParOf" srcId="{4AA1F18C-70C2-4AC4-A5E8-4528BD98C20E}" destId="{0ADEDFA3-5CAF-40B5-A00F-4F2CF56897FB}" srcOrd="5" destOrd="0" presId="urn:microsoft.com/office/officeart/2005/8/layout/process2"/>
    <dgm:cxn modelId="{DE4C3D08-73EC-4C91-9E01-10D0EFB0B297}" type="presParOf" srcId="{0ADEDFA3-5CAF-40B5-A00F-4F2CF56897FB}" destId="{1B544F86-D7F1-42E2-9B15-9D0E50F2EC77}" srcOrd="0" destOrd="0" presId="urn:microsoft.com/office/officeart/2005/8/layout/process2"/>
    <dgm:cxn modelId="{E7F88D83-530C-43D8-9D38-4DE27AC38637}" type="presParOf" srcId="{4AA1F18C-70C2-4AC4-A5E8-4528BD98C20E}" destId="{E8224C76-8782-4E5C-B400-805CC13D21A9}"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A66AE95-FA3D-4D16-AD62-132B4E91E7F5}" type="doc">
      <dgm:prSet loTypeId="urn:microsoft.com/office/officeart/2005/8/layout/equation1" loCatId="process" qsTypeId="urn:microsoft.com/office/officeart/2005/8/quickstyle/3d2" qsCatId="3D" csTypeId="urn:microsoft.com/office/officeart/2005/8/colors/colorful5" csCatId="colorful" phldr="1"/>
      <dgm:spPr/>
      <dgm:t>
        <a:bodyPr/>
        <a:lstStyle/>
        <a:p>
          <a:endParaRPr lang="zh-TW" altLang="en-US"/>
        </a:p>
      </dgm:t>
    </dgm:pt>
    <dgm:pt modelId="{306725F0-CD8A-4BD6-890A-336B5BAC8EE9}">
      <dgm:prSet phldrT="[文字]" custT="1"/>
      <dgm:spPr>
        <a:solidFill>
          <a:srgbClr val="B4DED0"/>
        </a:solidFill>
        <a:ln w="28575">
          <a:solidFill>
            <a:schemeClr val="tx1"/>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E86839D8-6A37-432F-83FB-52D3A3095BF0}" type="parTrans" cxnId="{4FDD2FA9-D7B5-49E1-A33E-55BB0F0A586C}">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DA2AB9B9-098E-44BE-A3FD-C6D33F7EC9CE}" type="sibTrans" cxnId="{4FDD2FA9-D7B5-49E1-A33E-55BB0F0A586C}">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57ABA92F-529F-4F3D-8D37-888D0D7B6F0C}">
      <dgm:prSet phldrT="[文字]" custT="1"/>
      <dgm:spPr>
        <a:solidFill>
          <a:srgbClr val="CCCCFF"/>
        </a:solidFill>
        <a:ln w="28575">
          <a:solidFill>
            <a:srgbClr val="000000"/>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3E955E71-B463-415B-8EEB-64AA790C5357}" type="parTrans" cxnId="{4024CEFD-D666-49DC-8E8D-BA0BF5A9FAC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47F9AAC2-E0DC-492D-8EBF-D4AA5A3B9839}" type="sibTrans" cxnId="{4024CEFD-D666-49DC-8E8D-BA0BF5A9FACE}">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AB474AD-DB5C-44BB-8A51-1D128EAAE59B}">
      <dgm:prSet phldrT="[文字]" custT="1"/>
      <dgm:spPr>
        <a:solidFill>
          <a:srgbClr val="FFCCCC"/>
        </a:solidFill>
        <a:ln w="28575">
          <a:solidFill>
            <a:srgbClr val="000000"/>
          </a:solidFill>
        </a:ln>
      </dgm:spPr>
      <dgm:t>
        <a:bodyPr/>
        <a:lstStyle/>
        <a:p>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C59D36ED-8FC6-4F15-9D74-5D756218FD64}" type="sibTrans" cxnId="{9149ECC0-3BA2-46C9-9D32-58B62FBA866E}">
      <dgm:prSet/>
      <dgm:spPr>
        <a:solidFill>
          <a:schemeClr val="bg1">
            <a:lumMod val="85000"/>
          </a:schemeClr>
        </a:solidFill>
        <a:ln w="28575">
          <a:solidFill>
            <a:schemeClr val="tx1"/>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D2FEDB1-90CC-4C00-BB7F-E74BC2D518D8}" type="parTrans" cxnId="{9149ECC0-3BA2-46C9-9D32-58B62FBA866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0856B4CD-757C-4EA4-8985-02E32C6B5490}" type="pres">
      <dgm:prSet presAssocID="{AA66AE95-FA3D-4D16-AD62-132B4E91E7F5}" presName="linearFlow" presStyleCnt="0">
        <dgm:presLayoutVars>
          <dgm:dir/>
          <dgm:resizeHandles val="exact"/>
        </dgm:presLayoutVars>
      </dgm:prSet>
      <dgm:spPr/>
      <dgm:t>
        <a:bodyPr/>
        <a:lstStyle/>
        <a:p>
          <a:endParaRPr lang="zh-TW" altLang="en-US"/>
        </a:p>
      </dgm:t>
    </dgm:pt>
    <dgm:pt modelId="{87C26CED-60C5-48A0-A97F-19DF1ECE9D68}" type="pres">
      <dgm:prSet presAssocID="{306725F0-CD8A-4BD6-890A-336B5BAC8EE9}" presName="node" presStyleLbl="node1" presStyleIdx="0" presStyleCnt="3" custScaleX="81725" custScaleY="288494">
        <dgm:presLayoutVars>
          <dgm:bulletEnabled val="1"/>
        </dgm:presLayoutVars>
      </dgm:prSet>
      <dgm:spPr>
        <a:prstGeom prst="verticalScroll">
          <a:avLst/>
        </a:prstGeom>
      </dgm:spPr>
      <dgm:t>
        <a:bodyPr/>
        <a:lstStyle/>
        <a:p>
          <a:endParaRPr lang="zh-TW" altLang="en-US"/>
        </a:p>
      </dgm:t>
    </dgm:pt>
    <dgm:pt modelId="{FC7CE061-2C80-4A6E-8FB2-49EE73CE8E4C}" type="pres">
      <dgm:prSet presAssocID="{DA2AB9B9-098E-44BE-A3FD-C6D33F7EC9CE}" presName="spacerL" presStyleCnt="0"/>
      <dgm:spPr/>
    </dgm:pt>
    <dgm:pt modelId="{A7701F85-28E3-4DE4-A95C-F335117D00EC}" type="pres">
      <dgm:prSet presAssocID="{DA2AB9B9-098E-44BE-A3FD-C6D33F7EC9CE}" presName="sibTrans" presStyleLbl="sibTrans2D1" presStyleIdx="0" presStyleCnt="2"/>
      <dgm:spPr/>
      <dgm:t>
        <a:bodyPr/>
        <a:lstStyle/>
        <a:p>
          <a:endParaRPr lang="zh-TW" altLang="en-US"/>
        </a:p>
      </dgm:t>
    </dgm:pt>
    <dgm:pt modelId="{02620EB0-A0E8-4149-B17B-31244BB779F4}" type="pres">
      <dgm:prSet presAssocID="{DA2AB9B9-098E-44BE-A3FD-C6D33F7EC9CE}" presName="spacerR" presStyleCnt="0"/>
      <dgm:spPr/>
    </dgm:pt>
    <dgm:pt modelId="{F671C467-44DF-4EDF-846B-4C8684CDC51E}" type="pres">
      <dgm:prSet presAssocID="{57ABA92F-529F-4F3D-8D37-888D0D7B6F0C}" presName="node" presStyleLbl="node1" presStyleIdx="1" presStyleCnt="3" custScaleX="81672" custScaleY="288600">
        <dgm:presLayoutVars>
          <dgm:bulletEnabled val="1"/>
        </dgm:presLayoutVars>
      </dgm:prSet>
      <dgm:spPr>
        <a:prstGeom prst="verticalScroll">
          <a:avLst/>
        </a:prstGeom>
      </dgm:spPr>
      <dgm:t>
        <a:bodyPr/>
        <a:lstStyle/>
        <a:p>
          <a:endParaRPr lang="zh-TW" altLang="en-US"/>
        </a:p>
      </dgm:t>
    </dgm:pt>
    <dgm:pt modelId="{8304F94F-7233-4DCA-BAB7-2E20B0B06665}" type="pres">
      <dgm:prSet presAssocID="{47F9AAC2-E0DC-492D-8EBF-D4AA5A3B9839}" presName="spacerL" presStyleCnt="0"/>
      <dgm:spPr/>
    </dgm:pt>
    <dgm:pt modelId="{3EB679C9-968A-4C14-BDAC-B9EE869F5F54}" type="pres">
      <dgm:prSet presAssocID="{47F9AAC2-E0DC-492D-8EBF-D4AA5A3B9839}" presName="sibTrans" presStyleLbl="sibTrans2D1" presStyleIdx="1" presStyleCnt="2"/>
      <dgm:spPr/>
      <dgm:t>
        <a:bodyPr/>
        <a:lstStyle/>
        <a:p>
          <a:endParaRPr lang="zh-TW" altLang="en-US"/>
        </a:p>
      </dgm:t>
    </dgm:pt>
    <dgm:pt modelId="{188B2E73-A09C-436F-857B-9C70C4B48C7D}" type="pres">
      <dgm:prSet presAssocID="{47F9AAC2-E0DC-492D-8EBF-D4AA5A3B9839}" presName="spacerR" presStyleCnt="0"/>
      <dgm:spPr/>
    </dgm:pt>
    <dgm:pt modelId="{51EE38A7-E3D1-46BB-93D4-5FBA1CEBE762}" type="pres">
      <dgm:prSet presAssocID="{EAB474AD-DB5C-44BB-8A51-1D128EAAE59B}" presName="node" presStyleLbl="node1" presStyleIdx="2" presStyleCnt="3" custScaleX="81725" custScaleY="288710" custLinFactNeighborX="29673" custLinFactNeighborY="3184">
        <dgm:presLayoutVars>
          <dgm:bulletEnabled val="1"/>
        </dgm:presLayoutVars>
      </dgm:prSet>
      <dgm:spPr>
        <a:prstGeom prst="verticalScroll">
          <a:avLst/>
        </a:prstGeom>
      </dgm:spPr>
      <dgm:t>
        <a:bodyPr/>
        <a:lstStyle/>
        <a:p>
          <a:endParaRPr lang="zh-TW" altLang="en-US"/>
        </a:p>
      </dgm:t>
    </dgm:pt>
  </dgm:ptLst>
  <dgm:cxnLst>
    <dgm:cxn modelId="{9149ECC0-3BA2-46C9-9D32-58B62FBA866E}" srcId="{AA66AE95-FA3D-4D16-AD62-132B4E91E7F5}" destId="{EAB474AD-DB5C-44BB-8A51-1D128EAAE59B}" srcOrd="2" destOrd="0" parTransId="{CD2FEDB1-90CC-4C00-BB7F-E74BC2D518D8}" sibTransId="{C59D36ED-8FC6-4F15-9D74-5D756218FD64}"/>
    <dgm:cxn modelId="{047A6AFB-875D-490F-949D-BE3AB52802AB}" type="presOf" srcId="{DA2AB9B9-098E-44BE-A3FD-C6D33F7EC9CE}" destId="{A7701F85-28E3-4DE4-A95C-F335117D00EC}" srcOrd="0" destOrd="0" presId="urn:microsoft.com/office/officeart/2005/8/layout/equation1"/>
    <dgm:cxn modelId="{A17DECA4-F9F7-4099-9A3D-01A3EC9B11E1}" type="presOf" srcId="{EAB474AD-DB5C-44BB-8A51-1D128EAAE59B}" destId="{51EE38A7-E3D1-46BB-93D4-5FBA1CEBE762}" srcOrd="0" destOrd="0" presId="urn:microsoft.com/office/officeart/2005/8/layout/equation1"/>
    <dgm:cxn modelId="{4FDD2FA9-D7B5-49E1-A33E-55BB0F0A586C}" srcId="{AA66AE95-FA3D-4D16-AD62-132B4E91E7F5}" destId="{306725F0-CD8A-4BD6-890A-336B5BAC8EE9}" srcOrd="0" destOrd="0" parTransId="{E86839D8-6A37-432F-83FB-52D3A3095BF0}" sibTransId="{DA2AB9B9-098E-44BE-A3FD-C6D33F7EC9CE}"/>
    <dgm:cxn modelId="{49492ABE-F56D-4291-8A6D-9C400DA24FA7}" type="presOf" srcId="{47F9AAC2-E0DC-492D-8EBF-D4AA5A3B9839}" destId="{3EB679C9-968A-4C14-BDAC-B9EE869F5F54}" srcOrd="0" destOrd="0" presId="urn:microsoft.com/office/officeart/2005/8/layout/equation1"/>
    <dgm:cxn modelId="{4024CEFD-D666-49DC-8E8D-BA0BF5A9FACE}" srcId="{AA66AE95-FA3D-4D16-AD62-132B4E91E7F5}" destId="{57ABA92F-529F-4F3D-8D37-888D0D7B6F0C}" srcOrd="1" destOrd="0" parTransId="{3E955E71-B463-415B-8EEB-64AA790C5357}" sibTransId="{47F9AAC2-E0DC-492D-8EBF-D4AA5A3B9839}"/>
    <dgm:cxn modelId="{7B35A0DF-A5CC-4C3F-9589-392F33B7E75D}" type="presOf" srcId="{AA66AE95-FA3D-4D16-AD62-132B4E91E7F5}" destId="{0856B4CD-757C-4EA4-8985-02E32C6B5490}" srcOrd="0" destOrd="0" presId="urn:microsoft.com/office/officeart/2005/8/layout/equation1"/>
    <dgm:cxn modelId="{C15662E5-593B-4B6E-8693-DFFF3FA442F9}" type="presOf" srcId="{306725F0-CD8A-4BD6-890A-336B5BAC8EE9}" destId="{87C26CED-60C5-48A0-A97F-19DF1ECE9D68}" srcOrd="0" destOrd="0" presId="urn:microsoft.com/office/officeart/2005/8/layout/equation1"/>
    <dgm:cxn modelId="{3BA40450-7817-4AA6-916D-15E4045386A3}" type="presOf" srcId="{57ABA92F-529F-4F3D-8D37-888D0D7B6F0C}" destId="{F671C467-44DF-4EDF-846B-4C8684CDC51E}" srcOrd="0" destOrd="0" presId="urn:microsoft.com/office/officeart/2005/8/layout/equation1"/>
    <dgm:cxn modelId="{E2236961-4805-4982-891E-876C7B5E4A28}" type="presParOf" srcId="{0856B4CD-757C-4EA4-8985-02E32C6B5490}" destId="{87C26CED-60C5-48A0-A97F-19DF1ECE9D68}" srcOrd="0" destOrd="0" presId="urn:microsoft.com/office/officeart/2005/8/layout/equation1"/>
    <dgm:cxn modelId="{DD624892-2B6E-4EC2-AAD4-177966C0D9EB}" type="presParOf" srcId="{0856B4CD-757C-4EA4-8985-02E32C6B5490}" destId="{FC7CE061-2C80-4A6E-8FB2-49EE73CE8E4C}" srcOrd="1" destOrd="0" presId="urn:microsoft.com/office/officeart/2005/8/layout/equation1"/>
    <dgm:cxn modelId="{12D137E2-82D5-4DC3-91D8-275CF8B43661}" type="presParOf" srcId="{0856B4CD-757C-4EA4-8985-02E32C6B5490}" destId="{A7701F85-28E3-4DE4-A95C-F335117D00EC}" srcOrd="2" destOrd="0" presId="urn:microsoft.com/office/officeart/2005/8/layout/equation1"/>
    <dgm:cxn modelId="{49BEE0E4-457B-465A-9D7A-DCD818611459}" type="presParOf" srcId="{0856B4CD-757C-4EA4-8985-02E32C6B5490}" destId="{02620EB0-A0E8-4149-B17B-31244BB779F4}" srcOrd="3" destOrd="0" presId="urn:microsoft.com/office/officeart/2005/8/layout/equation1"/>
    <dgm:cxn modelId="{6CC84B54-C1C1-4466-B9AA-E5CF3154713A}" type="presParOf" srcId="{0856B4CD-757C-4EA4-8985-02E32C6B5490}" destId="{F671C467-44DF-4EDF-846B-4C8684CDC51E}" srcOrd="4" destOrd="0" presId="urn:microsoft.com/office/officeart/2005/8/layout/equation1"/>
    <dgm:cxn modelId="{E509B1AC-440B-466D-B0DE-BD4F56DADAA2}" type="presParOf" srcId="{0856B4CD-757C-4EA4-8985-02E32C6B5490}" destId="{8304F94F-7233-4DCA-BAB7-2E20B0B06665}" srcOrd="5" destOrd="0" presId="urn:microsoft.com/office/officeart/2005/8/layout/equation1"/>
    <dgm:cxn modelId="{35760DEE-B1F0-4477-9B3D-8AAB68841E32}" type="presParOf" srcId="{0856B4CD-757C-4EA4-8985-02E32C6B5490}" destId="{3EB679C9-968A-4C14-BDAC-B9EE869F5F54}" srcOrd="6" destOrd="0" presId="urn:microsoft.com/office/officeart/2005/8/layout/equation1"/>
    <dgm:cxn modelId="{5B38CAEE-350D-48B9-A6FC-FC2214FD7167}" type="presParOf" srcId="{0856B4CD-757C-4EA4-8985-02E32C6B5490}" destId="{188B2E73-A09C-436F-857B-9C70C4B48C7D}" srcOrd="7" destOrd="0" presId="urn:microsoft.com/office/officeart/2005/8/layout/equation1"/>
    <dgm:cxn modelId="{62413571-481F-4BCC-9B27-8F57872AEFE6}" type="presParOf" srcId="{0856B4CD-757C-4EA4-8985-02E32C6B5490}" destId="{51EE38A7-E3D1-46BB-93D4-5FBA1CEBE76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9C779-F9CF-483F-8653-D564FF534D32}">
      <dsp:nvSpPr>
        <dsp:cNvPr id="0" name=""/>
        <dsp:cNvSpPr/>
      </dsp:nvSpPr>
      <dsp:spPr>
        <a:xfrm>
          <a:off x="371042" y="13333"/>
          <a:ext cx="5882619" cy="1014062"/>
        </a:xfrm>
        <a:prstGeom prst="roundRect">
          <a:avLst>
            <a:gd name="adj" fmla="val 10000"/>
          </a:avLst>
        </a:prstGeom>
        <a:solidFill>
          <a:srgbClr val="B4DED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sp:txBody>
      <dsp:txXfrm>
        <a:off x="400743" y="43034"/>
        <a:ext cx="5823217" cy="954660"/>
      </dsp:txXfrm>
    </dsp:sp>
    <dsp:sp modelId="{55FB35D7-BD54-45A4-9DC2-DE43BA6C6FC5}">
      <dsp:nvSpPr>
        <dsp:cNvPr id="0" name=""/>
        <dsp:cNvSpPr/>
      </dsp:nvSpPr>
      <dsp:spPr>
        <a:xfrm rot="5400000">
          <a:off x="3122215" y="1052748"/>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1090775"/>
        <a:ext cx="273796" cy="266191"/>
      </dsp:txXfrm>
    </dsp:sp>
    <dsp:sp modelId="{7BA3403B-3B12-41AE-9048-62FFED261545}">
      <dsp:nvSpPr>
        <dsp:cNvPr id="0" name=""/>
        <dsp:cNvSpPr/>
      </dsp:nvSpPr>
      <dsp:spPr>
        <a:xfrm>
          <a:off x="371042" y="1534428"/>
          <a:ext cx="5882619" cy="1014062"/>
        </a:xfrm>
        <a:prstGeom prst="roundRect">
          <a:avLst>
            <a:gd name="adj" fmla="val 10000"/>
          </a:avLst>
        </a:prstGeom>
        <a:solidFill>
          <a:srgbClr val="FFCCCC"/>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sp:txBody>
      <dsp:txXfrm>
        <a:off x="400743" y="1564129"/>
        <a:ext cx="5823217" cy="954660"/>
      </dsp:txXfrm>
    </dsp:sp>
    <dsp:sp modelId="{8141AFCB-BFAA-4BC0-B512-9CF4D382048D}">
      <dsp:nvSpPr>
        <dsp:cNvPr id="0" name=""/>
        <dsp:cNvSpPr/>
      </dsp:nvSpPr>
      <dsp:spPr>
        <a:xfrm rot="5400000">
          <a:off x="3122215" y="2573842"/>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2611869"/>
        <a:ext cx="273796" cy="266191"/>
      </dsp:txXfrm>
    </dsp:sp>
    <dsp:sp modelId="{71A57973-5DE8-431A-A352-7AF8422FCB1F}">
      <dsp:nvSpPr>
        <dsp:cNvPr id="0" name=""/>
        <dsp:cNvSpPr/>
      </dsp:nvSpPr>
      <dsp:spPr>
        <a:xfrm>
          <a:off x="371042" y="3055522"/>
          <a:ext cx="5882619" cy="1014062"/>
        </a:xfrm>
        <a:prstGeom prst="roundRect">
          <a:avLst>
            <a:gd name="adj" fmla="val 10000"/>
          </a:avLst>
        </a:prstGeom>
        <a:solidFill>
          <a:srgbClr val="92D05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sp:txBody>
      <dsp:txXfrm>
        <a:off x="400743" y="3085223"/>
        <a:ext cx="5823217" cy="954660"/>
      </dsp:txXfrm>
    </dsp:sp>
    <dsp:sp modelId="{0ADEDFA3-5CAF-40B5-A00F-4F2CF56897FB}">
      <dsp:nvSpPr>
        <dsp:cNvPr id="0" name=""/>
        <dsp:cNvSpPr/>
      </dsp:nvSpPr>
      <dsp:spPr>
        <a:xfrm rot="5345544">
          <a:off x="3137132" y="4090997"/>
          <a:ext cx="374411"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86550" y="4131963"/>
        <a:ext cx="273796" cy="262088"/>
      </dsp:txXfrm>
    </dsp:sp>
    <dsp:sp modelId="{E8224C76-8782-4E5C-B400-805CC13D21A9}">
      <dsp:nvSpPr>
        <dsp:cNvPr id="0" name=""/>
        <dsp:cNvSpPr/>
      </dsp:nvSpPr>
      <dsp:spPr>
        <a:xfrm>
          <a:off x="426673" y="4568737"/>
          <a:ext cx="5819301" cy="1014062"/>
        </a:xfrm>
        <a:prstGeom prst="roundRect">
          <a:avLst>
            <a:gd name="adj" fmla="val 10000"/>
          </a:avLst>
        </a:prstGeom>
        <a:solidFill>
          <a:srgbClr val="CCCCFF"/>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 </a:t>
          </a:r>
          <a:r>
            <a:rPr lang="zh-TW" altLang="en-US" sz="36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下期異動預告</a:t>
          </a:r>
          <a:endPar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456374" y="4598438"/>
        <a:ext cx="5759899" cy="954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26CED-60C5-48A0-A97F-19DF1ECE9D68}">
      <dsp:nvSpPr>
        <dsp:cNvPr id="0" name=""/>
        <dsp:cNvSpPr/>
      </dsp:nvSpPr>
      <dsp:spPr>
        <a:xfrm>
          <a:off x="1917721" y="3693"/>
          <a:ext cx="1101593" cy="3888690"/>
        </a:xfrm>
        <a:prstGeom prst="verticalScroll">
          <a:avLst/>
        </a:prstGeom>
        <a:solidFill>
          <a:srgbClr val="B4DED0"/>
        </a:solidFill>
        <a:ln w="28575">
          <a:solidFill>
            <a:schemeClr val="tx1"/>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2055420" y="141392"/>
        <a:ext cx="826195" cy="3682141"/>
      </dsp:txXfrm>
    </dsp:sp>
    <dsp:sp modelId="{A7701F85-28E3-4DE4-A95C-F335117D00EC}">
      <dsp:nvSpPr>
        <dsp:cNvPr id="0" name=""/>
        <dsp:cNvSpPr/>
      </dsp:nvSpPr>
      <dsp:spPr>
        <a:xfrm>
          <a:off x="3128767" y="1557139"/>
          <a:ext cx="781798" cy="781798"/>
        </a:xfrm>
        <a:prstGeom prst="mathPlus">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3232394" y="1856099"/>
        <a:ext cx="574544" cy="183878"/>
      </dsp:txXfrm>
    </dsp:sp>
    <dsp:sp modelId="{F671C467-44DF-4EDF-846B-4C8684CDC51E}">
      <dsp:nvSpPr>
        <dsp:cNvPr id="0" name=""/>
        <dsp:cNvSpPr/>
      </dsp:nvSpPr>
      <dsp:spPr>
        <a:xfrm>
          <a:off x="4020016" y="2979"/>
          <a:ext cx="1100879" cy="3890119"/>
        </a:xfrm>
        <a:prstGeom prst="verticalScroll">
          <a:avLst/>
        </a:prstGeom>
        <a:solidFill>
          <a:srgbClr val="CCCCFF"/>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4157626" y="140589"/>
        <a:ext cx="825659" cy="3683704"/>
      </dsp:txXfrm>
    </dsp:sp>
    <dsp:sp modelId="{3EB679C9-968A-4C14-BDAC-B9EE869F5F54}">
      <dsp:nvSpPr>
        <dsp:cNvPr id="0" name=""/>
        <dsp:cNvSpPr/>
      </dsp:nvSpPr>
      <dsp:spPr>
        <a:xfrm>
          <a:off x="5230347" y="1557139"/>
          <a:ext cx="781798" cy="781798"/>
        </a:xfrm>
        <a:prstGeom prst="mathEqual">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5333974" y="1718189"/>
        <a:ext cx="574544" cy="459698"/>
      </dsp:txXfrm>
    </dsp:sp>
    <dsp:sp modelId="{51EE38A7-E3D1-46BB-93D4-5FBA1CEBE762}">
      <dsp:nvSpPr>
        <dsp:cNvPr id="0" name=""/>
        <dsp:cNvSpPr/>
      </dsp:nvSpPr>
      <dsp:spPr>
        <a:xfrm>
          <a:off x="6154075" y="4476"/>
          <a:ext cx="1101593" cy="3891601"/>
        </a:xfrm>
        <a:prstGeom prst="verticalScroll">
          <a:avLst/>
        </a:prstGeom>
        <a:solidFill>
          <a:srgbClr val="FFCCCC"/>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6291774" y="142175"/>
        <a:ext cx="826195" cy="36850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448" cy="497838"/>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sz="quarter" idx="1"/>
          </p:nvPr>
        </p:nvSpPr>
        <p:spPr>
          <a:xfrm>
            <a:off x="3850644" y="2"/>
            <a:ext cx="2945448" cy="497838"/>
          </a:xfrm>
          <a:prstGeom prst="rect">
            <a:avLst/>
          </a:prstGeom>
        </p:spPr>
        <p:txBody>
          <a:bodyPr vert="horz" lIns="91312" tIns="45656" rIns="91312" bIns="45656" rtlCol="0"/>
          <a:lstStyle>
            <a:lvl1pPr algn="r">
              <a:defRPr sz="1200"/>
            </a:lvl1pPr>
          </a:lstStyle>
          <a:p>
            <a:fld id="{262176C7-F690-4B3E-AAC9-163E562F48B8}" type="datetimeFigureOut">
              <a:rPr lang="zh-TW" altLang="en-US" smtClean="0"/>
              <a:t>2025/2/20</a:t>
            </a:fld>
            <a:endParaRPr lang="zh-TW" altLang="en-US"/>
          </a:p>
        </p:txBody>
      </p:sp>
      <p:sp>
        <p:nvSpPr>
          <p:cNvPr id="4" name="頁尾版面配置區 3"/>
          <p:cNvSpPr>
            <a:spLocks noGrp="1"/>
          </p:cNvSpPr>
          <p:nvPr>
            <p:ph type="ftr" sz="quarter" idx="2"/>
          </p:nvPr>
        </p:nvSpPr>
        <p:spPr>
          <a:xfrm>
            <a:off x="1" y="9428801"/>
            <a:ext cx="2945448" cy="497838"/>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644" y="9428801"/>
            <a:ext cx="2945448" cy="497838"/>
          </a:xfrm>
          <a:prstGeom prst="rect">
            <a:avLst/>
          </a:prstGeom>
        </p:spPr>
        <p:txBody>
          <a:bodyPr vert="horz" lIns="91312" tIns="45656" rIns="91312" bIns="45656" rtlCol="0" anchor="b"/>
          <a:lstStyle>
            <a:lvl1pPr algn="r">
              <a:defRPr sz="1200"/>
            </a:lvl1pPr>
          </a:lstStyle>
          <a:p>
            <a:fld id="{EAE445A4-5129-47C9-B85E-C8D5CD2F8CEF}" type="slidenum">
              <a:rPr lang="zh-TW" altLang="en-US" smtClean="0"/>
              <a:t>‹#›</a:t>
            </a:fld>
            <a:endParaRPr lang="zh-TW" altLang="en-US"/>
          </a:p>
        </p:txBody>
      </p:sp>
    </p:spTree>
    <p:extLst>
      <p:ext uri="{BB962C8B-B14F-4D97-AF65-F5344CB8AC3E}">
        <p14:creationId xmlns:p14="http://schemas.microsoft.com/office/powerpoint/2010/main" val="2046794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659" cy="498056"/>
          </a:xfrm>
          <a:prstGeom prst="rect">
            <a:avLst/>
          </a:prstGeom>
        </p:spPr>
        <p:txBody>
          <a:bodyPr vert="horz" lIns="91431" tIns="45715" rIns="91431" bIns="45715" rtlCol="0"/>
          <a:lstStyle>
            <a:lvl1pPr algn="l">
              <a:defRPr sz="1200"/>
            </a:lvl1pPr>
          </a:lstStyle>
          <a:p>
            <a:r>
              <a:rPr lang="zh-TW" altLang="en-US" dirty="0"/>
              <a:t>  </a:t>
            </a:r>
            <a:endParaRPr lang="en-US" altLang="zh-TW" dirty="0"/>
          </a:p>
          <a:p>
            <a:endParaRPr lang="zh-TW" altLang="en-US" dirty="0"/>
          </a:p>
        </p:txBody>
      </p:sp>
      <p:sp>
        <p:nvSpPr>
          <p:cNvPr id="3" name="日期版面配置區 2"/>
          <p:cNvSpPr>
            <a:spLocks noGrp="1"/>
          </p:cNvSpPr>
          <p:nvPr>
            <p:ph type="dt" idx="1"/>
          </p:nvPr>
        </p:nvSpPr>
        <p:spPr>
          <a:xfrm>
            <a:off x="3850443" y="0"/>
            <a:ext cx="2945659" cy="498056"/>
          </a:xfrm>
          <a:prstGeom prst="rect">
            <a:avLst/>
          </a:prstGeom>
        </p:spPr>
        <p:txBody>
          <a:bodyPr vert="horz" lIns="91431" tIns="45715" rIns="91431" bIns="45715" rtlCol="0"/>
          <a:lstStyle>
            <a:lvl1pPr algn="r">
              <a:defRPr sz="1200"/>
            </a:lvl1pPr>
          </a:lstStyle>
          <a:p>
            <a:fld id="{32E50594-3CAD-409A-98FC-80ECEB5B11CD}" type="datetimeFigureOut">
              <a:rPr lang="zh-TW" altLang="en-US" smtClean="0"/>
              <a:t>2025/2/20</a:t>
            </a:fld>
            <a:endParaRPr lang="zh-TW" altLang="en-US"/>
          </a:p>
        </p:txBody>
      </p:sp>
      <p:sp>
        <p:nvSpPr>
          <p:cNvPr id="4" name="投影片圖像版面配置區 3"/>
          <p:cNvSpPr>
            <a:spLocks noGrp="1" noRot="1" noChangeAspect="1"/>
          </p:cNvSpPr>
          <p:nvPr>
            <p:ph type="sldImg" idx="2"/>
          </p:nvPr>
        </p:nvSpPr>
        <p:spPr>
          <a:xfrm>
            <a:off x="423863" y="1241425"/>
            <a:ext cx="5949950" cy="3348038"/>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195"/>
            <a:ext cx="5438140" cy="3908613"/>
          </a:xfrm>
          <a:prstGeom prst="rect">
            <a:avLst/>
          </a:prstGeom>
        </p:spPr>
        <p:txBody>
          <a:bodyPr vert="horz" lIns="91431" tIns="45715" rIns="91431" bIns="45715"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2" y="9428586"/>
            <a:ext cx="2945659" cy="498054"/>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6"/>
            <a:ext cx="2945659" cy="498054"/>
          </a:xfrm>
          <a:prstGeom prst="rect">
            <a:avLst/>
          </a:prstGeom>
        </p:spPr>
        <p:txBody>
          <a:bodyPr vert="horz" lIns="91431" tIns="45715" rIns="91431" bIns="45715" rtlCol="0" anchor="b"/>
          <a:lstStyle>
            <a:lvl1pPr algn="r">
              <a:defRPr sz="1200"/>
            </a:lvl1pPr>
          </a:lstStyle>
          <a:p>
            <a:fld id="{198ABE63-F42F-4F3E-932F-A884111754D0}" type="slidenum">
              <a:rPr lang="zh-TW" altLang="en-US" smtClean="0"/>
              <a:t>‹#›</a:t>
            </a:fld>
            <a:endParaRPr lang="zh-TW" altLang="en-US"/>
          </a:p>
        </p:txBody>
      </p:sp>
    </p:spTree>
    <p:extLst>
      <p:ext uri="{BB962C8B-B14F-4D97-AF65-F5344CB8AC3E}">
        <p14:creationId xmlns:p14="http://schemas.microsoft.com/office/powerpoint/2010/main" val="80358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3</a:t>
            </a:fld>
            <a:endParaRPr lang="zh-TW" altLang="en-US"/>
          </a:p>
        </p:txBody>
      </p:sp>
    </p:spTree>
    <p:extLst>
      <p:ext uri="{BB962C8B-B14F-4D97-AF65-F5344CB8AC3E}">
        <p14:creationId xmlns:p14="http://schemas.microsoft.com/office/powerpoint/2010/main" val="79714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14</a:t>
            </a:fld>
            <a:endParaRPr lang="zh-TW" altLang="en-US"/>
          </a:p>
        </p:txBody>
      </p:sp>
    </p:spTree>
    <p:extLst>
      <p:ext uri="{BB962C8B-B14F-4D97-AF65-F5344CB8AC3E}">
        <p14:creationId xmlns:p14="http://schemas.microsoft.com/office/powerpoint/2010/main" val="4134746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15</a:t>
            </a:fld>
            <a:endParaRPr lang="zh-TW" altLang="en-US"/>
          </a:p>
        </p:txBody>
      </p:sp>
    </p:spTree>
    <p:extLst>
      <p:ext uri="{BB962C8B-B14F-4D97-AF65-F5344CB8AC3E}">
        <p14:creationId xmlns:p14="http://schemas.microsoft.com/office/powerpoint/2010/main" val="436200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16</a:t>
            </a:fld>
            <a:endParaRPr lang="zh-TW" altLang="en-US"/>
          </a:p>
        </p:txBody>
      </p:sp>
    </p:spTree>
    <p:extLst>
      <p:ext uri="{BB962C8B-B14F-4D97-AF65-F5344CB8AC3E}">
        <p14:creationId xmlns:p14="http://schemas.microsoft.com/office/powerpoint/2010/main" val="2359328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17</a:t>
            </a:fld>
            <a:endParaRPr lang="zh-TW" altLang="en-US"/>
          </a:p>
        </p:txBody>
      </p:sp>
    </p:spTree>
    <p:extLst>
      <p:ext uri="{BB962C8B-B14F-4D97-AF65-F5344CB8AC3E}">
        <p14:creationId xmlns:p14="http://schemas.microsoft.com/office/powerpoint/2010/main" val="3803196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18</a:t>
            </a:fld>
            <a:endParaRPr lang="zh-TW" altLang="en-US"/>
          </a:p>
        </p:txBody>
      </p:sp>
    </p:spTree>
    <p:extLst>
      <p:ext uri="{BB962C8B-B14F-4D97-AF65-F5344CB8AC3E}">
        <p14:creationId xmlns:p14="http://schemas.microsoft.com/office/powerpoint/2010/main" val="1027799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19</a:t>
            </a:fld>
            <a:endParaRPr lang="zh-TW" altLang="en-US"/>
          </a:p>
        </p:txBody>
      </p:sp>
    </p:spTree>
    <p:extLst>
      <p:ext uri="{BB962C8B-B14F-4D97-AF65-F5344CB8AC3E}">
        <p14:creationId xmlns:p14="http://schemas.microsoft.com/office/powerpoint/2010/main" val="2681736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20</a:t>
            </a:fld>
            <a:endParaRPr lang="zh-TW" altLang="en-US"/>
          </a:p>
        </p:txBody>
      </p:sp>
    </p:spTree>
    <p:extLst>
      <p:ext uri="{BB962C8B-B14F-4D97-AF65-F5344CB8AC3E}">
        <p14:creationId xmlns:p14="http://schemas.microsoft.com/office/powerpoint/2010/main" val="953847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22</a:t>
            </a:fld>
            <a:endParaRPr lang="zh-TW" altLang="en-US"/>
          </a:p>
        </p:txBody>
      </p:sp>
    </p:spTree>
    <p:extLst>
      <p:ext uri="{BB962C8B-B14F-4D97-AF65-F5344CB8AC3E}">
        <p14:creationId xmlns:p14="http://schemas.microsoft.com/office/powerpoint/2010/main" val="448718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109331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15816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a:t>
            </a:fld>
            <a:endParaRPr lang="zh-TW" altLang="en-US"/>
          </a:p>
        </p:txBody>
      </p:sp>
    </p:spTree>
    <p:extLst>
      <p:ext uri="{BB962C8B-B14F-4D97-AF65-F5344CB8AC3E}">
        <p14:creationId xmlns:p14="http://schemas.microsoft.com/office/powerpoint/2010/main" val="3824822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74469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4101561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0566633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428420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8492376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950681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1620098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7638666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35</a:t>
            </a:fld>
            <a:endParaRPr lang="zh-TW" altLang="en-US"/>
          </a:p>
        </p:txBody>
      </p:sp>
    </p:spTree>
    <p:extLst>
      <p:ext uri="{BB962C8B-B14F-4D97-AF65-F5344CB8AC3E}">
        <p14:creationId xmlns:p14="http://schemas.microsoft.com/office/powerpoint/2010/main" val="12262061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627114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a:t>
            </a:fld>
            <a:endParaRPr lang="zh-TW" altLang="en-US"/>
          </a:p>
        </p:txBody>
      </p:sp>
    </p:spTree>
    <p:extLst>
      <p:ext uri="{BB962C8B-B14F-4D97-AF65-F5344CB8AC3E}">
        <p14:creationId xmlns:p14="http://schemas.microsoft.com/office/powerpoint/2010/main" val="1337802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531466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117398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393219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164095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606247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2453865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267105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350191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105087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10431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a:t>
            </a:fld>
            <a:endParaRPr lang="zh-TW" altLang="en-US"/>
          </a:p>
        </p:txBody>
      </p:sp>
    </p:spTree>
    <p:extLst>
      <p:ext uri="{BB962C8B-B14F-4D97-AF65-F5344CB8AC3E}">
        <p14:creationId xmlns:p14="http://schemas.microsoft.com/office/powerpoint/2010/main" val="27312745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47</a:t>
            </a:fld>
            <a:endParaRPr lang="zh-TW" altLang="en-US"/>
          </a:p>
        </p:txBody>
      </p:sp>
    </p:spTree>
    <p:extLst>
      <p:ext uri="{BB962C8B-B14F-4D97-AF65-F5344CB8AC3E}">
        <p14:creationId xmlns:p14="http://schemas.microsoft.com/office/powerpoint/2010/main" val="138752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48</a:t>
            </a:fld>
            <a:endParaRPr lang="zh-TW" altLang="en-US"/>
          </a:p>
        </p:txBody>
      </p:sp>
    </p:spTree>
    <p:extLst>
      <p:ext uri="{BB962C8B-B14F-4D97-AF65-F5344CB8AC3E}">
        <p14:creationId xmlns:p14="http://schemas.microsoft.com/office/powerpoint/2010/main" val="2703936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7</a:t>
            </a:fld>
            <a:endParaRPr lang="zh-TW" altLang="en-US"/>
          </a:p>
        </p:txBody>
      </p:sp>
    </p:spTree>
    <p:extLst>
      <p:ext uri="{BB962C8B-B14F-4D97-AF65-F5344CB8AC3E}">
        <p14:creationId xmlns:p14="http://schemas.microsoft.com/office/powerpoint/2010/main" val="2675899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9</a:t>
            </a:fld>
            <a:endParaRPr lang="zh-TW" altLang="en-US"/>
          </a:p>
        </p:txBody>
      </p:sp>
    </p:spTree>
    <p:extLst>
      <p:ext uri="{BB962C8B-B14F-4D97-AF65-F5344CB8AC3E}">
        <p14:creationId xmlns:p14="http://schemas.microsoft.com/office/powerpoint/2010/main" val="1869465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10</a:t>
            </a:fld>
            <a:endParaRPr lang="zh-TW" altLang="en-US"/>
          </a:p>
        </p:txBody>
      </p:sp>
    </p:spTree>
    <p:extLst>
      <p:ext uri="{BB962C8B-B14F-4D97-AF65-F5344CB8AC3E}">
        <p14:creationId xmlns:p14="http://schemas.microsoft.com/office/powerpoint/2010/main" val="533771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11</a:t>
            </a:fld>
            <a:endParaRPr lang="zh-TW" altLang="en-US"/>
          </a:p>
        </p:txBody>
      </p:sp>
    </p:spTree>
    <p:extLst>
      <p:ext uri="{BB962C8B-B14F-4D97-AF65-F5344CB8AC3E}">
        <p14:creationId xmlns:p14="http://schemas.microsoft.com/office/powerpoint/2010/main" val="2378166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12</a:t>
            </a:fld>
            <a:endParaRPr lang="zh-TW" altLang="en-US"/>
          </a:p>
        </p:txBody>
      </p:sp>
    </p:spTree>
    <p:extLst>
      <p:ext uri="{BB962C8B-B14F-4D97-AF65-F5344CB8AC3E}">
        <p14:creationId xmlns:p14="http://schemas.microsoft.com/office/powerpoint/2010/main" val="932576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135825962"/>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sp>
        <p:nvSpPr>
          <p:cNvPr id="2" name="Title 1"/>
          <p:cNvSpPr>
            <a:spLocks noGrp="1"/>
          </p:cNvSpPr>
          <p:nvPr>
            <p:ph type="title"/>
          </p:nvPr>
        </p:nvSpPr>
        <p:spPr>
          <a:xfrm>
            <a:off x="913794" y="4289374"/>
            <a:ext cx="10364432" cy="81161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2150764309"/>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913774" y="609599"/>
            <a:ext cx="10364452" cy="3427245"/>
          </a:xfrm>
        </p:spPr>
        <p:txBody>
          <a:bodyPr anchor="ctr"/>
          <a:lstStyle>
            <a:lvl1pPr algn="ctr">
              <a:defRPr sz="320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77815563"/>
      </p:ext>
    </p:extLst>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zh-TW" altLang="en-US" smtClean="0"/>
              <a:t>按一下以編輯母片標題樣式</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11317078"/>
      </p:ext>
    </p:extLst>
  </p:cSld>
  <p:clrMapOvr>
    <a:masterClrMapping/>
  </p:clrMapOvr>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913775" y="2138721"/>
            <a:ext cx="10364452" cy="2511835"/>
          </a:xfrm>
        </p:spPr>
        <p:txBody>
          <a:bodyPr anchor="b"/>
          <a:lstStyle>
            <a:lvl1pPr algn="ctr">
              <a:defRPr sz="320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24718460"/>
      </p:ext>
    </p:extLst>
  </p:cSld>
  <p:clrMapOvr>
    <a:masterClrMapping/>
  </p:clrMapOvr>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sp>
        <p:nvSpPr>
          <p:cNvPr id="15" name="Title 1"/>
          <p:cNvSpPr>
            <a:spLocks noGrp="1"/>
          </p:cNvSpPr>
          <p:nvPr>
            <p:ph type="title"/>
          </p:nvPr>
        </p:nvSpPr>
        <p:spPr>
          <a:xfrm>
            <a:off x="913774" y="609600"/>
            <a:ext cx="10364452" cy="1605094"/>
          </a:xfrm>
        </p:spPr>
        <p:txBody>
          <a:bodyPr/>
          <a:lstStyle/>
          <a:p>
            <a:r>
              <a:rPr lang="zh-TW" altLang="en-US" smtClean="0"/>
              <a:t>按一下以編輯母片標題樣式</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595758832"/>
      </p:ext>
    </p:extLst>
  </p:cSld>
  <p:clrMapOvr>
    <a:masterClrMapping/>
  </p:clrMapOvr>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sp>
        <p:nvSpPr>
          <p:cNvPr id="30" name="Title 1"/>
          <p:cNvSpPr>
            <a:spLocks noGrp="1"/>
          </p:cNvSpPr>
          <p:nvPr>
            <p:ph type="title"/>
          </p:nvPr>
        </p:nvSpPr>
        <p:spPr>
          <a:xfrm>
            <a:off x="913774" y="610772"/>
            <a:ext cx="10364452" cy="1603922"/>
          </a:xfrm>
        </p:spPr>
        <p:txBody>
          <a:bodyPr/>
          <a:lstStyle/>
          <a:p>
            <a:r>
              <a:rPr lang="zh-TW" altLang="en-US" smtClean="0"/>
              <a:t>按一下以編輯母片標題樣式</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464809415"/>
      </p:ext>
    </p:extLst>
  </p:cSld>
  <p:clrMapOvr>
    <a:masterClrMapping/>
  </p:clrMapOvr>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54C1F34C-6A9D-4862-9071-857C2D024C72}" type="slidenum">
              <a:rPr lang="ko-KR" altLang="en-US" smtClean="0"/>
              <a:pPr/>
              <a:t>‹#›</a:t>
            </a:fld>
            <a:endParaRPr lang="en-US" altLang="ko-KR"/>
          </a:p>
        </p:txBody>
      </p:sp>
    </p:spTree>
    <p:extLst>
      <p:ext uri="{BB962C8B-B14F-4D97-AF65-F5344CB8AC3E}">
        <p14:creationId xmlns:p14="http://schemas.microsoft.com/office/powerpoint/2010/main" val="4005244226"/>
      </p:ext>
    </p:extLst>
  </p:cSld>
  <p:clrMapOvr>
    <a:masterClrMapping/>
  </p:clrMapOvr>
  <p:transition>
    <p:wipe dir="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zh-TW" altLang="en-US" smtClean="0"/>
              <a:t>按一下以編輯母片標題樣式</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D1C04121-A1E6-4ECC-AD48-CBFA13D58894}" type="slidenum">
              <a:rPr lang="ko-KR" altLang="en-US" smtClean="0"/>
              <a:pPr/>
              <a:t>‹#›</a:t>
            </a:fld>
            <a:endParaRPr lang="en-US" altLang="ko-KR"/>
          </a:p>
        </p:txBody>
      </p:sp>
    </p:spTree>
    <p:extLst>
      <p:ext uri="{BB962C8B-B14F-4D97-AF65-F5344CB8AC3E}">
        <p14:creationId xmlns:p14="http://schemas.microsoft.com/office/powerpoint/2010/main" val="157572216"/>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959FC5CA-0244-4580-8BBB-BB799F8FAEAC}" type="slidenum">
              <a:rPr lang="ko-KR" altLang="en-US" smtClean="0"/>
              <a:pPr/>
              <a:t>‹#›</a:t>
            </a:fld>
            <a:endParaRPr lang="en-US" altLang="ko-KR"/>
          </a:p>
        </p:txBody>
      </p:sp>
    </p:spTree>
    <p:extLst>
      <p:ext uri="{BB962C8B-B14F-4D97-AF65-F5344CB8AC3E}">
        <p14:creationId xmlns:p14="http://schemas.microsoft.com/office/powerpoint/2010/main" val="2508343898"/>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C81E638B-BE56-4E00-9C2C-2A9BC8BF9743}" type="slidenum">
              <a:rPr lang="ko-KR" altLang="en-US" smtClean="0"/>
              <a:pPr/>
              <a:t>‹#›</a:t>
            </a:fld>
            <a:endParaRPr lang="en-US" altLang="ko-KR"/>
          </a:p>
        </p:txBody>
      </p:sp>
    </p:spTree>
    <p:extLst>
      <p:ext uri="{BB962C8B-B14F-4D97-AF65-F5344CB8AC3E}">
        <p14:creationId xmlns:p14="http://schemas.microsoft.com/office/powerpoint/2010/main" val="1459459803"/>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zh-TW" altLang="en-US" smtClean="0"/>
              <a:t>按一下以編輯母片標題樣式</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B78C3B5C-4EB6-4BE0-8D2B-4ABEAC5F9D42}" type="slidenum">
              <a:rPr lang="ko-KR" altLang="en-US" smtClean="0"/>
              <a:pPr/>
              <a:t>‹#›</a:t>
            </a:fld>
            <a:endParaRPr lang="en-US" altLang="ko-KR"/>
          </a:p>
        </p:txBody>
      </p:sp>
      <p:sp>
        <p:nvSpPr>
          <p:cNvPr id="9"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879554682"/>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2" name="Content Placeholder 3"/>
          <p:cNvSpPr>
            <a:spLocks noGrp="1"/>
          </p:cNvSpPr>
          <p:nvPr>
            <p:ph sz="quarter" idx="13"/>
          </p:nvPr>
        </p:nvSpPr>
        <p:spPr>
          <a:xfrm>
            <a:off x="913774" y="3051012"/>
            <a:ext cx="5106027" cy="274018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3" name="Content Placeholder 5"/>
          <p:cNvSpPr>
            <a:spLocks noGrp="1"/>
          </p:cNvSpPr>
          <p:nvPr>
            <p:ph sz="quarter" idx="14"/>
          </p:nvPr>
        </p:nvSpPr>
        <p:spPr>
          <a:xfrm>
            <a:off x="6172200" y="3051012"/>
            <a:ext cx="5105401" cy="274018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r>
              <a:rPr lang="en-US" altLang="ko-KR" smtClean="0"/>
              <a:t>www.themegallery.com</a:t>
            </a:r>
            <a:endParaRPr lang="en-US" altLang="ko-KR"/>
          </a:p>
        </p:txBody>
      </p:sp>
      <p:sp>
        <p:nvSpPr>
          <p:cNvPr id="8" name="Footer Placeholder 7"/>
          <p:cNvSpPr>
            <a:spLocks noGrp="1"/>
          </p:cNvSpPr>
          <p:nvPr>
            <p:ph type="ftr" sz="quarter" idx="11"/>
          </p:nvPr>
        </p:nvSpPr>
        <p:spPr/>
        <p:txBody>
          <a:bodyPr/>
          <a:lstStyle/>
          <a:p>
            <a:r>
              <a:rPr lang="en-US" altLang="ko-KR" smtClean="0"/>
              <a:t>Logo</a:t>
            </a:r>
            <a:endParaRPr lang="en-US" altLang="ko-KR"/>
          </a:p>
        </p:txBody>
      </p:sp>
      <p:sp>
        <p:nvSpPr>
          <p:cNvPr id="9" name="Slide Number Placeholder 8"/>
          <p:cNvSpPr>
            <a:spLocks noGrp="1"/>
          </p:cNvSpPr>
          <p:nvPr>
            <p:ph type="sldNum" sz="quarter" idx="12"/>
          </p:nvPr>
        </p:nvSpPr>
        <p:spPr/>
        <p:txBody>
          <a:bodyPr/>
          <a:lstStyle/>
          <a:p>
            <a:fld id="{52A9BD7C-CC04-4EEF-9EB8-9AE19026511E}" type="slidenum">
              <a:rPr lang="ko-KR" altLang="en-US" smtClean="0"/>
              <a:pPr/>
              <a:t>‹#›</a:t>
            </a:fld>
            <a:endParaRPr lang="en-US" altLang="ko-KR"/>
          </a:p>
        </p:txBody>
      </p:sp>
    </p:spTree>
    <p:extLst>
      <p:ext uri="{BB962C8B-B14F-4D97-AF65-F5344CB8AC3E}">
        <p14:creationId xmlns:p14="http://schemas.microsoft.com/office/powerpoint/2010/main" val="838226618"/>
      </p:ext>
    </p:extLst>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85900920-E1BD-4687-8C02-33639DDFC912}" type="slidenum">
              <a:rPr lang="ko-KR" altLang="en-US" smtClean="0"/>
              <a:pPr/>
              <a:t>‹#›</a:t>
            </a:fld>
            <a:endParaRPr lang="en-US" altLang="ko-KR"/>
          </a:p>
        </p:txBody>
      </p:sp>
    </p:spTree>
    <p:extLst>
      <p:ext uri="{BB962C8B-B14F-4D97-AF65-F5344CB8AC3E}">
        <p14:creationId xmlns:p14="http://schemas.microsoft.com/office/powerpoint/2010/main" val="2193974431"/>
      </p:ext>
    </p:extLst>
  </p:cSld>
  <p:clrMapOvr>
    <a:masterClrMapping/>
  </p:clrMapOvr>
  <p:transition>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ko-KR" smtClean="0"/>
              <a:t>www.themegallery.com</a:t>
            </a:r>
            <a:endParaRPr lang="en-US" altLang="ko-KR"/>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E0D03CAC-9962-46D8-8887-6790ACC517D6}" type="slidenum">
              <a:rPr lang="en-US" altLang="en-US" smtClean="0"/>
              <a:pPr>
                <a:defRPr/>
              </a:pPr>
              <a:t>‹#›</a:t>
            </a:fld>
            <a:endParaRPr lang="en-US" altLang="en-US"/>
          </a:p>
        </p:txBody>
      </p:sp>
    </p:spTree>
    <p:extLst>
      <p:ext uri="{BB962C8B-B14F-4D97-AF65-F5344CB8AC3E}">
        <p14:creationId xmlns:p14="http://schemas.microsoft.com/office/powerpoint/2010/main" val="3469409657"/>
      </p:ext>
    </p:extLst>
  </p:cSld>
  <p:clrMapOvr>
    <a:masterClrMapping/>
  </p:clrMapOvr>
  <p:transition>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913775" y="609600"/>
            <a:ext cx="3935688" cy="2023252"/>
          </a:xfrm>
        </p:spPr>
        <p:txBody>
          <a:bodyPr anchor="b"/>
          <a:lstStyle>
            <a:lvl1pPr algn="ctr">
              <a:defRPr sz="3200"/>
            </a:lvl1pPr>
          </a:lstStyle>
          <a:p>
            <a:r>
              <a:rPr lang="zh-TW" altLang="en-US" smtClean="0"/>
              <a:t>按一下以編輯母片標題樣式</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BECCC593-A287-4698-8A49-DFBF94CD396B}" type="slidenum">
              <a:rPr lang="ko-KR" altLang="en-US" smtClean="0"/>
              <a:pPr/>
              <a:t>‹#›</a:t>
            </a:fld>
            <a:endParaRPr lang="en-US" altLang="ko-KR"/>
          </a:p>
        </p:txBody>
      </p:sp>
    </p:spTree>
    <p:extLst>
      <p:ext uri="{BB962C8B-B14F-4D97-AF65-F5344CB8AC3E}">
        <p14:creationId xmlns:p14="http://schemas.microsoft.com/office/powerpoint/2010/main" val="835429149"/>
      </p:ext>
    </p:extLst>
  </p:cSld>
  <p:clrMapOvr>
    <a:masterClrMapping/>
  </p:clrMapOvr>
  <p:transition>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913774" y="609600"/>
            <a:ext cx="5934969" cy="2023254"/>
          </a:xfrm>
        </p:spPr>
        <p:txBody>
          <a:bodyPr anchor="b"/>
          <a:lstStyle>
            <a:lvl1pPr algn="ct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E32F75-6AEE-4132-BDBC-B9FF8E1E5573}" type="slidenum">
              <a:rPr lang="ko-KR" altLang="en-US" smtClean="0"/>
              <a:pPr/>
              <a:t>‹#›</a:t>
            </a:fld>
            <a:endParaRPr lang="en-US" altLang="ko-KR"/>
          </a:p>
        </p:txBody>
      </p:sp>
    </p:spTree>
    <p:extLst>
      <p:ext uri="{BB962C8B-B14F-4D97-AF65-F5344CB8AC3E}">
        <p14:creationId xmlns:p14="http://schemas.microsoft.com/office/powerpoint/2010/main" val="1592140577"/>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0000">
              <a:srgbClr val="F7E9D9"/>
            </a:gs>
            <a:gs pos="83000">
              <a:srgbClr val="FCF5EE"/>
            </a:gs>
            <a:gs pos="100000">
              <a:srgbClr val="F4DFC8"/>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r>
              <a:rPr lang="en-US" altLang="ko-KR" smtClean="0"/>
              <a:t>www.themegallery.com</a:t>
            </a:r>
            <a:endParaRPr lang="en-US" altLang="ko-K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ltLang="ko-KR" smtClean="0"/>
              <a:t>Logo</a:t>
            </a:r>
            <a:endParaRPr lang="en-US" altLang="ko-K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41F834E-A691-4709-BFE2-649B3DFCA7F1}" type="slidenum">
              <a:rPr lang="ko-KR" altLang="en-US" smtClean="0"/>
              <a:pPr/>
              <a:t>‹#›</a:t>
            </a:fld>
            <a:endParaRPr lang="en-US" altLang="ko-KR"/>
          </a:p>
        </p:txBody>
      </p:sp>
      <p:sp>
        <p:nvSpPr>
          <p:cNvPr id="8"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3358390574"/>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 id="2147484198" r:id="rId12"/>
    <p:sldLayoutId id="2147484199" r:id="rId13"/>
    <p:sldLayoutId id="2147484200" r:id="rId14"/>
    <p:sldLayoutId id="2147484201" r:id="rId15"/>
    <p:sldLayoutId id="2147484202" r:id="rId16"/>
    <p:sldLayoutId id="2147484203" r:id="rId17"/>
  </p:sldLayoutIdLst>
  <p:transition>
    <p:wipe dir="r"/>
  </p:transition>
  <p:timing>
    <p:tnLst>
      <p:par>
        <p:cTn id="1" dur="indefinite" restart="never" nodeType="tmRoot"/>
      </p:par>
    </p:tnLst>
  </p:timing>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647961975"/>
              </p:ext>
            </p:extLst>
          </p:nvPr>
        </p:nvGraphicFramePr>
        <p:xfrm>
          <a:off x="179461" y="923612"/>
          <a:ext cx="11853015" cy="5574888"/>
        </p:xfrm>
        <a:graphic>
          <a:graphicData uri="http://schemas.openxmlformats.org/drawingml/2006/table">
            <a:tbl>
              <a:tblPr firstRow="1" firstCol="1" bandRow="1">
                <a:tableStyleId>{5DA37D80-6434-44D0-A028-1B22A696006F}</a:tableStyleId>
              </a:tblPr>
              <a:tblGrid>
                <a:gridCol w="2610024">
                  <a:extLst>
                    <a:ext uri="{9D8B030D-6E8A-4147-A177-3AD203B41FA5}">
                      <a16:colId xmlns:a16="http://schemas.microsoft.com/office/drawing/2014/main" val="20000"/>
                    </a:ext>
                  </a:extLst>
                </a:gridCol>
                <a:gridCol w="4241285">
                  <a:extLst>
                    <a:ext uri="{9D8B030D-6E8A-4147-A177-3AD203B41FA5}">
                      <a16:colId xmlns:a16="http://schemas.microsoft.com/office/drawing/2014/main" val="20001"/>
                    </a:ext>
                  </a:extLst>
                </a:gridCol>
                <a:gridCol w="5001706">
                  <a:extLst>
                    <a:ext uri="{9D8B030D-6E8A-4147-A177-3AD203B41FA5}">
                      <a16:colId xmlns:a16="http://schemas.microsoft.com/office/drawing/2014/main" val="20002"/>
                    </a:ext>
                  </a:extLst>
                </a:gridCol>
              </a:tblGrid>
              <a:tr h="476546">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時間</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議程</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內容</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備註</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593854">
                <a:tc>
                  <a:txBody>
                    <a:bodyPr/>
                    <a:lstStyle/>
                    <a:p>
                      <a:pPr algn="ctr">
                        <a:spcAft>
                          <a:spcPts val="0"/>
                        </a:spcAft>
                      </a:pP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報到及領取會議資料</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05651">
                <a:tc>
                  <a:txBody>
                    <a:bodyPr/>
                    <a:lstStyle/>
                    <a:p>
                      <a:pPr algn="ctr">
                        <a:spcAft>
                          <a:spcPts val="0"/>
                        </a:spcAft>
                      </a:pP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10:0</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0-1</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填表說明</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363824">
                <a:tc>
                  <a:txBody>
                    <a:bodyPr/>
                    <a:lstStyle/>
                    <a:p>
                      <a:pPr algn="ctr">
                        <a:spcAft>
                          <a:spcPts val="0"/>
                        </a:spcAft>
                      </a:pP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0-1</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息</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56419">
                <a:tc>
                  <a:txBody>
                    <a:bodyPr/>
                    <a:lstStyle/>
                    <a:p>
                      <a:pPr algn="ctr">
                        <a:spcAft>
                          <a:spcPts val="0"/>
                        </a:spcAft>
                      </a:pP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0-11:</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系統操作說明及意見交流</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林明龍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先</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r h="1163825">
                <a:tc>
                  <a:txBody>
                    <a:bodyPr/>
                    <a:lstStyle/>
                    <a:p>
                      <a:pPr algn="ctr">
                        <a:spcAft>
                          <a:spcPts val="0"/>
                        </a:spcAft>
                      </a:pP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0-12:</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綜合座談</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4769">
                <a:tc>
                  <a:txBody>
                    <a:bodyPr/>
                    <a:lstStyle/>
                    <a:p>
                      <a:pPr marL="0" algn="ctr" defTabSz="914400" rtl="0" eaLnBrk="1" latinLnBrk="0" hangingPunct="1">
                        <a:spcAft>
                          <a:spcPts val="0"/>
                        </a:spcAft>
                      </a:pP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gridSpan="2">
                  <a:txBody>
                    <a:bodyPr/>
                    <a:lstStyle/>
                    <a:p>
                      <a:pPr marL="0" algn="ctr" defTabSz="914400" rtl="0" eaLnBrk="1" latinLnBrk="0" hangingPunct="1">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賦</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歸</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algn="just">
                        <a:spcAft>
                          <a:spcPts val="0"/>
                        </a:spcAft>
                      </a:pPr>
                      <a:endParaRPr lang="zh-TW" sz="1800" b="1" kern="100" dirty="0">
                        <a:effectLst/>
                        <a:latin typeface="華康中圓體" panose="020F0509000000000000" pitchFamily="49" charset="-120"/>
                        <a:ea typeface="華康中圓體" panose="020F0509000000000000" pitchFamily="49" charset="-120"/>
                      </a:endParaRPr>
                    </a:p>
                  </a:txBody>
                  <a:tcPr marL="17780" marR="17780" marT="0" marB="0" anchor="ctr">
                    <a:blipFill dpi="0" rotWithShape="1">
                      <a:blip r:embed="rId2"/>
                      <a:srcRect/>
                      <a:tile tx="0" ty="0" sx="100000" sy="100000" flip="none" algn="tl"/>
                    </a:blipFill>
                  </a:tcPr>
                </a:tc>
                <a:extLst>
                  <a:ext uri="{0D108BD9-81ED-4DB2-BD59-A6C34878D82A}">
                    <a16:rowId xmlns:a16="http://schemas.microsoft.com/office/drawing/2014/main" val="10006"/>
                  </a:ext>
                </a:extLst>
              </a:tr>
            </a:tbl>
          </a:graphicData>
        </a:graphic>
      </p:graphicFrame>
      <p:sp>
        <p:nvSpPr>
          <p:cNvPr id="7" name="Rectangle 2"/>
          <p:cNvSpPr>
            <a:spLocks noGrp="1" noChangeArrowheads="1"/>
          </p:cNvSpPr>
          <p:nvPr>
            <p:ph type="title"/>
          </p:nvPr>
        </p:nvSpPr>
        <p:spPr>
          <a:xfrm>
            <a:off x="1524000" y="27385"/>
            <a:ext cx="9144000" cy="609600"/>
          </a:xfrm>
        </p:spPr>
        <p:txBody>
          <a:bodyPr anchor="ctr" anchorCtr="0">
            <a:noAutofit/>
          </a:bodyPr>
          <a:lstStyle/>
          <a:p>
            <a:pPr>
              <a:lnSpc>
                <a:spcPct val="150000"/>
              </a:lnSpc>
              <a:defRPr/>
            </a:pPr>
            <a:r>
              <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歡迎</a:t>
            </a:r>
            <a:r>
              <a:rPr lang="zh-TW" altLang="en-US"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蒞臨</a:t>
            </a:r>
            <a:r>
              <a:rPr lang="en-US" altLang="zh-TW"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南區</a:t>
            </a:r>
            <a:r>
              <a:rPr lang="en-US" altLang="zh-TW"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endPar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5933747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503853466"/>
              </p:ext>
            </p:extLst>
          </p:nvPr>
        </p:nvGraphicFramePr>
        <p:xfrm>
          <a:off x="196553" y="751441"/>
          <a:ext cx="11767559" cy="5874608"/>
        </p:xfrm>
        <a:graphic>
          <a:graphicData uri="http://schemas.openxmlformats.org/drawingml/2006/table">
            <a:tbl>
              <a:tblPr/>
              <a:tblGrid>
                <a:gridCol w="1281869">
                  <a:extLst>
                    <a:ext uri="{9D8B030D-6E8A-4147-A177-3AD203B41FA5}">
                      <a16:colId xmlns:a16="http://schemas.microsoft.com/office/drawing/2014/main" val="20000"/>
                    </a:ext>
                  </a:extLst>
                </a:gridCol>
                <a:gridCol w="7870677">
                  <a:extLst>
                    <a:ext uri="{9D8B030D-6E8A-4147-A177-3AD203B41FA5}">
                      <a16:colId xmlns:a16="http://schemas.microsoft.com/office/drawing/2014/main" val="20001"/>
                    </a:ext>
                  </a:extLst>
                </a:gridCol>
                <a:gridCol w="2615013">
                  <a:extLst>
                    <a:ext uri="{9D8B030D-6E8A-4147-A177-3AD203B41FA5}">
                      <a16:colId xmlns:a16="http://schemas.microsoft.com/office/drawing/2014/main" val="20002"/>
                    </a:ext>
                  </a:extLst>
                </a:gridCol>
              </a:tblGrid>
              <a:tr h="40716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1331880">
                <a:tc rowSpan="7">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9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114.10</a:t>
                      </a:r>
                      <a:r>
                        <a:rPr kumimoji="0" lang="zh-TW" altLang="en-US" sz="19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9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114.03</a:t>
                      </a:r>
                      <a:r>
                        <a:rPr kumimoji="0" lang="zh-TW" altLang="en-US" sz="19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研</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9</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13</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798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700" b="1" i="0" u="none" strike="noStrike" kern="1200" cap="none" normalizeH="0" baseline="0" dirty="0">
                        <a:ln>
                          <a:noFill/>
                        </a:ln>
                        <a:solidFill>
                          <a:srgbClr val="000000"/>
                        </a:solidFill>
                        <a:effectLst>
                          <a:outerShdw blurRad="38100" dist="38100" dir="2700000" algn="tl">
                            <a:srgbClr val="FFFFFF"/>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大專校院一覽表</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19820161"/>
                  </a:ext>
                </a:extLst>
              </a:tr>
              <a:tr h="1448435">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5-4</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98135">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zh-TW" altLang="en-US" sz="1900" b="1" dirty="0">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3"/>
                  </a:ext>
                </a:extLst>
              </a:tr>
              <a:tr h="48500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endParaRPr lang="zh-TW" altLang="en-US" sz="1900" b="1" dirty="0">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812627"/>
                  </a:ext>
                </a:extLst>
              </a:tr>
              <a:tr h="52333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endPar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兼任助理承辦單位</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2338751629"/>
                  </a:ext>
                </a:extLst>
              </a:tr>
              <a:tr h="40267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4417958"/>
                  </a:ext>
                </a:extLst>
              </a:tr>
            </a:tbl>
          </a:graphicData>
        </a:graphic>
      </p:graphicFrame>
      <p:sp>
        <p:nvSpPr>
          <p:cNvPr id="5" name="Rectangle 2"/>
          <p:cNvSpPr txBox="1">
            <a:spLocks noChangeArrowheads="1"/>
          </p:cNvSpPr>
          <p:nvPr/>
        </p:nvSpPr>
        <p:spPr>
          <a:xfrm>
            <a:off x="11386" y="105931"/>
            <a:ext cx="12180613" cy="6096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fontAlgn="auto">
              <a:spcAft>
                <a:spcPts val="0"/>
              </a:spcAft>
            </a:pP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1751550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394768452"/>
              </p:ext>
            </p:extLst>
          </p:nvPr>
        </p:nvGraphicFramePr>
        <p:xfrm>
          <a:off x="170916" y="732034"/>
          <a:ext cx="11784650" cy="5872702"/>
        </p:xfrm>
        <a:graphic>
          <a:graphicData uri="http://schemas.openxmlformats.org/drawingml/2006/table">
            <a:tbl>
              <a:tblPr/>
              <a:tblGrid>
                <a:gridCol w="1170774">
                  <a:extLst>
                    <a:ext uri="{9D8B030D-6E8A-4147-A177-3AD203B41FA5}">
                      <a16:colId xmlns:a16="http://schemas.microsoft.com/office/drawing/2014/main" val="20000"/>
                    </a:ext>
                  </a:extLst>
                </a:gridCol>
                <a:gridCol w="7646862">
                  <a:extLst>
                    <a:ext uri="{9D8B030D-6E8A-4147-A177-3AD203B41FA5}">
                      <a16:colId xmlns:a16="http://schemas.microsoft.com/office/drawing/2014/main" val="20001"/>
                    </a:ext>
                  </a:extLst>
                </a:gridCol>
                <a:gridCol w="2967014">
                  <a:extLst>
                    <a:ext uri="{9D8B030D-6E8A-4147-A177-3AD203B41FA5}">
                      <a16:colId xmlns:a16="http://schemas.microsoft.com/office/drawing/2014/main" val="20002"/>
                    </a:ext>
                  </a:extLst>
                </a:gridCol>
              </a:tblGrid>
              <a:tr h="35534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849952">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18847519"/>
                  </a:ext>
                </a:extLst>
              </a:tr>
              <a:tr h="90568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06002376"/>
                  </a:ext>
                </a:extLst>
              </a:tr>
              <a:tr h="2203278">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114.10</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5-1</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5-4</a:t>
                      </a:r>
                      <a:r>
                        <a:rPr kumimoji="0" lang="zh-TW" altLang="zh-TW" sz="1800" b="1" i="0" u="none" strike="noStrike" kern="1200" cap="none" spc="0" normalizeH="0" baseline="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5-5</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114.03</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大專校院校務資訊公開平臺</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36392608"/>
                  </a:ext>
                </a:extLst>
              </a:tr>
              <a:tr h="154810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114.10</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26</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114.03</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高教深耕計畫小組</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82857313"/>
                  </a:ext>
                </a:extLst>
              </a:tr>
            </a:tbl>
          </a:graphicData>
        </a:graphic>
      </p:graphicFrame>
      <p:sp>
        <p:nvSpPr>
          <p:cNvPr id="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1.6</a:t>
            </a:r>
            <a:r>
              <a:rPr lang="zh-TW" altLang="en-US"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0872737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
          <p:cNvSpPr txBox="1">
            <a:spLocks noChangeArrowheads="1"/>
          </p:cNvSpPr>
          <p:nvPr/>
        </p:nvSpPr>
        <p:spPr bwMode="gray">
          <a:xfrm>
            <a:off x="2195388" y="197932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本期作業時程</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6"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572355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11392" y="111943"/>
            <a:ext cx="12180608"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作業</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時程</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內容版面配置區 4"/>
          <p:cNvGraphicFramePr>
            <a:graphicFrameLocks noGrp="1"/>
          </p:cNvGraphicFramePr>
          <p:nvPr>
            <p:ph sz="quarter" idx="13"/>
            <p:extLst>
              <p:ext uri="{D42A27DB-BD31-4B8C-83A1-F6EECF244321}">
                <p14:modId xmlns:p14="http://schemas.microsoft.com/office/powerpoint/2010/main" val="212228001"/>
              </p:ext>
            </p:extLst>
          </p:nvPr>
        </p:nvGraphicFramePr>
        <p:xfrm>
          <a:off x="598205" y="1041851"/>
          <a:ext cx="11006982" cy="4480560"/>
        </p:xfrm>
        <a:graphic>
          <a:graphicData uri="http://schemas.openxmlformats.org/drawingml/2006/table">
            <a:tbl>
              <a:tblPr firstRow="1" bandRow="1">
                <a:tableStyleId>{5C22544A-7EE6-4342-B048-85BDC9FD1C3A}</a:tableStyleId>
              </a:tblPr>
              <a:tblGrid>
                <a:gridCol w="4930487">
                  <a:extLst>
                    <a:ext uri="{9D8B030D-6E8A-4147-A177-3AD203B41FA5}">
                      <a16:colId xmlns:a16="http://schemas.microsoft.com/office/drawing/2014/main" val="314474761"/>
                    </a:ext>
                  </a:extLst>
                </a:gridCol>
                <a:gridCol w="6076495">
                  <a:extLst>
                    <a:ext uri="{9D8B030D-6E8A-4147-A177-3AD203B41FA5}">
                      <a16:colId xmlns:a16="http://schemas.microsoft.com/office/drawing/2014/main" val="3031485974"/>
                    </a:ext>
                  </a:extLst>
                </a:gridCol>
              </a:tblGrid>
              <a:tr h="54869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起訖時間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作業事項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42613971"/>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02/21~03/07</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a:lnSpc>
                          <a:spcPct val="150000"/>
                        </a:lnSpc>
                      </a:pPr>
                      <a:r>
                        <a:rPr lang="zh-TW" altLang="zh-TW" sz="24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基本資料</a:t>
                      </a:r>
                      <a:r>
                        <a:rPr lang="zh-TW" altLang="en-US" sz="24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確認</a:t>
                      </a:r>
                      <a:endParaRPr lang="zh-TW" altLang="en-US" sz="2400" b="1" dirty="0">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2073983"/>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03/01~04/30</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填表期間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60457273"/>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05/02</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708060"/>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05/08~05/20</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統一修正期間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9289716"/>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05/22</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1860446"/>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05/22~06/02</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檢核表報部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3686940"/>
                  </a:ext>
                </a:extLst>
              </a:tr>
            </a:tbl>
          </a:graphicData>
        </a:graphic>
      </p:graphicFrame>
    </p:spTree>
    <p:extLst>
      <p:ext uri="{BB962C8B-B14F-4D97-AF65-F5344CB8AC3E}">
        <p14:creationId xmlns:p14="http://schemas.microsoft.com/office/powerpoint/2010/main" val="22574481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11943"/>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2.2</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基本資料確認</a:t>
            </a:r>
          </a:p>
        </p:txBody>
      </p:sp>
      <p:sp>
        <p:nvSpPr>
          <p:cNvPr id="10" name="文字方塊 35"/>
          <p:cNvSpPr txBox="1">
            <a:spLocks noChangeArrowheads="1"/>
          </p:cNvSpPr>
          <p:nvPr/>
        </p:nvSpPr>
        <p:spPr bwMode="auto">
          <a:xfrm>
            <a:off x="1991496" y="709486"/>
            <a:ext cx="8178842" cy="615553"/>
          </a:xfrm>
          <a:prstGeom prst="rect">
            <a:avLst/>
          </a:prstGeom>
          <a:noFill/>
          <a:ln w="9525">
            <a:noFill/>
            <a:miter lim="800000"/>
            <a:headEnd/>
            <a:tailEnd/>
          </a:ln>
        </p:spPr>
        <p:txBody>
          <a:bodyPr wrap="none">
            <a:spAutoFit/>
          </a:bodyPr>
          <a:lstStyle/>
          <a:p>
            <a:pPr algn="ctr">
              <a:defRPr/>
            </a:pP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7</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sp>
        <p:nvSpPr>
          <p:cNvPr id="12" name="矩形 11"/>
          <p:cNvSpPr/>
          <p:nvPr/>
        </p:nvSpPr>
        <p:spPr>
          <a:xfrm>
            <a:off x="1097280" y="4628147"/>
            <a:ext cx="10124618" cy="2031325"/>
          </a:xfrm>
          <a:prstGeom prst="rect">
            <a:avLst/>
          </a:prstGeom>
        </p:spPr>
        <p:txBody>
          <a:bodyPr wrap="square">
            <a:spAutoFit/>
          </a:bodyPr>
          <a:lstStyle/>
          <a:p>
            <a:pPr marL="342900" indent="-342900">
              <a:lnSpc>
                <a:spcPct val="150000"/>
              </a:lnSpc>
              <a:buFont typeface="Wingdings" panose="05000000000000000000" pitchFamily="2" charset="2"/>
              <a:buChar char="l"/>
            </a:pP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本期基本資料請學校依「</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en-US"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學年</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度招生名額核定表</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總量內核定系所</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學校組織規程</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僅限基本資料</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、學院資料等</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其他相關佐證文件</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特殊專班核定函文</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填載。</a:t>
            </a:r>
            <a:endParaRPr lang="zh-TW" altLang="en-US" sz="2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4" name="表格 17"/>
          <p:cNvGraphicFramePr>
            <a:graphicFrameLocks noGrp="1"/>
          </p:cNvGraphicFramePr>
          <p:nvPr>
            <p:extLst>
              <p:ext uri="{D42A27DB-BD31-4B8C-83A1-F6EECF244321}">
                <p14:modId xmlns:p14="http://schemas.microsoft.com/office/powerpoint/2010/main" val="3160429785"/>
              </p:ext>
            </p:extLst>
          </p:nvPr>
        </p:nvGraphicFramePr>
        <p:xfrm>
          <a:off x="2456497" y="1861712"/>
          <a:ext cx="3284484" cy="266585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val="256846026"/>
                    </a:ext>
                  </a:extLst>
                </a:gridCol>
                <a:gridCol w="469212">
                  <a:extLst>
                    <a:ext uri="{9D8B030D-6E8A-4147-A177-3AD203B41FA5}">
                      <a16:colId xmlns:a16="http://schemas.microsoft.com/office/drawing/2014/main" val="2257527877"/>
                    </a:ext>
                  </a:extLst>
                </a:gridCol>
                <a:gridCol w="469212">
                  <a:extLst>
                    <a:ext uri="{9D8B030D-6E8A-4147-A177-3AD203B41FA5}">
                      <a16:colId xmlns:a16="http://schemas.microsoft.com/office/drawing/2014/main" val="4145448609"/>
                    </a:ext>
                  </a:extLst>
                </a:gridCol>
                <a:gridCol w="469212">
                  <a:extLst>
                    <a:ext uri="{9D8B030D-6E8A-4147-A177-3AD203B41FA5}">
                      <a16:colId xmlns:a16="http://schemas.microsoft.com/office/drawing/2014/main" val="835481753"/>
                    </a:ext>
                  </a:extLst>
                </a:gridCol>
                <a:gridCol w="469212">
                  <a:extLst>
                    <a:ext uri="{9D8B030D-6E8A-4147-A177-3AD203B41FA5}">
                      <a16:colId xmlns:a16="http://schemas.microsoft.com/office/drawing/2014/main" val="3853400446"/>
                    </a:ext>
                  </a:extLst>
                </a:gridCol>
                <a:gridCol w="469212">
                  <a:extLst>
                    <a:ext uri="{9D8B030D-6E8A-4147-A177-3AD203B41FA5}">
                      <a16:colId xmlns:a16="http://schemas.microsoft.com/office/drawing/2014/main" val="1113717072"/>
                    </a:ext>
                  </a:extLst>
                </a:gridCol>
                <a:gridCol w="469212">
                  <a:extLst>
                    <a:ext uri="{9D8B030D-6E8A-4147-A177-3AD203B41FA5}">
                      <a16:colId xmlns:a16="http://schemas.microsoft.com/office/drawing/2014/main" val="3757867286"/>
                    </a:ext>
                  </a:extLst>
                </a:gridCol>
              </a:tblGrid>
              <a:tr h="430151">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47140">
                <a:tc>
                  <a:txBody>
                    <a:bodyPr/>
                    <a:lstStyle/>
                    <a:p>
                      <a:pPr marL="0" lvl="0" algn="ctr" defTabSz="914400" rtl="0" eaLnBrk="1" fontAlgn="ctr" latinLnBrk="0" hangingPunct="1"/>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1</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47869064"/>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447140">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24</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bl>
          </a:graphicData>
        </a:graphic>
      </p:graphicFrame>
      <p:sp>
        <p:nvSpPr>
          <p:cNvPr id="15" name="矩形 14"/>
          <p:cNvSpPr/>
          <p:nvPr/>
        </p:nvSpPr>
        <p:spPr>
          <a:xfrm>
            <a:off x="2456498" y="1391628"/>
            <a:ext cx="3284482" cy="431179"/>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114.02</a:t>
            </a:r>
            <a:endParaRPr lang="zh-TW" altLang="en-US" sz="2800" b="1" dirty="0">
              <a:solidFill>
                <a:srgbClr val="000000"/>
              </a:solidFill>
              <a:ea typeface="標楷體" panose="03000509000000000000" pitchFamily="65" charset="-120"/>
            </a:endParaRPr>
          </a:p>
        </p:txBody>
      </p:sp>
      <p:graphicFrame>
        <p:nvGraphicFramePr>
          <p:cNvPr id="7" name="表格 17"/>
          <p:cNvGraphicFramePr>
            <a:graphicFrameLocks noGrp="1"/>
          </p:cNvGraphicFramePr>
          <p:nvPr>
            <p:extLst>
              <p:ext uri="{D42A27DB-BD31-4B8C-83A1-F6EECF244321}">
                <p14:modId xmlns:p14="http://schemas.microsoft.com/office/powerpoint/2010/main" val="2945037110"/>
              </p:ext>
            </p:extLst>
          </p:nvPr>
        </p:nvGraphicFramePr>
        <p:xfrm>
          <a:off x="6449377" y="1850240"/>
          <a:ext cx="3284484" cy="2668179"/>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val="256846026"/>
                    </a:ext>
                  </a:extLst>
                </a:gridCol>
                <a:gridCol w="469212">
                  <a:extLst>
                    <a:ext uri="{9D8B030D-6E8A-4147-A177-3AD203B41FA5}">
                      <a16:colId xmlns:a16="http://schemas.microsoft.com/office/drawing/2014/main" val="2257527877"/>
                    </a:ext>
                  </a:extLst>
                </a:gridCol>
                <a:gridCol w="469212">
                  <a:extLst>
                    <a:ext uri="{9D8B030D-6E8A-4147-A177-3AD203B41FA5}">
                      <a16:colId xmlns:a16="http://schemas.microsoft.com/office/drawing/2014/main" val="4145448609"/>
                    </a:ext>
                  </a:extLst>
                </a:gridCol>
                <a:gridCol w="469212">
                  <a:extLst>
                    <a:ext uri="{9D8B030D-6E8A-4147-A177-3AD203B41FA5}">
                      <a16:colId xmlns:a16="http://schemas.microsoft.com/office/drawing/2014/main" val="835481753"/>
                    </a:ext>
                  </a:extLst>
                </a:gridCol>
                <a:gridCol w="469212">
                  <a:extLst>
                    <a:ext uri="{9D8B030D-6E8A-4147-A177-3AD203B41FA5}">
                      <a16:colId xmlns:a16="http://schemas.microsoft.com/office/drawing/2014/main" val="3853400446"/>
                    </a:ext>
                  </a:extLst>
                </a:gridCol>
                <a:gridCol w="469212">
                  <a:extLst>
                    <a:ext uri="{9D8B030D-6E8A-4147-A177-3AD203B41FA5}">
                      <a16:colId xmlns:a16="http://schemas.microsoft.com/office/drawing/2014/main" val="1113717072"/>
                    </a:ext>
                  </a:extLst>
                </a:gridCol>
                <a:gridCol w="469212">
                  <a:extLst>
                    <a:ext uri="{9D8B030D-6E8A-4147-A177-3AD203B41FA5}">
                      <a16:colId xmlns:a16="http://schemas.microsoft.com/office/drawing/2014/main" val="3757867286"/>
                    </a:ext>
                  </a:extLst>
                </a:gridCol>
              </a:tblGrid>
              <a:tr h="373150">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87888">
                <a:tc>
                  <a:txBody>
                    <a:bodyPr/>
                    <a:lstStyle/>
                    <a:p>
                      <a:pPr marL="0" lvl="0" algn="ctr" defTabSz="914400" rtl="0" eaLnBrk="1" fontAlgn="ctr" latinLnBrk="0" hangingPunct="1"/>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315709961"/>
                  </a:ext>
                </a:extLst>
              </a:tr>
              <a:tr h="355589">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87888">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47869064"/>
                  </a:ext>
                </a:extLst>
              </a:tr>
              <a:tr h="387888">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0703856"/>
                  </a:ext>
                </a:extLst>
              </a:tr>
              <a:tr h="387888">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r h="387888">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91046930"/>
                  </a:ext>
                </a:extLst>
              </a:tr>
            </a:tbl>
          </a:graphicData>
        </a:graphic>
      </p:graphicFrame>
      <p:sp>
        <p:nvSpPr>
          <p:cNvPr id="8" name="矩形 7"/>
          <p:cNvSpPr/>
          <p:nvPr/>
        </p:nvSpPr>
        <p:spPr>
          <a:xfrm>
            <a:off x="6449378" y="1380155"/>
            <a:ext cx="3284482" cy="431179"/>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114.03</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7183289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12241"/>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2.3</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填表期間</a:t>
            </a:r>
          </a:p>
        </p:txBody>
      </p:sp>
      <p:sp>
        <p:nvSpPr>
          <p:cNvPr id="5" name="文字方塊 35"/>
          <p:cNvSpPr txBox="1">
            <a:spLocks noChangeArrowheads="1"/>
          </p:cNvSpPr>
          <p:nvPr/>
        </p:nvSpPr>
        <p:spPr bwMode="auto">
          <a:xfrm>
            <a:off x="1932520" y="856760"/>
            <a:ext cx="8300670" cy="615553"/>
          </a:xfrm>
          <a:prstGeom prst="rect">
            <a:avLst/>
          </a:prstGeom>
          <a:noFill/>
          <a:ln w="9525">
            <a:noFill/>
            <a:miter lim="800000"/>
            <a:headEnd/>
            <a:tailEnd/>
          </a:ln>
        </p:spPr>
        <p:txBody>
          <a:bodyPr wrap="none">
            <a:spAutoFit/>
          </a:bodyPr>
          <a:lstStyle/>
          <a:p>
            <a:pPr algn="ctr">
              <a:defRPr/>
            </a:pPr>
            <a:r>
              <a:rPr lang="zh-TW" altLang="en-US" sz="3400" dirty="0">
                <a:solidFill>
                  <a:srgbClr val="0000FF"/>
                </a:solidFill>
                <a:latin typeface="Arial" panose="020B0604020202020204" pitchFamily="34" charset="0"/>
                <a:ea typeface="微軟正黑體" panose="020B0604030504040204" pitchFamily="34" charset="-120"/>
                <a:cs typeface="Arial" panose="020B0604020202020204" pitchFamily="34" charset="0"/>
              </a:rPr>
              <a:t>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graphicFrame>
        <p:nvGraphicFramePr>
          <p:cNvPr id="6" name="資料庫圖表 5"/>
          <p:cNvGraphicFramePr/>
          <p:nvPr>
            <p:extLst>
              <p:ext uri="{D42A27DB-BD31-4B8C-83A1-F6EECF244321}">
                <p14:modId xmlns:p14="http://schemas.microsoft.com/office/powerpoint/2010/main" val="155697167"/>
              </p:ext>
            </p:extLst>
          </p:nvPr>
        </p:nvGraphicFramePr>
        <p:xfrm>
          <a:off x="1527087" y="1977082"/>
          <a:ext cx="9140913" cy="3896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09178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6840"/>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2.4</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6" name="文字方塊 21"/>
          <p:cNvSpPr txBox="1">
            <a:spLocks noChangeArrowheads="1"/>
          </p:cNvSpPr>
          <p:nvPr/>
        </p:nvSpPr>
        <p:spPr bwMode="auto">
          <a:xfrm>
            <a:off x="5412493" y="1437896"/>
            <a:ext cx="5085409" cy="3323987"/>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114.05.02</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統計處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產學合作績效評量</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大學校院獎補助</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4002863677"/>
              </p:ext>
            </p:extLst>
          </p:nvPr>
        </p:nvGraphicFramePr>
        <p:xfrm>
          <a:off x="1736792" y="2146576"/>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9" name="矩形 8"/>
          <p:cNvSpPr/>
          <p:nvPr/>
        </p:nvSpPr>
        <p:spPr>
          <a:xfrm>
            <a:off x="1736792" y="1584204"/>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114.05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1584797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9" y="107894"/>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2.5</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統一期間</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資料修正</a:t>
            </a:r>
          </a:p>
        </p:txBody>
      </p:sp>
      <p:sp>
        <p:nvSpPr>
          <p:cNvPr id="8" name="文字方塊 21"/>
          <p:cNvSpPr txBox="1">
            <a:spLocks noChangeArrowheads="1"/>
          </p:cNvSpPr>
          <p:nvPr/>
        </p:nvSpPr>
        <p:spPr bwMode="auto">
          <a:xfrm>
            <a:off x="1598143" y="910250"/>
            <a:ext cx="900268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20</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p>
        </p:txBody>
      </p:sp>
      <p:sp>
        <p:nvSpPr>
          <p:cNvPr id="9" name="文字方塊 21"/>
          <p:cNvSpPr txBox="1">
            <a:spLocks noChangeArrowheads="1"/>
          </p:cNvSpPr>
          <p:nvPr/>
        </p:nvSpPr>
        <p:spPr bwMode="auto">
          <a:xfrm>
            <a:off x="5356167" y="1757258"/>
            <a:ext cx="5650816" cy="2677656"/>
          </a:xfrm>
          <a:prstGeom prst="rect">
            <a:avLst/>
          </a:prstGeom>
          <a:noFill/>
          <a:ln w="9525">
            <a:noFill/>
            <a:miter lim="800000"/>
            <a:headEnd/>
            <a:tailEnd/>
          </a:ln>
        </p:spPr>
        <p:txBody>
          <a:bodyPr wrap="square">
            <a:spAutoFit/>
          </a:bodyPr>
          <a:lstStyle/>
          <a:p>
            <a:pPr marL="457200" indent="-457200">
              <a:lnSpc>
                <a:spcPct val="150000"/>
              </a:lnSpc>
              <a:buFont typeface="Wingdings" panose="05000000000000000000" pitchFamily="2" charset="2"/>
              <a:buChar char="l"/>
              <a:defRPr/>
            </a:pP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修正本期</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表冊資料</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之學校</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5/8-5/20</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間</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提出申請並</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務必</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5/20</a:t>
            </a:r>
            <a:r>
              <a:rPr lang="zh-TW" altLang="en-US"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時前</a:t>
            </a:r>
            <a:r>
              <a:rPr lang="zh-TW"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1039930148"/>
              </p:ext>
            </p:extLst>
          </p:nvPr>
        </p:nvGraphicFramePr>
        <p:xfrm>
          <a:off x="1736792" y="2439184"/>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rgbClr val="FF0000"/>
                          </a:solidFill>
                          <a:latin typeface="Arial" panose="020B0604020202020204" pitchFamily="34" charset="0"/>
                          <a:ea typeface="+mn-ea"/>
                          <a:cs typeface="Arial" panose="020B0604020202020204" pitchFamily="34" charset="0"/>
                        </a:rPr>
                        <a:t>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sz="1800" b="1" kern="1200" dirty="0" smtClean="0">
                          <a:solidFill>
                            <a:srgbClr val="FF0000"/>
                          </a:solidFill>
                          <a:latin typeface="Arial" panose="020B0604020202020204" pitchFamily="34" charset="0"/>
                          <a:ea typeface="+mn-ea"/>
                          <a:cs typeface="Arial" panose="020B0604020202020204" pitchFamily="34" charset="0"/>
                        </a:rPr>
                        <a:t>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smtClean="0">
                          <a:solidFill>
                            <a:srgbClr val="FF0000"/>
                          </a:solidFill>
                          <a:latin typeface="Arial" panose="020B0604020202020204" pitchFamily="34" charset="0"/>
                          <a:ea typeface="+mn-ea"/>
                          <a:cs typeface="Arial" panose="020B0604020202020204" pitchFamily="34" charset="0"/>
                        </a:rPr>
                        <a:t>10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0" name="矩形 9"/>
          <p:cNvSpPr/>
          <p:nvPr/>
        </p:nvSpPr>
        <p:spPr>
          <a:xfrm>
            <a:off x="1736792" y="1876812"/>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114.05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935950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4" y="138060"/>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2.6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11" name="文字方塊 21"/>
          <p:cNvSpPr txBox="1">
            <a:spLocks noChangeArrowheads="1"/>
          </p:cNvSpPr>
          <p:nvPr/>
        </p:nvSpPr>
        <p:spPr bwMode="auto">
          <a:xfrm>
            <a:off x="5822684" y="596116"/>
            <a:ext cx="4812755" cy="6299160"/>
          </a:xfrm>
          <a:prstGeom prst="rect">
            <a:avLst/>
          </a:prstGeom>
          <a:noFill/>
          <a:ln w="9525">
            <a:noFill/>
            <a:miter lim="800000"/>
            <a:headEnd/>
            <a:tailEnd/>
          </a:ln>
        </p:spPr>
        <p:txBody>
          <a:bodyPr wrap="square">
            <a:spAutoFit/>
          </a:bodyPr>
          <a:lstStyle/>
          <a:p>
            <a:pPr marL="342900" indent="-342900">
              <a:lnSpc>
                <a:spcPts val="44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114.05.22</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ts val="44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4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4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產學合作績效評量</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4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ts val="44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114.05.22</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ts val="44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教育部人事處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4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司</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4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會計</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4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教育部國際化調查</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4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高教深耕計畫</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17"/>
          <p:cNvGraphicFramePr>
            <a:graphicFrameLocks noGrp="1"/>
          </p:cNvGraphicFramePr>
          <p:nvPr>
            <p:extLst>
              <p:ext uri="{D42A27DB-BD31-4B8C-83A1-F6EECF244321}">
                <p14:modId xmlns:p14="http://schemas.microsoft.com/office/powerpoint/2010/main" val="1384246316"/>
              </p:ext>
            </p:extLst>
          </p:nvPr>
        </p:nvGraphicFramePr>
        <p:xfrm>
          <a:off x="1736792" y="2146576"/>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9" name="矩形 8"/>
          <p:cNvSpPr/>
          <p:nvPr/>
        </p:nvSpPr>
        <p:spPr>
          <a:xfrm>
            <a:off x="1736792" y="1584204"/>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114.05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1645900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44327"/>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2.7</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檢核表報部</a:t>
            </a:r>
          </a:p>
        </p:txBody>
      </p:sp>
      <p:sp>
        <p:nvSpPr>
          <p:cNvPr id="10" name="文字方塊 30"/>
          <p:cNvSpPr txBox="1">
            <a:spLocks noChangeArrowheads="1"/>
          </p:cNvSpPr>
          <p:nvPr/>
        </p:nvSpPr>
        <p:spPr bwMode="auto">
          <a:xfrm>
            <a:off x="844718" y="4046008"/>
            <a:ext cx="10713297" cy="2811026"/>
          </a:xfrm>
          <a:prstGeom prst="rect">
            <a:avLst/>
          </a:prstGeom>
          <a:noFill/>
          <a:ln w="9525">
            <a:noFill/>
            <a:miter lim="800000"/>
            <a:headEnd/>
            <a:tailEnd/>
          </a:ln>
        </p:spPr>
        <p:txBody>
          <a:bodyPr wrap="square">
            <a:spAutoFit/>
          </a:bodyPr>
          <a:lstStyle/>
          <a:p>
            <a:pPr marL="457200" indent="-457200">
              <a:lnSpc>
                <a:spcPts val="3200"/>
              </a:lnSpc>
              <a:spcBef>
                <a:spcPts val="200"/>
              </a:spcBef>
              <a:spcAft>
                <a:spcPts val="200"/>
              </a:spcAft>
              <a:buClr>
                <a:srgbClr val="000000"/>
              </a:buClr>
              <a:buAutoNum type="arabicPeriod"/>
              <a:defRPr/>
            </a:pPr>
            <a:r>
              <a:rPr lang="zh-TW" altLang="en-US"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線上填妥檢核表</a:t>
            </a:r>
            <a:endPar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457200" indent="-457200">
              <a:lnSpc>
                <a:spcPts val="3200"/>
              </a:lnSpc>
              <a:spcBef>
                <a:spcPts val="200"/>
              </a:spcBef>
              <a:spcAft>
                <a:spcPts val="200"/>
              </a:spcAft>
              <a:buClr>
                <a:srgbClr val="000000"/>
              </a:buClr>
              <a:buAutoNum type="arabicPeriod"/>
              <a:defRPr/>
            </a:pP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電子公文</a:t>
            </a:r>
            <a:r>
              <a:rPr lang="zh-TW" altLang="en-US"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方式函送核章版檢核表報部</a:t>
            </a:r>
            <a:endPar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3200"/>
              </a:lnSpc>
              <a:spcBef>
                <a:spcPts val="200"/>
              </a:spcBef>
              <a:spcAft>
                <a:spcPts val="200"/>
              </a:spcAft>
              <a:buClr>
                <a:srgbClr val="000000"/>
              </a:buClr>
              <a:buFont typeface="+mj-lt"/>
              <a:buAutoNum type="arabicParenR"/>
              <a:defRPr/>
            </a:pPr>
            <a:r>
              <a:rPr lang="zh-TW" altLang="en-US"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公文正本</a:t>
            </a:r>
            <a:r>
              <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endPar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3200"/>
              </a:lnSpc>
              <a:spcBef>
                <a:spcPts val="200"/>
              </a:spcBef>
              <a:spcAft>
                <a:spcPts val="200"/>
              </a:spcAft>
              <a:buClr>
                <a:srgbClr val="000000"/>
              </a:buClr>
              <a:buAutoNum type="arabicParenR"/>
              <a:defRPr/>
            </a:pPr>
            <a:r>
              <a:rPr lang="zh-TW" altLang="en-US" sz="2600" dirty="0">
                <a:latin typeface="Arial" panose="020B0604020202020204" pitchFamily="34" charset="0"/>
                <a:ea typeface="微軟正黑體" panose="020B0604030504040204" pitchFamily="34" charset="-120"/>
                <a:cs typeface="Arial" panose="020B0604020202020204" pitchFamily="34" charset="0"/>
              </a:rPr>
              <a:t>公文副本</a:t>
            </a:r>
            <a:r>
              <a:rPr lang="en-US" altLang="zh-TW" sz="2600" dirty="0">
                <a:latin typeface="Arial" panose="020B0604020202020204" pitchFamily="34" charset="0"/>
                <a:ea typeface="微軟正黑體" panose="020B0604030504040204" pitchFamily="34" charset="-120"/>
                <a:cs typeface="Arial" panose="020B0604020202020204" pitchFamily="34" charset="0"/>
              </a:rPr>
              <a:t>-</a:t>
            </a:r>
            <a:r>
              <a:rPr lang="zh-TW" altLang="zh-TW" sz="2600" dirty="0">
                <a:latin typeface="Arial" panose="020B0604020202020204" pitchFamily="34" charset="0"/>
                <a:ea typeface="微軟正黑體" panose="020B0604030504040204" pitchFamily="34" charset="-120"/>
                <a:cs typeface="Arial" panose="020B0604020202020204" pitchFamily="34" charset="0"/>
              </a:rPr>
              <a:t>國立</a:t>
            </a:r>
            <a:r>
              <a:rPr lang="zh-TW"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雲林科技大學</a:t>
            </a:r>
            <a:r>
              <a:rPr lang="zh-TW" altLang="en-US"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3200"/>
              </a:lnSpc>
              <a:spcBef>
                <a:spcPts val="200"/>
              </a:spcBef>
              <a:spcAft>
                <a:spcPts val="200"/>
              </a:spcAft>
              <a:buClr>
                <a:srgbClr val="000000"/>
              </a:buClr>
              <a:defRPr/>
            </a:pPr>
            <a:r>
              <a:rPr lang="zh-TW" altLang="en-US" sz="26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正、副本公文皆需檢附「核章版」檢核表</a:t>
            </a:r>
            <a:endPar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3200"/>
              </a:lnSpc>
              <a:spcBef>
                <a:spcPts val="200"/>
              </a:spcBef>
              <a:spcAft>
                <a:spcPts val="200"/>
              </a:spcAft>
              <a:buClr>
                <a:srgbClr val="000000"/>
              </a:buClr>
              <a:defRPr/>
            </a:pPr>
            <a:r>
              <a:rPr lang="zh-TW" altLang="en-US" sz="2600" b="1" dirty="0">
                <a:solidFill>
                  <a:srgbClr val="FF0000"/>
                </a:solidFill>
                <a:ea typeface="微軟正黑體" panose="020B0604030504040204" pitchFamily="34" charset="-120"/>
                <a:cs typeface="Arial" panose="020B0604020202020204" pitchFamily="34" charset="0"/>
                <a:sym typeface="Wingdings 2" panose="05020102010507070707" pitchFamily="18" charset="2"/>
              </a:rPr>
              <a:t> </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檢核表檔案大小限制為</a:t>
            </a:r>
            <a:r>
              <a:rPr lang="en-US" altLang="zh-TW"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5MB</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以內</a:t>
            </a:r>
            <a:endParaRPr lang="en-US" altLang="zh-TW" sz="2600" u="sng"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1758958" y="488577"/>
            <a:ext cx="8729530" cy="877163"/>
          </a:xfrm>
          <a:prstGeom prst="rect">
            <a:avLst/>
          </a:prstGeom>
        </p:spPr>
        <p:txBody>
          <a:bodyPr wrap="square">
            <a:spAutoFit/>
          </a:bodyPr>
          <a:lstStyle/>
          <a:p>
            <a:pPr algn="ctr">
              <a:lnSpc>
                <a:spcPct val="150000"/>
              </a:lnSpc>
              <a:defRPr/>
            </a:pP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22</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6</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endPar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graphicFrame>
        <p:nvGraphicFramePr>
          <p:cNvPr id="9" name="表格 17"/>
          <p:cNvGraphicFramePr>
            <a:graphicFrameLocks noGrp="1"/>
          </p:cNvGraphicFramePr>
          <p:nvPr>
            <p:extLst>
              <p:ext uri="{D42A27DB-BD31-4B8C-83A1-F6EECF244321}">
                <p14:modId xmlns:p14="http://schemas.microsoft.com/office/powerpoint/2010/main" val="2956175298"/>
              </p:ext>
            </p:extLst>
          </p:nvPr>
        </p:nvGraphicFramePr>
        <p:xfrm>
          <a:off x="2505453" y="1822112"/>
          <a:ext cx="3477845" cy="2111713"/>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96835">
                  <a:extLst>
                    <a:ext uri="{9D8B030D-6E8A-4147-A177-3AD203B41FA5}">
                      <a16:colId xmlns:a16="http://schemas.microsoft.com/office/drawing/2014/main" val="256846026"/>
                    </a:ext>
                  </a:extLst>
                </a:gridCol>
                <a:gridCol w="496835">
                  <a:extLst>
                    <a:ext uri="{9D8B030D-6E8A-4147-A177-3AD203B41FA5}">
                      <a16:colId xmlns:a16="http://schemas.microsoft.com/office/drawing/2014/main" val="2257527877"/>
                    </a:ext>
                  </a:extLst>
                </a:gridCol>
                <a:gridCol w="496835">
                  <a:extLst>
                    <a:ext uri="{9D8B030D-6E8A-4147-A177-3AD203B41FA5}">
                      <a16:colId xmlns:a16="http://schemas.microsoft.com/office/drawing/2014/main" val="4145448609"/>
                    </a:ext>
                  </a:extLst>
                </a:gridCol>
                <a:gridCol w="496835">
                  <a:extLst>
                    <a:ext uri="{9D8B030D-6E8A-4147-A177-3AD203B41FA5}">
                      <a16:colId xmlns:a16="http://schemas.microsoft.com/office/drawing/2014/main" val="835481753"/>
                    </a:ext>
                  </a:extLst>
                </a:gridCol>
                <a:gridCol w="496835">
                  <a:extLst>
                    <a:ext uri="{9D8B030D-6E8A-4147-A177-3AD203B41FA5}">
                      <a16:colId xmlns:a16="http://schemas.microsoft.com/office/drawing/2014/main" val="3853400446"/>
                    </a:ext>
                  </a:extLst>
                </a:gridCol>
                <a:gridCol w="496835">
                  <a:extLst>
                    <a:ext uri="{9D8B030D-6E8A-4147-A177-3AD203B41FA5}">
                      <a16:colId xmlns:a16="http://schemas.microsoft.com/office/drawing/2014/main" val="1113717072"/>
                    </a:ext>
                  </a:extLst>
                </a:gridCol>
                <a:gridCol w="496835">
                  <a:extLst>
                    <a:ext uri="{9D8B030D-6E8A-4147-A177-3AD203B41FA5}">
                      <a16:colId xmlns:a16="http://schemas.microsoft.com/office/drawing/2014/main" val="3757867286"/>
                    </a:ext>
                  </a:extLst>
                </a:gridCol>
              </a:tblGrid>
              <a:tr h="353323">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2901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310896">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7490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9319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37680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26</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31</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269090484"/>
                  </a:ext>
                </a:extLst>
              </a:tr>
            </a:tbl>
          </a:graphicData>
        </a:graphic>
      </p:graphicFrame>
      <p:sp>
        <p:nvSpPr>
          <p:cNvPr id="11" name="矩形 10"/>
          <p:cNvSpPr/>
          <p:nvPr/>
        </p:nvSpPr>
        <p:spPr>
          <a:xfrm>
            <a:off x="2505456" y="1351180"/>
            <a:ext cx="3477842" cy="441044"/>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114.05</a:t>
            </a:r>
            <a:endParaRPr lang="zh-TW" altLang="en-US" sz="2800" b="1" dirty="0">
              <a:solidFill>
                <a:srgbClr val="000000"/>
              </a:solidFill>
              <a:ea typeface="標楷體" panose="03000509000000000000" pitchFamily="65" charset="-120"/>
            </a:endParaRPr>
          </a:p>
        </p:txBody>
      </p:sp>
      <p:graphicFrame>
        <p:nvGraphicFramePr>
          <p:cNvPr id="7" name="表格 17"/>
          <p:cNvGraphicFramePr>
            <a:graphicFrameLocks noGrp="1"/>
          </p:cNvGraphicFramePr>
          <p:nvPr>
            <p:extLst>
              <p:ext uri="{D42A27DB-BD31-4B8C-83A1-F6EECF244321}">
                <p14:modId xmlns:p14="http://schemas.microsoft.com/office/powerpoint/2010/main" val="1925631362"/>
              </p:ext>
            </p:extLst>
          </p:nvPr>
        </p:nvGraphicFramePr>
        <p:xfrm>
          <a:off x="6244784" y="1810512"/>
          <a:ext cx="3429566" cy="2123312"/>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89938">
                  <a:extLst>
                    <a:ext uri="{9D8B030D-6E8A-4147-A177-3AD203B41FA5}">
                      <a16:colId xmlns:a16="http://schemas.microsoft.com/office/drawing/2014/main" val="256846026"/>
                    </a:ext>
                  </a:extLst>
                </a:gridCol>
                <a:gridCol w="489938">
                  <a:extLst>
                    <a:ext uri="{9D8B030D-6E8A-4147-A177-3AD203B41FA5}">
                      <a16:colId xmlns:a16="http://schemas.microsoft.com/office/drawing/2014/main" val="2257527877"/>
                    </a:ext>
                  </a:extLst>
                </a:gridCol>
                <a:gridCol w="489938">
                  <a:extLst>
                    <a:ext uri="{9D8B030D-6E8A-4147-A177-3AD203B41FA5}">
                      <a16:colId xmlns:a16="http://schemas.microsoft.com/office/drawing/2014/main" val="4145448609"/>
                    </a:ext>
                  </a:extLst>
                </a:gridCol>
                <a:gridCol w="489938">
                  <a:extLst>
                    <a:ext uri="{9D8B030D-6E8A-4147-A177-3AD203B41FA5}">
                      <a16:colId xmlns:a16="http://schemas.microsoft.com/office/drawing/2014/main" val="835481753"/>
                    </a:ext>
                  </a:extLst>
                </a:gridCol>
                <a:gridCol w="489938">
                  <a:extLst>
                    <a:ext uri="{9D8B030D-6E8A-4147-A177-3AD203B41FA5}">
                      <a16:colId xmlns:a16="http://schemas.microsoft.com/office/drawing/2014/main" val="3853400446"/>
                    </a:ext>
                  </a:extLst>
                </a:gridCol>
                <a:gridCol w="489938">
                  <a:extLst>
                    <a:ext uri="{9D8B030D-6E8A-4147-A177-3AD203B41FA5}">
                      <a16:colId xmlns:a16="http://schemas.microsoft.com/office/drawing/2014/main" val="1113717072"/>
                    </a:ext>
                  </a:extLst>
                </a:gridCol>
                <a:gridCol w="489938">
                  <a:extLst>
                    <a:ext uri="{9D8B030D-6E8A-4147-A177-3AD203B41FA5}">
                      <a16:colId xmlns:a16="http://schemas.microsoft.com/office/drawing/2014/main" val="3757867286"/>
                    </a:ext>
                  </a:extLst>
                </a:gridCol>
              </a:tblGrid>
              <a:tr h="374408">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0819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297546">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5005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39381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39929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8" name="矩形 7"/>
          <p:cNvSpPr/>
          <p:nvPr/>
        </p:nvSpPr>
        <p:spPr>
          <a:xfrm>
            <a:off x="6244784" y="1343457"/>
            <a:ext cx="3429568" cy="448768"/>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114.06</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4961019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436891697"/>
              </p:ext>
            </p:extLst>
          </p:nvPr>
        </p:nvGraphicFramePr>
        <p:xfrm>
          <a:off x="179461" y="923612"/>
          <a:ext cx="11853015" cy="5574888"/>
        </p:xfrm>
        <a:graphic>
          <a:graphicData uri="http://schemas.openxmlformats.org/drawingml/2006/table">
            <a:tbl>
              <a:tblPr firstRow="1" firstCol="1" bandRow="1">
                <a:tableStyleId>{5DA37D80-6434-44D0-A028-1B22A696006F}</a:tableStyleId>
              </a:tblPr>
              <a:tblGrid>
                <a:gridCol w="2610024">
                  <a:extLst>
                    <a:ext uri="{9D8B030D-6E8A-4147-A177-3AD203B41FA5}">
                      <a16:colId xmlns:a16="http://schemas.microsoft.com/office/drawing/2014/main" val="20000"/>
                    </a:ext>
                  </a:extLst>
                </a:gridCol>
                <a:gridCol w="4241285">
                  <a:extLst>
                    <a:ext uri="{9D8B030D-6E8A-4147-A177-3AD203B41FA5}">
                      <a16:colId xmlns:a16="http://schemas.microsoft.com/office/drawing/2014/main" val="20001"/>
                    </a:ext>
                  </a:extLst>
                </a:gridCol>
                <a:gridCol w="5001706">
                  <a:extLst>
                    <a:ext uri="{9D8B030D-6E8A-4147-A177-3AD203B41FA5}">
                      <a16:colId xmlns:a16="http://schemas.microsoft.com/office/drawing/2014/main" val="20002"/>
                    </a:ext>
                  </a:extLst>
                </a:gridCol>
              </a:tblGrid>
              <a:tr h="476546">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時間</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議程</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內容</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備註</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593854">
                <a:tc>
                  <a:txBody>
                    <a:bodyPr/>
                    <a:lstStyle/>
                    <a:p>
                      <a:pPr algn="ctr">
                        <a:spcAft>
                          <a:spcPts val="0"/>
                        </a:spcAft>
                      </a:pP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報到及領取會議資料</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05651">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09:30-10:30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填表說明</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36382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10:30-10:40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息</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56419">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10:40-11:20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系統操作說明及意見交流</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林明龍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先</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r h="1163825">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11:20-12:00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綜合座談</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4769">
                <a:tc>
                  <a:txBody>
                    <a:bodyPr/>
                    <a:lstStyle/>
                    <a:p>
                      <a:pPr marL="0" algn="ctr" defTabSz="914400" rtl="0" eaLnBrk="1" latinLnBrk="0" hangingPunct="1">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gridSpan="2">
                  <a:txBody>
                    <a:bodyPr/>
                    <a:lstStyle/>
                    <a:p>
                      <a:pPr marL="0" algn="ctr" defTabSz="914400" rtl="0" eaLnBrk="1" latinLnBrk="0" hangingPunct="1">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賦</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歸</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algn="just">
                        <a:spcAft>
                          <a:spcPts val="0"/>
                        </a:spcAft>
                      </a:pPr>
                      <a:endParaRPr lang="zh-TW" sz="1800" b="1" kern="100" dirty="0">
                        <a:effectLst/>
                        <a:latin typeface="華康中圓體" panose="020F0509000000000000" pitchFamily="49" charset="-120"/>
                        <a:ea typeface="華康中圓體" panose="020F0509000000000000" pitchFamily="49" charset="-120"/>
                      </a:endParaRPr>
                    </a:p>
                  </a:txBody>
                  <a:tcPr marL="17780" marR="17780" marT="0" marB="0" anchor="ctr">
                    <a:blipFill dpi="0" rotWithShape="1">
                      <a:blip r:embed="rId2"/>
                      <a:srcRect/>
                      <a:tile tx="0" ty="0" sx="100000" sy="100000" flip="none" algn="tl"/>
                    </a:blipFill>
                  </a:tcPr>
                </a:tc>
                <a:extLst>
                  <a:ext uri="{0D108BD9-81ED-4DB2-BD59-A6C34878D82A}">
                    <a16:rowId xmlns:a16="http://schemas.microsoft.com/office/drawing/2014/main" val="10006"/>
                  </a:ext>
                </a:extLst>
              </a:tr>
            </a:tbl>
          </a:graphicData>
        </a:graphic>
      </p:graphicFrame>
      <p:sp>
        <p:nvSpPr>
          <p:cNvPr id="7" name="Rectangle 2"/>
          <p:cNvSpPr>
            <a:spLocks noGrp="1" noChangeArrowheads="1"/>
          </p:cNvSpPr>
          <p:nvPr>
            <p:ph type="title"/>
          </p:nvPr>
        </p:nvSpPr>
        <p:spPr>
          <a:xfrm>
            <a:off x="1524000" y="13938"/>
            <a:ext cx="9144000" cy="609600"/>
          </a:xfrm>
        </p:spPr>
        <p:txBody>
          <a:bodyPr anchor="ctr" anchorCtr="0">
            <a:noAutofit/>
          </a:bodyPr>
          <a:lstStyle/>
          <a:p>
            <a:pPr>
              <a:lnSpc>
                <a:spcPct val="150000"/>
              </a:lnSpc>
              <a:defRPr/>
            </a:pPr>
            <a:r>
              <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歡迎</a:t>
            </a:r>
            <a:r>
              <a:rPr lang="zh-TW" altLang="en-US"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蒞臨</a:t>
            </a:r>
            <a:r>
              <a:rPr lang="en-US" altLang="zh-TW"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北區</a:t>
            </a:r>
            <a:r>
              <a:rPr lang="en-US" altLang="zh-TW"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endPar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110451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03626" y="2038140"/>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本期填報表冊與</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340132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nvSpPr>
        <p:spPr bwMode="gray">
          <a:xfrm>
            <a:off x="2203626" y="1573426"/>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166393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9" y="120636"/>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4" name="矩形 3"/>
          <p:cNvSpPr/>
          <p:nvPr/>
        </p:nvSpPr>
        <p:spPr>
          <a:xfrm>
            <a:off x="192133" y="6362062"/>
            <a:ext cx="4237057" cy="461665"/>
          </a:xfrm>
          <a:prstGeom prst="rect">
            <a:avLst/>
          </a:prstGeom>
        </p:spPr>
        <p:txBody>
          <a:bodyPr wrap="none">
            <a:spAutoFit/>
          </a:bodyPr>
          <a:lstStyle/>
          <a:p>
            <a:pPr eaLnBrk="1" fontAlgn="auto" hangingPunct="1">
              <a:spcBef>
                <a:spcPts val="0"/>
              </a:spcBef>
              <a:spcAft>
                <a:spcPts val="0"/>
              </a:spcAft>
              <a:defRPr/>
            </a:pPr>
            <a:r>
              <a:rPr lang="zh-TW" altLang="en-US" sz="2400" b="1" dirty="0" smtClean="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400" b="1" dirty="0" smtClean="0">
                <a:solidFill>
                  <a:srgbClr val="0000FF"/>
                </a:solidFill>
                <a:ea typeface="微軟正黑體" panose="020B0604030504040204" pitchFamily="34" charset="-120"/>
                <a:cs typeface="Arial" panose="020B0604020202020204" pitchFamily="34" charset="0"/>
              </a:rPr>
              <a:t>藍</a:t>
            </a:r>
            <a:r>
              <a:rPr lang="zh-TW" altLang="en-US" sz="2400" b="1" dirty="0">
                <a:solidFill>
                  <a:srgbClr val="0000FF"/>
                </a:solidFill>
                <a:ea typeface="微軟正黑體" panose="020B0604030504040204" pitchFamily="34" charset="-120"/>
                <a:cs typeface="Arial" panose="020B0604020202020204" pitchFamily="34" charset="0"/>
              </a:rPr>
              <a:t>字為該表冊欄位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1715992613"/>
              </p:ext>
            </p:extLst>
          </p:nvPr>
        </p:nvGraphicFramePr>
        <p:xfrm>
          <a:off x="179462" y="758623"/>
          <a:ext cx="11899761" cy="5611964"/>
        </p:xfrm>
        <a:graphic>
          <a:graphicData uri="http://schemas.openxmlformats.org/drawingml/2006/table">
            <a:tbl>
              <a:tblPr firstRow="1" bandRow="1"/>
              <a:tblGrid>
                <a:gridCol w="1521664">
                  <a:extLst>
                    <a:ext uri="{9D8B030D-6E8A-4147-A177-3AD203B41FA5}">
                      <a16:colId xmlns:a16="http://schemas.microsoft.com/office/drawing/2014/main" val="20000"/>
                    </a:ext>
                  </a:extLst>
                </a:gridCol>
                <a:gridCol w="10378097">
                  <a:extLst>
                    <a:ext uri="{9D8B030D-6E8A-4147-A177-3AD203B41FA5}">
                      <a16:colId xmlns:a16="http://schemas.microsoft.com/office/drawing/2014/main" val="20001"/>
                    </a:ext>
                  </a:extLst>
                </a:gridCol>
              </a:tblGrid>
              <a:tr h="464692">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國</a:t>
                      </a:r>
                      <a:r>
                        <a:rPr lang="en-US" altLang="zh-TW" sz="3200" b="1"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altLang="en-US" sz="3200" b="1"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zh-TW" altLang="en-US" dirty="0"/>
                    </a:p>
                  </a:txBody>
                  <a:tcPr/>
                </a:tc>
                <a:extLst>
                  <a:ext uri="{0D108BD9-81ED-4DB2-BD59-A6C34878D82A}">
                    <a16:rowId xmlns:a16="http://schemas.microsoft.com/office/drawing/2014/main" val="10000"/>
                  </a:ext>
                </a:extLst>
              </a:tr>
              <a:tr h="3231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2000" b="1" kern="120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9827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學生類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5-2</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5-4</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5-5</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12-1</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13</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26</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29</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31</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32</a:t>
                      </a:r>
                      <a:endPar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9811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教職員類</a:t>
                      </a:r>
                      <a:endPar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6</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endPar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0045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研究類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latinLnBrk="1">
                        <a:lnSpc>
                          <a:spcPts val="2500"/>
                        </a:lnSpc>
                        <a:defRPr/>
                      </a:pP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9</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12</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13</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16</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17</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18</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19</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20</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l" latinLnBrk="1">
                        <a:lnSpc>
                          <a:spcPts val="2500"/>
                        </a:lnSpc>
                        <a:defRPr/>
                      </a:pP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21</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22</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23</a:t>
                      </a:r>
                      <a:endPar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5040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校務類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25</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25-1</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27</a:t>
                      </a:r>
                      <a:endPar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04024">
                <a:tc>
                  <a:txBody>
                    <a:bodyPr/>
                    <a:lstStyle/>
                    <a:p>
                      <a:pPr marL="0" algn="l" defTabSz="914400" rtl="0" eaLnBrk="1" latinLnBrk="0" hangingPunct="1">
                        <a:lnSpc>
                          <a:spcPct val="100000"/>
                        </a:lnSpc>
                      </a:pP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財務類</a:t>
                      </a:r>
                      <a:endPar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財</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15</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僅國立大學填報</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3347227"/>
                  </a:ext>
                </a:extLst>
              </a:tr>
              <a:tr h="516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100000"/>
                        </a:lnSpc>
                      </a:pPr>
                      <a:r>
                        <a:rPr lang="zh-TW" altLang="en-US" sz="3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國立</a:t>
                      </a:r>
                      <a:r>
                        <a:rPr lang="en-US" altLang="zh-TW"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54</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張</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私立</a:t>
                      </a:r>
                      <a:r>
                        <a:rPr lang="en-US" altLang="zh-TW" sz="32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58</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張</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64015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1396" y="116687"/>
            <a:ext cx="8038097" cy="609600"/>
          </a:xfrm>
        </p:spPr>
        <p:txBody>
          <a:bodyPr>
            <a:noAutofit/>
          </a:bodyPr>
          <a:lstStyle/>
          <a:p>
            <a:pPr algn="l"/>
            <a:r>
              <a:rPr lang="en-US" altLang="zh-TW"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3.1.2</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本期免填表冊</a:t>
            </a:r>
            <a:endPar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2218386862"/>
              </p:ext>
            </p:extLst>
          </p:nvPr>
        </p:nvGraphicFramePr>
        <p:xfrm>
          <a:off x="2090352" y="1406786"/>
          <a:ext cx="8099853" cy="2895616"/>
        </p:xfrm>
        <a:graphic>
          <a:graphicData uri="http://schemas.openxmlformats.org/drawingml/2006/table">
            <a:tbl>
              <a:tblPr firstRow="1" bandRow="1">
                <a:tableStyleId>{93296810-A885-4BE3-A3E7-6D5BEEA58F35}</a:tableStyleId>
              </a:tblPr>
              <a:tblGrid>
                <a:gridCol w="1319394">
                  <a:extLst>
                    <a:ext uri="{9D8B030D-6E8A-4147-A177-3AD203B41FA5}">
                      <a16:colId xmlns:a16="http://schemas.microsoft.com/office/drawing/2014/main" val="20000"/>
                    </a:ext>
                  </a:extLst>
                </a:gridCol>
                <a:gridCol w="6780459">
                  <a:extLst>
                    <a:ext uri="{9D8B030D-6E8A-4147-A177-3AD203B41FA5}">
                      <a16:colId xmlns:a16="http://schemas.microsoft.com/office/drawing/2014/main" val="20001"/>
                    </a:ext>
                  </a:extLst>
                </a:gridCol>
              </a:tblGrid>
              <a:tr h="6363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latin typeface="微軟正黑體" panose="020B0604030504040204" pitchFamily="34" charset="-120"/>
                          <a:ea typeface="微軟正黑體" panose="020B0604030504040204" pitchFamily="34" charset="-120"/>
                        </a:rPr>
                        <a:t>國</a:t>
                      </a:r>
                      <a:r>
                        <a:rPr lang="en-US" altLang="zh-TW" sz="3200" b="1" dirty="0">
                          <a:solidFill>
                            <a:srgbClr val="000000"/>
                          </a:solidFill>
                          <a:effectLst/>
                          <a:latin typeface="微軟正黑體" panose="020B0604030504040204" pitchFamily="34" charset="-120"/>
                          <a:ea typeface="微軟正黑體" panose="020B0604030504040204" pitchFamily="34" charset="-120"/>
                        </a:rPr>
                        <a:t>/</a:t>
                      </a:r>
                      <a:r>
                        <a:rPr lang="zh-TW" altLang="en-US" sz="3200" b="1" dirty="0">
                          <a:solidFill>
                            <a:srgbClr val="000000"/>
                          </a:solidFill>
                          <a:effectLst/>
                          <a:latin typeface="微軟正黑體" panose="020B0604030504040204" pitchFamily="34" charset="-120"/>
                          <a:ea typeface="微軟正黑體" panose="020B0604030504040204" pitchFamily="34" charset="-120"/>
                        </a:rPr>
                        <a:t>私立大學</a:t>
                      </a:r>
                      <a:endParaRPr lang="zh-TW" altLang="en-US" sz="3200" b="1" dirty="0">
                        <a:solidFill>
                          <a:srgbClr val="000000"/>
                        </a:solidFill>
                        <a:effectLst/>
                        <a:latin typeface="微軟正黑體" panose="020B0604030504040204" pitchFamily="34" charset="-120"/>
                        <a:ea typeface="微軟正黑體" panose="020B0604030504040204" pitchFamily="34" charset="-120"/>
                        <a:cs typeface="Arial Unicode MS" pitchFamily="34" charset="-12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dirty="0"/>
                    </a:p>
                  </a:txBody>
                  <a:tcPr/>
                </a:tc>
                <a:extLst>
                  <a:ext uri="{0D108BD9-81ED-4DB2-BD59-A6C34878D82A}">
                    <a16:rowId xmlns:a16="http://schemas.microsoft.com/office/drawing/2014/main" val="10000"/>
                  </a:ext>
                </a:extLst>
              </a:tr>
              <a:tr h="560044">
                <a:tc>
                  <a:txBody>
                    <a:bodyPr/>
                    <a:lstStyle/>
                    <a:p>
                      <a:pPr algn="l"/>
                      <a:r>
                        <a:rPr lang="zh-TW" altLang="en-US" sz="2000" b="1" dirty="0">
                          <a:solidFill>
                            <a:srgbClr val="000000"/>
                          </a:solidFill>
                          <a:latin typeface="微軟正黑體" panose="020B0604030504040204" pitchFamily="34" charset="-120"/>
                          <a:ea typeface="微軟正黑體" panose="020B0604030504040204" pitchFamily="34" charset="-120"/>
                        </a:rPr>
                        <a:t>學生類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4-2</a:t>
                      </a:r>
                      <a:endPar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60044">
                <a:tc>
                  <a:txBody>
                    <a:bodyPr/>
                    <a:lstStyle/>
                    <a:p>
                      <a:pPr algn="l"/>
                      <a:r>
                        <a:rPr lang="zh-TW" altLang="en-US" sz="2000" b="1" dirty="0">
                          <a:solidFill>
                            <a:schemeClr val="tx1">
                              <a:lumMod val="10000"/>
                            </a:schemeClr>
                          </a:solidFill>
                          <a:latin typeface="微軟正黑體" panose="020B0604030504040204" pitchFamily="34" charset="-120"/>
                          <a:ea typeface="微軟正黑體" panose="020B0604030504040204" pitchFamily="34" charset="-120"/>
                        </a:rPr>
                        <a:t>教職員</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1-1</a:t>
                      </a:r>
                      <a:r>
                        <a:rPr lang="zh-TW"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1-2</a:t>
                      </a: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1-3</a:t>
                      </a: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4</a:t>
                      </a:r>
                      <a:endParaRPr lang="zh-TW" altLang="en-US"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82235145"/>
                  </a:ext>
                </a:extLst>
              </a:tr>
              <a:tr h="560044">
                <a:tc>
                  <a:txBody>
                    <a:bodyPr/>
                    <a:lstStyle/>
                    <a:p>
                      <a:pPr algn="l"/>
                      <a:r>
                        <a:rPr lang="zh-TW" altLang="en-US" sz="2000" b="1" dirty="0" smtClean="0">
                          <a:solidFill>
                            <a:schemeClr val="tx1"/>
                          </a:solidFill>
                          <a:latin typeface="微軟正黑體" panose="020B0604030504040204" pitchFamily="34" charset="-120"/>
                          <a:ea typeface="微軟正黑體" panose="020B0604030504040204" pitchFamily="34" charset="-120"/>
                        </a:rPr>
                        <a:t>研究類</a:t>
                      </a:r>
                      <a:endParaRPr lang="en-US" altLang="zh-TW" sz="2000" b="1"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研</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15</a:t>
                      </a:r>
                      <a:endParaRPr lang="zh-TW" altLang="en-US"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44150111"/>
                  </a:ext>
                </a:extLst>
              </a:tr>
              <a:tr h="560044">
                <a:tc>
                  <a:txBody>
                    <a:bodyPr/>
                    <a:lstStyle/>
                    <a:p>
                      <a:pPr algn="l"/>
                      <a:r>
                        <a:rPr lang="zh-TW" altLang="en-US" sz="3200" b="1" dirty="0">
                          <a:solidFill>
                            <a:schemeClr val="tx1"/>
                          </a:solidFill>
                          <a:latin typeface="微軟正黑體" panose="020B0604030504040204" pitchFamily="34" charset="-120"/>
                          <a:ea typeface="微軟正黑體" panose="020B0604030504040204" pitchFamily="34" charset="-12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smtClean="0">
                          <a:solidFill>
                            <a:schemeClr val="tx1"/>
                          </a:solidFill>
                          <a:effectLst/>
                          <a:latin typeface="微軟正黑體" panose="020B0604030504040204" pitchFamily="34" charset="-120"/>
                          <a:ea typeface="微軟正黑體" panose="020B0604030504040204" pitchFamily="34" charset="-120"/>
                          <a:cs typeface="+mn-cs"/>
                        </a:rPr>
                        <a:t>共</a:t>
                      </a:r>
                      <a:r>
                        <a:rPr lang="en-US" altLang="zh-TW" sz="32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a:t>
                      </a:r>
                      <a:r>
                        <a:rPr lang="zh-TW" altLang="en-US" sz="3200" b="1" kern="1200" dirty="0" smtClean="0">
                          <a:solidFill>
                            <a:schemeClr val="tx1"/>
                          </a:solidFill>
                          <a:latin typeface="微軟正黑體" panose="020B0604030504040204" pitchFamily="34" charset="-120"/>
                          <a:ea typeface="微軟正黑體" panose="020B0604030504040204" pitchFamily="34" charset="-120"/>
                          <a:cs typeface="+mn-cs"/>
                        </a:rPr>
                        <a:t>張</a:t>
                      </a:r>
                      <a:r>
                        <a:rPr lang="zh-TW" altLang="en-US" sz="3200" b="1" kern="1200" dirty="0">
                          <a:solidFill>
                            <a:schemeClr val="tx1"/>
                          </a:solidFill>
                          <a:latin typeface="微軟正黑體" panose="020B0604030504040204" pitchFamily="34" charset="-120"/>
                          <a:ea typeface="微軟正黑體" panose="020B0604030504040204" pitchFamily="34" charset="-120"/>
                          <a:cs typeface="+mn-cs"/>
                        </a:rPr>
                        <a:t>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
        <p:nvSpPr>
          <p:cNvPr id="5" name="Rectangle 2"/>
          <p:cNvSpPr txBox="1">
            <a:spLocks noChangeArrowheads="1"/>
          </p:cNvSpPr>
          <p:nvPr/>
        </p:nvSpPr>
        <p:spPr bwMode="black">
          <a:xfrm>
            <a:off x="2002478" y="858739"/>
            <a:ext cx="6105202" cy="53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Clr>
                <a:srgbClr val="000000"/>
              </a:buClr>
              <a:buFont typeface="Wingdings" panose="05000000000000000000" pitchFamily="2" charset="2"/>
              <a:buChar char="l"/>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以下表冊為</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本期免填</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，請確認資料正確性。</a:t>
            </a:r>
          </a:p>
        </p:txBody>
      </p:sp>
    </p:spTree>
    <p:extLst>
      <p:ext uri="{BB962C8B-B14F-4D97-AF65-F5344CB8AC3E}">
        <p14:creationId xmlns:p14="http://schemas.microsoft.com/office/powerpoint/2010/main" val="2443751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gray">
          <a:xfrm>
            <a:off x="2106051" y="2184150"/>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1528569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退學人數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8634" y="2192166"/>
            <a:ext cx="11859770" cy="3970318"/>
          </a:xfrm>
          <a:prstGeom prst="rect">
            <a:avLst/>
          </a:prstGeom>
        </p:spPr>
        <p:txBody>
          <a:bodyPr wrap="square">
            <a:spAutoFit/>
          </a:bodyPr>
          <a:lstStyle/>
          <a:p>
            <a:pPr algn="just">
              <a:lnSpc>
                <a:spcPct val="150000"/>
              </a:lnSpc>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buFont typeface="Wingdings" panose="05000000000000000000" pitchFamily="2" charset="2"/>
              <a:buChar char="l"/>
            </a:pP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就讀</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學校、科系不符期待</a:t>
            </a:r>
            <a:r>
              <a:rPr lang="zh-TW" altLang="en-US"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就讀</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之學校或科系不理想、對就讀科系缺乏興趣、或該科系職涯發展受限等</a:t>
            </a:r>
            <a:r>
              <a:rPr lang="zh-TW"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。如</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遇下述情形，請合併至此項</a:t>
            </a:r>
            <a:r>
              <a:rPr lang="zh-TW"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統計</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buFont typeface="Wingdings" panose="05000000000000000000" pitchFamily="2" charset="2"/>
              <a:buChar char="l"/>
            </a:pPr>
            <a:r>
              <a:rPr lang="zh-TW"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因</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就讀學校或科系不符個人生涯規劃而申請退學者，包含出國留</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遊</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準備升學</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工作職訓類</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考試</a:t>
            </a:r>
            <a:r>
              <a:rPr lang="zh-TW" altLang="zh-TW" sz="2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以</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同等學力於同校</a:t>
            </a:r>
            <a:r>
              <a:rPr lang="zh-TW"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升讀</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或</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至他校就讀而申請退學者</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864527861"/>
              </p:ext>
            </p:extLst>
          </p:nvPr>
        </p:nvGraphicFramePr>
        <p:xfrm>
          <a:off x="138634" y="850878"/>
          <a:ext cx="11859773" cy="1336697"/>
        </p:xfrm>
        <a:graphic>
          <a:graphicData uri="http://schemas.openxmlformats.org/drawingml/2006/table">
            <a:tbl>
              <a:tblPr firstRow="1" firstCol="1" bandRow="1" bandCol="1"/>
              <a:tblGrid>
                <a:gridCol w="194771">
                  <a:extLst>
                    <a:ext uri="{9D8B030D-6E8A-4147-A177-3AD203B41FA5}">
                      <a16:colId xmlns:a16="http://schemas.microsoft.com/office/drawing/2014/main" val="3525207627"/>
                    </a:ext>
                  </a:extLst>
                </a:gridCol>
                <a:gridCol w="206172">
                  <a:extLst>
                    <a:ext uri="{9D8B030D-6E8A-4147-A177-3AD203B41FA5}">
                      <a16:colId xmlns:a16="http://schemas.microsoft.com/office/drawing/2014/main" val="2475022154"/>
                    </a:ext>
                  </a:extLst>
                </a:gridCol>
                <a:gridCol w="186536">
                  <a:extLst>
                    <a:ext uri="{9D8B030D-6E8A-4147-A177-3AD203B41FA5}">
                      <a16:colId xmlns:a16="http://schemas.microsoft.com/office/drawing/2014/main" val="3507614297"/>
                    </a:ext>
                  </a:extLst>
                </a:gridCol>
                <a:gridCol w="235625">
                  <a:extLst>
                    <a:ext uri="{9D8B030D-6E8A-4147-A177-3AD203B41FA5}">
                      <a16:colId xmlns:a16="http://schemas.microsoft.com/office/drawing/2014/main" val="4252414150"/>
                    </a:ext>
                  </a:extLst>
                </a:gridCol>
                <a:gridCol w="186536">
                  <a:extLst>
                    <a:ext uri="{9D8B030D-6E8A-4147-A177-3AD203B41FA5}">
                      <a16:colId xmlns:a16="http://schemas.microsoft.com/office/drawing/2014/main" val="165411766"/>
                    </a:ext>
                  </a:extLst>
                </a:gridCol>
                <a:gridCol w="196354">
                  <a:extLst>
                    <a:ext uri="{9D8B030D-6E8A-4147-A177-3AD203B41FA5}">
                      <a16:colId xmlns:a16="http://schemas.microsoft.com/office/drawing/2014/main" val="931790916"/>
                    </a:ext>
                  </a:extLst>
                </a:gridCol>
                <a:gridCol w="196354">
                  <a:extLst>
                    <a:ext uri="{9D8B030D-6E8A-4147-A177-3AD203B41FA5}">
                      <a16:colId xmlns:a16="http://schemas.microsoft.com/office/drawing/2014/main" val="625743781"/>
                    </a:ext>
                  </a:extLst>
                </a:gridCol>
                <a:gridCol w="1001405">
                  <a:extLst>
                    <a:ext uri="{9D8B030D-6E8A-4147-A177-3AD203B41FA5}">
                      <a16:colId xmlns:a16="http://schemas.microsoft.com/office/drawing/2014/main" val="4245706347"/>
                    </a:ext>
                  </a:extLst>
                </a:gridCol>
                <a:gridCol w="373072">
                  <a:extLst>
                    <a:ext uri="{9D8B030D-6E8A-4147-A177-3AD203B41FA5}">
                      <a16:colId xmlns:a16="http://schemas.microsoft.com/office/drawing/2014/main" val="829380572"/>
                    </a:ext>
                  </a:extLst>
                </a:gridCol>
                <a:gridCol w="392708">
                  <a:extLst>
                    <a:ext uri="{9D8B030D-6E8A-4147-A177-3AD203B41FA5}">
                      <a16:colId xmlns:a16="http://schemas.microsoft.com/office/drawing/2014/main" val="1928358100"/>
                    </a:ext>
                  </a:extLst>
                </a:gridCol>
                <a:gridCol w="514025">
                  <a:extLst>
                    <a:ext uri="{9D8B030D-6E8A-4147-A177-3AD203B41FA5}">
                      <a16:colId xmlns:a16="http://schemas.microsoft.com/office/drawing/2014/main" val="573064785"/>
                    </a:ext>
                  </a:extLst>
                </a:gridCol>
                <a:gridCol w="546286">
                  <a:extLst>
                    <a:ext uri="{9D8B030D-6E8A-4147-A177-3AD203B41FA5}">
                      <a16:colId xmlns:a16="http://schemas.microsoft.com/office/drawing/2014/main" val="2984429751"/>
                    </a:ext>
                  </a:extLst>
                </a:gridCol>
                <a:gridCol w="765780">
                  <a:extLst>
                    <a:ext uri="{9D8B030D-6E8A-4147-A177-3AD203B41FA5}">
                      <a16:colId xmlns:a16="http://schemas.microsoft.com/office/drawing/2014/main" val="3276715739"/>
                    </a:ext>
                  </a:extLst>
                </a:gridCol>
                <a:gridCol w="814868">
                  <a:extLst>
                    <a:ext uri="{9D8B030D-6E8A-4147-A177-3AD203B41FA5}">
                      <a16:colId xmlns:a16="http://schemas.microsoft.com/office/drawing/2014/main" val="1492736338"/>
                    </a:ext>
                  </a:extLst>
                </a:gridCol>
                <a:gridCol w="1289602">
                  <a:extLst>
                    <a:ext uri="{9D8B030D-6E8A-4147-A177-3AD203B41FA5}">
                      <a16:colId xmlns:a16="http://schemas.microsoft.com/office/drawing/2014/main" val="2348687557"/>
                    </a:ext>
                  </a:extLst>
                </a:gridCol>
                <a:gridCol w="899432">
                  <a:extLst>
                    <a:ext uri="{9D8B030D-6E8A-4147-A177-3AD203B41FA5}">
                      <a16:colId xmlns:a16="http://schemas.microsoft.com/office/drawing/2014/main" val="2188577227"/>
                    </a:ext>
                  </a:extLst>
                </a:gridCol>
                <a:gridCol w="640080">
                  <a:extLst>
                    <a:ext uri="{9D8B030D-6E8A-4147-A177-3AD203B41FA5}">
                      <a16:colId xmlns:a16="http://schemas.microsoft.com/office/drawing/2014/main" val="1398670772"/>
                    </a:ext>
                  </a:extLst>
                </a:gridCol>
                <a:gridCol w="812121">
                  <a:extLst>
                    <a:ext uri="{9D8B030D-6E8A-4147-A177-3AD203B41FA5}">
                      <a16:colId xmlns:a16="http://schemas.microsoft.com/office/drawing/2014/main" val="1787123657"/>
                    </a:ext>
                  </a:extLst>
                </a:gridCol>
                <a:gridCol w="1025823">
                  <a:extLst>
                    <a:ext uri="{9D8B030D-6E8A-4147-A177-3AD203B41FA5}">
                      <a16:colId xmlns:a16="http://schemas.microsoft.com/office/drawing/2014/main" val="3553533573"/>
                    </a:ext>
                  </a:extLst>
                </a:gridCol>
                <a:gridCol w="463491">
                  <a:extLst>
                    <a:ext uri="{9D8B030D-6E8A-4147-A177-3AD203B41FA5}">
                      <a16:colId xmlns:a16="http://schemas.microsoft.com/office/drawing/2014/main" val="3765343782"/>
                    </a:ext>
                  </a:extLst>
                </a:gridCol>
                <a:gridCol w="459366">
                  <a:extLst>
                    <a:ext uri="{9D8B030D-6E8A-4147-A177-3AD203B41FA5}">
                      <a16:colId xmlns:a16="http://schemas.microsoft.com/office/drawing/2014/main" val="1078567290"/>
                    </a:ext>
                  </a:extLst>
                </a:gridCol>
                <a:gridCol w="459366">
                  <a:extLst>
                    <a:ext uri="{9D8B030D-6E8A-4147-A177-3AD203B41FA5}">
                      <a16:colId xmlns:a16="http://schemas.microsoft.com/office/drawing/2014/main" val="507966504"/>
                    </a:ext>
                  </a:extLst>
                </a:gridCol>
              </a:tblGrid>
              <a:tr h="282978">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學期間退學人數—按退學原因</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別分</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開除學籍人數</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死亡人數</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8015804"/>
                  </a:ext>
                </a:extLst>
              </a:tr>
              <a:tr h="2717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7">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學生自請退學</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5">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學校勒令退學</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ctr"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558617673"/>
                  </a:ext>
                </a:extLst>
              </a:tr>
              <a:tr h="46888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就讀</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學校</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科系不符期待</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育嬰</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工作</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經濟困難</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不含死亡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成績</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不佳</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曠課時數過多</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操行</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成績低於標準</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逾期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未註冊</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休學逾期未</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復學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ctr" defTabSz="914400" rtl="0" eaLnBrk="1" latinLnBrk="0" hangingPunct="1">
                        <a:lnSpc>
                          <a:spcPts val="1200"/>
                        </a:lnSpc>
                        <a:spcAft>
                          <a:spcPts val="0"/>
                        </a:spcAft>
                      </a:pP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不含開除學籍及死亡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540950147"/>
                  </a:ext>
                </a:extLst>
              </a:tr>
              <a:tr h="313055">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lnSpc>
                          <a:spcPts val="12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algn="ctr" defTabSz="914400" rtl="0" eaLnBrk="1" latinLnBrk="0" hangingPunct="1">
                        <a:lnSpc>
                          <a:spcPts val="12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2995334"/>
                  </a:ext>
                </a:extLst>
              </a:tr>
            </a:tbl>
          </a:graphicData>
        </a:graphic>
      </p:graphicFrame>
    </p:spTree>
    <p:extLst>
      <p:ext uri="{BB962C8B-B14F-4D97-AF65-F5344CB8AC3E}">
        <p14:creationId xmlns:p14="http://schemas.microsoft.com/office/powerpoint/2010/main" val="2612430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私立大專校院編制內專任教師待遇標準</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0782" y="3161430"/>
            <a:ext cx="11926729" cy="3323987"/>
          </a:xfrm>
          <a:prstGeom prst="rect">
            <a:avLst/>
          </a:prstGeom>
        </p:spPr>
        <p:txBody>
          <a:bodyPr wrap="square">
            <a:spAutoFit/>
          </a:bodyPr>
          <a:lstStyle/>
          <a:p>
            <a:pPr algn="just">
              <a:lnSpc>
                <a:spcPct val="150000"/>
              </a:lnSpc>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buFont typeface="Wingdings" panose="05000000000000000000" pitchFamily="2" charset="2"/>
              <a:buChar char="l"/>
            </a:pP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依聘約所載數額支給情形</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支給人數</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請私立大專校院填報學校</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日或</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日聘任之「編制內」專任教師領有學校現行學術研究加給之【教授；副教授；助理教授；講師</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】人數，</a:t>
            </a:r>
            <a:r>
              <a:rPr lang="zh-TW" altLang="zh-TW" sz="2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不包括</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留職停薪者</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未扣除是類人員會影響「平均支給數額」欄位計算結果，務必確認勿填報</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499411867"/>
              </p:ext>
            </p:extLst>
          </p:nvPr>
        </p:nvGraphicFramePr>
        <p:xfrm>
          <a:off x="170783" y="861667"/>
          <a:ext cx="11859772" cy="2299499"/>
        </p:xfrm>
        <a:graphic>
          <a:graphicData uri="http://schemas.openxmlformats.org/drawingml/2006/table">
            <a:tbl>
              <a:tblPr firstRow="1" firstCol="1" bandRow="1"/>
              <a:tblGrid>
                <a:gridCol w="213265">
                  <a:extLst>
                    <a:ext uri="{9D8B030D-6E8A-4147-A177-3AD203B41FA5}">
                      <a16:colId xmlns:a16="http://schemas.microsoft.com/office/drawing/2014/main" val="3106349685"/>
                    </a:ext>
                  </a:extLst>
                </a:gridCol>
                <a:gridCol w="182880">
                  <a:extLst>
                    <a:ext uri="{9D8B030D-6E8A-4147-A177-3AD203B41FA5}">
                      <a16:colId xmlns:a16="http://schemas.microsoft.com/office/drawing/2014/main" val="638944781"/>
                    </a:ext>
                  </a:extLst>
                </a:gridCol>
                <a:gridCol w="813816">
                  <a:extLst>
                    <a:ext uri="{9D8B030D-6E8A-4147-A177-3AD203B41FA5}">
                      <a16:colId xmlns:a16="http://schemas.microsoft.com/office/drawing/2014/main" val="4077172418"/>
                    </a:ext>
                  </a:extLst>
                </a:gridCol>
                <a:gridCol w="1307592">
                  <a:extLst>
                    <a:ext uri="{9D8B030D-6E8A-4147-A177-3AD203B41FA5}">
                      <a16:colId xmlns:a16="http://schemas.microsoft.com/office/drawing/2014/main" val="2081270195"/>
                    </a:ext>
                  </a:extLst>
                </a:gridCol>
                <a:gridCol w="987552">
                  <a:extLst>
                    <a:ext uri="{9D8B030D-6E8A-4147-A177-3AD203B41FA5}">
                      <a16:colId xmlns:a16="http://schemas.microsoft.com/office/drawing/2014/main" val="1977574363"/>
                    </a:ext>
                  </a:extLst>
                </a:gridCol>
                <a:gridCol w="951919">
                  <a:extLst>
                    <a:ext uri="{9D8B030D-6E8A-4147-A177-3AD203B41FA5}">
                      <a16:colId xmlns:a16="http://schemas.microsoft.com/office/drawing/2014/main" val="1017983629"/>
                    </a:ext>
                  </a:extLst>
                </a:gridCol>
                <a:gridCol w="663072">
                  <a:extLst>
                    <a:ext uri="{9D8B030D-6E8A-4147-A177-3AD203B41FA5}">
                      <a16:colId xmlns:a16="http://schemas.microsoft.com/office/drawing/2014/main" val="1132467015"/>
                    </a:ext>
                  </a:extLst>
                </a:gridCol>
                <a:gridCol w="789404">
                  <a:extLst>
                    <a:ext uri="{9D8B030D-6E8A-4147-A177-3AD203B41FA5}">
                      <a16:colId xmlns:a16="http://schemas.microsoft.com/office/drawing/2014/main" val="1767534634"/>
                    </a:ext>
                  </a:extLst>
                </a:gridCol>
                <a:gridCol w="658845">
                  <a:extLst>
                    <a:ext uri="{9D8B030D-6E8A-4147-A177-3AD203B41FA5}">
                      <a16:colId xmlns:a16="http://schemas.microsoft.com/office/drawing/2014/main" val="2935933799"/>
                    </a:ext>
                  </a:extLst>
                </a:gridCol>
                <a:gridCol w="983463">
                  <a:extLst>
                    <a:ext uri="{9D8B030D-6E8A-4147-A177-3AD203B41FA5}">
                      <a16:colId xmlns:a16="http://schemas.microsoft.com/office/drawing/2014/main" val="3307302901"/>
                    </a:ext>
                  </a:extLst>
                </a:gridCol>
                <a:gridCol w="1042066">
                  <a:extLst>
                    <a:ext uri="{9D8B030D-6E8A-4147-A177-3AD203B41FA5}">
                      <a16:colId xmlns:a16="http://schemas.microsoft.com/office/drawing/2014/main" val="2293016818"/>
                    </a:ext>
                  </a:extLst>
                </a:gridCol>
                <a:gridCol w="973703">
                  <a:extLst>
                    <a:ext uri="{9D8B030D-6E8A-4147-A177-3AD203B41FA5}">
                      <a16:colId xmlns:a16="http://schemas.microsoft.com/office/drawing/2014/main" val="3229786129"/>
                    </a:ext>
                  </a:extLst>
                </a:gridCol>
                <a:gridCol w="2292195">
                  <a:extLst>
                    <a:ext uri="{9D8B030D-6E8A-4147-A177-3AD203B41FA5}">
                      <a16:colId xmlns:a16="http://schemas.microsoft.com/office/drawing/2014/main" val="2072927569"/>
                    </a:ext>
                  </a:extLst>
                </a:gridCol>
              </a:tblGrid>
              <a:tr h="272189">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a:t>
                      </a:r>
                    </a:p>
                  </a:txBody>
                  <a:tcPr marL="17780" marR="177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9">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學術研究加給數額及調整情形</a:t>
                      </a:r>
                    </a:p>
                  </a:txBody>
                  <a:tcPr marL="17780" marR="1778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073501205"/>
                  </a:ext>
                </a:extLst>
              </a:tr>
              <a:tr h="22164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現行學術研究加給支給數額是否採分級制</a:t>
                      </a:r>
                    </a:p>
                  </a:txBody>
                  <a:tcPr marL="17780" marR="177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現行學術研究加給支給情形</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調整學術研究加給情形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hMerge="1">
                  <a:txBody>
                    <a:bodyPr/>
                    <a:lstStyle/>
                    <a:p>
                      <a:endParaRPr lang="zh-TW" altLang="en-US"/>
                    </a:p>
                  </a:txBody>
                  <a:tcPr/>
                </a:tc>
                <a:tc rowSpan="2" hMerge="1">
                  <a:txBody>
                    <a:bodyPr/>
                    <a:lstStyle/>
                    <a:p>
                      <a:endParaRPr lang="zh-TW" altLang="en-US"/>
                    </a:p>
                  </a:txBody>
                  <a:tcPr/>
                </a:tc>
                <a:extLst>
                  <a:ext uri="{0D108BD9-81ED-4DB2-BD59-A6C34878D82A}">
                    <a16:rowId xmlns:a16="http://schemas.microsoft.com/office/drawing/2014/main" val="118049097"/>
                  </a:ext>
                </a:extLst>
              </a:tr>
              <a:tr h="24489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支給數額規定</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依聘約所載數額支給情形</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2905221241"/>
                  </a:ext>
                </a:extLst>
              </a:tr>
              <a:tr h="42426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規定開始適用之日期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規定支給數額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支</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給人數</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給總額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是否調整</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支給數額調整情形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經與教師協議，並納入聘約</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1386587"/>
                  </a:ext>
                </a:extLst>
              </a:tr>
              <a:tr h="283871">
                <a:tc rowSpan="4">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indent="-9906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0" indent="-7112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marL="0" indent="-7112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低於公立大專校院</a:t>
                      </a:r>
                    </a:p>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17780" marR="177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indent="-19685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分級制</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indent="-19685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非分級制</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並上傳相關規定檔案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4">
                  <a:txBody>
                    <a:bodyPr/>
                    <a:lstStyle/>
                    <a:p>
                      <a:pPr marL="0" indent="-25146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包括配合軍公教員工待遇調整者</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右列免填</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調高</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調低</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indent="-12700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全部完成，完成人數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0" indent="-12700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部分完成，完成人數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位、未完成人數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0" indent="-12700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全部未完成，未完成人數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0875691"/>
                  </a:ext>
                </a:extLst>
              </a:tr>
              <a:tr h="28438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41295279"/>
                  </a:ext>
                </a:extLst>
              </a:tr>
              <a:tr h="283871">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908117957"/>
                  </a:ext>
                </a:extLst>
              </a:tr>
              <a:tr h="28438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05074262"/>
                  </a:ext>
                </a:extLst>
              </a:tr>
            </a:tbl>
          </a:graphicData>
        </a:graphic>
      </p:graphicFrame>
    </p:spTree>
    <p:extLst>
      <p:ext uri="{BB962C8B-B14F-4D97-AF65-F5344CB8AC3E}">
        <p14:creationId xmlns:p14="http://schemas.microsoft.com/office/powerpoint/2010/main" val="2523251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私立大專校院編制內專任教師待遇標準</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0783" y="2795670"/>
            <a:ext cx="11859770" cy="3978012"/>
          </a:xfrm>
          <a:prstGeom prst="rect">
            <a:avLst/>
          </a:prstGeom>
        </p:spPr>
        <p:txBody>
          <a:bodyPr wrap="square">
            <a:spAutoFit/>
          </a:bodyPr>
          <a:lstStyle/>
          <a:p>
            <a:pPr algn="just">
              <a:lnSpc>
                <a:spcPts val="3400"/>
              </a:lnSpc>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buFont typeface="Wingdings" panose="05000000000000000000" pitchFamily="2" charset="2"/>
              <a:buChar char="l"/>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調整學術研究加給情形</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是否</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調整</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欄調查</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前一學期</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是否調整係以完成調整變更之時間點落於填報區間</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。如當年度僅調整</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次學術研究加給，</a:t>
            </a:r>
            <a:r>
              <a:rPr lang="zh-TW" altLang="zh-TW" sz="24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請勿</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月及</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月均認列填報為「是」</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400"/>
              </a:lnSpc>
              <a:buFont typeface="Wingdings" panose="05000000000000000000" pitchFamily="2" charset="2"/>
              <a:buChar char="l"/>
            </a:pP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：學校於</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日完成調整</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編制內專任教師學術研究加給之校內</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程序</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並</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溯自</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日生效，係以</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日」為完成調整變更之時間點</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，因此，</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月填報時，該變更之時間點未</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落</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在</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該</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次填報區間</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，應填「否」</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月填報，該變更之時間點</a:t>
            </a:r>
            <a:r>
              <a:rPr lang="zh-TW" altLang="zh-TW" sz="24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落</a:t>
            </a:r>
            <a:r>
              <a:rPr lang="zh-TW" altLang="en-US" sz="24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在</a:t>
            </a:r>
            <a:r>
              <a:rPr lang="zh-TW" altLang="zh-TW" sz="24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該</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次填報區間</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，應填「是」</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090541652"/>
              </p:ext>
            </p:extLst>
          </p:nvPr>
        </p:nvGraphicFramePr>
        <p:xfrm>
          <a:off x="170783" y="861667"/>
          <a:ext cx="11859772" cy="1942809"/>
        </p:xfrm>
        <a:graphic>
          <a:graphicData uri="http://schemas.openxmlformats.org/drawingml/2006/table">
            <a:tbl>
              <a:tblPr firstRow="1" firstCol="1" bandRow="1"/>
              <a:tblGrid>
                <a:gridCol w="213265">
                  <a:extLst>
                    <a:ext uri="{9D8B030D-6E8A-4147-A177-3AD203B41FA5}">
                      <a16:colId xmlns:a16="http://schemas.microsoft.com/office/drawing/2014/main" val="3106349685"/>
                    </a:ext>
                  </a:extLst>
                </a:gridCol>
                <a:gridCol w="182880">
                  <a:extLst>
                    <a:ext uri="{9D8B030D-6E8A-4147-A177-3AD203B41FA5}">
                      <a16:colId xmlns:a16="http://schemas.microsoft.com/office/drawing/2014/main" val="638944781"/>
                    </a:ext>
                  </a:extLst>
                </a:gridCol>
                <a:gridCol w="813816">
                  <a:extLst>
                    <a:ext uri="{9D8B030D-6E8A-4147-A177-3AD203B41FA5}">
                      <a16:colId xmlns:a16="http://schemas.microsoft.com/office/drawing/2014/main" val="4077172418"/>
                    </a:ext>
                  </a:extLst>
                </a:gridCol>
                <a:gridCol w="1307592">
                  <a:extLst>
                    <a:ext uri="{9D8B030D-6E8A-4147-A177-3AD203B41FA5}">
                      <a16:colId xmlns:a16="http://schemas.microsoft.com/office/drawing/2014/main" val="2081270195"/>
                    </a:ext>
                  </a:extLst>
                </a:gridCol>
                <a:gridCol w="987552">
                  <a:extLst>
                    <a:ext uri="{9D8B030D-6E8A-4147-A177-3AD203B41FA5}">
                      <a16:colId xmlns:a16="http://schemas.microsoft.com/office/drawing/2014/main" val="1977574363"/>
                    </a:ext>
                  </a:extLst>
                </a:gridCol>
                <a:gridCol w="951919">
                  <a:extLst>
                    <a:ext uri="{9D8B030D-6E8A-4147-A177-3AD203B41FA5}">
                      <a16:colId xmlns:a16="http://schemas.microsoft.com/office/drawing/2014/main" val="1017983629"/>
                    </a:ext>
                  </a:extLst>
                </a:gridCol>
                <a:gridCol w="663072">
                  <a:extLst>
                    <a:ext uri="{9D8B030D-6E8A-4147-A177-3AD203B41FA5}">
                      <a16:colId xmlns:a16="http://schemas.microsoft.com/office/drawing/2014/main" val="1132467015"/>
                    </a:ext>
                  </a:extLst>
                </a:gridCol>
                <a:gridCol w="478985">
                  <a:extLst>
                    <a:ext uri="{9D8B030D-6E8A-4147-A177-3AD203B41FA5}">
                      <a16:colId xmlns:a16="http://schemas.microsoft.com/office/drawing/2014/main" val="1767534634"/>
                    </a:ext>
                  </a:extLst>
                </a:gridCol>
                <a:gridCol w="466344">
                  <a:extLst>
                    <a:ext uri="{9D8B030D-6E8A-4147-A177-3AD203B41FA5}">
                      <a16:colId xmlns:a16="http://schemas.microsoft.com/office/drawing/2014/main" val="2935933799"/>
                    </a:ext>
                  </a:extLst>
                </a:gridCol>
                <a:gridCol w="676656">
                  <a:extLst>
                    <a:ext uri="{9D8B030D-6E8A-4147-A177-3AD203B41FA5}">
                      <a16:colId xmlns:a16="http://schemas.microsoft.com/office/drawing/2014/main" val="3307302901"/>
                    </a:ext>
                  </a:extLst>
                </a:gridCol>
                <a:gridCol w="1851793">
                  <a:extLst>
                    <a:ext uri="{9D8B030D-6E8A-4147-A177-3AD203B41FA5}">
                      <a16:colId xmlns:a16="http://schemas.microsoft.com/office/drawing/2014/main" val="2293016818"/>
                    </a:ext>
                  </a:extLst>
                </a:gridCol>
                <a:gridCol w="973703">
                  <a:extLst>
                    <a:ext uri="{9D8B030D-6E8A-4147-A177-3AD203B41FA5}">
                      <a16:colId xmlns:a16="http://schemas.microsoft.com/office/drawing/2014/main" val="3229786129"/>
                    </a:ext>
                  </a:extLst>
                </a:gridCol>
                <a:gridCol w="2292195">
                  <a:extLst>
                    <a:ext uri="{9D8B030D-6E8A-4147-A177-3AD203B41FA5}">
                      <a16:colId xmlns:a16="http://schemas.microsoft.com/office/drawing/2014/main" val="2072927569"/>
                    </a:ext>
                  </a:extLst>
                </a:gridCol>
              </a:tblGrid>
              <a:tr h="252597">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現行本薪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年功薪</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月支數額</a:t>
                      </a:r>
                    </a:p>
                  </a:txBody>
                  <a:tcPr marL="17780" marR="177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9">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學術研究加給數額及調整情形</a:t>
                      </a:r>
                    </a:p>
                  </a:txBody>
                  <a:tcPr marL="17780" marR="1778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073501205"/>
                  </a:ext>
                </a:extLst>
              </a:tr>
              <a:tr h="1912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現行學術研究加給支給數額是否採分級制</a:t>
                      </a:r>
                    </a:p>
                  </a:txBody>
                  <a:tcPr marL="17780" marR="177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現行學術研究加給支給情形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調整學術研究加給情形</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2" hMerge="1">
                  <a:txBody>
                    <a:bodyPr/>
                    <a:lstStyle/>
                    <a:p>
                      <a:endParaRPr lang="zh-TW" altLang="en-US"/>
                    </a:p>
                  </a:txBody>
                  <a:tcPr/>
                </a:tc>
                <a:extLst>
                  <a:ext uri="{0D108BD9-81ED-4DB2-BD59-A6C34878D82A}">
                    <a16:rowId xmlns:a16="http://schemas.microsoft.com/office/drawing/2014/main" val="118049097"/>
                  </a:ext>
                </a:extLst>
              </a:tr>
              <a:tr h="12770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支給數額規定</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依聘約所載數額支給情形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3"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2905221241"/>
                  </a:ext>
                </a:extLst>
              </a:tr>
              <a:tr h="36604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規定開始適用之日期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規定支給數額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給人數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給總額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平均支給數額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是否調整</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支給數額調整情形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經與教師協議，並納入聘約</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1386587"/>
                  </a:ext>
                </a:extLst>
              </a:tr>
              <a:tr h="244914">
                <a:tc rowSpan="4">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indent="-9906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與公立大專校院一致</a:t>
                      </a:r>
                    </a:p>
                    <a:p>
                      <a:pPr marL="0" indent="-7112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高於公立大專校院</a:t>
                      </a:r>
                    </a:p>
                    <a:p>
                      <a:pPr marL="0" indent="-7112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低於公立大專校院</a:t>
                      </a:r>
                    </a:p>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17780" marR="177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indent="-19685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分級制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indent="-19685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非分級制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並上傳相關規定檔案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系統自動計算</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indent="-251460" algn="l" defTabSz="914400" rtl="0" eaLnBrk="1" latinLnBrk="0" hangingPunct="1">
                        <a:lnSpc>
                          <a:spcPct val="150000"/>
                        </a:lnSpc>
                        <a:spcAft>
                          <a:spcPts val="0"/>
                        </a:spcAft>
                      </a:pPr>
                      <a:r>
                        <a:rPr kumimoji="0" lang="en-US"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包括配合軍公教員工待遇調整者</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右列免填</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4">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調高</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調低</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indent="-12700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全部完成，完成人數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0" indent="-12700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部分完成，完成人數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位、未完成人數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p>
                      <a:pPr marL="0" indent="-12700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全部未完成，未完成人數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0875691"/>
                  </a:ext>
                </a:extLst>
              </a:tr>
              <a:tr h="245358">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41295279"/>
                  </a:ext>
                </a:extLst>
              </a:tr>
              <a:tr h="244914">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908117957"/>
                  </a:ext>
                </a:extLst>
              </a:tr>
              <a:tr h="245358">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05074262"/>
                  </a:ext>
                </a:extLst>
              </a:tr>
            </a:tbl>
          </a:graphicData>
        </a:graphic>
      </p:graphicFrame>
    </p:spTree>
    <p:extLst>
      <p:ext uri="{BB962C8B-B14F-4D97-AF65-F5344CB8AC3E}">
        <p14:creationId xmlns:p14="http://schemas.microsoft.com/office/powerpoint/2010/main" val="27215844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3.2.4</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學術研究計畫成效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8634" y="2941974"/>
            <a:ext cx="11859770" cy="2677656"/>
          </a:xfrm>
          <a:prstGeom prst="rect">
            <a:avLst/>
          </a:prstGeom>
        </p:spPr>
        <p:txBody>
          <a:bodyPr wrap="square">
            <a:spAutoFit/>
          </a:bodyPr>
          <a:lstStyle/>
          <a:p>
            <a:pPr algn="just">
              <a:lnSpc>
                <a:spcPct val="150000"/>
              </a:lnSpc>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欄位名稱調整及補充定義</a:t>
            </a:r>
            <a:endParaRPr lang="en-US" altLang="zh-TW" sz="2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buFont typeface="Wingdings" panose="05000000000000000000" pitchFamily="2" charset="2"/>
              <a:buChar char="l"/>
            </a:pPr>
            <a:r>
              <a:rPr lang="zh-TW" altLang="en-US" sz="2800" b="1" dirty="0" smtClean="0">
                <a:latin typeface="Arial" panose="020B0604020202020204" pitchFamily="34" charset="0"/>
                <a:ea typeface="微軟正黑體" panose="020B0604030504040204" pitchFamily="34" charset="-120"/>
                <a:cs typeface="Arial" panose="020B0604020202020204" pitchFamily="34" charset="0"/>
              </a:rPr>
              <a:t>「計畫主持人隸屬單位」欄位名稱</a:t>
            </a:r>
            <a:r>
              <a:rPr lang="zh-TW" altLang="en-US" sz="2800" b="1" dirty="0">
                <a:latin typeface="Arial" panose="020B0604020202020204" pitchFamily="34" charset="0"/>
                <a:ea typeface="微軟正黑體" panose="020B0604030504040204" pitchFamily="34" charset="-120"/>
                <a:cs typeface="Arial" panose="020B0604020202020204" pitchFamily="34" charset="0"/>
              </a:rPr>
              <a:t>調整</a:t>
            </a:r>
            <a:r>
              <a:rPr lang="zh-TW" altLang="en-US" sz="2800" b="1" dirty="0" smtClean="0">
                <a:latin typeface="Arial" panose="020B0604020202020204" pitchFamily="34" charset="0"/>
                <a:ea typeface="微軟正黑體" panose="020B0604030504040204" pitchFamily="34" charset="-120"/>
                <a:cs typeface="Arial" panose="020B0604020202020204" pitchFamily="34" charset="0"/>
              </a:rPr>
              <a:t>為「計畫執行單位」。</a:t>
            </a:r>
            <a:endParaRPr lang="en-US" altLang="zh-TW" sz="2800" b="1"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buFont typeface="Wingdings" panose="05000000000000000000" pitchFamily="2" charset="2"/>
              <a:buChar char="l"/>
            </a:pPr>
            <a:r>
              <a:rPr lang="zh-TW" altLang="en-US" sz="2800" b="1" dirty="0">
                <a:latin typeface="Arial" panose="020B0604020202020204" pitchFamily="34" charset="0"/>
                <a:ea typeface="微軟正黑體" panose="020B0604030504040204" pitchFamily="34" charset="-120"/>
                <a:cs typeface="Arial" panose="020B0604020202020204" pitchFamily="34" charset="0"/>
              </a:rPr>
              <a:t>計畫執行</a:t>
            </a:r>
            <a:r>
              <a:rPr lang="zh-TW" altLang="en-US" sz="2800" b="1" dirty="0" smtClean="0">
                <a:latin typeface="Arial" panose="020B0604020202020204" pitchFamily="34" charset="0"/>
                <a:ea typeface="微軟正黑體" panose="020B0604030504040204" pitchFamily="34" charset="-120"/>
                <a:cs typeface="Arial" panose="020B0604020202020204" pitchFamily="34" charset="0"/>
              </a:rPr>
              <a:t>單位：</a:t>
            </a:r>
            <a:r>
              <a:rPr lang="zh-TW"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如</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學校與研究學院共同承接學術研究計畫，請自行判斷研究成果所屬，擇一認列於學校或研究學院，</a:t>
            </a:r>
            <a:r>
              <a:rPr lang="zh-TW"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不可重複認列</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852111835"/>
              </p:ext>
            </p:extLst>
          </p:nvPr>
        </p:nvGraphicFramePr>
        <p:xfrm>
          <a:off x="138632" y="881799"/>
          <a:ext cx="11859772" cy="2043919"/>
        </p:xfrm>
        <a:graphic>
          <a:graphicData uri="http://schemas.openxmlformats.org/drawingml/2006/table">
            <a:tbl>
              <a:tblPr firstRow="1" firstCol="1" bandRow="1"/>
              <a:tblGrid>
                <a:gridCol w="163120">
                  <a:extLst>
                    <a:ext uri="{9D8B030D-6E8A-4147-A177-3AD203B41FA5}">
                      <a16:colId xmlns:a16="http://schemas.microsoft.com/office/drawing/2014/main" val="1657981973"/>
                    </a:ext>
                  </a:extLst>
                </a:gridCol>
                <a:gridCol w="630936">
                  <a:extLst>
                    <a:ext uri="{9D8B030D-6E8A-4147-A177-3AD203B41FA5}">
                      <a16:colId xmlns:a16="http://schemas.microsoft.com/office/drawing/2014/main" val="3874074948"/>
                    </a:ext>
                  </a:extLst>
                </a:gridCol>
                <a:gridCol w="233998">
                  <a:extLst>
                    <a:ext uri="{9D8B030D-6E8A-4147-A177-3AD203B41FA5}">
                      <a16:colId xmlns:a16="http://schemas.microsoft.com/office/drawing/2014/main" val="3830104675"/>
                    </a:ext>
                  </a:extLst>
                </a:gridCol>
                <a:gridCol w="415226">
                  <a:extLst>
                    <a:ext uri="{9D8B030D-6E8A-4147-A177-3AD203B41FA5}">
                      <a16:colId xmlns:a16="http://schemas.microsoft.com/office/drawing/2014/main" val="208800783"/>
                    </a:ext>
                  </a:extLst>
                </a:gridCol>
                <a:gridCol w="411480">
                  <a:extLst>
                    <a:ext uri="{9D8B030D-6E8A-4147-A177-3AD203B41FA5}">
                      <a16:colId xmlns:a16="http://schemas.microsoft.com/office/drawing/2014/main" val="1063328466"/>
                    </a:ext>
                  </a:extLst>
                </a:gridCol>
                <a:gridCol w="329184">
                  <a:extLst>
                    <a:ext uri="{9D8B030D-6E8A-4147-A177-3AD203B41FA5}">
                      <a16:colId xmlns:a16="http://schemas.microsoft.com/office/drawing/2014/main" val="1182494317"/>
                    </a:ext>
                  </a:extLst>
                </a:gridCol>
                <a:gridCol w="484632">
                  <a:extLst>
                    <a:ext uri="{9D8B030D-6E8A-4147-A177-3AD203B41FA5}">
                      <a16:colId xmlns:a16="http://schemas.microsoft.com/office/drawing/2014/main" val="1991323911"/>
                    </a:ext>
                  </a:extLst>
                </a:gridCol>
                <a:gridCol w="1005840">
                  <a:extLst>
                    <a:ext uri="{9D8B030D-6E8A-4147-A177-3AD203B41FA5}">
                      <a16:colId xmlns:a16="http://schemas.microsoft.com/office/drawing/2014/main" val="2866223104"/>
                    </a:ext>
                  </a:extLst>
                </a:gridCol>
                <a:gridCol w="768096">
                  <a:extLst>
                    <a:ext uri="{9D8B030D-6E8A-4147-A177-3AD203B41FA5}">
                      <a16:colId xmlns:a16="http://schemas.microsoft.com/office/drawing/2014/main" val="3289369505"/>
                    </a:ext>
                  </a:extLst>
                </a:gridCol>
                <a:gridCol w="914400">
                  <a:extLst>
                    <a:ext uri="{9D8B030D-6E8A-4147-A177-3AD203B41FA5}">
                      <a16:colId xmlns:a16="http://schemas.microsoft.com/office/drawing/2014/main" val="3931263289"/>
                    </a:ext>
                  </a:extLst>
                </a:gridCol>
                <a:gridCol w="841248">
                  <a:extLst>
                    <a:ext uri="{9D8B030D-6E8A-4147-A177-3AD203B41FA5}">
                      <a16:colId xmlns:a16="http://schemas.microsoft.com/office/drawing/2014/main" val="3222128296"/>
                    </a:ext>
                  </a:extLst>
                </a:gridCol>
                <a:gridCol w="1108595">
                  <a:extLst>
                    <a:ext uri="{9D8B030D-6E8A-4147-A177-3AD203B41FA5}">
                      <a16:colId xmlns:a16="http://schemas.microsoft.com/office/drawing/2014/main" val="1381557477"/>
                    </a:ext>
                  </a:extLst>
                </a:gridCol>
                <a:gridCol w="1904650">
                  <a:extLst>
                    <a:ext uri="{9D8B030D-6E8A-4147-A177-3AD203B41FA5}">
                      <a16:colId xmlns:a16="http://schemas.microsoft.com/office/drawing/2014/main" val="2065423781"/>
                    </a:ext>
                  </a:extLst>
                </a:gridCol>
                <a:gridCol w="1661032">
                  <a:extLst>
                    <a:ext uri="{9D8B030D-6E8A-4147-A177-3AD203B41FA5}">
                      <a16:colId xmlns:a16="http://schemas.microsoft.com/office/drawing/2014/main" val="202572676"/>
                    </a:ext>
                  </a:extLst>
                </a:gridCol>
                <a:gridCol w="987335">
                  <a:extLst>
                    <a:ext uri="{9D8B030D-6E8A-4147-A177-3AD203B41FA5}">
                      <a16:colId xmlns:a16="http://schemas.microsoft.com/office/drawing/2014/main" val="3209197964"/>
                    </a:ext>
                  </a:extLst>
                </a:gridCol>
              </a:tblGrid>
              <a:tr h="205027">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計畫編號</a:t>
                      </a:r>
                    </a:p>
                    <a:p>
                      <a:pPr marL="0" algn="ctr"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校內編號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a:t>
                      </a:r>
                    </a:p>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畫</a:t>
                      </a:r>
                    </a:p>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a:t>
                      </a:r>
                    </a:p>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稱</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起訖日期</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tc gridSpan="7">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計畫經費</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marL="0" algn="ctr" defTabSz="914400" rtl="0" eaLnBrk="1" latinLnBrk="0" hangingPunct="1">
                        <a:lnSpc>
                          <a:spcPts val="1200"/>
                        </a:lnSpc>
                        <a:spcAft>
                          <a:spcPts val="0"/>
                        </a:spcAft>
                      </a:pPr>
                      <a:r>
                        <a:rPr kumimoji="0" lang="zh-TW" sz="1200" b="1" i="0" u="none" strike="dbl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計畫主持人隸屬單位</a:t>
                      </a:r>
                    </a:p>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計畫執行單位</a:t>
                      </a:r>
                    </a:p>
                  </a:txBody>
                  <a:tcPr marL="68554" marR="68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主持人類別</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及姓名</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3503512"/>
                  </a:ext>
                </a:extLst>
              </a:tr>
              <a:tr h="18281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政府部門資助經費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marL="0" algn="ctr"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企業資助</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(E=A+B+C+D)</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958888912"/>
                  </a:ext>
                </a:extLst>
              </a:tr>
              <a:tr h="50082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開始日期</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結束日期</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ctr"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536667897"/>
                  </a:ext>
                </a:extLst>
              </a:tr>
              <a:tr h="1155258">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□其他專任教師</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□行政人員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□研究人員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54" marR="685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5522118"/>
                  </a:ext>
                </a:extLst>
              </a:tr>
            </a:tbl>
          </a:graphicData>
        </a:graphic>
      </p:graphicFrame>
    </p:spTree>
    <p:extLst>
      <p:ext uri="{BB962C8B-B14F-4D97-AF65-F5344CB8AC3E}">
        <p14:creationId xmlns:p14="http://schemas.microsoft.com/office/powerpoint/2010/main" val="4262520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3.2.5</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、研究學院承接產學計畫</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99842" y="2336706"/>
            <a:ext cx="11859770" cy="1892826"/>
          </a:xfrm>
          <a:prstGeom prst="rect">
            <a:avLst/>
          </a:prstGeom>
        </p:spPr>
        <p:txBody>
          <a:bodyPr wrap="square">
            <a:spAutoFit/>
          </a:bodyPr>
          <a:lstStyle/>
          <a:p>
            <a:pPr algn="just">
              <a:lnSpc>
                <a:spcPct val="150000"/>
              </a:lnSpc>
            </a:pP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buFont typeface="Wingdings" panose="05000000000000000000" pitchFamily="2" charset="2"/>
              <a:buChar char="l"/>
            </a:pPr>
            <a:r>
              <a:rPr lang="zh-TW" altLang="en-US"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代表</a:t>
            </a:r>
            <a:r>
              <a:rPr lang="zh-TW" altLang="en-US"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如學校與研究學院共同承接產學計畫，請自行判斷研究成果所屬，擇一認列於學校或研究學院，</a:t>
            </a:r>
            <a:r>
              <a:rPr lang="zh-TW" altLang="zh-TW" sz="26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不可重複認列</a:t>
            </a:r>
            <a:r>
              <a:rPr lang="zh-TW"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6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1474759449"/>
              </p:ext>
            </p:extLst>
          </p:nvPr>
        </p:nvGraphicFramePr>
        <p:xfrm>
          <a:off x="199842" y="843369"/>
          <a:ext cx="11814048" cy="1484193"/>
        </p:xfrm>
        <a:graphic>
          <a:graphicData uri="http://schemas.openxmlformats.org/drawingml/2006/table">
            <a:tbl>
              <a:tblPr firstRow="1" firstCol="1" bandRow="1"/>
              <a:tblGrid>
                <a:gridCol w="1638102">
                  <a:extLst>
                    <a:ext uri="{9D8B030D-6E8A-4147-A177-3AD203B41FA5}">
                      <a16:colId xmlns:a16="http://schemas.microsoft.com/office/drawing/2014/main" val="2468040479"/>
                    </a:ext>
                  </a:extLst>
                </a:gridCol>
                <a:gridCol w="1370272">
                  <a:extLst>
                    <a:ext uri="{9D8B030D-6E8A-4147-A177-3AD203B41FA5}">
                      <a16:colId xmlns:a16="http://schemas.microsoft.com/office/drawing/2014/main" val="2573918202"/>
                    </a:ext>
                  </a:extLst>
                </a:gridCol>
                <a:gridCol w="2290286">
                  <a:extLst>
                    <a:ext uri="{9D8B030D-6E8A-4147-A177-3AD203B41FA5}">
                      <a16:colId xmlns:a16="http://schemas.microsoft.com/office/drawing/2014/main" val="1679084235"/>
                    </a:ext>
                  </a:extLst>
                </a:gridCol>
                <a:gridCol w="3353257">
                  <a:extLst>
                    <a:ext uri="{9D8B030D-6E8A-4147-A177-3AD203B41FA5}">
                      <a16:colId xmlns:a16="http://schemas.microsoft.com/office/drawing/2014/main" val="1113017730"/>
                    </a:ext>
                  </a:extLst>
                </a:gridCol>
                <a:gridCol w="3162131">
                  <a:extLst>
                    <a:ext uri="{9D8B030D-6E8A-4147-A177-3AD203B41FA5}">
                      <a16:colId xmlns:a16="http://schemas.microsoft.com/office/drawing/2014/main" val="4285331327"/>
                    </a:ext>
                  </a:extLst>
                </a:gridCol>
              </a:tblGrid>
              <a:tr h="2701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承接代表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190541">
                <a:tc rowSpan="8">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8">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marR="0" indent="0" algn="l" defTabSz="914400" rtl="0" eaLnBrk="1" fontAlgn="auto" latinLnBrk="0" hangingPunct="1">
                        <a:lnSpc>
                          <a:spcPct val="150000"/>
                        </a:lnSpc>
                        <a:spcBef>
                          <a:spcPts val="0"/>
                        </a:spcBef>
                        <a:spcAft>
                          <a:spcPts val="0"/>
                        </a:spcAft>
                        <a:buClrTx/>
                        <a:buSzTx/>
                        <a:buFontTx/>
                        <a:buNone/>
                        <a:tabLst/>
                        <a:defRPr/>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162319">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80654">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6231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32070">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2582"/>
                  </a:ext>
                </a:extLst>
              </a:tr>
              <a:tr h="13207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564101"/>
                  </a:ext>
                </a:extLst>
              </a:tr>
              <a:tr h="127027">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r h="127027">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021001"/>
                  </a:ext>
                </a:extLst>
              </a:tr>
            </a:tbl>
          </a:graphicData>
        </a:graphic>
      </p:graphicFrame>
    </p:spTree>
    <p:extLst>
      <p:ext uri="{BB962C8B-B14F-4D97-AF65-F5344CB8AC3E}">
        <p14:creationId xmlns:p14="http://schemas.microsoft.com/office/powerpoint/2010/main" val="16402086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endParaRPr lang="zh-TW" altLang="en-US" sz="7200" i="0" dirty="0">
              <a:solidFill>
                <a:schemeClr val="tx1">
                  <a:lumMod val="1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
        <p:nvSpPr>
          <p:cNvPr id="10" name="Rectangle 8"/>
          <p:cNvSpPr txBox="1">
            <a:spLocks noChangeArrowheads="1"/>
          </p:cNvSpPr>
          <p:nvPr/>
        </p:nvSpPr>
        <p:spPr bwMode="auto">
          <a:xfrm>
            <a:off x="1883376" y="1944791"/>
            <a:ext cx="8578678" cy="25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教育部大學校院校務資料庫</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en-US" altLang="zh-TW" sz="54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114.03】</a:t>
            </a: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期</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填表暨系統操作說明會</a:t>
            </a:r>
          </a:p>
        </p:txBody>
      </p:sp>
    </p:spTree>
    <p:extLst>
      <p:ext uri="{BB962C8B-B14F-4D97-AF65-F5344CB8AC3E}">
        <p14:creationId xmlns:p14="http://schemas.microsoft.com/office/powerpoint/2010/main" val="247098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3.2.6</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專利</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、新品種、授權件數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4592" y="1738694"/>
            <a:ext cx="11878060" cy="2677656"/>
          </a:xfrm>
          <a:prstGeom prst="rect">
            <a:avLst/>
          </a:prstGeom>
        </p:spPr>
        <p:txBody>
          <a:bodyPr wrap="square">
            <a:spAutoFit/>
          </a:bodyPr>
          <a:lstStyle/>
          <a:p>
            <a:pPr algn="just">
              <a:lnSpc>
                <a:spcPct val="150000"/>
              </a:lnSpc>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457200" indent="-457200" algn="just">
              <a:lnSpc>
                <a:spcPct val="150000"/>
              </a:lnSpc>
              <a:buFont typeface="Wingdings" panose="05000000000000000000" pitchFamily="2" charset="2"/>
              <a:buChar char="l"/>
            </a:pP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專利、新品種、授權件數</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若「研究學院」之專利是以「學校」為專利申請人者，請自行判斷研究成果所屬，並擇一填報於「學校；研究學院」，</a:t>
            </a:r>
            <a:r>
              <a:rPr lang="zh-TW"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不可重複認</a:t>
            </a:r>
            <a:r>
              <a:rPr lang="zh-TW"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列</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2448787912"/>
              </p:ext>
            </p:extLst>
          </p:nvPr>
        </p:nvGraphicFramePr>
        <p:xfrm>
          <a:off x="155450" y="848760"/>
          <a:ext cx="11887202" cy="871646"/>
        </p:xfrm>
        <a:graphic>
          <a:graphicData uri="http://schemas.openxmlformats.org/drawingml/2006/table">
            <a:tbl>
              <a:tblPr firstRow="1" firstCol="1" bandRow="1"/>
              <a:tblGrid>
                <a:gridCol w="512062">
                  <a:extLst>
                    <a:ext uri="{9D8B030D-6E8A-4147-A177-3AD203B41FA5}">
                      <a16:colId xmlns:a16="http://schemas.microsoft.com/office/drawing/2014/main" val="3417677926"/>
                    </a:ext>
                  </a:extLst>
                </a:gridCol>
                <a:gridCol w="1421777">
                  <a:extLst>
                    <a:ext uri="{9D8B030D-6E8A-4147-A177-3AD203B41FA5}">
                      <a16:colId xmlns:a16="http://schemas.microsoft.com/office/drawing/2014/main" val="2204563782"/>
                    </a:ext>
                  </a:extLst>
                </a:gridCol>
                <a:gridCol w="1626005">
                  <a:extLst>
                    <a:ext uri="{9D8B030D-6E8A-4147-A177-3AD203B41FA5}">
                      <a16:colId xmlns:a16="http://schemas.microsoft.com/office/drawing/2014/main" val="1611170684"/>
                    </a:ext>
                  </a:extLst>
                </a:gridCol>
                <a:gridCol w="1434859">
                  <a:extLst>
                    <a:ext uri="{9D8B030D-6E8A-4147-A177-3AD203B41FA5}">
                      <a16:colId xmlns:a16="http://schemas.microsoft.com/office/drawing/2014/main" val="3535091863"/>
                    </a:ext>
                  </a:extLst>
                </a:gridCol>
                <a:gridCol w="2237438">
                  <a:extLst>
                    <a:ext uri="{9D8B030D-6E8A-4147-A177-3AD203B41FA5}">
                      <a16:colId xmlns:a16="http://schemas.microsoft.com/office/drawing/2014/main" val="2654696668"/>
                    </a:ext>
                  </a:extLst>
                </a:gridCol>
                <a:gridCol w="1123340">
                  <a:extLst>
                    <a:ext uri="{9D8B030D-6E8A-4147-A177-3AD203B41FA5}">
                      <a16:colId xmlns:a16="http://schemas.microsoft.com/office/drawing/2014/main" val="154401823"/>
                    </a:ext>
                  </a:extLst>
                </a:gridCol>
                <a:gridCol w="1216401">
                  <a:extLst>
                    <a:ext uri="{9D8B030D-6E8A-4147-A177-3AD203B41FA5}">
                      <a16:colId xmlns:a16="http://schemas.microsoft.com/office/drawing/2014/main" val="2062767163"/>
                    </a:ext>
                  </a:extLst>
                </a:gridCol>
                <a:gridCol w="1115546">
                  <a:extLst>
                    <a:ext uri="{9D8B030D-6E8A-4147-A177-3AD203B41FA5}">
                      <a16:colId xmlns:a16="http://schemas.microsoft.com/office/drawing/2014/main" val="2120227439"/>
                    </a:ext>
                  </a:extLst>
                </a:gridCol>
                <a:gridCol w="1199774">
                  <a:extLst>
                    <a:ext uri="{9D8B030D-6E8A-4147-A177-3AD203B41FA5}">
                      <a16:colId xmlns:a16="http://schemas.microsoft.com/office/drawing/2014/main" val="3836742304"/>
                    </a:ext>
                  </a:extLst>
                </a:gridCol>
              </a:tblGrid>
              <a:tr h="348615">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ct val="1000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代表單位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中華民國有實體</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審查</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美國專利公告數合計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其他國家有實體</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審查</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已</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授權</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extLst>
                  <a:ext uri="{0D108BD9-81ED-4DB2-BD59-A6C34878D82A}">
                    <a16:rowId xmlns:a16="http://schemas.microsoft.com/office/drawing/2014/main" val="3984184060"/>
                  </a:ext>
                </a:extLst>
              </a:tr>
              <a:tr h="256521">
                <a:tc rowSpan="2">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專利公告數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新品種數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專利公告數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新品種數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專利數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新品種數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879829668"/>
                  </a:ext>
                </a:extLst>
              </a:tr>
              <a:tr h="266510">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538722403"/>
                  </a:ext>
                </a:extLst>
              </a:tr>
            </a:tbl>
          </a:graphicData>
        </a:graphic>
      </p:graphicFrame>
    </p:spTree>
    <p:extLst>
      <p:ext uri="{BB962C8B-B14F-4D97-AF65-F5344CB8AC3E}">
        <p14:creationId xmlns:p14="http://schemas.microsoft.com/office/powerpoint/2010/main" val="37193271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3.2.7</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各種</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智慧財產權衍生運用總</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8694" y="2487462"/>
            <a:ext cx="11859770" cy="2677656"/>
          </a:xfrm>
          <a:prstGeom prst="rect">
            <a:avLst/>
          </a:prstGeom>
        </p:spPr>
        <p:txBody>
          <a:bodyPr wrap="square">
            <a:spAutoFit/>
          </a:bodyPr>
          <a:lstStyle/>
          <a:p>
            <a:pPr algn="just">
              <a:lnSpc>
                <a:spcPct val="150000"/>
              </a:lnSpc>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buFont typeface="Wingdings" panose="05000000000000000000" pitchFamily="2" charset="2"/>
              <a:buChar char="l"/>
            </a:pP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代表單位</a:t>
            </a:r>
            <a:r>
              <a:rPr lang="zh-TW" altLang="en-US"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latin typeface="Arial" panose="020B0604020202020204" pitchFamily="34" charset="0"/>
                <a:ea typeface="微軟正黑體" panose="020B0604030504040204" pitchFamily="34" charset="-120"/>
                <a:cs typeface="Arial" panose="020B0604020202020204" pitchFamily="34" charset="0"/>
              </a:rPr>
              <a:t>各種智慧財產權衍生運用收入請依【學校；研究學院】等類別填報，並</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自行判斷及擇一填報該衍生運用收入所屬單位，</a:t>
            </a:r>
            <a:r>
              <a:rPr lang="zh-TW"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不可重複認列</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1435971643"/>
              </p:ext>
            </p:extLst>
          </p:nvPr>
        </p:nvGraphicFramePr>
        <p:xfrm>
          <a:off x="158694" y="839616"/>
          <a:ext cx="11859769" cy="1638696"/>
        </p:xfrm>
        <a:graphic>
          <a:graphicData uri="http://schemas.openxmlformats.org/drawingml/2006/table">
            <a:tbl>
              <a:tblPr firstRow="1" firstCol="1" bandRow="1"/>
              <a:tblGrid>
                <a:gridCol w="448201">
                  <a:extLst>
                    <a:ext uri="{9D8B030D-6E8A-4147-A177-3AD203B41FA5}">
                      <a16:colId xmlns:a16="http://schemas.microsoft.com/office/drawing/2014/main" val="2168442768"/>
                    </a:ext>
                  </a:extLst>
                </a:gridCol>
                <a:gridCol w="1343827">
                  <a:extLst>
                    <a:ext uri="{9D8B030D-6E8A-4147-A177-3AD203B41FA5}">
                      <a16:colId xmlns:a16="http://schemas.microsoft.com/office/drawing/2014/main" val="1937346997"/>
                    </a:ext>
                  </a:extLst>
                </a:gridCol>
                <a:gridCol w="663484">
                  <a:extLst>
                    <a:ext uri="{9D8B030D-6E8A-4147-A177-3AD203B41FA5}">
                      <a16:colId xmlns:a16="http://schemas.microsoft.com/office/drawing/2014/main" val="4173926260"/>
                    </a:ext>
                  </a:extLst>
                </a:gridCol>
                <a:gridCol w="1079970">
                  <a:extLst>
                    <a:ext uri="{9D8B030D-6E8A-4147-A177-3AD203B41FA5}">
                      <a16:colId xmlns:a16="http://schemas.microsoft.com/office/drawing/2014/main" val="190876352"/>
                    </a:ext>
                  </a:extLst>
                </a:gridCol>
                <a:gridCol w="1417320">
                  <a:extLst>
                    <a:ext uri="{9D8B030D-6E8A-4147-A177-3AD203B41FA5}">
                      <a16:colId xmlns:a16="http://schemas.microsoft.com/office/drawing/2014/main" val="2196019986"/>
                    </a:ext>
                  </a:extLst>
                </a:gridCol>
                <a:gridCol w="1755648">
                  <a:extLst>
                    <a:ext uri="{9D8B030D-6E8A-4147-A177-3AD203B41FA5}">
                      <a16:colId xmlns:a16="http://schemas.microsoft.com/office/drawing/2014/main" val="889668146"/>
                    </a:ext>
                  </a:extLst>
                </a:gridCol>
                <a:gridCol w="1435608">
                  <a:extLst>
                    <a:ext uri="{9D8B030D-6E8A-4147-A177-3AD203B41FA5}">
                      <a16:colId xmlns:a16="http://schemas.microsoft.com/office/drawing/2014/main" val="1171119522"/>
                    </a:ext>
                  </a:extLst>
                </a:gridCol>
                <a:gridCol w="1481328">
                  <a:extLst>
                    <a:ext uri="{9D8B030D-6E8A-4147-A177-3AD203B41FA5}">
                      <a16:colId xmlns:a16="http://schemas.microsoft.com/office/drawing/2014/main" val="676704516"/>
                    </a:ext>
                  </a:extLst>
                </a:gridCol>
                <a:gridCol w="2234383">
                  <a:extLst>
                    <a:ext uri="{9D8B030D-6E8A-4147-A177-3AD203B41FA5}">
                      <a16:colId xmlns:a16="http://schemas.microsoft.com/office/drawing/2014/main" val="3796316931"/>
                    </a:ext>
                  </a:extLst>
                </a:gridCol>
              </a:tblGrid>
              <a:tr h="275952">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代表單位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gridSpan="2">
                  <a:txBody>
                    <a:bodyPr/>
                    <a:lstStyle/>
                    <a:p>
                      <a:pPr marL="0" algn="ctr"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方式</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tc gridSpan="3">
                  <a:txBody>
                    <a:bodyPr/>
                    <a:lstStyle/>
                    <a:p>
                      <a:pPr marL="0" algn="ctr"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marL="0" algn="ctr"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研究學院研發成果收入提供學校經費總金額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246254"/>
                  </a:ext>
                </a:extLst>
              </a:tr>
              <a:tr h="246488">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其他部會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86821193"/>
                  </a:ext>
                </a:extLst>
              </a:tr>
              <a:tr h="148880">
                <a:tc rowSpan="5">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現金金額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926793"/>
                  </a:ext>
                </a:extLst>
              </a:tr>
              <a:tr h="148880">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股數</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633433"/>
                  </a:ext>
                </a:extLst>
              </a:tr>
              <a:tr h="1488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股價</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946394"/>
                  </a:ext>
                </a:extLst>
              </a:tr>
              <a:tr h="208896">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項目說明</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892672"/>
                  </a:ext>
                </a:extLst>
              </a:tr>
              <a:tr h="2977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合計金額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118951"/>
                  </a:ext>
                </a:extLst>
              </a:tr>
            </a:tbl>
          </a:graphicData>
        </a:graphic>
      </p:graphicFrame>
    </p:spTree>
    <p:extLst>
      <p:ext uri="{BB962C8B-B14F-4D97-AF65-F5344CB8AC3E}">
        <p14:creationId xmlns:p14="http://schemas.microsoft.com/office/powerpoint/2010/main" val="1789562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lnSpc>
                <a:spcPct val="100000"/>
              </a:lnSpc>
              <a:defRPr/>
            </a:pP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學校董事、監察人名單及其任期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資訊</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學校董事會成員之配偶或三親等於學校之任職</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1585" y="2218958"/>
            <a:ext cx="11859770" cy="2677656"/>
          </a:xfrm>
          <a:prstGeom prst="rect">
            <a:avLst/>
          </a:prstGeom>
        </p:spPr>
        <p:txBody>
          <a:bodyPr wrap="square">
            <a:spAutoFit/>
          </a:bodyPr>
          <a:lstStyle/>
          <a:p>
            <a:pPr algn="just">
              <a:lnSpc>
                <a:spcPct val="150000"/>
              </a:lnSpc>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修正</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填表</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en-US" altLang="zh-TW" sz="2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3</a:t>
            </a:r>
            <a:r>
              <a:rPr lang="zh-TW" altLang="en-US" sz="2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月</a:t>
            </a:r>
            <a:r>
              <a:rPr lang="en-US" altLang="zh-TW" sz="2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15</a:t>
            </a:r>
            <a:r>
              <a:rPr lang="zh-TW" altLang="en-US" sz="2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日現有資料</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514350" indent="-514350" algn="just">
              <a:lnSpc>
                <a:spcPct val="150000"/>
              </a:lnSpc>
              <a:buFont typeface="Wingdings" panose="05000000000000000000" pitchFamily="2" charset="2"/>
              <a:buChar char="l"/>
            </a:pPr>
            <a:r>
              <a:rPr lang="zh-TW" altLang="en-US" sz="2800" b="1" dirty="0" smtClean="0">
                <a:latin typeface="Arial" panose="020B0604020202020204" pitchFamily="34" charset="0"/>
                <a:ea typeface="微軟正黑體" panose="020B0604030504040204" pitchFamily="34" charset="-120"/>
                <a:cs typeface="Arial" panose="020B0604020202020204" pitchFamily="34" charset="0"/>
              </a:rPr>
              <a:t>校</a:t>
            </a:r>
            <a:r>
              <a:rPr lang="en-US" altLang="zh-TW" sz="2800" b="1" dirty="0">
                <a:latin typeface="Arial" panose="020B0604020202020204" pitchFamily="34" charset="0"/>
                <a:ea typeface="微軟正黑體" panose="020B0604030504040204" pitchFamily="34" charset="-120"/>
                <a:cs typeface="Arial" panose="020B0604020202020204" pitchFamily="34" charset="0"/>
              </a:rPr>
              <a:t>25</a:t>
            </a:r>
            <a:r>
              <a:rPr lang="zh-TW" altLang="en-US" sz="2800" b="1" dirty="0">
                <a:latin typeface="Arial" panose="020B0604020202020204" pitchFamily="34" charset="0"/>
                <a:ea typeface="微軟正黑體" panose="020B0604030504040204" pitchFamily="34" charset="-120"/>
                <a:cs typeface="Arial" panose="020B0604020202020204" pitchFamily="34" charset="0"/>
              </a:rPr>
              <a:t>及校</a:t>
            </a:r>
            <a:r>
              <a:rPr lang="en-US" altLang="zh-TW" sz="2800" b="1" dirty="0">
                <a:latin typeface="Arial" panose="020B0604020202020204" pitchFamily="34" charset="0"/>
                <a:ea typeface="微軟正黑體" panose="020B0604030504040204" pitchFamily="34" charset="-120"/>
                <a:cs typeface="Arial" panose="020B0604020202020204" pitchFamily="34" charset="0"/>
              </a:rPr>
              <a:t>25-1</a:t>
            </a:r>
            <a:r>
              <a:rPr lang="zh-TW" altLang="en-US" sz="2800" b="1" dirty="0" smtClean="0">
                <a:latin typeface="Arial" panose="020B0604020202020204" pitchFamily="34" charset="0"/>
                <a:ea typeface="微軟正黑體" panose="020B0604030504040204" pitchFamily="34" charset="-120"/>
                <a:cs typeface="Arial" panose="020B0604020202020204" pitchFamily="34" charset="0"/>
              </a:rPr>
              <a:t>原為每年</a:t>
            </a:r>
            <a:r>
              <a:rPr lang="en-US" altLang="zh-TW" sz="2800" b="1" dirty="0" smtClean="0">
                <a:latin typeface="Arial" panose="020B0604020202020204" pitchFamily="34" charset="0"/>
                <a:ea typeface="微軟正黑體" panose="020B0604030504040204" pitchFamily="34" charset="-120"/>
                <a:cs typeface="Arial" panose="020B0604020202020204" pitchFamily="34" charset="0"/>
              </a:rPr>
              <a:t>10</a:t>
            </a:r>
            <a:r>
              <a:rPr lang="zh-TW" altLang="en-US" sz="2800" b="1" dirty="0">
                <a:latin typeface="Arial" panose="020B0604020202020204" pitchFamily="34" charset="0"/>
                <a:ea typeface="微軟正黑體" panose="020B0604030504040204" pitchFamily="34" charset="-120"/>
                <a:cs typeface="Arial" panose="020B0604020202020204" pitchFamily="34" charset="0"/>
              </a:rPr>
              <a:t>月填報，</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起異動為</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月及</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457200" indent="-457200" algn="just">
              <a:lnSpc>
                <a:spcPct val="150000"/>
              </a:lnSpc>
              <a:buFont typeface="Wingdings" panose="05000000000000000000" pitchFamily="2" charset="2"/>
              <a:buChar char="l"/>
            </a:pP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學校每年</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月填報，並以</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日為資料調查基準日，例如：</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日現有</a:t>
            </a:r>
            <a:r>
              <a:rPr lang="zh-TW"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5082474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3.2.9</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27</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設置太陽光電發電設備設置</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容量</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1585" y="2612150"/>
            <a:ext cx="11859770" cy="2492990"/>
          </a:xfrm>
          <a:prstGeom prst="rect">
            <a:avLst/>
          </a:prstGeom>
        </p:spPr>
        <p:txBody>
          <a:bodyPr wrap="square">
            <a:spAutoFit/>
          </a:bodyPr>
          <a:lstStyle/>
          <a:p>
            <a:pPr algn="just">
              <a:lnSpc>
                <a:spcPct val="150000"/>
              </a:lnSpc>
            </a:pP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設置容量區分「</a:t>
            </a:r>
            <a:r>
              <a:rPr lang="zh-TW" altLang="en-US" sz="2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屋頂型」及「地面型」</a:t>
            </a:r>
            <a:endParaRPr lang="en-US" altLang="zh-TW" sz="2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buFont typeface="Wingdings" panose="05000000000000000000" pitchFamily="2" charset="2"/>
              <a:buChar char="l"/>
            </a:pP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設置太陽光電發電設備總設置容量</a:t>
            </a:r>
            <a:r>
              <a:rPr lang="zh-TW" altLang="en-US" sz="26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請填寫學校設置太陽光電發電設備【累計至今之總設置容量（單位：</a:t>
            </a:r>
            <a:r>
              <a:rPr lang="en-US" altLang="zh-TW" sz="2600" dirty="0" err="1">
                <a:solidFill>
                  <a:srgbClr val="000000"/>
                </a:solidFill>
                <a:latin typeface="Arial" panose="020B0604020202020204" pitchFamily="34" charset="0"/>
                <a:ea typeface="微軟正黑體" panose="020B0604030504040204" pitchFamily="34" charset="-120"/>
                <a:cs typeface="Arial" panose="020B0604020202020204" pitchFamily="34" charset="0"/>
              </a:rPr>
              <a:t>kWp</a:t>
            </a:r>
            <a:r>
              <a:rPr lang="zh-TW"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峰瓩），並區分為標租設置或自行設置，</a:t>
            </a:r>
            <a:r>
              <a:rPr lang="zh-TW" altLang="en-US" sz="26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再</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加以</a:t>
            </a:r>
            <a:r>
              <a:rPr lang="zh-TW" altLang="zh-TW" sz="26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個別</a:t>
            </a:r>
            <a:r>
              <a:rPr lang="zh-TW" altLang="zh-TW"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區分為屋頂型或地面型</a:t>
            </a:r>
            <a:r>
              <a:rPr lang="zh-TW" altLang="zh-TW" sz="26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657581335"/>
              </p:ext>
            </p:extLst>
          </p:nvPr>
        </p:nvGraphicFramePr>
        <p:xfrm>
          <a:off x="138634" y="861666"/>
          <a:ext cx="11949734" cy="1740564"/>
        </p:xfrm>
        <a:graphic>
          <a:graphicData uri="http://schemas.openxmlformats.org/drawingml/2006/table">
            <a:tbl>
              <a:tblPr firstRow="1" firstCol="1" bandRow="1"/>
              <a:tblGrid>
                <a:gridCol w="208838">
                  <a:extLst>
                    <a:ext uri="{9D8B030D-6E8A-4147-A177-3AD203B41FA5}">
                      <a16:colId xmlns:a16="http://schemas.microsoft.com/office/drawing/2014/main" val="4088473503"/>
                    </a:ext>
                  </a:extLst>
                </a:gridCol>
                <a:gridCol w="192024">
                  <a:extLst>
                    <a:ext uri="{9D8B030D-6E8A-4147-A177-3AD203B41FA5}">
                      <a16:colId xmlns:a16="http://schemas.microsoft.com/office/drawing/2014/main" val="3226707026"/>
                    </a:ext>
                  </a:extLst>
                </a:gridCol>
                <a:gridCol w="201168">
                  <a:extLst>
                    <a:ext uri="{9D8B030D-6E8A-4147-A177-3AD203B41FA5}">
                      <a16:colId xmlns:a16="http://schemas.microsoft.com/office/drawing/2014/main" val="449707769"/>
                    </a:ext>
                  </a:extLst>
                </a:gridCol>
                <a:gridCol w="749808">
                  <a:extLst>
                    <a:ext uri="{9D8B030D-6E8A-4147-A177-3AD203B41FA5}">
                      <a16:colId xmlns:a16="http://schemas.microsoft.com/office/drawing/2014/main" val="3162682306"/>
                    </a:ext>
                  </a:extLst>
                </a:gridCol>
                <a:gridCol w="512064">
                  <a:extLst>
                    <a:ext uri="{9D8B030D-6E8A-4147-A177-3AD203B41FA5}">
                      <a16:colId xmlns:a16="http://schemas.microsoft.com/office/drawing/2014/main" val="1126998706"/>
                    </a:ext>
                  </a:extLst>
                </a:gridCol>
                <a:gridCol w="1014984">
                  <a:extLst>
                    <a:ext uri="{9D8B030D-6E8A-4147-A177-3AD203B41FA5}">
                      <a16:colId xmlns:a16="http://schemas.microsoft.com/office/drawing/2014/main" val="1000508120"/>
                    </a:ext>
                  </a:extLst>
                </a:gridCol>
                <a:gridCol w="1060704">
                  <a:extLst>
                    <a:ext uri="{9D8B030D-6E8A-4147-A177-3AD203B41FA5}">
                      <a16:colId xmlns:a16="http://schemas.microsoft.com/office/drawing/2014/main" val="701882967"/>
                    </a:ext>
                  </a:extLst>
                </a:gridCol>
                <a:gridCol w="1106424">
                  <a:extLst>
                    <a:ext uri="{9D8B030D-6E8A-4147-A177-3AD203B41FA5}">
                      <a16:colId xmlns:a16="http://schemas.microsoft.com/office/drawing/2014/main" val="1515239217"/>
                    </a:ext>
                  </a:extLst>
                </a:gridCol>
                <a:gridCol w="1335024">
                  <a:extLst>
                    <a:ext uri="{9D8B030D-6E8A-4147-A177-3AD203B41FA5}">
                      <a16:colId xmlns:a16="http://schemas.microsoft.com/office/drawing/2014/main" val="2965276485"/>
                    </a:ext>
                  </a:extLst>
                </a:gridCol>
                <a:gridCol w="1152144">
                  <a:extLst>
                    <a:ext uri="{9D8B030D-6E8A-4147-A177-3AD203B41FA5}">
                      <a16:colId xmlns:a16="http://schemas.microsoft.com/office/drawing/2014/main" val="2506827787"/>
                    </a:ext>
                  </a:extLst>
                </a:gridCol>
                <a:gridCol w="1170432">
                  <a:extLst>
                    <a:ext uri="{9D8B030D-6E8A-4147-A177-3AD203B41FA5}">
                      <a16:colId xmlns:a16="http://schemas.microsoft.com/office/drawing/2014/main" val="2922908819"/>
                    </a:ext>
                  </a:extLst>
                </a:gridCol>
                <a:gridCol w="1033272">
                  <a:extLst>
                    <a:ext uri="{9D8B030D-6E8A-4147-A177-3AD203B41FA5}">
                      <a16:colId xmlns:a16="http://schemas.microsoft.com/office/drawing/2014/main" val="4021993482"/>
                    </a:ext>
                  </a:extLst>
                </a:gridCol>
                <a:gridCol w="1271078">
                  <a:extLst>
                    <a:ext uri="{9D8B030D-6E8A-4147-A177-3AD203B41FA5}">
                      <a16:colId xmlns:a16="http://schemas.microsoft.com/office/drawing/2014/main" val="2317340175"/>
                    </a:ext>
                  </a:extLst>
                </a:gridCol>
                <a:gridCol w="941770">
                  <a:extLst>
                    <a:ext uri="{9D8B030D-6E8A-4147-A177-3AD203B41FA5}">
                      <a16:colId xmlns:a16="http://schemas.microsoft.com/office/drawing/2014/main" val="2643167252"/>
                    </a:ext>
                  </a:extLst>
                </a:gridCol>
              </a:tblGrid>
              <a:tr h="290478">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設置太陽光電發電設備總設置容量</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1200" b="1" i="0" u="none" strike="noStrike" kern="1200" cap="none" normalizeH="0" baseline="0" dirty="0" err="1">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kWp</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7577246"/>
                  </a:ext>
                </a:extLst>
              </a:tr>
              <a:tr h="35661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已運作，累積至今之總設置容量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尚未運作或未完成併聯發電者之預計設置容量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43680044"/>
                  </a:ext>
                </a:extLst>
              </a:tr>
              <a:tr h="31813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標租設置容量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自行設置容量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標租設置容量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自行設置容量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3649886"/>
                  </a:ext>
                </a:extLst>
              </a:tr>
              <a:tr h="31813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屋頂型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地面型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屋頂型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地面型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屋頂型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地面型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屋頂型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地面型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extLst>
                  <a:ext uri="{0D108BD9-81ED-4DB2-BD59-A6C34878D82A}">
                    <a16:rowId xmlns:a16="http://schemas.microsoft.com/office/drawing/2014/main" val="3414468123"/>
                  </a:ext>
                </a:extLst>
              </a:tr>
              <a:tr h="318135">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校本部</a:t>
                      </a:r>
                    </a:p>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分部</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分校</a:t>
                      </a:r>
                    </a:p>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5775372"/>
                  </a:ext>
                </a:extLst>
              </a:tr>
            </a:tbl>
          </a:graphicData>
        </a:graphic>
      </p:graphicFrame>
    </p:spTree>
    <p:extLst>
      <p:ext uri="{BB962C8B-B14F-4D97-AF65-F5344CB8AC3E}">
        <p14:creationId xmlns:p14="http://schemas.microsoft.com/office/powerpoint/2010/main" val="13628085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3.2.10</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27</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設置太陽光電發電設備設置</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容量</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201169" y="792494"/>
            <a:ext cx="11781042" cy="3323987"/>
          </a:xfrm>
          <a:prstGeom prst="rect">
            <a:avLst/>
          </a:prstGeom>
        </p:spPr>
        <p:txBody>
          <a:bodyPr wrap="square">
            <a:spAutoFit/>
          </a:bodyPr>
          <a:lstStyle/>
          <a:p>
            <a:pPr algn="just">
              <a:lnSpc>
                <a:spcPts val="3600"/>
              </a:lnSpc>
            </a:pP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【114.03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endPar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600"/>
              </a:lnSpc>
              <a:buFont typeface="Wingdings" panose="05000000000000000000" pitchFamily="2" charset="2"/>
              <a:buChar char="l"/>
            </a:pP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統計已運作累計至今</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資料填報基準日</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之總容量為於</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99</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年自行設置</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200kWp</a:t>
            </a:r>
            <a:r>
              <a:rPr lang="en-US" altLang="zh-TW" sz="24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400" dirty="0">
                <a:latin typeface="Arial" panose="020B0604020202020204" pitchFamily="34" charset="0"/>
                <a:ea typeface="微軟正黑體" panose="020B0604030504040204" pitchFamily="34" charset="-120"/>
                <a:cs typeface="Arial" panose="020B0604020202020204" pitchFamily="34" charset="0"/>
              </a:rPr>
              <a:t>屋頂型</a:t>
            </a:r>
            <a:r>
              <a:rPr lang="en-US" altLang="zh-TW" sz="24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106</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年以</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PV-ESCO</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模式設置</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300kWp</a:t>
            </a:r>
            <a:r>
              <a:rPr lang="en-US" altLang="zh-TW" sz="24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400" dirty="0">
                <a:latin typeface="Arial" panose="020B0604020202020204" pitchFamily="34" charset="0"/>
                <a:ea typeface="微軟正黑體" panose="020B0604030504040204" pitchFamily="34" charset="-120"/>
                <a:cs typeface="Arial" panose="020B0604020202020204" pitchFamily="34" charset="0"/>
              </a:rPr>
              <a:t>屋頂型</a:t>
            </a:r>
            <a:r>
              <a:rPr lang="en-US" altLang="zh-TW" sz="24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但</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惟刻正建置中，預計以</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PV-ESCO</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模式設置</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400kWp</a:t>
            </a:r>
            <a:r>
              <a:rPr lang="en-US" altLang="zh-TW" sz="2400" dirty="0">
                <a:latin typeface="Arial" panose="020B0604020202020204" pitchFamily="34" charset="0"/>
                <a:ea typeface="微軟正黑體" panose="020B0604030504040204" pitchFamily="34" charset="-120"/>
                <a:cs typeface="Arial" panose="020B0604020202020204" pitchFamily="34" charset="0"/>
              </a:rPr>
              <a:t> </a:t>
            </a:r>
            <a:r>
              <a:rPr lang="en-US" altLang="zh-TW" sz="24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400" dirty="0">
                <a:latin typeface="Arial" panose="020B0604020202020204" pitchFamily="34" charset="0"/>
                <a:ea typeface="微軟正黑體" panose="020B0604030504040204" pitchFamily="34" charset="-120"/>
                <a:cs typeface="Arial" panose="020B0604020202020204" pitchFamily="34" charset="0"/>
              </a:rPr>
              <a:t>地面</a:t>
            </a:r>
            <a:r>
              <a:rPr lang="zh-TW" altLang="en-US" sz="2400" dirty="0" smtClean="0">
                <a:latin typeface="Arial" panose="020B0604020202020204" pitchFamily="34" charset="0"/>
                <a:ea typeface="微軟正黑體" panose="020B0604030504040204" pitchFamily="34" charset="-120"/>
                <a:cs typeface="Arial" panose="020B0604020202020204" pitchFamily="34" charset="0"/>
              </a:rPr>
              <a:t>型</a:t>
            </a:r>
            <a:r>
              <a:rPr lang="en-US" altLang="zh-TW" sz="2400" dirty="0">
                <a:latin typeface="Arial" panose="020B0604020202020204" pitchFamily="34" charset="0"/>
                <a:ea typeface="微軟正黑體" panose="020B0604030504040204" pitchFamily="34" charset="-120"/>
                <a:cs typeface="Arial" panose="020B0604020202020204" pitchFamily="34" charset="0"/>
              </a:rPr>
              <a:t>)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1" algn="just">
              <a:lnSpc>
                <a:spcPts val="3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學校應填報【已運作，累積至今之標租設置容量</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300kWp</a:t>
            </a: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屋頂型</a:t>
            </a: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自行設置容量</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200kWp</a:t>
            </a: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屋頂型</a:t>
            </a: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及【尚未運作或未完成併聯發電者之預計標租設置容量</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400kWp</a:t>
            </a: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地面型</a:t>
            </a: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預計自行設置容量</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0kWp</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375432090"/>
              </p:ext>
            </p:extLst>
          </p:nvPr>
        </p:nvGraphicFramePr>
        <p:xfrm>
          <a:off x="301751" y="4084584"/>
          <a:ext cx="11598163" cy="2325359"/>
        </p:xfrm>
        <a:graphic>
          <a:graphicData uri="http://schemas.openxmlformats.org/drawingml/2006/table">
            <a:tbl>
              <a:tblPr firstRow="1" firstCol="1" bandRow="1"/>
              <a:tblGrid>
                <a:gridCol w="1287387">
                  <a:extLst>
                    <a:ext uri="{9D8B030D-6E8A-4147-A177-3AD203B41FA5}">
                      <a16:colId xmlns:a16="http://schemas.microsoft.com/office/drawing/2014/main" val="3488321063"/>
                    </a:ext>
                  </a:extLst>
                </a:gridCol>
                <a:gridCol w="1345378">
                  <a:extLst>
                    <a:ext uri="{9D8B030D-6E8A-4147-A177-3AD203B41FA5}">
                      <a16:colId xmlns:a16="http://schemas.microsoft.com/office/drawing/2014/main" val="1591783483"/>
                    </a:ext>
                  </a:extLst>
                </a:gridCol>
                <a:gridCol w="1403368">
                  <a:extLst>
                    <a:ext uri="{9D8B030D-6E8A-4147-A177-3AD203B41FA5}">
                      <a16:colId xmlns:a16="http://schemas.microsoft.com/office/drawing/2014/main" val="224000389"/>
                    </a:ext>
                  </a:extLst>
                </a:gridCol>
                <a:gridCol w="1693320">
                  <a:extLst>
                    <a:ext uri="{9D8B030D-6E8A-4147-A177-3AD203B41FA5}">
                      <a16:colId xmlns:a16="http://schemas.microsoft.com/office/drawing/2014/main" val="2852785399"/>
                    </a:ext>
                  </a:extLst>
                </a:gridCol>
                <a:gridCol w="1461359">
                  <a:extLst>
                    <a:ext uri="{9D8B030D-6E8A-4147-A177-3AD203B41FA5}">
                      <a16:colId xmlns:a16="http://schemas.microsoft.com/office/drawing/2014/main" val="551167698"/>
                    </a:ext>
                  </a:extLst>
                </a:gridCol>
                <a:gridCol w="1484555">
                  <a:extLst>
                    <a:ext uri="{9D8B030D-6E8A-4147-A177-3AD203B41FA5}">
                      <a16:colId xmlns:a16="http://schemas.microsoft.com/office/drawing/2014/main" val="71924063"/>
                    </a:ext>
                  </a:extLst>
                </a:gridCol>
                <a:gridCol w="1310584">
                  <a:extLst>
                    <a:ext uri="{9D8B030D-6E8A-4147-A177-3AD203B41FA5}">
                      <a16:colId xmlns:a16="http://schemas.microsoft.com/office/drawing/2014/main" val="2599888593"/>
                    </a:ext>
                  </a:extLst>
                </a:gridCol>
                <a:gridCol w="1612212">
                  <a:extLst>
                    <a:ext uri="{9D8B030D-6E8A-4147-A177-3AD203B41FA5}">
                      <a16:colId xmlns:a16="http://schemas.microsoft.com/office/drawing/2014/main" val="3048401024"/>
                    </a:ext>
                  </a:extLst>
                </a:gridCol>
              </a:tblGrid>
              <a:tr h="448464">
                <a:tc gridSpan="8">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設置太陽光電發電設備總設置容量</a:t>
                      </a:r>
                      <a:r>
                        <a:rPr kumimoji="0" 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1800" b="1" i="0" u="none" strike="noStrike" kern="1200" cap="none" normalizeH="0" baseline="0" dirty="0" err="1">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kWp</a:t>
                      </a:r>
                      <a:r>
                        <a:rPr kumimoji="0" 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2302548"/>
                  </a:ext>
                </a:extLst>
              </a:tr>
              <a:tr h="522997">
                <a:tc gridSpan="4">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已運作，累積至今之總設置容量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尚未運作或未完成併聯發電者之預計設置容量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07358907"/>
                  </a:ext>
                </a:extLst>
              </a:tr>
              <a:tr h="513311">
                <a:tc gridSpan="2">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標租設置容量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hMerge="1">
                  <a:txBody>
                    <a:bodyPr/>
                    <a:lstStyle/>
                    <a:p>
                      <a:endParaRPr lang="zh-TW" altLang="en-US"/>
                    </a:p>
                  </a:txBody>
                  <a:tcPr/>
                </a:tc>
                <a:tc gridSpan="2">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自行設置容量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hMerge="1">
                  <a:txBody>
                    <a:bodyPr/>
                    <a:lstStyle/>
                    <a:p>
                      <a:endParaRPr lang="zh-TW" altLang="en-US"/>
                    </a:p>
                  </a:txBody>
                  <a:tcPr/>
                </a:tc>
                <a:tc gridSpan="2">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標租設置容量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hMerge="1">
                  <a:txBody>
                    <a:bodyPr/>
                    <a:lstStyle/>
                    <a:p>
                      <a:endParaRPr lang="zh-TW" altLang="en-US"/>
                    </a:p>
                  </a:txBody>
                  <a:tcPr/>
                </a:tc>
                <a:tc gridSpan="2">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自行設置容量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hMerge="1">
                  <a:txBody>
                    <a:bodyPr/>
                    <a:lstStyle/>
                    <a:p>
                      <a:endParaRPr lang="zh-TW" altLang="en-US"/>
                    </a:p>
                  </a:txBody>
                  <a:tcPr/>
                </a:tc>
                <a:extLst>
                  <a:ext uri="{0D108BD9-81ED-4DB2-BD59-A6C34878D82A}">
                    <a16:rowId xmlns:a16="http://schemas.microsoft.com/office/drawing/2014/main" val="1547484721"/>
                  </a:ext>
                </a:extLst>
              </a:tr>
              <a:tr h="503626">
                <a:tc>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屋頂型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地面型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屋頂型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地面型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屋頂型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algn="ctr" defTabSz="914400" rtl="0" eaLnBrk="1" latinLnBrk="0" hangingPunct="1">
                        <a:lnSpc>
                          <a:spcPts val="1200"/>
                        </a:lnSpc>
                        <a:spcAft>
                          <a:spcPts val="0"/>
                        </a:spcAft>
                      </a:pPr>
                      <a:r>
                        <a:rPr kumimoji="0" lang="zh-TW" sz="18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地面型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屋頂型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algn="ctr" defTabSz="914400" rtl="0" eaLnBrk="1" latinLnBrk="0" hangingPunct="1">
                        <a:lnSpc>
                          <a:spcPts val="1200"/>
                        </a:lnSpc>
                        <a:spcAft>
                          <a:spcPts val="0"/>
                        </a:spcAft>
                      </a:pPr>
                      <a:r>
                        <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地面型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extLst>
                  <a:ext uri="{0D108BD9-81ED-4DB2-BD59-A6C34878D82A}">
                    <a16:rowId xmlns:a16="http://schemas.microsoft.com/office/drawing/2014/main" val="3747932688"/>
                  </a:ext>
                </a:extLst>
              </a:tr>
              <a:tr h="336961">
                <a:tc>
                  <a:txBody>
                    <a:bodyPr/>
                    <a:lstStyle/>
                    <a:p>
                      <a:pPr marL="0" algn="ctr" defTabSz="914400" rtl="0" eaLnBrk="1" latinLnBrk="0" hangingPunct="1">
                        <a:lnSpc>
                          <a:spcPts val="1200"/>
                        </a:lnSpc>
                        <a:spcAft>
                          <a:spcPts val="0"/>
                        </a:spcAft>
                      </a:pPr>
                      <a:r>
                        <a:rPr kumimoji="0" lang="en-US" sz="18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300</a:t>
                      </a:r>
                      <a:endPar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defTabSz="914400" rtl="0" eaLnBrk="1" latinLnBrk="0" hangingPunct="1">
                        <a:lnSpc>
                          <a:spcPts val="1200"/>
                        </a:lnSpc>
                        <a:spcAft>
                          <a:spcPts val="0"/>
                        </a:spcAft>
                      </a:pPr>
                      <a:r>
                        <a:rPr kumimoji="0" lang="en-US" sz="18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0</a:t>
                      </a:r>
                      <a:endPar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defTabSz="914400" rtl="0" eaLnBrk="1" latinLnBrk="0" hangingPunct="1">
                        <a:lnSpc>
                          <a:spcPts val="1200"/>
                        </a:lnSpc>
                        <a:spcAft>
                          <a:spcPts val="0"/>
                        </a:spcAft>
                      </a:pPr>
                      <a:r>
                        <a:rPr kumimoji="0" lang="en-US" sz="18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200</a:t>
                      </a:r>
                      <a:endPar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defTabSz="914400" rtl="0" eaLnBrk="1" latinLnBrk="0" hangingPunct="1">
                        <a:lnSpc>
                          <a:spcPts val="1200"/>
                        </a:lnSpc>
                        <a:spcAft>
                          <a:spcPts val="0"/>
                        </a:spcAft>
                      </a:pPr>
                      <a:r>
                        <a:rPr kumimoji="0" lang="en-US" sz="18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0</a:t>
                      </a:r>
                      <a:endPar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defTabSz="914400" rtl="0" eaLnBrk="1" latinLnBrk="0" hangingPunct="1">
                        <a:lnSpc>
                          <a:spcPts val="1200"/>
                        </a:lnSpc>
                        <a:spcAft>
                          <a:spcPts val="0"/>
                        </a:spcAft>
                      </a:pPr>
                      <a:r>
                        <a:rPr kumimoji="0" lang="en-US" sz="18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0</a:t>
                      </a:r>
                      <a:endPar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algn="ctr" defTabSz="914400" rtl="0" eaLnBrk="1" latinLnBrk="0" hangingPunct="1">
                        <a:lnSpc>
                          <a:spcPts val="1200"/>
                        </a:lnSpc>
                        <a:spcAft>
                          <a:spcPts val="0"/>
                        </a:spcAft>
                      </a:pPr>
                      <a:r>
                        <a:rPr kumimoji="0" lang="en-US" sz="18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400</a:t>
                      </a:r>
                      <a:endPar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algn="ctr" defTabSz="914400" rtl="0" eaLnBrk="1" latinLnBrk="0" hangingPunct="1">
                        <a:lnSpc>
                          <a:spcPts val="1200"/>
                        </a:lnSpc>
                        <a:spcAft>
                          <a:spcPts val="0"/>
                        </a:spcAft>
                      </a:pPr>
                      <a:r>
                        <a:rPr kumimoji="0" lang="en-US" sz="18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0</a:t>
                      </a:r>
                      <a:endPar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algn="ctr" defTabSz="914400" rtl="0" eaLnBrk="1" latinLnBrk="0" hangingPunct="1">
                        <a:lnSpc>
                          <a:spcPts val="1200"/>
                        </a:lnSpc>
                        <a:spcAft>
                          <a:spcPts val="0"/>
                        </a:spcAft>
                      </a:pPr>
                      <a:r>
                        <a:rPr kumimoji="0" lang="en-US" sz="18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0</a:t>
                      </a:r>
                      <a:endParaRPr kumimoji="0" 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extLst>
                  <a:ext uri="{0D108BD9-81ED-4DB2-BD59-A6C34878D82A}">
                    <a16:rowId xmlns:a16="http://schemas.microsoft.com/office/drawing/2014/main" val="2561579854"/>
                  </a:ext>
                </a:extLst>
              </a:tr>
            </a:tbl>
          </a:graphicData>
        </a:graphic>
      </p:graphicFrame>
    </p:spTree>
    <p:extLst>
      <p:ext uri="{BB962C8B-B14F-4D97-AF65-F5344CB8AC3E}">
        <p14:creationId xmlns:p14="http://schemas.microsoft.com/office/powerpoint/2010/main" val="35972737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gray">
          <a:xfrm>
            <a:off x="2018269" y="1961223"/>
            <a:ext cx="8538524" cy="1753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下期表冊異動預告</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3818208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lnSpc>
                <a:spcPct val="100000"/>
              </a:lnSpc>
              <a:defRPr/>
            </a:pP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原住民學生</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具雙重國籍</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之身分認</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列相關說明</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2441" y="1103602"/>
            <a:ext cx="11859770" cy="2862322"/>
          </a:xfrm>
          <a:prstGeom prst="rect">
            <a:avLst/>
          </a:prstGeom>
        </p:spPr>
        <p:txBody>
          <a:bodyPr wrap="square">
            <a:spAutoFit/>
          </a:bodyPr>
          <a:lstStyle/>
          <a:p>
            <a:pPr algn="just">
              <a:lnSpc>
                <a:spcPct val="150000"/>
              </a:lnSpc>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buFont typeface="Wingdings" panose="05000000000000000000" pitchFamily="2" charset="2"/>
              <a:buChar char="l"/>
            </a:pP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原住民學生</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原住民學生</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具備「雙重國籍」</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同時符合</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「原住民身分法」及「僑生回國就學及輔導辦法」者，</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請擇一種身份資訊填報，以</a:t>
            </a:r>
            <a:r>
              <a:rPr lang="zh-TW" altLang="en-US" sz="24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不重複認列</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為原則</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buFont typeface="Wingdings" panose="05000000000000000000" pitchFamily="2" charset="2"/>
              <a:buChar char="l"/>
            </a:pP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：該生符合「原住民身分法」及「僑生回國就學及輔導辦法」，若該生已</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填入「學</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僑</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生及港澳生</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學生」，則「學</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原住民學生</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不再</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重複填報。</a:t>
            </a:r>
            <a:endPar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594292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、研究學院辦理國際及兩岸學術</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研討會</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3330" y="1834167"/>
            <a:ext cx="11965337" cy="2031325"/>
          </a:xfrm>
          <a:prstGeom prst="rect">
            <a:avLst/>
          </a:prstGeom>
        </p:spPr>
        <p:txBody>
          <a:bodyPr wrap="square">
            <a:spAutoFit/>
          </a:bodyPr>
          <a:lstStyle/>
          <a:p>
            <a:pPr algn="just">
              <a:lnSpc>
                <a:spcPct val="150000"/>
              </a:lnSpc>
            </a:pP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457200" indent="-4572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舉辦方式</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請依研討會舉辦方式選填【主辦；協辦】，</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該會議若採「實體；線上；線上及實體」等方式辦理皆可填報</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070271724"/>
              </p:ext>
            </p:extLst>
          </p:nvPr>
        </p:nvGraphicFramePr>
        <p:xfrm>
          <a:off x="113330" y="861665"/>
          <a:ext cx="11965337" cy="966007"/>
        </p:xfrm>
        <a:graphic>
          <a:graphicData uri="http://schemas.openxmlformats.org/drawingml/2006/table">
            <a:tbl>
              <a:tblPr firstRow="1" firstCol="1" lastRow="1" lastCol="1" bandRow="1" bandCol="1"/>
              <a:tblGrid>
                <a:gridCol w="1593478">
                  <a:extLst>
                    <a:ext uri="{9D8B030D-6E8A-4147-A177-3AD203B41FA5}">
                      <a16:colId xmlns:a16="http://schemas.microsoft.com/office/drawing/2014/main" val="3888063451"/>
                    </a:ext>
                  </a:extLst>
                </a:gridCol>
                <a:gridCol w="2402156">
                  <a:extLst>
                    <a:ext uri="{9D8B030D-6E8A-4147-A177-3AD203B41FA5}">
                      <a16:colId xmlns:a16="http://schemas.microsoft.com/office/drawing/2014/main" val="1353405210"/>
                    </a:ext>
                  </a:extLst>
                </a:gridCol>
                <a:gridCol w="1511070">
                  <a:extLst>
                    <a:ext uri="{9D8B030D-6E8A-4147-A177-3AD203B41FA5}">
                      <a16:colId xmlns:a16="http://schemas.microsoft.com/office/drawing/2014/main" val="3303541910"/>
                    </a:ext>
                  </a:extLst>
                </a:gridCol>
                <a:gridCol w="1511841">
                  <a:extLst>
                    <a:ext uri="{9D8B030D-6E8A-4147-A177-3AD203B41FA5}">
                      <a16:colId xmlns:a16="http://schemas.microsoft.com/office/drawing/2014/main" val="2157770051"/>
                    </a:ext>
                  </a:extLst>
                </a:gridCol>
                <a:gridCol w="1808356">
                  <a:extLst>
                    <a:ext uri="{9D8B030D-6E8A-4147-A177-3AD203B41FA5}">
                      <a16:colId xmlns:a16="http://schemas.microsoft.com/office/drawing/2014/main" val="220721774"/>
                    </a:ext>
                  </a:extLst>
                </a:gridCol>
                <a:gridCol w="1593478">
                  <a:extLst>
                    <a:ext uri="{9D8B030D-6E8A-4147-A177-3AD203B41FA5}">
                      <a16:colId xmlns:a16="http://schemas.microsoft.com/office/drawing/2014/main" val="2162330868"/>
                    </a:ext>
                  </a:extLst>
                </a:gridCol>
                <a:gridCol w="1544958">
                  <a:extLst>
                    <a:ext uri="{9D8B030D-6E8A-4147-A177-3AD203B41FA5}">
                      <a16:colId xmlns:a16="http://schemas.microsoft.com/office/drawing/2014/main" val="1445881879"/>
                    </a:ext>
                  </a:extLst>
                </a:gridCol>
              </a:tblGrid>
              <a:tr h="147215">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辦理代表</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舉辦方式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會議舉行國家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會議舉行起迄日期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433052826"/>
                  </a:ext>
                </a:extLst>
              </a:tr>
              <a:tr h="25873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開始日期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結束日期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1258491"/>
                  </a:ext>
                </a:extLst>
              </a:tr>
              <a:tr h="560056">
                <a:tc>
                  <a:txBody>
                    <a:bodyPr/>
                    <a:lstStyle/>
                    <a:p>
                      <a:pPr algn="l">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主辦</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協辦</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084429"/>
                  </a:ext>
                </a:extLst>
              </a:tr>
            </a:tbl>
          </a:graphicData>
        </a:graphic>
      </p:graphicFrame>
    </p:spTree>
    <p:extLst>
      <p:ext uri="{BB962C8B-B14F-4D97-AF65-F5344CB8AC3E}">
        <p14:creationId xmlns:p14="http://schemas.microsoft.com/office/powerpoint/2010/main" val="79803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6304" y="2897022"/>
            <a:ext cx="11965337" cy="3734869"/>
          </a:xfrm>
          <a:prstGeom prst="rect">
            <a:avLst/>
          </a:prstGeom>
        </p:spPr>
        <p:txBody>
          <a:bodyPr wrap="square">
            <a:spAutoFit/>
          </a:bodyPr>
          <a:lstStyle/>
          <a:p>
            <a:pPr algn="just">
              <a:lnSpc>
                <a:spcPts val="3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實習待遇</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依</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專科以上學校產學合作實施辦法第</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條之</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第</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項</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規定：「學生實習期間於合作機構有從事學習訓練以外之勞務提供或工作事實者，所定產學合作書面契約應依勞動基準法規定辦理」。故</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屬</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僱</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傭</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關係</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型」</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實習</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契約，內容應載明</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實習機構提供符合最低工資以上之待遇，並依規定投保勞保、職災保險及</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退休金</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同一學生於</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學年度修讀</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門實習課程，並安排至不同場所進行實習，請分別依【實習單位】給予之【保險及待遇】列計其「人次」；但若同一家實習單位，提供同一學生</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種待遇，請以「主要待遇」擇一</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，並</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於</a:t>
            </a:r>
            <a:r>
              <a:rPr lang="zh-TW" altLang="zh-TW" sz="2200" b="1" dirty="0">
                <a:latin typeface="Arial" panose="020B0604020202020204" pitchFamily="34" charset="0"/>
                <a:ea typeface="微軟正黑體" panose="020B0604030504040204" pitchFamily="34" charset="-120"/>
                <a:cs typeface="Arial" panose="020B0604020202020204" pitchFamily="34" charset="0"/>
              </a:rPr>
              <a:t>填報時確認【保險及待遇】需為同一方案</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3772295946"/>
              </p:ext>
            </p:extLst>
          </p:nvPr>
        </p:nvGraphicFramePr>
        <p:xfrm>
          <a:off x="137830" y="861666"/>
          <a:ext cx="11895672" cy="2014777"/>
        </p:xfrm>
        <a:graphic>
          <a:graphicData uri="http://schemas.openxmlformats.org/drawingml/2006/table">
            <a:tbl>
              <a:tblPr firstRow="1" firstCol="1" bandRow="1"/>
              <a:tblGrid>
                <a:gridCol w="246218">
                  <a:extLst>
                    <a:ext uri="{9D8B030D-6E8A-4147-A177-3AD203B41FA5}">
                      <a16:colId xmlns:a16="http://schemas.microsoft.com/office/drawing/2014/main" val="4008184815"/>
                    </a:ext>
                  </a:extLst>
                </a:gridCol>
                <a:gridCol w="201168">
                  <a:extLst>
                    <a:ext uri="{9D8B030D-6E8A-4147-A177-3AD203B41FA5}">
                      <a16:colId xmlns:a16="http://schemas.microsoft.com/office/drawing/2014/main" val="2150226042"/>
                    </a:ext>
                  </a:extLst>
                </a:gridCol>
                <a:gridCol w="173736">
                  <a:extLst>
                    <a:ext uri="{9D8B030D-6E8A-4147-A177-3AD203B41FA5}">
                      <a16:colId xmlns:a16="http://schemas.microsoft.com/office/drawing/2014/main" val="556411653"/>
                    </a:ext>
                  </a:extLst>
                </a:gridCol>
                <a:gridCol w="192024">
                  <a:extLst>
                    <a:ext uri="{9D8B030D-6E8A-4147-A177-3AD203B41FA5}">
                      <a16:colId xmlns:a16="http://schemas.microsoft.com/office/drawing/2014/main" val="1735472475"/>
                    </a:ext>
                  </a:extLst>
                </a:gridCol>
                <a:gridCol w="210312">
                  <a:extLst>
                    <a:ext uri="{9D8B030D-6E8A-4147-A177-3AD203B41FA5}">
                      <a16:colId xmlns:a16="http://schemas.microsoft.com/office/drawing/2014/main" val="2570597361"/>
                    </a:ext>
                  </a:extLst>
                </a:gridCol>
                <a:gridCol w="210312">
                  <a:extLst>
                    <a:ext uri="{9D8B030D-6E8A-4147-A177-3AD203B41FA5}">
                      <a16:colId xmlns:a16="http://schemas.microsoft.com/office/drawing/2014/main" val="3705450189"/>
                    </a:ext>
                  </a:extLst>
                </a:gridCol>
                <a:gridCol w="402336">
                  <a:extLst>
                    <a:ext uri="{9D8B030D-6E8A-4147-A177-3AD203B41FA5}">
                      <a16:colId xmlns:a16="http://schemas.microsoft.com/office/drawing/2014/main" val="1272193864"/>
                    </a:ext>
                  </a:extLst>
                </a:gridCol>
                <a:gridCol w="411480">
                  <a:extLst>
                    <a:ext uri="{9D8B030D-6E8A-4147-A177-3AD203B41FA5}">
                      <a16:colId xmlns:a16="http://schemas.microsoft.com/office/drawing/2014/main" val="3889374029"/>
                    </a:ext>
                  </a:extLst>
                </a:gridCol>
                <a:gridCol w="585216">
                  <a:extLst>
                    <a:ext uri="{9D8B030D-6E8A-4147-A177-3AD203B41FA5}">
                      <a16:colId xmlns:a16="http://schemas.microsoft.com/office/drawing/2014/main" val="843182655"/>
                    </a:ext>
                  </a:extLst>
                </a:gridCol>
                <a:gridCol w="731520">
                  <a:extLst>
                    <a:ext uri="{9D8B030D-6E8A-4147-A177-3AD203B41FA5}">
                      <a16:colId xmlns:a16="http://schemas.microsoft.com/office/drawing/2014/main" val="1630442864"/>
                    </a:ext>
                  </a:extLst>
                </a:gridCol>
                <a:gridCol w="621792">
                  <a:extLst>
                    <a:ext uri="{9D8B030D-6E8A-4147-A177-3AD203B41FA5}">
                      <a16:colId xmlns:a16="http://schemas.microsoft.com/office/drawing/2014/main" val="3503463009"/>
                    </a:ext>
                  </a:extLst>
                </a:gridCol>
                <a:gridCol w="621792">
                  <a:extLst>
                    <a:ext uri="{9D8B030D-6E8A-4147-A177-3AD203B41FA5}">
                      <a16:colId xmlns:a16="http://schemas.microsoft.com/office/drawing/2014/main" val="4286134012"/>
                    </a:ext>
                  </a:extLst>
                </a:gridCol>
                <a:gridCol w="557784">
                  <a:extLst>
                    <a:ext uri="{9D8B030D-6E8A-4147-A177-3AD203B41FA5}">
                      <a16:colId xmlns:a16="http://schemas.microsoft.com/office/drawing/2014/main" val="4278511865"/>
                    </a:ext>
                  </a:extLst>
                </a:gridCol>
                <a:gridCol w="649224">
                  <a:extLst>
                    <a:ext uri="{9D8B030D-6E8A-4147-A177-3AD203B41FA5}">
                      <a16:colId xmlns:a16="http://schemas.microsoft.com/office/drawing/2014/main" val="3528157265"/>
                    </a:ext>
                  </a:extLst>
                </a:gridCol>
                <a:gridCol w="850392">
                  <a:extLst>
                    <a:ext uri="{9D8B030D-6E8A-4147-A177-3AD203B41FA5}">
                      <a16:colId xmlns:a16="http://schemas.microsoft.com/office/drawing/2014/main" val="3831540940"/>
                    </a:ext>
                  </a:extLst>
                </a:gridCol>
                <a:gridCol w="585216">
                  <a:extLst>
                    <a:ext uri="{9D8B030D-6E8A-4147-A177-3AD203B41FA5}">
                      <a16:colId xmlns:a16="http://schemas.microsoft.com/office/drawing/2014/main" val="3598535930"/>
                    </a:ext>
                  </a:extLst>
                </a:gridCol>
                <a:gridCol w="548640">
                  <a:extLst>
                    <a:ext uri="{9D8B030D-6E8A-4147-A177-3AD203B41FA5}">
                      <a16:colId xmlns:a16="http://schemas.microsoft.com/office/drawing/2014/main" val="3694896986"/>
                    </a:ext>
                  </a:extLst>
                </a:gridCol>
                <a:gridCol w="749808">
                  <a:extLst>
                    <a:ext uri="{9D8B030D-6E8A-4147-A177-3AD203B41FA5}">
                      <a16:colId xmlns:a16="http://schemas.microsoft.com/office/drawing/2014/main" val="2767886972"/>
                    </a:ext>
                  </a:extLst>
                </a:gridCol>
                <a:gridCol w="493776">
                  <a:extLst>
                    <a:ext uri="{9D8B030D-6E8A-4147-A177-3AD203B41FA5}">
                      <a16:colId xmlns:a16="http://schemas.microsoft.com/office/drawing/2014/main" val="1550950004"/>
                    </a:ext>
                  </a:extLst>
                </a:gridCol>
                <a:gridCol w="484632">
                  <a:extLst>
                    <a:ext uri="{9D8B030D-6E8A-4147-A177-3AD203B41FA5}">
                      <a16:colId xmlns:a16="http://schemas.microsoft.com/office/drawing/2014/main" val="190707523"/>
                    </a:ext>
                  </a:extLst>
                </a:gridCol>
                <a:gridCol w="758952">
                  <a:extLst>
                    <a:ext uri="{9D8B030D-6E8A-4147-A177-3AD203B41FA5}">
                      <a16:colId xmlns:a16="http://schemas.microsoft.com/office/drawing/2014/main" val="2577366269"/>
                    </a:ext>
                  </a:extLst>
                </a:gridCol>
                <a:gridCol w="457200">
                  <a:extLst>
                    <a:ext uri="{9D8B030D-6E8A-4147-A177-3AD203B41FA5}">
                      <a16:colId xmlns:a16="http://schemas.microsoft.com/office/drawing/2014/main" val="1246855038"/>
                    </a:ext>
                  </a:extLst>
                </a:gridCol>
                <a:gridCol w="457200">
                  <a:extLst>
                    <a:ext uri="{9D8B030D-6E8A-4147-A177-3AD203B41FA5}">
                      <a16:colId xmlns:a16="http://schemas.microsoft.com/office/drawing/2014/main" val="3113535718"/>
                    </a:ext>
                  </a:extLst>
                </a:gridCol>
                <a:gridCol w="314505">
                  <a:extLst>
                    <a:ext uri="{9D8B030D-6E8A-4147-A177-3AD203B41FA5}">
                      <a16:colId xmlns:a16="http://schemas.microsoft.com/office/drawing/2014/main" val="594929287"/>
                    </a:ext>
                  </a:extLst>
                </a:gridCol>
                <a:gridCol w="380437">
                  <a:extLst>
                    <a:ext uri="{9D8B030D-6E8A-4147-A177-3AD203B41FA5}">
                      <a16:colId xmlns:a16="http://schemas.microsoft.com/office/drawing/2014/main" val="3722681966"/>
                    </a:ext>
                  </a:extLst>
                </a:gridCol>
              </a:tblGrid>
              <a:tr h="345342">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實際實習</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場所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504382"/>
                  </a:ext>
                </a:extLst>
              </a:tr>
              <a:tr h="31637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情形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實習</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待遇</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114.10</a:t>
                      </a:r>
                      <a:r>
                        <a:rPr kumimoji="0" 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alt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調整</a:t>
                      </a:r>
                      <a:r>
                        <a:rPr kumimoji="0" 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欄位</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372816307"/>
                  </a:ext>
                </a:extLst>
              </a:tr>
              <a:tr h="25054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rowSpan="2">
                  <a:txBody>
                    <a:bodyPr/>
                    <a:lstStyle/>
                    <a:p>
                      <a:pPr marL="0" marR="71755" algn="ctr" defTabSz="914400" rtl="0" eaLnBrk="1" latinLnBrk="0" hangingPunct="1">
                        <a:lnSpc>
                          <a:spcPts val="16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extLst>
                  <a:ext uri="{0D108BD9-81ED-4DB2-BD59-A6C34878D82A}">
                    <a16:rowId xmlns:a16="http://schemas.microsoft.com/office/drawing/2014/main" val="1101165122"/>
                  </a:ext>
                </a:extLst>
              </a:tr>
              <a:tr h="42367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77393347"/>
                  </a:ext>
                </a:extLst>
              </a:tr>
              <a:tr h="678835">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月薪</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時薪</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8372344"/>
                  </a:ext>
                </a:extLst>
              </a:tr>
            </a:tbl>
          </a:graphicData>
        </a:graphic>
      </p:graphicFrame>
    </p:spTree>
    <p:extLst>
      <p:ext uri="{BB962C8B-B14F-4D97-AF65-F5344CB8AC3E}">
        <p14:creationId xmlns:p14="http://schemas.microsoft.com/office/powerpoint/2010/main" val="1986510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4.4</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7159" y="2876583"/>
            <a:ext cx="11896343" cy="3908121"/>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實習待遇</a:t>
            </a:r>
            <a:r>
              <a:rPr lang="zh-TW" altLang="en-US" sz="2200" dirty="0" smtClean="0"/>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請填報學校前一學年度安排學生實習待遇為【工資；獎學金；津貼；無】等類</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實習待遇為【工資；獎學金；津貼】者，請分別填報【給付類型、金額及人次】等資訊</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實習合約給薪</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非以「月」為單位者，請依實習合約所載明每月實習時數</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，換算</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為「每月給付之金額」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實習合約給薪</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以「外幣」計者，請依該「合約生效首日」當日臺灣銀行歷史匯率之即期匯率</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本行買入為換算基準</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，若合約生效首日並無匯率收盤資料，請以「合約生效首日」往後起算有匯率資料之日為準。</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例如：「合約生效首日」為星期六，因當日及隔日</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星期日</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並無外匯收盤資料，故請以星期一之匯率資料計算</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換算之金額</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請四捨五入以「整數」填列</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表冊</a:t>
            </a:r>
            <a:r>
              <a:rPr lang="en-US" altLang="zh-TW" sz="1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P.64</a:t>
            </a:r>
            <a:r>
              <a:rPr lang="zh-TW" altLang="en-US" sz="1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文字內容尚未增列，會後一併公告修正</a:t>
            </a:r>
            <a:r>
              <a:rPr lang="zh-TW" altLang="en-US" sz="1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對照表</a:t>
            </a:r>
            <a:r>
              <a:rPr lang="zh-TW" altLang="en-US" sz="1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908631336"/>
              </p:ext>
            </p:extLst>
          </p:nvPr>
        </p:nvGraphicFramePr>
        <p:xfrm>
          <a:off x="137830" y="861666"/>
          <a:ext cx="11895672" cy="2014777"/>
        </p:xfrm>
        <a:graphic>
          <a:graphicData uri="http://schemas.openxmlformats.org/drawingml/2006/table">
            <a:tbl>
              <a:tblPr firstRow="1" firstCol="1" bandRow="1"/>
              <a:tblGrid>
                <a:gridCol w="246218">
                  <a:extLst>
                    <a:ext uri="{9D8B030D-6E8A-4147-A177-3AD203B41FA5}">
                      <a16:colId xmlns:a16="http://schemas.microsoft.com/office/drawing/2014/main" val="4008184815"/>
                    </a:ext>
                  </a:extLst>
                </a:gridCol>
                <a:gridCol w="201168">
                  <a:extLst>
                    <a:ext uri="{9D8B030D-6E8A-4147-A177-3AD203B41FA5}">
                      <a16:colId xmlns:a16="http://schemas.microsoft.com/office/drawing/2014/main" val="2150226042"/>
                    </a:ext>
                  </a:extLst>
                </a:gridCol>
                <a:gridCol w="173736">
                  <a:extLst>
                    <a:ext uri="{9D8B030D-6E8A-4147-A177-3AD203B41FA5}">
                      <a16:colId xmlns:a16="http://schemas.microsoft.com/office/drawing/2014/main" val="556411653"/>
                    </a:ext>
                  </a:extLst>
                </a:gridCol>
                <a:gridCol w="192024">
                  <a:extLst>
                    <a:ext uri="{9D8B030D-6E8A-4147-A177-3AD203B41FA5}">
                      <a16:colId xmlns:a16="http://schemas.microsoft.com/office/drawing/2014/main" val="1735472475"/>
                    </a:ext>
                  </a:extLst>
                </a:gridCol>
                <a:gridCol w="210312">
                  <a:extLst>
                    <a:ext uri="{9D8B030D-6E8A-4147-A177-3AD203B41FA5}">
                      <a16:colId xmlns:a16="http://schemas.microsoft.com/office/drawing/2014/main" val="2570597361"/>
                    </a:ext>
                  </a:extLst>
                </a:gridCol>
                <a:gridCol w="210312">
                  <a:extLst>
                    <a:ext uri="{9D8B030D-6E8A-4147-A177-3AD203B41FA5}">
                      <a16:colId xmlns:a16="http://schemas.microsoft.com/office/drawing/2014/main" val="3705450189"/>
                    </a:ext>
                  </a:extLst>
                </a:gridCol>
                <a:gridCol w="402336">
                  <a:extLst>
                    <a:ext uri="{9D8B030D-6E8A-4147-A177-3AD203B41FA5}">
                      <a16:colId xmlns:a16="http://schemas.microsoft.com/office/drawing/2014/main" val="1272193864"/>
                    </a:ext>
                  </a:extLst>
                </a:gridCol>
                <a:gridCol w="411480">
                  <a:extLst>
                    <a:ext uri="{9D8B030D-6E8A-4147-A177-3AD203B41FA5}">
                      <a16:colId xmlns:a16="http://schemas.microsoft.com/office/drawing/2014/main" val="3889374029"/>
                    </a:ext>
                  </a:extLst>
                </a:gridCol>
                <a:gridCol w="585216">
                  <a:extLst>
                    <a:ext uri="{9D8B030D-6E8A-4147-A177-3AD203B41FA5}">
                      <a16:colId xmlns:a16="http://schemas.microsoft.com/office/drawing/2014/main" val="843182655"/>
                    </a:ext>
                  </a:extLst>
                </a:gridCol>
                <a:gridCol w="731520">
                  <a:extLst>
                    <a:ext uri="{9D8B030D-6E8A-4147-A177-3AD203B41FA5}">
                      <a16:colId xmlns:a16="http://schemas.microsoft.com/office/drawing/2014/main" val="1630442864"/>
                    </a:ext>
                  </a:extLst>
                </a:gridCol>
                <a:gridCol w="621792">
                  <a:extLst>
                    <a:ext uri="{9D8B030D-6E8A-4147-A177-3AD203B41FA5}">
                      <a16:colId xmlns:a16="http://schemas.microsoft.com/office/drawing/2014/main" val="3503463009"/>
                    </a:ext>
                  </a:extLst>
                </a:gridCol>
                <a:gridCol w="621792">
                  <a:extLst>
                    <a:ext uri="{9D8B030D-6E8A-4147-A177-3AD203B41FA5}">
                      <a16:colId xmlns:a16="http://schemas.microsoft.com/office/drawing/2014/main" val="4286134012"/>
                    </a:ext>
                  </a:extLst>
                </a:gridCol>
                <a:gridCol w="557784">
                  <a:extLst>
                    <a:ext uri="{9D8B030D-6E8A-4147-A177-3AD203B41FA5}">
                      <a16:colId xmlns:a16="http://schemas.microsoft.com/office/drawing/2014/main" val="4278511865"/>
                    </a:ext>
                  </a:extLst>
                </a:gridCol>
                <a:gridCol w="649224">
                  <a:extLst>
                    <a:ext uri="{9D8B030D-6E8A-4147-A177-3AD203B41FA5}">
                      <a16:colId xmlns:a16="http://schemas.microsoft.com/office/drawing/2014/main" val="3528157265"/>
                    </a:ext>
                  </a:extLst>
                </a:gridCol>
                <a:gridCol w="850392">
                  <a:extLst>
                    <a:ext uri="{9D8B030D-6E8A-4147-A177-3AD203B41FA5}">
                      <a16:colId xmlns:a16="http://schemas.microsoft.com/office/drawing/2014/main" val="3831540940"/>
                    </a:ext>
                  </a:extLst>
                </a:gridCol>
                <a:gridCol w="585216">
                  <a:extLst>
                    <a:ext uri="{9D8B030D-6E8A-4147-A177-3AD203B41FA5}">
                      <a16:colId xmlns:a16="http://schemas.microsoft.com/office/drawing/2014/main" val="3598535930"/>
                    </a:ext>
                  </a:extLst>
                </a:gridCol>
                <a:gridCol w="548640">
                  <a:extLst>
                    <a:ext uri="{9D8B030D-6E8A-4147-A177-3AD203B41FA5}">
                      <a16:colId xmlns:a16="http://schemas.microsoft.com/office/drawing/2014/main" val="3694896986"/>
                    </a:ext>
                  </a:extLst>
                </a:gridCol>
                <a:gridCol w="749808">
                  <a:extLst>
                    <a:ext uri="{9D8B030D-6E8A-4147-A177-3AD203B41FA5}">
                      <a16:colId xmlns:a16="http://schemas.microsoft.com/office/drawing/2014/main" val="2767886972"/>
                    </a:ext>
                  </a:extLst>
                </a:gridCol>
                <a:gridCol w="493776">
                  <a:extLst>
                    <a:ext uri="{9D8B030D-6E8A-4147-A177-3AD203B41FA5}">
                      <a16:colId xmlns:a16="http://schemas.microsoft.com/office/drawing/2014/main" val="1550950004"/>
                    </a:ext>
                  </a:extLst>
                </a:gridCol>
                <a:gridCol w="484632">
                  <a:extLst>
                    <a:ext uri="{9D8B030D-6E8A-4147-A177-3AD203B41FA5}">
                      <a16:colId xmlns:a16="http://schemas.microsoft.com/office/drawing/2014/main" val="190707523"/>
                    </a:ext>
                  </a:extLst>
                </a:gridCol>
                <a:gridCol w="758952">
                  <a:extLst>
                    <a:ext uri="{9D8B030D-6E8A-4147-A177-3AD203B41FA5}">
                      <a16:colId xmlns:a16="http://schemas.microsoft.com/office/drawing/2014/main" val="2577366269"/>
                    </a:ext>
                  </a:extLst>
                </a:gridCol>
                <a:gridCol w="457200">
                  <a:extLst>
                    <a:ext uri="{9D8B030D-6E8A-4147-A177-3AD203B41FA5}">
                      <a16:colId xmlns:a16="http://schemas.microsoft.com/office/drawing/2014/main" val="1246855038"/>
                    </a:ext>
                  </a:extLst>
                </a:gridCol>
                <a:gridCol w="457200">
                  <a:extLst>
                    <a:ext uri="{9D8B030D-6E8A-4147-A177-3AD203B41FA5}">
                      <a16:colId xmlns:a16="http://schemas.microsoft.com/office/drawing/2014/main" val="3113535718"/>
                    </a:ext>
                  </a:extLst>
                </a:gridCol>
                <a:gridCol w="314505">
                  <a:extLst>
                    <a:ext uri="{9D8B030D-6E8A-4147-A177-3AD203B41FA5}">
                      <a16:colId xmlns:a16="http://schemas.microsoft.com/office/drawing/2014/main" val="594929287"/>
                    </a:ext>
                  </a:extLst>
                </a:gridCol>
                <a:gridCol w="380437">
                  <a:extLst>
                    <a:ext uri="{9D8B030D-6E8A-4147-A177-3AD203B41FA5}">
                      <a16:colId xmlns:a16="http://schemas.microsoft.com/office/drawing/2014/main" val="3722681966"/>
                    </a:ext>
                  </a:extLst>
                </a:gridCol>
              </a:tblGrid>
              <a:tr h="345342">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實際實習</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場所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504382"/>
                  </a:ext>
                </a:extLst>
              </a:tr>
              <a:tr h="31637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情形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實習</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待遇</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114.10</a:t>
                      </a:r>
                      <a:r>
                        <a:rPr kumimoji="0" 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alt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調整</a:t>
                      </a:r>
                      <a:r>
                        <a:rPr kumimoji="0" 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欄位</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372816307"/>
                  </a:ext>
                </a:extLst>
              </a:tr>
              <a:tr h="25054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101165122"/>
                  </a:ext>
                </a:extLst>
              </a:tr>
              <a:tr h="42367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給付</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類型</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77393347"/>
                  </a:ext>
                </a:extLst>
              </a:tr>
              <a:tr h="678835">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月薪</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時薪</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8372344"/>
                  </a:ext>
                </a:extLst>
              </a:tr>
            </a:tbl>
          </a:graphicData>
        </a:graphic>
      </p:graphicFrame>
    </p:spTree>
    <p:extLst>
      <p:ext uri="{BB962C8B-B14F-4D97-AF65-F5344CB8AC3E}">
        <p14:creationId xmlns:p14="http://schemas.microsoft.com/office/powerpoint/2010/main" val="18378928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109294"/>
            <a:ext cx="9144000" cy="609600"/>
          </a:xfrm>
        </p:spPr>
        <p:txBody>
          <a:bodyPr anchor="ctr">
            <a:noAutofit/>
          </a:bodyPr>
          <a:lstStyle/>
          <a:p>
            <a:pPr algn="l">
              <a:lnSpc>
                <a:spcPct val="150000"/>
              </a:lnSpc>
              <a:defRPr/>
            </a:pP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114.03</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填表暨系統操作說明會</a:t>
            </a:r>
          </a:p>
        </p:txBody>
      </p:sp>
      <p:graphicFrame>
        <p:nvGraphicFramePr>
          <p:cNvPr id="4" name="資料庫圖表 3"/>
          <p:cNvGraphicFramePr/>
          <p:nvPr>
            <p:extLst>
              <p:ext uri="{D42A27DB-BD31-4B8C-83A1-F6EECF244321}">
                <p14:modId xmlns:p14="http://schemas.microsoft.com/office/powerpoint/2010/main" val="938440874"/>
              </p:ext>
            </p:extLst>
          </p:nvPr>
        </p:nvGraphicFramePr>
        <p:xfrm>
          <a:off x="2817341" y="914848"/>
          <a:ext cx="6672649" cy="5588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684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4.5</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7830" y="2849151"/>
            <a:ext cx="11895672" cy="3734869"/>
          </a:xfrm>
          <a:prstGeom prst="rect">
            <a:avLst/>
          </a:prstGeom>
        </p:spPr>
        <p:txBody>
          <a:bodyPr wrap="square">
            <a:spAutoFit/>
          </a:bodyPr>
          <a:lstStyle/>
          <a:p>
            <a:pPr algn="just">
              <a:lnSpc>
                <a:spcPts val="3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工資新增「給付類型」及「金額」欄位</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工資</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：係指學生實習之機構按照</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「勞動基準法」及「</a:t>
            </a:r>
            <a:r>
              <a:rPr lang="zh-TW" altLang="zh-TW" sz="22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最低工資法</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規定，給予學生符合最低基本月薪工資之待遇。</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2"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給付</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類型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分為「月薪」、「時薪」及「其他」</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等</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類</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，請依實習合約</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公函、其他同等合約效力之文件</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實際議定給付薪資類型</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或給付週期</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進行填</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報</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。若填</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報</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簡述具體</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給付方式（</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20</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字</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為限</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：安排學生至</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國實習，且給薪頻率以「週」為單位，故請填報【其他：以週給薪】。</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金額（元</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請填報實習</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合約</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公函、其他同等合約效力之文件</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中載明之</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月」金額</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5731301"/>
              </p:ext>
            </p:extLst>
          </p:nvPr>
        </p:nvGraphicFramePr>
        <p:xfrm>
          <a:off x="137830" y="861666"/>
          <a:ext cx="11895672" cy="1982118"/>
        </p:xfrm>
        <a:graphic>
          <a:graphicData uri="http://schemas.openxmlformats.org/drawingml/2006/table">
            <a:tbl>
              <a:tblPr firstRow="1" firstCol="1" bandRow="1"/>
              <a:tblGrid>
                <a:gridCol w="246218">
                  <a:extLst>
                    <a:ext uri="{9D8B030D-6E8A-4147-A177-3AD203B41FA5}">
                      <a16:colId xmlns:a16="http://schemas.microsoft.com/office/drawing/2014/main" val="4008184815"/>
                    </a:ext>
                  </a:extLst>
                </a:gridCol>
                <a:gridCol w="201168">
                  <a:extLst>
                    <a:ext uri="{9D8B030D-6E8A-4147-A177-3AD203B41FA5}">
                      <a16:colId xmlns:a16="http://schemas.microsoft.com/office/drawing/2014/main" val="2150226042"/>
                    </a:ext>
                  </a:extLst>
                </a:gridCol>
                <a:gridCol w="173736">
                  <a:extLst>
                    <a:ext uri="{9D8B030D-6E8A-4147-A177-3AD203B41FA5}">
                      <a16:colId xmlns:a16="http://schemas.microsoft.com/office/drawing/2014/main" val="556411653"/>
                    </a:ext>
                  </a:extLst>
                </a:gridCol>
                <a:gridCol w="192024">
                  <a:extLst>
                    <a:ext uri="{9D8B030D-6E8A-4147-A177-3AD203B41FA5}">
                      <a16:colId xmlns:a16="http://schemas.microsoft.com/office/drawing/2014/main" val="1735472475"/>
                    </a:ext>
                  </a:extLst>
                </a:gridCol>
                <a:gridCol w="210312">
                  <a:extLst>
                    <a:ext uri="{9D8B030D-6E8A-4147-A177-3AD203B41FA5}">
                      <a16:colId xmlns:a16="http://schemas.microsoft.com/office/drawing/2014/main" val="2570597361"/>
                    </a:ext>
                  </a:extLst>
                </a:gridCol>
                <a:gridCol w="210312">
                  <a:extLst>
                    <a:ext uri="{9D8B030D-6E8A-4147-A177-3AD203B41FA5}">
                      <a16:colId xmlns:a16="http://schemas.microsoft.com/office/drawing/2014/main" val="3705450189"/>
                    </a:ext>
                  </a:extLst>
                </a:gridCol>
                <a:gridCol w="402336">
                  <a:extLst>
                    <a:ext uri="{9D8B030D-6E8A-4147-A177-3AD203B41FA5}">
                      <a16:colId xmlns:a16="http://schemas.microsoft.com/office/drawing/2014/main" val="1272193864"/>
                    </a:ext>
                  </a:extLst>
                </a:gridCol>
                <a:gridCol w="411480">
                  <a:extLst>
                    <a:ext uri="{9D8B030D-6E8A-4147-A177-3AD203B41FA5}">
                      <a16:colId xmlns:a16="http://schemas.microsoft.com/office/drawing/2014/main" val="3889374029"/>
                    </a:ext>
                  </a:extLst>
                </a:gridCol>
                <a:gridCol w="585216">
                  <a:extLst>
                    <a:ext uri="{9D8B030D-6E8A-4147-A177-3AD203B41FA5}">
                      <a16:colId xmlns:a16="http://schemas.microsoft.com/office/drawing/2014/main" val="843182655"/>
                    </a:ext>
                  </a:extLst>
                </a:gridCol>
                <a:gridCol w="731520">
                  <a:extLst>
                    <a:ext uri="{9D8B030D-6E8A-4147-A177-3AD203B41FA5}">
                      <a16:colId xmlns:a16="http://schemas.microsoft.com/office/drawing/2014/main" val="1630442864"/>
                    </a:ext>
                  </a:extLst>
                </a:gridCol>
                <a:gridCol w="621792">
                  <a:extLst>
                    <a:ext uri="{9D8B030D-6E8A-4147-A177-3AD203B41FA5}">
                      <a16:colId xmlns:a16="http://schemas.microsoft.com/office/drawing/2014/main" val="3503463009"/>
                    </a:ext>
                  </a:extLst>
                </a:gridCol>
                <a:gridCol w="621792">
                  <a:extLst>
                    <a:ext uri="{9D8B030D-6E8A-4147-A177-3AD203B41FA5}">
                      <a16:colId xmlns:a16="http://schemas.microsoft.com/office/drawing/2014/main" val="4286134012"/>
                    </a:ext>
                  </a:extLst>
                </a:gridCol>
                <a:gridCol w="557784">
                  <a:extLst>
                    <a:ext uri="{9D8B030D-6E8A-4147-A177-3AD203B41FA5}">
                      <a16:colId xmlns:a16="http://schemas.microsoft.com/office/drawing/2014/main" val="4278511865"/>
                    </a:ext>
                  </a:extLst>
                </a:gridCol>
                <a:gridCol w="649224">
                  <a:extLst>
                    <a:ext uri="{9D8B030D-6E8A-4147-A177-3AD203B41FA5}">
                      <a16:colId xmlns:a16="http://schemas.microsoft.com/office/drawing/2014/main" val="3528157265"/>
                    </a:ext>
                  </a:extLst>
                </a:gridCol>
                <a:gridCol w="850392">
                  <a:extLst>
                    <a:ext uri="{9D8B030D-6E8A-4147-A177-3AD203B41FA5}">
                      <a16:colId xmlns:a16="http://schemas.microsoft.com/office/drawing/2014/main" val="3831540940"/>
                    </a:ext>
                  </a:extLst>
                </a:gridCol>
                <a:gridCol w="585216">
                  <a:extLst>
                    <a:ext uri="{9D8B030D-6E8A-4147-A177-3AD203B41FA5}">
                      <a16:colId xmlns:a16="http://schemas.microsoft.com/office/drawing/2014/main" val="3598535930"/>
                    </a:ext>
                  </a:extLst>
                </a:gridCol>
                <a:gridCol w="548640">
                  <a:extLst>
                    <a:ext uri="{9D8B030D-6E8A-4147-A177-3AD203B41FA5}">
                      <a16:colId xmlns:a16="http://schemas.microsoft.com/office/drawing/2014/main" val="3694896986"/>
                    </a:ext>
                  </a:extLst>
                </a:gridCol>
                <a:gridCol w="749808">
                  <a:extLst>
                    <a:ext uri="{9D8B030D-6E8A-4147-A177-3AD203B41FA5}">
                      <a16:colId xmlns:a16="http://schemas.microsoft.com/office/drawing/2014/main" val="2767886972"/>
                    </a:ext>
                  </a:extLst>
                </a:gridCol>
                <a:gridCol w="493776">
                  <a:extLst>
                    <a:ext uri="{9D8B030D-6E8A-4147-A177-3AD203B41FA5}">
                      <a16:colId xmlns:a16="http://schemas.microsoft.com/office/drawing/2014/main" val="1550950004"/>
                    </a:ext>
                  </a:extLst>
                </a:gridCol>
                <a:gridCol w="484632">
                  <a:extLst>
                    <a:ext uri="{9D8B030D-6E8A-4147-A177-3AD203B41FA5}">
                      <a16:colId xmlns:a16="http://schemas.microsoft.com/office/drawing/2014/main" val="190707523"/>
                    </a:ext>
                  </a:extLst>
                </a:gridCol>
                <a:gridCol w="758952">
                  <a:extLst>
                    <a:ext uri="{9D8B030D-6E8A-4147-A177-3AD203B41FA5}">
                      <a16:colId xmlns:a16="http://schemas.microsoft.com/office/drawing/2014/main" val="2577366269"/>
                    </a:ext>
                  </a:extLst>
                </a:gridCol>
                <a:gridCol w="457200">
                  <a:extLst>
                    <a:ext uri="{9D8B030D-6E8A-4147-A177-3AD203B41FA5}">
                      <a16:colId xmlns:a16="http://schemas.microsoft.com/office/drawing/2014/main" val="1246855038"/>
                    </a:ext>
                  </a:extLst>
                </a:gridCol>
                <a:gridCol w="457200">
                  <a:extLst>
                    <a:ext uri="{9D8B030D-6E8A-4147-A177-3AD203B41FA5}">
                      <a16:colId xmlns:a16="http://schemas.microsoft.com/office/drawing/2014/main" val="3113535718"/>
                    </a:ext>
                  </a:extLst>
                </a:gridCol>
                <a:gridCol w="314505">
                  <a:extLst>
                    <a:ext uri="{9D8B030D-6E8A-4147-A177-3AD203B41FA5}">
                      <a16:colId xmlns:a16="http://schemas.microsoft.com/office/drawing/2014/main" val="594929287"/>
                    </a:ext>
                  </a:extLst>
                </a:gridCol>
                <a:gridCol w="380437">
                  <a:extLst>
                    <a:ext uri="{9D8B030D-6E8A-4147-A177-3AD203B41FA5}">
                      <a16:colId xmlns:a16="http://schemas.microsoft.com/office/drawing/2014/main" val="3722681966"/>
                    </a:ext>
                  </a:extLst>
                </a:gridCol>
              </a:tblGrid>
              <a:tr h="235614">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實際實習</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場所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504382"/>
                  </a:ext>
                </a:extLst>
              </a:tr>
              <a:tr h="31637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情形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marL="0" algn="ctr" defTabSz="914400" rtl="0" eaLnBrk="1" latinLnBrk="0" hangingPunct="1">
                        <a:lnSpc>
                          <a:spcPts val="1200"/>
                        </a:lnSpc>
                        <a:spcAft>
                          <a:spcPts val="0"/>
                        </a:spcAft>
                      </a:pP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114.10</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alt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調整</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欄位</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372816307"/>
                  </a:ext>
                </a:extLst>
              </a:tr>
              <a:tr h="26883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101165122"/>
                  </a:ext>
                </a:extLst>
              </a:tr>
              <a:tr h="3383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71755" algn="ctr" defTabSz="914400" rtl="0" eaLnBrk="1" latinLnBrk="0" hangingPunct="1">
                        <a:lnSpc>
                          <a:spcPts val="1200"/>
                        </a:lnSpc>
                        <a:spcAft>
                          <a:spcPts val="0"/>
                        </a:spcAft>
                      </a:pP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給付</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類型</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77393347"/>
                  </a:ext>
                </a:extLst>
              </a:tr>
              <a:tr h="678835">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71755"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月薪</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marR="71755"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時</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薪</a:t>
                      </a:r>
                    </a:p>
                    <a:p>
                      <a:pPr marL="0" marR="71755" indent="0" algn="l" defTabSz="914400" rtl="0" eaLnBrk="1" fontAlgn="auto" latinLnBrk="0" hangingPunct="1">
                        <a:lnSpc>
                          <a:spcPct val="150000"/>
                        </a:lnSpc>
                        <a:spcBef>
                          <a:spcPts val="0"/>
                        </a:spcBef>
                        <a:spcAft>
                          <a:spcPts val="0"/>
                        </a:spcAft>
                        <a:buClrTx/>
                        <a:buSzTx/>
                        <a:buFontTx/>
                        <a:buNone/>
                        <a:tabLst/>
                        <a:defRPr/>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8372344"/>
                  </a:ext>
                </a:extLst>
              </a:tr>
            </a:tbl>
          </a:graphicData>
        </a:graphic>
      </p:graphicFrame>
    </p:spTree>
    <p:extLst>
      <p:ext uri="{BB962C8B-B14F-4D97-AF65-F5344CB8AC3E}">
        <p14:creationId xmlns:p14="http://schemas.microsoft.com/office/powerpoint/2010/main" val="16565915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4.6</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9051" y="2849151"/>
            <a:ext cx="11571132" cy="3990836"/>
          </a:xfrm>
          <a:prstGeom prst="rect">
            <a:avLst/>
          </a:prstGeom>
        </p:spPr>
        <p:txBody>
          <a:bodyPr wrap="square">
            <a:spAutoFit/>
          </a:bodyPr>
          <a:lstStyle/>
          <a:p>
            <a:pPr algn="just">
              <a:lnSpc>
                <a:spcPts val="3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工資</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金額範例說明：</a:t>
            </a:r>
            <a:endPar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機構</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規定每週實習時數為</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16</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小時，</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每月實習</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週，週薪議定金額為每週</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100</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美金</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「合約生效首日</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匯率收盤</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價為</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32.81</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，換算</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新</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臺</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幣</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3,281</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，請填</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報</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9,843</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亦即實習</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3,281</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週</a:t>
            </a:r>
            <a:r>
              <a:rPr lang="en-US" altLang="zh-TW" sz="2400" b="1" dirty="0">
                <a:solidFill>
                  <a:srgbClr val="000000"/>
                </a:solidFill>
                <a:latin typeface="細明體" panose="02020509000000000000" pitchFamily="49" charset="-120"/>
                <a:ea typeface="細明體" panose="02020509000000000000" pitchFamily="49" charset="-120"/>
                <a:cs typeface="Arial" panose="020B0604020202020204" pitchFamily="34" charset="0"/>
                <a:sym typeface="Wingdings 2" panose="05020102010507070707" pitchFamily="18" charset="2"/>
              </a:rPr>
              <a:t>=</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9,843</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000" lvl="1" indent="-342900" algn="just">
              <a:lnSpc>
                <a:spcPts val="3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若實習合約給薪以「</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時薪</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」計者，請填報</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每月實習時數乘上時薪</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計算。</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機構</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規定</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每月實習時數為</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80</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小時，時薪議定金額為</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190</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，請填</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報</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15,200</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亦即實習</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80</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190</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時</a:t>
            </a:r>
            <a:r>
              <a:rPr lang="en-US" altLang="zh-TW" sz="2400" b="1" dirty="0">
                <a:solidFill>
                  <a:srgbClr val="000000"/>
                </a:solidFill>
                <a:latin typeface="細明體" panose="02020509000000000000" pitchFamily="49" charset="-120"/>
                <a:ea typeface="細明體" panose="02020509000000000000" pitchFamily="49" charset="-120"/>
                <a:cs typeface="Arial" panose="020B0604020202020204" pitchFamily="34" charset="0"/>
                <a:sym typeface="Wingdings 2" panose="05020102010507070707" pitchFamily="18" charset="2"/>
              </a:rPr>
              <a:t>=</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15,200</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734804647"/>
              </p:ext>
            </p:extLst>
          </p:nvPr>
        </p:nvGraphicFramePr>
        <p:xfrm>
          <a:off x="137830" y="861666"/>
          <a:ext cx="11721661" cy="1982118"/>
        </p:xfrm>
        <a:graphic>
          <a:graphicData uri="http://schemas.openxmlformats.org/drawingml/2006/table">
            <a:tbl>
              <a:tblPr firstRow="1" firstCol="1" bandRow="1"/>
              <a:tblGrid>
                <a:gridCol w="246218">
                  <a:extLst>
                    <a:ext uri="{9D8B030D-6E8A-4147-A177-3AD203B41FA5}">
                      <a16:colId xmlns:a16="http://schemas.microsoft.com/office/drawing/2014/main" val="4008184815"/>
                    </a:ext>
                  </a:extLst>
                </a:gridCol>
                <a:gridCol w="201168">
                  <a:extLst>
                    <a:ext uri="{9D8B030D-6E8A-4147-A177-3AD203B41FA5}">
                      <a16:colId xmlns:a16="http://schemas.microsoft.com/office/drawing/2014/main" val="2150226042"/>
                    </a:ext>
                  </a:extLst>
                </a:gridCol>
                <a:gridCol w="173736">
                  <a:extLst>
                    <a:ext uri="{9D8B030D-6E8A-4147-A177-3AD203B41FA5}">
                      <a16:colId xmlns:a16="http://schemas.microsoft.com/office/drawing/2014/main" val="556411653"/>
                    </a:ext>
                  </a:extLst>
                </a:gridCol>
                <a:gridCol w="192024">
                  <a:extLst>
                    <a:ext uri="{9D8B030D-6E8A-4147-A177-3AD203B41FA5}">
                      <a16:colId xmlns:a16="http://schemas.microsoft.com/office/drawing/2014/main" val="1735472475"/>
                    </a:ext>
                  </a:extLst>
                </a:gridCol>
                <a:gridCol w="210312">
                  <a:extLst>
                    <a:ext uri="{9D8B030D-6E8A-4147-A177-3AD203B41FA5}">
                      <a16:colId xmlns:a16="http://schemas.microsoft.com/office/drawing/2014/main" val="2570597361"/>
                    </a:ext>
                  </a:extLst>
                </a:gridCol>
                <a:gridCol w="210312">
                  <a:extLst>
                    <a:ext uri="{9D8B030D-6E8A-4147-A177-3AD203B41FA5}">
                      <a16:colId xmlns:a16="http://schemas.microsoft.com/office/drawing/2014/main" val="3705450189"/>
                    </a:ext>
                  </a:extLst>
                </a:gridCol>
                <a:gridCol w="402336">
                  <a:extLst>
                    <a:ext uri="{9D8B030D-6E8A-4147-A177-3AD203B41FA5}">
                      <a16:colId xmlns:a16="http://schemas.microsoft.com/office/drawing/2014/main" val="1272193864"/>
                    </a:ext>
                  </a:extLst>
                </a:gridCol>
                <a:gridCol w="411480">
                  <a:extLst>
                    <a:ext uri="{9D8B030D-6E8A-4147-A177-3AD203B41FA5}">
                      <a16:colId xmlns:a16="http://schemas.microsoft.com/office/drawing/2014/main" val="3889374029"/>
                    </a:ext>
                  </a:extLst>
                </a:gridCol>
                <a:gridCol w="585216">
                  <a:extLst>
                    <a:ext uri="{9D8B030D-6E8A-4147-A177-3AD203B41FA5}">
                      <a16:colId xmlns:a16="http://schemas.microsoft.com/office/drawing/2014/main" val="843182655"/>
                    </a:ext>
                  </a:extLst>
                </a:gridCol>
                <a:gridCol w="731520">
                  <a:extLst>
                    <a:ext uri="{9D8B030D-6E8A-4147-A177-3AD203B41FA5}">
                      <a16:colId xmlns:a16="http://schemas.microsoft.com/office/drawing/2014/main" val="1630442864"/>
                    </a:ext>
                  </a:extLst>
                </a:gridCol>
                <a:gridCol w="621792">
                  <a:extLst>
                    <a:ext uri="{9D8B030D-6E8A-4147-A177-3AD203B41FA5}">
                      <a16:colId xmlns:a16="http://schemas.microsoft.com/office/drawing/2014/main" val="3503463009"/>
                    </a:ext>
                  </a:extLst>
                </a:gridCol>
                <a:gridCol w="621792">
                  <a:extLst>
                    <a:ext uri="{9D8B030D-6E8A-4147-A177-3AD203B41FA5}">
                      <a16:colId xmlns:a16="http://schemas.microsoft.com/office/drawing/2014/main" val="4286134012"/>
                    </a:ext>
                  </a:extLst>
                </a:gridCol>
                <a:gridCol w="557784">
                  <a:extLst>
                    <a:ext uri="{9D8B030D-6E8A-4147-A177-3AD203B41FA5}">
                      <a16:colId xmlns:a16="http://schemas.microsoft.com/office/drawing/2014/main" val="4278511865"/>
                    </a:ext>
                  </a:extLst>
                </a:gridCol>
                <a:gridCol w="649224">
                  <a:extLst>
                    <a:ext uri="{9D8B030D-6E8A-4147-A177-3AD203B41FA5}">
                      <a16:colId xmlns:a16="http://schemas.microsoft.com/office/drawing/2014/main" val="3528157265"/>
                    </a:ext>
                  </a:extLst>
                </a:gridCol>
                <a:gridCol w="850392">
                  <a:extLst>
                    <a:ext uri="{9D8B030D-6E8A-4147-A177-3AD203B41FA5}">
                      <a16:colId xmlns:a16="http://schemas.microsoft.com/office/drawing/2014/main" val="3831540940"/>
                    </a:ext>
                  </a:extLst>
                </a:gridCol>
                <a:gridCol w="585216">
                  <a:extLst>
                    <a:ext uri="{9D8B030D-6E8A-4147-A177-3AD203B41FA5}">
                      <a16:colId xmlns:a16="http://schemas.microsoft.com/office/drawing/2014/main" val="3598535930"/>
                    </a:ext>
                  </a:extLst>
                </a:gridCol>
                <a:gridCol w="548640">
                  <a:extLst>
                    <a:ext uri="{9D8B030D-6E8A-4147-A177-3AD203B41FA5}">
                      <a16:colId xmlns:a16="http://schemas.microsoft.com/office/drawing/2014/main" val="3694896986"/>
                    </a:ext>
                  </a:extLst>
                </a:gridCol>
                <a:gridCol w="749808">
                  <a:extLst>
                    <a:ext uri="{9D8B030D-6E8A-4147-A177-3AD203B41FA5}">
                      <a16:colId xmlns:a16="http://schemas.microsoft.com/office/drawing/2014/main" val="2767886972"/>
                    </a:ext>
                  </a:extLst>
                </a:gridCol>
                <a:gridCol w="493776">
                  <a:extLst>
                    <a:ext uri="{9D8B030D-6E8A-4147-A177-3AD203B41FA5}">
                      <a16:colId xmlns:a16="http://schemas.microsoft.com/office/drawing/2014/main" val="1550950004"/>
                    </a:ext>
                  </a:extLst>
                </a:gridCol>
                <a:gridCol w="484632">
                  <a:extLst>
                    <a:ext uri="{9D8B030D-6E8A-4147-A177-3AD203B41FA5}">
                      <a16:colId xmlns:a16="http://schemas.microsoft.com/office/drawing/2014/main" val="190707523"/>
                    </a:ext>
                  </a:extLst>
                </a:gridCol>
                <a:gridCol w="758952">
                  <a:extLst>
                    <a:ext uri="{9D8B030D-6E8A-4147-A177-3AD203B41FA5}">
                      <a16:colId xmlns:a16="http://schemas.microsoft.com/office/drawing/2014/main" val="2577366269"/>
                    </a:ext>
                  </a:extLst>
                </a:gridCol>
                <a:gridCol w="457200">
                  <a:extLst>
                    <a:ext uri="{9D8B030D-6E8A-4147-A177-3AD203B41FA5}">
                      <a16:colId xmlns:a16="http://schemas.microsoft.com/office/drawing/2014/main" val="1246855038"/>
                    </a:ext>
                  </a:extLst>
                </a:gridCol>
                <a:gridCol w="457200">
                  <a:extLst>
                    <a:ext uri="{9D8B030D-6E8A-4147-A177-3AD203B41FA5}">
                      <a16:colId xmlns:a16="http://schemas.microsoft.com/office/drawing/2014/main" val="3113535718"/>
                    </a:ext>
                  </a:extLst>
                </a:gridCol>
                <a:gridCol w="314505">
                  <a:extLst>
                    <a:ext uri="{9D8B030D-6E8A-4147-A177-3AD203B41FA5}">
                      <a16:colId xmlns:a16="http://schemas.microsoft.com/office/drawing/2014/main" val="594929287"/>
                    </a:ext>
                  </a:extLst>
                </a:gridCol>
                <a:gridCol w="206426">
                  <a:extLst>
                    <a:ext uri="{9D8B030D-6E8A-4147-A177-3AD203B41FA5}">
                      <a16:colId xmlns:a16="http://schemas.microsoft.com/office/drawing/2014/main" val="3722681966"/>
                    </a:ext>
                  </a:extLst>
                </a:gridCol>
              </a:tblGrid>
              <a:tr h="235614">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實際實習</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場所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504382"/>
                  </a:ext>
                </a:extLst>
              </a:tr>
              <a:tr h="31637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情形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marL="0" algn="ctr" defTabSz="914400" rtl="0" eaLnBrk="1" latinLnBrk="0" hangingPunct="1">
                        <a:lnSpc>
                          <a:spcPts val="1200"/>
                        </a:lnSpc>
                        <a:spcAft>
                          <a:spcPts val="0"/>
                        </a:spcAft>
                      </a:pP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114.10</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alt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調整</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欄位</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372816307"/>
                  </a:ext>
                </a:extLst>
              </a:tr>
              <a:tr h="26883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101165122"/>
                  </a:ext>
                </a:extLst>
              </a:tr>
              <a:tr h="3383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71755" algn="ctr" defTabSz="914400" rtl="0" eaLnBrk="1" latinLnBrk="0" hangingPunct="1">
                        <a:lnSpc>
                          <a:spcPts val="1200"/>
                        </a:lnSpc>
                        <a:spcAft>
                          <a:spcPts val="0"/>
                        </a:spcAft>
                      </a:pP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給付</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類型</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77393347"/>
                  </a:ext>
                </a:extLst>
              </a:tr>
              <a:tr h="678835">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71755"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月薪</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marR="71755"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時</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薪</a:t>
                      </a:r>
                    </a:p>
                    <a:p>
                      <a:pPr marL="0" marR="71755" indent="0" algn="l" defTabSz="914400" rtl="0" eaLnBrk="1" fontAlgn="auto" latinLnBrk="0" hangingPunct="1">
                        <a:lnSpc>
                          <a:spcPct val="150000"/>
                        </a:lnSpc>
                        <a:spcBef>
                          <a:spcPts val="0"/>
                        </a:spcBef>
                        <a:spcAft>
                          <a:spcPts val="0"/>
                        </a:spcAft>
                        <a:buClrTx/>
                        <a:buSzTx/>
                        <a:buFontTx/>
                        <a:buNone/>
                        <a:tabLst/>
                        <a:defRPr/>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8372344"/>
                  </a:ext>
                </a:extLst>
              </a:tr>
            </a:tbl>
          </a:graphicData>
        </a:graphic>
      </p:graphicFrame>
    </p:spTree>
    <p:extLst>
      <p:ext uri="{BB962C8B-B14F-4D97-AF65-F5344CB8AC3E}">
        <p14:creationId xmlns:p14="http://schemas.microsoft.com/office/powerpoint/2010/main" val="40953287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4.7</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9050" y="2840007"/>
            <a:ext cx="11965337" cy="341632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獎學金新增「給付類型」及「金額」欄位</a:t>
            </a:r>
            <a:endPar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獎學金</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給付</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類型</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分為「月</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給」、</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「一次性」及「其他</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等</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類</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依實習合約</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公函、其他同等合約效力之文件</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實際</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議定</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給付</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薪資</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類型</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或給付週期</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進行</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填寫。若填</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報</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簡述具體</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給付方式（</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20</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字</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為限</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000" lvl="0"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：該</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機構</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與</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於實習合約中議定，凡實習成績及格者，每學期固定給付一定金額之</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獎學金，</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故請填報【其他：每學期】 。</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2376169061"/>
              </p:ext>
            </p:extLst>
          </p:nvPr>
        </p:nvGraphicFramePr>
        <p:xfrm>
          <a:off x="137830" y="861666"/>
          <a:ext cx="11895672" cy="1982118"/>
        </p:xfrm>
        <a:graphic>
          <a:graphicData uri="http://schemas.openxmlformats.org/drawingml/2006/table">
            <a:tbl>
              <a:tblPr firstRow="1" firstCol="1" bandRow="1"/>
              <a:tblGrid>
                <a:gridCol w="246218">
                  <a:extLst>
                    <a:ext uri="{9D8B030D-6E8A-4147-A177-3AD203B41FA5}">
                      <a16:colId xmlns:a16="http://schemas.microsoft.com/office/drawing/2014/main" val="4008184815"/>
                    </a:ext>
                  </a:extLst>
                </a:gridCol>
                <a:gridCol w="201168">
                  <a:extLst>
                    <a:ext uri="{9D8B030D-6E8A-4147-A177-3AD203B41FA5}">
                      <a16:colId xmlns:a16="http://schemas.microsoft.com/office/drawing/2014/main" val="2150226042"/>
                    </a:ext>
                  </a:extLst>
                </a:gridCol>
                <a:gridCol w="173736">
                  <a:extLst>
                    <a:ext uri="{9D8B030D-6E8A-4147-A177-3AD203B41FA5}">
                      <a16:colId xmlns:a16="http://schemas.microsoft.com/office/drawing/2014/main" val="556411653"/>
                    </a:ext>
                  </a:extLst>
                </a:gridCol>
                <a:gridCol w="192024">
                  <a:extLst>
                    <a:ext uri="{9D8B030D-6E8A-4147-A177-3AD203B41FA5}">
                      <a16:colId xmlns:a16="http://schemas.microsoft.com/office/drawing/2014/main" val="1735472475"/>
                    </a:ext>
                  </a:extLst>
                </a:gridCol>
                <a:gridCol w="210312">
                  <a:extLst>
                    <a:ext uri="{9D8B030D-6E8A-4147-A177-3AD203B41FA5}">
                      <a16:colId xmlns:a16="http://schemas.microsoft.com/office/drawing/2014/main" val="2570597361"/>
                    </a:ext>
                  </a:extLst>
                </a:gridCol>
                <a:gridCol w="210312">
                  <a:extLst>
                    <a:ext uri="{9D8B030D-6E8A-4147-A177-3AD203B41FA5}">
                      <a16:colId xmlns:a16="http://schemas.microsoft.com/office/drawing/2014/main" val="3705450189"/>
                    </a:ext>
                  </a:extLst>
                </a:gridCol>
                <a:gridCol w="402336">
                  <a:extLst>
                    <a:ext uri="{9D8B030D-6E8A-4147-A177-3AD203B41FA5}">
                      <a16:colId xmlns:a16="http://schemas.microsoft.com/office/drawing/2014/main" val="1272193864"/>
                    </a:ext>
                  </a:extLst>
                </a:gridCol>
                <a:gridCol w="411480">
                  <a:extLst>
                    <a:ext uri="{9D8B030D-6E8A-4147-A177-3AD203B41FA5}">
                      <a16:colId xmlns:a16="http://schemas.microsoft.com/office/drawing/2014/main" val="3889374029"/>
                    </a:ext>
                  </a:extLst>
                </a:gridCol>
                <a:gridCol w="585216">
                  <a:extLst>
                    <a:ext uri="{9D8B030D-6E8A-4147-A177-3AD203B41FA5}">
                      <a16:colId xmlns:a16="http://schemas.microsoft.com/office/drawing/2014/main" val="843182655"/>
                    </a:ext>
                  </a:extLst>
                </a:gridCol>
                <a:gridCol w="731520">
                  <a:extLst>
                    <a:ext uri="{9D8B030D-6E8A-4147-A177-3AD203B41FA5}">
                      <a16:colId xmlns:a16="http://schemas.microsoft.com/office/drawing/2014/main" val="1630442864"/>
                    </a:ext>
                  </a:extLst>
                </a:gridCol>
                <a:gridCol w="621792">
                  <a:extLst>
                    <a:ext uri="{9D8B030D-6E8A-4147-A177-3AD203B41FA5}">
                      <a16:colId xmlns:a16="http://schemas.microsoft.com/office/drawing/2014/main" val="3503463009"/>
                    </a:ext>
                  </a:extLst>
                </a:gridCol>
                <a:gridCol w="621792">
                  <a:extLst>
                    <a:ext uri="{9D8B030D-6E8A-4147-A177-3AD203B41FA5}">
                      <a16:colId xmlns:a16="http://schemas.microsoft.com/office/drawing/2014/main" val="4286134012"/>
                    </a:ext>
                  </a:extLst>
                </a:gridCol>
                <a:gridCol w="557784">
                  <a:extLst>
                    <a:ext uri="{9D8B030D-6E8A-4147-A177-3AD203B41FA5}">
                      <a16:colId xmlns:a16="http://schemas.microsoft.com/office/drawing/2014/main" val="4278511865"/>
                    </a:ext>
                  </a:extLst>
                </a:gridCol>
                <a:gridCol w="649224">
                  <a:extLst>
                    <a:ext uri="{9D8B030D-6E8A-4147-A177-3AD203B41FA5}">
                      <a16:colId xmlns:a16="http://schemas.microsoft.com/office/drawing/2014/main" val="3528157265"/>
                    </a:ext>
                  </a:extLst>
                </a:gridCol>
                <a:gridCol w="850392">
                  <a:extLst>
                    <a:ext uri="{9D8B030D-6E8A-4147-A177-3AD203B41FA5}">
                      <a16:colId xmlns:a16="http://schemas.microsoft.com/office/drawing/2014/main" val="3831540940"/>
                    </a:ext>
                  </a:extLst>
                </a:gridCol>
                <a:gridCol w="585216">
                  <a:extLst>
                    <a:ext uri="{9D8B030D-6E8A-4147-A177-3AD203B41FA5}">
                      <a16:colId xmlns:a16="http://schemas.microsoft.com/office/drawing/2014/main" val="3598535930"/>
                    </a:ext>
                  </a:extLst>
                </a:gridCol>
                <a:gridCol w="548640">
                  <a:extLst>
                    <a:ext uri="{9D8B030D-6E8A-4147-A177-3AD203B41FA5}">
                      <a16:colId xmlns:a16="http://schemas.microsoft.com/office/drawing/2014/main" val="3694896986"/>
                    </a:ext>
                  </a:extLst>
                </a:gridCol>
                <a:gridCol w="749808">
                  <a:extLst>
                    <a:ext uri="{9D8B030D-6E8A-4147-A177-3AD203B41FA5}">
                      <a16:colId xmlns:a16="http://schemas.microsoft.com/office/drawing/2014/main" val="2767886972"/>
                    </a:ext>
                  </a:extLst>
                </a:gridCol>
                <a:gridCol w="493776">
                  <a:extLst>
                    <a:ext uri="{9D8B030D-6E8A-4147-A177-3AD203B41FA5}">
                      <a16:colId xmlns:a16="http://schemas.microsoft.com/office/drawing/2014/main" val="1550950004"/>
                    </a:ext>
                  </a:extLst>
                </a:gridCol>
                <a:gridCol w="484632">
                  <a:extLst>
                    <a:ext uri="{9D8B030D-6E8A-4147-A177-3AD203B41FA5}">
                      <a16:colId xmlns:a16="http://schemas.microsoft.com/office/drawing/2014/main" val="190707523"/>
                    </a:ext>
                  </a:extLst>
                </a:gridCol>
                <a:gridCol w="758952">
                  <a:extLst>
                    <a:ext uri="{9D8B030D-6E8A-4147-A177-3AD203B41FA5}">
                      <a16:colId xmlns:a16="http://schemas.microsoft.com/office/drawing/2014/main" val="2577366269"/>
                    </a:ext>
                  </a:extLst>
                </a:gridCol>
                <a:gridCol w="457200">
                  <a:extLst>
                    <a:ext uri="{9D8B030D-6E8A-4147-A177-3AD203B41FA5}">
                      <a16:colId xmlns:a16="http://schemas.microsoft.com/office/drawing/2014/main" val="1246855038"/>
                    </a:ext>
                  </a:extLst>
                </a:gridCol>
                <a:gridCol w="457200">
                  <a:extLst>
                    <a:ext uri="{9D8B030D-6E8A-4147-A177-3AD203B41FA5}">
                      <a16:colId xmlns:a16="http://schemas.microsoft.com/office/drawing/2014/main" val="3113535718"/>
                    </a:ext>
                  </a:extLst>
                </a:gridCol>
                <a:gridCol w="314505">
                  <a:extLst>
                    <a:ext uri="{9D8B030D-6E8A-4147-A177-3AD203B41FA5}">
                      <a16:colId xmlns:a16="http://schemas.microsoft.com/office/drawing/2014/main" val="594929287"/>
                    </a:ext>
                  </a:extLst>
                </a:gridCol>
                <a:gridCol w="380437">
                  <a:extLst>
                    <a:ext uri="{9D8B030D-6E8A-4147-A177-3AD203B41FA5}">
                      <a16:colId xmlns:a16="http://schemas.microsoft.com/office/drawing/2014/main" val="3722681966"/>
                    </a:ext>
                  </a:extLst>
                </a:gridCol>
              </a:tblGrid>
              <a:tr h="235614">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實際實習</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場所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504382"/>
                  </a:ext>
                </a:extLst>
              </a:tr>
              <a:tr h="31637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情形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marL="0" algn="ctr" defTabSz="914400" rtl="0" eaLnBrk="1" latinLnBrk="0" hangingPunct="1">
                        <a:lnSpc>
                          <a:spcPts val="1200"/>
                        </a:lnSpc>
                        <a:spcAft>
                          <a:spcPts val="0"/>
                        </a:spcAft>
                      </a:pP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114.10</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alt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調整</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欄位</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372816307"/>
                  </a:ext>
                </a:extLst>
              </a:tr>
              <a:tr h="26883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101165122"/>
                  </a:ext>
                </a:extLst>
              </a:tr>
              <a:tr h="3383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77393347"/>
                  </a:ext>
                </a:extLst>
              </a:tr>
              <a:tr h="678835">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月薪</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時</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薪</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a:t>
                      </a:r>
                    </a:p>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一次</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性</a:t>
                      </a:r>
                    </a:p>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8372344"/>
                  </a:ext>
                </a:extLst>
              </a:tr>
            </a:tbl>
          </a:graphicData>
        </a:graphic>
      </p:graphicFrame>
    </p:spTree>
    <p:extLst>
      <p:ext uri="{BB962C8B-B14F-4D97-AF65-F5344CB8AC3E}">
        <p14:creationId xmlns:p14="http://schemas.microsoft.com/office/powerpoint/2010/main" val="2351490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9050" y="2840007"/>
            <a:ext cx="11965337" cy="4247317"/>
          </a:xfrm>
          <a:prstGeom prst="rect">
            <a:avLst/>
          </a:prstGeom>
        </p:spPr>
        <p:txBody>
          <a:bodyPr wrap="square">
            <a:spAutoFit/>
          </a:bodyPr>
          <a:lstStyle/>
          <a:p>
            <a:pPr algn="just">
              <a:lnSpc>
                <a:spcPts val="3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獎學金新增「給付類型」及「金額」欄位</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獎學金</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請填報實習</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合約</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公函、其他同等合約效力之文件</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中載明之</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月」金額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屬「</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按月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」給付，請填寫</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每月給付</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屬「</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一次性</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」給付，請填寫</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合約議定之獎學金總額</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除</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實習月份</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的金額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若屬「</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」給付，請填寫</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合約中各給付週期所議定金額，並換算為每月給付</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的金額。</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4863" lvl="1" algn="just">
              <a:lnSpc>
                <a:spcPts val="3600"/>
              </a:lnSpc>
              <a:spcBef>
                <a:spcPts val="0"/>
              </a:spcBef>
              <a:spcAft>
                <a:spcPts val="0"/>
              </a:spcAft>
              <a:tabLst>
                <a:tab pos="804863"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：學校與</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C</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機構於實習合約中議定，學生</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每學期</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至</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C</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機構實習</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時間為</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4.5</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個月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，每</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學期給付獎學金</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22,500</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其金額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請填</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報</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5,000</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(22,500</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學期</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÷4.5</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個月</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5,000</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1" algn="just">
              <a:lnSpc>
                <a:spcPts val="3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2190490342"/>
              </p:ext>
            </p:extLst>
          </p:nvPr>
        </p:nvGraphicFramePr>
        <p:xfrm>
          <a:off x="137830" y="861666"/>
          <a:ext cx="11895672" cy="1982118"/>
        </p:xfrm>
        <a:graphic>
          <a:graphicData uri="http://schemas.openxmlformats.org/drawingml/2006/table">
            <a:tbl>
              <a:tblPr firstRow="1" firstCol="1" bandRow="1"/>
              <a:tblGrid>
                <a:gridCol w="246218">
                  <a:extLst>
                    <a:ext uri="{9D8B030D-6E8A-4147-A177-3AD203B41FA5}">
                      <a16:colId xmlns:a16="http://schemas.microsoft.com/office/drawing/2014/main" val="4008184815"/>
                    </a:ext>
                  </a:extLst>
                </a:gridCol>
                <a:gridCol w="201168">
                  <a:extLst>
                    <a:ext uri="{9D8B030D-6E8A-4147-A177-3AD203B41FA5}">
                      <a16:colId xmlns:a16="http://schemas.microsoft.com/office/drawing/2014/main" val="2150226042"/>
                    </a:ext>
                  </a:extLst>
                </a:gridCol>
                <a:gridCol w="173736">
                  <a:extLst>
                    <a:ext uri="{9D8B030D-6E8A-4147-A177-3AD203B41FA5}">
                      <a16:colId xmlns:a16="http://schemas.microsoft.com/office/drawing/2014/main" val="556411653"/>
                    </a:ext>
                  </a:extLst>
                </a:gridCol>
                <a:gridCol w="192024">
                  <a:extLst>
                    <a:ext uri="{9D8B030D-6E8A-4147-A177-3AD203B41FA5}">
                      <a16:colId xmlns:a16="http://schemas.microsoft.com/office/drawing/2014/main" val="1735472475"/>
                    </a:ext>
                  </a:extLst>
                </a:gridCol>
                <a:gridCol w="210312">
                  <a:extLst>
                    <a:ext uri="{9D8B030D-6E8A-4147-A177-3AD203B41FA5}">
                      <a16:colId xmlns:a16="http://schemas.microsoft.com/office/drawing/2014/main" val="2570597361"/>
                    </a:ext>
                  </a:extLst>
                </a:gridCol>
                <a:gridCol w="210312">
                  <a:extLst>
                    <a:ext uri="{9D8B030D-6E8A-4147-A177-3AD203B41FA5}">
                      <a16:colId xmlns:a16="http://schemas.microsoft.com/office/drawing/2014/main" val="3705450189"/>
                    </a:ext>
                  </a:extLst>
                </a:gridCol>
                <a:gridCol w="402336">
                  <a:extLst>
                    <a:ext uri="{9D8B030D-6E8A-4147-A177-3AD203B41FA5}">
                      <a16:colId xmlns:a16="http://schemas.microsoft.com/office/drawing/2014/main" val="1272193864"/>
                    </a:ext>
                  </a:extLst>
                </a:gridCol>
                <a:gridCol w="411480">
                  <a:extLst>
                    <a:ext uri="{9D8B030D-6E8A-4147-A177-3AD203B41FA5}">
                      <a16:colId xmlns:a16="http://schemas.microsoft.com/office/drawing/2014/main" val="3889374029"/>
                    </a:ext>
                  </a:extLst>
                </a:gridCol>
                <a:gridCol w="585216">
                  <a:extLst>
                    <a:ext uri="{9D8B030D-6E8A-4147-A177-3AD203B41FA5}">
                      <a16:colId xmlns:a16="http://schemas.microsoft.com/office/drawing/2014/main" val="843182655"/>
                    </a:ext>
                  </a:extLst>
                </a:gridCol>
                <a:gridCol w="731520">
                  <a:extLst>
                    <a:ext uri="{9D8B030D-6E8A-4147-A177-3AD203B41FA5}">
                      <a16:colId xmlns:a16="http://schemas.microsoft.com/office/drawing/2014/main" val="1630442864"/>
                    </a:ext>
                  </a:extLst>
                </a:gridCol>
                <a:gridCol w="621792">
                  <a:extLst>
                    <a:ext uri="{9D8B030D-6E8A-4147-A177-3AD203B41FA5}">
                      <a16:colId xmlns:a16="http://schemas.microsoft.com/office/drawing/2014/main" val="3503463009"/>
                    </a:ext>
                  </a:extLst>
                </a:gridCol>
                <a:gridCol w="621792">
                  <a:extLst>
                    <a:ext uri="{9D8B030D-6E8A-4147-A177-3AD203B41FA5}">
                      <a16:colId xmlns:a16="http://schemas.microsoft.com/office/drawing/2014/main" val="4286134012"/>
                    </a:ext>
                  </a:extLst>
                </a:gridCol>
                <a:gridCol w="557784">
                  <a:extLst>
                    <a:ext uri="{9D8B030D-6E8A-4147-A177-3AD203B41FA5}">
                      <a16:colId xmlns:a16="http://schemas.microsoft.com/office/drawing/2014/main" val="4278511865"/>
                    </a:ext>
                  </a:extLst>
                </a:gridCol>
                <a:gridCol w="649224">
                  <a:extLst>
                    <a:ext uri="{9D8B030D-6E8A-4147-A177-3AD203B41FA5}">
                      <a16:colId xmlns:a16="http://schemas.microsoft.com/office/drawing/2014/main" val="3528157265"/>
                    </a:ext>
                  </a:extLst>
                </a:gridCol>
                <a:gridCol w="850392">
                  <a:extLst>
                    <a:ext uri="{9D8B030D-6E8A-4147-A177-3AD203B41FA5}">
                      <a16:colId xmlns:a16="http://schemas.microsoft.com/office/drawing/2014/main" val="3831540940"/>
                    </a:ext>
                  </a:extLst>
                </a:gridCol>
                <a:gridCol w="585216">
                  <a:extLst>
                    <a:ext uri="{9D8B030D-6E8A-4147-A177-3AD203B41FA5}">
                      <a16:colId xmlns:a16="http://schemas.microsoft.com/office/drawing/2014/main" val="3598535930"/>
                    </a:ext>
                  </a:extLst>
                </a:gridCol>
                <a:gridCol w="548640">
                  <a:extLst>
                    <a:ext uri="{9D8B030D-6E8A-4147-A177-3AD203B41FA5}">
                      <a16:colId xmlns:a16="http://schemas.microsoft.com/office/drawing/2014/main" val="3694896986"/>
                    </a:ext>
                  </a:extLst>
                </a:gridCol>
                <a:gridCol w="749808">
                  <a:extLst>
                    <a:ext uri="{9D8B030D-6E8A-4147-A177-3AD203B41FA5}">
                      <a16:colId xmlns:a16="http://schemas.microsoft.com/office/drawing/2014/main" val="2767886972"/>
                    </a:ext>
                  </a:extLst>
                </a:gridCol>
                <a:gridCol w="493776">
                  <a:extLst>
                    <a:ext uri="{9D8B030D-6E8A-4147-A177-3AD203B41FA5}">
                      <a16:colId xmlns:a16="http://schemas.microsoft.com/office/drawing/2014/main" val="1550950004"/>
                    </a:ext>
                  </a:extLst>
                </a:gridCol>
                <a:gridCol w="484632">
                  <a:extLst>
                    <a:ext uri="{9D8B030D-6E8A-4147-A177-3AD203B41FA5}">
                      <a16:colId xmlns:a16="http://schemas.microsoft.com/office/drawing/2014/main" val="190707523"/>
                    </a:ext>
                  </a:extLst>
                </a:gridCol>
                <a:gridCol w="758952">
                  <a:extLst>
                    <a:ext uri="{9D8B030D-6E8A-4147-A177-3AD203B41FA5}">
                      <a16:colId xmlns:a16="http://schemas.microsoft.com/office/drawing/2014/main" val="2577366269"/>
                    </a:ext>
                  </a:extLst>
                </a:gridCol>
                <a:gridCol w="457200">
                  <a:extLst>
                    <a:ext uri="{9D8B030D-6E8A-4147-A177-3AD203B41FA5}">
                      <a16:colId xmlns:a16="http://schemas.microsoft.com/office/drawing/2014/main" val="1246855038"/>
                    </a:ext>
                  </a:extLst>
                </a:gridCol>
                <a:gridCol w="457200">
                  <a:extLst>
                    <a:ext uri="{9D8B030D-6E8A-4147-A177-3AD203B41FA5}">
                      <a16:colId xmlns:a16="http://schemas.microsoft.com/office/drawing/2014/main" val="3113535718"/>
                    </a:ext>
                  </a:extLst>
                </a:gridCol>
                <a:gridCol w="314505">
                  <a:extLst>
                    <a:ext uri="{9D8B030D-6E8A-4147-A177-3AD203B41FA5}">
                      <a16:colId xmlns:a16="http://schemas.microsoft.com/office/drawing/2014/main" val="594929287"/>
                    </a:ext>
                  </a:extLst>
                </a:gridCol>
                <a:gridCol w="380437">
                  <a:extLst>
                    <a:ext uri="{9D8B030D-6E8A-4147-A177-3AD203B41FA5}">
                      <a16:colId xmlns:a16="http://schemas.microsoft.com/office/drawing/2014/main" val="3722681966"/>
                    </a:ext>
                  </a:extLst>
                </a:gridCol>
              </a:tblGrid>
              <a:tr h="235614">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實際實習</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場所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504382"/>
                  </a:ext>
                </a:extLst>
              </a:tr>
              <a:tr h="31637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情形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marL="0" algn="ctr" defTabSz="914400" rtl="0" eaLnBrk="1" latinLnBrk="0" hangingPunct="1">
                        <a:lnSpc>
                          <a:spcPts val="1200"/>
                        </a:lnSpc>
                        <a:spcAft>
                          <a:spcPts val="0"/>
                        </a:spcAft>
                      </a:pP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114.10</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alt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調整</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欄位</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372816307"/>
                  </a:ext>
                </a:extLst>
              </a:tr>
              <a:tr h="26883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101165122"/>
                  </a:ext>
                </a:extLst>
              </a:tr>
              <a:tr h="3383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77393347"/>
                  </a:ext>
                </a:extLst>
              </a:tr>
              <a:tr h="678835">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月薪</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時</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薪</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a:t>
                      </a:r>
                    </a:p>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一次</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性</a:t>
                      </a:r>
                    </a:p>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月給</a:t>
                      </a:r>
                    </a:p>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一次性</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8372344"/>
                  </a:ext>
                </a:extLst>
              </a:tr>
            </a:tbl>
          </a:graphicData>
        </a:graphic>
      </p:graphicFrame>
    </p:spTree>
    <p:extLst>
      <p:ext uri="{BB962C8B-B14F-4D97-AF65-F5344CB8AC3E}">
        <p14:creationId xmlns:p14="http://schemas.microsoft.com/office/powerpoint/2010/main" val="38337276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4.9</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9051" y="2821719"/>
            <a:ext cx="11874452" cy="341632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津貼</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「給付類型」及「金額」欄位</a:t>
            </a:r>
            <a:endPar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津貼</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給付</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類型</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分為「月給」、「一次性」及「其他</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等</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類</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，請依實習合約</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公函、其他同等合約效力之文件</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實際議定給付薪資類型</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或給付週期</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進行填寫。若填</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報</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簡述具體</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給付方式（</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20</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字</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為限</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000" lvl="0"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該</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機構和學校於實習合約中議定</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，依照</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公司「每季」營利狀況給付固定額度之津貼，故請填報【其他：每季】。</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540307348"/>
              </p:ext>
            </p:extLst>
          </p:nvPr>
        </p:nvGraphicFramePr>
        <p:xfrm>
          <a:off x="137830" y="861666"/>
          <a:ext cx="11895672" cy="1982118"/>
        </p:xfrm>
        <a:graphic>
          <a:graphicData uri="http://schemas.openxmlformats.org/drawingml/2006/table">
            <a:tbl>
              <a:tblPr firstRow="1" firstCol="1" bandRow="1"/>
              <a:tblGrid>
                <a:gridCol w="246218">
                  <a:extLst>
                    <a:ext uri="{9D8B030D-6E8A-4147-A177-3AD203B41FA5}">
                      <a16:colId xmlns:a16="http://schemas.microsoft.com/office/drawing/2014/main" val="4008184815"/>
                    </a:ext>
                  </a:extLst>
                </a:gridCol>
                <a:gridCol w="201168">
                  <a:extLst>
                    <a:ext uri="{9D8B030D-6E8A-4147-A177-3AD203B41FA5}">
                      <a16:colId xmlns:a16="http://schemas.microsoft.com/office/drawing/2014/main" val="2150226042"/>
                    </a:ext>
                  </a:extLst>
                </a:gridCol>
                <a:gridCol w="173736">
                  <a:extLst>
                    <a:ext uri="{9D8B030D-6E8A-4147-A177-3AD203B41FA5}">
                      <a16:colId xmlns:a16="http://schemas.microsoft.com/office/drawing/2014/main" val="556411653"/>
                    </a:ext>
                  </a:extLst>
                </a:gridCol>
                <a:gridCol w="192024">
                  <a:extLst>
                    <a:ext uri="{9D8B030D-6E8A-4147-A177-3AD203B41FA5}">
                      <a16:colId xmlns:a16="http://schemas.microsoft.com/office/drawing/2014/main" val="1735472475"/>
                    </a:ext>
                  </a:extLst>
                </a:gridCol>
                <a:gridCol w="210312">
                  <a:extLst>
                    <a:ext uri="{9D8B030D-6E8A-4147-A177-3AD203B41FA5}">
                      <a16:colId xmlns:a16="http://schemas.microsoft.com/office/drawing/2014/main" val="2570597361"/>
                    </a:ext>
                  </a:extLst>
                </a:gridCol>
                <a:gridCol w="210312">
                  <a:extLst>
                    <a:ext uri="{9D8B030D-6E8A-4147-A177-3AD203B41FA5}">
                      <a16:colId xmlns:a16="http://schemas.microsoft.com/office/drawing/2014/main" val="3705450189"/>
                    </a:ext>
                  </a:extLst>
                </a:gridCol>
                <a:gridCol w="402336">
                  <a:extLst>
                    <a:ext uri="{9D8B030D-6E8A-4147-A177-3AD203B41FA5}">
                      <a16:colId xmlns:a16="http://schemas.microsoft.com/office/drawing/2014/main" val="1272193864"/>
                    </a:ext>
                  </a:extLst>
                </a:gridCol>
                <a:gridCol w="411480">
                  <a:extLst>
                    <a:ext uri="{9D8B030D-6E8A-4147-A177-3AD203B41FA5}">
                      <a16:colId xmlns:a16="http://schemas.microsoft.com/office/drawing/2014/main" val="3889374029"/>
                    </a:ext>
                  </a:extLst>
                </a:gridCol>
                <a:gridCol w="585216">
                  <a:extLst>
                    <a:ext uri="{9D8B030D-6E8A-4147-A177-3AD203B41FA5}">
                      <a16:colId xmlns:a16="http://schemas.microsoft.com/office/drawing/2014/main" val="843182655"/>
                    </a:ext>
                  </a:extLst>
                </a:gridCol>
                <a:gridCol w="731520">
                  <a:extLst>
                    <a:ext uri="{9D8B030D-6E8A-4147-A177-3AD203B41FA5}">
                      <a16:colId xmlns:a16="http://schemas.microsoft.com/office/drawing/2014/main" val="1630442864"/>
                    </a:ext>
                  </a:extLst>
                </a:gridCol>
                <a:gridCol w="621792">
                  <a:extLst>
                    <a:ext uri="{9D8B030D-6E8A-4147-A177-3AD203B41FA5}">
                      <a16:colId xmlns:a16="http://schemas.microsoft.com/office/drawing/2014/main" val="3503463009"/>
                    </a:ext>
                  </a:extLst>
                </a:gridCol>
                <a:gridCol w="621792">
                  <a:extLst>
                    <a:ext uri="{9D8B030D-6E8A-4147-A177-3AD203B41FA5}">
                      <a16:colId xmlns:a16="http://schemas.microsoft.com/office/drawing/2014/main" val="4286134012"/>
                    </a:ext>
                  </a:extLst>
                </a:gridCol>
                <a:gridCol w="557784">
                  <a:extLst>
                    <a:ext uri="{9D8B030D-6E8A-4147-A177-3AD203B41FA5}">
                      <a16:colId xmlns:a16="http://schemas.microsoft.com/office/drawing/2014/main" val="4278511865"/>
                    </a:ext>
                  </a:extLst>
                </a:gridCol>
                <a:gridCol w="649224">
                  <a:extLst>
                    <a:ext uri="{9D8B030D-6E8A-4147-A177-3AD203B41FA5}">
                      <a16:colId xmlns:a16="http://schemas.microsoft.com/office/drawing/2014/main" val="3528157265"/>
                    </a:ext>
                  </a:extLst>
                </a:gridCol>
                <a:gridCol w="850392">
                  <a:extLst>
                    <a:ext uri="{9D8B030D-6E8A-4147-A177-3AD203B41FA5}">
                      <a16:colId xmlns:a16="http://schemas.microsoft.com/office/drawing/2014/main" val="3831540940"/>
                    </a:ext>
                  </a:extLst>
                </a:gridCol>
                <a:gridCol w="585216">
                  <a:extLst>
                    <a:ext uri="{9D8B030D-6E8A-4147-A177-3AD203B41FA5}">
                      <a16:colId xmlns:a16="http://schemas.microsoft.com/office/drawing/2014/main" val="3598535930"/>
                    </a:ext>
                  </a:extLst>
                </a:gridCol>
                <a:gridCol w="548640">
                  <a:extLst>
                    <a:ext uri="{9D8B030D-6E8A-4147-A177-3AD203B41FA5}">
                      <a16:colId xmlns:a16="http://schemas.microsoft.com/office/drawing/2014/main" val="3694896986"/>
                    </a:ext>
                  </a:extLst>
                </a:gridCol>
                <a:gridCol w="749808">
                  <a:extLst>
                    <a:ext uri="{9D8B030D-6E8A-4147-A177-3AD203B41FA5}">
                      <a16:colId xmlns:a16="http://schemas.microsoft.com/office/drawing/2014/main" val="2767886972"/>
                    </a:ext>
                  </a:extLst>
                </a:gridCol>
                <a:gridCol w="493776">
                  <a:extLst>
                    <a:ext uri="{9D8B030D-6E8A-4147-A177-3AD203B41FA5}">
                      <a16:colId xmlns:a16="http://schemas.microsoft.com/office/drawing/2014/main" val="1550950004"/>
                    </a:ext>
                  </a:extLst>
                </a:gridCol>
                <a:gridCol w="484632">
                  <a:extLst>
                    <a:ext uri="{9D8B030D-6E8A-4147-A177-3AD203B41FA5}">
                      <a16:colId xmlns:a16="http://schemas.microsoft.com/office/drawing/2014/main" val="190707523"/>
                    </a:ext>
                  </a:extLst>
                </a:gridCol>
                <a:gridCol w="758952">
                  <a:extLst>
                    <a:ext uri="{9D8B030D-6E8A-4147-A177-3AD203B41FA5}">
                      <a16:colId xmlns:a16="http://schemas.microsoft.com/office/drawing/2014/main" val="2577366269"/>
                    </a:ext>
                  </a:extLst>
                </a:gridCol>
                <a:gridCol w="457200">
                  <a:extLst>
                    <a:ext uri="{9D8B030D-6E8A-4147-A177-3AD203B41FA5}">
                      <a16:colId xmlns:a16="http://schemas.microsoft.com/office/drawing/2014/main" val="1246855038"/>
                    </a:ext>
                  </a:extLst>
                </a:gridCol>
                <a:gridCol w="457200">
                  <a:extLst>
                    <a:ext uri="{9D8B030D-6E8A-4147-A177-3AD203B41FA5}">
                      <a16:colId xmlns:a16="http://schemas.microsoft.com/office/drawing/2014/main" val="3113535718"/>
                    </a:ext>
                  </a:extLst>
                </a:gridCol>
                <a:gridCol w="314505">
                  <a:extLst>
                    <a:ext uri="{9D8B030D-6E8A-4147-A177-3AD203B41FA5}">
                      <a16:colId xmlns:a16="http://schemas.microsoft.com/office/drawing/2014/main" val="594929287"/>
                    </a:ext>
                  </a:extLst>
                </a:gridCol>
                <a:gridCol w="380437">
                  <a:extLst>
                    <a:ext uri="{9D8B030D-6E8A-4147-A177-3AD203B41FA5}">
                      <a16:colId xmlns:a16="http://schemas.microsoft.com/office/drawing/2014/main" val="3722681966"/>
                    </a:ext>
                  </a:extLst>
                </a:gridCol>
              </a:tblGrid>
              <a:tr h="235614">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實際實習</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場所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504382"/>
                  </a:ext>
                </a:extLst>
              </a:tr>
              <a:tr h="31637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情形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marL="0" algn="ctr" defTabSz="914400" rtl="0" eaLnBrk="1" latinLnBrk="0" hangingPunct="1">
                        <a:lnSpc>
                          <a:spcPts val="1200"/>
                        </a:lnSpc>
                        <a:spcAft>
                          <a:spcPts val="0"/>
                        </a:spcAft>
                      </a:pP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114.10</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alt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調整</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欄位</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372816307"/>
                  </a:ext>
                </a:extLst>
              </a:tr>
              <a:tr h="26883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101165122"/>
                  </a:ext>
                </a:extLst>
              </a:tr>
              <a:tr h="3383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77393347"/>
                  </a:ext>
                </a:extLst>
              </a:tr>
              <a:tr h="678835">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月薪</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時</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薪</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a:t>
                      </a:r>
                    </a:p>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a:t>
                      </a:r>
                    </a:p>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a:t>
                      </a:r>
                    </a:p>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一次</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性</a:t>
                      </a:r>
                    </a:p>
                    <a:p>
                      <a:pPr marL="0" marR="0" indent="0" algn="l" defTabSz="914400" rtl="0" eaLnBrk="1" fontAlgn="auto" latinLnBrk="0" hangingPunct="1">
                        <a:lnSpc>
                          <a:spcPct val="150000"/>
                        </a:lnSpc>
                        <a:spcBef>
                          <a:spcPts val="0"/>
                        </a:spcBef>
                        <a:spcAft>
                          <a:spcPts val="0"/>
                        </a:spcAft>
                        <a:buClrTx/>
                        <a:buSzTx/>
                        <a:buFontTx/>
                        <a:buNone/>
                        <a:tabLst/>
                        <a:defRPr/>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8372344"/>
                  </a:ext>
                </a:extLst>
              </a:tr>
            </a:tbl>
          </a:graphicData>
        </a:graphic>
      </p:graphicFrame>
    </p:spTree>
    <p:extLst>
      <p:ext uri="{BB962C8B-B14F-4D97-AF65-F5344CB8AC3E}">
        <p14:creationId xmlns:p14="http://schemas.microsoft.com/office/powerpoint/2010/main" val="3180117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4.10</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9051" y="2821719"/>
            <a:ext cx="11764725" cy="4452501"/>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津貼</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「給付類型」及「金額」欄位</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津貼</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請填報實習</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合約</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公函、其他同等合約效力之文件</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中載明之</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月」金額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若屬「</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按月</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」給付，請填寫</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每月所有津貼之加總金額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屬「</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一次性</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」給付，請填寫</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合約議定之所有</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津貼加</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總金額除</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實習</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月份</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的金額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屬「</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」給付，請填寫</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合約中各給付週期所議定金額，並換算為每月給付</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的金額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：學生至</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D</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機構實習</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年，學校與</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D</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機構於實習合約中議定，若公司營運狀況穩定且學生實習表現優異，每季</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個月</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將給付</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10,000</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元實習津貼及</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5,000</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元績效津貼。</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其金額</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報</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5,000</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((10,000+5,000)</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季</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季</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÷12</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個月</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5,000</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910435587"/>
              </p:ext>
            </p:extLst>
          </p:nvPr>
        </p:nvGraphicFramePr>
        <p:xfrm>
          <a:off x="137830" y="861666"/>
          <a:ext cx="11895672" cy="1982118"/>
        </p:xfrm>
        <a:graphic>
          <a:graphicData uri="http://schemas.openxmlformats.org/drawingml/2006/table">
            <a:tbl>
              <a:tblPr firstRow="1" firstCol="1" bandRow="1"/>
              <a:tblGrid>
                <a:gridCol w="246218">
                  <a:extLst>
                    <a:ext uri="{9D8B030D-6E8A-4147-A177-3AD203B41FA5}">
                      <a16:colId xmlns:a16="http://schemas.microsoft.com/office/drawing/2014/main" val="4008184815"/>
                    </a:ext>
                  </a:extLst>
                </a:gridCol>
                <a:gridCol w="201168">
                  <a:extLst>
                    <a:ext uri="{9D8B030D-6E8A-4147-A177-3AD203B41FA5}">
                      <a16:colId xmlns:a16="http://schemas.microsoft.com/office/drawing/2014/main" val="2150226042"/>
                    </a:ext>
                  </a:extLst>
                </a:gridCol>
                <a:gridCol w="173736">
                  <a:extLst>
                    <a:ext uri="{9D8B030D-6E8A-4147-A177-3AD203B41FA5}">
                      <a16:colId xmlns:a16="http://schemas.microsoft.com/office/drawing/2014/main" val="556411653"/>
                    </a:ext>
                  </a:extLst>
                </a:gridCol>
                <a:gridCol w="192024">
                  <a:extLst>
                    <a:ext uri="{9D8B030D-6E8A-4147-A177-3AD203B41FA5}">
                      <a16:colId xmlns:a16="http://schemas.microsoft.com/office/drawing/2014/main" val="1735472475"/>
                    </a:ext>
                  </a:extLst>
                </a:gridCol>
                <a:gridCol w="210312">
                  <a:extLst>
                    <a:ext uri="{9D8B030D-6E8A-4147-A177-3AD203B41FA5}">
                      <a16:colId xmlns:a16="http://schemas.microsoft.com/office/drawing/2014/main" val="2570597361"/>
                    </a:ext>
                  </a:extLst>
                </a:gridCol>
                <a:gridCol w="210312">
                  <a:extLst>
                    <a:ext uri="{9D8B030D-6E8A-4147-A177-3AD203B41FA5}">
                      <a16:colId xmlns:a16="http://schemas.microsoft.com/office/drawing/2014/main" val="3705450189"/>
                    </a:ext>
                  </a:extLst>
                </a:gridCol>
                <a:gridCol w="402336">
                  <a:extLst>
                    <a:ext uri="{9D8B030D-6E8A-4147-A177-3AD203B41FA5}">
                      <a16:colId xmlns:a16="http://schemas.microsoft.com/office/drawing/2014/main" val="1272193864"/>
                    </a:ext>
                  </a:extLst>
                </a:gridCol>
                <a:gridCol w="411480">
                  <a:extLst>
                    <a:ext uri="{9D8B030D-6E8A-4147-A177-3AD203B41FA5}">
                      <a16:colId xmlns:a16="http://schemas.microsoft.com/office/drawing/2014/main" val="3889374029"/>
                    </a:ext>
                  </a:extLst>
                </a:gridCol>
                <a:gridCol w="585216">
                  <a:extLst>
                    <a:ext uri="{9D8B030D-6E8A-4147-A177-3AD203B41FA5}">
                      <a16:colId xmlns:a16="http://schemas.microsoft.com/office/drawing/2014/main" val="843182655"/>
                    </a:ext>
                  </a:extLst>
                </a:gridCol>
                <a:gridCol w="731520">
                  <a:extLst>
                    <a:ext uri="{9D8B030D-6E8A-4147-A177-3AD203B41FA5}">
                      <a16:colId xmlns:a16="http://schemas.microsoft.com/office/drawing/2014/main" val="1630442864"/>
                    </a:ext>
                  </a:extLst>
                </a:gridCol>
                <a:gridCol w="621792">
                  <a:extLst>
                    <a:ext uri="{9D8B030D-6E8A-4147-A177-3AD203B41FA5}">
                      <a16:colId xmlns:a16="http://schemas.microsoft.com/office/drawing/2014/main" val="3503463009"/>
                    </a:ext>
                  </a:extLst>
                </a:gridCol>
                <a:gridCol w="621792">
                  <a:extLst>
                    <a:ext uri="{9D8B030D-6E8A-4147-A177-3AD203B41FA5}">
                      <a16:colId xmlns:a16="http://schemas.microsoft.com/office/drawing/2014/main" val="4286134012"/>
                    </a:ext>
                  </a:extLst>
                </a:gridCol>
                <a:gridCol w="557784">
                  <a:extLst>
                    <a:ext uri="{9D8B030D-6E8A-4147-A177-3AD203B41FA5}">
                      <a16:colId xmlns:a16="http://schemas.microsoft.com/office/drawing/2014/main" val="4278511865"/>
                    </a:ext>
                  </a:extLst>
                </a:gridCol>
                <a:gridCol w="649224">
                  <a:extLst>
                    <a:ext uri="{9D8B030D-6E8A-4147-A177-3AD203B41FA5}">
                      <a16:colId xmlns:a16="http://schemas.microsoft.com/office/drawing/2014/main" val="3528157265"/>
                    </a:ext>
                  </a:extLst>
                </a:gridCol>
                <a:gridCol w="850392">
                  <a:extLst>
                    <a:ext uri="{9D8B030D-6E8A-4147-A177-3AD203B41FA5}">
                      <a16:colId xmlns:a16="http://schemas.microsoft.com/office/drawing/2014/main" val="3831540940"/>
                    </a:ext>
                  </a:extLst>
                </a:gridCol>
                <a:gridCol w="585216">
                  <a:extLst>
                    <a:ext uri="{9D8B030D-6E8A-4147-A177-3AD203B41FA5}">
                      <a16:colId xmlns:a16="http://schemas.microsoft.com/office/drawing/2014/main" val="3598535930"/>
                    </a:ext>
                  </a:extLst>
                </a:gridCol>
                <a:gridCol w="548640">
                  <a:extLst>
                    <a:ext uri="{9D8B030D-6E8A-4147-A177-3AD203B41FA5}">
                      <a16:colId xmlns:a16="http://schemas.microsoft.com/office/drawing/2014/main" val="3694896986"/>
                    </a:ext>
                  </a:extLst>
                </a:gridCol>
                <a:gridCol w="749808">
                  <a:extLst>
                    <a:ext uri="{9D8B030D-6E8A-4147-A177-3AD203B41FA5}">
                      <a16:colId xmlns:a16="http://schemas.microsoft.com/office/drawing/2014/main" val="2767886972"/>
                    </a:ext>
                  </a:extLst>
                </a:gridCol>
                <a:gridCol w="493776">
                  <a:extLst>
                    <a:ext uri="{9D8B030D-6E8A-4147-A177-3AD203B41FA5}">
                      <a16:colId xmlns:a16="http://schemas.microsoft.com/office/drawing/2014/main" val="1550950004"/>
                    </a:ext>
                  </a:extLst>
                </a:gridCol>
                <a:gridCol w="484632">
                  <a:extLst>
                    <a:ext uri="{9D8B030D-6E8A-4147-A177-3AD203B41FA5}">
                      <a16:colId xmlns:a16="http://schemas.microsoft.com/office/drawing/2014/main" val="190707523"/>
                    </a:ext>
                  </a:extLst>
                </a:gridCol>
                <a:gridCol w="758952">
                  <a:extLst>
                    <a:ext uri="{9D8B030D-6E8A-4147-A177-3AD203B41FA5}">
                      <a16:colId xmlns:a16="http://schemas.microsoft.com/office/drawing/2014/main" val="2577366269"/>
                    </a:ext>
                  </a:extLst>
                </a:gridCol>
                <a:gridCol w="457200">
                  <a:extLst>
                    <a:ext uri="{9D8B030D-6E8A-4147-A177-3AD203B41FA5}">
                      <a16:colId xmlns:a16="http://schemas.microsoft.com/office/drawing/2014/main" val="1246855038"/>
                    </a:ext>
                  </a:extLst>
                </a:gridCol>
                <a:gridCol w="457200">
                  <a:extLst>
                    <a:ext uri="{9D8B030D-6E8A-4147-A177-3AD203B41FA5}">
                      <a16:colId xmlns:a16="http://schemas.microsoft.com/office/drawing/2014/main" val="3113535718"/>
                    </a:ext>
                  </a:extLst>
                </a:gridCol>
                <a:gridCol w="314505">
                  <a:extLst>
                    <a:ext uri="{9D8B030D-6E8A-4147-A177-3AD203B41FA5}">
                      <a16:colId xmlns:a16="http://schemas.microsoft.com/office/drawing/2014/main" val="594929287"/>
                    </a:ext>
                  </a:extLst>
                </a:gridCol>
                <a:gridCol w="380437">
                  <a:extLst>
                    <a:ext uri="{9D8B030D-6E8A-4147-A177-3AD203B41FA5}">
                      <a16:colId xmlns:a16="http://schemas.microsoft.com/office/drawing/2014/main" val="3722681966"/>
                    </a:ext>
                  </a:extLst>
                </a:gridCol>
              </a:tblGrid>
              <a:tr h="235614">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實際實習</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場所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4">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學生實習權益人次</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l" defTabSz="914400" rtl="0" eaLnBrk="1" latinLnBrk="0" hangingPunct="1">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504382"/>
                  </a:ext>
                </a:extLst>
              </a:tr>
              <a:tr h="31637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投保</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情形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marL="0" algn="ctr" defTabSz="914400" rtl="0" eaLnBrk="1" latinLnBrk="0" hangingPunct="1">
                        <a:lnSpc>
                          <a:spcPts val="1200"/>
                        </a:lnSpc>
                        <a:spcAft>
                          <a:spcPts val="0"/>
                        </a:spcAft>
                      </a:pP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114.10</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altLang="en-US"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調整</a:t>
                      </a:r>
                      <a:r>
                        <a:rPr kumimoji="0" lang="zh-TW" altLang="zh-TW" sz="12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欄位</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372816307"/>
                  </a:ext>
                </a:extLst>
              </a:tr>
              <a:tr h="26883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僅勞保</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僅校外實習保險</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兩者皆有</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兩者皆無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rowSpan="2">
                  <a:txBody>
                    <a:bodyPr/>
                    <a:lstStyle/>
                    <a:p>
                      <a:pPr marL="0" marR="71755"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4937" marR="64937" marT="0" marB="0" vert="ea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101165122"/>
                  </a:ext>
                </a:extLst>
              </a:tr>
              <a:tr h="33832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給付類型</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477393347"/>
                  </a:ext>
                </a:extLst>
              </a:tr>
              <a:tr h="678835">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月薪</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時</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薪</a:t>
                      </a:r>
                    </a:p>
                    <a:p>
                      <a:pPr marL="0" marR="0" indent="0" algn="l" defTabSz="914400" rtl="0" eaLnBrk="1" fontAlgn="auto" latinLnBrk="0" hangingPunct="1">
                        <a:lnSpc>
                          <a:spcPts val="1200"/>
                        </a:lnSpc>
                        <a:spcBef>
                          <a:spcPts val="0"/>
                        </a:spcBef>
                        <a:spcAft>
                          <a:spcPts val="0"/>
                        </a:spcAft>
                        <a:buClrTx/>
                        <a:buSzTx/>
                        <a:buFontTx/>
                        <a:buNone/>
                        <a:tabLst/>
                        <a:defRPr/>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給</a:t>
                      </a:r>
                    </a:p>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一次</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a:t>
                      </a:r>
                    </a:p>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給</a:t>
                      </a:r>
                    </a:p>
                    <a:p>
                      <a:pPr marL="0" algn="l" defTabSz="914400" rtl="0" eaLnBrk="1" latinLnBrk="0" hangingPunct="1">
                        <a:lnSpc>
                          <a:spcPct val="150000"/>
                        </a:lnSpc>
                        <a:spcAft>
                          <a:spcPts val="0"/>
                        </a:spcAft>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一次</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性</a:t>
                      </a:r>
                    </a:p>
                    <a:p>
                      <a:pPr marL="0" marR="0" indent="0" algn="l" defTabSz="914400" rtl="0" eaLnBrk="1" fontAlgn="auto" latinLnBrk="0" hangingPunct="1">
                        <a:lnSpc>
                          <a:spcPct val="150000"/>
                        </a:lnSpc>
                        <a:spcBef>
                          <a:spcPts val="0"/>
                        </a:spcBef>
                        <a:spcAft>
                          <a:spcPts val="0"/>
                        </a:spcAft>
                        <a:buClrTx/>
                        <a:buSzTx/>
                        <a:buFontTx/>
                        <a:buNone/>
                        <a:tabLst/>
                        <a:defRPr/>
                      </a:pPr>
                      <a:r>
                        <a:rPr kumimoji="0" lang="en-US" altLang="zh-TW" sz="1200" b="1" i="0" u="none" strike="noStrike" kern="1200" cap="none" normalizeH="0" baseline="0" dirty="0" smtClean="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endPar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vert="ea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937" marR="64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8372344"/>
                  </a:ext>
                </a:extLst>
              </a:tr>
            </a:tbl>
          </a:graphicData>
        </a:graphic>
      </p:graphicFrame>
    </p:spTree>
    <p:extLst>
      <p:ext uri="{BB962C8B-B14F-4D97-AF65-F5344CB8AC3E}">
        <p14:creationId xmlns:p14="http://schemas.microsoft.com/office/powerpoint/2010/main" val="39519207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smtClean="0">
                <a:solidFill>
                  <a:srgbClr val="000000"/>
                </a:solidFill>
                <a:cs typeface="Arial" panose="020B0604020202020204" pitchFamily="34" charset="0"/>
              </a:rPr>
              <a:t>4.11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2441" y="781516"/>
            <a:ext cx="11965337" cy="6186309"/>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範例說明</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E</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餐飲管理學系甲生分別修讀「店舖設計與規劃課程」與「餐旅企業進階實習」，並於暑假與寒假期間至「乙飯店」及「丙飯店」進行實習，乙飯店提供實習待遇為「工資</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時薪」，丙飯店提供實習待遇為「獎學金</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月給」。乙飯店為甲生投保「勞工保險」，</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而</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次</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實習均為甲生投保大專校院校外實習學生團體保險</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乙</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飯店</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：由於機構與學生兩者間屬</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僱</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傭</a:t>
            </a:r>
            <a:r>
              <a:rPr lang="zh-TW" altLang="zh-TW" sz="22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關係</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」，提供</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工資</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時薪</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實習待遇，</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且依法為學生投保</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勞保</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包含職災保險</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另</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E</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為學生投保</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大專校院校外實習學生團體保險</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故</a:t>
            </a:r>
            <a:r>
              <a:rPr lang="zh-TW" altLang="en-US" sz="2200" dirty="0">
                <a:latin typeface="Arial" panose="020B0604020202020204" pitchFamily="34" charset="0"/>
                <a:ea typeface="微軟正黑體" panose="020B0604030504040204" pitchFamily="34" charset="-120"/>
                <a:cs typeface="Arial" panose="020B0604020202020204" pitchFamily="34" charset="0"/>
              </a:rPr>
              <a:t>甲生</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實習待遇</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為</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【工資</a:t>
            </a:r>
            <a:r>
              <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時</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薪</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列</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計</a:t>
            </a:r>
            <a:r>
              <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人次】</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投保</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情形</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為</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兩者皆</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有</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列</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計</a:t>
            </a:r>
            <a:r>
              <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人次】</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丙</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飯店</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：由於機構與學生兩者間屬「</a:t>
            </a:r>
            <a:r>
              <a:rPr lang="zh-TW" altLang="zh-TW" sz="22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非</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僱傭</a:t>
            </a:r>
            <a:r>
              <a:rPr lang="zh-TW" altLang="zh-TW" sz="22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關係</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提供</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獎學金</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月給</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待遇，另</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E</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為學生投保</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大專校院校外實習學生團體保險</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故</a:t>
            </a:r>
            <a:r>
              <a:rPr lang="zh-TW" altLang="en-US" sz="2200" dirty="0">
                <a:latin typeface="Arial" panose="020B0604020202020204" pitchFamily="34" charset="0"/>
                <a:ea typeface="微軟正黑體" panose="020B0604030504040204" pitchFamily="34" charset="-120"/>
                <a:cs typeface="Arial" panose="020B0604020202020204" pitchFamily="34" charset="0"/>
              </a:rPr>
              <a:t>甲生</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「實習待遇」</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為</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【獎學金</a:t>
            </a:r>
            <a:r>
              <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月</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給</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列</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計</a:t>
            </a:r>
            <a:r>
              <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人次】 </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投保</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情形」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為</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【僅</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校外實習</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保險</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列</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計</a:t>
            </a:r>
            <a:r>
              <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人次】</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049958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234250" y="343069"/>
            <a:ext cx="2866766" cy="683741"/>
          </a:xfrm>
        </p:spPr>
        <p:txBody>
          <a:bodyPr>
            <a:noAutofit/>
          </a:bodyPr>
          <a:lstStyle/>
          <a:p>
            <a:pPr algn="ctr"/>
            <a:r>
              <a:rPr lang="zh-TW" altLang="en-US" sz="4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聯絡資訊</a:t>
            </a:r>
            <a:endParaRPr lang="zh-TW" altLang="en-US" sz="4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2185215" y="1392368"/>
            <a:ext cx="7963672" cy="21812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sp>
        <p:nvSpPr>
          <p:cNvPr id="10" name="矩形 9"/>
          <p:cNvSpPr/>
          <p:nvPr/>
        </p:nvSpPr>
        <p:spPr>
          <a:xfrm>
            <a:off x="2187926" y="3878636"/>
            <a:ext cx="7958250" cy="15335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pic>
        <p:nvPicPr>
          <p:cNvPr id="11" name="Picture 6" descr="C:\Users\HEUser\Desktop\1103\phone_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9019" y="1800353"/>
            <a:ext cx="16256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10"/>
          <p:cNvSpPr txBox="1">
            <a:spLocks noChangeArrowheads="1"/>
          </p:cNvSpPr>
          <p:nvPr/>
        </p:nvSpPr>
        <p:spPr bwMode="auto">
          <a:xfrm>
            <a:off x="3976485" y="2159922"/>
            <a:ext cx="29546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00"/>
                </a:solidFill>
                <a:ea typeface="微軟正黑體" panose="020B0604030504040204" pitchFamily="34" charset="-120"/>
                <a:cs typeface="Arial" panose="020B0604020202020204" pitchFamily="34" charset="0"/>
              </a:rPr>
              <a:t>(05)534-2601</a:t>
            </a:r>
            <a:endParaRPr lang="zh-TW" altLang="en-US" sz="3600" b="1" dirty="0">
              <a:solidFill>
                <a:srgbClr val="000000"/>
              </a:solidFill>
              <a:ea typeface="微軟正黑體" panose="020B0604030504040204" pitchFamily="34" charset="-120"/>
              <a:cs typeface="Arial" panose="020B0604020202020204" pitchFamily="34" charset="0"/>
            </a:endParaRPr>
          </a:p>
        </p:txBody>
      </p:sp>
      <p:sp>
        <p:nvSpPr>
          <p:cNvPr id="13" name="文字方塊 37"/>
          <p:cNvSpPr txBox="1">
            <a:spLocks noChangeArrowheads="1"/>
          </p:cNvSpPr>
          <p:nvPr/>
        </p:nvSpPr>
        <p:spPr bwMode="auto">
          <a:xfrm>
            <a:off x="6932614" y="141032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5377</a:t>
            </a:r>
            <a:endParaRPr lang="zh-TW" altLang="en-US" sz="3600" b="1" dirty="0">
              <a:solidFill>
                <a:srgbClr val="0000FF"/>
              </a:solidFill>
              <a:ea typeface="微軟正黑體" panose="020B0604030504040204" pitchFamily="34" charset="-120"/>
              <a:cs typeface="Arial" panose="020B0604020202020204" pitchFamily="34" charset="0"/>
            </a:endParaRPr>
          </a:p>
        </p:txBody>
      </p:sp>
      <p:cxnSp>
        <p:nvCxnSpPr>
          <p:cNvPr id="14" name="直線接點 13"/>
          <p:cNvCxnSpPr>
            <a:endCxn id="8" idx="3"/>
          </p:cNvCxnSpPr>
          <p:nvPr/>
        </p:nvCxnSpPr>
        <p:spPr>
          <a:xfrm>
            <a:off x="6908801" y="2482978"/>
            <a:ext cx="3240087" cy="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文字方塊 16"/>
          <p:cNvSpPr txBox="1">
            <a:spLocks noChangeArrowheads="1"/>
          </p:cNvSpPr>
          <p:nvPr/>
        </p:nvSpPr>
        <p:spPr bwMode="auto">
          <a:xfrm>
            <a:off x="8479712" y="1729218"/>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p>
        </p:txBody>
      </p:sp>
      <p:sp>
        <p:nvSpPr>
          <p:cNvPr id="16" name="文字方塊 37"/>
          <p:cNvSpPr txBox="1">
            <a:spLocks noChangeArrowheads="1"/>
          </p:cNvSpPr>
          <p:nvPr/>
        </p:nvSpPr>
        <p:spPr bwMode="auto">
          <a:xfrm>
            <a:off x="6932613" y="190252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5378</a:t>
            </a:r>
            <a:endParaRPr lang="zh-TW" altLang="en-US" sz="3600" b="1" dirty="0">
              <a:solidFill>
                <a:srgbClr val="0000FF"/>
              </a:solidFill>
              <a:ea typeface="微軟正黑體" panose="020B0604030504040204" pitchFamily="34" charset="-120"/>
              <a:cs typeface="Arial" panose="020B0604020202020204" pitchFamily="34" charset="0"/>
            </a:endParaRPr>
          </a:p>
        </p:txBody>
      </p:sp>
      <p:sp>
        <p:nvSpPr>
          <p:cNvPr id="17" name="文字方塊 37"/>
          <p:cNvSpPr txBox="1">
            <a:spLocks noChangeArrowheads="1"/>
          </p:cNvSpPr>
          <p:nvPr/>
        </p:nvSpPr>
        <p:spPr bwMode="auto">
          <a:xfrm>
            <a:off x="6943587" y="2434015"/>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8000"/>
                </a:solidFill>
                <a:ea typeface="微軟正黑體" panose="020B0604030504040204" pitchFamily="34" charset="-120"/>
                <a:cs typeface="Arial" panose="020B0604020202020204" pitchFamily="34" charset="0"/>
              </a:rPr>
              <a:t># 5379</a:t>
            </a:r>
            <a:endParaRPr lang="zh-TW" altLang="en-US" sz="3600" b="1" dirty="0">
              <a:solidFill>
                <a:srgbClr val="008000"/>
              </a:solidFill>
              <a:ea typeface="微軟正黑體" panose="020B0604030504040204" pitchFamily="34" charset="-120"/>
              <a:cs typeface="Arial" panose="020B0604020202020204" pitchFamily="34" charset="0"/>
            </a:endParaRPr>
          </a:p>
        </p:txBody>
      </p:sp>
      <p:sp>
        <p:nvSpPr>
          <p:cNvPr id="18" name="文字方塊 37"/>
          <p:cNvSpPr txBox="1">
            <a:spLocks noChangeArrowheads="1"/>
          </p:cNvSpPr>
          <p:nvPr/>
        </p:nvSpPr>
        <p:spPr bwMode="auto">
          <a:xfrm>
            <a:off x="6908801" y="2903107"/>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buFontTx/>
              <a:buNone/>
              <a:defRPr sz="3600" b="1">
                <a:solidFill>
                  <a:srgbClr val="008000"/>
                </a:solidFill>
                <a:latin typeface="Arial" panose="020B0604020202020204" pitchFamily="34" charset="0"/>
                <a:ea typeface="新細明體" panose="02020500000000000000" pitchFamily="18" charset="-120"/>
                <a:cs typeface="Arial" panose="020B0604020202020204" pitchFamily="34" charset="0"/>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en-US" altLang="zh-TW" dirty="0">
                <a:ea typeface="微軟正黑體" panose="020B0604030504040204" pitchFamily="34" charset="-120"/>
              </a:rPr>
              <a:t># 5380</a:t>
            </a:r>
            <a:endParaRPr lang="zh-TW" altLang="en-US" dirty="0">
              <a:ea typeface="微軟正黑體" panose="020B0604030504040204" pitchFamily="34" charset="-120"/>
            </a:endParaRPr>
          </a:p>
        </p:txBody>
      </p:sp>
      <p:sp>
        <p:nvSpPr>
          <p:cNvPr id="19" name="文字方塊 15"/>
          <p:cNvSpPr txBox="1">
            <a:spLocks noChangeArrowheads="1"/>
          </p:cNvSpPr>
          <p:nvPr/>
        </p:nvSpPr>
        <p:spPr bwMode="auto">
          <a:xfrm>
            <a:off x="8522629" y="2722153"/>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p>
        </p:txBody>
      </p:sp>
      <p:pic>
        <p:nvPicPr>
          <p:cNvPr id="20" name="Picture 5" descr="C:\Users\HEUser\Desktop\1103\Picture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519" y="4100987"/>
            <a:ext cx="12446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字方塊 9"/>
          <p:cNvSpPr txBox="1">
            <a:spLocks noChangeArrowheads="1"/>
          </p:cNvSpPr>
          <p:nvPr/>
        </p:nvSpPr>
        <p:spPr bwMode="auto">
          <a:xfrm>
            <a:off x="3832225" y="4182334"/>
            <a:ext cx="615315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r>
              <a:rPr lang="en-US" altLang="zh-TW" sz="2800" b="1" dirty="0">
                <a:solidFill>
                  <a:srgbClr val="0000FF"/>
                </a:solidFill>
                <a:ea typeface="微軟正黑體" panose="020B0604030504040204" pitchFamily="34" charset="-120"/>
                <a:cs typeface="Arial" panose="020B0604020202020204" pitchFamily="34" charset="0"/>
              </a:rPr>
              <a:t>hedb@yuntech.edu.tw</a:t>
            </a:r>
          </a:p>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r>
              <a:rPr lang="en-US" altLang="zh-TW" sz="2800" b="1" dirty="0">
                <a:solidFill>
                  <a:srgbClr val="008000"/>
                </a:solidFill>
                <a:ea typeface="微軟正黑體" panose="020B0604030504040204" pitchFamily="34" charset="-120"/>
                <a:cs typeface="Arial" panose="020B0604020202020204" pitchFamily="34" charset="0"/>
              </a:rPr>
              <a:t>hedb2@yuntech.edu.tw</a:t>
            </a:r>
            <a:endParaRPr lang="zh-TW" altLang="en-US" sz="2800" b="1" dirty="0">
              <a:solidFill>
                <a:srgbClr val="008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81603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1978870" y="2323291"/>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lgn="ctr">
              <a:defRPr/>
            </a:pPr>
            <a:r>
              <a:rPr lang="zh-TW" altLang="en-US" sz="72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敬祝 填表順利</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4148900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200496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sp>
        <p:nvSpPr>
          <p:cNvPr id="7"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935064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9" y="99756"/>
            <a:ext cx="4096264"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grpSp>
        <p:nvGrpSpPr>
          <p:cNvPr id="4" name="群組 3"/>
          <p:cNvGrpSpPr/>
          <p:nvPr/>
        </p:nvGrpSpPr>
        <p:grpSpPr>
          <a:xfrm>
            <a:off x="828942" y="803305"/>
            <a:ext cx="10648060" cy="5717136"/>
            <a:chOff x="459306" y="1232548"/>
            <a:chExt cx="8131621" cy="5406860"/>
          </a:xfrm>
        </p:grpSpPr>
        <p:sp>
          <p:nvSpPr>
            <p:cNvPr id="13" name="文字方塊 12"/>
            <p:cNvSpPr txBox="1"/>
            <p:nvPr/>
          </p:nvSpPr>
          <p:spPr>
            <a:xfrm>
              <a:off x="459306" y="3165851"/>
              <a:ext cx="1512168" cy="494824"/>
            </a:xfrm>
            <a:prstGeom prst="rect">
              <a:avLst/>
            </a:prstGeom>
            <a:solidFill>
              <a:srgbClr val="B4DED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教育部及</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各相關應用單位</a:t>
              </a:r>
            </a:p>
          </p:txBody>
        </p:sp>
        <p:sp>
          <p:nvSpPr>
            <p:cNvPr id="14" name="文字方塊 13"/>
            <p:cNvSpPr txBox="1"/>
            <p:nvPr/>
          </p:nvSpPr>
          <p:spPr>
            <a:xfrm>
              <a:off x="467635" y="5041292"/>
              <a:ext cx="1503839" cy="494824"/>
            </a:xfrm>
            <a:prstGeom prst="rect">
              <a:avLst/>
            </a:prstGeom>
            <a:solidFill>
              <a:srgbClr val="92D05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制定定義</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提出需求</a:t>
              </a:r>
            </a:p>
          </p:txBody>
        </p:sp>
        <p:sp>
          <p:nvSpPr>
            <p:cNvPr id="15" name="文字方塊 14"/>
            <p:cNvSpPr txBox="1"/>
            <p:nvPr/>
          </p:nvSpPr>
          <p:spPr>
            <a:xfrm>
              <a:off x="8103602" y="2967443"/>
              <a:ext cx="487325" cy="2532336"/>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院</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8"/>
            <p:cNvSpPr txBox="1">
              <a:spLocks noChangeArrowheads="1"/>
            </p:cNvSpPr>
            <p:nvPr/>
          </p:nvSpPr>
          <p:spPr bwMode="auto">
            <a:xfrm>
              <a:off x="3006891" y="1232548"/>
              <a:ext cx="4218316" cy="349288"/>
            </a:xfrm>
            <a:prstGeom prst="rect">
              <a:avLst/>
            </a:prstGeom>
            <a:solidFill>
              <a:schemeClr val="accent4">
                <a:lumMod val="20000"/>
                <a:lumOff val="80000"/>
              </a:schemeClr>
            </a:solidFill>
            <a:ln w="28575">
              <a:solidFill>
                <a:srgbClr val="FF0000"/>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zh-TW" altLang="en-US" sz="1800" b="1" dirty="0">
                  <a:solidFill>
                    <a:srgbClr val="000000"/>
                  </a:solidFill>
                  <a:ea typeface="微軟正黑體" panose="020B0604030504040204" pitchFamily="34" charset="-120"/>
                  <a:cs typeface="Arial" panose="020B0604020202020204" pitchFamily="34" charset="0"/>
                </a:rPr>
                <a:t>校庫網址</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zh-TW" altLang="en-US"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 </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https://hedb.</a:t>
              </a:r>
              <a:r>
                <a:rPr lang="en-US" altLang="zh-TW" sz="1800" b="1" dirty="0">
                  <a:solidFill>
                    <a:srgbClr val="FF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moe</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.edu.tw/</a:t>
              </a:r>
              <a:endParaRPr lang="zh-TW" altLang="en-US" sz="1800" b="1" dirty="0">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17" name="向右箭號 16"/>
            <p:cNvSpPr/>
            <p:nvPr/>
          </p:nvSpPr>
          <p:spPr>
            <a:xfrm rot="10800000">
              <a:off x="2147990" y="318390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8" name="向右箭號 17"/>
            <p:cNvSpPr/>
            <p:nvPr/>
          </p:nvSpPr>
          <p:spPr>
            <a:xfrm rot="10800000" flipH="1">
              <a:off x="2170818" y="5041292"/>
              <a:ext cx="1333780"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向右箭號 18"/>
            <p:cNvSpPr/>
            <p:nvPr/>
          </p:nvSpPr>
          <p:spPr>
            <a:xfrm rot="5400000">
              <a:off x="512270" y="4076416"/>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40"/>
            <p:cNvSpPr txBox="1">
              <a:spLocks noChangeArrowheads="1"/>
            </p:cNvSpPr>
            <p:nvPr/>
          </p:nvSpPr>
          <p:spPr bwMode="auto">
            <a:xfrm>
              <a:off x="2370958" y="2730808"/>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協助各校與</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部內聯繫</a:t>
              </a:r>
            </a:p>
          </p:txBody>
        </p:sp>
        <p:sp>
          <p:nvSpPr>
            <p:cNvPr id="21" name="文字方塊 41"/>
            <p:cNvSpPr txBox="1">
              <a:spLocks noChangeArrowheads="1"/>
            </p:cNvSpPr>
            <p:nvPr/>
          </p:nvSpPr>
          <p:spPr bwMode="auto">
            <a:xfrm>
              <a:off x="2313543" y="4550727"/>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校庫作業小組</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編製手冊</a:t>
              </a:r>
            </a:p>
          </p:txBody>
        </p:sp>
        <p:sp>
          <p:nvSpPr>
            <p:cNvPr id="22" name="向右箭號 21"/>
            <p:cNvSpPr/>
            <p:nvPr/>
          </p:nvSpPr>
          <p:spPr>
            <a:xfrm rot="10800000">
              <a:off x="6727500" y="3198910"/>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3" name="向右箭號 22"/>
            <p:cNvSpPr/>
            <p:nvPr/>
          </p:nvSpPr>
          <p:spPr>
            <a:xfrm>
              <a:off x="6727500" y="501449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17"/>
            <p:cNvSpPr txBox="1">
              <a:spLocks noChangeArrowheads="1"/>
            </p:cNvSpPr>
            <p:nvPr/>
          </p:nvSpPr>
          <p:spPr bwMode="auto">
            <a:xfrm>
              <a:off x="6795955" y="2670864"/>
              <a:ext cx="1366837"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洽詢相關問題</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與提出建議</a:t>
              </a:r>
            </a:p>
          </p:txBody>
        </p:sp>
        <p:sp>
          <p:nvSpPr>
            <p:cNvPr id="25" name="文字方塊 39"/>
            <p:cNvSpPr txBox="1">
              <a:spLocks noChangeArrowheads="1"/>
            </p:cNvSpPr>
            <p:nvPr/>
          </p:nvSpPr>
          <p:spPr bwMode="auto">
            <a:xfrm>
              <a:off x="6776783" y="4568065"/>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提供各校作為</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填報基準</a:t>
              </a:r>
            </a:p>
          </p:txBody>
        </p:sp>
        <p:grpSp>
          <p:nvGrpSpPr>
            <p:cNvPr id="3" name="群組 2"/>
            <p:cNvGrpSpPr/>
            <p:nvPr/>
          </p:nvGrpSpPr>
          <p:grpSpPr>
            <a:xfrm>
              <a:off x="3604953" y="1689477"/>
              <a:ext cx="3022192" cy="4949931"/>
              <a:chOff x="3613191" y="1574145"/>
              <a:chExt cx="3022192" cy="4949931"/>
            </a:xfrm>
          </p:grpSpPr>
          <p:grpSp>
            <p:nvGrpSpPr>
              <p:cNvPr id="5" name="群組 1"/>
              <p:cNvGrpSpPr>
                <a:grpSpLocks/>
              </p:cNvGrpSpPr>
              <p:nvPr/>
            </p:nvGrpSpPr>
            <p:grpSpPr bwMode="auto">
              <a:xfrm>
                <a:off x="3613191" y="1574145"/>
                <a:ext cx="3022192" cy="4949931"/>
                <a:chOff x="3652425" y="1947499"/>
                <a:chExt cx="2575751" cy="4275110"/>
              </a:xfrm>
            </p:grpSpPr>
            <p:sp>
              <p:nvSpPr>
                <p:cNvPr id="6" name="文字方塊 3"/>
                <p:cNvSpPr txBox="1">
                  <a:spLocks noChangeArrowheads="1"/>
                </p:cNvSpPr>
                <p:nvPr/>
              </p:nvSpPr>
              <p:spPr bwMode="auto">
                <a:xfrm>
                  <a:off x="3718063" y="3740357"/>
                  <a:ext cx="2398408" cy="276530"/>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TW" altLang="en-US" sz="1600" b="1" dirty="0" smtClean="0">
                      <a:solidFill>
                        <a:srgbClr val="000000"/>
                      </a:solidFill>
                      <a:ea typeface="微軟正黑體" panose="020B0604030504040204" pitchFamily="34" charset="-120"/>
                      <a:cs typeface="Arial" panose="020B0604020202020204" pitchFamily="34" charset="0"/>
                    </a:rPr>
                    <a:t>大</a:t>
                  </a:r>
                  <a:r>
                    <a:rPr lang="zh-TW" altLang="en-US" sz="1600" b="1" dirty="0">
                      <a:solidFill>
                        <a:srgbClr val="000000"/>
                      </a:solidFill>
                      <a:ea typeface="微軟正黑體" panose="020B0604030504040204" pitchFamily="34" charset="-120"/>
                      <a:cs typeface="Arial" panose="020B0604020202020204" pitchFamily="34" charset="0"/>
                    </a:rPr>
                    <a:t>學校院校務資料庫作業小組</a:t>
                  </a:r>
                </a:p>
              </p:txBody>
            </p:sp>
            <p:sp>
              <p:nvSpPr>
                <p:cNvPr id="7" name="圓角矩形 6"/>
                <p:cNvSpPr/>
                <p:nvPr/>
              </p:nvSpPr>
              <p:spPr>
                <a:xfrm>
                  <a:off x="3652425" y="1947499"/>
                  <a:ext cx="2575751" cy="4275110"/>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sz="1400" b="1">
                    <a:solidFill>
                      <a:srgbClr val="FFFFFF"/>
                    </a:solidFill>
                    <a:ea typeface="微軟正黑體" panose="020B0604030504040204" pitchFamily="34" charset="-120"/>
                  </a:endParaRPr>
                </a:p>
              </p:txBody>
            </p:sp>
            <p:sp>
              <p:nvSpPr>
                <p:cNvPr id="8" name="文字方塊 42"/>
                <p:cNvSpPr txBox="1">
                  <a:spLocks noChangeArrowheads="1"/>
                </p:cNvSpPr>
                <p:nvPr/>
              </p:nvSpPr>
              <p:spPr bwMode="auto">
                <a:xfrm>
                  <a:off x="4134261" y="5832943"/>
                  <a:ext cx="1646216" cy="276530"/>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TW" altLang="en-US" sz="1600" b="1" dirty="0" smtClean="0">
                      <a:solidFill>
                        <a:srgbClr val="000000"/>
                      </a:solidFill>
                      <a:ea typeface="微軟正黑體" panose="020B0604030504040204" pitchFamily="34" charset="-120"/>
                      <a:cs typeface="Arial" panose="020B0604020202020204" pitchFamily="34" charset="0"/>
                    </a:rPr>
                    <a:t>填表</a:t>
                  </a:r>
                  <a:r>
                    <a:rPr lang="zh-TW" altLang="en-US" sz="1600" b="1" dirty="0">
                      <a:solidFill>
                        <a:srgbClr val="000000"/>
                      </a:solidFill>
                      <a:ea typeface="微軟正黑體" panose="020B0604030504040204" pitchFamily="34" charset="-120"/>
                      <a:cs typeface="Arial" panose="020B0604020202020204" pitchFamily="34" charset="0"/>
                    </a:rPr>
                    <a:t>手冊</a:t>
                  </a:r>
                </a:p>
              </p:txBody>
            </p:sp>
          </p:gr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l="26405" t="7990" r="26025" b="20255"/>
              <a:stretch>
                <a:fillRect/>
              </a:stretch>
            </p:blipFill>
            <p:spPr bwMode="auto">
              <a:xfrm>
                <a:off x="3717232" y="1801149"/>
                <a:ext cx="2814110" cy="178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1879" y="4233573"/>
              <a:ext cx="1078699" cy="1838497"/>
            </a:xfrm>
            <a:prstGeom prst="rect">
              <a:avLst/>
            </a:prstGeom>
            <a:ln w="28575">
              <a:solidFill>
                <a:srgbClr val="000000"/>
              </a:solidFill>
            </a:ln>
          </p:spPr>
        </p:pic>
      </p:grpSp>
    </p:spTree>
    <p:extLst>
      <p:ext uri="{BB962C8B-B14F-4D97-AF65-F5344CB8AC3E}">
        <p14:creationId xmlns:p14="http://schemas.microsoft.com/office/powerpoint/2010/main" val="3161029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8" y="97692"/>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1.2</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grpSp>
        <p:nvGrpSpPr>
          <p:cNvPr id="2" name="群組 1"/>
          <p:cNvGrpSpPr/>
          <p:nvPr/>
        </p:nvGrpSpPr>
        <p:grpSpPr>
          <a:xfrm>
            <a:off x="1182168" y="1230594"/>
            <a:ext cx="10089735" cy="4496140"/>
            <a:chOff x="458553" y="2337310"/>
            <a:chExt cx="8201373" cy="2816834"/>
          </a:xfrm>
        </p:grpSpPr>
        <p:sp>
          <p:nvSpPr>
            <p:cNvPr id="6" name="文字方塊 5"/>
            <p:cNvSpPr txBox="1"/>
            <p:nvPr/>
          </p:nvSpPr>
          <p:spPr>
            <a:xfrm>
              <a:off x="458553" y="3208317"/>
              <a:ext cx="2055389" cy="1015530"/>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nchor="ctr">
              <a:spAutoFit/>
            </a:bodyPr>
            <a:lstStyle/>
            <a:p>
              <a:pPr>
                <a:lnSpc>
                  <a:spcPts val="2160"/>
                </a:lnSpc>
                <a:spcAft>
                  <a:spcPts val="0"/>
                </a:spcAft>
              </a:pP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意見蒐集方式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說明會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公務電話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公務電子信箱</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p:cNvSpPr txBox="1"/>
            <p:nvPr/>
          </p:nvSpPr>
          <p:spPr>
            <a:xfrm>
              <a:off x="3813081" y="2337310"/>
              <a:ext cx="1633373" cy="731926"/>
            </a:xfrm>
            <a:prstGeom prst="rect">
              <a:avLst/>
            </a:prstGeom>
            <a:solidFill>
              <a:srgbClr val="B4DED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立即可解決</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6801961" y="2337310"/>
              <a:ext cx="1857965" cy="731926"/>
            </a:xfrm>
            <a:prstGeom prst="rect">
              <a:avLst/>
            </a:prstGeom>
            <a:solidFill>
              <a:srgbClr val="FFC00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即時處理</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p:cNvSpPr txBox="1"/>
            <p:nvPr/>
          </p:nvSpPr>
          <p:spPr>
            <a:xfrm>
              <a:off x="3813081" y="4267162"/>
              <a:ext cx="1633373" cy="886982"/>
            </a:xfrm>
            <a:prstGeom prst="rect">
              <a:avLst/>
            </a:prstGeom>
            <a:solidFill>
              <a:srgbClr val="92D05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r>
                <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需與應用單位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審慎</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討論</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p:cNvSpPr txBox="1"/>
            <p:nvPr/>
          </p:nvSpPr>
          <p:spPr>
            <a:xfrm>
              <a:off x="6801961" y="4267162"/>
              <a:ext cx="1857965" cy="886982"/>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8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定期檢討</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每年六、七月</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lvl="0" algn="ctr"/>
              <a:endParaRPr lang="en-US" altLang="zh-TW"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1" name="向右箭號 10"/>
            <p:cNvSpPr/>
            <p:nvPr/>
          </p:nvSpPr>
          <p:spPr>
            <a:xfrm rot="19516874">
              <a:off x="2642991" y="288315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2" name="向右箭號 11"/>
            <p:cNvSpPr/>
            <p:nvPr/>
          </p:nvSpPr>
          <p:spPr>
            <a:xfrm rot="2295653">
              <a:off x="2637339" y="432779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3" name="向右箭號 12"/>
            <p:cNvSpPr/>
            <p:nvPr/>
          </p:nvSpPr>
          <p:spPr>
            <a:xfrm>
              <a:off x="5652408" y="2483040"/>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向右箭號 13"/>
            <p:cNvSpPr/>
            <p:nvPr/>
          </p:nvSpPr>
          <p:spPr>
            <a:xfrm>
              <a:off x="5667120" y="4582169"/>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4275421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2481" y="88534"/>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1.3</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校庫定位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sp>
        <p:nvSpPr>
          <p:cNvPr id="6" name="文字方塊 5"/>
          <p:cNvSpPr txBox="1"/>
          <p:nvPr/>
        </p:nvSpPr>
        <p:spPr>
          <a:xfrm>
            <a:off x="376015" y="985308"/>
            <a:ext cx="6793906" cy="4016484"/>
          </a:xfrm>
          <a:prstGeom prst="rect">
            <a:avLst/>
          </a:prstGeom>
          <a:noFill/>
        </p:spPr>
        <p:txBody>
          <a:bodyPr wrap="square">
            <a:spAutoFit/>
          </a:bodyPr>
          <a:lstStyle/>
          <a:p>
            <a:pPr algn="ctr">
              <a:lnSpc>
                <a:spcPct val="150000"/>
              </a:lnSpc>
              <a:defRPr/>
            </a:pPr>
            <a:r>
              <a:rPr lang="zh-TW" altLang="en-US" sz="3400" b="1" u="sng" dirty="0">
                <a:solidFill>
                  <a:srgbClr val="FF0000"/>
                </a:solidFill>
                <a:latin typeface="微軟正黑體" panose="020B0604030504040204" pitchFamily="34" charset="-120"/>
                <a:ea typeface="微軟正黑體" panose="020B0604030504040204" pitchFamily="34" charset="-120"/>
                <a:cs typeface="華康中圓體" pitchFamily="49" charset="-120"/>
              </a:rPr>
              <a:t>本次說明會發言</a:t>
            </a:r>
            <a:r>
              <a:rPr lang="zh-TW" altLang="en-US" sz="3400" b="1" u="sng" dirty="0" smtClean="0">
                <a:solidFill>
                  <a:srgbClr val="FF0000"/>
                </a:solidFill>
                <a:latin typeface="微軟正黑體" panose="020B0604030504040204" pitchFamily="34" charset="-120"/>
                <a:ea typeface="微軟正黑體" panose="020B0604030504040204" pitchFamily="34" charset="-120"/>
                <a:cs typeface="華康中圓體" pitchFamily="49" charset="-120"/>
              </a:rPr>
              <a:t>條</a:t>
            </a:r>
            <a:endParaRPr lang="en-US" altLang="zh-TW" sz="3400" b="1" u="sng"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華康中圓體" pitchFamily="49" charset="-120"/>
            </a:endParaRPr>
          </a:p>
          <a:p>
            <a:pPr>
              <a:lnSpc>
                <a:spcPct val="150000"/>
              </a:lnSpc>
              <a:defRPr/>
            </a:pPr>
            <a:r>
              <a:rPr lang="zh-TW" altLang="en-US" sz="3400" b="1" dirty="0">
                <a:solidFill>
                  <a:srgbClr val="000000"/>
                </a:solidFill>
                <a:latin typeface="微軟正黑體" panose="020B0604030504040204" pitchFamily="34" charset="-120"/>
                <a:ea typeface="微軟正黑體" panose="020B0604030504040204" pitchFamily="34" charset="-120"/>
                <a:cs typeface="華康中圓體" pitchFamily="49" charset="-120"/>
              </a:rPr>
              <a:t>請</a:t>
            </a:r>
            <a:r>
              <a:rPr lang="zh-TW" altLang="en-US" sz="3400" b="1" dirty="0" smtClean="0">
                <a:solidFill>
                  <a:srgbClr val="000000"/>
                </a:solidFill>
                <a:latin typeface="微軟正黑體" panose="020B0604030504040204" pitchFamily="34" charset="-120"/>
                <a:ea typeface="微軟正黑體" panose="020B0604030504040204" pitchFamily="34" charset="-120"/>
                <a:cs typeface="華康中圓體" pitchFamily="49" charset="-120"/>
              </a:rPr>
              <a:t>參閱填表手冊最</a:t>
            </a:r>
            <a:r>
              <a:rPr lang="zh-TW" altLang="en-US" sz="3400" b="1" dirty="0">
                <a:solidFill>
                  <a:srgbClr val="000000"/>
                </a:solidFill>
                <a:latin typeface="微軟正黑體" panose="020B0604030504040204" pitchFamily="34" charset="-120"/>
                <a:ea typeface="微軟正黑體" panose="020B0604030504040204" pitchFamily="34" charset="-120"/>
                <a:cs typeface="華康中圓體" pitchFamily="49" charset="-120"/>
              </a:rPr>
              <a:t>末頁（如右圖）；若對於本次會議有任何建議事項，請詳細填妥資訊，並於會議休息時間，提繳場邊工作人員</a:t>
            </a:r>
            <a:r>
              <a:rPr lang="zh-TW" altLang="en-US" sz="3400" dirty="0">
                <a:solidFill>
                  <a:srgbClr val="000000"/>
                </a:solidFill>
                <a:latin typeface="微軟正黑體" panose="020B0604030504040204" pitchFamily="34" charset="-120"/>
                <a:ea typeface="微軟正黑體" panose="020B0604030504040204" pitchFamily="34" charset="-120"/>
                <a:cs typeface="華康中圓體" pitchFamily="49" charset="-120"/>
              </a:rPr>
              <a:t>。</a:t>
            </a: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38" y="73684"/>
            <a:ext cx="4569914" cy="6692343"/>
          </a:xfrm>
          <a:prstGeom prst="rect">
            <a:avLst/>
          </a:prstGeom>
        </p:spPr>
      </p:pic>
    </p:spTree>
    <p:extLst>
      <p:ext uri="{BB962C8B-B14F-4D97-AF65-F5344CB8AC3E}">
        <p14:creationId xmlns:p14="http://schemas.microsoft.com/office/powerpoint/2010/main" val="4176415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1.4</a:t>
            </a:r>
            <a:r>
              <a:rPr lang="zh-TW" altLang="en-US"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3420361344"/>
              </p:ext>
            </p:extLst>
          </p:nvPr>
        </p:nvGraphicFramePr>
        <p:xfrm>
          <a:off x="238682" y="706050"/>
          <a:ext cx="11630827" cy="5959926"/>
        </p:xfrm>
        <a:graphic>
          <a:graphicData uri="http://schemas.openxmlformats.org/drawingml/2006/table">
            <a:tbl>
              <a:tblPr/>
              <a:tblGrid>
                <a:gridCol w="1224358">
                  <a:extLst>
                    <a:ext uri="{9D8B030D-6E8A-4147-A177-3AD203B41FA5}">
                      <a16:colId xmlns:a16="http://schemas.microsoft.com/office/drawing/2014/main" val="20000"/>
                    </a:ext>
                  </a:extLst>
                </a:gridCol>
                <a:gridCol w="7359189">
                  <a:extLst>
                    <a:ext uri="{9D8B030D-6E8A-4147-A177-3AD203B41FA5}">
                      <a16:colId xmlns:a16="http://schemas.microsoft.com/office/drawing/2014/main" val="20001"/>
                    </a:ext>
                  </a:extLst>
                </a:gridCol>
                <a:gridCol w="3047280">
                  <a:extLst>
                    <a:ext uri="{9D8B030D-6E8A-4147-A177-3AD203B41FA5}">
                      <a16:colId xmlns:a16="http://schemas.microsoft.com/office/drawing/2014/main" val="20002"/>
                    </a:ext>
                  </a:extLst>
                </a:gridCol>
              </a:tblGrid>
              <a:tr h="43865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449938">
                <a:tc rowSpan="9">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95997">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2"/>
                  </a:ext>
                </a:extLst>
              </a:tr>
              <a:tr h="587097">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產學合作績效評量</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03147597"/>
                  </a:ext>
                </a:extLst>
              </a:tr>
              <a:tr h="627587">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6"/>
                  </a:ext>
                </a:extLst>
              </a:tr>
              <a:tr h="566853">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7220">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4"/>
                  </a:ext>
                </a:extLst>
              </a:tr>
              <a:tr h="607342">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 </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；研</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575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財</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教育部會計處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75352416"/>
                  </a:ext>
                </a:extLst>
              </a:tr>
              <a:tr h="111348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EEAB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en-US" altLang="zh-TW" sz="2000" b="1" i="0" u="none" strike="noStrike" kern="1200" cap="none" normalizeH="0" baseline="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smtClean="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(14)</a:t>
                      </a:r>
                      <a:endParaRPr kumimoji="0" lang="zh-TW" altLang="en-US" sz="20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高教深耕計劃小組</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45220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小水滴">
  <a:themeElements>
    <a:clrScheme name="小水滴">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TM04033919[[fn=電路]]</Template>
  <TotalTime>37857</TotalTime>
  <Words>7082</Words>
  <Application>Microsoft Office PowerPoint</Application>
  <PresentationFormat>寬螢幕</PresentationFormat>
  <Paragraphs>1556</Paragraphs>
  <Slides>48</Slides>
  <Notes>41</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48</vt:i4>
      </vt:variant>
    </vt:vector>
  </HeadingPairs>
  <TitlesOfParts>
    <vt:vector size="63" baseType="lpstr">
      <vt:lpstr>Arial Unicode MS</vt:lpstr>
      <vt:lpstr>Gulim</vt:lpstr>
      <vt:lpstr>맑은 고딕</vt:lpstr>
      <vt:lpstr>Tw Cen MT</vt:lpstr>
      <vt:lpstr>細明體</vt:lpstr>
      <vt:lpstr>華康中圓體</vt:lpstr>
      <vt:lpstr>微軟正黑體</vt:lpstr>
      <vt:lpstr>新細明體</vt:lpstr>
      <vt:lpstr>標楷體</vt:lpstr>
      <vt:lpstr>Arial</vt:lpstr>
      <vt:lpstr>Calibri</vt:lpstr>
      <vt:lpstr>Times New Roman</vt:lpstr>
      <vt:lpstr>Wingdings</vt:lpstr>
      <vt:lpstr>Wingdings 2</vt:lpstr>
      <vt:lpstr>小水滴</vt:lpstr>
      <vt:lpstr>歡迎蒞臨(南區)</vt:lpstr>
      <vt:lpstr>歡迎蒞臨(北區)</vt:lpstr>
      <vt:lpstr>PowerPoint 簡報</vt:lpstr>
      <vt:lpstr>【114.03期】填表暨系統操作說明會</vt:lpstr>
      <vt:lpstr>PowerPoint 簡報</vt:lpstr>
      <vt:lpstr>1.1 校庫定位</vt:lpstr>
      <vt:lpstr>1.2 校庫定位-意見處理流程</vt:lpstr>
      <vt:lpstr>1.3 校庫定位-意見處理流程</vt:lpstr>
      <vt:lpstr>1.4 定期匯出-每年定期匯出資料予應用單位</vt:lpstr>
      <vt:lpstr>PowerPoint 簡報</vt:lpstr>
      <vt:lpstr>1.6 定期匯出-每年定期匯出資料予應用單位</vt:lpstr>
      <vt:lpstr>PowerPoint 簡報</vt:lpstr>
      <vt:lpstr>2.1作業時程</vt:lpstr>
      <vt:lpstr>2.2 基本資料確認</vt:lpstr>
      <vt:lpstr>2.3 填表期間</vt:lpstr>
      <vt:lpstr>2.4 資料匯出</vt:lpstr>
      <vt:lpstr>2.5 統一期間資料修正</vt:lpstr>
      <vt:lpstr>2.6 資料匯出</vt:lpstr>
      <vt:lpstr>2.7 檢核表報部</vt:lpstr>
      <vt:lpstr>PowerPoint 簡報</vt:lpstr>
      <vt:lpstr>PowerPoint 簡報</vt:lpstr>
      <vt:lpstr>3.1.1 本期填報表冊</vt:lpstr>
      <vt:lpstr>3.1.2 本期免填表冊</vt:lpstr>
      <vt:lpstr>PowerPoint 簡報</vt:lpstr>
      <vt:lpstr>學13.學生退學人數        (3月、10月填報)</vt:lpstr>
      <vt:lpstr>教6. 私立大專校院編制內專任教師待遇標準    (3月、10月填報)</vt:lpstr>
      <vt:lpstr>教6. 私立大專校院編制內專任教師待遇標準    (3月、10月填報)</vt:lpstr>
      <vt:lpstr>研4.學校學術研究計畫成效          (3月填報)</vt:lpstr>
      <vt:lpstr>研9.學校、研究學院承接產學計畫經費       (3月填報)</vt:lpstr>
      <vt:lpstr>研12.專利、新品種、授權件數            (3月填報)</vt:lpstr>
      <vt:lpstr>研13.各種智慧財產權衍生運用總金額           (3月填報)</vt:lpstr>
      <vt:lpstr>校25.私立學校董事、監察人名單及其任期資訊 校25-1.私立學校董事會成員之配偶或三親等於學校之任職情形           (3月、10月填報)</vt:lpstr>
      <vt:lpstr>校27.學校設置太陽光電發電設備設置容量      (3月、10月填報)</vt:lpstr>
      <vt:lpstr>校27.學校設置太陽光電發電設備設置容量      (3月、10月填報)</vt:lpstr>
      <vt:lpstr>PowerPoint 簡報</vt:lpstr>
      <vt:lpstr>原住民學生具雙重國籍之身分認列相關說明</vt:lpstr>
      <vt:lpstr>研7.學校、研究學院辦理國際及兩岸學術研討會      (10月填報)</vt:lpstr>
      <vt:lpstr>學10-2.學生實習機構及權益保障         (10月填報)</vt:lpstr>
      <vt:lpstr>學10-2.學生實習機構及權益保障         (10月填報)</vt:lpstr>
      <vt:lpstr>學10-2.學生實習機構及權益保障         (10月填報)</vt:lpstr>
      <vt:lpstr>學10-2.學生實習機構及權益保障         (10月填報)</vt:lpstr>
      <vt:lpstr>學10-2.學生實習機構及權益保障         (10月填報)</vt:lpstr>
      <vt:lpstr>學10-2.學生實習機構及權益保障         (10月填報)</vt:lpstr>
      <vt:lpstr>學10-2.學生實習機構及權益保障         (10月填報)</vt:lpstr>
      <vt:lpstr>學10-2.學生實習機構及權益保障         (10月填報)</vt:lpstr>
      <vt:lpstr>學10-2.學生實習機構及權益保障         (10月填報)</vt:lpstr>
      <vt:lpstr>聯絡資訊</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下期異動表冊</dc:title>
  <dc:creator>HEDB-2014-P3</dc:creator>
  <cp:lastModifiedBy>HEDB</cp:lastModifiedBy>
  <cp:revision>6803</cp:revision>
  <cp:lastPrinted>2020-02-05T03:38:15Z</cp:lastPrinted>
  <dcterms:created xsi:type="dcterms:W3CDTF">2016-12-26T01:09:48Z</dcterms:created>
  <dcterms:modified xsi:type="dcterms:W3CDTF">2025-02-20T00:40:12Z</dcterms:modified>
</cp:coreProperties>
</file>