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86" r:id="rId1"/>
  </p:sldMasterIdLst>
  <p:notesMasterIdLst>
    <p:notesMasterId r:id="rId50"/>
  </p:notesMasterIdLst>
  <p:handoutMasterIdLst>
    <p:handoutMasterId r:id="rId51"/>
  </p:handoutMasterIdLst>
  <p:sldIdLst>
    <p:sldId id="1485" r:id="rId2"/>
    <p:sldId id="1486" r:id="rId3"/>
    <p:sldId id="1188" r:id="rId4"/>
    <p:sldId id="1131" r:id="rId5"/>
    <p:sldId id="1132" r:id="rId6"/>
    <p:sldId id="1350" r:id="rId7"/>
    <p:sldId id="1351" r:id="rId8"/>
    <p:sldId id="1260" r:id="rId9"/>
    <p:sldId id="1135" r:id="rId10"/>
    <p:sldId id="1508" r:id="rId11"/>
    <p:sldId id="1507" r:id="rId12"/>
    <p:sldId id="1138" r:id="rId13"/>
    <p:sldId id="1487" r:id="rId14"/>
    <p:sldId id="1488" r:id="rId15"/>
    <p:sldId id="1489" r:id="rId16"/>
    <p:sldId id="1490" r:id="rId17"/>
    <p:sldId id="1491" r:id="rId18"/>
    <p:sldId id="1492" r:id="rId19"/>
    <p:sldId id="1493" r:id="rId20"/>
    <p:sldId id="1320" r:id="rId21"/>
    <p:sldId id="1321" r:id="rId22"/>
    <p:sldId id="1322" r:id="rId23"/>
    <p:sldId id="1323" r:id="rId24"/>
    <p:sldId id="1324" r:id="rId25"/>
    <p:sldId id="1505" r:id="rId26"/>
    <p:sldId id="1509" r:id="rId27"/>
    <p:sldId id="1510" r:id="rId28"/>
    <p:sldId id="1477" r:id="rId29"/>
    <p:sldId id="1500" r:id="rId30"/>
    <p:sldId id="1501" r:id="rId31"/>
    <p:sldId id="1502" r:id="rId32"/>
    <p:sldId id="1520" r:id="rId33"/>
    <p:sldId id="1503" r:id="rId34"/>
    <p:sldId id="1506" r:id="rId35"/>
    <p:sldId id="1494" r:id="rId36"/>
    <p:sldId id="1497" r:id="rId37"/>
    <p:sldId id="1496" r:id="rId38"/>
    <p:sldId id="1504" r:id="rId39"/>
    <p:sldId id="1513" r:id="rId40"/>
    <p:sldId id="1516" r:id="rId41"/>
    <p:sldId id="1521" r:id="rId42"/>
    <p:sldId id="1514" r:id="rId43"/>
    <p:sldId id="1517" r:id="rId44"/>
    <p:sldId id="1515" r:id="rId45"/>
    <p:sldId id="1518" r:id="rId46"/>
    <p:sldId id="1519" r:id="rId47"/>
    <p:sldId id="1333" r:id="rId48"/>
    <p:sldId id="1334" r:id="rId49"/>
  </p:sldIdLst>
  <p:sldSz cx="12192000" cy="6858000"/>
  <p:notesSz cx="6797675" cy="9926638"/>
  <p:defaultTextStyle>
    <a:defPPr>
      <a:defRPr lang="en-US"/>
    </a:defPPr>
    <a:lvl1pPr algn="l" rtl="0" eaLnBrk="0" fontAlgn="base" hangingPunct="0">
      <a:spcBef>
        <a:spcPct val="0"/>
      </a:spcBef>
      <a:spcAft>
        <a:spcPct val="0"/>
      </a:spcAft>
      <a:defRPr sz="19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19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19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19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1900" kern="1200">
        <a:solidFill>
          <a:schemeClr val="tx1"/>
        </a:solidFill>
        <a:latin typeface="Times New Roman" panose="02020603050405020304" pitchFamily="18" charset="0"/>
        <a:ea typeface="+mn-ea"/>
        <a:cs typeface="+mn-cs"/>
      </a:defRPr>
    </a:lvl5pPr>
    <a:lvl6pPr marL="2286000" algn="l" defTabSz="914400" rtl="0" eaLnBrk="1" latinLnBrk="0" hangingPunct="1">
      <a:defRPr sz="1900" kern="1200">
        <a:solidFill>
          <a:schemeClr val="tx1"/>
        </a:solidFill>
        <a:latin typeface="Times New Roman" panose="02020603050405020304" pitchFamily="18" charset="0"/>
        <a:ea typeface="+mn-ea"/>
        <a:cs typeface="+mn-cs"/>
      </a:defRPr>
    </a:lvl6pPr>
    <a:lvl7pPr marL="2743200" algn="l" defTabSz="914400" rtl="0" eaLnBrk="1" latinLnBrk="0" hangingPunct="1">
      <a:defRPr sz="1900" kern="1200">
        <a:solidFill>
          <a:schemeClr val="tx1"/>
        </a:solidFill>
        <a:latin typeface="Times New Roman" panose="02020603050405020304" pitchFamily="18" charset="0"/>
        <a:ea typeface="+mn-ea"/>
        <a:cs typeface="+mn-cs"/>
      </a:defRPr>
    </a:lvl7pPr>
    <a:lvl8pPr marL="3200400" algn="l" defTabSz="914400" rtl="0" eaLnBrk="1" latinLnBrk="0" hangingPunct="1">
      <a:defRPr sz="1900" kern="1200">
        <a:solidFill>
          <a:schemeClr val="tx1"/>
        </a:solidFill>
        <a:latin typeface="Times New Roman" panose="02020603050405020304" pitchFamily="18" charset="0"/>
        <a:ea typeface="+mn-ea"/>
        <a:cs typeface="+mn-cs"/>
      </a:defRPr>
    </a:lvl8pPr>
    <a:lvl9pPr marL="3657600" algn="l" defTabSz="914400" rtl="0" eaLnBrk="1" latinLnBrk="0" hangingPunct="1">
      <a:defRPr sz="19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CCCC"/>
    <a:srgbClr val="CCCCFF"/>
    <a:srgbClr val="B4DED0"/>
    <a:srgbClr val="E4F4EF"/>
    <a:srgbClr val="F7E9D9"/>
    <a:srgbClr val="FCF5EE"/>
    <a:srgbClr val="F4DFC8"/>
    <a:srgbClr val="D1EBE1"/>
    <a:srgbClr val="CEEAE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46F890A9-2807-4EBB-B81D-B2AA78EC7F39}" styleName="深色樣式 2 - 輔色 5/輔色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1EBBBCC-DAD2-459C-BE2E-F6DE35CF9A28}" styleName="深色樣式 2 - 輔色 3/輔色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10A1B5D5-9B99-4C35-A422-299274C87663}" styleName="中等深淺樣式 1 - 輔色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9DCAF9ED-07DC-4A11-8D7F-57B35C25682E}" styleName="中等深淺樣式 1 - 輔色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B301B821-A1FF-4177-AEE7-76D212191A09}" styleName="中等深淺樣式 1 - 輔色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793D81CF-94F2-401A-BA57-92F5A7B2D0C5}" styleName="中等深淺樣式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1E171933-4619-4E11-9A3F-F7608DF75F80}" styleName="中等深淺樣式 1 - 輔色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93296810-A885-4BE3-A3E7-6D5BEEA58F35}" styleName="中等深淺樣式 2 - 輔色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中等深淺樣式 2 - 輔色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中等深淺樣式 2 - 輔色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16D9F66E-5EB9-4882-86FB-DCBF35E3C3E4}" styleName="中等深淺樣式 4 - 輔色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8A107856-5554-42FB-B03E-39F5DBC370BA}" styleName="中等深淺樣式 4 - 輔色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125E5076-3810-47DD-B79F-674D7AD40C01}" styleName="深色樣式 1 - 輔色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7CE84F3-28C3-443E-9E96-99CF82512B78}" styleName="深色樣式 1 - 輔色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D03447BB-5D67-496B-8E87-E561075AD55C}" styleName="深色樣式 1 - 輔色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929F9F4-4A8F-4326-A1B4-22849713DDAB}" styleName="深色樣式 1 - 輔色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8FD4443E-F989-4FC4-A0C8-D5A2AF1F390B}" styleName="深色樣式 1 - 輔色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AF606853-7671-496A-8E4F-DF71F8EC918B}" styleName="深色樣式 1 - 輔色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0660B408-B3CF-4A94-85FC-2B1E0A45F4A2}" styleName="深色樣式 2 - 輔色 1/輔色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912C8C85-51F0-491E-9774-3900AFEF0FD7}" styleName="淺色樣式 2 - 輔色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E8B1032C-EA38-4F05-BA0D-38AFFFC7BED3}" styleName="淺色樣式 3 - 輔色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5DA37D80-6434-44D0-A028-1B22A696006F}" styleName="淺色樣式 3 - 輔色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A488322-F2BA-4B5B-9748-0D474271808F}" styleName="中等深淺樣式 3 - 輔色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7DF18680-E054-41AD-8BC1-D1AEF772440D}" styleName="中等深淺樣式 2 - 輔色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69012ECD-51FC-41F1-AA8D-1B2483CD663E}" styleName="淺色樣式 2 - 輔色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17292A2E-F333-43FB-9621-5CBBE7FDCDCB}" styleName="淺色樣式 2 - 輔色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616DA210-FB5B-4158-B5E0-FEB733F419BA}" styleName="淺色樣式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0505E3EF-67EA-436B-97B2-0124C06EBD24}" styleName="中等深淺樣式 4 - 輔色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BDBED569-4797-4DF1-A0F4-6AAB3CD982D8}" styleName="淺色樣式 3 - 輔色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073A0DAA-6AF3-43AB-8588-CEC1D06C72B9}" styleName="中等深淺樣式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D7B26C5-4107-4FEC-AEDC-1716B250A1EF}" styleName="淺色樣式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8799B23B-EC83-4686-B30A-512413B5E67A}" styleName="淺色樣式 3 - 輔色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F5AB1C69-6EDB-4FF4-983F-18BD219EF322}" styleName="中等深淺樣式 2 - 輔色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556" autoAdjust="0"/>
    <p:restoredTop sz="94657" autoAdjust="0"/>
  </p:normalViewPr>
  <p:slideViewPr>
    <p:cSldViewPr snapToGrid="0">
      <p:cViewPr varScale="1">
        <p:scale>
          <a:sx n="105" d="100"/>
          <a:sy n="105" d="100"/>
        </p:scale>
        <p:origin x="606" y="90"/>
      </p:cViewPr>
      <p:guideLst>
        <p:guide orient="horz" pos="2160"/>
        <p:guide pos="3840"/>
      </p:guideLst>
    </p:cSldViewPr>
  </p:slideViewPr>
  <p:notesTextViewPr>
    <p:cViewPr>
      <p:scale>
        <a:sx n="3" d="2"/>
        <a:sy n="3" d="2"/>
      </p:scale>
      <p:origin x="0" y="0"/>
    </p:cViewPr>
  </p:notesTextViewPr>
  <p:sorterViewPr>
    <p:cViewPr>
      <p:scale>
        <a:sx n="170" d="100"/>
        <a:sy n="170" d="100"/>
      </p:scale>
      <p:origin x="0" y="-29424"/>
    </p:cViewPr>
  </p:sorterViewPr>
  <p:notesViewPr>
    <p:cSldViewPr snapToGrid="0">
      <p:cViewPr varScale="1">
        <p:scale>
          <a:sx n="88" d="100"/>
          <a:sy n="88" d="100"/>
        </p:scale>
        <p:origin x="3822" y="102"/>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55"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handoutMaster" Target="handoutMasters/handout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DF1B4C9-7671-44D0-96A3-14F7E74961A0}" type="doc">
      <dgm:prSet loTypeId="urn:microsoft.com/office/officeart/2005/8/layout/process2" loCatId="process" qsTypeId="urn:microsoft.com/office/officeart/2005/8/quickstyle/3d2" qsCatId="3D" csTypeId="urn:microsoft.com/office/officeart/2005/8/colors/colorful5" csCatId="colorful" phldr="1"/>
      <dgm:spPr/>
      <dgm:t>
        <a:bodyPr/>
        <a:lstStyle/>
        <a:p>
          <a:endParaRPr lang="zh-TW" altLang="en-US"/>
        </a:p>
      </dgm:t>
    </dgm:pt>
    <dgm:pt modelId="{AE92464C-04AC-4CDF-8D54-2E2DCB9F5D6F}">
      <dgm:prSet phldrT="[文字]" custT="1"/>
      <dgm:spPr>
        <a:solidFill>
          <a:srgbClr val="B4DED0"/>
        </a:solidFill>
        <a:ln>
          <a:noFill/>
        </a:ln>
      </dgm:spPr>
      <dgm:t>
        <a:bodyPr anchor="ctr"/>
        <a:lstStyle/>
        <a:p>
          <a:pPr algn="l"/>
          <a:r>
            <a:rPr lang="en-US" altLang="zh-TW" sz="36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1. </a:t>
          </a:r>
          <a:r>
            <a:rPr lang="zh-TW" altLang="en-US" sz="36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校庫定位</a:t>
          </a:r>
        </a:p>
      </dgm:t>
    </dgm:pt>
    <dgm:pt modelId="{D8C18A87-D3B2-474B-AC09-17801BF0A311}" type="parTrans" cxnId="{1AED59FC-50DC-434F-8A8D-89D338A67665}">
      <dgm:prSet/>
      <dgm:spPr/>
      <dgm:t>
        <a:bodyPr/>
        <a:lstStyle/>
        <a:p>
          <a:pPr algn="l"/>
          <a:endParaRPr lang="zh-TW" altLang="en-US" sz="3600" b="1">
            <a:solidFill>
              <a:srgbClr val="000000"/>
            </a:solidFill>
            <a:latin typeface="Arial" panose="020B0604020202020204" pitchFamily="34" charset="0"/>
            <a:ea typeface="微軟正黑體" panose="020B0604030504040204" pitchFamily="34" charset="-120"/>
            <a:cs typeface="Arial" panose="020B0604020202020204" pitchFamily="34" charset="0"/>
          </a:endParaRPr>
        </a:p>
      </dgm:t>
    </dgm:pt>
    <dgm:pt modelId="{F52FA1D8-33EF-44C8-942B-64C6567EDC98}" type="sibTrans" cxnId="{1AED59FC-50DC-434F-8A8D-89D338A67665}">
      <dgm:prSet custT="1"/>
      <dgm:spPr>
        <a:solidFill>
          <a:schemeClr val="bg1">
            <a:lumMod val="85000"/>
          </a:schemeClr>
        </a:solidFill>
        <a:ln w="28575">
          <a:solidFill>
            <a:srgbClr val="000000"/>
          </a:solidFill>
        </a:ln>
      </dgm:spPr>
      <dgm:t>
        <a:bodyPr/>
        <a:lstStyle/>
        <a:p>
          <a:pPr algn="l"/>
          <a:endParaRPr lang="zh-TW" altLang="en-US" sz="3600" b="1">
            <a:solidFill>
              <a:srgbClr val="000000"/>
            </a:solidFill>
            <a:latin typeface="Arial" panose="020B0604020202020204" pitchFamily="34" charset="0"/>
            <a:ea typeface="微軟正黑體" panose="020B0604030504040204" pitchFamily="34" charset="-120"/>
            <a:cs typeface="Arial" panose="020B0604020202020204" pitchFamily="34" charset="0"/>
          </a:endParaRPr>
        </a:p>
      </dgm:t>
    </dgm:pt>
    <dgm:pt modelId="{7849E789-51D1-483E-B341-67CA9A8ECA74}">
      <dgm:prSet phldrT="[文字]" custT="1"/>
      <dgm:spPr>
        <a:solidFill>
          <a:srgbClr val="92D050"/>
        </a:solidFill>
        <a:ln>
          <a:noFill/>
        </a:ln>
      </dgm:spPr>
      <dgm:t>
        <a:bodyPr anchor="ctr"/>
        <a:lstStyle/>
        <a:p>
          <a:pPr algn="l"/>
          <a:r>
            <a:rPr lang="en-US" altLang="zh-TW" sz="36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3.</a:t>
          </a:r>
          <a:r>
            <a:rPr lang="zh-TW" altLang="en-US" sz="36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 本期填報表冊與注意事項</a:t>
          </a:r>
        </a:p>
      </dgm:t>
    </dgm:pt>
    <dgm:pt modelId="{BEDF4E4F-ED73-4E16-AF7A-58FC81F52438}" type="parTrans" cxnId="{6F1BB799-3B13-4339-9B21-3F14FAC77423}">
      <dgm:prSet/>
      <dgm:spPr/>
      <dgm:t>
        <a:bodyPr/>
        <a:lstStyle/>
        <a:p>
          <a:pPr algn="l"/>
          <a:endParaRPr lang="zh-TW" altLang="en-US" sz="3600" b="1">
            <a:solidFill>
              <a:srgbClr val="000000"/>
            </a:solidFill>
            <a:latin typeface="Arial" panose="020B0604020202020204" pitchFamily="34" charset="0"/>
            <a:ea typeface="微軟正黑體" panose="020B0604030504040204" pitchFamily="34" charset="-120"/>
            <a:cs typeface="Arial" panose="020B0604020202020204" pitchFamily="34" charset="0"/>
          </a:endParaRPr>
        </a:p>
      </dgm:t>
    </dgm:pt>
    <dgm:pt modelId="{C3587BFA-3C2F-422A-9EE6-F2E1729D2E6A}" type="sibTrans" cxnId="{6F1BB799-3B13-4339-9B21-3F14FAC77423}">
      <dgm:prSet custT="1"/>
      <dgm:spPr>
        <a:solidFill>
          <a:schemeClr val="bg1">
            <a:lumMod val="85000"/>
          </a:schemeClr>
        </a:solidFill>
        <a:ln w="28575">
          <a:solidFill>
            <a:srgbClr val="000000"/>
          </a:solidFill>
        </a:ln>
      </dgm:spPr>
      <dgm:t>
        <a:bodyPr/>
        <a:lstStyle/>
        <a:p>
          <a:pPr algn="l"/>
          <a:endParaRPr lang="zh-TW" altLang="en-US" sz="3600" b="1">
            <a:solidFill>
              <a:srgbClr val="000000"/>
            </a:solidFill>
            <a:latin typeface="Arial" panose="020B0604020202020204" pitchFamily="34" charset="0"/>
            <a:ea typeface="微軟正黑體" panose="020B0604030504040204" pitchFamily="34" charset="-120"/>
            <a:cs typeface="Arial" panose="020B0604020202020204" pitchFamily="34" charset="0"/>
          </a:endParaRPr>
        </a:p>
      </dgm:t>
    </dgm:pt>
    <dgm:pt modelId="{BCB44A10-724F-49BC-BD59-1D7AB7EC0321}">
      <dgm:prSet phldrT="[文字]" custT="1"/>
      <dgm:spPr>
        <a:solidFill>
          <a:srgbClr val="FFCCCC"/>
        </a:solidFill>
        <a:ln>
          <a:noFill/>
        </a:ln>
      </dgm:spPr>
      <dgm:t>
        <a:bodyPr anchor="ctr"/>
        <a:lstStyle/>
        <a:p>
          <a:pPr algn="l"/>
          <a:r>
            <a:rPr lang="en-US" altLang="zh-TW" sz="36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2.</a:t>
          </a:r>
          <a:r>
            <a:rPr lang="zh-TW" altLang="en-US" sz="36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 本期作業時程</a:t>
          </a:r>
        </a:p>
      </dgm:t>
    </dgm:pt>
    <dgm:pt modelId="{BF707CD8-FA2E-4553-A49D-1F5F0FA51C7D}" type="parTrans" cxnId="{7B0562C7-1F7B-4584-BB5C-F2E3BE613974}">
      <dgm:prSet/>
      <dgm:spPr/>
      <dgm:t>
        <a:bodyPr/>
        <a:lstStyle/>
        <a:p>
          <a:pPr algn="l"/>
          <a:endParaRPr lang="zh-TW" altLang="en-US" sz="3600" b="1">
            <a:solidFill>
              <a:srgbClr val="000000"/>
            </a:solidFill>
            <a:latin typeface="Arial" panose="020B0604020202020204" pitchFamily="34" charset="0"/>
            <a:ea typeface="微軟正黑體" panose="020B0604030504040204" pitchFamily="34" charset="-120"/>
            <a:cs typeface="Arial" panose="020B0604020202020204" pitchFamily="34" charset="0"/>
          </a:endParaRPr>
        </a:p>
      </dgm:t>
    </dgm:pt>
    <dgm:pt modelId="{82E5ED1C-7AC4-40C5-85CF-B4B3FF85FB19}" type="sibTrans" cxnId="{7B0562C7-1F7B-4584-BB5C-F2E3BE613974}">
      <dgm:prSet custT="1"/>
      <dgm:spPr>
        <a:solidFill>
          <a:schemeClr val="bg1">
            <a:lumMod val="85000"/>
          </a:schemeClr>
        </a:solidFill>
        <a:ln w="28575">
          <a:solidFill>
            <a:srgbClr val="000000"/>
          </a:solidFill>
        </a:ln>
      </dgm:spPr>
      <dgm:t>
        <a:bodyPr/>
        <a:lstStyle/>
        <a:p>
          <a:pPr algn="l"/>
          <a:endParaRPr lang="zh-TW" altLang="en-US" sz="3600" b="1">
            <a:solidFill>
              <a:srgbClr val="000000"/>
            </a:solidFill>
            <a:latin typeface="Arial" panose="020B0604020202020204" pitchFamily="34" charset="0"/>
            <a:ea typeface="微軟正黑體" panose="020B0604030504040204" pitchFamily="34" charset="-120"/>
            <a:cs typeface="Arial" panose="020B0604020202020204" pitchFamily="34" charset="0"/>
          </a:endParaRPr>
        </a:p>
      </dgm:t>
    </dgm:pt>
    <dgm:pt modelId="{08F5AA93-231B-4388-81A2-A86B985F0F06}">
      <dgm:prSet phldrT="[文字]" custT="1"/>
      <dgm:spPr>
        <a:solidFill>
          <a:srgbClr val="CCCCFF"/>
        </a:solidFill>
        <a:ln>
          <a:noFill/>
        </a:ln>
      </dgm:spPr>
      <dgm:t>
        <a:bodyPr anchor="ctr"/>
        <a:lstStyle/>
        <a:p>
          <a:pPr algn="l"/>
          <a:r>
            <a:rPr lang="en-US" altLang="zh-TW" sz="36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4. </a:t>
          </a:r>
          <a:r>
            <a:rPr lang="zh-TW" altLang="en-US" sz="36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下期異動預告</a:t>
          </a:r>
          <a:endParaRPr lang="zh-TW" altLang="en-US" sz="3600" b="1" dirty="0">
            <a:solidFill>
              <a:srgbClr val="000000"/>
            </a:solidFill>
            <a:latin typeface="Arial" panose="020B0604020202020204" pitchFamily="34" charset="0"/>
            <a:ea typeface="微軟正黑體" panose="020B0604030504040204" pitchFamily="34" charset="-120"/>
            <a:cs typeface="Arial" panose="020B0604020202020204" pitchFamily="34" charset="0"/>
          </a:endParaRPr>
        </a:p>
      </dgm:t>
    </dgm:pt>
    <dgm:pt modelId="{A24E70F7-A35B-4251-978A-3CA08384A6B0}" type="parTrans" cxnId="{9148AD76-57B1-4701-BBB7-8C93F7C33856}">
      <dgm:prSet/>
      <dgm:spPr/>
      <dgm:t>
        <a:bodyPr/>
        <a:lstStyle/>
        <a:p>
          <a:endParaRPr lang="zh-TW" altLang="en-US"/>
        </a:p>
      </dgm:t>
    </dgm:pt>
    <dgm:pt modelId="{56AC6CC1-44FF-4BCF-9F2C-EFCEA0B1483D}" type="sibTrans" cxnId="{9148AD76-57B1-4701-BBB7-8C93F7C33856}">
      <dgm:prSet/>
      <dgm:spPr/>
      <dgm:t>
        <a:bodyPr/>
        <a:lstStyle/>
        <a:p>
          <a:endParaRPr lang="zh-TW" altLang="en-US"/>
        </a:p>
      </dgm:t>
    </dgm:pt>
    <dgm:pt modelId="{4AA1F18C-70C2-4AC4-A5E8-4528BD98C20E}" type="pres">
      <dgm:prSet presAssocID="{2DF1B4C9-7671-44D0-96A3-14F7E74961A0}" presName="linearFlow" presStyleCnt="0">
        <dgm:presLayoutVars>
          <dgm:resizeHandles val="exact"/>
        </dgm:presLayoutVars>
      </dgm:prSet>
      <dgm:spPr/>
      <dgm:t>
        <a:bodyPr/>
        <a:lstStyle/>
        <a:p>
          <a:endParaRPr lang="zh-TW" altLang="en-US"/>
        </a:p>
      </dgm:t>
    </dgm:pt>
    <dgm:pt modelId="{86A9C779-F9CF-483F-8653-D564FF534D32}" type="pres">
      <dgm:prSet presAssocID="{AE92464C-04AC-4CDF-8D54-2E2DCB9F5D6F}" presName="node" presStyleLbl="node1" presStyleIdx="0" presStyleCnt="4" custScaleX="145026" custLinFactNeighborX="-591" custLinFactNeighborY="1554">
        <dgm:presLayoutVars>
          <dgm:bulletEnabled val="1"/>
        </dgm:presLayoutVars>
      </dgm:prSet>
      <dgm:spPr/>
      <dgm:t>
        <a:bodyPr/>
        <a:lstStyle/>
        <a:p>
          <a:endParaRPr lang="zh-TW" altLang="en-US"/>
        </a:p>
      </dgm:t>
    </dgm:pt>
    <dgm:pt modelId="{55FB35D7-BD54-45A4-9DC2-DE43BA6C6FC5}" type="pres">
      <dgm:prSet presAssocID="{F52FA1D8-33EF-44C8-942B-64C6567EDC98}" presName="sibTrans" presStyleLbl="sibTrans2D1" presStyleIdx="0" presStyleCnt="3"/>
      <dgm:spPr/>
      <dgm:t>
        <a:bodyPr/>
        <a:lstStyle/>
        <a:p>
          <a:endParaRPr lang="zh-TW" altLang="en-US"/>
        </a:p>
      </dgm:t>
    </dgm:pt>
    <dgm:pt modelId="{61C43EF2-FB3E-4812-9E08-0F5EE95E71B5}" type="pres">
      <dgm:prSet presAssocID="{F52FA1D8-33EF-44C8-942B-64C6567EDC98}" presName="connectorText" presStyleLbl="sibTrans2D1" presStyleIdx="0" presStyleCnt="3"/>
      <dgm:spPr/>
      <dgm:t>
        <a:bodyPr/>
        <a:lstStyle/>
        <a:p>
          <a:endParaRPr lang="zh-TW" altLang="en-US"/>
        </a:p>
      </dgm:t>
    </dgm:pt>
    <dgm:pt modelId="{7BA3403B-3B12-41AE-9048-62FFED261545}" type="pres">
      <dgm:prSet presAssocID="{BCB44A10-724F-49BC-BD59-1D7AB7EC0321}" presName="node" presStyleLbl="node1" presStyleIdx="1" presStyleCnt="4" custScaleX="145026" custLinFactNeighborX="-591" custLinFactNeighborY="1554">
        <dgm:presLayoutVars>
          <dgm:bulletEnabled val="1"/>
        </dgm:presLayoutVars>
      </dgm:prSet>
      <dgm:spPr/>
      <dgm:t>
        <a:bodyPr/>
        <a:lstStyle/>
        <a:p>
          <a:endParaRPr lang="zh-TW" altLang="en-US"/>
        </a:p>
      </dgm:t>
    </dgm:pt>
    <dgm:pt modelId="{8141AFCB-BFAA-4BC0-B512-9CF4D382048D}" type="pres">
      <dgm:prSet presAssocID="{82E5ED1C-7AC4-40C5-85CF-B4B3FF85FB19}" presName="sibTrans" presStyleLbl="sibTrans2D1" presStyleIdx="1" presStyleCnt="3"/>
      <dgm:spPr/>
      <dgm:t>
        <a:bodyPr/>
        <a:lstStyle/>
        <a:p>
          <a:endParaRPr lang="zh-TW" altLang="en-US"/>
        </a:p>
      </dgm:t>
    </dgm:pt>
    <dgm:pt modelId="{C862B9CA-68CF-4EC6-A2F8-D24488DDDCE2}" type="pres">
      <dgm:prSet presAssocID="{82E5ED1C-7AC4-40C5-85CF-B4B3FF85FB19}" presName="connectorText" presStyleLbl="sibTrans2D1" presStyleIdx="1" presStyleCnt="3"/>
      <dgm:spPr/>
      <dgm:t>
        <a:bodyPr/>
        <a:lstStyle/>
        <a:p>
          <a:endParaRPr lang="zh-TW" altLang="en-US"/>
        </a:p>
      </dgm:t>
    </dgm:pt>
    <dgm:pt modelId="{71A57973-5DE8-431A-A352-7AF8422FCB1F}" type="pres">
      <dgm:prSet presAssocID="{7849E789-51D1-483E-B341-67CA9A8ECA74}" presName="node" presStyleLbl="node1" presStyleIdx="2" presStyleCnt="4" custScaleX="145026" custLinFactNeighborX="-591" custLinFactNeighborY="1554">
        <dgm:presLayoutVars>
          <dgm:bulletEnabled val="1"/>
        </dgm:presLayoutVars>
      </dgm:prSet>
      <dgm:spPr/>
      <dgm:t>
        <a:bodyPr/>
        <a:lstStyle/>
        <a:p>
          <a:endParaRPr lang="zh-TW" altLang="en-US"/>
        </a:p>
      </dgm:t>
    </dgm:pt>
    <dgm:pt modelId="{0ADEDFA3-5CAF-40B5-A00F-4F2CF56897FB}" type="pres">
      <dgm:prSet presAssocID="{C3587BFA-3C2F-422A-9EE6-F2E1729D2E6A}" presName="sibTrans" presStyleLbl="sibTrans2D1" presStyleIdx="2" presStyleCnt="3"/>
      <dgm:spPr/>
      <dgm:t>
        <a:bodyPr/>
        <a:lstStyle/>
        <a:p>
          <a:endParaRPr lang="zh-TW" altLang="en-US"/>
        </a:p>
      </dgm:t>
    </dgm:pt>
    <dgm:pt modelId="{1B544F86-D7F1-42E2-9B15-9D0E50F2EC77}" type="pres">
      <dgm:prSet presAssocID="{C3587BFA-3C2F-422A-9EE6-F2E1729D2E6A}" presName="connectorText" presStyleLbl="sibTrans2D1" presStyleIdx="2" presStyleCnt="3"/>
      <dgm:spPr/>
      <dgm:t>
        <a:bodyPr/>
        <a:lstStyle/>
        <a:p>
          <a:endParaRPr lang="zh-TW" altLang="en-US"/>
        </a:p>
      </dgm:t>
    </dgm:pt>
    <dgm:pt modelId="{E8224C76-8782-4E5C-B400-805CC13D21A9}" type="pres">
      <dgm:prSet presAssocID="{08F5AA93-231B-4388-81A2-A86B985F0F06}" presName="node" presStyleLbl="node1" presStyleIdx="3" presStyleCnt="4" custScaleX="143465">
        <dgm:presLayoutVars>
          <dgm:bulletEnabled val="1"/>
        </dgm:presLayoutVars>
      </dgm:prSet>
      <dgm:spPr/>
      <dgm:t>
        <a:bodyPr/>
        <a:lstStyle/>
        <a:p>
          <a:endParaRPr lang="zh-TW" altLang="en-US"/>
        </a:p>
      </dgm:t>
    </dgm:pt>
  </dgm:ptLst>
  <dgm:cxnLst>
    <dgm:cxn modelId="{F231447D-945F-4570-939A-0F42B9F97B03}" type="presOf" srcId="{7849E789-51D1-483E-B341-67CA9A8ECA74}" destId="{71A57973-5DE8-431A-A352-7AF8422FCB1F}" srcOrd="0" destOrd="0" presId="urn:microsoft.com/office/officeart/2005/8/layout/process2"/>
    <dgm:cxn modelId="{9148AD76-57B1-4701-BBB7-8C93F7C33856}" srcId="{2DF1B4C9-7671-44D0-96A3-14F7E74961A0}" destId="{08F5AA93-231B-4388-81A2-A86B985F0F06}" srcOrd="3" destOrd="0" parTransId="{A24E70F7-A35B-4251-978A-3CA08384A6B0}" sibTransId="{56AC6CC1-44FF-4BCF-9F2C-EFCEA0B1483D}"/>
    <dgm:cxn modelId="{4B9BB28C-9908-47E0-9E0B-B27C00BD1392}" type="presOf" srcId="{BCB44A10-724F-49BC-BD59-1D7AB7EC0321}" destId="{7BA3403B-3B12-41AE-9048-62FFED261545}" srcOrd="0" destOrd="0" presId="urn:microsoft.com/office/officeart/2005/8/layout/process2"/>
    <dgm:cxn modelId="{9B604397-1FCA-4A84-B52F-30803313DE24}" type="presOf" srcId="{F52FA1D8-33EF-44C8-942B-64C6567EDC98}" destId="{61C43EF2-FB3E-4812-9E08-0F5EE95E71B5}" srcOrd="1" destOrd="0" presId="urn:microsoft.com/office/officeart/2005/8/layout/process2"/>
    <dgm:cxn modelId="{51D3035B-0A87-486F-89B7-7D5B2B036B76}" type="presOf" srcId="{C3587BFA-3C2F-422A-9EE6-F2E1729D2E6A}" destId="{1B544F86-D7F1-42E2-9B15-9D0E50F2EC77}" srcOrd="1" destOrd="0" presId="urn:microsoft.com/office/officeart/2005/8/layout/process2"/>
    <dgm:cxn modelId="{D385449E-0201-4040-88D0-00BC280D6A98}" type="presOf" srcId="{82E5ED1C-7AC4-40C5-85CF-B4B3FF85FB19}" destId="{8141AFCB-BFAA-4BC0-B512-9CF4D382048D}" srcOrd="0" destOrd="0" presId="urn:microsoft.com/office/officeart/2005/8/layout/process2"/>
    <dgm:cxn modelId="{7B0562C7-1F7B-4584-BB5C-F2E3BE613974}" srcId="{2DF1B4C9-7671-44D0-96A3-14F7E74961A0}" destId="{BCB44A10-724F-49BC-BD59-1D7AB7EC0321}" srcOrd="1" destOrd="0" parTransId="{BF707CD8-FA2E-4553-A49D-1F5F0FA51C7D}" sibTransId="{82E5ED1C-7AC4-40C5-85CF-B4B3FF85FB19}"/>
    <dgm:cxn modelId="{A98D868B-5112-490D-8C88-FF95273642F5}" type="presOf" srcId="{2DF1B4C9-7671-44D0-96A3-14F7E74961A0}" destId="{4AA1F18C-70C2-4AC4-A5E8-4528BD98C20E}" srcOrd="0" destOrd="0" presId="urn:microsoft.com/office/officeart/2005/8/layout/process2"/>
    <dgm:cxn modelId="{3B5D8994-5BF2-471D-9336-2C3824085F36}" type="presOf" srcId="{C3587BFA-3C2F-422A-9EE6-F2E1729D2E6A}" destId="{0ADEDFA3-5CAF-40B5-A00F-4F2CF56897FB}" srcOrd="0" destOrd="0" presId="urn:microsoft.com/office/officeart/2005/8/layout/process2"/>
    <dgm:cxn modelId="{2D2D083A-541D-4187-9845-79D0383B14E0}" type="presOf" srcId="{82E5ED1C-7AC4-40C5-85CF-B4B3FF85FB19}" destId="{C862B9CA-68CF-4EC6-A2F8-D24488DDDCE2}" srcOrd="1" destOrd="0" presId="urn:microsoft.com/office/officeart/2005/8/layout/process2"/>
    <dgm:cxn modelId="{E7E67527-833E-46D2-B17A-6F1F17F2C71D}" type="presOf" srcId="{F52FA1D8-33EF-44C8-942B-64C6567EDC98}" destId="{55FB35D7-BD54-45A4-9DC2-DE43BA6C6FC5}" srcOrd="0" destOrd="0" presId="urn:microsoft.com/office/officeart/2005/8/layout/process2"/>
    <dgm:cxn modelId="{FE4F3FA0-659D-43C7-9B63-B07F5CC75E77}" type="presOf" srcId="{AE92464C-04AC-4CDF-8D54-2E2DCB9F5D6F}" destId="{86A9C779-F9CF-483F-8653-D564FF534D32}" srcOrd="0" destOrd="0" presId="urn:microsoft.com/office/officeart/2005/8/layout/process2"/>
    <dgm:cxn modelId="{6F1BB799-3B13-4339-9B21-3F14FAC77423}" srcId="{2DF1B4C9-7671-44D0-96A3-14F7E74961A0}" destId="{7849E789-51D1-483E-B341-67CA9A8ECA74}" srcOrd="2" destOrd="0" parTransId="{BEDF4E4F-ED73-4E16-AF7A-58FC81F52438}" sibTransId="{C3587BFA-3C2F-422A-9EE6-F2E1729D2E6A}"/>
    <dgm:cxn modelId="{1AED59FC-50DC-434F-8A8D-89D338A67665}" srcId="{2DF1B4C9-7671-44D0-96A3-14F7E74961A0}" destId="{AE92464C-04AC-4CDF-8D54-2E2DCB9F5D6F}" srcOrd="0" destOrd="0" parTransId="{D8C18A87-D3B2-474B-AC09-17801BF0A311}" sibTransId="{F52FA1D8-33EF-44C8-942B-64C6567EDC98}"/>
    <dgm:cxn modelId="{716C0C40-D399-4398-B5AF-EE48F3FAAEF4}" type="presOf" srcId="{08F5AA93-231B-4388-81A2-A86B985F0F06}" destId="{E8224C76-8782-4E5C-B400-805CC13D21A9}" srcOrd="0" destOrd="0" presId="urn:microsoft.com/office/officeart/2005/8/layout/process2"/>
    <dgm:cxn modelId="{52550F97-1598-425D-BC4B-B35B246A911F}" type="presParOf" srcId="{4AA1F18C-70C2-4AC4-A5E8-4528BD98C20E}" destId="{86A9C779-F9CF-483F-8653-D564FF534D32}" srcOrd="0" destOrd="0" presId="urn:microsoft.com/office/officeart/2005/8/layout/process2"/>
    <dgm:cxn modelId="{1C288DEC-D1B9-41C7-9728-CCE91A823227}" type="presParOf" srcId="{4AA1F18C-70C2-4AC4-A5E8-4528BD98C20E}" destId="{55FB35D7-BD54-45A4-9DC2-DE43BA6C6FC5}" srcOrd="1" destOrd="0" presId="urn:microsoft.com/office/officeart/2005/8/layout/process2"/>
    <dgm:cxn modelId="{C31BFDA3-E06D-498A-BF2B-364A6A6156DF}" type="presParOf" srcId="{55FB35D7-BD54-45A4-9DC2-DE43BA6C6FC5}" destId="{61C43EF2-FB3E-4812-9E08-0F5EE95E71B5}" srcOrd="0" destOrd="0" presId="urn:microsoft.com/office/officeart/2005/8/layout/process2"/>
    <dgm:cxn modelId="{586E4916-C66B-444F-B536-CC57B039033D}" type="presParOf" srcId="{4AA1F18C-70C2-4AC4-A5E8-4528BD98C20E}" destId="{7BA3403B-3B12-41AE-9048-62FFED261545}" srcOrd="2" destOrd="0" presId="urn:microsoft.com/office/officeart/2005/8/layout/process2"/>
    <dgm:cxn modelId="{5AF6C036-DEF9-4D39-8191-169E3EF00427}" type="presParOf" srcId="{4AA1F18C-70C2-4AC4-A5E8-4528BD98C20E}" destId="{8141AFCB-BFAA-4BC0-B512-9CF4D382048D}" srcOrd="3" destOrd="0" presId="urn:microsoft.com/office/officeart/2005/8/layout/process2"/>
    <dgm:cxn modelId="{50DF8903-CD91-42FF-B3E6-DC66988FA990}" type="presParOf" srcId="{8141AFCB-BFAA-4BC0-B512-9CF4D382048D}" destId="{C862B9CA-68CF-4EC6-A2F8-D24488DDDCE2}" srcOrd="0" destOrd="0" presId="urn:microsoft.com/office/officeart/2005/8/layout/process2"/>
    <dgm:cxn modelId="{5E4286B0-DFE7-4562-8E77-652A6AB6B58B}" type="presParOf" srcId="{4AA1F18C-70C2-4AC4-A5E8-4528BD98C20E}" destId="{71A57973-5DE8-431A-A352-7AF8422FCB1F}" srcOrd="4" destOrd="0" presId="urn:microsoft.com/office/officeart/2005/8/layout/process2"/>
    <dgm:cxn modelId="{30E8F15B-05B1-4DB6-9C81-3097DB59F5BE}" type="presParOf" srcId="{4AA1F18C-70C2-4AC4-A5E8-4528BD98C20E}" destId="{0ADEDFA3-5CAF-40B5-A00F-4F2CF56897FB}" srcOrd="5" destOrd="0" presId="urn:microsoft.com/office/officeart/2005/8/layout/process2"/>
    <dgm:cxn modelId="{DE4C3D08-73EC-4C91-9E01-10D0EFB0B297}" type="presParOf" srcId="{0ADEDFA3-5CAF-40B5-A00F-4F2CF56897FB}" destId="{1B544F86-D7F1-42E2-9B15-9D0E50F2EC77}" srcOrd="0" destOrd="0" presId="urn:microsoft.com/office/officeart/2005/8/layout/process2"/>
    <dgm:cxn modelId="{E7F88D83-530C-43D8-9D38-4DE27AC38637}" type="presParOf" srcId="{4AA1F18C-70C2-4AC4-A5E8-4528BD98C20E}" destId="{E8224C76-8782-4E5C-B400-805CC13D21A9}" srcOrd="6" destOrd="0" presId="urn:microsoft.com/office/officeart/2005/8/layout/process2"/>
  </dgm:cxnLst>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ata2.xml><?xml version="1.0" encoding="utf-8"?>
<dgm:dataModel xmlns:dgm="http://schemas.openxmlformats.org/drawingml/2006/diagram" xmlns:a="http://schemas.openxmlformats.org/drawingml/2006/main">
  <dgm:ptLst>
    <dgm:pt modelId="{AA66AE95-FA3D-4D16-AD62-132B4E91E7F5}" type="doc">
      <dgm:prSet loTypeId="urn:microsoft.com/office/officeart/2005/8/layout/equation1" loCatId="process" qsTypeId="urn:microsoft.com/office/officeart/2005/8/quickstyle/3d2" qsCatId="3D" csTypeId="urn:microsoft.com/office/officeart/2005/8/colors/colorful5" csCatId="colorful" phldr="1"/>
      <dgm:spPr/>
      <dgm:t>
        <a:bodyPr/>
        <a:lstStyle/>
        <a:p>
          <a:endParaRPr lang="zh-TW" altLang="en-US"/>
        </a:p>
      </dgm:t>
    </dgm:pt>
    <dgm:pt modelId="{306725F0-CD8A-4BD6-890A-336B5BAC8EE9}">
      <dgm:prSet phldrT="[文字]" custT="1"/>
      <dgm:spPr>
        <a:solidFill>
          <a:srgbClr val="B4DED0"/>
        </a:solidFill>
        <a:ln w="28575">
          <a:solidFill>
            <a:schemeClr val="tx1"/>
          </a:solidFill>
        </a:ln>
      </dgm:spPr>
      <dgm:t>
        <a:bodyPr/>
        <a:lstStyle/>
        <a:p>
          <a:r>
            <a:rPr lang="en-US" altLang="zh-TW" sz="4000" b="1" kern="1200" dirty="0" smtClean="0">
              <a:solidFill>
                <a:srgbClr val="000000"/>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3</a:t>
          </a:r>
          <a:r>
            <a:rPr lang="zh-TW" altLang="en-US" sz="4000" b="1" kern="1200" dirty="0" smtClean="0">
              <a:solidFill>
                <a:srgbClr val="000000"/>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月</a:t>
          </a:r>
          <a:r>
            <a:rPr lang="en-US" altLang="zh-TW" sz="4000" b="1" kern="1200" dirty="0">
              <a:solidFill>
                <a:srgbClr val="000000"/>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
          </a:r>
          <a:br>
            <a:rPr lang="en-US" altLang="zh-TW" sz="4000" b="1" kern="1200" dirty="0">
              <a:solidFill>
                <a:srgbClr val="000000"/>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br>
          <a:r>
            <a:rPr lang="en-US" altLang="zh-TW" sz="4000" b="1" kern="1200" dirty="0" smtClean="0">
              <a:solidFill>
                <a:srgbClr val="000000"/>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31</a:t>
          </a:r>
          <a:r>
            <a:rPr lang="zh-TW" altLang="en-US" sz="4000" b="1" kern="1200" dirty="0" smtClean="0">
              <a:solidFill>
                <a:srgbClr val="000000"/>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天 </a:t>
          </a:r>
          <a:endParaRPr lang="en-US" altLang="zh-TW" sz="4000" b="1" kern="1200" dirty="0">
            <a:solidFill>
              <a:srgbClr val="000000"/>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endParaRPr>
        </a:p>
      </dgm:t>
    </dgm:pt>
    <dgm:pt modelId="{E86839D8-6A37-432F-83FB-52D3A3095BF0}" type="parTrans" cxnId="{4FDD2FA9-D7B5-49E1-A33E-55BB0F0A586C}">
      <dgm:prSet/>
      <dgm:spPr/>
      <dgm:t>
        <a:bodyPr/>
        <a:lstStyle/>
        <a:p>
          <a:endParaRPr lang="zh-TW" altLang="en-US" sz="4000">
            <a:solidFill>
              <a:srgbClr val="000000"/>
            </a:solidFill>
            <a:latin typeface="Arial" panose="020B0604020202020204" pitchFamily="34" charset="0"/>
            <a:ea typeface="微軟正黑體" panose="020B0604030504040204" pitchFamily="34" charset="-120"/>
            <a:cs typeface="Arial" panose="020B0604020202020204" pitchFamily="34" charset="0"/>
          </a:endParaRPr>
        </a:p>
      </dgm:t>
    </dgm:pt>
    <dgm:pt modelId="{DA2AB9B9-098E-44BE-A3FD-C6D33F7EC9CE}" type="sibTrans" cxnId="{4FDD2FA9-D7B5-49E1-A33E-55BB0F0A586C}">
      <dgm:prSet custT="1"/>
      <dgm:spPr>
        <a:solidFill>
          <a:schemeClr val="bg1">
            <a:lumMod val="85000"/>
          </a:schemeClr>
        </a:solidFill>
        <a:ln w="28575">
          <a:solidFill>
            <a:srgbClr val="000000"/>
          </a:solidFill>
        </a:ln>
      </dgm:spPr>
      <dgm:t>
        <a:bodyPr/>
        <a:lstStyle/>
        <a:p>
          <a:endParaRPr lang="zh-TW" altLang="en-US" sz="4000">
            <a:solidFill>
              <a:srgbClr val="000000"/>
            </a:solidFill>
            <a:latin typeface="Arial" panose="020B0604020202020204" pitchFamily="34" charset="0"/>
            <a:ea typeface="微軟正黑體" panose="020B0604030504040204" pitchFamily="34" charset="-120"/>
            <a:cs typeface="Arial" panose="020B0604020202020204" pitchFamily="34" charset="0"/>
          </a:endParaRPr>
        </a:p>
      </dgm:t>
    </dgm:pt>
    <dgm:pt modelId="{57ABA92F-529F-4F3D-8D37-888D0D7B6F0C}">
      <dgm:prSet phldrT="[文字]" custT="1"/>
      <dgm:spPr>
        <a:solidFill>
          <a:srgbClr val="CCCCFF"/>
        </a:solidFill>
        <a:ln w="28575">
          <a:solidFill>
            <a:srgbClr val="000000"/>
          </a:solidFill>
        </a:ln>
      </dgm:spPr>
      <dgm:t>
        <a:bodyPr/>
        <a:lstStyle/>
        <a:p>
          <a:r>
            <a:rPr lang="en-US" altLang="zh-TW" sz="4000" b="1" kern="1200" dirty="0" smtClean="0">
              <a:solidFill>
                <a:srgbClr val="000000"/>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4</a:t>
          </a:r>
          <a:r>
            <a:rPr lang="zh-TW" altLang="en-US" sz="4000" b="1" kern="1200" dirty="0" smtClean="0">
              <a:solidFill>
                <a:srgbClr val="000000"/>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月</a:t>
          </a:r>
          <a:r>
            <a:rPr lang="en-US" altLang="zh-TW" sz="4000" b="1" kern="1200" dirty="0">
              <a:solidFill>
                <a:srgbClr val="000000"/>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
          </a:r>
          <a:br>
            <a:rPr lang="en-US" altLang="zh-TW" sz="4000" b="1" kern="1200" dirty="0">
              <a:solidFill>
                <a:srgbClr val="000000"/>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br>
          <a:r>
            <a:rPr lang="en-US" altLang="zh-TW" sz="4000" b="1" kern="1200" dirty="0" smtClean="0">
              <a:solidFill>
                <a:srgbClr val="000000"/>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30</a:t>
          </a:r>
          <a:r>
            <a:rPr lang="zh-TW" altLang="en-US" sz="4000" b="1" kern="1200" dirty="0" smtClean="0">
              <a:solidFill>
                <a:srgbClr val="000000"/>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天</a:t>
          </a:r>
          <a:endParaRPr lang="zh-TW" altLang="en-US" sz="4000" b="1" kern="1200" dirty="0">
            <a:solidFill>
              <a:srgbClr val="000000"/>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endParaRPr>
        </a:p>
      </dgm:t>
    </dgm:pt>
    <dgm:pt modelId="{3E955E71-B463-415B-8EEB-64AA790C5357}" type="parTrans" cxnId="{4024CEFD-D666-49DC-8E8D-BA0BF5A9FACE}">
      <dgm:prSet/>
      <dgm:spPr/>
      <dgm:t>
        <a:bodyPr/>
        <a:lstStyle/>
        <a:p>
          <a:endParaRPr lang="zh-TW" altLang="en-US" sz="4000">
            <a:solidFill>
              <a:srgbClr val="000000"/>
            </a:solidFill>
            <a:latin typeface="Arial" panose="020B0604020202020204" pitchFamily="34" charset="0"/>
            <a:ea typeface="微軟正黑體" panose="020B0604030504040204" pitchFamily="34" charset="-120"/>
            <a:cs typeface="Arial" panose="020B0604020202020204" pitchFamily="34" charset="0"/>
          </a:endParaRPr>
        </a:p>
      </dgm:t>
    </dgm:pt>
    <dgm:pt modelId="{47F9AAC2-E0DC-492D-8EBF-D4AA5A3B9839}" type="sibTrans" cxnId="{4024CEFD-D666-49DC-8E8D-BA0BF5A9FACE}">
      <dgm:prSet custT="1"/>
      <dgm:spPr>
        <a:solidFill>
          <a:schemeClr val="bg1">
            <a:lumMod val="85000"/>
          </a:schemeClr>
        </a:solidFill>
        <a:ln w="28575">
          <a:solidFill>
            <a:srgbClr val="000000"/>
          </a:solidFill>
        </a:ln>
      </dgm:spPr>
      <dgm:t>
        <a:bodyPr/>
        <a:lstStyle/>
        <a:p>
          <a:endParaRPr lang="zh-TW" altLang="en-US" sz="4000">
            <a:solidFill>
              <a:srgbClr val="000000"/>
            </a:solidFill>
            <a:latin typeface="Arial" panose="020B0604020202020204" pitchFamily="34" charset="0"/>
            <a:ea typeface="微軟正黑體" panose="020B0604030504040204" pitchFamily="34" charset="-120"/>
            <a:cs typeface="Arial" panose="020B0604020202020204" pitchFamily="34" charset="0"/>
          </a:endParaRPr>
        </a:p>
      </dgm:t>
    </dgm:pt>
    <dgm:pt modelId="{EAB474AD-DB5C-44BB-8A51-1D128EAAE59B}">
      <dgm:prSet phldrT="[文字]" custT="1"/>
      <dgm:spPr>
        <a:solidFill>
          <a:srgbClr val="FFCCCC"/>
        </a:solidFill>
        <a:ln w="28575">
          <a:solidFill>
            <a:srgbClr val="000000"/>
          </a:solidFill>
        </a:ln>
      </dgm:spPr>
      <dgm:t>
        <a:bodyPr/>
        <a:lstStyle/>
        <a:p>
          <a:r>
            <a:rPr lang="zh-TW" altLang="en-US" sz="4000" b="1" kern="1200" dirty="0" smtClean="0">
              <a:solidFill>
                <a:srgbClr val="000000"/>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共計</a:t>
          </a:r>
          <a:r>
            <a:rPr lang="en-US" altLang="zh-TW" sz="4000" b="1" kern="1200" dirty="0" smtClean="0">
              <a:solidFill>
                <a:srgbClr val="000000"/>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61</a:t>
          </a:r>
          <a:r>
            <a:rPr lang="zh-TW" altLang="en-US" sz="4000" b="1" kern="1200" dirty="0" smtClean="0">
              <a:solidFill>
                <a:srgbClr val="000000"/>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天</a:t>
          </a:r>
          <a:endParaRPr lang="zh-TW" altLang="en-US" sz="4000" b="1" kern="1200" dirty="0">
            <a:solidFill>
              <a:srgbClr val="000000"/>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endParaRPr>
        </a:p>
      </dgm:t>
    </dgm:pt>
    <dgm:pt modelId="{C59D36ED-8FC6-4F15-9D74-5D756218FD64}" type="sibTrans" cxnId="{9149ECC0-3BA2-46C9-9D32-58B62FBA866E}">
      <dgm:prSet/>
      <dgm:spPr>
        <a:solidFill>
          <a:schemeClr val="bg1">
            <a:lumMod val="85000"/>
          </a:schemeClr>
        </a:solidFill>
        <a:ln w="28575">
          <a:solidFill>
            <a:schemeClr val="tx1"/>
          </a:solidFill>
        </a:ln>
      </dgm:spPr>
      <dgm:t>
        <a:bodyPr/>
        <a:lstStyle/>
        <a:p>
          <a:endParaRPr lang="zh-TW" altLang="en-US" sz="4000">
            <a:solidFill>
              <a:srgbClr val="000000"/>
            </a:solidFill>
            <a:latin typeface="Arial" panose="020B0604020202020204" pitchFamily="34" charset="0"/>
            <a:ea typeface="微軟正黑體" panose="020B0604030504040204" pitchFamily="34" charset="-120"/>
            <a:cs typeface="Arial" panose="020B0604020202020204" pitchFamily="34" charset="0"/>
          </a:endParaRPr>
        </a:p>
      </dgm:t>
    </dgm:pt>
    <dgm:pt modelId="{CD2FEDB1-90CC-4C00-BB7F-E74BC2D518D8}" type="parTrans" cxnId="{9149ECC0-3BA2-46C9-9D32-58B62FBA866E}">
      <dgm:prSet/>
      <dgm:spPr/>
      <dgm:t>
        <a:bodyPr/>
        <a:lstStyle/>
        <a:p>
          <a:endParaRPr lang="zh-TW" altLang="en-US" sz="4000">
            <a:solidFill>
              <a:srgbClr val="000000"/>
            </a:solidFill>
            <a:latin typeface="Arial" panose="020B0604020202020204" pitchFamily="34" charset="0"/>
            <a:ea typeface="微軟正黑體" panose="020B0604030504040204" pitchFamily="34" charset="-120"/>
            <a:cs typeface="Arial" panose="020B0604020202020204" pitchFamily="34" charset="0"/>
          </a:endParaRPr>
        </a:p>
      </dgm:t>
    </dgm:pt>
    <dgm:pt modelId="{0856B4CD-757C-4EA4-8985-02E32C6B5490}" type="pres">
      <dgm:prSet presAssocID="{AA66AE95-FA3D-4D16-AD62-132B4E91E7F5}" presName="linearFlow" presStyleCnt="0">
        <dgm:presLayoutVars>
          <dgm:dir/>
          <dgm:resizeHandles val="exact"/>
        </dgm:presLayoutVars>
      </dgm:prSet>
      <dgm:spPr/>
      <dgm:t>
        <a:bodyPr/>
        <a:lstStyle/>
        <a:p>
          <a:endParaRPr lang="zh-TW" altLang="en-US"/>
        </a:p>
      </dgm:t>
    </dgm:pt>
    <dgm:pt modelId="{87C26CED-60C5-48A0-A97F-19DF1ECE9D68}" type="pres">
      <dgm:prSet presAssocID="{306725F0-CD8A-4BD6-890A-336B5BAC8EE9}" presName="node" presStyleLbl="node1" presStyleIdx="0" presStyleCnt="3" custScaleX="81725" custScaleY="288494">
        <dgm:presLayoutVars>
          <dgm:bulletEnabled val="1"/>
        </dgm:presLayoutVars>
      </dgm:prSet>
      <dgm:spPr>
        <a:prstGeom prst="verticalScroll">
          <a:avLst/>
        </a:prstGeom>
      </dgm:spPr>
      <dgm:t>
        <a:bodyPr/>
        <a:lstStyle/>
        <a:p>
          <a:endParaRPr lang="zh-TW" altLang="en-US"/>
        </a:p>
      </dgm:t>
    </dgm:pt>
    <dgm:pt modelId="{FC7CE061-2C80-4A6E-8FB2-49EE73CE8E4C}" type="pres">
      <dgm:prSet presAssocID="{DA2AB9B9-098E-44BE-A3FD-C6D33F7EC9CE}" presName="spacerL" presStyleCnt="0"/>
      <dgm:spPr/>
    </dgm:pt>
    <dgm:pt modelId="{A7701F85-28E3-4DE4-A95C-F335117D00EC}" type="pres">
      <dgm:prSet presAssocID="{DA2AB9B9-098E-44BE-A3FD-C6D33F7EC9CE}" presName="sibTrans" presStyleLbl="sibTrans2D1" presStyleIdx="0" presStyleCnt="2"/>
      <dgm:spPr/>
      <dgm:t>
        <a:bodyPr/>
        <a:lstStyle/>
        <a:p>
          <a:endParaRPr lang="zh-TW" altLang="en-US"/>
        </a:p>
      </dgm:t>
    </dgm:pt>
    <dgm:pt modelId="{02620EB0-A0E8-4149-B17B-31244BB779F4}" type="pres">
      <dgm:prSet presAssocID="{DA2AB9B9-098E-44BE-A3FD-C6D33F7EC9CE}" presName="spacerR" presStyleCnt="0"/>
      <dgm:spPr/>
    </dgm:pt>
    <dgm:pt modelId="{F671C467-44DF-4EDF-846B-4C8684CDC51E}" type="pres">
      <dgm:prSet presAssocID="{57ABA92F-529F-4F3D-8D37-888D0D7B6F0C}" presName="node" presStyleLbl="node1" presStyleIdx="1" presStyleCnt="3" custScaleX="81672" custScaleY="288600">
        <dgm:presLayoutVars>
          <dgm:bulletEnabled val="1"/>
        </dgm:presLayoutVars>
      </dgm:prSet>
      <dgm:spPr>
        <a:prstGeom prst="verticalScroll">
          <a:avLst/>
        </a:prstGeom>
      </dgm:spPr>
      <dgm:t>
        <a:bodyPr/>
        <a:lstStyle/>
        <a:p>
          <a:endParaRPr lang="zh-TW" altLang="en-US"/>
        </a:p>
      </dgm:t>
    </dgm:pt>
    <dgm:pt modelId="{8304F94F-7233-4DCA-BAB7-2E20B0B06665}" type="pres">
      <dgm:prSet presAssocID="{47F9AAC2-E0DC-492D-8EBF-D4AA5A3B9839}" presName="spacerL" presStyleCnt="0"/>
      <dgm:spPr/>
    </dgm:pt>
    <dgm:pt modelId="{3EB679C9-968A-4C14-BDAC-B9EE869F5F54}" type="pres">
      <dgm:prSet presAssocID="{47F9AAC2-E0DC-492D-8EBF-D4AA5A3B9839}" presName="sibTrans" presStyleLbl="sibTrans2D1" presStyleIdx="1" presStyleCnt="2"/>
      <dgm:spPr/>
      <dgm:t>
        <a:bodyPr/>
        <a:lstStyle/>
        <a:p>
          <a:endParaRPr lang="zh-TW" altLang="en-US"/>
        </a:p>
      </dgm:t>
    </dgm:pt>
    <dgm:pt modelId="{188B2E73-A09C-436F-857B-9C70C4B48C7D}" type="pres">
      <dgm:prSet presAssocID="{47F9AAC2-E0DC-492D-8EBF-D4AA5A3B9839}" presName="spacerR" presStyleCnt="0"/>
      <dgm:spPr/>
    </dgm:pt>
    <dgm:pt modelId="{51EE38A7-E3D1-46BB-93D4-5FBA1CEBE762}" type="pres">
      <dgm:prSet presAssocID="{EAB474AD-DB5C-44BB-8A51-1D128EAAE59B}" presName="node" presStyleLbl="node1" presStyleIdx="2" presStyleCnt="3" custScaleX="81725" custScaleY="288710" custLinFactNeighborX="29673" custLinFactNeighborY="3184">
        <dgm:presLayoutVars>
          <dgm:bulletEnabled val="1"/>
        </dgm:presLayoutVars>
      </dgm:prSet>
      <dgm:spPr>
        <a:prstGeom prst="verticalScroll">
          <a:avLst/>
        </a:prstGeom>
      </dgm:spPr>
      <dgm:t>
        <a:bodyPr/>
        <a:lstStyle/>
        <a:p>
          <a:endParaRPr lang="zh-TW" altLang="en-US"/>
        </a:p>
      </dgm:t>
    </dgm:pt>
  </dgm:ptLst>
  <dgm:cxnLst>
    <dgm:cxn modelId="{9149ECC0-3BA2-46C9-9D32-58B62FBA866E}" srcId="{AA66AE95-FA3D-4D16-AD62-132B4E91E7F5}" destId="{EAB474AD-DB5C-44BB-8A51-1D128EAAE59B}" srcOrd="2" destOrd="0" parTransId="{CD2FEDB1-90CC-4C00-BB7F-E74BC2D518D8}" sibTransId="{C59D36ED-8FC6-4F15-9D74-5D756218FD64}"/>
    <dgm:cxn modelId="{047A6AFB-875D-490F-949D-BE3AB52802AB}" type="presOf" srcId="{DA2AB9B9-098E-44BE-A3FD-C6D33F7EC9CE}" destId="{A7701F85-28E3-4DE4-A95C-F335117D00EC}" srcOrd="0" destOrd="0" presId="urn:microsoft.com/office/officeart/2005/8/layout/equation1"/>
    <dgm:cxn modelId="{A17DECA4-F9F7-4099-9A3D-01A3EC9B11E1}" type="presOf" srcId="{EAB474AD-DB5C-44BB-8A51-1D128EAAE59B}" destId="{51EE38A7-E3D1-46BB-93D4-5FBA1CEBE762}" srcOrd="0" destOrd="0" presId="urn:microsoft.com/office/officeart/2005/8/layout/equation1"/>
    <dgm:cxn modelId="{4FDD2FA9-D7B5-49E1-A33E-55BB0F0A586C}" srcId="{AA66AE95-FA3D-4D16-AD62-132B4E91E7F5}" destId="{306725F0-CD8A-4BD6-890A-336B5BAC8EE9}" srcOrd="0" destOrd="0" parTransId="{E86839D8-6A37-432F-83FB-52D3A3095BF0}" sibTransId="{DA2AB9B9-098E-44BE-A3FD-C6D33F7EC9CE}"/>
    <dgm:cxn modelId="{49492ABE-F56D-4291-8A6D-9C400DA24FA7}" type="presOf" srcId="{47F9AAC2-E0DC-492D-8EBF-D4AA5A3B9839}" destId="{3EB679C9-968A-4C14-BDAC-B9EE869F5F54}" srcOrd="0" destOrd="0" presId="urn:microsoft.com/office/officeart/2005/8/layout/equation1"/>
    <dgm:cxn modelId="{4024CEFD-D666-49DC-8E8D-BA0BF5A9FACE}" srcId="{AA66AE95-FA3D-4D16-AD62-132B4E91E7F5}" destId="{57ABA92F-529F-4F3D-8D37-888D0D7B6F0C}" srcOrd="1" destOrd="0" parTransId="{3E955E71-B463-415B-8EEB-64AA790C5357}" sibTransId="{47F9AAC2-E0DC-492D-8EBF-D4AA5A3B9839}"/>
    <dgm:cxn modelId="{7B35A0DF-A5CC-4C3F-9589-392F33B7E75D}" type="presOf" srcId="{AA66AE95-FA3D-4D16-AD62-132B4E91E7F5}" destId="{0856B4CD-757C-4EA4-8985-02E32C6B5490}" srcOrd="0" destOrd="0" presId="urn:microsoft.com/office/officeart/2005/8/layout/equation1"/>
    <dgm:cxn modelId="{C15662E5-593B-4B6E-8693-DFFF3FA442F9}" type="presOf" srcId="{306725F0-CD8A-4BD6-890A-336B5BAC8EE9}" destId="{87C26CED-60C5-48A0-A97F-19DF1ECE9D68}" srcOrd="0" destOrd="0" presId="urn:microsoft.com/office/officeart/2005/8/layout/equation1"/>
    <dgm:cxn modelId="{3BA40450-7817-4AA6-916D-15E4045386A3}" type="presOf" srcId="{57ABA92F-529F-4F3D-8D37-888D0D7B6F0C}" destId="{F671C467-44DF-4EDF-846B-4C8684CDC51E}" srcOrd="0" destOrd="0" presId="urn:microsoft.com/office/officeart/2005/8/layout/equation1"/>
    <dgm:cxn modelId="{E2236961-4805-4982-891E-876C7B5E4A28}" type="presParOf" srcId="{0856B4CD-757C-4EA4-8985-02E32C6B5490}" destId="{87C26CED-60C5-48A0-A97F-19DF1ECE9D68}" srcOrd="0" destOrd="0" presId="urn:microsoft.com/office/officeart/2005/8/layout/equation1"/>
    <dgm:cxn modelId="{DD624892-2B6E-4EC2-AAD4-177966C0D9EB}" type="presParOf" srcId="{0856B4CD-757C-4EA4-8985-02E32C6B5490}" destId="{FC7CE061-2C80-4A6E-8FB2-49EE73CE8E4C}" srcOrd="1" destOrd="0" presId="urn:microsoft.com/office/officeart/2005/8/layout/equation1"/>
    <dgm:cxn modelId="{12D137E2-82D5-4DC3-91D8-275CF8B43661}" type="presParOf" srcId="{0856B4CD-757C-4EA4-8985-02E32C6B5490}" destId="{A7701F85-28E3-4DE4-A95C-F335117D00EC}" srcOrd="2" destOrd="0" presId="urn:microsoft.com/office/officeart/2005/8/layout/equation1"/>
    <dgm:cxn modelId="{49BEE0E4-457B-465A-9D7A-DCD818611459}" type="presParOf" srcId="{0856B4CD-757C-4EA4-8985-02E32C6B5490}" destId="{02620EB0-A0E8-4149-B17B-31244BB779F4}" srcOrd="3" destOrd="0" presId="urn:microsoft.com/office/officeart/2005/8/layout/equation1"/>
    <dgm:cxn modelId="{6CC84B54-C1C1-4466-B9AA-E5CF3154713A}" type="presParOf" srcId="{0856B4CD-757C-4EA4-8985-02E32C6B5490}" destId="{F671C467-44DF-4EDF-846B-4C8684CDC51E}" srcOrd="4" destOrd="0" presId="urn:microsoft.com/office/officeart/2005/8/layout/equation1"/>
    <dgm:cxn modelId="{E509B1AC-440B-466D-B0DE-BD4F56DADAA2}" type="presParOf" srcId="{0856B4CD-757C-4EA4-8985-02E32C6B5490}" destId="{8304F94F-7233-4DCA-BAB7-2E20B0B06665}" srcOrd="5" destOrd="0" presId="urn:microsoft.com/office/officeart/2005/8/layout/equation1"/>
    <dgm:cxn modelId="{35760DEE-B1F0-4477-9B3D-8AAB68841E32}" type="presParOf" srcId="{0856B4CD-757C-4EA4-8985-02E32C6B5490}" destId="{3EB679C9-968A-4C14-BDAC-B9EE869F5F54}" srcOrd="6" destOrd="0" presId="urn:microsoft.com/office/officeart/2005/8/layout/equation1"/>
    <dgm:cxn modelId="{5B38CAEE-350D-48B9-A6FC-FC2214FD7167}" type="presParOf" srcId="{0856B4CD-757C-4EA4-8985-02E32C6B5490}" destId="{188B2E73-A09C-436F-857B-9C70C4B48C7D}" srcOrd="7" destOrd="0" presId="urn:microsoft.com/office/officeart/2005/8/layout/equation1"/>
    <dgm:cxn modelId="{62413571-481F-4BCC-9B27-8F57872AEFE6}" type="presParOf" srcId="{0856B4CD-757C-4EA4-8985-02E32C6B5490}" destId="{51EE38A7-E3D1-46BB-93D4-5FBA1CEBE762}" srcOrd="8" destOrd="0" presId="urn:microsoft.com/office/officeart/2005/8/layout/equation1"/>
  </dgm:cxnLst>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6A9C779-F9CF-483F-8653-D564FF534D32}">
      <dsp:nvSpPr>
        <dsp:cNvPr id="0" name=""/>
        <dsp:cNvSpPr/>
      </dsp:nvSpPr>
      <dsp:spPr>
        <a:xfrm>
          <a:off x="371042" y="13333"/>
          <a:ext cx="5882619" cy="1014062"/>
        </a:xfrm>
        <a:prstGeom prst="roundRect">
          <a:avLst>
            <a:gd name="adj" fmla="val 10000"/>
          </a:avLst>
        </a:prstGeom>
        <a:solidFill>
          <a:srgbClr val="B4DED0"/>
        </a:solidFill>
        <a:ln>
          <a:noFill/>
        </a:ln>
        <a:effectLst>
          <a:outerShdw blurRad="50800" dist="25400" dir="5400000" rotWithShape="0">
            <a:srgbClr val="000000">
              <a:alpha val="28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37160" tIns="137160" rIns="137160" bIns="137160" numCol="1" spcCol="1270" anchor="ctr" anchorCtr="0">
          <a:noAutofit/>
        </a:bodyPr>
        <a:lstStyle/>
        <a:p>
          <a:pPr lvl="0" algn="l" defTabSz="1600200">
            <a:lnSpc>
              <a:spcPct val="90000"/>
            </a:lnSpc>
            <a:spcBef>
              <a:spcPct val="0"/>
            </a:spcBef>
            <a:spcAft>
              <a:spcPct val="35000"/>
            </a:spcAft>
          </a:pPr>
          <a:r>
            <a:rPr lang="en-US" altLang="zh-TW" sz="3600" b="1" kern="1200" dirty="0">
              <a:solidFill>
                <a:srgbClr val="000000"/>
              </a:solidFill>
              <a:latin typeface="Arial" panose="020B0604020202020204" pitchFamily="34" charset="0"/>
              <a:ea typeface="微軟正黑體" panose="020B0604030504040204" pitchFamily="34" charset="-120"/>
              <a:cs typeface="Arial" panose="020B0604020202020204" pitchFamily="34" charset="0"/>
            </a:rPr>
            <a:t>1. </a:t>
          </a:r>
          <a:r>
            <a:rPr lang="zh-TW" altLang="en-US" sz="3600" b="1" kern="1200" dirty="0">
              <a:solidFill>
                <a:srgbClr val="000000"/>
              </a:solidFill>
              <a:latin typeface="Arial" panose="020B0604020202020204" pitchFamily="34" charset="0"/>
              <a:ea typeface="微軟正黑體" panose="020B0604030504040204" pitchFamily="34" charset="-120"/>
              <a:cs typeface="Arial" panose="020B0604020202020204" pitchFamily="34" charset="0"/>
            </a:rPr>
            <a:t>校庫定位</a:t>
          </a:r>
        </a:p>
      </dsp:txBody>
      <dsp:txXfrm>
        <a:off x="400743" y="43034"/>
        <a:ext cx="5823217" cy="954660"/>
      </dsp:txXfrm>
    </dsp:sp>
    <dsp:sp modelId="{55FB35D7-BD54-45A4-9DC2-DE43BA6C6FC5}">
      <dsp:nvSpPr>
        <dsp:cNvPr id="0" name=""/>
        <dsp:cNvSpPr/>
      </dsp:nvSpPr>
      <dsp:spPr>
        <a:xfrm rot="5400000">
          <a:off x="3122215" y="1052748"/>
          <a:ext cx="380273" cy="456328"/>
        </a:xfrm>
        <a:prstGeom prst="rightArrow">
          <a:avLst>
            <a:gd name="adj1" fmla="val 60000"/>
            <a:gd name="adj2" fmla="val 50000"/>
          </a:avLst>
        </a:prstGeom>
        <a:solidFill>
          <a:schemeClr val="bg1">
            <a:lumMod val="85000"/>
          </a:schemeClr>
        </a:solidFill>
        <a:ln w="28575">
          <a:solidFill>
            <a:srgbClr val="000000"/>
          </a:solidFill>
        </a:ln>
        <a:effectLst>
          <a:outerShdw blurRad="50800" dist="25400" dir="5400000" rotWithShape="0">
            <a:srgbClr val="000000">
              <a:alpha val="28000"/>
            </a:srgbClr>
          </a:outerShdw>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l" defTabSz="1600200">
            <a:lnSpc>
              <a:spcPct val="90000"/>
            </a:lnSpc>
            <a:spcBef>
              <a:spcPct val="0"/>
            </a:spcBef>
            <a:spcAft>
              <a:spcPct val="35000"/>
            </a:spcAft>
          </a:pPr>
          <a:endParaRPr lang="zh-TW" altLang="en-US" sz="3600" b="1" kern="1200">
            <a:solidFill>
              <a:srgbClr val="000000"/>
            </a:solidFill>
            <a:latin typeface="Arial" panose="020B0604020202020204" pitchFamily="34" charset="0"/>
            <a:ea typeface="微軟正黑體" panose="020B0604030504040204" pitchFamily="34" charset="-120"/>
            <a:cs typeface="Arial" panose="020B0604020202020204" pitchFamily="34" charset="0"/>
          </a:endParaRPr>
        </a:p>
      </dsp:txBody>
      <dsp:txXfrm rot="-5400000">
        <a:off x="3175454" y="1090775"/>
        <a:ext cx="273796" cy="266191"/>
      </dsp:txXfrm>
    </dsp:sp>
    <dsp:sp modelId="{7BA3403B-3B12-41AE-9048-62FFED261545}">
      <dsp:nvSpPr>
        <dsp:cNvPr id="0" name=""/>
        <dsp:cNvSpPr/>
      </dsp:nvSpPr>
      <dsp:spPr>
        <a:xfrm>
          <a:off x="371042" y="1534428"/>
          <a:ext cx="5882619" cy="1014062"/>
        </a:xfrm>
        <a:prstGeom prst="roundRect">
          <a:avLst>
            <a:gd name="adj" fmla="val 10000"/>
          </a:avLst>
        </a:prstGeom>
        <a:solidFill>
          <a:srgbClr val="FFCCCC"/>
        </a:solidFill>
        <a:ln>
          <a:noFill/>
        </a:ln>
        <a:effectLst>
          <a:outerShdw blurRad="50800" dist="25400" dir="5400000" rotWithShape="0">
            <a:srgbClr val="000000">
              <a:alpha val="28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37160" tIns="137160" rIns="137160" bIns="137160" numCol="1" spcCol="1270" anchor="ctr" anchorCtr="0">
          <a:noAutofit/>
        </a:bodyPr>
        <a:lstStyle/>
        <a:p>
          <a:pPr lvl="0" algn="l" defTabSz="1600200">
            <a:lnSpc>
              <a:spcPct val="90000"/>
            </a:lnSpc>
            <a:spcBef>
              <a:spcPct val="0"/>
            </a:spcBef>
            <a:spcAft>
              <a:spcPct val="35000"/>
            </a:spcAft>
          </a:pPr>
          <a:r>
            <a:rPr lang="en-US" altLang="zh-TW" sz="3600" b="1" kern="1200" dirty="0">
              <a:solidFill>
                <a:srgbClr val="000000"/>
              </a:solidFill>
              <a:latin typeface="Arial" panose="020B0604020202020204" pitchFamily="34" charset="0"/>
              <a:ea typeface="微軟正黑體" panose="020B0604030504040204" pitchFamily="34" charset="-120"/>
              <a:cs typeface="Arial" panose="020B0604020202020204" pitchFamily="34" charset="0"/>
            </a:rPr>
            <a:t>2.</a:t>
          </a:r>
          <a:r>
            <a:rPr lang="zh-TW" altLang="en-US" sz="3600" b="1" kern="1200" dirty="0">
              <a:solidFill>
                <a:srgbClr val="000000"/>
              </a:solidFill>
              <a:latin typeface="Arial" panose="020B0604020202020204" pitchFamily="34" charset="0"/>
              <a:ea typeface="微軟正黑體" panose="020B0604030504040204" pitchFamily="34" charset="-120"/>
              <a:cs typeface="Arial" panose="020B0604020202020204" pitchFamily="34" charset="0"/>
            </a:rPr>
            <a:t> 本期作業時程</a:t>
          </a:r>
        </a:p>
      </dsp:txBody>
      <dsp:txXfrm>
        <a:off x="400743" y="1564129"/>
        <a:ext cx="5823217" cy="954660"/>
      </dsp:txXfrm>
    </dsp:sp>
    <dsp:sp modelId="{8141AFCB-BFAA-4BC0-B512-9CF4D382048D}">
      <dsp:nvSpPr>
        <dsp:cNvPr id="0" name=""/>
        <dsp:cNvSpPr/>
      </dsp:nvSpPr>
      <dsp:spPr>
        <a:xfrm rot="5400000">
          <a:off x="3122215" y="2573842"/>
          <a:ext cx="380273" cy="456328"/>
        </a:xfrm>
        <a:prstGeom prst="rightArrow">
          <a:avLst>
            <a:gd name="adj1" fmla="val 60000"/>
            <a:gd name="adj2" fmla="val 50000"/>
          </a:avLst>
        </a:prstGeom>
        <a:solidFill>
          <a:schemeClr val="bg1">
            <a:lumMod val="85000"/>
          </a:schemeClr>
        </a:solidFill>
        <a:ln w="28575">
          <a:solidFill>
            <a:srgbClr val="000000"/>
          </a:solidFill>
        </a:ln>
        <a:effectLst>
          <a:outerShdw blurRad="50800" dist="25400" dir="5400000" rotWithShape="0">
            <a:srgbClr val="000000">
              <a:alpha val="28000"/>
            </a:srgbClr>
          </a:outerShdw>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l" defTabSz="1600200">
            <a:lnSpc>
              <a:spcPct val="90000"/>
            </a:lnSpc>
            <a:spcBef>
              <a:spcPct val="0"/>
            </a:spcBef>
            <a:spcAft>
              <a:spcPct val="35000"/>
            </a:spcAft>
          </a:pPr>
          <a:endParaRPr lang="zh-TW" altLang="en-US" sz="3600" b="1" kern="1200">
            <a:solidFill>
              <a:srgbClr val="000000"/>
            </a:solidFill>
            <a:latin typeface="Arial" panose="020B0604020202020204" pitchFamily="34" charset="0"/>
            <a:ea typeface="微軟正黑體" panose="020B0604030504040204" pitchFamily="34" charset="-120"/>
            <a:cs typeface="Arial" panose="020B0604020202020204" pitchFamily="34" charset="0"/>
          </a:endParaRPr>
        </a:p>
      </dsp:txBody>
      <dsp:txXfrm rot="-5400000">
        <a:off x="3175454" y="2611869"/>
        <a:ext cx="273796" cy="266191"/>
      </dsp:txXfrm>
    </dsp:sp>
    <dsp:sp modelId="{71A57973-5DE8-431A-A352-7AF8422FCB1F}">
      <dsp:nvSpPr>
        <dsp:cNvPr id="0" name=""/>
        <dsp:cNvSpPr/>
      </dsp:nvSpPr>
      <dsp:spPr>
        <a:xfrm>
          <a:off x="371042" y="3055522"/>
          <a:ext cx="5882619" cy="1014062"/>
        </a:xfrm>
        <a:prstGeom prst="roundRect">
          <a:avLst>
            <a:gd name="adj" fmla="val 10000"/>
          </a:avLst>
        </a:prstGeom>
        <a:solidFill>
          <a:srgbClr val="92D050"/>
        </a:solidFill>
        <a:ln>
          <a:noFill/>
        </a:ln>
        <a:effectLst>
          <a:outerShdw blurRad="50800" dist="25400" dir="5400000" rotWithShape="0">
            <a:srgbClr val="000000">
              <a:alpha val="28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37160" tIns="137160" rIns="137160" bIns="137160" numCol="1" spcCol="1270" anchor="ctr" anchorCtr="0">
          <a:noAutofit/>
        </a:bodyPr>
        <a:lstStyle/>
        <a:p>
          <a:pPr lvl="0" algn="l" defTabSz="1600200">
            <a:lnSpc>
              <a:spcPct val="90000"/>
            </a:lnSpc>
            <a:spcBef>
              <a:spcPct val="0"/>
            </a:spcBef>
            <a:spcAft>
              <a:spcPct val="35000"/>
            </a:spcAft>
          </a:pPr>
          <a:r>
            <a:rPr lang="en-US" altLang="zh-TW" sz="3600" b="1" kern="1200" dirty="0">
              <a:solidFill>
                <a:srgbClr val="000000"/>
              </a:solidFill>
              <a:latin typeface="Arial" panose="020B0604020202020204" pitchFamily="34" charset="0"/>
              <a:ea typeface="微軟正黑體" panose="020B0604030504040204" pitchFamily="34" charset="-120"/>
              <a:cs typeface="Arial" panose="020B0604020202020204" pitchFamily="34" charset="0"/>
            </a:rPr>
            <a:t>3.</a:t>
          </a:r>
          <a:r>
            <a:rPr lang="zh-TW" altLang="en-US" sz="3600" b="1" kern="1200" dirty="0">
              <a:solidFill>
                <a:srgbClr val="000000"/>
              </a:solidFill>
              <a:latin typeface="Arial" panose="020B0604020202020204" pitchFamily="34" charset="0"/>
              <a:ea typeface="微軟正黑體" panose="020B0604030504040204" pitchFamily="34" charset="-120"/>
              <a:cs typeface="Arial" panose="020B0604020202020204" pitchFamily="34" charset="0"/>
            </a:rPr>
            <a:t> 本期填報表冊與注意事項</a:t>
          </a:r>
        </a:p>
      </dsp:txBody>
      <dsp:txXfrm>
        <a:off x="400743" y="3085223"/>
        <a:ext cx="5823217" cy="954660"/>
      </dsp:txXfrm>
    </dsp:sp>
    <dsp:sp modelId="{0ADEDFA3-5CAF-40B5-A00F-4F2CF56897FB}">
      <dsp:nvSpPr>
        <dsp:cNvPr id="0" name=""/>
        <dsp:cNvSpPr/>
      </dsp:nvSpPr>
      <dsp:spPr>
        <a:xfrm rot="5345544">
          <a:off x="3137132" y="4090997"/>
          <a:ext cx="374411" cy="456328"/>
        </a:xfrm>
        <a:prstGeom prst="rightArrow">
          <a:avLst>
            <a:gd name="adj1" fmla="val 60000"/>
            <a:gd name="adj2" fmla="val 50000"/>
          </a:avLst>
        </a:prstGeom>
        <a:solidFill>
          <a:schemeClr val="bg1">
            <a:lumMod val="85000"/>
          </a:schemeClr>
        </a:solidFill>
        <a:ln w="28575">
          <a:solidFill>
            <a:srgbClr val="000000"/>
          </a:solidFill>
        </a:ln>
        <a:effectLst>
          <a:outerShdw blurRad="50800" dist="25400" dir="5400000" rotWithShape="0">
            <a:srgbClr val="000000">
              <a:alpha val="28000"/>
            </a:srgbClr>
          </a:outerShdw>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l" defTabSz="1600200">
            <a:lnSpc>
              <a:spcPct val="90000"/>
            </a:lnSpc>
            <a:spcBef>
              <a:spcPct val="0"/>
            </a:spcBef>
            <a:spcAft>
              <a:spcPct val="35000"/>
            </a:spcAft>
          </a:pPr>
          <a:endParaRPr lang="zh-TW" altLang="en-US" sz="3600" b="1" kern="1200">
            <a:solidFill>
              <a:srgbClr val="000000"/>
            </a:solidFill>
            <a:latin typeface="Arial" panose="020B0604020202020204" pitchFamily="34" charset="0"/>
            <a:ea typeface="微軟正黑體" panose="020B0604030504040204" pitchFamily="34" charset="-120"/>
            <a:cs typeface="Arial" panose="020B0604020202020204" pitchFamily="34" charset="0"/>
          </a:endParaRPr>
        </a:p>
      </dsp:txBody>
      <dsp:txXfrm rot="-5400000">
        <a:off x="3186550" y="4131963"/>
        <a:ext cx="273796" cy="262088"/>
      </dsp:txXfrm>
    </dsp:sp>
    <dsp:sp modelId="{E8224C76-8782-4E5C-B400-805CC13D21A9}">
      <dsp:nvSpPr>
        <dsp:cNvPr id="0" name=""/>
        <dsp:cNvSpPr/>
      </dsp:nvSpPr>
      <dsp:spPr>
        <a:xfrm>
          <a:off x="426673" y="4568737"/>
          <a:ext cx="5819301" cy="1014062"/>
        </a:xfrm>
        <a:prstGeom prst="roundRect">
          <a:avLst>
            <a:gd name="adj" fmla="val 10000"/>
          </a:avLst>
        </a:prstGeom>
        <a:solidFill>
          <a:srgbClr val="CCCCFF"/>
        </a:solidFill>
        <a:ln>
          <a:noFill/>
        </a:ln>
        <a:effectLst>
          <a:outerShdw blurRad="50800" dist="25400" dir="5400000" rotWithShape="0">
            <a:srgbClr val="000000">
              <a:alpha val="28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37160" tIns="137160" rIns="137160" bIns="137160" numCol="1" spcCol="1270" anchor="ctr" anchorCtr="0">
          <a:noAutofit/>
        </a:bodyPr>
        <a:lstStyle/>
        <a:p>
          <a:pPr lvl="0" algn="l" defTabSz="1600200">
            <a:lnSpc>
              <a:spcPct val="90000"/>
            </a:lnSpc>
            <a:spcBef>
              <a:spcPct val="0"/>
            </a:spcBef>
            <a:spcAft>
              <a:spcPct val="35000"/>
            </a:spcAft>
          </a:pPr>
          <a:r>
            <a:rPr lang="en-US" altLang="zh-TW" sz="3600" b="1" kern="12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4. </a:t>
          </a:r>
          <a:r>
            <a:rPr lang="zh-TW" altLang="en-US" sz="3600" b="1" kern="12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下期異動預告</a:t>
          </a:r>
          <a:endParaRPr lang="zh-TW" altLang="en-US" sz="3600" b="1" kern="1200" dirty="0">
            <a:solidFill>
              <a:srgbClr val="000000"/>
            </a:solidFill>
            <a:latin typeface="Arial" panose="020B0604020202020204" pitchFamily="34" charset="0"/>
            <a:ea typeface="微軟正黑體" panose="020B0604030504040204" pitchFamily="34" charset="-120"/>
            <a:cs typeface="Arial" panose="020B0604020202020204" pitchFamily="34" charset="0"/>
          </a:endParaRPr>
        </a:p>
      </dsp:txBody>
      <dsp:txXfrm>
        <a:off x="456374" y="4598438"/>
        <a:ext cx="5759899" cy="95466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7C26CED-60C5-48A0-A97F-19DF1ECE9D68}">
      <dsp:nvSpPr>
        <dsp:cNvPr id="0" name=""/>
        <dsp:cNvSpPr/>
      </dsp:nvSpPr>
      <dsp:spPr>
        <a:xfrm>
          <a:off x="1917721" y="3693"/>
          <a:ext cx="1101593" cy="3888690"/>
        </a:xfrm>
        <a:prstGeom prst="verticalScroll">
          <a:avLst/>
        </a:prstGeom>
        <a:solidFill>
          <a:srgbClr val="B4DED0"/>
        </a:solidFill>
        <a:ln w="28575">
          <a:solidFill>
            <a:schemeClr val="tx1"/>
          </a:solidFill>
        </a:ln>
        <a:effectLst>
          <a:outerShdw blurRad="50800" dist="25400" dir="5400000" rotWithShape="0">
            <a:srgbClr val="000000">
              <a:alpha val="28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50800" tIns="50800" rIns="50800" bIns="50800" numCol="1" spcCol="1270" anchor="ctr" anchorCtr="0">
          <a:noAutofit/>
        </a:bodyPr>
        <a:lstStyle/>
        <a:p>
          <a:pPr lvl="0" algn="ctr" defTabSz="1778000">
            <a:lnSpc>
              <a:spcPct val="90000"/>
            </a:lnSpc>
            <a:spcBef>
              <a:spcPct val="0"/>
            </a:spcBef>
            <a:spcAft>
              <a:spcPct val="35000"/>
            </a:spcAft>
          </a:pPr>
          <a:r>
            <a:rPr lang="en-US" altLang="zh-TW" sz="4000" b="1" kern="1200" dirty="0" smtClean="0">
              <a:solidFill>
                <a:srgbClr val="000000"/>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3</a:t>
          </a:r>
          <a:r>
            <a:rPr lang="zh-TW" altLang="en-US" sz="4000" b="1" kern="1200" dirty="0" smtClean="0">
              <a:solidFill>
                <a:srgbClr val="000000"/>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月</a:t>
          </a:r>
          <a:r>
            <a:rPr lang="en-US" altLang="zh-TW" sz="4000" b="1" kern="1200" dirty="0">
              <a:solidFill>
                <a:srgbClr val="000000"/>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
          </a:r>
          <a:br>
            <a:rPr lang="en-US" altLang="zh-TW" sz="4000" b="1" kern="1200" dirty="0">
              <a:solidFill>
                <a:srgbClr val="000000"/>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br>
          <a:r>
            <a:rPr lang="en-US" altLang="zh-TW" sz="4000" b="1" kern="1200" dirty="0" smtClean="0">
              <a:solidFill>
                <a:srgbClr val="000000"/>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31</a:t>
          </a:r>
          <a:r>
            <a:rPr lang="zh-TW" altLang="en-US" sz="4000" b="1" kern="1200" dirty="0" smtClean="0">
              <a:solidFill>
                <a:srgbClr val="000000"/>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天 </a:t>
          </a:r>
          <a:endParaRPr lang="en-US" altLang="zh-TW" sz="4000" b="1" kern="1200" dirty="0">
            <a:solidFill>
              <a:srgbClr val="000000"/>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endParaRPr>
        </a:p>
      </dsp:txBody>
      <dsp:txXfrm>
        <a:off x="2055420" y="141392"/>
        <a:ext cx="826195" cy="3682141"/>
      </dsp:txXfrm>
    </dsp:sp>
    <dsp:sp modelId="{A7701F85-28E3-4DE4-A95C-F335117D00EC}">
      <dsp:nvSpPr>
        <dsp:cNvPr id="0" name=""/>
        <dsp:cNvSpPr/>
      </dsp:nvSpPr>
      <dsp:spPr>
        <a:xfrm>
          <a:off x="3128767" y="1557139"/>
          <a:ext cx="781798" cy="781798"/>
        </a:xfrm>
        <a:prstGeom prst="mathPlus">
          <a:avLst/>
        </a:prstGeom>
        <a:solidFill>
          <a:schemeClr val="bg1">
            <a:lumMod val="85000"/>
          </a:schemeClr>
        </a:solidFill>
        <a:ln w="28575">
          <a:solidFill>
            <a:srgbClr val="000000"/>
          </a:solidFill>
        </a:ln>
        <a:effectLst>
          <a:outerShdw blurRad="50800" dist="25400" dir="5400000" rotWithShape="0">
            <a:srgbClr val="000000">
              <a:alpha val="28000"/>
            </a:srgbClr>
          </a:outerShdw>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1778000">
            <a:lnSpc>
              <a:spcPct val="90000"/>
            </a:lnSpc>
            <a:spcBef>
              <a:spcPct val="0"/>
            </a:spcBef>
            <a:spcAft>
              <a:spcPct val="35000"/>
            </a:spcAft>
          </a:pPr>
          <a:endParaRPr lang="zh-TW" altLang="en-US" sz="4000" kern="1200">
            <a:solidFill>
              <a:srgbClr val="000000"/>
            </a:solidFill>
            <a:latin typeface="Arial" panose="020B0604020202020204" pitchFamily="34" charset="0"/>
            <a:ea typeface="微軟正黑體" panose="020B0604030504040204" pitchFamily="34" charset="-120"/>
            <a:cs typeface="Arial" panose="020B0604020202020204" pitchFamily="34" charset="0"/>
          </a:endParaRPr>
        </a:p>
      </dsp:txBody>
      <dsp:txXfrm>
        <a:off x="3232394" y="1856099"/>
        <a:ext cx="574544" cy="183878"/>
      </dsp:txXfrm>
    </dsp:sp>
    <dsp:sp modelId="{F671C467-44DF-4EDF-846B-4C8684CDC51E}">
      <dsp:nvSpPr>
        <dsp:cNvPr id="0" name=""/>
        <dsp:cNvSpPr/>
      </dsp:nvSpPr>
      <dsp:spPr>
        <a:xfrm>
          <a:off x="4020016" y="2979"/>
          <a:ext cx="1100879" cy="3890119"/>
        </a:xfrm>
        <a:prstGeom prst="verticalScroll">
          <a:avLst/>
        </a:prstGeom>
        <a:solidFill>
          <a:srgbClr val="CCCCFF"/>
        </a:solidFill>
        <a:ln w="28575">
          <a:solidFill>
            <a:srgbClr val="000000"/>
          </a:solidFill>
        </a:ln>
        <a:effectLst>
          <a:outerShdw blurRad="50800" dist="25400" dir="5400000" rotWithShape="0">
            <a:srgbClr val="000000">
              <a:alpha val="28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50800" tIns="50800" rIns="50800" bIns="50800" numCol="1" spcCol="1270" anchor="ctr" anchorCtr="0">
          <a:noAutofit/>
        </a:bodyPr>
        <a:lstStyle/>
        <a:p>
          <a:pPr lvl="0" algn="ctr" defTabSz="1778000">
            <a:lnSpc>
              <a:spcPct val="90000"/>
            </a:lnSpc>
            <a:spcBef>
              <a:spcPct val="0"/>
            </a:spcBef>
            <a:spcAft>
              <a:spcPct val="35000"/>
            </a:spcAft>
          </a:pPr>
          <a:r>
            <a:rPr lang="en-US" altLang="zh-TW" sz="4000" b="1" kern="1200" dirty="0" smtClean="0">
              <a:solidFill>
                <a:srgbClr val="000000"/>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4</a:t>
          </a:r>
          <a:r>
            <a:rPr lang="zh-TW" altLang="en-US" sz="4000" b="1" kern="1200" dirty="0" smtClean="0">
              <a:solidFill>
                <a:srgbClr val="000000"/>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月</a:t>
          </a:r>
          <a:r>
            <a:rPr lang="en-US" altLang="zh-TW" sz="4000" b="1" kern="1200" dirty="0">
              <a:solidFill>
                <a:srgbClr val="000000"/>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
          </a:r>
          <a:br>
            <a:rPr lang="en-US" altLang="zh-TW" sz="4000" b="1" kern="1200" dirty="0">
              <a:solidFill>
                <a:srgbClr val="000000"/>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br>
          <a:r>
            <a:rPr lang="en-US" altLang="zh-TW" sz="4000" b="1" kern="1200" dirty="0" smtClean="0">
              <a:solidFill>
                <a:srgbClr val="000000"/>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30</a:t>
          </a:r>
          <a:r>
            <a:rPr lang="zh-TW" altLang="en-US" sz="4000" b="1" kern="1200" dirty="0" smtClean="0">
              <a:solidFill>
                <a:srgbClr val="000000"/>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天</a:t>
          </a:r>
          <a:endParaRPr lang="zh-TW" altLang="en-US" sz="4000" b="1" kern="1200" dirty="0">
            <a:solidFill>
              <a:srgbClr val="000000"/>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endParaRPr>
        </a:p>
      </dsp:txBody>
      <dsp:txXfrm>
        <a:off x="4157626" y="140589"/>
        <a:ext cx="825659" cy="3683704"/>
      </dsp:txXfrm>
    </dsp:sp>
    <dsp:sp modelId="{3EB679C9-968A-4C14-BDAC-B9EE869F5F54}">
      <dsp:nvSpPr>
        <dsp:cNvPr id="0" name=""/>
        <dsp:cNvSpPr/>
      </dsp:nvSpPr>
      <dsp:spPr>
        <a:xfrm>
          <a:off x="5230347" y="1557139"/>
          <a:ext cx="781798" cy="781798"/>
        </a:xfrm>
        <a:prstGeom prst="mathEqual">
          <a:avLst/>
        </a:prstGeom>
        <a:solidFill>
          <a:schemeClr val="bg1">
            <a:lumMod val="85000"/>
          </a:schemeClr>
        </a:solidFill>
        <a:ln w="28575">
          <a:solidFill>
            <a:srgbClr val="000000"/>
          </a:solidFill>
        </a:ln>
        <a:effectLst>
          <a:outerShdw blurRad="50800" dist="25400" dir="5400000" rotWithShape="0">
            <a:srgbClr val="000000">
              <a:alpha val="28000"/>
            </a:srgbClr>
          </a:outerShdw>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1778000">
            <a:lnSpc>
              <a:spcPct val="90000"/>
            </a:lnSpc>
            <a:spcBef>
              <a:spcPct val="0"/>
            </a:spcBef>
            <a:spcAft>
              <a:spcPct val="35000"/>
            </a:spcAft>
          </a:pPr>
          <a:endParaRPr lang="zh-TW" altLang="en-US" sz="4000" kern="1200">
            <a:solidFill>
              <a:srgbClr val="000000"/>
            </a:solidFill>
            <a:latin typeface="Arial" panose="020B0604020202020204" pitchFamily="34" charset="0"/>
            <a:ea typeface="微軟正黑體" panose="020B0604030504040204" pitchFamily="34" charset="-120"/>
            <a:cs typeface="Arial" panose="020B0604020202020204" pitchFamily="34" charset="0"/>
          </a:endParaRPr>
        </a:p>
      </dsp:txBody>
      <dsp:txXfrm>
        <a:off x="5333974" y="1718189"/>
        <a:ext cx="574544" cy="459698"/>
      </dsp:txXfrm>
    </dsp:sp>
    <dsp:sp modelId="{51EE38A7-E3D1-46BB-93D4-5FBA1CEBE762}">
      <dsp:nvSpPr>
        <dsp:cNvPr id="0" name=""/>
        <dsp:cNvSpPr/>
      </dsp:nvSpPr>
      <dsp:spPr>
        <a:xfrm>
          <a:off x="6154075" y="4476"/>
          <a:ext cx="1101593" cy="3891601"/>
        </a:xfrm>
        <a:prstGeom prst="verticalScroll">
          <a:avLst/>
        </a:prstGeom>
        <a:solidFill>
          <a:srgbClr val="FFCCCC"/>
        </a:solidFill>
        <a:ln w="28575">
          <a:solidFill>
            <a:srgbClr val="000000"/>
          </a:solidFill>
        </a:ln>
        <a:effectLst>
          <a:outerShdw blurRad="50800" dist="25400" dir="5400000" rotWithShape="0">
            <a:srgbClr val="000000">
              <a:alpha val="28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50800" tIns="50800" rIns="50800" bIns="50800" numCol="1" spcCol="1270" anchor="ctr" anchorCtr="0">
          <a:noAutofit/>
        </a:bodyPr>
        <a:lstStyle/>
        <a:p>
          <a:pPr lvl="0" algn="ctr" defTabSz="1778000">
            <a:lnSpc>
              <a:spcPct val="90000"/>
            </a:lnSpc>
            <a:spcBef>
              <a:spcPct val="0"/>
            </a:spcBef>
            <a:spcAft>
              <a:spcPct val="35000"/>
            </a:spcAft>
          </a:pPr>
          <a:r>
            <a:rPr lang="zh-TW" altLang="en-US" sz="4000" b="1" kern="1200" dirty="0" smtClean="0">
              <a:solidFill>
                <a:srgbClr val="000000"/>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共計</a:t>
          </a:r>
          <a:r>
            <a:rPr lang="en-US" altLang="zh-TW" sz="4000" b="1" kern="1200" dirty="0" smtClean="0">
              <a:solidFill>
                <a:srgbClr val="000000"/>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61</a:t>
          </a:r>
          <a:r>
            <a:rPr lang="zh-TW" altLang="en-US" sz="4000" b="1" kern="1200" dirty="0" smtClean="0">
              <a:solidFill>
                <a:srgbClr val="000000"/>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天</a:t>
          </a:r>
          <a:endParaRPr lang="zh-TW" altLang="en-US" sz="4000" b="1" kern="1200" dirty="0">
            <a:solidFill>
              <a:srgbClr val="000000"/>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endParaRPr>
        </a:p>
      </dsp:txBody>
      <dsp:txXfrm>
        <a:off x="6291774" y="142175"/>
        <a:ext cx="826195" cy="3685052"/>
      </dsp:txXfrm>
    </dsp:sp>
  </dsp:spTree>
</dsp:drawing>
</file>

<file path=ppt/diagrams/layout1.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equation1">
  <dgm:title val=""/>
  <dgm:desc val=""/>
  <dgm:catLst>
    <dgm:cat type="relationship" pri="17000"/>
    <dgm:cat type="process"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choose name="Name0">
      <dgm:if name="Name1" func="var" arg="dir" op="equ" val="norm">
        <dgm:alg type="lin">
          <dgm:param type="fallback" val="2D"/>
        </dgm:alg>
      </dgm:if>
      <dgm:else name="Name2">
        <dgm:alg type="lin">
          <dgm:param type="linDir" val="fromR"/>
          <dgm:param type="fallback" val="2D"/>
        </dgm:alg>
      </dgm:else>
    </dgm:choose>
    <dgm:shape xmlns:r="http://schemas.openxmlformats.org/officeDocument/2006/relationships" r:blip="">
      <dgm:adjLst/>
    </dgm:shape>
    <dgm:presOf/>
    <dgm:constrLst>
      <dgm:constr type="w" for="ch" ptType="node" refType="w"/>
      <dgm:constr type="w" for="ch" ptType="sibTrans" refType="w" refFor="ch" refPtType="node" fact="0.58"/>
      <dgm:constr type="primFontSz" for="ch" ptType="node" op="equ" val="65"/>
      <dgm:constr type="primFontSz" for="ch" ptType="sibTrans" op="equ" val="55"/>
      <dgm:constr type="primFontSz" for="ch" ptType="sibTrans" refType="primFontSz" refFor="ch" refPtType="node" op="lte" fact="0.8"/>
      <dgm:constr type="w" for="ch" forName="spacerL" refType="w" refFor="ch" refPtType="sibTrans" fact="0.14"/>
      <dgm:constr type="w" for="ch" forName="spacerR" refType="w" refFor="ch" refPtType="sibTrans" fact="0.14"/>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sibTransForEach" axis="followSib" ptType="sibTrans" cnt="1">
        <dgm:layoutNode name="spacerL">
          <dgm:alg type="sp"/>
          <dgm:shape xmlns:r="http://schemas.openxmlformats.org/officeDocument/2006/relationships" r:blip="">
            <dgm:adjLst/>
          </dgm:shape>
          <dgm:presOf/>
          <dgm:constrLst/>
          <dgm:ruleLst/>
        </dgm:layoutNode>
        <dgm:layoutNode name="sibTrans">
          <dgm:alg type="tx"/>
          <dgm:choose name="Name3">
            <dgm:if name="Name4" axis="followSib" ptType="sibTrans" func="cnt" op="equ" val="0">
              <dgm:shape xmlns:r="http://schemas.openxmlformats.org/officeDocument/2006/relationships" type="mathEqual" r:blip="">
                <dgm:adjLst/>
              </dgm:shape>
            </dgm:if>
            <dgm:else name="Name5">
              <dgm:shape xmlns:r="http://schemas.openxmlformats.org/officeDocument/2006/relationships" type="mathPlus" r:blip="">
                <dgm:adjLst/>
              </dgm:shape>
            </dgm:else>
          </dgm:choose>
          <dgm:presOf axis="self"/>
          <dgm:constrLst>
            <dgm:constr type="h" refType="w"/>
            <dgm:constr type="lMarg"/>
            <dgm:constr type="rMarg"/>
            <dgm:constr type="tMarg"/>
            <dgm:constr type="bMarg"/>
          </dgm:constrLst>
          <dgm:ruleLst>
            <dgm:rule type="primFontSz" val="5" fact="NaN" max="NaN"/>
          </dgm:ruleLst>
        </dgm:layoutNode>
        <dgm:layoutNode name="spacerR">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1" y="2"/>
            <a:ext cx="2945448" cy="497838"/>
          </a:xfrm>
          <a:prstGeom prst="rect">
            <a:avLst/>
          </a:prstGeom>
        </p:spPr>
        <p:txBody>
          <a:bodyPr vert="horz" lIns="91312" tIns="45656" rIns="91312" bIns="45656" rtlCol="0"/>
          <a:lstStyle>
            <a:lvl1pPr algn="l">
              <a:defRPr sz="1200"/>
            </a:lvl1pPr>
          </a:lstStyle>
          <a:p>
            <a:endParaRPr lang="zh-TW" altLang="en-US"/>
          </a:p>
        </p:txBody>
      </p:sp>
      <p:sp>
        <p:nvSpPr>
          <p:cNvPr id="3" name="日期版面配置區 2"/>
          <p:cNvSpPr>
            <a:spLocks noGrp="1"/>
          </p:cNvSpPr>
          <p:nvPr>
            <p:ph type="dt" sz="quarter" idx="1"/>
          </p:nvPr>
        </p:nvSpPr>
        <p:spPr>
          <a:xfrm>
            <a:off x="3850644" y="2"/>
            <a:ext cx="2945448" cy="497838"/>
          </a:xfrm>
          <a:prstGeom prst="rect">
            <a:avLst/>
          </a:prstGeom>
        </p:spPr>
        <p:txBody>
          <a:bodyPr vert="horz" lIns="91312" tIns="45656" rIns="91312" bIns="45656" rtlCol="0"/>
          <a:lstStyle>
            <a:lvl1pPr algn="r">
              <a:defRPr sz="1200"/>
            </a:lvl1pPr>
          </a:lstStyle>
          <a:p>
            <a:fld id="{262176C7-F690-4B3E-AAC9-163E562F48B8}" type="datetimeFigureOut">
              <a:rPr lang="zh-TW" altLang="en-US" smtClean="0"/>
              <a:t>2025/2/20</a:t>
            </a:fld>
            <a:endParaRPr lang="zh-TW" altLang="en-US"/>
          </a:p>
        </p:txBody>
      </p:sp>
      <p:sp>
        <p:nvSpPr>
          <p:cNvPr id="4" name="頁尾版面配置區 3"/>
          <p:cNvSpPr>
            <a:spLocks noGrp="1"/>
          </p:cNvSpPr>
          <p:nvPr>
            <p:ph type="ftr" sz="quarter" idx="2"/>
          </p:nvPr>
        </p:nvSpPr>
        <p:spPr>
          <a:xfrm>
            <a:off x="1" y="9428801"/>
            <a:ext cx="2945448" cy="497838"/>
          </a:xfrm>
          <a:prstGeom prst="rect">
            <a:avLst/>
          </a:prstGeom>
        </p:spPr>
        <p:txBody>
          <a:bodyPr vert="horz" lIns="91312" tIns="45656" rIns="91312" bIns="45656" rtlCol="0" anchor="b"/>
          <a:lstStyle>
            <a:lvl1pPr algn="l">
              <a:defRPr sz="1200"/>
            </a:lvl1pPr>
          </a:lstStyle>
          <a:p>
            <a:endParaRPr lang="zh-TW" altLang="en-US"/>
          </a:p>
        </p:txBody>
      </p:sp>
      <p:sp>
        <p:nvSpPr>
          <p:cNvPr id="5" name="投影片編號版面配置區 4"/>
          <p:cNvSpPr>
            <a:spLocks noGrp="1"/>
          </p:cNvSpPr>
          <p:nvPr>
            <p:ph type="sldNum" sz="quarter" idx="3"/>
          </p:nvPr>
        </p:nvSpPr>
        <p:spPr>
          <a:xfrm>
            <a:off x="3850644" y="9428801"/>
            <a:ext cx="2945448" cy="497838"/>
          </a:xfrm>
          <a:prstGeom prst="rect">
            <a:avLst/>
          </a:prstGeom>
        </p:spPr>
        <p:txBody>
          <a:bodyPr vert="horz" lIns="91312" tIns="45656" rIns="91312" bIns="45656" rtlCol="0" anchor="b"/>
          <a:lstStyle>
            <a:lvl1pPr algn="r">
              <a:defRPr sz="1200"/>
            </a:lvl1pPr>
          </a:lstStyle>
          <a:p>
            <a:fld id="{EAE445A4-5129-47C9-B85E-C8D5CD2F8CEF}" type="slidenum">
              <a:rPr lang="zh-TW" altLang="en-US" smtClean="0"/>
              <a:t>‹#›</a:t>
            </a:fld>
            <a:endParaRPr lang="zh-TW" altLang="en-US"/>
          </a:p>
        </p:txBody>
      </p:sp>
    </p:spTree>
    <p:extLst>
      <p:ext uri="{BB962C8B-B14F-4D97-AF65-F5344CB8AC3E}">
        <p14:creationId xmlns:p14="http://schemas.microsoft.com/office/powerpoint/2010/main" val="20467940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2" y="0"/>
            <a:ext cx="2945659" cy="498056"/>
          </a:xfrm>
          <a:prstGeom prst="rect">
            <a:avLst/>
          </a:prstGeom>
        </p:spPr>
        <p:txBody>
          <a:bodyPr vert="horz" lIns="91431" tIns="45715" rIns="91431" bIns="45715" rtlCol="0"/>
          <a:lstStyle>
            <a:lvl1pPr algn="l">
              <a:defRPr sz="1200"/>
            </a:lvl1pPr>
          </a:lstStyle>
          <a:p>
            <a:r>
              <a:rPr lang="zh-TW" altLang="en-US" dirty="0"/>
              <a:t>  </a:t>
            </a:r>
            <a:endParaRPr lang="en-US" altLang="zh-TW" dirty="0"/>
          </a:p>
          <a:p>
            <a:endParaRPr lang="zh-TW" altLang="en-US" dirty="0"/>
          </a:p>
        </p:txBody>
      </p:sp>
      <p:sp>
        <p:nvSpPr>
          <p:cNvPr id="3" name="日期版面配置區 2"/>
          <p:cNvSpPr>
            <a:spLocks noGrp="1"/>
          </p:cNvSpPr>
          <p:nvPr>
            <p:ph type="dt" idx="1"/>
          </p:nvPr>
        </p:nvSpPr>
        <p:spPr>
          <a:xfrm>
            <a:off x="3850443" y="0"/>
            <a:ext cx="2945659" cy="498056"/>
          </a:xfrm>
          <a:prstGeom prst="rect">
            <a:avLst/>
          </a:prstGeom>
        </p:spPr>
        <p:txBody>
          <a:bodyPr vert="horz" lIns="91431" tIns="45715" rIns="91431" bIns="45715" rtlCol="0"/>
          <a:lstStyle>
            <a:lvl1pPr algn="r">
              <a:defRPr sz="1200"/>
            </a:lvl1pPr>
          </a:lstStyle>
          <a:p>
            <a:fld id="{32E50594-3CAD-409A-98FC-80ECEB5B11CD}" type="datetimeFigureOut">
              <a:rPr lang="zh-TW" altLang="en-US" smtClean="0"/>
              <a:t>2025/2/20</a:t>
            </a:fld>
            <a:endParaRPr lang="zh-TW" altLang="en-US"/>
          </a:p>
        </p:txBody>
      </p:sp>
      <p:sp>
        <p:nvSpPr>
          <p:cNvPr id="4" name="投影片圖像版面配置區 3"/>
          <p:cNvSpPr>
            <a:spLocks noGrp="1" noRot="1" noChangeAspect="1"/>
          </p:cNvSpPr>
          <p:nvPr>
            <p:ph type="sldImg" idx="2"/>
          </p:nvPr>
        </p:nvSpPr>
        <p:spPr>
          <a:xfrm>
            <a:off x="423863" y="1241425"/>
            <a:ext cx="5949950" cy="3348038"/>
          </a:xfrm>
          <a:prstGeom prst="rect">
            <a:avLst/>
          </a:prstGeom>
          <a:noFill/>
          <a:ln w="12700">
            <a:solidFill>
              <a:prstClr val="black"/>
            </a:solidFill>
          </a:ln>
        </p:spPr>
        <p:txBody>
          <a:bodyPr vert="horz" lIns="91431" tIns="45715" rIns="91431" bIns="45715" rtlCol="0" anchor="ctr"/>
          <a:lstStyle/>
          <a:p>
            <a:endParaRPr lang="zh-TW" altLang="en-US"/>
          </a:p>
        </p:txBody>
      </p:sp>
      <p:sp>
        <p:nvSpPr>
          <p:cNvPr id="5" name="備忘稿版面配置區 4"/>
          <p:cNvSpPr>
            <a:spLocks noGrp="1"/>
          </p:cNvSpPr>
          <p:nvPr>
            <p:ph type="body" sz="quarter" idx="3"/>
          </p:nvPr>
        </p:nvSpPr>
        <p:spPr>
          <a:xfrm>
            <a:off x="679768" y="4777195"/>
            <a:ext cx="5438140" cy="3908613"/>
          </a:xfrm>
          <a:prstGeom prst="rect">
            <a:avLst/>
          </a:prstGeom>
        </p:spPr>
        <p:txBody>
          <a:bodyPr vert="horz" lIns="91431" tIns="45715" rIns="91431" bIns="45715" rtlCol="0"/>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6" name="頁尾版面配置區 5"/>
          <p:cNvSpPr>
            <a:spLocks noGrp="1"/>
          </p:cNvSpPr>
          <p:nvPr>
            <p:ph type="ftr" sz="quarter" idx="4"/>
          </p:nvPr>
        </p:nvSpPr>
        <p:spPr>
          <a:xfrm>
            <a:off x="2" y="9428586"/>
            <a:ext cx="2945659" cy="498054"/>
          </a:xfrm>
          <a:prstGeom prst="rect">
            <a:avLst/>
          </a:prstGeom>
        </p:spPr>
        <p:txBody>
          <a:bodyPr vert="horz" lIns="91431" tIns="45715" rIns="91431" bIns="45715"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50443" y="9428586"/>
            <a:ext cx="2945659" cy="498054"/>
          </a:xfrm>
          <a:prstGeom prst="rect">
            <a:avLst/>
          </a:prstGeom>
        </p:spPr>
        <p:txBody>
          <a:bodyPr vert="horz" lIns="91431" tIns="45715" rIns="91431" bIns="45715" rtlCol="0" anchor="b"/>
          <a:lstStyle>
            <a:lvl1pPr algn="r">
              <a:defRPr sz="1200"/>
            </a:lvl1pPr>
          </a:lstStyle>
          <a:p>
            <a:fld id="{198ABE63-F42F-4F3E-932F-A884111754D0}" type="slidenum">
              <a:rPr lang="zh-TW" altLang="en-US" smtClean="0"/>
              <a:t>‹#›</a:t>
            </a:fld>
            <a:endParaRPr lang="zh-TW" altLang="en-US"/>
          </a:p>
        </p:txBody>
      </p:sp>
    </p:spTree>
    <p:extLst>
      <p:ext uri="{BB962C8B-B14F-4D97-AF65-F5344CB8AC3E}">
        <p14:creationId xmlns:p14="http://schemas.microsoft.com/office/powerpoint/2010/main" val="8035831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a:xfrm>
            <a:off x="423863" y="1241425"/>
            <a:ext cx="5949950" cy="3348038"/>
          </a:xfrm>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198ABE63-F42F-4F3E-932F-A884111754D0}" type="slidenum">
              <a:rPr lang="zh-TW" altLang="en-US" smtClean="0"/>
              <a:t>3</a:t>
            </a:fld>
            <a:endParaRPr lang="zh-TW" altLang="en-US"/>
          </a:p>
        </p:txBody>
      </p:sp>
    </p:spTree>
    <p:extLst>
      <p:ext uri="{BB962C8B-B14F-4D97-AF65-F5344CB8AC3E}">
        <p14:creationId xmlns:p14="http://schemas.microsoft.com/office/powerpoint/2010/main" val="79714149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a:xfrm>
            <a:off x="423863" y="1241425"/>
            <a:ext cx="5949950" cy="3348038"/>
          </a:xfrm>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198ABE63-F42F-4F3E-932F-A884111754D0}" type="slidenum">
              <a:rPr lang="zh-TW" altLang="en-US" smtClean="0"/>
              <a:t>14</a:t>
            </a:fld>
            <a:endParaRPr lang="zh-TW" altLang="en-US"/>
          </a:p>
        </p:txBody>
      </p:sp>
    </p:spTree>
    <p:extLst>
      <p:ext uri="{BB962C8B-B14F-4D97-AF65-F5344CB8AC3E}">
        <p14:creationId xmlns:p14="http://schemas.microsoft.com/office/powerpoint/2010/main" val="413474654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a:xfrm>
            <a:off x="423863" y="1241425"/>
            <a:ext cx="5949950" cy="3348038"/>
          </a:xfrm>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198ABE63-F42F-4F3E-932F-A884111754D0}" type="slidenum">
              <a:rPr lang="zh-TW" altLang="en-US" smtClean="0"/>
              <a:t>15</a:t>
            </a:fld>
            <a:endParaRPr lang="zh-TW" altLang="en-US"/>
          </a:p>
        </p:txBody>
      </p:sp>
    </p:spTree>
    <p:extLst>
      <p:ext uri="{BB962C8B-B14F-4D97-AF65-F5344CB8AC3E}">
        <p14:creationId xmlns:p14="http://schemas.microsoft.com/office/powerpoint/2010/main" val="43620041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a:xfrm>
            <a:off x="423863" y="1241425"/>
            <a:ext cx="5949950" cy="3348038"/>
          </a:xfrm>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198ABE63-F42F-4F3E-932F-A884111754D0}" type="slidenum">
              <a:rPr lang="zh-TW" altLang="en-US" smtClean="0"/>
              <a:t>16</a:t>
            </a:fld>
            <a:endParaRPr lang="zh-TW" altLang="en-US"/>
          </a:p>
        </p:txBody>
      </p:sp>
    </p:spTree>
    <p:extLst>
      <p:ext uri="{BB962C8B-B14F-4D97-AF65-F5344CB8AC3E}">
        <p14:creationId xmlns:p14="http://schemas.microsoft.com/office/powerpoint/2010/main" val="235932866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a:xfrm>
            <a:off x="423863" y="1241425"/>
            <a:ext cx="5949950" cy="3348038"/>
          </a:xfrm>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198ABE63-F42F-4F3E-932F-A884111754D0}" type="slidenum">
              <a:rPr lang="zh-TW" altLang="en-US" smtClean="0"/>
              <a:t>17</a:t>
            </a:fld>
            <a:endParaRPr lang="zh-TW" altLang="en-US"/>
          </a:p>
        </p:txBody>
      </p:sp>
    </p:spTree>
    <p:extLst>
      <p:ext uri="{BB962C8B-B14F-4D97-AF65-F5344CB8AC3E}">
        <p14:creationId xmlns:p14="http://schemas.microsoft.com/office/powerpoint/2010/main" val="380319608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a:xfrm>
            <a:off x="423863" y="1241425"/>
            <a:ext cx="5949950" cy="3348038"/>
          </a:xfrm>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198ABE63-F42F-4F3E-932F-A884111754D0}" type="slidenum">
              <a:rPr lang="zh-TW" altLang="en-US" smtClean="0"/>
              <a:t>18</a:t>
            </a:fld>
            <a:endParaRPr lang="zh-TW" altLang="en-US"/>
          </a:p>
        </p:txBody>
      </p:sp>
    </p:spTree>
    <p:extLst>
      <p:ext uri="{BB962C8B-B14F-4D97-AF65-F5344CB8AC3E}">
        <p14:creationId xmlns:p14="http://schemas.microsoft.com/office/powerpoint/2010/main" val="102779986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a:xfrm>
            <a:off x="423863" y="1241425"/>
            <a:ext cx="5949950" cy="3348038"/>
          </a:xfrm>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198ABE63-F42F-4F3E-932F-A884111754D0}" type="slidenum">
              <a:rPr lang="zh-TW" altLang="en-US" smtClean="0"/>
              <a:t>19</a:t>
            </a:fld>
            <a:endParaRPr lang="zh-TW" altLang="en-US"/>
          </a:p>
        </p:txBody>
      </p:sp>
    </p:spTree>
    <p:extLst>
      <p:ext uri="{BB962C8B-B14F-4D97-AF65-F5344CB8AC3E}">
        <p14:creationId xmlns:p14="http://schemas.microsoft.com/office/powerpoint/2010/main" val="268173662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a:xfrm>
            <a:off x="423863" y="1241425"/>
            <a:ext cx="5949950" cy="3348038"/>
          </a:xfrm>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198ABE63-F42F-4F3E-932F-A884111754D0}" type="slidenum">
              <a:rPr lang="zh-TW" altLang="en-US" smtClean="0"/>
              <a:t>20</a:t>
            </a:fld>
            <a:endParaRPr lang="zh-TW" altLang="en-US"/>
          </a:p>
        </p:txBody>
      </p:sp>
    </p:spTree>
    <p:extLst>
      <p:ext uri="{BB962C8B-B14F-4D97-AF65-F5344CB8AC3E}">
        <p14:creationId xmlns:p14="http://schemas.microsoft.com/office/powerpoint/2010/main" val="95384766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a:xfrm>
            <a:off x="423863" y="1241425"/>
            <a:ext cx="5949950" cy="3348038"/>
          </a:xfrm>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198ABE63-F42F-4F3E-932F-A884111754D0}" type="slidenum">
              <a:rPr lang="zh-TW" altLang="en-US" smtClean="0"/>
              <a:t>22</a:t>
            </a:fld>
            <a:endParaRPr lang="zh-TW" altLang="en-US"/>
          </a:p>
        </p:txBody>
      </p:sp>
    </p:spTree>
    <p:extLst>
      <p:ext uri="{BB962C8B-B14F-4D97-AF65-F5344CB8AC3E}">
        <p14:creationId xmlns:p14="http://schemas.microsoft.com/office/powerpoint/2010/main" val="44871809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a:xfrm>
            <a:off x="423863" y="1241425"/>
            <a:ext cx="5949950" cy="3348038"/>
          </a:xfrm>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98ABE63-F42F-4F3E-932F-A884111754D0}" type="slidenum">
              <a:rPr kumimoji="0" lang="zh-TW" alt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新細明體" panose="02020500000000000000" pitchFamily="18" charset="-120"/>
                <a:cs typeface="+mn-cs"/>
              </a:rPr>
              <a:pPr marL="0" marR="0" lvl="0" indent="0" algn="r" defTabSz="914400" rtl="0" eaLnBrk="0" fontAlgn="base" latinLnBrk="0" hangingPunct="0">
                <a:lnSpc>
                  <a:spcPct val="100000"/>
                </a:lnSpc>
                <a:spcBef>
                  <a:spcPct val="0"/>
                </a:spcBef>
                <a:spcAft>
                  <a:spcPct val="0"/>
                </a:spcAft>
                <a:buClrTx/>
                <a:buSzTx/>
                <a:buFontTx/>
                <a:buNone/>
                <a:tabLst/>
                <a:defRPr/>
              </a:pPr>
              <a:t>25</a:t>
            </a:fld>
            <a:endParaRPr kumimoji="0" lang="zh-TW" altLang="en-US" sz="1200" b="0" i="0" u="none" strike="noStrike" kern="1200" cap="none" spc="0" normalizeH="0" baseline="0" noProof="0">
              <a:ln>
                <a:noFill/>
              </a:ln>
              <a:solidFill>
                <a:prstClr val="black"/>
              </a:solidFill>
              <a:effectLst/>
              <a:uLnTx/>
              <a:uFillTx/>
              <a:latin typeface="Times New Roman" panose="02020603050405020304" pitchFamily="18" charset="0"/>
              <a:ea typeface="新細明體" panose="02020500000000000000" pitchFamily="18" charset="-120"/>
              <a:cs typeface="+mn-cs"/>
            </a:endParaRPr>
          </a:p>
        </p:txBody>
      </p:sp>
    </p:spTree>
    <p:extLst>
      <p:ext uri="{BB962C8B-B14F-4D97-AF65-F5344CB8AC3E}">
        <p14:creationId xmlns:p14="http://schemas.microsoft.com/office/powerpoint/2010/main" val="210933103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a:xfrm>
            <a:off x="423863" y="1241425"/>
            <a:ext cx="5949950" cy="3348038"/>
          </a:xfrm>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98ABE63-F42F-4F3E-932F-A884111754D0}" type="slidenum">
              <a:rPr kumimoji="0" lang="zh-TW" alt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新細明體" panose="02020500000000000000" pitchFamily="18" charset="-120"/>
                <a:cs typeface="+mn-cs"/>
              </a:rPr>
              <a:pPr marL="0" marR="0" lvl="0" indent="0" algn="r" defTabSz="914400" rtl="0" eaLnBrk="0" fontAlgn="base" latinLnBrk="0" hangingPunct="0">
                <a:lnSpc>
                  <a:spcPct val="100000"/>
                </a:lnSpc>
                <a:spcBef>
                  <a:spcPct val="0"/>
                </a:spcBef>
                <a:spcAft>
                  <a:spcPct val="0"/>
                </a:spcAft>
                <a:buClrTx/>
                <a:buSzTx/>
                <a:buFontTx/>
                <a:buNone/>
                <a:tabLst/>
                <a:defRPr/>
              </a:pPr>
              <a:t>26</a:t>
            </a:fld>
            <a:endParaRPr kumimoji="0" lang="zh-TW" altLang="en-US" sz="1200" b="0" i="0" u="none" strike="noStrike" kern="1200" cap="none" spc="0" normalizeH="0" baseline="0" noProof="0">
              <a:ln>
                <a:noFill/>
              </a:ln>
              <a:solidFill>
                <a:prstClr val="black"/>
              </a:solidFill>
              <a:effectLst/>
              <a:uLnTx/>
              <a:uFillTx/>
              <a:latin typeface="Times New Roman" panose="02020603050405020304" pitchFamily="18" charset="0"/>
              <a:ea typeface="新細明體" panose="02020500000000000000" pitchFamily="18" charset="-120"/>
              <a:cs typeface="+mn-cs"/>
            </a:endParaRPr>
          </a:p>
        </p:txBody>
      </p:sp>
    </p:spTree>
    <p:extLst>
      <p:ext uri="{BB962C8B-B14F-4D97-AF65-F5344CB8AC3E}">
        <p14:creationId xmlns:p14="http://schemas.microsoft.com/office/powerpoint/2010/main" val="18158167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a:xfrm>
            <a:off x="423863" y="1241425"/>
            <a:ext cx="5949950" cy="3348038"/>
          </a:xfrm>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198ABE63-F42F-4F3E-932F-A884111754D0}" type="slidenum">
              <a:rPr lang="zh-TW" altLang="en-US" smtClean="0"/>
              <a:t>4</a:t>
            </a:fld>
            <a:endParaRPr lang="zh-TW" altLang="en-US"/>
          </a:p>
        </p:txBody>
      </p:sp>
    </p:spTree>
    <p:extLst>
      <p:ext uri="{BB962C8B-B14F-4D97-AF65-F5344CB8AC3E}">
        <p14:creationId xmlns:p14="http://schemas.microsoft.com/office/powerpoint/2010/main" val="382482253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a:xfrm>
            <a:off x="423863" y="1241425"/>
            <a:ext cx="5949950" cy="3348038"/>
          </a:xfrm>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98ABE63-F42F-4F3E-932F-A884111754D0}" type="slidenum">
              <a:rPr kumimoji="0" lang="zh-TW" alt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新細明體" panose="02020500000000000000" pitchFamily="18" charset="-120"/>
                <a:cs typeface="+mn-cs"/>
              </a:rPr>
              <a:pPr marL="0" marR="0" lvl="0" indent="0" algn="r" defTabSz="914400" rtl="0" eaLnBrk="0" fontAlgn="base" latinLnBrk="0" hangingPunct="0">
                <a:lnSpc>
                  <a:spcPct val="100000"/>
                </a:lnSpc>
                <a:spcBef>
                  <a:spcPct val="0"/>
                </a:spcBef>
                <a:spcAft>
                  <a:spcPct val="0"/>
                </a:spcAft>
                <a:buClrTx/>
                <a:buSzTx/>
                <a:buFontTx/>
                <a:buNone/>
                <a:tabLst/>
                <a:defRPr/>
              </a:pPr>
              <a:t>27</a:t>
            </a:fld>
            <a:endParaRPr kumimoji="0" lang="zh-TW" altLang="en-US" sz="1200" b="0" i="0" u="none" strike="noStrike" kern="1200" cap="none" spc="0" normalizeH="0" baseline="0" noProof="0">
              <a:ln>
                <a:noFill/>
              </a:ln>
              <a:solidFill>
                <a:prstClr val="black"/>
              </a:solidFill>
              <a:effectLst/>
              <a:uLnTx/>
              <a:uFillTx/>
              <a:latin typeface="Times New Roman" panose="02020603050405020304" pitchFamily="18" charset="0"/>
              <a:ea typeface="新細明體" panose="02020500000000000000" pitchFamily="18" charset="-120"/>
              <a:cs typeface="+mn-cs"/>
            </a:endParaRPr>
          </a:p>
        </p:txBody>
      </p:sp>
    </p:spTree>
    <p:extLst>
      <p:ext uri="{BB962C8B-B14F-4D97-AF65-F5344CB8AC3E}">
        <p14:creationId xmlns:p14="http://schemas.microsoft.com/office/powerpoint/2010/main" val="267446935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a:xfrm>
            <a:off x="423863" y="1241425"/>
            <a:ext cx="5949950" cy="3348038"/>
          </a:xfrm>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98ABE63-F42F-4F3E-932F-A884111754D0}" type="slidenum">
              <a:rPr kumimoji="0" lang="zh-TW" alt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新細明體" panose="02020500000000000000" pitchFamily="18" charset="-120"/>
                <a:cs typeface="+mn-cs"/>
              </a:rPr>
              <a:pPr marL="0" marR="0" lvl="0" indent="0" algn="r" defTabSz="914400" rtl="0" eaLnBrk="0" fontAlgn="base" latinLnBrk="0" hangingPunct="0">
                <a:lnSpc>
                  <a:spcPct val="100000"/>
                </a:lnSpc>
                <a:spcBef>
                  <a:spcPct val="0"/>
                </a:spcBef>
                <a:spcAft>
                  <a:spcPct val="0"/>
                </a:spcAft>
                <a:buClrTx/>
                <a:buSzTx/>
                <a:buFontTx/>
                <a:buNone/>
                <a:tabLst/>
                <a:defRPr/>
              </a:pPr>
              <a:t>28</a:t>
            </a:fld>
            <a:endParaRPr kumimoji="0" lang="zh-TW" altLang="en-US" sz="1200" b="0" i="0" u="none" strike="noStrike" kern="1200" cap="none" spc="0" normalizeH="0" baseline="0" noProof="0">
              <a:ln>
                <a:noFill/>
              </a:ln>
              <a:solidFill>
                <a:prstClr val="black"/>
              </a:solidFill>
              <a:effectLst/>
              <a:uLnTx/>
              <a:uFillTx/>
              <a:latin typeface="Times New Roman" panose="02020603050405020304" pitchFamily="18" charset="0"/>
              <a:ea typeface="新細明體" panose="02020500000000000000" pitchFamily="18" charset="-120"/>
              <a:cs typeface="+mn-cs"/>
            </a:endParaRPr>
          </a:p>
        </p:txBody>
      </p:sp>
    </p:spTree>
    <p:extLst>
      <p:ext uri="{BB962C8B-B14F-4D97-AF65-F5344CB8AC3E}">
        <p14:creationId xmlns:p14="http://schemas.microsoft.com/office/powerpoint/2010/main" val="241015614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a:xfrm>
            <a:off x="423863" y="1241425"/>
            <a:ext cx="5949950" cy="3348038"/>
          </a:xfrm>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98ABE63-F42F-4F3E-932F-A884111754D0}" type="slidenum">
              <a:rPr kumimoji="0" lang="zh-TW" alt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新細明體" panose="02020500000000000000" pitchFamily="18" charset="-120"/>
                <a:cs typeface="+mn-cs"/>
              </a:rPr>
              <a:pPr marL="0" marR="0" lvl="0" indent="0" algn="r" defTabSz="914400" rtl="0" eaLnBrk="0" fontAlgn="base" latinLnBrk="0" hangingPunct="0">
                <a:lnSpc>
                  <a:spcPct val="100000"/>
                </a:lnSpc>
                <a:spcBef>
                  <a:spcPct val="0"/>
                </a:spcBef>
                <a:spcAft>
                  <a:spcPct val="0"/>
                </a:spcAft>
                <a:buClrTx/>
                <a:buSzTx/>
                <a:buFontTx/>
                <a:buNone/>
                <a:tabLst/>
                <a:defRPr/>
              </a:pPr>
              <a:t>29</a:t>
            </a:fld>
            <a:endParaRPr kumimoji="0" lang="zh-TW" altLang="en-US" sz="1200" b="0" i="0" u="none" strike="noStrike" kern="1200" cap="none" spc="0" normalizeH="0" baseline="0" noProof="0">
              <a:ln>
                <a:noFill/>
              </a:ln>
              <a:solidFill>
                <a:prstClr val="black"/>
              </a:solidFill>
              <a:effectLst/>
              <a:uLnTx/>
              <a:uFillTx/>
              <a:latin typeface="Times New Roman" panose="02020603050405020304" pitchFamily="18" charset="0"/>
              <a:ea typeface="新細明體" panose="02020500000000000000" pitchFamily="18" charset="-120"/>
              <a:cs typeface="+mn-cs"/>
            </a:endParaRPr>
          </a:p>
        </p:txBody>
      </p:sp>
    </p:spTree>
    <p:extLst>
      <p:ext uri="{BB962C8B-B14F-4D97-AF65-F5344CB8AC3E}">
        <p14:creationId xmlns:p14="http://schemas.microsoft.com/office/powerpoint/2010/main" val="405666333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a:xfrm>
            <a:off x="423863" y="1241425"/>
            <a:ext cx="5949950" cy="3348038"/>
          </a:xfrm>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98ABE63-F42F-4F3E-932F-A884111754D0}" type="slidenum">
              <a:rPr kumimoji="0" lang="zh-TW" alt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新細明體" panose="02020500000000000000" pitchFamily="18" charset="-120"/>
                <a:cs typeface="+mn-cs"/>
              </a:rPr>
              <a:pPr marL="0" marR="0" lvl="0" indent="0" algn="r" defTabSz="914400" rtl="0" eaLnBrk="0" fontAlgn="base" latinLnBrk="0" hangingPunct="0">
                <a:lnSpc>
                  <a:spcPct val="100000"/>
                </a:lnSpc>
                <a:spcBef>
                  <a:spcPct val="0"/>
                </a:spcBef>
                <a:spcAft>
                  <a:spcPct val="0"/>
                </a:spcAft>
                <a:buClrTx/>
                <a:buSzTx/>
                <a:buFontTx/>
                <a:buNone/>
                <a:tabLst/>
                <a:defRPr/>
              </a:pPr>
              <a:t>30</a:t>
            </a:fld>
            <a:endParaRPr kumimoji="0" lang="zh-TW" altLang="en-US" sz="1200" b="0" i="0" u="none" strike="noStrike" kern="1200" cap="none" spc="0" normalizeH="0" baseline="0" noProof="0">
              <a:ln>
                <a:noFill/>
              </a:ln>
              <a:solidFill>
                <a:prstClr val="black"/>
              </a:solidFill>
              <a:effectLst/>
              <a:uLnTx/>
              <a:uFillTx/>
              <a:latin typeface="Times New Roman" panose="02020603050405020304" pitchFamily="18" charset="0"/>
              <a:ea typeface="新細明體" panose="02020500000000000000" pitchFamily="18" charset="-120"/>
              <a:cs typeface="+mn-cs"/>
            </a:endParaRPr>
          </a:p>
        </p:txBody>
      </p:sp>
    </p:spTree>
    <p:extLst>
      <p:ext uri="{BB962C8B-B14F-4D97-AF65-F5344CB8AC3E}">
        <p14:creationId xmlns:p14="http://schemas.microsoft.com/office/powerpoint/2010/main" val="142842005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a:xfrm>
            <a:off x="423863" y="1241425"/>
            <a:ext cx="5949950" cy="3348038"/>
          </a:xfrm>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98ABE63-F42F-4F3E-932F-A884111754D0}" type="slidenum">
              <a:rPr kumimoji="0" lang="zh-TW" alt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新細明體" panose="02020500000000000000" pitchFamily="18" charset="-120"/>
                <a:cs typeface="+mn-cs"/>
              </a:rPr>
              <a:pPr marL="0" marR="0" lvl="0" indent="0" algn="r" defTabSz="914400" rtl="0" eaLnBrk="0" fontAlgn="base" latinLnBrk="0" hangingPunct="0">
                <a:lnSpc>
                  <a:spcPct val="100000"/>
                </a:lnSpc>
                <a:spcBef>
                  <a:spcPct val="0"/>
                </a:spcBef>
                <a:spcAft>
                  <a:spcPct val="0"/>
                </a:spcAft>
                <a:buClrTx/>
                <a:buSzTx/>
                <a:buFontTx/>
                <a:buNone/>
                <a:tabLst/>
                <a:defRPr/>
              </a:pPr>
              <a:t>31</a:t>
            </a:fld>
            <a:endParaRPr kumimoji="0" lang="zh-TW" altLang="en-US" sz="1200" b="0" i="0" u="none" strike="noStrike" kern="1200" cap="none" spc="0" normalizeH="0" baseline="0" noProof="0">
              <a:ln>
                <a:noFill/>
              </a:ln>
              <a:solidFill>
                <a:prstClr val="black"/>
              </a:solidFill>
              <a:effectLst/>
              <a:uLnTx/>
              <a:uFillTx/>
              <a:latin typeface="Times New Roman" panose="02020603050405020304" pitchFamily="18" charset="0"/>
              <a:ea typeface="新細明體" panose="02020500000000000000" pitchFamily="18" charset="-120"/>
              <a:cs typeface="+mn-cs"/>
            </a:endParaRPr>
          </a:p>
        </p:txBody>
      </p:sp>
    </p:spTree>
    <p:extLst>
      <p:ext uri="{BB962C8B-B14F-4D97-AF65-F5344CB8AC3E}">
        <p14:creationId xmlns:p14="http://schemas.microsoft.com/office/powerpoint/2010/main" val="284923760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a:xfrm>
            <a:off x="423863" y="1241425"/>
            <a:ext cx="5949950" cy="3348038"/>
          </a:xfrm>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98ABE63-F42F-4F3E-932F-A884111754D0}" type="slidenum">
              <a:rPr kumimoji="0" lang="zh-TW" alt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新細明體" panose="02020500000000000000" pitchFamily="18" charset="-120"/>
                <a:cs typeface="+mn-cs"/>
              </a:rPr>
              <a:pPr marL="0" marR="0" lvl="0" indent="0" algn="r" defTabSz="914400" rtl="0" eaLnBrk="0" fontAlgn="base" latinLnBrk="0" hangingPunct="0">
                <a:lnSpc>
                  <a:spcPct val="100000"/>
                </a:lnSpc>
                <a:spcBef>
                  <a:spcPct val="0"/>
                </a:spcBef>
                <a:spcAft>
                  <a:spcPct val="0"/>
                </a:spcAft>
                <a:buClrTx/>
                <a:buSzTx/>
                <a:buFontTx/>
                <a:buNone/>
                <a:tabLst/>
                <a:defRPr/>
              </a:pPr>
              <a:t>32</a:t>
            </a:fld>
            <a:endParaRPr kumimoji="0" lang="zh-TW" altLang="en-US" sz="1200" b="0" i="0" u="none" strike="noStrike" kern="1200" cap="none" spc="0" normalizeH="0" baseline="0" noProof="0">
              <a:ln>
                <a:noFill/>
              </a:ln>
              <a:solidFill>
                <a:prstClr val="black"/>
              </a:solidFill>
              <a:effectLst/>
              <a:uLnTx/>
              <a:uFillTx/>
              <a:latin typeface="Times New Roman" panose="02020603050405020304" pitchFamily="18" charset="0"/>
              <a:ea typeface="新細明體" panose="02020500000000000000" pitchFamily="18" charset="-120"/>
              <a:cs typeface="+mn-cs"/>
            </a:endParaRPr>
          </a:p>
        </p:txBody>
      </p:sp>
    </p:spTree>
    <p:extLst>
      <p:ext uri="{BB962C8B-B14F-4D97-AF65-F5344CB8AC3E}">
        <p14:creationId xmlns:p14="http://schemas.microsoft.com/office/powerpoint/2010/main" val="89506811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a:xfrm>
            <a:off x="423863" y="1241425"/>
            <a:ext cx="5949950" cy="3348038"/>
          </a:xfrm>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98ABE63-F42F-4F3E-932F-A884111754D0}" type="slidenum">
              <a:rPr kumimoji="0" lang="zh-TW" alt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新細明體" panose="02020500000000000000" pitchFamily="18" charset="-120"/>
                <a:cs typeface="+mn-cs"/>
              </a:rPr>
              <a:pPr marL="0" marR="0" lvl="0" indent="0" algn="r" defTabSz="914400" rtl="0" eaLnBrk="0" fontAlgn="base" latinLnBrk="0" hangingPunct="0">
                <a:lnSpc>
                  <a:spcPct val="100000"/>
                </a:lnSpc>
                <a:spcBef>
                  <a:spcPct val="0"/>
                </a:spcBef>
                <a:spcAft>
                  <a:spcPct val="0"/>
                </a:spcAft>
                <a:buClrTx/>
                <a:buSzTx/>
                <a:buFontTx/>
                <a:buNone/>
                <a:tabLst/>
                <a:defRPr/>
              </a:pPr>
              <a:t>33</a:t>
            </a:fld>
            <a:endParaRPr kumimoji="0" lang="zh-TW" altLang="en-US" sz="1200" b="0" i="0" u="none" strike="noStrike" kern="1200" cap="none" spc="0" normalizeH="0" baseline="0" noProof="0">
              <a:ln>
                <a:noFill/>
              </a:ln>
              <a:solidFill>
                <a:prstClr val="black"/>
              </a:solidFill>
              <a:effectLst/>
              <a:uLnTx/>
              <a:uFillTx/>
              <a:latin typeface="Times New Roman" panose="02020603050405020304" pitchFamily="18" charset="0"/>
              <a:ea typeface="新細明體" panose="02020500000000000000" pitchFamily="18" charset="-120"/>
              <a:cs typeface="+mn-cs"/>
            </a:endParaRPr>
          </a:p>
        </p:txBody>
      </p:sp>
    </p:spTree>
    <p:extLst>
      <p:ext uri="{BB962C8B-B14F-4D97-AF65-F5344CB8AC3E}">
        <p14:creationId xmlns:p14="http://schemas.microsoft.com/office/powerpoint/2010/main" val="216200989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a:xfrm>
            <a:off x="423863" y="1241425"/>
            <a:ext cx="5949950" cy="3348038"/>
          </a:xfrm>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98ABE63-F42F-4F3E-932F-A884111754D0}" type="slidenum">
              <a:rPr kumimoji="0" lang="zh-TW" alt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新細明體" panose="02020500000000000000" pitchFamily="18" charset="-120"/>
                <a:cs typeface="+mn-cs"/>
              </a:rPr>
              <a:pPr marL="0" marR="0" lvl="0" indent="0" algn="r" defTabSz="914400" rtl="0" eaLnBrk="0" fontAlgn="base" latinLnBrk="0" hangingPunct="0">
                <a:lnSpc>
                  <a:spcPct val="100000"/>
                </a:lnSpc>
                <a:spcBef>
                  <a:spcPct val="0"/>
                </a:spcBef>
                <a:spcAft>
                  <a:spcPct val="0"/>
                </a:spcAft>
                <a:buClrTx/>
                <a:buSzTx/>
                <a:buFontTx/>
                <a:buNone/>
                <a:tabLst/>
                <a:defRPr/>
              </a:pPr>
              <a:t>34</a:t>
            </a:fld>
            <a:endParaRPr kumimoji="0" lang="zh-TW" altLang="en-US" sz="1200" b="0" i="0" u="none" strike="noStrike" kern="1200" cap="none" spc="0" normalizeH="0" baseline="0" noProof="0">
              <a:ln>
                <a:noFill/>
              </a:ln>
              <a:solidFill>
                <a:prstClr val="black"/>
              </a:solidFill>
              <a:effectLst/>
              <a:uLnTx/>
              <a:uFillTx/>
              <a:latin typeface="Times New Roman" panose="02020603050405020304" pitchFamily="18" charset="0"/>
              <a:ea typeface="新細明體" panose="02020500000000000000" pitchFamily="18" charset="-120"/>
              <a:cs typeface="+mn-cs"/>
            </a:endParaRPr>
          </a:p>
        </p:txBody>
      </p:sp>
    </p:spTree>
    <p:extLst>
      <p:ext uri="{BB962C8B-B14F-4D97-AF65-F5344CB8AC3E}">
        <p14:creationId xmlns:p14="http://schemas.microsoft.com/office/powerpoint/2010/main" val="176386668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a:xfrm>
            <a:off x="423863" y="1241425"/>
            <a:ext cx="5949950" cy="3348038"/>
          </a:xfrm>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198ABE63-F42F-4F3E-932F-A884111754D0}" type="slidenum">
              <a:rPr lang="zh-TW" altLang="en-US" smtClean="0"/>
              <a:t>35</a:t>
            </a:fld>
            <a:endParaRPr lang="zh-TW" altLang="en-US"/>
          </a:p>
        </p:txBody>
      </p:sp>
    </p:spTree>
    <p:extLst>
      <p:ext uri="{BB962C8B-B14F-4D97-AF65-F5344CB8AC3E}">
        <p14:creationId xmlns:p14="http://schemas.microsoft.com/office/powerpoint/2010/main" val="122620614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a:xfrm>
            <a:off x="423863" y="1241425"/>
            <a:ext cx="5949950" cy="3348038"/>
          </a:xfrm>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98ABE63-F42F-4F3E-932F-A884111754D0}" type="slidenum">
              <a:rPr kumimoji="0" lang="zh-TW" alt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新細明體" panose="02020500000000000000" pitchFamily="18" charset="-120"/>
                <a:cs typeface="+mn-cs"/>
              </a:rPr>
              <a:pPr marL="0" marR="0" lvl="0" indent="0" algn="r" defTabSz="914400" rtl="0" eaLnBrk="0" fontAlgn="base" latinLnBrk="0" hangingPunct="0">
                <a:lnSpc>
                  <a:spcPct val="100000"/>
                </a:lnSpc>
                <a:spcBef>
                  <a:spcPct val="0"/>
                </a:spcBef>
                <a:spcAft>
                  <a:spcPct val="0"/>
                </a:spcAft>
                <a:buClrTx/>
                <a:buSzTx/>
                <a:buFontTx/>
                <a:buNone/>
                <a:tabLst/>
                <a:defRPr/>
              </a:pPr>
              <a:t>36</a:t>
            </a:fld>
            <a:endParaRPr kumimoji="0" lang="zh-TW" altLang="en-US" sz="1200" b="0" i="0" u="none" strike="noStrike" kern="1200" cap="none" spc="0" normalizeH="0" baseline="0" noProof="0">
              <a:ln>
                <a:noFill/>
              </a:ln>
              <a:solidFill>
                <a:prstClr val="black"/>
              </a:solidFill>
              <a:effectLst/>
              <a:uLnTx/>
              <a:uFillTx/>
              <a:latin typeface="Times New Roman" panose="02020603050405020304" pitchFamily="18" charset="0"/>
              <a:ea typeface="新細明體" panose="02020500000000000000" pitchFamily="18" charset="-120"/>
              <a:cs typeface="+mn-cs"/>
            </a:endParaRPr>
          </a:p>
        </p:txBody>
      </p:sp>
    </p:spTree>
    <p:extLst>
      <p:ext uri="{BB962C8B-B14F-4D97-AF65-F5344CB8AC3E}">
        <p14:creationId xmlns:p14="http://schemas.microsoft.com/office/powerpoint/2010/main" val="16271149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a:xfrm>
            <a:off x="423863" y="1241425"/>
            <a:ext cx="5949950" cy="3348038"/>
          </a:xfrm>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198ABE63-F42F-4F3E-932F-A884111754D0}" type="slidenum">
              <a:rPr lang="zh-TW" altLang="en-US" smtClean="0"/>
              <a:t>5</a:t>
            </a:fld>
            <a:endParaRPr lang="zh-TW" altLang="en-US"/>
          </a:p>
        </p:txBody>
      </p:sp>
    </p:spTree>
    <p:extLst>
      <p:ext uri="{BB962C8B-B14F-4D97-AF65-F5344CB8AC3E}">
        <p14:creationId xmlns:p14="http://schemas.microsoft.com/office/powerpoint/2010/main" val="133780234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a:xfrm>
            <a:off x="423863" y="1241425"/>
            <a:ext cx="5949950" cy="3348038"/>
          </a:xfrm>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98ABE63-F42F-4F3E-932F-A884111754D0}" type="slidenum">
              <a:rPr kumimoji="0" lang="zh-TW" alt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新細明體" panose="02020500000000000000" pitchFamily="18" charset="-120"/>
                <a:cs typeface="+mn-cs"/>
              </a:rPr>
              <a:pPr marL="0" marR="0" lvl="0" indent="0" algn="r" defTabSz="914400" rtl="0" eaLnBrk="0" fontAlgn="base" latinLnBrk="0" hangingPunct="0">
                <a:lnSpc>
                  <a:spcPct val="100000"/>
                </a:lnSpc>
                <a:spcBef>
                  <a:spcPct val="0"/>
                </a:spcBef>
                <a:spcAft>
                  <a:spcPct val="0"/>
                </a:spcAft>
                <a:buClrTx/>
                <a:buSzTx/>
                <a:buFontTx/>
                <a:buNone/>
                <a:tabLst/>
                <a:defRPr/>
              </a:pPr>
              <a:t>37</a:t>
            </a:fld>
            <a:endParaRPr kumimoji="0" lang="zh-TW" altLang="en-US" sz="1200" b="0" i="0" u="none" strike="noStrike" kern="1200" cap="none" spc="0" normalizeH="0" baseline="0" noProof="0">
              <a:ln>
                <a:noFill/>
              </a:ln>
              <a:solidFill>
                <a:prstClr val="black"/>
              </a:solidFill>
              <a:effectLst/>
              <a:uLnTx/>
              <a:uFillTx/>
              <a:latin typeface="Times New Roman" panose="02020603050405020304" pitchFamily="18" charset="0"/>
              <a:ea typeface="新細明體" panose="02020500000000000000" pitchFamily="18" charset="-120"/>
              <a:cs typeface="+mn-cs"/>
            </a:endParaRPr>
          </a:p>
        </p:txBody>
      </p:sp>
    </p:spTree>
    <p:extLst>
      <p:ext uri="{BB962C8B-B14F-4D97-AF65-F5344CB8AC3E}">
        <p14:creationId xmlns:p14="http://schemas.microsoft.com/office/powerpoint/2010/main" val="45314665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a:xfrm>
            <a:off x="423863" y="1241425"/>
            <a:ext cx="5949950" cy="3348038"/>
          </a:xfrm>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98ABE63-F42F-4F3E-932F-A884111754D0}" type="slidenum">
              <a:rPr kumimoji="0" lang="zh-TW" alt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新細明體" panose="02020500000000000000" pitchFamily="18" charset="-120"/>
                <a:cs typeface="+mn-cs"/>
              </a:rPr>
              <a:pPr marL="0" marR="0" lvl="0" indent="0" algn="r" defTabSz="914400" rtl="0" eaLnBrk="0" fontAlgn="base" latinLnBrk="0" hangingPunct="0">
                <a:lnSpc>
                  <a:spcPct val="100000"/>
                </a:lnSpc>
                <a:spcBef>
                  <a:spcPct val="0"/>
                </a:spcBef>
                <a:spcAft>
                  <a:spcPct val="0"/>
                </a:spcAft>
                <a:buClrTx/>
                <a:buSzTx/>
                <a:buFontTx/>
                <a:buNone/>
                <a:tabLst/>
                <a:defRPr/>
              </a:pPr>
              <a:t>38</a:t>
            </a:fld>
            <a:endParaRPr kumimoji="0" lang="zh-TW" altLang="en-US" sz="1200" b="0" i="0" u="none" strike="noStrike" kern="1200" cap="none" spc="0" normalizeH="0" baseline="0" noProof="0">
              <a:ln>
                <a:noFill/>
              </a:ln>
              <a:solidFill>
                <a:prstClr val="black"/>
              </a:solidFill>
              <a:effectLst/>
              <a:uLnTx/>
              <a:uFillTx/>
              <a:latin typeface="Times New Roman" panose="02020603050405020304" pitchFamily="18" charset="0"/>
              <a:ea typeface="新細明體" panose="02020500000000000000" pitchFamily="18" charset="-120"/>
              <a:cs typeface="+mn-cs"/>
            </a:endParaRPr>
          </a:p>
        </p:txBody>
      </p:sp>
    </p:spTree>
    <p:extLst>
      <p:ext uri="{BB962C8B-B14F-4D97-AF65-F5344CB8AC3E}">
        <p14:creationId xmlns:p14="http://schemas.microsoft.com/office/powerpoint/2010/main" val="351173982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a:xfrm>
            <a:off x="423863" y="1241425"/>
            <a:ext cx="5949950" cy="3348038"/>
          </a:xfrm>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98ABE63-F42F-4F3E-932F-A884111754D0}" type="slidenum">
              <a:rPr kumimoji="0" lang="zh-TW" alt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新細明體" panose="02020500000000000000" pitchFamily="18" charset="-120"/>
                <a:cs typeface="+mn-cs"/>
              </a:rPr>
              <a:pPr marL="0" marR="0" lvl="0" indent="0" algn="r" defTabSz="914400" rtl="0" eaLnBrk="0" fontAlgn="base" latinLnBrk="0" hangingPunct="0">
                <a:lnSpc>
                  <a:spcPct val="100000"/>
                </a:lnSpc>
                <a:spcBef>
                  <a:spcPct val="0"/>
                </a:spcBef>
                <a:spcAft>
                  <a:spcPct val="0"/>
                </a:spcAft>
                <a:buClrTx/>
                <a:buSzTx/>
                <a:buFontTx/>
                <a:buNone/>
                <a:tabLst/>
                <a:defRPr/>
              </a:pPr>
              <a:t>39</a:t>
            </a:fld>
            <a:endParaRPr kumimoji="0" lang="zh-TW" altLang="en-US" sz="1200" b="0" i="0" u="none" strike="noStrike" kern="1200" cap="none" spc="0" normalizeH="0" baseline="0" noProof="0">
              <a:ln>
                <a:noFill/>
              </a:ln>
              <a:solidFill>
                <a:prstClr val="black"/>
              </a:solidFill>
              <a:effectLst/>
              <a:uLnTx/>
              <a:uFillTx/>
              <a:latin typeface="Times New Roman" panose="02020603050405020304" pitchFamily="18" charset="0"/>
              <a:ea typeface="新細明體" panose="02020500000000000000" pitchFamily="18" charset="-120"/>
              <a:cs typeface="+mn-cs"/>
            </a:endParaRPr>
          </a:p>
        </p:txBody>
      </p:sp>
    </p:spTree>
    <p:extLst>
      <p:ext uri="{BB962C8B-B14F-4D97-AF65-F5344CB8AC3E}">
        <p14:creationId xmlns:p14="http://schemas.microsoft.com/office/powerpoint/2010/main" val="353932195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a:xfrm>
            <a:off x="423863" y="1241425"/>
            <a:ext cx="5949950" cy="3348038"/>
          </a:xfrm>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98ABE63-F42F-4F3E-932F-A884111754D0}" type="slidenum">
              <a:rPr kumimoji="0" lang="zh-TW" alt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新細明體" panose="02020500000000000000" pitchFamily="18" charset="-120"/>
                <a:cs typeface="+mn-cs"/>
              </a:rPr>
              <a:pPr marL="0" marR="0" lvl="0" indent="0" algn="r" defTabSz="914400" rtl="0" eaLnBrk="0" fontAlgn="base" latinLnBrk="0" hangingPunct="0">
                <a:lnSpc>
                  <a:spcPct val="100000"/>
                </a:lnSpc>
                <a:spcBef>
                  <a:spcPct val="0"/>
                </a:spcBef>
                <a:spcAft>
                  <a:spcPct val="0"/>
                </a:spcAft>
                <a:buClrTx/>
                <a:buSzTx/>
                <a:buFontTx/>
                <a:buNone/>
                <a:tabLst/>
                <a:defRPr/>
              </a:pPr>
              <a:t>40</a:t>
            </a:fld>
            <a:endParaRPr kumimoji="0" lang="zh-TW" altLang="en-US" sz="1200" b="0" i="0" u="none" strike="noStrike" kern="1200" cap="none" spc="0" normalizeH="0" baseline="0" noProof="0">
              <a:ln>
                <a:noFill/>
              </a:ln>
              <a:solidFill>
                <a:prstClr val="black"/>
              </a:solidFill>
              <a:effectLst/>
              <a:uLnTx/>
              <a:uFillTx/>
              <a:latin typeface="Times New Roman" panose="02020603050405020304" pitchFamily="18" charset="0"/>
              <a:ea typeface="新細明體" panose="02020500000000000000" pitchFamily="18" charset="-120"/>
              <a:cs typeface="+mn-cs"/>
            </a:endParaRPr>
          </a:p>
        </p:txBody>
      </p:sp>
    </p:spTree>
    <p:extLst>
      <p:ext uri="{BB962C8B-B14F-4D97-AF65-F5344CB8AC3E}">
        <p14:creationId xmlns:p14="http://schemas.microsoft.com/office/powerpoint/2010/main" val="31640955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a:xfrm>
            <a:off x="423863" y="1241425"/>
            <a:ext cx="5949950" cy="3348038"/>
          </a:xfrm>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98ABE63-F42F-4F3E-932F-A884111754D0}" type="slidenum">
              <a:rPr kumimoji="0" lang="zh-TW" alt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新細明體" panose="02020500000000000000" pitchFamily="18" charset="-120"/>
                <a:cs typeface="+mn-cs"/>
              </a:rPr>
              <a:pPr marL="0" marR="0" lvl="0" indent="0" algn="r" defTabSz="914400" rtl="0" eaLnBrk="0" fontAlgn="base" latinLnBrk="0" hangingPunct="0">
                <a:lnSpc>
                  <a:spcPct val="100000"/>
                </a:lnSpc>
                <a:spcBef>
                  <a:spcPct val="0"/>
                </a:spcBef>
                <a:spcAft>
                  <a:spcPct val="0"/>
                </a:spcAft>
                <a:buClrTx/>
                <a:buSzTx/>
                <a:buFontTx/>
                <a:buNone/>
                <a:tabLst/>
                <a:defRPr/>
              </a:pPr>
              <a:t>41</a:t>
            </a:fld>
            <a:endParaRPr kumimoji="0" lang="zh-TW" altLang="en-US" sz="1200" b="0" i="0" u="none" strike="noStrike" kern="1200" cap="none" spc="0" normalizeH="0" baseline="0" noProof="0">
              <a:ln>
                <a:noFill/>
              </a:ln>
              <a:solidFill>
                <a:prstClr val="black"/>
              </a:solidFill>
              <a:effectLst/>
              <a:uLnTx/>
              <a:uFillTx/>
              <a:latin typeface="Times New Roman" panose="02020603050405020304" pitchFamily="18" charset="0"/>
              <a:ea typeface="新細明體" panose="02020500000000000000" pitchFamily="18" charset="-120"/>
              <a:cs typeface="+mn-cs"/>
            </a:endParaRPr>
          </a:p>
        </p:txBody>
      </p:sp>
    </p:spTree>
    <p:extLst>
      <p:ext uri="{BB962C8B-B14F-4D97-AF65-F5344CB8AC3E}">
        <p14:creationId xmlns:p14="http://schemas.microsoft.com/office/powerpoint/2010/main" val="356062475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a:xfrm>
            <a:off x="423863" y="1241425"/>
            <a:ext cx="5949950" cy="3348038"/>
          </a:xfrm>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98ABE63-F42F-4F3E-932F-A884111754D0}" type="slidenum">
              <a:rPr kumimoji="0" lang="zh-TW" alt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新細明體" panose="02020500000000000000" pitchFamily="18" charset="-120"/>
                <a:cs typeface="+mn-cs"/>
              </a:rPr>
              <a:pPr marL="0" marR="0" lvl="0" indent="0" algn="r" defTabSz="914400" rtl="0" eaLnBrk="0" fontAlgn="base" latinLnBrk="0" hangingPunct="0">
                <a:lnSpc>
                  <a:spcPct val="100000"/>
                </a:lnSpc>
                <a:spcBef>
                  <a:spcPct val="0"/>
                </a:spcBef>
                <a:spcAft>
                  <a:spcPct val="0"/>
                </a:spcAft>
                <a:buClrTx/>
                <a:buSzTx/>
                <a:buFontTx/>
                <a:buNone/>
                <a:tabLst/>
                <a:defRPr/>
              </a:pPr>
              <a:t>42</a:t>
            </a:fld>
            <a:endParaRPr kumimoji="0" lang="zh-TW" altLang="en-US" sz="1200" b="0" i="0" u="none" strike="noStrike" kern="1200" cap="none" spc="0" normalizeH="0" baseline="0" noProof="0">
              <a:ln>
                <a:noFill/>
              </a:ln>
              <a:solidFill>
                <a:prstClr val="black"/>
              </a:solidFill>
              <a:effectLst/>
              <a:uLnTx/>
              <a:uFillTx/>
              <a:latin typeface="Times New Roman" panose="02020603050405020304" pitchFamily="18" charset="0"/>
              <a:ea typeface="新細明體" panose="02020500000000000000" pitchFamily="18" charset="-120"/>
              <a:cs typeface="+mn-cs"/>
            </a:endParaRPr>
          </a:p>
        </p:txBody>
      </p:sp>
    </p:spTree>
    <p:extLst>
      <p:ext uri="{BB962C8B-B14F-4D97-AF65-F5344CB8AC3E}">
        <p14:creationId xmlns:p14="http://schemas.microsoft.com/office/powerpoint/2010/main" val="4245386556"/>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a:xfrm>
            <a:off x="423863" y="1241425"/>
            <a:ext cx="5949950" cy="3348038"/>
          </a:xfrm>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98ABE63-F42F-4F3E-932F-A884111754D0}" type="slidenum">
              <a:rPr kumimoji="0" lang="zh-TW" alt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新細明體" panose="02020500000000000000" pitchFamily="18" charset="-120"/>
                <a:cs typeface="+mn-cs"/>
              </a:rPr>
              <a:pPr marL="0" marR="0" lvl="0" indent="0" algn="r" defTabSz="914400" rtl="0" eaLnBrk="0" fontAlgn="base" latinLnBrk="0" hangingPunct="0">
                <a:lnSpc>
                  <a:spcPct val="100000"/>
                </a:lnSpc>
                <a:spcBef>
                  <a:spcPct val="0"/>
                </a:spcBef>
                <a:spcAft>
                  <a:spcPct val="0"/>
                </a:spcAft>
                <a:buClrTx/>
                <a:buSzTx/>
                <a:buFontTx/>
                <a:buNone/>
                <a:tabLst/>
                <a:defRPr/>
              </a:pPr>
              <a:t>43</a:t>
            </a:fld>
            <a:endParaRPr kumimoji="0" lang="zh-TW" altLang="en-US" sz="1200" b="0" i="0" u="none" strike="noStrike" kern="1200" cap="none" spc="0" normalizeH="0" baseline="0" noProof="0">
              <a:ln>
                <a:noFill/>
              </a:ln>
              <a:solidFill>
                <a:prstClr val="black"/>
              </a:solidFill>
              <a:effectLst/>
              <a:uLnTx/>
              <a:uFillTx/>
              <a:latin typeface="Times New Roman" panose="02020603050405020304" pitchFamily="18" charset="0"/>
              <a:ea typeface="新細明體" panose="02020500000000000000" pitchFamily="18" charset="-120"/>
              <a:cs typeface="+mn-cs"/>
            </a:endParaRPr>
          </a:p>
        </p:txBody>
      </p:sp>
    </p:spTree>
    <p:extLst>
      <p:ext uri="{BB962C8B-B14F-4D97-AF65-F5344CB8AC3E}">
        <p14:creationId xmlns:p14="http://schemas.microsoft.com/office/powerpoint/2010/main" val="3626710532"/>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a:xfrm>
            <a:off x="423863" y="1241425"/>
            <a:ext cx="5949950" cy="3348038"/>
          </a:xfrm>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98ABE63-F42F-4F3E-932F-A884111754D0}" type="slidenum">
              <a:rPr kumimoji="0" lang="zh-TW" alt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新細明體" panose="02020500000000000000" pitchFamily="18" charset="-120"/>
                <a:cs typeface="+mn-cs"/>
              </a:rPr>
              <a:pPr marL="0" marR="0" lvl="0" indent="0" algn="r" defTabSz="914400" rtl="0" eaLnBrk="0" fontAlgn="base" latinLnBrk="0" hangingPunct="0">
                <a:lnSpc>
                  <a:spcPct val="100000"/>
                </a:lnSpc>
                <a:spcBef>
                  <a:spcPct val="0"/>
                </a:spcBef>
                <a:spcAft>
                  <a:spcPct val="0"/>
                </a:spcAft>
                <a:buClrTx/>
                <a:buSzTx/>
                <a:buFontTx/>
                <a:buNone/>
                <a:tabLst/>
                <a:defRPr/>
              </a:pPr>
              <a:t>44</a:t>
            </a:fld>
            <a:endParaRPr kumimoji="0" lang="zh-TW" altLang="en-US" sz="1200" b="0" i="0" u="none" strike="noStrike" kern="1200" cap="none" spc="0" normalizeH="0" baseline="0" noProof="0">
              <a:ln>
                <a:noFill/>
              </a:ln>
              <a:solidFill>
                <a:prstClr val="black"/>
              </a:solidFill>
              <a:effectLst/>
              <a:uLnTx/>
              <a:uFillTx/>
              <a:latin typeface="Times New Roman" panose="02020603050405020304" pitchFamily="18" charset="0"/>
              <a:ea typeface="新細明體" panose="02020500000000000000" pitchFamily="18" charset="-120"/>
              <a:cs typeface="+mn-cs"/>
            </a:endParaRPr>
          </a:p>
        </p:txBody>
      </p:sp>
    </p:spTree>
    <p:extLst>
      <p:ext uri="{BB962C8B-B14F-4D97-AF65-F5344CB8AC3E}">
        <p14:creationId xmlns:p14="http://schemas.microsoft.com/office/powerpoint/2010/main" val="3835019146"/>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a:xfrm>
            <a:off x="423863" y="1241425"/>
            <a:ext cx="5949950" cy="3348038"/>
          </a:xfrm>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98ABE63-F42F-4F3E-932F-A884111754D0}" type="slidenum">
              <a:rPr kumimoji="0" lang="zh-TW" alt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新細明體" panose="02020500000000000000" pitchFamily="18" charset="-120"/>
                <a:cs typeface="+mn-cs"/>
              </a:rPr>
              <a:pPr marL="0" marR="0" lvl="0" indent="0" algn="r" defTabSz="914400" rtl="0" eaLnBrk="0" fontAlgn="base" latinLnBrk="0" hangingPunct="0">
                <a:lnSpc>
                  <a:spcPct val="100000"/>
                </a:lnSpc>
                <a:spcBef>
                  <a:spcPct val="0"/>
                </a:spcBef>
                <a:spcAft>
                  <a:spcPct val="0"/>
                </a:spcAft>
                <a:buClrTx/>
                <a:buSzTx/>
                <a:buFontTx/>
                <a:buNone/>
                <a:tabLst/>
                <a:defRPr/>
              </a:pPr>
              <a:t>45</a:t>
            </a:fld>
            <a:endParaRPr kumimoji="0" lang="zh-TW" altLang="en-US" sz="1200" b="0" i="0" u="none" strike="noStrike" kern="1200" cap="none" spc="0" normalizeH="0" baseline="0" noProof="0">
              <a:ln>
                <a:noFill/>
              </a:ln>
              <a:solidFill>
                <a:prstClr val="black"/>
              </a:solidFill>
              <a:effectLst/>
              <a:uLnTx/>
              <a:uFillTx/>
              <a:latin typeface="Times New Roman" panose="02020603050405020304" pitchFamily="18" charset="0"/>
              <a:ea typeface="新細明體" panose="02020500000000000000" pitchFamily="18" charset="-120"/>
              <a:cs typeface="+mn-cs"/>
            </a:endParaRPr>
          </a:p>
        </p:txBody>
      </p:sp>
    </p:spTree>
    <p:extLst>
      <p:ext uri="{BB962C8B-B14F-4D97-AF65-F5344CB8AC3E}">
        <p14:creationId xmlns:p14="http://schemas.microsoft.com/office/powerpoint/2010/main" val="381050874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a:xfrm>
            <a:off x="423863" y="1241425"/>
            <a:ext cx="5949950" cy="3348038"/>
          </a:xfrm>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98ABE63-F42F-4F3E-932F-A884111754D0}" type="slidenum">
              <a:rPr kumimoji="0" lang="zh-TW" alt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新細明體" panose="02020500000000000000" pitchFamily="18" charset="-120"/>
                <a:cs typeface="+mn-cs"/>
              </a:rPr>
              <a:pPr marL="0" marR="0" lvl="0" indent="0" algn="r" defTabSz="914400" rtl="0" eaLnBrk="0" fontAlgn="base" latinLnBrk="0" hangingPunct="0">
                <a:lnSpc>
                  <a:spcPct val="100000"/>
                </a:lnSpc>
                <a:spcBef>
                  <a:spcPct val="0"/>
                </a:spcBef>
                <a:spcAft>
                  <a:spcPct val="0"/>
                </a:spcAft>
                <a:buClrTx/>
                <a:buSzTx/>
                <a:buFontTx/>
                <a:buNone/>
                <a:tabLst/>
                <a:defRPr/>
              </a:pPr>
              <a:t>46</a:t>
            </a:fld>
            <a:endParaRPr kumimoji="0" lang="zh-TW" altLang="en-US" sz="1200" b="0" i="0" u="none" strike="noStrike" kern="1200" cap="none" spc="0" normalizeH="0" baseline="0" noProof="0">
              <a:ln>
                <a:noFill/>
              </a:ln>
              <a:solidFill>
                <a:prstClr val="black"/>
              </a:solidFill>
              <a:effectLst/>
              <a:uLnTx/>
              <a:uFillTx/>
              <a:latin typeface="Times New Roman" panose="02020603050405020304" pitchFamily="18" charset="0"/>
              <a:ea typeface="新細明體" panose="02020500000000000000" pitchFamily="18" charset="-120"/>
              <a:cs typeface="+mn-cs"/>
            </a:endParaRPr>
          </a:p>
        </p:txBody>
      </p:sp>
    </p:spTree>
    <p:extLst>
      <p:ext uri="{BB962C8B-B14F-4D97-AF65-F5344CB8AC3E}">
        <p14:creationId xmlns:p14="http://schemas.microsoft.com/office/powerpoint/2010/main" val="26104315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198ABE63-F42F-4F3E-932F-A884111754D0}" type="slidenum">
              <a:rPr lang="zh-TW" altLang="en-US" smtClean="0"/>
              <a:t>6</a:t>
            </a:fld>
            <a:endParaRPr lang="zh-TW" altLang="en-US"/>
          </a:p>
        </p:txBody>
      </p:sp>
    </p:spTree>
    <p:extLst>
      <p:ext uri="{BB962C8B-B14F-4D97-AF65-F5344CB8AC3E}">
        <p14:creationId xmlns:p14="http://schemas.microsoft.com/office/powerpoint/2010/main" val="2731274593"/>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a:xfrm>
            <a:off x="423863" y="1241425"/>
            <a:ext cx="5949950" cy="3348038"/>
          </a:xfrm>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198ABE63-F42F-4F3E-932F-A884111754D0}" type="slidenum">
              <a:rPr lang="zh-TW" altLang="en-US" smtClean="0"/>
              <a:t>47</a:t>
            </a:fld>
            <a:endParaRPr lang="zh-TW" altLang="en-US"/>
          </a:p>
        </p:txBody>
      </p:sp>
    </p:spTree>
    <p:extLst>
      <p:ext uri="{BB962C8B-B14F-4D97-AF65-F5344CB8AC3E}">
        <p14:creationId xmlns:p14="http://schemas.microsoft.com/office/powerpoint/2010/main" val="138752607"/>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a:xfrm>
            <a:off x="423863" y="1241425"/>
            <a:ext cx="5949950" cy="3348038"/>
          </a:xfrm>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198ABE63-F42F-4F3E-932F-A884111754D0}" type="slidenum">
              <a:rPr lang="zh-TW" altLang="en-US" smtClean="0"/>
              <a:t>48</a:t>
            </a:fld>
            <a:endParaRPr lang="zh-TW" altLang="en-US"/>
          </a:p>
        </p:txBody>
      </p:sp>
    </p:spTree>
    <p:extLst>
      <p:ext uri="{BB962C8B-B14F-4D97-AF65-F5344CB8AC3E}">
        <p14:creationId xmlns:p14="http://schemas.microsoft.com/office/powerpoint/2010/main" val="27039369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198ABE63-F42F-4F3E-932F-A884111754D0}" type="slidenum">
              <a:rPr lang="zh-TW" altLang="en-US" smtClean="0"/>
              <a:t>7</a:t>
            </a:fld>
            <a:endParaRPr lang="zh-TW" altLang="en-US"/>
          </a:p>
        </p:txBody>
      </p:sp>
    </p:spTree>
    <p:extLst>
      <p:ext uri="{BB962C8B-B14F-4D97-AF65-F5344CB8AC3E}">
        <p14:creationId xmlns:p14="http://schemas.microsoft.com/office/powerpoint/2010/main" val="26758990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a:xfrm>
            <a:off x="423863" y="1241425"/>
            <a:ext cx="5949950" cy="3348038"/>
          </a:xfrm>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198ABE63-F42F-4F3E-932F-A884111754D0}" type="slidenum">
              <a:rPr lang="zh-TW" altLang="en-US" smtClean="0"/>
              <a:t>9</a:t>
            </a:fld>
            <a:endParaRPr lang="zh-TW" altLang="en-US"/>
          </a:p>
        </p:txBody>
      </p:sp>
    </p:spTree>
    <p:extLst>
      <p:ext uri="{BB962C8B-B14F-4D97-AF65-F5344CB8AC3E}">
        <p14:creationId xmlns:p14="http://schemas.microsoft.com/office/powerpoint/2010/main" val="186946519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a:xfrm>
            <a:off x="423863" y="1241425"/>
            <a:ext cx="5949950" cy="3348038"/>
          </a:xfrm>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198ABE63-F42F-4F3E-932F-A884111754D0}" type="slidenum">
              <a:rPr lang="zh-TW" altLang="en-US" smtClean="0"/>
              <a:t>10</a:t>
            </a:fld>
            <a:endParaRPr lang="zh-TW" altLang="en-US"/>
          </a:p>
        </p:txBody>
      </p:sp>
    </p:spTree>
    <p:extLst>
      <p:ext uri="{BB962C8B-B14F-4D97-AF65-F5344CB8AC3E}">
        <p14:creationId xmlns:p14="http://schemas.microsoft.com/office/powerpoint/2010/main" val="5337718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a:xfrm>
            <a:off x="423863" y="1241425"/>
            <a:ext cx="5949950" cy="3348038"/>
          </a:xfrm>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10"/>
          </p:nvPr>
        </p:nvSpPr>
        <p:spPr/>
        <p:txBody>
          <a:bodyPr/>
          <a:lstStyle/>
          <a:p>
            <a:fld id="{198ABE63-F42F-4F3E-932F-A884111754D0}" type="slidenum">
              <a:rPr lang="zh-TW" altLang="en-US" smtClean="0"/>
              <a:t>11</a:t>
            </a:fld>
            <a:endParaRPr lang="zh-TW" altLang="en-US"/>
          </a:p>
        </p:txBody>
      </p:sp>
    </p:spTree>
    <p:extLst>
      <p:ext uri="{BB962C8B-B14F-4D97-AF65-F5344CB8AC3E}">
        <p14:creationId xmlns:p14="http://schemas.microsoft.com/office/powerpoint/2010/main" val="237816635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a:xfrm>
            <a:off x="423863" y="1241425"/>
            <a:ext cx="5949950" cy="3348038"/>
          </a:xfrm>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198ABE63-F42F-4F3E-932F-A884111754D0}" type="slidenum">
              <a:rPr lang="zh-TW" altLang="en-US" smtClean="0"/>
              <a:t>12</a:t>
            </a:fld>
            <a:endParaRPr lang="zh-TW" altLang="en-US"/>
          </a:p>
        </p:txBody>
      </p:sp>
    </p:spTree>
    <p:extLst>
      <p:ext uri="{BB962C8B-B14F-4D97-AF65-F5344CB8AC3E}">
        <p14:creationId xmlns:p14="http://schemas.microsoft.com/office/powerpoint/2010/main" val="9325766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zh-TW" altLang="en-US" smtClean="0"/>
              <a:t>按一下以編輯母片標題樣式</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TW" altLang="en-US" smtClean="0"/>
              <a:t>按一下以編輯母片副標題樣式</a:t>
            </a:r>
            <a:endParaRPr lang="en-US" dirty="0"/>
          </a:p>
        </p:txBody>
      </p:sp>
      <p:sp>
        <p:nvSpPr>
          <p:cNvPr id="4" name="Date Placeholder 3"/>
          <p:cNvSpPr>
            <a:spLocks noGrp="1"/>
          </p:cNvSpPr>
          <p:nvPr>
            <p:ph type="dt" sz="half" idx="10"/>
          </p:nvPr>
        </p:nvSpPr>
        <p:spPr/>
        <p:txBody>
          <a:bodyPr/>
          <a:lstStyle/>
          <a:p>
            <a:endParaRPr lang="en-US" altLang="ko-KR"/>
          </a:p>
        </p:txBody>
      </p:sp>
      <p:sp>
        <p:nvSpPr>
          <p:cNvPr id="5" name="Footer Placeholder 4"/>
          <p:cNvSpPr>
            <a:spLocks noGrp="1"/>
          </p:cNvSpPr>
          <p:nvPr>
            <p:ph type="ftr" sz="quarter" idx="11"/>
          </p:nvPr>
        </p:nvSpPr>
        <p:spPr/>
        <p:txBody>
          <a:bodyPr/>
          <a:lstStyle/>
          <a:p>
            <a:r>
              <a:rPr lang="en-US" altLang="ko-KR" smtClean="0"/>
              <a:t>Logo</a:t>
            </a:r>
            <a:endParaRPr lang="en-US" altLang="ko-KR"/>
          </a:p>
        </p:txBody>
      </p:sp>
      <p:sp>
        <p:nvSpPr>
          <p:cNvPr id="6" name="Slide Number Placeholder 5"/>
          <p:cNvSpPr>
            <a:spLocks noGrp="1"/>
          </p:cNvSpPr>
          <p:nvPr>
            <p:ph type="sldNum" sz="quarter" idx="12"/>
          </p:nvPr>
        </p:nvSpPr>
        <p:spPr/>
        <p:txBody>
          <a:bodyPr/>
          <a:lstStyle/>
          <a:p>
            <a:fld id="{441F834E-A691-4709-BFE2-649B3DFCA7F1}" type="slidenum">
              <a:rPr lang="ko-KR" altLang="en-US" smtClean="0"/>
              <a:pPr/>
              <a:t>‹#›</a:t>
            </a:fld>
            <a:endParaRPr lang="en-US" altLang="ko-KR"/>
          </a:p>
        </p:txBody>
      </p:sp>
    </p:spTree>
    <p:extLst>
      <p:ext uri="{BB962C8B-B14F-4D97-AF65-F5344CB8AC3E}">
        <p14:creationId xmlns:p14="http://schemas.microsoft.com/office/powerpoint/2010/main" val="1135825962"/>
      </p:ext>
    </p:extLst>
  </p:cSld>
  <p:clrMapOvr>
    <a:masterClrMapping/>
  </p:clrMapOvr>
  <p:timing>
    <p:tnLst>
      <p:par>
        <p:cTn id="1" dur="indefinite" restart="never" nodeType="tmRoot"/>
      </p:par>
    </p:tnLst>
  </p:timing>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全景圖片 (含標題)">
    <p:spTree>
      <p:nvGrpSpPr>
        <p:cNvPr id="1" name=""/>
        <p:cNvGrpSpPr/>
        <p:nvPr/>
      </p:nvGrpSpPr>
      <p:grpSpPr>
        <a:xfrm>
          <a:off x="0" y="0"/>
          <a:ext cx="0" cy="0"/>
          <a:chOff x="0" y="0"/>
          <a:chExt cx="0" cy="0"/>
        </a:xfrm>
      </p:grpSpPr>
      <p:sp>
        <p:nvSpPr>
          <p:cNvPr id="2" name="Title 1"/>
          <p:cNvSpPr>
            <a:spLocks noGrp="1"/>
          </p:cNvSpPr>
          <p:nvPr>
            <p:ph type="title"/>
          </p:nvPr>
        </p:nvSpPr>
        <p:spPr>
          <a:xfrm>
            <a:off x="913794" y="4289374"/>
            <a:ext cx="10364432" cy="811610"/>
          </a:xfrm>
        </p:spPr>
        <p:txBody>
          <a:bodyPr anchor="b"/>
          <a:lstStyle>
            <a:lvl1pPr>
              <a:defRPr sz="3200"/>
            </a:lvl1pPr>
          </a:lstStyle>
          <a:p>
            <a:r>
              <a:rPr lang="zh-TW" altLang="en-US" smtClean="0"/>
              <a:t>按一下以編輯母片標題樣式</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TW" altLang="en-US" smtClean="0"/>
              <a:t>按一下圖示以新增圖片</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smtClean="0"/>
              <a:t>編輯母片文字樣式</a:t>
            </a:r>
          </a:p>
        </p:txBody>
      </p:sp>
      <p:sp>
        <p:nvSpPr>
          <p:cNvPr id="5" name="Date Placeholder 4"/>
          <p:cNvSpPr>
            <a:spLocks noGrp="1"/>
          </p:cNvSpPr>
          <p:nvPr>
            <p:ph type="dt" sz="half" idx="10"/>
          </p:nvPr>
        </p:nvSpPr>
        <p:spPr/>
        <p:txBody>
          <a:bodyPr/>
          <a:lstStyle/>
          <a:p>
            <a:r>
              <a:rPr lang="en-US" altLang="ko-KR" smtClean="0"/>
              <a:t>www.themegallery.com</a:t>
            </a:r>
            <a:endParaRPr lang="en-US" altLang="ko-KR"/>
          </a:p>
        </p:txBody>
      </p:sp>
      <p:sp>
        <p:nvSpPr>
          <p:cNvPr id="6" name="Footer Placeholder 5"/>
          <p:cNvSpPr>
            <a:spLocks noGrp="1"/>
          </p:cNvSpPr>
          <p:nvPr>
            <p:ph type="ftr" sz="quarter" idx="11"/>
          </p:nvPr>
        </p:nvSpPr>
        <p:spPr/>
        <p:txBody>
          <a:bodyPr/>
          <a:lstStyle/>
          <a:p>
            <a:r>
              <a:rPr lang="en-US" altLang="ko-KR" smtClean="0"/>
              <a:t>Logo</a:t>
            </a:r>
            <a:endParaRPr lang="en-US" altLang="ko-KR"/>
          </a:p>
        </p:txBody>
      </p:sp>
      <p:sp>
        <p:nvSpPr>
          <p:cNvPr id="7" name="Slide Number Placeholder 6"/>
          <p:cNvSpPr>
            <a:spLocks noGrp="1"/>
          </p:cNvSpPr>
          <p:nvPr>
            <p:ph type="sldNum" sz="quarter" idx="12"/>
          </p:nvPr>
        </p:nvSpPr>
        <p:spPr/>
        <p:txBody>
          <a:bodyPr/>
          <a:lstStyle/>
          <a:p>
            <a:fld id="{441F834E-A691-4709-BFE2-649B3DFCA7F1}" type="slidenum">
              <a:rPr lang="ko-KR" altLang="en-US" smtClean="0"/>
              <a:pPr/>
              <a:t>‹#›</a:t>
            </a:fld>
            <a:endParaRPr lang="en-US" altLang="ko-KR"/>
          </a:p>
        </p:txBody>
      </p:sp>
    </p:spTree>
    <p:extLst>
      <p:ext uri="{BB962C8B-B14F-4D97-AF65-F5344CB8AC3E}">
        <p14:creationId xmlns:p14="http://schemas.microsoft.com/office/powerpoint/2010/main" val="2150764309"/>
      </p:ext>
    </p:extLst>
  </p:cSld>
  <p:clrMapOvr>
    <a:masterClrMapping/>
  </p:clrMapOvr>
  <p:timing>
    <p:tnLst>
      <p:par>
        <p:cTn id="1" dur="indefinite" restart="never" nodeType="tmRoot"/>
      </p:par>
    </p:tnLst>
  </p:timing>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標題與說明文字">
    <p:spTree>
      <p:nvGrpSpPr>
        <p:cNvPr id="1" name=""/>
        <p:cNvGrpSpPr/>
        <p:nvPr/>
      </p:nvGrpSpPr>
      <p:grpSpPr>
        <a:xfrm>
          <a:off x="0" y="0"/>
          <a:ext cx="0" cy="0"/>
          <a:chOff x="0" y="0"/>
          <a:chExt cx="0" cy="0"/>
        </a:xfrm>
      </p:grpSpPr>
      <p:sp>
        <p:nvSpPr>
          <p:cNvPr id="2" name="Title 1"/>
          <p:cNvSpPr>
            <a:spLocks noGrp="1"/>
          </p:cNvSpPr>
          <p:nvPr>
            <p:ph type="title"/>
          </p:nvPr>
        </p:nvSpPr>
        <p:spPr>
          <a:xfrm>
            <a:off x="913774" y="609599"/>
            <a:ext cx="10364452" cy="3427245"/>
          </a:xfrm>
        </p:spPr>
        <p:txBody>
          <a:bodyPr anchor="ctr"/>
          <a:lstStyle>
            <a:lvl1pPr algn="ctr">
              <a:defRPr sz="3200"/>
            </a:lvl1pPr>
          </a:lstStyle>
          <a:p>
            <a:r>
              <a:rPr lang="zh-TW" altLang="en-US" smtClean="0"/>
              <a:t>按一下以編輯母片標題樣式</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smtClean="0"/>
              <a:t>編輯母片文字樣式</a:t>
            </a:r>
          </a:p>
        </p:txBody>
      </p:sp>
      <p:sp>
        <p:nvSpPr>
          <p:cNvPr id="5" name="Date Placeholder 4"/>
          <p:cNvSpPr>
            <a:spLocks noGrp="1"/>
          </p:cNvSpPr>
          <p:nvPr>
            <p:ph type="dt" sz="half" idx="10"/>
          </p:nvPr>
        </p:nvSpPr>
        <p:spPr/>
        <p:txBody>
          <a:bodyPr/>
          <a:lstStyle/>
          <a:p>
            <a:r>
              <a:rPr lang="en-US" altLang="ko-KR" smtClean="0"/>
              <a:t>www.themegallery.com</a:t>
            </a:r>
            <a:endParaRPr lang="en-US" altLang="ko-KR"/>
          </a:p>
        </p:txBody>
      </p:sp>
      <p:sp>
        <p:nvSpPr>
          <p:cNvPr id="6" name="Footer Placeholder 5"/>
          <p:cNvSpPr>
            <a:spLocks noGrp="1"/>
          </p:cNvSpPr>
          <p:nvPr>
            <p:ph type="ftr" sz="quarter" idx="11"/>
          </p:nvPr>
        </p:nvSpPr>
        <p:spPr/>
        <p:txBody>
          <a:bodyPr/>
          <a:lstStyle/>
          <a:p>
            <a:r>
              <a:rPr lang="en-US" altLang="ko-KR" smtClean="0"/>
              <a:t>Logo</a:t>
            </a:r>
            <a:endParaRPr lang="en-US" altLang="ko-KR"/>
          </a:p>
        </p:txBody>
      </p:sp>
      <p:sp>
        <p:nvSpPr>
          <p:cNvPr id="7" name="Slide Number Placeholder 6"/>
          <p:cNvSpPr>
            <a:spLocks noGrp="1"/>
          </p:cNvSpPr>
          <p:nvPr>
            <p:ph type="sldNum" sz="quarter" idx="12"/>
          </p:nvPr>
        </p:nvSpPr>
        <p:spPr/>
        <p:txBody>
          <a:bodyPr/>
          <a:lstStyle/>
          <a:p>
            <a:fld id="{441F834E-A691-4709-BFE2-649B3DFCA7F1}" type="slidenum">
              <a:rPr lang="ko-KR" altLang="en-US" smtClean="0"/>
              <a:pPr/>
              <a:t>‹#›</a:t>
            </a:fld>
            <a:endParaRPr lang="en-US" altLang="ko-KR"/>
          </a:p>
        </p:txBody>
      </p:sp>
    </p:spTree>
    <p:extLst>
      <p:ext uri="{BB962C8B-B14F-4D97-AF65-F5344CB8AC3E}">
        <p14:creationId xmlns:p14="http://schemas.microsoft.com/office/powerpoint/2010/main" val="177815563"/>
      </p:ext>
    </p:extLst>
  </p:cSld>
  <p:clrMapOvr>
    <a:masterClrMapping/>
  </p:clrMapOvr>
  <p:timing>
    <p:tnLst>
      <p:par>
        <p:cTn id="1" dur="indefinite" restart="never" nodeType="tmRoot"/>
      </p:par>
    </p:tnLst>
  </p:timing>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引述 (含標題)">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600"/>
            <a:ext cx="9302752" cy="2992904"/>
          </a:xfrm>
        </p:spPr>
        <p:txBody>
          <a:bodyPr anchor="ctr"/>
          <a:lstStyle>
            <a:lvl1pPr>
              <a:defRPr sz="3200"/>
            </a:lvl1pPr>
          </a:lstStyle>
          <a:p>
            <a:r>
              <a:rPr lang="zh-TW" altLang="en-US" smtClean="0"/>
              <a:t>按一下以編輯母片標題樣式</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smtClean="0"/>
              <a:t>編輯母片文字樣式</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smtClean="0"/>
              <a:t>編輯母片文字樣式</a:t>
            </a:r>
          </a:p>
        </p:txBody>
      </p:sp>
      <p:sp>
        <p:nvSpPr>
          <p:cNvPr id="5" name="Date Placeholder 4"/>
          <p:cNvSpPr>
            <a:spLocks noGrp="1"/>
          </p:cNvSpPr>
          <p:nvPr>
            <p:ph type="dt" sz="half" idx="10"/>
          </p:nvPr>
        </p:nvSpPr>
        <p:spPr/>
        <p:txBody>
          <a:bodyPr/>
          <a:lstStyle/>
          <a:p>
            <a:r>
              <a:rPr lang="en-US" altLang="ko-KR" smtClean="0"/>
              <a:t>www.themegallery.com</a:t>
            </a:r>
            <a:endParaRPr lang="en-US" altLang="ko-KR"/>
          </a:p>
        </p:txBody>
      </p:sp>
      <p:sp>
        <p:nvSpPr>
          <p:cNvPr id="6" name="Footer Placeholder 5"/>
          <p:cNvSpPr>
            <a:spLocks noGrp="1"/>
          </p:cNvSpPr>
          <p:nvPr>
            <p:ph type="ftr" sz="quarter" idx="11"/>
          </p:nvPr>
        </p:nvSpPr>
        <p:spPr/>
        <p:txBody>
          <a:bodyPr/>
          <a:lstStyle/>
          <a:p>
            <a:r>
              <a:rPr lang="en-US" altLang="ko-KR" smtClean="0"/>
              <a:t>Logo</a:t>
            </a:r>
            <a:endParaRPr lang="en-US" altLang="ko-KR"/>
          </a:p>
        </p:txBody>
      </p:sp>
      <p:sp>
        <p:nvSpPr>
          <p:cNvPr id="7" name="Slide Number Placeholder 6"/>
          <p:cNvSpPr>
            <a:spLocks noGrp="1"/>
          </p:cNvSpPr>
          <p:nvPr>
            <p:ph type="sldNum" sz="quarter" idx="12"/>
          </p:nvPr>
        </p:nvSpPr>
        <p:spPr/>
        <p:txBody>
          <a:bodyPr/>
          <a:lstStyle/>
          <a:p>
            <a:fld id="{441F834E-A691-4709-BFE2-649B3DFCA7F1}" type="slidenum">
              <a:rPr lang="ko-KR" altLang="en-US" smtClean="0"/>
              <a:pPr/>
              <a:t>‹#›</a:t>
            </a:fld>
            <a:endParaRPr lang="en-US" altLang="ko-KR"/>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1311317078"/>
      </p:ext>
    </p:extLst>
  </p:cSld>
  <p:clrMapOvr>
    <a:masterClrMapping/>
  </p:clrMapOvr>
  <p:timing>
    <p:tnLst>
      <p:par>
        <p:cTn id="1" dur="indefinite" restart="never" nodeType="tmRoot"/>
      </p:par>
    </p:tnLst>
  </p:timing>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名片">
    <p:spTree>
      <p:nvGrpSpPr>
        <p:cNvPr id="1" name=""/>
        <p:cNvGrpSpPr/>
        <p:nvPr/>
      </p:nvGrpSpPr>
      <p:grpSpPr>
        <a:xfrm>
          <a:off x="0" y="0"/>
          <a:ext cx="0" cy="0"/>
          <a:chOff x="0" y="0"/>
          <a:chExt cx="0" cy="0"/>
        </a:xfrm>
      </p:grpSpPr>
      <p:sp>
        <p:nvSpPr>
          <p:cNvPr id="2" name="Title 1"/>
          <p:cNvSpPr>
            <a:spLocks noGrp="1"/>
          </p:cNvSpPr>
          <p:nvPr>
            <p:ph type="title"/>
          </p:nvPr>
        </p:nvSpPr>
        <p:spPr>
          <a:xfrm>
            <a:off x="913775" y="2138721"/>
            <a:ext cx="10364452" cy="2511835"/>
          </a:xfrm>
        </p:spPr>
        <p:txBody>
          <a:bodyPr anchor="b"/>
          <a:lstStyle>
            <a:lvl1pPr algn="ctr">
              <a:defRPr sz="3200"/>
            </a:lvl1pPr>
          </a:lstStyle>
          <a:p>
            <a:r>
              <a:rPr lang="zh-TW" altLang="en-US" smtClean="0"/>
              <a:t>按一下以編輯母片標題樣式</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smtClean="0"/>
              <a:t>編輯母片文字樣式</a:t>
            </a:r>
          </a:p>
        </p:txBody>
      </p:sp>
      <p:sp>
        <p:nvSpPr>
          <p:cNvPr id="5" name="Date Placeholder 4"/>
          <p:cNvSpPr>
            <a:spLocks noGrp="1"/>
          </p:cNvSpPr>
          <p:nvPr>
            <p:ph type="dt" sz="half" idx="10"/>
          </p:nvPr>
        </p:nvSpPr>
        <p:spPr/>
        <p:txBody>
          <a:bodyPr/>
          <a:lstStyle/>
          <a:p>
            <a:r>
              <a:rPr lang="en-US" altLang="ko-KR" smtClean="0"/>
              <a:t>www.themegallery.com</a:t>
            </a:r>
            <a:endParaRPr lang="en-US" altLang="ko-KR"/>
          </a:p>
        </p:txBody>
      </p:sp>
      <p:sp>
        <p:nvSpPr>
          <p:cNvPr id="6" name="Footer Placeholder 5"/>
          <p:cNvSpPr>
            <a:spLocks noGrp="1"/>
          </p:cNvSpPr>
          <p:nvPr>
            <p:ph type="ftr" sz="quarter" idx="11"/>
          </p:nvPr>
        </p:nvSpPr>
        <p:spPr/>
        <p:txBody>
          <a:bodyPr/>
          <a:lstStyle/>
          <a:p>
            <a:r>
              <a:rPr lang="en-US" altLang="ko-KR" smtClean="0"/>
              <a:t>Logo</a:t>
            </a:r>
            <a:endParaRPr lang="en-US" altLang="ko-KR"/>
          </a:p>
        </p:txBody>
      </p:sp>
      <p:sp>
        <p:nvSpPr>
          <p:cNvPr id="7" name="Slide Number Placeholder 6"/>
          <p:cNvSpPr>
            <a:spLocks noGrp="1"/>
          </p:cNvSpPr>
          <p:nvPr>
            <p:ph type="sldNum" sz="quarter" idx="12"/>
          </p:nvPr>
        </p:nvSpPr>
        <p:spPr/>
        <p:txBody>
          <a:bodyPr/>
          <a:lstStyle/>
          <a:p>
            <a:fld id="{441F834E-A691-4709-BFE2-649B3DFCA7F1}" type="slidenum">
              <a:rPr lang="ko-KR" altLang="en-US" smtClean="0"/>
              <a:pPr/>
              <a:t>‹#›</a:t>
            </a:fld>
            <a:endParaRPr lang="en-US" altLang="ko-KR"/>
          </a:p>
        </p:txBody>
      </p:sp>
    </p:spTree>
    <p:extLst>
      <p:ext uri="{BB962C8B-B14F-4D97-AF65-F5344CB8AC3E}">
        <p14:creationId xmlns:p14="http://schemas.microsoft.com/office/powerpoint/2010/main" val="324718460"/>
      </p:ext>
    </p:extLst>
  </p:cSld>
  <p:clrMapOvr>
    <a:masterClrMapping/>
  </p:clrMapOvr>
  <p:timing>
    <p:tnLst>
      <p:par>
        <p:cTn id="1" dur="indefinite" restart="never" nodeType="tmRoot"/>
      </p:par>
    </p:tnLst>
  </p:timing>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欄">
    <p:spTree>
      <p:nvGrpSpPr>
        <p:cNvPr id="1" name=""/>
        <p:cNvGrpSpPr/>
        <p:nvPr/>
      </p:nvGrpSpPr>
      <p:grpSpPr>
        <a:xfrm>
          <a:off x="0" y="0"/>
          <a:ext cx="0" cy="0"/>
          <a:chOff x="0" y="0"/>
          <a:chExt cx="0" cy="0"/>
        </a:xfrm>
      </p:grpSpPr>
      <p:sp>
        <p:nvSpPr>
          <p:cNvPr id="15" name="Title 1"/>
          <p:cNvSpPr>
            <a:spLocks noGrp="1"/>
          </p:cNvSpPr>
          <p:nvPr>
            <p:ph type="title"/>
          </p:nvPr>
        </p:nvSpPr>
        <p:spPr>
          <a:xfrm>
            <a:off x="913774" y="609600"/>
            <a:ext cx="10364452" cy="1605094"/>
          </a:xfrm>
        </p:spPr>
        <p:txBody>
          <a:bodyPr/>
          <a:lstStyle/>
          <a:p>
            <a:r>
              <a:rPr lang="zh-TW" altLang="en-US" smtClean="0"/>
              <a:t>按一下以編輯母片標題樣式</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編輯母片文字樣式</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編輯母片文字樣式</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編輯母片文字樣式</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編輯母片文字樣式</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編輯母片文字樣式</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編輯母片文字樣式</a:t>
            </a:r>
          </a:p>
        </p:txBody>
      </p:sp>
      <p:sp>
        <p:nvSpPr>
          <p:cNvPr id="3" name="Date Placeholder 2"/>
          <p:cNvSpPr>
            <a:spLocks noGrp="1"/>
          </p:cNvSpPr>
          <p:nvPr>
            <p:ph type="dt" sz="half" idx="10"/>
          </p:nvPr>
        </p:nvSpPr>
        <p:spPr/>
        <p:txBody>
          <a:bodyPr/>
          <a:lstStyle/>
          <a:p>
            <a:r>
              <a:rPr lang="en-US" altLang="ko-KR" smtClean="0"/>
              <a:t>www.themegallery.com</a:t>
            </a:r>
            <a:endParaRPr lang="en-US" altLang="ko-KR"/>
          </a:p>
        </p:txBody>
      </p:sp>
      <p:sp>
        <p:nvSpPr>
          <p:cNvPr id="4" name="Footer Placeholder 3"/>
          <p:cNvSpPr>
            <a:spLocks noGrp="1"/>
          </p:cNvSpPr>
          <p:nvPr>
            <p:ph type="ftr" sz="quarter" idx="11"/>
          </p:nvPr>
        </p:nvSpPr>
        <p:spPr/>
        <p:txBody>
          <a:bodyPr/>
          <a:lstStyle/>
          <a:p>
            <a:r>
              <a:rPr lang="en-US" altLang="ko-KR" smtClean="0"/>
              <a:t>Logo</a:t>
            </a:r>
            <a:endParaRPr lang="en-US" altLang="ko-KR"/>
          </a:p>
        </p:txBody>
      </p:sp>
      <p:sp>
        <p:nvSpPr>
          <p:cNvPr id="5" name="Slide Number Placeholder 4"/>
          <p:cNvSpPr>
            <a:spLocks noGrp="1"/>
          </p:cNvSpPr>
          <p:nvPr>
            <p:ph type="sldNum" sz="quarter" idx="12"/>
          </p:nvPr>
        </p:nvSpPr>
        <p:spPr/>
        <p:txBody>
          <a:bodyPr/>
          <a:lstStyle/>
          <a:p>
            <a:fld id="{441F834E-A691-4709-BFE2-649B3DFCA7F1}" type="slidenum">
              <a:rPr lang="ko-KR" altLang="en-US" smtClean="0"/>
              <a:pPr/>
              <a:t>‹#›</a:t>
            </a:fld>
            <a:endParaRPr lang="en-US" altLang="ko-KR"/>
          </a:p>
        </p:txBody>
      </p:sp>
    </p:spTree>
    <p:extLst>
      <p:ext uri="{BB962C8B-B14F-4D97-AF65-F5344CB8AC3E}">
        <p14:creationId xmlns:p14="http://schemas.microsoft.com/office/powerpoint/2010/main" val="1595758832"/>
      </p:ext>
    </p:extLst>
  </p:cSld>
  <p:clrMapOvr>
    <a:masterClrMapping/>
  </p:clrMapOvr>
  <p:timing>
    <p:tnLst>
      <p:par>
        <p:cTn id="1" dur="indefinite" restart="never" nodeType="tmRoot"/>
      </p:par>
    </p:tnLst>
  </p:timing>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圖片欄">
    <p:spTree>
      <p:nvGrpSpPr>
        <p:cNvPr id="1" name=""/>
        <p:cNvGrpSpPr/>
        <p:nvPr/>
      </p:nvGrpSpPr>
      <p:grpSpPr>
        <a:xfrm>
          <a:off x="0" y="0"/>
          <a:ext cx="0" cy="0"/>
          <a:chOff x="0" y="0"/>
          <a:chExt cx="0" cy="0"/>
        </a:xfrm>
      </p:grpSpPr>
      <p:sp>
        <p:nvSpPr>
          <p:cNvPr id="30" name="Title 1"/>
          <p:cNvSpPr>
            <a:spLocks noGrp="1"/>
          </p:cNvSpPr>
          <p:nvPr>
            <p:ph type="title"/>
          </p:nvPr>
        </p:nvSpPr>
        <p:spPr>
          <a:xfrm>
            <a:off x="913774" y="610772"/>
            <a:ext cx="10364452" cy="1603922"/>
          </a:xfrm>
        </p:spPr>
        <p:txBody>
          <a:bodyPr/>
          <a:lstStyle/>
          <a:p>
            <a:r>
              <a:rPr lang="zh-TW" altLang="en-US" smtClean="0"/>
              <a:t>按一下以編輯母片標題樣式</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編輯母片文字樣式</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zh-TW" altLang="en-US" smtClean="0"/>
              <a:t>按一下圖示以新增圖片</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編輯母片文字樣式</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編輯母片文字樣式</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zh-TW" altLang="en-US" smtClean="0"/>
              <a:t>按一下圖示以新增圖片</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編輯母片文字樣式</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編輯母片文字樣式</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zh-TW" altLang="en-US" smtClean="0"/>
              <a:t>按一下圖示以新增圖片</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編輯母片文字樣式</a:t>
            </a:r>
          </a:p>
        </p:txBody>
      </p:sp>
      <p:sp>
        <p:nvSpPr>
          <p:cNvPr id="3" name="Date Placeholder 2"/>
          <p:cNvSpPr>
            <a:spLocks noGrp="1"/>
          </p:cNvSpPr>
          <p:nvPr>
            <p:ph type="dt" sz="half" idx="10"/>
          </p:nvPr>
        </p:nvSpPr>
        <p:spPr/>
        <p:txBody>
          <a:bodyPr/>
          <a:lstStyle/>
          <a:p>
            <a:r>
              <a:rPr lang="en-US" altLang="ko-KR" smtClean="0"/>
              <a:t>www.themegallery.com</a:t>
            </a:r>
            <a:endParaRPr lang="en-US" altLang="ko-KR"/>
          </a:p>
        </p:txBody>
      </p:sp>
      <p:sp>
        <p:nvSpPr>
          <p:cNvPr id="4" name="Footer Placeholder 3"/>
          <p:cNvSpPr>
            <a:spLocks noGrp="1"/>
          </p:cNvSpPr>
          <p:nvPr>
            <p:ph type="ftr" sz="quarter" idx="11"/>
          </p:nvPr>
        </p:nvSpPr>
        <p:spPr/>
        <p:txBody>
          <a:bodyPr/>
          <a:lstStyle/>
          <a:p>
            <a:r>
              <a:rPr lang="en-US" altLang="ko-KR" smtClean="0"/>
              <a:t>Logo</a:t>
            </a:r>
            <a:endParaRPr lang="en-US" altLang="ko-KR"/>
          </a:p>
        </p:txBody>
      </p:sp>
      <p:sp>
        <p:nvSpPr>
          <p:cNvPr id="5" name="Slide Number Placeholder 4"/>
          <p:cNvSpPr>
            <a:spLocks noGrp="1"/>
          </p:cNvSpPr>
          <p:nvPr>
            <p:ph type="sldNum" sz="quarter" idx="12"/>
          </p:nvPr>
        </p:nvSpPr>
        <p:spPr/>
        <p:txBody>
          <a:bodyPr/>
          <a:lstStyle/>
          <a:p>
            <a:fld id="{441F834E-A691-4709-BFE2-649B3DFCA7F1}" type="slidenum">
              <a:rPr lang="ko-KR" altLang="en-US" smtClean="0"/>
              <a:pPr/>
              <a:t>‹#›</a:t>
            </a:fld>
            <a:endParaRPr lang="en-US" altLang="ko-KR"/>
          </a:p>
        </p:txBody>
      </p:sp>
    </p:spTree>
    <p:extLst>
      <p:ext uri="{BB962C8B-B14F-4D97-AF65-F5344CB8AC3E}">
        <p14:creationId xmlns:p14="http://schemas.microsoft.com/office/powerpoint/2010/main" val="1464809415"/>
      </p:ext>
    </p:extLst>
  </p:cSld>
  <p:clrMapOvr>
    <a:masterClrMapping/>
  </p:clrMapOvr>
  <p:timing>
    <p:tnLst>
      <p:par>
        <p:cTn id="1" dur="indefinite" restart="never" nodeType="tmRoot"/>
      </p:par>
    </p:tnLst>
  </p:timing>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r>
              <a:rPr lang="en-US" altLang="ko-KR" smtClean="0"/>
              <a:t>www.themegallery.com</a:t>
            </a:r>
            <a:endParaRPr lang="en-US" altLang="ko-KR"/>
          </a:p>
        </p:txBody>
      </p:sp>
      <p:sp>
        <p:nvSpPr>
          <p:cNvPr id="5" name="Footer Placeholder 4"/>
          <p:cNvSpPr>
            <a:spLocks noGrp="1"/>
          </p:cNvSpPr>
          <p:nvPr>
            <p:ph type="ftr" sz="quarter" idx="11"/>
          </p:nvPr>
        </p:nvSpPr>
        <p:spPr/>
        <p:txBody>
          <a:bodyPr/>
          <a:lstStyle/>
          <a:p>
            <a:r>
              <a:rPr lang="en-US" altLang="ko-KR" smtClean="0"/>
              <a:t>Logo</a:t>
            </a:r>
            <a:endParaRPr lang="en-US" altLang="ko-KR"/>
          </a:p>
        </p:txBody>
      </p:sp>
      <p:sp>
        <p:nvSpPr>
          <p:cNvPr id="6" name="Slide Number Placeholder 5"/>
          <p:cNvSpPr>
            <a:spLocks noGrp="1"/>
          </p:cNvSpPr>
          <p:nvPr>
            <p:ph type="sldNum" sz="quarter" idx="12"/>
          </p:nvPr>
        </p:nvSpPr>
        <p:spPr/>
        <p:txBody>
          <a:bodyPr/>
          <a:lstStyle/>
          <a:p>
            <a:fld id="{54C1F34C-6A9D-4862-9071-857C2D024C72}" type="slidenum">
              <a:rPr lang="ko-KR" altLang="en-US" smtClean="0"/>
              <a:pPr/>
              <a:t>‹#›</a:t>
            </a:fld>
            <a:endParaRPr lang="en-US" altLang="ko-KR"/>
          </a:p>
        </p:txBody>
      </p:sp>
    </p:spTree>
    <p:extLst>
      <p:ext uri="{BB962C8B-B14F-4D97-AF65-F5344CB8AC3E}">
        <p14:creationId xmlns:p14="http://schemas.microsoft.com/office/powerpoint/2010/main" val="4005244226"/>
      </p:ext>
    </p:extLst>
  </p:cSld>
  <p:clrMapOvr>
    <a:masterClrMapping/>
  </p:clrMapOvr>
  <p:transition>
    <p:wipe dir="r"/>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zh-TW" altLang="en-US" smtClean="0"/>
              <a:t>按一下以編輯母片標題樣式</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r>
              <a:rPr lang="en-US" altLang="ko-KR" smtClean="0"/>
              <a:t>www.themegallery.com</a:t>
            </a:r>
            <a:endParaRPr lang="en-US" altLang="ko-KR"/>
          </a:p>
        </p:txBody>
      </p:sp>
      <p:sp>
        <p:nvSpPr>
          <p:cNvPr id="5" name="Footer Placeholder 4"/>
          <p:cNvSpPr>
            <a:spLocks noGrp="1"/>
          </p:cNvSpPr>
          <p:nvPr>
            <p:ph type="ftr" sz="quarter" idx="11"/>
          </p:nvPr>
        </p:nvSpPr>
        <p:spPr/>
        <p:txBody>
          <a:bodyPr/>
          <a:lstStyle/>
          <a:p>
            <a:r>
              <a:rPr lang="en-US" altLang="ko-KR" smtClean="0"/>
              <a:t>Logo</a:t>
            </a:r>
            <a:endParaRPr lang="en-US" altLang="ko-KR"/>
          </a:p>
        </p:txBody>
      </p:sp>
      <p:sp>
        <p:nvSpPr>
          <p:cNvPr id="6" name="Slide Number Placeholder 5"/>
          <p:cNvSpPr>
            <a:spLocks noGrp="1"/>
          </p:cNvSpPr>
          <p:nvPr>
            <p:ph type="sldNum" sz="quarter" idx="12"/>
          </p:nvPr>
        </p:nvSpPr>
        <p:spPr/>
        <p:txBody>
          <a:bodyPr/>
          <a:lstStyle/>
          <a:p>
            <a:fld id="{D1C04121-A1E6-4ECC-AD48-CBFA13D58894}" type="slidenum">
              <a:rPr lang="ko-KR" altLang="en-US" smtClean="0"/>
              <a:pPr/>
              <a:t>‹#›</a:t>
            </a:fld>
            <a:endParaRPr lang="en-US" altLang="ko-KR"/>
          </a:p>
        </p:txBody>
      </p:sp>
    </p:spTree>
    <p:extLst>
      <p:ext uri="{BB962C8B-B14F-4D97-AF65-F5344CB8AC3E}">
        <p14:creationId xmlns:p14="http://schemas.microsoft.com/office/powerpoint/2010/main" val="157572216"/>
      </p:ext>
    </p:extLst>
  </p:cSld>
  <p:clrMapOvr>
    <a:masterClrMapping/>
  </p:clrMapOvr>
  <p:transition>
    <p:wipe dir="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r>
              <a:rPr lang="en-US" altLang="ko-KR" smtClean="0"/>
              <a:t>www.themegallery.com</a:t>
            </a:r>
            <a:endParaRPr lang="en-US" altLang="ko-KR"/>
          </a:p>
        </p:txBody>
      </p:sp>
      <p:sp>
        <p:nvSpPr>
          <p:cNvPr id="5" name="Footer Placeholder 4"/>
          <p:cNvSpPr>
            <a:spLocks noGrp="1"/>
          </p:cNvSpPr>
          <p:nvPr>
            <p:ph type="ftr" sz="quarter" idx="11"/>
          </p:nvPr>
        </p:nvSpPr>
        <p:spPr/>
        <p:txBody>
          <a:bodyPr/>
          <a:lstStyle/>
          <a:p>
            <a:r>
              <a:rPr lang="en-US" altLang="ko-KR" smtClean="0"/>
              <a:t>Logo</a:t>
            </a:r>
            <a:endParaRPr lang="en-US" altLang="ko-KR"/>
          </a:p>
        </p:txBody>
      </p:sp>
      <p:sp>
        <p:nvSpPr>
          <p:cNvPr id="6" name="Slide Number Placeholder 5"/>
          <p:cNvSpPr>
            <a:spLocks noGrp="1"/>
          </p:cNvSpPr>
          <p:nvPr>
            <p:ph type="sldNum" sz="quarter" idx="12"/>
          </p:nvPr>
        </p:nvSpPr>
        <p:spPr/>
        <p:txBody>
          <a:bodyPr/>
          <a:lstStyle/>
          <a:p>
            <a:fld id="{959FC5CA-0244-4580-8BBB-BB799F8FAEAC}" type="slidenum">
              <a:rPr lang="ko-KR" altLang="en-US" smtClean="0"/>
              <a:pPr/>
              <a:t>‹#›</a:t>
            </a:fld>
            <a:endParaRPr lang="en-US" altLang="ko-KR"/>
          </a:p>
        </p:txBody>
      </p:sp>
    </p:spTree>
    <p:extLst>
      <p:ext uri="{BB962C8B-B14F-4D97-AF65-F5344CB8AC3E}">
        <p14:creationId xmlns:p14="http://schemas.microsoft.com/office/powerpoint/2010/main" val="2508343898"/>
      </p:ext>
    </p:extLst>
  </p:cSld>
  <p:clrMapOvr>
    <a:masterClrMapping/>
  </p:clrMapOvr>
  <p:transition>
    <p:wipe dir="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zh-TW" altLang="en-US" smtClean="0"/>
              <a:t>按一下以編輯母片標題樣式</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TW" altLang="en-US" smtClean="0"/>
              <a:t>編輯母片文字樣式</a:t>
            </a:r>
          </a:p>
        </p:txBody>
      </p:sp>
      <p:sp>
        <p:nvSpPr>
          <p:cNvPr id="4" name="Date Placeholder 3"/>
          <p:cNvSpPr>
            <a:spLocks noGrp="1"/>
          </p:cNvSpPr>
          <p:nvPr>
            <p:ph type="dt" sz="half" idx="10"/>
          </p:nvPr>
        </p:nvSpPr>
        <p:spPr/>
        <p:txBody>
          <a:bodyPr/>
          <a:lstStyle/>
          <a:p>
            <a:r>
              <a:rPr lang="en-US" altLang="ko-KR" smtClean="0"/>
              <a:t>www.themegallery.com</a:t>
            </a:r>
            <a:endParaRPr lang="en-US" altLang="ko-KR"/>
          </a:p>
        </p:txBody>
      </p:sp>
      <p:sp>
        <p:nvSpPr>
          <p:cNvPr id="5" name="Footer Placeholder 4"/>
          <p:cNvSpPr>
            <a:spLocks noGrp="1"/>
          </p:cNvSpPr>
          <p:nvPr>
            <p:ph type="ftr" sz="quarter" idx="11"/>
          </p:nvPr>
        </p:nvSpPr>
        <p:spPr/>
        <p:txBody>
          <a:bodyPr/>
          <a:lstStyle/>
          <a:p>
            <a:r>
              <a:rPr lang="en-US" altLang="ko-KR" smtClean="0"/>
              <a:t>Logo</a:t>
            </a:r>
            <a:endParaRPr lang="en-US" altLang="ko-KR"/>
          </a:p>
        </p:txBody>
      </p:sp>
      <p:sp>
        <p:nvSpPr>
          <p:cNvPr id="6" name="Slide Number Placeholder 5"/>
          <p:cNvSpPr>
            <a:spLocks noGrp="1"/>
          </p:cNvSpPr>
          <p:nvPr>
            <p:ph type="sldNum" sz="quarter" idx="12"/>
          </p:nvPr>
        </p:nvSpPr>
        <p:spPr/>
        <p:txBody>
          <a:bodyPr/>
          <a:lstStyle/>
          <a:p>
            <a:fld id="{C81E638B-BE56-4E00-9C2C-2A9BC8BF9743}" type="slidenum">
              <a:rPr lang="ko-KR" altLang="en-US" smtClean="0"/>
              <a:pPr/>
              <a:t>‹#›</a:t>
            </a:fld>
            <a:endParaRPr lang="en-US" altLang="ko-KR"/>
          </a:p>
        </p:txBody>
      </p:sp>
    </p:spTree>
    <p:extLst>
      <p:ext uri="{BB962C8B-B14F-4D97-AF65-F5344CB8AC3E}">
        <p14:creationId xmlns:p14="http://schemas.microsoft.com/office/powerpoint/2010/main" val="1459459803"/>
      </p:ext>
    </p:extLst>
  </p:cSld>
  <p:clrMapOvr>
    <a:masterClrMapping/>
  </p:clrMapOvr>
  <p:transition>
    <p:wipe dir="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14" name="Title 1"/>
          <p:cNvSpPr>
            <a:spLocks noGrp="1"/>
          </p:cNvSpPr>
          <p:nvPr>
            <p:ph type="title"/>
          </p:nvPr>
        </p:nvSpPr>
        <p:spPr>
          <a:xfrm>
            <a:off x="913775" y="618517"/>
            <a:ext cx="10364451" cy="1596177"/>
          </a:xfrm>
        </p:spPr>
        <p:txBody>
          <a:bodyPr/>
          <a:lstStyle/>
          <a:p>
            <a:r>
              <a:rPr lang="zh-TW" altLang="en-US" smtClean="0"/>
              <a:t>按一下以編輯母片標題樣式</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5" name="Date Placeholder 4"/>
          <p:cNvSpPr>
            <a:spLocks noGrp="1"/>
          </p:cNvSpPr>
          <p:nvPr>
            <p:ph type="dt" sz="half" idx="10"/>
          </p:nvPr>
        </p:nvSpPr>
        <p:spPr/>
        <p:txBody>
          <a:bodyPr/>
          <a:lstStyle/>
          <a:p>
            <a:r>
              <a:rPr lang="en-US" altLang="ko-KR" smtClean="0"/>
              <a:t>www.themegallery.com</a:t>
            </a:r>
            <a:endParaRPr lang="en-US" altLang="ko-KR"/>
          </a:p>
        </p:txBody>
      </p:sp>
      <p:sp>
        <p:nvSpPr>
          <p:cNvPr id="6" name="Footer Placeholder 5"/>
          <p:cNvSpPr>
            <a:spLocks noGrp="1"/>
          </p:cNvSpPr>
          <p:nvPr>
            <p:ph type="ftr" sz="quarter" idx="11"/>
          </p:nvPr>
        </p:nvSpPr>
        <p:spPr/>
        <p:txBody>
          <a:bodyPr/>
          <a:lstStyle/>
          <a:p>
            <a:r>
              <a:rPr lang="en-US" altLang="ko-KR" smtClean="0"/>
              <a:t>Logo</a:t>
            </a:r>
            <a:endParaRPr lang="en-US" altLang="ko-KR"/>
          </a:p>
        </p:txBody>
      </p:sp>
      <p:sp>
        <p:nvSpPr>
          <p:cNvPr id="7" name="Slide Number Placeholder 6"/>
          <p:cNvSpPr>
            <a:spLocks noGrp="1"/>
          </p:cNvSpPr>
          <p:nvPr>
            <p:ph type="sldNum" sz="quarter" idx="12"/>
          </p:nvPr>
        </p:nvSpPr>
        <p:spPr/>
        <p:txBody>
          <a:bodyPr/>
          <a:lstStyle/>
          <a:p>
            <a:fld id="{B78C3B5C-4EB6-4BE0-8D2B-4ABEAC5F9D42}" type="slidenum">
              <a:rPr lang="ko-KR" altLang="en-US" smtClean="0"/>
              <a:pPr/>
              <a:t>‹#›</a:t>
            </a:fld>
            <a:endParaRPr lang="en-US" altLang="ko-KR"/>
          </a:p>
        </p:txBody>
      </p:sp>
      <p:sp>
        <p:nvSpPr>
          <p:cNvPr id="9" name="投影片編號版面配置區 3"/>
          <p:cNvSpPr txBox="1">
            <a:spLocks/>
          </p:cNvSpPr>
          <p:nvPr userDrawn="1"/>
        </p:nvSpPr>
        <p:spPr bwMode="auto">
          <a:xfrm>
            <a:off x="11411858" y="6599464"/>
            <a:ext cx="780143" cy="2585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defPPr>
              <a:defRPr lang="en-US"/>
            </a:defPPr>
            <a:lvl1pPr algn="ctr" rtl="0" eaLnBrk="1" fontAlgn="base" hangingPunct="1">
              <a:spcBef>
                <a:spcPct val="0"/>
              </a:spcBef>
              <a:spcAft>
                <a:spcPct val="0"/>
              </a:spcAft>
              <a:defRPr sz="1200" b="1" kern="1200">
                <a:solidFill>
                  <a:srgbClr val="000000"/>
                </a:solidFill>
                <a:effectLst>
                  <a:outerShdw blurRad="38100" dist="38100" dir="2700000" algn="tl">
                    <a:srgbClr val="C0C0C0"/>
                  </a:outerShdw>
                </a:effectLst>
                <a:latin typeface="Arial" panose="020B0604020202020204" pitchFamily="34" charset="0"/>
                <a:ea typeface="Gulim" panose="020B0600000101010101" pitchFamily="34" charset="-127"/>
                <a:cs typeface="Arial" panose="020B0604020202020204" pitchFamily="34" charset="0"/>
              </a:defRPr>
            </a:lvl1pPr>
            <a:lvl2pPr marL="457200" algn="l" rtl="0" eaLnBrk="0" fontAlgn="base" hangingPunct="0">
              <a:spcBef>
                <a:spcPct val="0"/>
              </a:spcBef>
              <a:spcAft>
                <a:spcPct val="0"/>
              </a:spcAft>
              <a:defRPr sz="19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19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19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1900" kern="1200">
                <a:solidFill>
                  <a:schemeClr val="tx1"/>
                </a:solidFill>
                <a:latin typeface="Times New Roman" panose="02020603050405020304" pitchFamily="18" charset="0"/>
                <a:ea typeface="+mn-ea"/>
                <a:cs typeface="+mn-cs"/>
              </a:defRPr>
            </a:lvl5pPr>
            <a:lvl6pPr marL="2286000" algn="l" defTabSz="914400" rtl="0" eaLnBrk="1" latinLnBrk="0" hangingPunct="1">
              <a:defRPr sz="1900" kern="1200">
                <a:solidFill>
                  <a:schemeClr val="tx1"/>
                </a:solidFill>
                <a:latin typeface="Times New Roman" panose="02020603050405020304" pitchFamily="18" charset="0"/>
                <a:ea typeface="+mn-ea"/>
                <a:cs typeface="+mn-cs"/>
              </a:defRPr>
            </a:lvl6pPr>
            <a:lvl7pPr marL="2743200" algn="l" defTabSz="914400" rtl="0" eaLnBrk="1" latinLnBrk="0" hangingPunct="1">
              <a:defRPr sz="1900" kern="1200">
                <a:solidFill>
                  <a:schemeClr val="tx1"/>
                </a:solidFill>
                <a:latin typeface="Times New Roman" panose="02020603050405020304" pitchFamily="18" charset="0"/>
                <a:ea typeface="+mn-ea"/>
                <a:cs typeface="+mn-cs"/>
              </a:defRPr>
            </a:lvl7pPr>
            <a:lvl8pPr marL="3200400" algn="l" defTabSz="914400" rtl="0" eaLnBrk="1" latinLnBrk="0" hangingPunct="1">
              <a:defRPr sz="1900" kern="1200">
                <a:solidFill>
                  <a:schemeClr val="tx1"/>
                </a:solidFill>
                <a:latin typeface="Times New Roman" panose="02020603050405020304" pitchFamily="18" charset="0"/>
                <a:ea typeface="+mn-ea"/>
                <a:cs typeface="+mn-cs"/>
              </a:defRPr>
            </a:lvl8pPr>
            <a:lvl9pPr marL="3657600" algn="l" defTabSz="914400" rtl="0" eaLnBrk="1" latinLnBrk="0" hangingPunct="1">
              <a:defRPr sz="1900" kern="1200">
                <a:solidFill>
                  <a:schemeClr val="tx1"/>
                </a:solidFill>
                <a:latin typeface="Times New Roman" panose="02020603050405020304" pitchFamily="18" charset="0"/>
                <a:ea typeface="+mn-ea"/>
                <a:cs typeface="+mn-cs"/>
              </a:defRPr>
            </a:lvl9pPr>
          </a:lstStyle>
          <a:p>
            <a:fld id="{1220322E-3FC9-43A6-8DF7-24B762F5AFCE}" type="slidenum">
              <a:rPr lang="ko-KR" altLang="en-US" sz="1200" smtClean="0"/>
              <a:pPr/>
              <a:t>‹#›</a:t>
            </a:fld>
            <a:endParaRPr lang="en-US" altLang="ko-KR" sz="1200" dirty="0"/>
          </a:p>
        </p:txBody>
      </p:sp>
    </p:spTree>
    <p:extLst>
      <p:ext uri="{BB962C8B-B14F-4D97-AF65-F5344CB8AC3E}">
        <p14:creationId xmlns:p14="http://schemas.microsoft.com/office/powerpoint/2010/main" val="879554682"/>
      </p:ext>
    </p:extLst>
  </p:cSld>
  <p:clrMapOvr>
    <a:masterClrMapping/>
  </p:clrMapOvr>
  <p:transition>
    <p:wipe dir="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14" name="Title 1"/>
          <p:cNvSpPr>
            <a:spLocks noGrp="1"/>
          </p:cNvSpPr>
          <p:nvPr>
            <p:ph type="title"/>
          </p:nvPr>
        </p:nvSpPr>
        <p:spPr>
          <a:xfrm>
            <a:off x="913775" y="618517"/>
            <a:ext cx="10364451" cy="1596177"/>
          </a:xfrm>
        </p:spPr>
        <p:txBody>
          <a:bodyPr/>
          <a:lstStyle/>
          <a:p>
            <a:r>
              <a:rPr lang="zh-TW" altLang="en-US" smtClean="0"/>
              <a:t>按一下以編輯母片標題樣式</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編輯母片文字樣式</a:t>
            </a:r>
          </a:p>
        </p:txBody>
      </p:sp>
      <p:sp>
        <p:nvSpPr>
          <p:cNvPr id="12" name="Content Placeholder 3"/>
          <p:cNvSpPr>
            <a:spLocks noGrp="1"/>
          </p:cNvSpPr>
          <p:nvPr>
            <p:ph sz="quarter" idx="13"/>
          </p:nvPr>
        </p:nvSpPr>
        <p:spPr>
          <a:xfrm>
            <a:off x="913774" y="3051012"/>
            <a:ext cx="5106027" cy="2740187"/>
          </a:xfrm>
        </p:spPr>
        <p:txBody>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編輯母片文字樣式</a:t>
            </a:r>
          </a:p>
        </p:txBody>
      </p:sp>
      <p:sp>
        <p:nvSpPr>
          <p:cNvPr id="13" name="Content Placeholder 5"/>
          <p:cNvSpPr>
            <a:spLocks noGrp="1"/>
          </p:cNvSpPr>
          <p:nvPr>
            <p:ph sz="quarter" idx="14"/>
          </p:nvPr>
        </p:nvSpPr>
        <p:spPr>
          <a:xfrm>
            <a:off x="6172200" y="3051012"/>
            <a:ext cx="5105401" cy="2740187"/>
          </a:xfrm>
        </p:spPr>
        <p:txBody>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7" name="Date Placeholder 6"/>
          <p:cNvSpPr>
            <a:spLocks noGrp="1"/>
          </p:cNvSpPr>
          <p:nvPr>
            <p:ph type="dt" sz="half" idx="10"/>
          </p:nvPr>
        </p:nvSpPr>
        <p:spPr/>
        <p:txBody>
          <a:bodyPr/>
          <a:lstStyle/>
          <a:p>
            <a:r>
              <a:rPr lang="en-US" altLang="ko-KR" smtClean="0"/>
              <a:t>www.themegallery.com</a:t>
            </a:r>
            <a:endParaRPr lang="en-US" altLang="ko-KR"/>
          </a:p>
        </p:txBody>
      </p:sp>
      <p:sp>
        <p:nvSpPr>
          <p:cNvPr id="8" name="Footer Placeholder 7"/>
          <p:cNvSpPr>
            <a:spLocks noGrp="1"/>
          </p:cNvSpPr>
          <p:nvPr>
            <p:ph type="ftr" sz="quarter" idx="11"/>
          </p:nvPr>
        </p:nvSpPr>
        <p:spPr/>
        <p:txBody>
          <a:bodyPr/>
          <a:lstStyle/>
          <a:p>
            <a:r>
              <a:rPr lang="en-US" altLang="ko-KR" smtClean="0"/>
              <a:t>Logo</a:t>
            </a:r>
            <a:endParaRPr lang="en-US" altLang="ko-KR"/>
          </a:p>
        </p:txBody>
      </p:sp>
      <p:sp>
        <p:nvSpPr>
          <p:cNvPr id="9" name="Slide Number Placeholder 8"/>
          <p:cNvSpPr>
            <a:spLocks noGrp="1"/>
          </p:cNvSpPr>
          <p:nvPr>
            <p:ph type="sldNum" sz="quarter" idx="12"/>
          </p:nvPr>
        </p:nvSpPr>
        <p:spPr/>
        <p:txBody>
          <a:bodyPr/>
          <a:lstStyle/>
          <a:p>
            <a:fld id="{52A9BD7C-CC04-4EEF-9EB8-9AE19026511E}" type="slidenum">
              <a:rPr lang="ko-KR" altLang="en-US" smtClean="0"/>
              <a:pPr/>
              <a:t>‹#›</a:t>
            </a:fld>
            <a:endParaRPr lang="en-US" altLang="ko-KR"/>
          </a:p>
        </p:txBody>
      </p:sp>
    </p:spTree>
    <p:extLst>
      <p:ext uri="{BB962C8B-B14F-4D97-AF65-F5344CB8AC3E}">
        <p14:creationId xmlns:p14="http://schemas.microsoft.com/office/powerpoint/2010/main" val="838226618"/>
      </p:ext>
    </p:extLst>
  </p:cSld>
  <p:clrMapOvr>
    <a:masterClrMapping/>
  </p:clrMapOvr>
  <p:transition>
    <p:wipe dir="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Date Placeholder 2"/>
          <p:cNvSpPr>
            <a:spLocks noGrp="1"/>
          </p:cNvSpPr>
          <p:nvPr>
            <p:ph type="dt" sz="half" idx="10"/>
          </p:nvPr>
        </p:nvSpPr>
        <p:spPr/>
        <p:txBody>
          <a:bodyPr/>
          <a:lstStyle/>
          <a:p>
            <a:r>
              <a:rPr lang="en-US" altLang="ko-KR" smtClean="0"/>
              <a:t>www.themegallery.com</a:t>
            </a:r>
            <a:endParaRPr lang="en-US" altLang="ko-KR"/>
          </a:p>
        </p:txBody>
      </p:sp>
      <p:sp>
        <p:nvSpPr>
          <p:cNvPr id="4" name="Footer Placeholder 3"/>
          <p:cNvSpPr>
            <a:spLocks noGrp="1"/>
          </p:cNvSpPr>
          <p:nvPr>
            <p:ph type="ftr" sz="quarter" idx="11"/>
          </p:nvPr>
        </p:nvSpPr>
        <p:spPr/>
        <p:txBody>
          <a:bodyPr/>
          <a:lstStyle/>
          <a:p>
            <a:r>
              <a:rPr lang="en-US" altLang="ko-KR" smtClean="0"/>
              <a:t>Logo</a:t>
            </a:r>
            <a:endParaRPr lang="en-US" altLang="ko-KR"/>
          </a:p>
        </p:txBody>
      </p:sp>
      <p:sp>
        <p:nvSpPr>
          <p:cNvPr id="5" name="Slide Number Placeholder 4"/>
          <p:cNvSpPr>
            <a:spLocks noGrp="1"/>
          </p:cNvSpPr>
          <p:nvPr>
            <p:ph type="sldNum" sz="quarter" idx="12"/>
          </p:nvPr>
        </p:nvSpPr>
        <p:spPr/>
        <p:txBody>
          <a:bodyPr/>
          <a:lstStyle/>
          <a:p>
            <a:fld id="{85900920-E1BD-4687-8C02-33639DDFC912}" type="slidenum">
              <a:rPr lang="ko-KR" altLang="en-US" smtClean="0"/>
              <a:pPr/>
              <a:t>‹#›</a:t>
            </a:fld>
            <a:endParaRPr lang="en-US" altLang="ko-KR"/>
          </a:p>
        </p:txBody>
      </p:sp>
    </p:spTree>
    <p:extLst>
      <p:ext uri="{BB962C8B-B14F-4D97-AF65-F5344CB8AC3E}">
        <p14:creationId xmlns:p14="http://schemas.microsoft.com/office/powerpoint/2010/main" val="2193974431"/>
      </p:ext>
    </p:extLst>
  </p:cSld>
  <p:clrMapOvr>
    <a:masterClrMapping/>
  </p:clrMapOvr>
  <p:transition>
    <p:wipe dir="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ltLang="ko-KR" smtClean="0"/>
              <a:t>www.themegallery.com</a:t>
            </a:r>
            <a:endParaRPr lang="en-US" altLang="ko-KR"/>
          </a:p>
        </p:txBody>
      </p:sp>
      <p:sp>
        <p:nvSpPr>
          <p:cNvPr id="3" name="Footer Placeholder 2"/>
          <p:cNvSpPr>
            <a:spLocks noGrp="1"/>
          </p:cNvSpPr>
          <p:nvPr>
            <p:ph type="ftr" sz="quarter" idx="11"/>
          </p:nvPr>
        </p:nvSpPr>
        <p:spPr/>
        <p:txBody>
          <a:bodyPr/>
          <a:lstStyle/>
          <a:p>
            <a:pPr>
              <a:defRPr/>
            </a:pPr>
            <a:endParaRPr lang="en-US" altLang="en-US"/>
          </a:p>
        </p:txBody>
      </p:sp>
      <p:sp>
        <p:nvSpPr>
          <p:cNvPr id="4" name="Slide Number Placeholder 3"/>
          <p:cNvSpPr>
            <a:spLocks noGrp="1"/>
          </p:cNvSpPr>
          <p:nvPr>
            <p:ph type="sldNum" sz="quarter" idx="12"/>
          </p:nvPr>
        </p:nvSpPr>
        <p:spPr/>
        <p:txBody>
          <a:bodyPr/>
          <a:lstStyle/>
          <a:p>
            <a:pPr>
              <a:defRPr/>
            </a:pPr>
            <a:fld id="{E0D03CAC-9962-46D8-8887-6790ACC517D6}" type="slidenum">
              <a:rPr lang="en-US" altLang="en-US" smtClean="0"/>
              <a:pPr>
                <a:defRPr/>
              </a:pPr>
              <a:t>‹#›</a:t>
            </a:fld>
            <a:endParaRPr lang="en-US" altLang="en-US"/>
          </a:p>
        </p:txBody>
      </p:sp>
    </p:spTree>
    <p:extLst>
      <p:ext uri="{BB962C8B-B14F-4D97-AF65-F5344CB8AC3E}">
        <p14:creationId xmlns:p14="http://schemas.microsoft.com/office/powerpoint/2010/main" val="3469409657"/>
      </p:ext>
    </p:extLst>
  </p:cSld>
  <p:clrMapOvr>
    <a:masterClrMapping/>
  </p:clrMapOvr>
  <p:transition>
    <p:wipe dir="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Title 1"/>
          <p:cNvSpPr>
            <a:spLocks noGrp="1"/>
          </p:cNvSpPr>
          <p:nvPr>
            <p:ph type="title"/>
          </p:nvPr>
        </p:nvSpPr>
        <p:spPr>
          <a:xfrm>
            <a:off x="913775" y="609600"/>
            <a:ext cx="3935688" cy="2023252"/>
          </a:xfrm>
        </p:spPr>
        <p:txBody>
          <a:bodyPr anchor="b"/>
          <a:lstStyle>
            <a:lvl1pPr algn="ctr">
              <a:defRPr sz="3200"/>
            </a:lvl1pPr>
          </a:lstStyle>
          <a:p>
            <a:r>
              <a:rPr lang="zh-TW" altLang="en-US" smtClean="0"/>
              <a:t>按一下以編輯母片標題樣式</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smtClean="0"/>
              <a:t>編輯母片文字樣式</a:t>
            </a:r>
          </a:p>
        </p:txBody>
      </p:sp>
      <p:sp>
        <p:nvSpPr>
          <p:cNvPr id="5" name="Date Placeholder 4"/>
          <p:cNvSpPr>
            <a:spLocks noGrp="1"/>
          </p:cNvSpPr>
          <p:nvPr>
            <p:ph type="dt" sz="half" idx="10"/>
          </p:nvPr>
        </p:nvSpPr>
        <p:spPr/>
        <p:txBody>
          <a:bodyPr/>
          <a:lstStyle/>
          <a:p>
            <a:r>
              <a:rPr lang="en-US" altLang="ko-KR" smtClean="0"/>
              <a:t>www.themegallery.com</a:t>
            </a:r>
            <a:endParaRPr lang="en-US" altLang="ko-KR"/>
          </a:p>
        </p:txBody>
      </p:sp>
      <p:sp>
        <p:nvSpPr>
          <p:cNvPr id="6" name="Footer Placeholder 5"/>
          <p:cNvSpPr>
            <a:spLocks noGrp="1"/>
          </p:cNvSpPr>
          <p:nvPr>
            <p:ph type="ftr" sz="quarter" idx="11"/>
          </p:nvPr>
        </p:nvSpPr>
        <p:spPr/>
        <p:txBody>
          <a:bodyPr/>
          <a:lstStyle/>
          <a:p>
            <a:r>
              <a:rPr lang="en-US" altLang="ko-KR" smtClean="0"/>
              <a:t>Logo</a:t>
            </a:r>
            <a:endParaRPr lang="en-US" altLang="ko-KR"/>
          </a:p>
        </p:txBody>
      </p:sp>
      <p:sp>
        <p:nvSpPr>
          <p:cNvPr id="7" name="Slide Number Placeholder 6"/>
          <p:cNvSpPr>
            <a:spLocks noGrp="1"/>
          </p:cNvSpPr>
          <p:nvPr>
            <p:ph type="sldNum" sz="quarter" idx="12"/>
          </p:nvPr>
        </p:nvSpPr>
        <p:spPr/>
        <p:txBody>
          <a:bodyPr/>
          <a:lstStyle/>
          <a:p>
            <a:fld id="{BECCC593-A287-4698-8A49-DFBF94CD396B}" type="slidenum">
              <a:rPr lang="ko-KR" altLang="en-US" smtClean="0"/>
              <a:pPr/>
              <a:t>‹#›</a:t>
            </a:fld>
            <a:endParaRPr lang="en-US" altLang="ko-KR"/>
          </a:p>
        </p:txBody>
      </p:sp>
    </p:spTree>
    <p:extLst>
      <p:ext uri="{BB962C8B-B14F-4D97-AF65-F5344CB8AC3E}">
        <p14:creationId xmlns:p14="http://schemas.microsoft.com/office/powerpoint/2010/main" val="835429149"/>
      </p:ext>
    </p:extLst>
  </p:cSld>
  <p:clrMapOvr>
    <a:masterClrMapping/>
  </p:clrMapOvr>
  <p:transition>
    <p:wipe dir="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Title 1"/>
          <p:cNvSpPr>
            <a:spLocks noGrp="1"/>
          </p:cNvSpPr>
          <p:nvPr>
            <p:ph type="title"/>
          </p:nvPr>
        </p:nvSpPr>
        <p:spPr>
          <a:xfrm>
            <a:off x="913774" y="609600"/>
            <a:ext cx="5934969" cy="2023254"/>
          </a:xfrm>
        </p:spPr>
        <p:txBody>
          <a:bodyPr anchor="b"/>
          <a:lstStyle>
            <a:lvl1pPr algn="ctr">
              <a:defRPr sz="3200"/>
            </a:lvl1pPr>
          </a:lstStyle>
          <a:p>
            <a:r>
              <a:rPr lang="zh-TW" altLang="en-US" smtClean="0"/>
              <a:t>按一下以編輯母片標題樣式</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TW" altLang="en-US" smtClean="0"/>
              <a:t>按一下圖示以新增圖片</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smtClean="0"/>
              <a:t>編輯母片文字樣式</a:t>
            </a:r>
          </a:p>
        </p:txBody>
      </p:sp>
      <p:sp>
        <p:nvSpPr>
          <p:cNvPr id="5" name="Date Placeholder 4"/>
          <p:cNvSpPr>
            <a:spLocks noGrp="1"/>
          </p:cNvSpPr>
          <p:nvPr>
            <p:ph type="dt" sz="half" idx="10"/>
          </p:nvPr>
        </p:nvSpPr>
        <p:spPr/>
        <p:txBody>
          <a:bodyPr/>
          <a:lstStyle/>
          <a:p>
            <a:r>
              <a:rPr lang="en-US" altLang="ko-KR" smtClean="0"/>
              <a:t>www.themegallery.com</a:t>
            </a:r>
            <a:endParaRPr lang="en-US" altLang="ko-K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AE32F75-6AEE-4132-BDBC-B9FF8E1E5573}" type="slidenum">
              <a:rPr lang="ko-KR" altLang="en-US" smtClean="0"/>
              <a:pPr/>
              <a:t>‹#›</a:t>
            </a:fld>
            <a:endParaRPr lang="en-US" altLang="ko-KR"/>
          </a:p>
        </p:txBody>
      </p:sp>
    </p:spTree>
    <p:extLst>
      <p:ext uri="{BB962C8B-B14F-4D97-AF65-F5344CB8AC3E}">
        <p14:creationId xmlns:p14="http://schemas.microsoft.com/office/powerpoint/2010/main" val="1592140577"/>
      </p:ext>
    </p:extLst>
  </p:cSld>
  <p:clrMapOvr>
    <a:masterClrMapping/>
  </p:clrMapOvr>
  <p:transition>
    <p:wipe dir="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4">
                <a:lumMod val="20000"/>
                <a:lumOff val="80000"/>
              </a:schemeClr>
            </a:gs>
            <a:gs pos="70000">
              <a:srgbClr val="F7E9D9"/>
            </a:gs>
            <a:gs pos="83000">
              <a:srgbClr val="FCF5EE"/>
            </a:gs>
            <a:gs pos="100000">
              <a:srgbClr val="F4DFC8"/>
            </a:gs>
          </a:gsLst>
          <a:path path="rect">
            <a:fillToRect l="100000" t="100000"/>
          </a:path>
          <a:tileRect r="-100000" b="-100000"/>
        </a:gradFill>
        <a:effectLst/>
      </p:bgPr>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mt="70000"/>
            <a:extLst>
              <a:ext uri="{28A0092B-C50C-407E-A947-70E740481C1C}">
                <a14:useLocalDpi xmlns:a14="http://schemas.microsoft.com/office/drawing/2010/main" val="0"/>
              </a:ext>
            </a:extLst>
          </a:blip>
          <a:srcRect/>
          <a:stretch>
            <a:fillRect/>
          </a:stretch>
        </p:blipFill>
        <p:spPr bwMode="auto">
          <a:xfrm>
            <a:off x="0" y="0"/>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zh-TW" altLang="en-US" smtClean="0"/>
              <a:t>按一下以編輯母片標題樣式</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r>
              <a:rPr lang="en-US" altLang="ko-KR" smtClean="0"/>
              <a:t>www.themegallery.com</a:t>
            </a:r>
            <a:endParaRPr lang="en-US" altLang="ko-KR"/>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r>
              <a:rPr lang="en-US" altLang="ko-KR" smtClean="0"/>
              <a:t>Logo</a:t>
            </a:r>
            <a:endParaRPr lang="en-US" altLang="ko-KR"/>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441F834E-A691-4709-BFE2-649B3DFCA7F1}" type="slidenum">
              <a:rPr lang="ko-KR" altLang="en-US" smtClean="0"/>
              <a:pPr/>
              <a:t>‹#›</a:t>
            </a:fld>
            <a:endParaRPr lang="en-US" altLang="ko-KR"/>
          </a:p>
        </p:txBody>
      </p:sp>
      <p:sp>
        <p:nvSpPr>
          <p:cNvPr id="8" name="投影片編號版面配置區 3"/>
          <p:cNvSpPr txBox="1">
            <a:spLocks/>
          </p:cNvSpPr>
          <p:nvPr userDrawn="1"/>
        </p:nvSpPr>
        <p:spPr bwMode="auto">
          <a:xfrm>
            <a:off x="11411858" y="6599464"/>
            <a:ext cx="780143" cy="2585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defPPr>
              <a:defRPr lang="en-US"/>
            </a:defPPr>
            <a:lvl1pPr algn="ctr" rtl="0" eaLnBrk="1" fontAlgn="base" hangingPunct="1">
              <a:spcBef>
                <a:spcPct val="0"/>
              </a:spcBef>
              <a:spcAft>
                <a:spcPct val="0"/>
              </a:spcAft>
              <a:defRPr sz="1200" b="1" kern="1200">
                <a:solidFill>
                  <a:srgbClr val="000000"/>
                </a:solidFill>
                <a:effectLst>
                  <a:outerShdw blurRad="38100" dist="38100" dir="2700000" algn="tl">
                    <a:srgbClr val="C0C0C0"/>
                  </a:outerShdw>
                </a:effectLst>
                <a:latin typeface="Arial" panose="020B0604020202020204" pitchFamily="34" charset="0"/>
                <a:ea typeface="Gulim" panose="020B0600000101010101" pitchFamily="34" charset="-127"/>
                <a:cs typeface="Arial" panose="020B0604020202020204" pitchFamily="34" charset="0"/>
              </a:defRPr>
            </a:lvl1pPr>
            <a:lvl2pPr marL="457200" algn="l" rtl="0" eaLnBrk="0" fontAlgn="base" hangingPunct="0">
              <a:spcBef>
                <a:spcPct val="0"/>
              </a:spcBef>
              <a:spcAft>
                <a:spcPct val="0"/>
              </a:spcAft>
              <a:defRPr sz="19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19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19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1900" kern="1200">
                <a:solidFill>
                  <a:schemeClr val="tx1"/>
                </a:solidFill>
                <a:latin typeface="Times New Roman" panose="02020603050405020304" pitchFamily="18" charset="0"/>
                <a:ea typeface="+mn-ea"/>
                <a:cs typeface="+mn-cs"/>
              </a:defRPr>
            </a:lvl5pPr>
            <a:lvl6pPr marL="2286000" algn="l" defTabSz="914400" rtl="0" eaLnBrk="1" latinLnBrk="0" hangingPunct="1">
              <a:defRPr sz="1900" kern="1200">
                <a:solidFill>
                  <a:schemeClr val="tx1"/>
                </a:solidFill>
                <a:latin typeface="Times New Roman" panose="02020603050405020304" pitchFamily="18" charset="0"/>
                <a:ea typeface="+mn-ea"/>
                <a:cs typeface="+mn-cs"/>
              </a:defRPr>
            </a:lvl6pPr>
            <a:lvl7pPr marL="2743200" algn="l" defTabSz="914400" rtl="0" eaLnBrk="1" latinLnBrk="0" hangingPunct="1">
              <a:defRPr sz="1900" kern="1200">
                <a:solidFill>
                  <a:schemeClr val="tx1"/>
                </a:solidFill>
                <a:latin typeface="Times New Roman" panose="02020603050405020304" pitchFamily="18" charset="0"/>
                <a:ea typeface="+mn-ea"/>
                <a:cs typeface="+mn-cs"/>
              </a:defRPr>
            </a:lvl7pPr>
            <a:lvl8pPr marL="3200400" algn="l" defTabSz="914400" rtl="0" eaLnBrk="1" latinLnBrk="0" hangingPunct="1">
              <a:defRPr sz="1900" kern="1200">
                <a:solidFill>
                  <a:schemeClr val="tx1"/>
                </a:solidFill>
                <a:latin typeface="Times New Roman" panose="02020603050405020304" pitchFamily="18" charset="0"/>
                <a:ea typeface="+mn-ea"/>
                <a:cs typeface="+mn-cs"/>
              </a:defRPr>
            </a:lvl8pPr>
            <a:lvl9pPr marL="3657600" algn="l" defTabSz="914400" rtl="0" eaLnBrk="1" latinLnBrk="0" hangingPunct="1">
              <a:defRPr sz="1900" kern="1200">
                <a:solidFill>
                  <a:schemeClr val="tx1"/>
                </a:solidFill>
                <a:latin typeface="Times New Roman" panose="02020603050405020304" pitchFamily="18" charset="0"/>
                <a:ea typeface="+mn-ea"/>
                <a:cs typeface="+mn-cs"/>
              </a:defRPr>
            </a:lvl9pPr>
          </a:lstStyle>
          <a:p>
            <a:fld id="{1220322E-3FC9-43A6-8DF7-24B762F5AFCE}" type="slidenum">
              <a:rPr lang="ko-KR" altLang="en-US" sz="1200" smtClean="0"/>
              <a:pPr/>
              <a:t>‹#›</a:t>
            </a:fld>
            <a:endParaRPr lang="en-US" altLang="ko-KR" sz="1200" dirty="0"/>
          </a:p>
        </p:txBody>
      </p:sp>
    </p:spTree>
    <p:extLst>
      <p:ext uri="{BB962C8B-B14F-4D97-AF65-F5344CB8AC3E}">
        <p14:creationId xmlns:p14="http://schemas.microsoft.com/office/powerpoint/2010/main" val="3358390574"/>
      </p:ext>
    </p:extLst>
  </p:cSld>
  <p:clrMap bg1="lt1" tx1="dk1" bg2="lt2" tx2="dk2" accent1="accent1" accent2="accent2" accent3="accent3" accent4="accent4" accent5="accent5" accent6="accent6" hlink="hlink" folHlink="folHlink"/>
  <p:sldLayoutIdLst>
    <p:sldLayoutId id="2147484187" r:id="rId1"/>
    <p:sldLayoutId id="2147484188" r:id="rId2"/>
    <p:sldLayoutId id="2147484189" r:id="rId3"/>
    <p:sldLayoutId id="2147484190" r:id="rId4"/>
    <p:sldLayoutId id="2147484191" r:id="rId5"/>
    <p:sldLayoutId id="2147484192" r:id="rId6"/>
    <p:sldLayoutId id="2147484193" r:id="rId7"/>
    <p:sldLayoutId id="2147484194" r:id="rId8"/>
    <p:sldLayoutId id="2147484195" r:id="rId9"/>
    <p:sldLayoutId id="2147484196" r:id="rId10"/>
    <p:sldLayoutId id="2147484197" r:id="rId11"/>
    <p:sldLayoutId id="2147484198" r:id="rId12"/>
    <p:sldLayoutId id="2147484199" r:id="rId13"/>
    <p:sldLayoutId id="2147484200" r:id="rId14"/>
    <p:sldLayoutId id="2147484201" r:id="rId15"/>
    <p:sldLayoutId id="2147484202" r:id="rId16"/>
    <p:sldLayoutId id="2147484203" r:id="rId17"/>
  </p:sldLayoutIdLst>
  <p:transition>
    <p:wipe dir="r"/>
  </p:transition>
  <p:timing>
    <p:tnLst>
      <p:par>
        <p:cTn id="1" dur="indefinite" restart="never" nodeType="tmRoot"/>
      </p:par>
    </p:tnLst>
  </p:timing>
  <p:hf hdr="0" ftr="0" dt="0"/>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40.xml"/><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7.png"/></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格 5"/>
          <p:cNvGraphicFramePr>
            <a:graphicFrameLocks noGrp="1"/>
          </p:cNvGraphicFramePr>
          <p:nvPr>
            <p:extLst>
              <p:ext uri="{D42A27DB-BD31-4B8C-83A1-F6EECF244321}">
                <p14:modId xmlns:p14="http://schemas.microsoft.com/office/powerpoint/2010/main" val="647961975"/>
              </p:ext>
            </p:extLst>
          </p:nvPr>
        </p:nvGraphicFramePr>
        <p:xfrm>
          <a:off x="179461" y="923612"/>
          <a:ext cx="11853015" cy="5574888"/>
        </p:xfrm>
        <a:graphic>
          <a:graphicData uri="http://schemas.openxmlformats.org/drawingml/2006/table">
            <a:tbl>
              <a:tblPr firstRow="1" firstCol="1" bandRow="1">
                <a:tableStyleId>{5DA37D80-6434-44D0-A028-1B22A696006F}</a:tableStyleId>
              </a:tblPr>
              <a:tblGrid>
                <a:gridCol w="2610024">
                  <a:extLst>
                    <a:ext uri="{9D8B030D-6E8A-4147-A177-3AD203B41FA5}">
                      <a16:colId xmlns:a16="http://schemas.microsoft.com/office/drawing/2014/main" val="20000"/>
                    </a:ext>
                  </a:extLst>
                </a:gridCol>
                <a:gridCol w="4241285">
                  <a:extLst>
                    <a:ext uri="{9D8B030D-6E8A-4147-A177-3AD203B41FA5}">
                      <a16:colId xmlns:a16="http://schemas.microsoft.com/office/drawing/2014/main" val="20001"/>
                    </a:ext>
                  </a:extLst>
                </a:gridCol>
                <a:gridCol w="5001706">
                  <a:extLst>
                    <a:ext uri="{9D8B030D-6E8A-4147-A177-3AD203B41FA5}">
                      <a16:colId xmlns:a16="http://schemas.microsoft.com/office/drawing/2014/main" val="20002"/>
                    </a:ext>
                  </a:extLst>
                </a:gridCol>
              </a:tblGrid>
              <a:tr h="476546">
                <a:tc>
                  <a:txBody>
                    <a:bodyPr/>
                    <a:lstStyle/>
                    <a:p>
                      <a:pPr algn="ctr">
                        <a:spcAft>
                          <a:spcPts val="0"/>
                        </a:spcAft>
                      </a:pPr>
                      <a:r>
                        <a:rPr lang="zh-TW" sz="2200" b="1" kern="1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時間</a:t>
                      </a:r>
                    </a:p>
                  </a:txBody>
                  <a:tcPr marL="17779" marR="1777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spcAft>
                          <a:spcPts val="0"/>
                        </a:spcAft>
                      </a:pPr>
                      <a:r>
                        <a:rPr lang="zh-TW" sz="2200" b="1" kern="1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議程</a:t>
                      </a:r>
                      <a:r>
                        <a:rPr lang="en-US" sz="2200" b="1" kern="1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lang="zh-TW" sz="2200" b="1" kern="1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內容</a:t>
                      </a:r>
                    </a:p>
                  </a:txBody>
                  <a:tcPr marL="17779" marR="1777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spcAft>
                          <a:spcPts val="0"/>
                        </a:spcAft>
                      </a:pPr>
                      <a:r>
                        <a:rPr lang="zh-TW" sz="2200" b="1" kern="1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備註</a:t>
                      </a:r>
                    </a:p>
                  </a:txBody>
                  <a:tcPr marL="17779" marR="1777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10000"/>
                  </a:ext>
                </a:extLst>
              </a:tr>
              <a:tr h="593854">
                <a:tc>
                  <a:txBody>
                    <a:bodyPr/>
                    <a:lstStyle/>
                    <a:p>
                      <a:pPr algn="ctr">
                        <a:spcAft>
                          <a:spcPts val="0"/>
                        </a:spcAft>
                      </a:pPr>
                      <a:r>
                        <a:rPr lang="en-US" sz="2200" b="1" kern="100" dirty="0" smtClean="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09:</a:t>
                      </a:r>
                      <a:r>
                        <a:rPr lang="en-US" altLang="zh-TW" sz="2200" b="1" kern="100" dirty="0" smtClean="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3</a:t>
                      </a:r>
                      <a:r>
                        <a:rPr lang="en-US" sz="2200" b="1" kern="100" dirty="0" smtClean="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0-</a:t>
                      </a:r>
                      <a:r>
                        <a:rPr lang="en-US" altLang="zh-TW" sz="2200" b="1" kern="100" dirty="0" smtClean="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10</a:t>
                      </a:r>
                      <a:r>
                        <a:rPr lang="en-US" sz="2200" b="1" kern="100" dirty="0" smtClean="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lang="en-US" altLang="zh-TW" sz="2200" b="1" kern="100" dirty="0" smtClean="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0</a:t>
                      </a:r>
                      <a:r>
                        <a:rPr lang="en-US" sz="2200" b="1" kern="100" dirty="0" smtClean="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0</a:t>
                      </a:r>
                      <a:endParaRPr lang="zh-TW" sz="2200" b="1" kern="1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endParaRPr>
                    </a:p>
                  </a:txBody>
                  <a:tcPr marL="17779" marR="1777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36830" algn="ctr">
                        <a:spcAft>
                          <a:spcPts val="0"/>
                        </a:spcAft>
                      </a:pPr>
                      <a:r>
                        <a:rPr lang="zh-TW" sz="2200" b="1" kern="1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報到</a:t>
                      </a:r>
                    </a:p>
                  </a:txBody>
                  <a:tcPr marL="17779" marR="1777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36830" algn="l">
                        <a:spcAft>
                          <a:spcPts val="0"/>
                        </a:spcAft>
                      </a:pPr>
                      <a:r>
                        <a:rPr lang="zh-TW" sz="2200" b="1" kern="1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報到及領取會議資料</a:t>
                      </a:r>
                    </a:p>
                  </a:txBody>
                  <a:tcPr marL="17779" marR="1777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1205651">
                <a:tc>
                  <a:txBody>
                    <a:bodyPr/>
                    <a:lstStyle/>
                    <a:p>
                      <a:pPr algn="ctr">
                        <a:spcAft>
                          <a:spcPts val="0"/>
                        </a:spcAft>
                      </a:pPr>
                      <a:r>
                        <a:rPr lang="en-US" altLang="zh-TW" sz="2200" b="1" kern="100" dirty="0" smtClean="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10:0</a:t>
                      </a:r>
                      <a:r>
                        <a:rPr lang="en-US" sz="2200" b="1" kern="100" dirty="0" smtClean="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0-1</a:t>
                      </a:r>
                      <a:r>
                        <a:rPr lang="en-US" altLang="zh-TW" sz="2200" b="1" kern="100" dirty="0" smtClean="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1</a:t>
                      </a:r>
                      <a:r>
                        <a:rPr lang="en-US" sz="2200" b="1" kern="100" dirty="0" smtClean="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lang="en-US" altLang="zh-TW" sz="2200" b="1" kern="100" dirty="0" smtClean="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0</a:t>
                      </a:r>
                      <a:r>
                        <a:rPr lang="en-US" sz="2200" b="1" kern="100" dirty="0" smtClean="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0</a:t>
                      </a:r>
                      <a:endParaRPr lang="zh-TW" sz="2200" b="1" kern="1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endParaRPr>
                    </a:p>
                  </a:txBody>
                  <a:tcPr marL="17779" marR="1777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lnSpc>
                          <a:spcPct val="150000"/>
                        </a:lnSpc>
                        <a:spcAft>
                          <a:spcPts val="0"/>
                        </a:spcAft>
                      </a:pPr>
                      <a:r>
                        <a:rPr lang="zh-TW" sz="2200" b="1" kern="1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「大學校院校務資料庫」</a:t>
                      </a:r>
                      <a:endParaRPr lang="en-US" altLang="zh-TW" sz="2200" b="1" kern="1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endParaRPr>
                    </a:p>
                    <a:p>
                      <a:pPr algn="ctr">
                        <a:lnSpc>
                          <a:spcPct val="150000"/>
                        </a:lnSpc>
                        <a:spcAft>
                          <a:spcPts val="0"/>
                        </a:spcAft>
                      </a:pPr>
                      <a:r>
                        <a:rPr lang="zh-TW" sz="2200" b="1" kern="1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填表說明</a:t>
                      </a:r>
                    </a:p>
                  </a:txBody>
                  <a:tcPr marL="17779" marR="1777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l">
                        <a:spcAft>
                          <a:spcPts val="0"/>
                        </a:spcAft>
                      </a:pPr>
                      <a:r>
                        <a:rPr lang="zh-TW" sz="2200" b="1" kern="1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主講人：</a:t>
                      </a:r>
                    </a:p>
                    <a:p>
                      <a:pPr algn="l">
                        <a:spcAft>
                          <a:spcPts val="0"/>
                        </a:spcAft>
                      </a:pPr>
                      <a:r>
                        <a:rPr lang="zh-TW" sz="2200" b="1" kern="1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大學校院校務資料庫作業小組</a:t>
                      </a:r>
                      <a:endParaRPr lang="en-US" altLang="zh-TW" sz="2200" b="1" kern="1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endParaRPr>
                    </a:p>
                    <a:p>
                      <a:pPr marL="720000" algn="l">
                        <a:spcAft>
                          <a:spcPts val="0"/>
                        </a:spcAft>
                      </a:pPr>
                      <a:r>
                        <a:rPr lang="en-US" sz="2200" b="1" kern="1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  </a:t>
                      </a:r>
                      <a:r>
                        <a:rPr lang="zh-TW" altLang="en-US" sz="2200" b="1" kern="1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         </a:t>
                      </a:r>
                      <a:r>
                        <a:rPr lang="zh-TW" sz="2200" b="1" kern="1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施學琦 </a:t>
                      </a:r>
                      <a:r>
                        <a:rPr lang="zh-TW" altLang="en-US" sz="2200" b="1" kern="100" dirty="0" smtClean="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老師</a:t>
                      </a:r>
                      <a:endParaRPr lang="zh-TW" sz="2200" b="1" kern="1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endParaRPr>
                    </a:p>
                  </a:txBody>
                  <a:tcPr marL="17779" marR="1777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10002"/>
                  </a:ext>
                </a:extLst>
              </a:tr>
              <a:tr h="363824">
                <a:tc>
                  <a:txBody>
                    <a:bodyPr/>
                    <a:lstStyle/>
                    <a:p>
                      <a:pPr algn="ctr">
                        <a:spcAft>
                          <a:spcPts val="0"/>
                        </a:spcAft>
                      </a:pPr>
                      <a:r>
                        <a:rPr lang="en-US" sz="2200" b="1" kern="100" dirty="0" smtClean="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1</a:t>
                      </a:r>
                      <a:r>
                        <a:rPr lang="en-US" altLang="zh-TW" sz="2200" b="1" kern="100" dirty="0" smtClean="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1</a:t>
                      </a:r>
                      <a:r>
                        <a:rPr lang="en-US" sz="2200" b="1" kern="100" dirty="0" smtClean="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lang="en-US" altLang="zh-TW" sz="2200" b="1" kern="100" dirty="0" smtClean="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0</a:t>
                      </a:r>
                      <a:r>
                        <a:rPr lang="en-US" sz="2200" b="1" kern="100" dirty="0" smtClean="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0-1</a:t>
                      </a:r>
                      <a:r>
                        <a:rPr lang="en-US" altLang="zh-TW" sz="2200" b="1" kern="100" dirty="0" smtClean="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1</a:t>
                      </a:r>
                      <a:r>
                        <a:rPr lang="en-US" sz="2200" b="1" kern="100" dirty="0" smtClean="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lang="en-US" altLang="zh-TW" sz="2200" b="1" kern="100" dirty="0" smtClean="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10</a:t>
                      </a:r>
                      <a:endParaRPr lang="zh-TW" sz="2200" b="1" kern="1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endParaRPr>
                    </a:p>
                  </a:txBody>
                  <a:tcPr marL="17779" marR="1777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gridSpan="2">
                  <a:txBody>
                    <a:bodyPr/>
                    <a:lstStyle/>
                    <a:p>
                      <a:pPr algn="ctr">
                        <a:spcAft>
                          <a:spcPts val="0"/>
                        </a:spcAft>
                      </a:pPr>
                      <a:r>
                        <a:rPr lang="zh-TW" sz="2200" b="1" kern="1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休</a:t>
                      </a:r>
                      <a:r>
                        <a:rPr lang="en-US" altLang="zh-TW" sz="2200" b="1" kern="1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   </a:t>
                      </a:r>
                      <a:r>
                        <a:rPr lang="zh-TW" sz="2200" b="1" kern="1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息</a:t>
                      </a:r>
                    </a:p>
                  </a:txBody>
                  <a:tcPr marL="17779" marR="1777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spcAft>
                          <a:spcPts val="0"/>
                        </a:spcAft>
                      </a:pPr>
                      <a:endParaRPr lang="zh-TW" sz="2200" b="1" kern="1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endParaRPr>
                    </a:p>
                  </a:txBody>
                  <a:tcPr marL="17779" marR="17779" marT="0" marB="0" anchor="ctr">
                    <a:lnL w="12700" cap="flat" cmpd="sng" algn="ctr">
                      <a:solidFill>
                        <a:schemeClr val="accent5">
                          <a:lumMod val="75000"/>
                        </a:schemeClr>
                      </a:solidFill>
                      <a:prstDash val="solid"/>
                      <a:round/>
                      <a:headEnd type="none" w="med" len="med"/>
                      <a:tailEnd type="none" w="med" len="med"/>
                    </a:lnL>
                    <a:lnR w="12700" cap="flat" cmpd="sng" algn="ctr">
                      <a:solidFill>
                        <a:schemeClr val="accent5">
                          <a:lumMod val="75000"/>
                        </a:schemeClr>
                      </a:solidFill>
                      <a:prstDash val="solid"/>
                      <a:round/>
                      <a:headEnd type="none" w="med" len="med"/>
                      <a:tailEnd type="none" w="med" len="med"/>
                    </a:lnR>
                    <a:lnT w="12700" cap="flat" cmpd="sng" algn="ctr">
                      <a:solidFill>
                        <a:schemeClr val="accent5">
                          <a:lumMod val="7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1156419">
                <a:tc>
                  <a:txBody>
                    <a:bodyPr/>
                    <a:lstStyle/>
                    <a:p>
                      <a:pPr algn="ctr">
                        <a:spcAft>
                          <a:spcPts val="0"/>
                        </a:spcAft>
                      </a:pPr>
                      <a:r>
                        <a:rPr lang="en-US" sz="2200" b="1" kern="100" dirty="0" smtClean="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1</a:t>
                      </a:r>
                      <a:r>
                        <a:rPr lang="en-US" altLang="zh-TW" sz="2200" b="1" kern="100" dirty="0" smtClean="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1</a:t>
                      </a:r>
                      <a:r>
                        <a:rPr lang="en-US" sz="2200" b="1" kern="100" dirty="0" smtClean="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lang="en-US" altLang="zh-TW" sz="2200" b="1" kern="100" dirty="0" smtClean="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1</a:t>
                      </a:r>
                      <a:r>
                        <a:rPr lang="en-US" sz="2200" b="1" kern="100" dirty="0" smtClean="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0-11:</a:t>
                      </a:r>
                      <a:r>
                        <a:rPr lang="en-US" altLang="zh-TW" sz="2200" b="1" kern="100" dirty="0" smtClean="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5</a:t>
                      </a:r>
                      <a:r>
                        <a:rPr lang="en-US" sz="2200" b="1" kern="100" dirty="0" smtClean="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0</a:t>
                      </a:r>
                      <a:endParaRPr lang="zh-TW" sz="2200" b="1" kern="1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endParaRPr>
                    </a:p>
                  </a:txBody>
                  <a:tcPr marL="17779" marR="1777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lnSpc>
                          <a:spcPct val="150000"/>
                        </a:lnSpc>
                        <a:spcAft>
                          <a:spcPts val="0"/>
                        </a:spcAft>
                      </a:pPr>
                      <a:r>
                        <a:rPr lang="zh-TW" sz="2200" b="1" kern="1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「大學校院校務資料庫」</a:t>
                      </a:r>
                      <a:endParaRPr lang="en-US" altLang="zh-TW" sz="2200" b="1" kern="1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endParaRPr>
                    </a:p>
                    <a:p>
                      <a:pPr algn="ctr">
                        <a:lnSpc>
                          <a:spcPct val="150000"/>
                        </a:lnSpc>
                        <a:spcAft>
                          <a:spcPts val="0"/>
                        </a:spcAft>
                      </a:pPr>
                      <a:r>
                        <a:rPr lang="zh-TW" sz="2200" b="1" kern="1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系統操作說明及意見交流</a:t>
                      </a:r>
                    </a:p>
                  </a:txBody>
                  <a:tcPr marL="17779" marR="1777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l">
                        <a:spcAft>
                          <a:spcPts val="0"/>
                        </a:spcAft>
                      </a:pPr>
                      <a:r>
                        <a:rPr lang="zh-TW" sz="2200" b="1" kern="1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主講人：</a:t>
                      </a:r>
                    </a:p>
                    <a:p>
                      <a:pPr algn="l">
                        <a:spcAft>
                          <a:spcPts val="0"/>
                        </a:spcAft>
                      </a:pPr>
                      <a:r>
                        <a:rPr lang="zh-TW" sz="2200" b="1" kern="1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大學校院校務資料庫作業小組</a:t>
                      </a:r>
                      <a:endParaRPr lang="en-US" altLang="zh-TW" sz="2200" b="1" kern="1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endParaRPr>
                    </a:p>
                    <a:p>
                      <a:pPr marL="720000" algn="l">
                        <a:spcAft>
                          <a:spcPts val="0"/>
                        </a:spcAft>
                      </a:pPr>
                      <a:r>
                        <a:rPr lang="en-US" sz="2200" b="1" kern="1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  </a:t>
                      </a:r>
                      <a:r>
                        <a:rPr lang="zh-TW" altLang="en-US" sz="2200" b="1" kern="1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         </a:t>
                      </a:r>
                      <a:r>
                        <a:rPr lang="zh-TW" altLang="en-US" sz="2200" b="1" kern="100" dirty="0" smtClean="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  </a:t>
                      </a:r>
                      <a:r>
                        <a:rPr lang="zh-TW" sz="2200" b="1" kern="100" dirty="0" smtClean="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林明龍 </a:t>
                      </a:r>
                      <a:r>
                        <a:rPr lang="zh-TW" sz="2200" b="1" kern="1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先</a:t>
                      </a:r>
                      <a:r>
                        <a:rPr lang="zh-TW" altLang="en-US" sz="2200" b="1" kern="1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生</a:t>
                      </a:r>
                      <a:endParaRPr lang="zh-TW" sz="2200" b="1" kern="1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endParaRPr>
                    </a:p>
                  </a:txBody>
                  <a:tcPr marL="17779" marR="1777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10004"/>
                  </a:ext>
                </a:extLst>
              </a:tr>
              <a:tr h="1163825">
                <a:tc>
                  <a:txBody>
                    <a:bodyPr/>
                    <a:lstStyle/>
                    <a:p>
                      <a:pPr algn="ctr">
                        <a:spcAft>
                          <a:spcPts val="0"/>
                        </a:spcAft>
                      </a:pPr>
                      <a:r>
                        <a:rPr lang="en-US" sz="2200" b="1" kern="100" dirty="0" smtClean="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11:</a:t>
                      </a:r>
                      <a:r>
                        <a:rPr lang="en-US" altLang="zh-TW" sz="2200" b="1" kern="100" dirty="0" smtClean="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5</a:t>
                      </a:r>
                      <a:r>
                        <a:rPr lang="en-US" sz="2200" b="1" kern="100" dirty="0" smtClean="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0-12:</a:t>
                      </a:r>
                      <a:r>
                        <a:rPr lang="en-US" altLang="zh-TW" sz="2200" b="1" kern="100" dirty="0" smtClean="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3</a:t>
                      </a:r>
                      <a:r>
                        <a:rPr lang="en-US" sz="2200" b="1" kern="100" dirty="0" smtClean="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0</a:t>
                      </a:r>
                      <a:endParaRPr lang="zh-TW" sz="2200" b="1" kern="1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endParaRPr>
                    </a:p>
                  </a:txBody>
                  <a:tcPr marL="17779" marR="1777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spcAft>
                          <a:spcPts val="0"/>
                        </a:spcAft>
                      </a:pPr>
                      <a:r>
                        <a:rPr lang="zh-TW" sz="2200" b="1" kern="1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綜合座談</a:t>
                      </a:r>
                    </a:p>
                  </a:txBody>
                  <a:tcPr marL="17779" marR="1777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spcAft>
                          <a:spcPts val="0"/>
                        </a:spcAft>
                      </a:pPr>
                      <a:r>
                        <a:rPr lang="zh-TW" sz="2200" b="1" kern="1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主講人：</a:t>
                      </a:r>
                    </a:p>
                    <a:p>
                      <a:pPr algn="l">
                        <a:spcAft>
                          <a:spcPts val="0"/>
                        </a:spcAft>
                      </a:pPr>
                      <a:r>
                        <a:rPr lang="zh-TW" sz="2200" b="1" kern="1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大學校院校務資料庫作業小組</a:t>
                      </a:r>
                      <a:r>
                        <a:rPr lang="zh-TW" altLang="en-US" sz="2200" b="1" kern="1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 </a:t>
                      </a:r>
                      <a:endParaRPr lang="en-US" altLang="zh-TW" sz="2200" b="1" kern="1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endParaRPr>
                    </a:p>
                    <a:p>
                      <a:pPr marL="720000" algn="l">
                        <a:spcAft>
                          <a:spcPts val="0"/>
                        </a:spcAft>
                      </a:pPr>
                      <a:r>
                        <a:rPr lang="en-US" sz="2200" b="1" kern="1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  </a:t>
                      </a:r>
                      <a:r>
                        <a:rPr lang="zh-TW" altLang="en-US" sz="2200" b="1" kern="1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         </a:t>
                      </a:r>
                      <a:r>
                        <a:rPr lang="zh-TW" sz="2200" b="1" kern="1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施學琦 </a:t>
                      </a:r>
                      <a:r>
                        <a:rPr lang="zh-TW" altLang="en-US" sz="2200" b="1" kern="100" dirty="0" smtClean="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老師</a:t>
                      </a:r>
                      <a:endParaRPr lang="zh-TW" sz="2200" b="1" kern="1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endParaRPr>
                    </a:p>
                  </a:txBody>
                  <a:tcPr marL="17779" marR="1777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r h="614769">
                <a:tc>
                  <a:txBody>
                    <a:bodyPr/>
                    <a:lstStyle/>
                    <a:p>
                      <a:pPr marL="0" algn="ctr" defTabSz="914400" rtl="0" eaLnBrk="1" latinLnBrk="0" hangingPunct="1">
                        <a:spcAft>
                          <a:spcPts val="0"/>
                        </a:spcAft>
                      </a:pPr>
                      <a:r>
                        <a:rPr lang="en-US" sz="2200" b="1" kern="100" dirty="0" smtClean="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12:</a:t>
                      </a:r>
                      <a:r>
                        <a:rPr lang="en-US" altLang="zh-TW" sz="2200" b="1" kern="100" dirty="0" smtClean="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3</a:t>
                      </a:r>
                      <a:r>
                        <a:rPr lang="en-US" sz="2200" b="1" kern="100" dirty="0" smtClean="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0</a:t>
                      </a:r>
                      <a:endParaRPr lang="zh-TW" sz="2200" b="1" kern="1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endParaRPr>
                    </a:p>
                  </a:txBody>
                  <a:tcPr marL="17779" marR="1777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gridSpan="2">
                  <a:txBody>
                    <a:bodyPr/>
                    <a:lstStyle/>
                    <a:p>
                      <a:pPr marL="0" algn="ctr" defTabSz="914400" rtl="0" eaLnBrk="1" latinLnBrk="0" hangingPunct="1">
                        <a:spcAft>
                          <a:spcPts val="0"/>
                        </a:spcAft>
                      </a:pPr>
                      <a:r>
                        <a:rPr lang="zh-TW" sz="2200" b="1" kern="1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賦</a:t>
                      </a:r>
                      <a:r>
                        <a:rPr lang="en-US" altLang="zh-TW" sz="2200" b="1" kern="1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   </a:t>
                      </a:r>
                      <a:r>
                        <a:rPr lang="zh-TW" sz="2200" b="1" kern="1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歸</a:t>
                      </a:r>
                      <a:r>
                        <a:rPr lang="en-US" sz="2200" b="1" kern="1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 </a:t>
                      </a:r>
                      <a:endParaRPr lang="zh-TW" sz="2200" b="1" kern="1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endParaRPr>
                    </a:p>
                  </a:txBody>
                  <a:tcPr marL="17779" marR="1777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hMerge="1">
                  <a:txBody>
                    <a:bodyPr/>
                    <a:lstStyle/>
                    <a:p>
                      <a:pPr algn="just">
                        <a:spcAft>
                          <a:spcPts val="0"/>
                        </a:spcAft>
                      </a:pPr>
                      <a:endParaRPr lang="zh-TW" sz="1800" b="1" kern="100" dirty="0">
                        <a:effectLst/>
                        <a:latin typeface="華康中圓體" panose="020F0509000000000000" pitchFamily="49" charset="-120"/>
                        <a:ea typeface="華康中圓體" panose="020F0509000000000000" pitchFamily="49" charset="-120"/>
                      </a:endParaRPr>
                    </a:p>
                  </a:txBody>
                  <a:tcPr marL="17780" marR="17780" marT="0" marB="0" anchor="ctr">
                    <a:blipFill dpi="0" rotWithShape="1">
                      <a:blip r:embed="rId2"/>
                      <a:srcRect/>
                      <a:tile tx="0" ty="0" sx="100000" sy="100000" flip="none" algn="tl"/>
                    </a:blipFill>
                  </a:tcPr>
                </a:tc>
                <a:extLst>
                  <a:ext uri="{0D108BD9-81ED-4DB2-BD59-A6C34878D82A}">
                    <a16:rowId xmlns:a16="http://schemas.microsoft.com/office/drawing/2014/main" val="10006"/>
                  </a:ext>
                </a:extLst>
              </a:tr>
            </a:tbl>
          </a:graphicData>
        </a:graphic>
      </p:graphicFrame>
      <p:sp>
        <p:nvSpPr>
          <p:cNvPr id="7" name="Rectangle 2"/>
          <p:cNvSpPr>
            <a:spLocks noGrp="1" noChangeArrowheads="1"/>
          </p:cNvSpPr>
          <p:nvPr>
            <p:ph type="title"/>
          </p:nvPr>
        </p:nvSpPr>
        <p:spPr>
          <a:xfrm>
            <a:off x="1524000" y="27385"/>
            <a:ext cx="9144000" cy="609600"/>
          </a:xfrm>
        </p:spPr>
        <p:txBody>
          <a:bodyPr anchor="ctr" anchorCtr="0">
            <a:noAutofit/>
          </a:bodyPr>
          <a:lstStyle/>
          <a:p>
            <a:pPr>
              <a:lnSpc>
                <a:spcPct val="150000"/>
              </a:lnSpc>
              <a:defRPr/>
            </a:pPr>
            <a:r>
              <a:rPr lang="zh-TW" altLang="en-US" sz="5400" b="1" dirty="0">
                <a:solidFill>
                  <a:srgbClr val="000000"/>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歡迎</a:t>
            </a:r>
            <a:r>
              <a:rPr lang="zh-TW" altLang="en-US" sz="5400" b="1" dirty="0" smtClean="0">
                <a:solidFill>
                  <a:srgbClr val="000000"/>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蒞臨</a:t>
            </a:r>
            <a:r>
              <a:rPr lang="en-US" altLang="zh-TW" sz="5400" b="1" dirty="0" smtClean="0">
                <a:solidFill>
                  <a:srgbClr val="000000"/>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a:t>
            </a:r>
            <a:r>
              <a:rPr lang="zh-TW" altLang="en-US" sz="5400" b="1" dirty="0" smtClean="0">
                <a:solidFill>
                  <a:srgbClr val="000000"/>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南區</a:t>
            </a:r>
            <a:r>
              <a:rPr lang="en-US" altLang="zh-TW" sz="5400" b="1" dirty="0" smtClean="0">
                <a:solidFill>
                  <a:srgbClr val="000000"/>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a:t>
            </a:r>
            <a:endParaRPr lang="zh-TW" altLang="en-US" sz="5400" b="1" dirty="0">
              <a:solidFill>
                <a:srgbClr val="000000"/>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endParaRPr>
          </a:p>
        </p:txBody>
      </p:sp>
    </p:spTree>
    <p:extLst>
      <p:ext uri="{BB962C8B-B14F-4D97-AF65-F5344CB8AC3E}">
        <p14:creationId xmlns:p14="http://schemas.microsoft.com/office/powerpoint/2010/main" val="159337475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格 5"/>
          <p:cNvGraphicFramePr>
            <a:graphicFrameLocks noGrp="1"/>
          </p:cNvGraphicFramePr>
          <p:nvPr>
            <p:extLst>
              <p:ext uri="{D42A27DB-BD31-4B8C-83A1-F6EECF244321}">
                <p14:modId xmlns:p14="http://schemas.microsoft.com/office/powerpoint/2010/main" val="503853466"/>
              </p:ext>
            </p:extLst>
          </p:nvPr>
        </p:nvGraphicFramePr>
        <p:xfrm>
          <a:off x="196553" y="751441"/>
          <a:ext cx="11767559" cy="5874608"/>
        </p:xfrm>
        <a:graphic>
          <a:graphicData uri="http://schemas.openxmlformats.org/drawingml/2006/table">
            <a:tbl>
              <a:tblPr/>
              <a:tblGrid>
                <a:gridCol w="1281869">
                  <a:extLst>
                    <a:ext uri="{9D8B030D-6E8A-4147-A177-3AD203B41FA5}">
                      <a16:colId xmlns:a16="http://schemas.microsoft.com/office/drawing/2014/main" val="20000"/>
                    </a:ext>
                  </a:extLst>
                </a:gridCol>
                <a:gridCol w="7870677">
                  <a:extLst>
                    <a:ext uri="{9D8B030D-6E8A-4147-A177-3AD203B41FA5}">
                      <a16:colId xmlns:a16="http://schemas.microsoft.com/office/drawing/2014/main" val="20001"/>
                    </a:ext>
                  </a:extLst>
                </a:gridCol>
                <a:gridCol w="2615013">
                  <a:extLst>
                    <a:ext uri="{9D8B030D-6E8A-4147-A177-3AD203B41FA5}">
                      <a16:colId xmlns:a16="http://schemas.microsoft.com/office/drawing/2014/main" val="20002"/>
                    </a:ext>
                  </a:extLst>
                </a:gridCol>
              </a:tblGrid>
              <a:tr h="407165">
                <a:tc>
                  <a:txBody>
                    <a:bodyPr/>
                    <a:lstStyle>
                      <a:lvl1pPr>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en-US" sz="1900" b="1" i="0" u="none" strike="noStrike"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匯出時程</a:t>
                      </a:r>
                    </a:p>
                  </a:txBody>
                  <a:tcPr marL="91439" marR="91439" marT="45703" marB="4570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lvl1pPr>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en-US" sz="1900" b="1" i="0" u="none" strike="noStrike"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匯出表冊</a:t>
                      </a:r>
                    </a:p>
                  </a:txBody>
                  <a:tcPr marL="91439" marR="91439" marT="45703" marB="4570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lvl1pPr>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en-US" sz="1900" b="1" i="0" u="none" strike="noStrike"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應用單位</a:t>
                      </a:r>
                    </a:p>
                  </a:txBody>
                  <a:tcPr marL="91439" marR="91439" marT="45703" marB="4570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lumMod val="20000"/>
                        <a:lumOff val="80000"/>
                      </a:schemeClr>
                    </a:solidFill>
                  </a:tcPr>
                </a:tc>
                <a:extLst>
                  <a:ext uri="{0D108BD9-81ED-4DB2-BD59-A6C34878D82A}">
                    <a16:rowId xmlns:a16="http://schemas.microsoft.com/office/drawing/2014/main" val="10000"/>
                  </a:ext>
                </a:extLst>
              </a:tr>
              <a:tr h="1331880">
                <a:tc rowSpan="7">
                  <a:txBody>
                    <a:bodyPr/>
                    <a:lstStyle>
                      <a:lvl1pPr>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zh-TW"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11</a:t>
                      </a:r>
                      <a:r>
                        <a:rPr kumimoji="0" lang="zh-TW" altLang="en-US"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月</a:t>
                      </a:r>
                    </a:p>
                  </a:txBody>
                  <a:tcPr marL="91439" marR="91439" marT="45703" marB="4570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lvl1pPr>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zh-TW" sz="1900" b="1" i="0" u="none" strike="noStrike" kern="1200" cap="none" normalizeH="0" baseline="0" dirty="0" smtClean="0">
                          <a:ln>
                            <a:noFill/>
                          </a:ln>
                          <a:solidFill>
                            <a:srgbClr val="0000FF"/>
                          </a:solidFill>
                          <a:effectLst/>
                          <a:latin typeface="Arial" panose="020B0604020202020204" pitchFamily="34" charset="0"/>
                          <a:ea typeface="微軟正黑體" panose="020B0604030504040204" pitchFamily="34" charset="-120"/>
                          <a:cs typeface="Arial" panose="020B0604020202020204" pitchFamily="34" charset="0"/>
                        </a:rPr>
                        <a:t>114.10</a:t>
                      </a:r>
                      <a:r>
                        <a:rPr kumimoji="0" lang="zh-TW" altLang="en-US" sz="1900" b="1" i="0" u="none" strike="noStrike" kern="1200" cap="none" normalizeH="0" baseline="0" dirty="0">
                          <a:ln>
                            <a:noFill/>
                          </a:ln>
                          <a:solidFill>
                            <a:srgbClr val="0000FF"/>
                          </a:solidFill>
                          <a:effectLst/>
                          <a:latin typeface="Arial" panose="020B0604020202020204" pitchFamily="34" charset="0"/>
                          <a:ea typeface="微軟正黑體" panose="020B0604030504040204" pitchFamily="34" charset="-120"/>
                          <a:cs typeface="Arial" panose="020B0604020202020204" pitchFamily="34" charset="0"/>
                        </a:rPr>
                        <a:t>期</a:t>
                      </a:r>
                      <a:r>
                        <a:rPr kumimoji="0" lang="zh-TW" altLang="en-US"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：基</a:t>
                      </a:r>
                      <a:r>
                        <a:rPr kumimoji="0" lang="en-US" altLang="zh-TW"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(1</a:t>
                      </a:r>
                      <a:r>
                        <a:rPr kumimoji="0" lang="zh-TW" altLang="en-US"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3</a:t>
                      </a:r>
                      <a:r>
                        <a:rPr kumimoji="0" lang="zh-TW" altLang="en-US"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6</a:t>
                      </a:r>
                      <a:r>
                        <a:rPr kumimoji="0" lang="zh-TW" altLang="en-US"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7</a:t>
                      </a:r>
                      <a:r>
                        <a:rPr kumimoji="0" lang="en-US" altLang="zh-TW" sz="1900" b="1" i="0" u="none" strike="noStrike" kern="1200"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p>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en-US" sz="1900" b="1" i="0" u="none" strike="noStrike" kern="1200"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學</a:t>
                      </a:r>
                      <a:r>
                        <a:rPr kumimoji="0" lang="en-US" altLang="zh-TW" sz="1900" b="1" i="0" u="none" strike="noStrike" kern="1200"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(1</a:t>
                      </a:r>
                      <a:r>
                        <a:rPr kumimoji="0" lang="zh-TW" altLang="en-US" sz="1900" b="1" i="0" u="none" strike="noStrike" kern="1200"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900" b="1" i="0" u="none" strike="noStrike" kern="1200"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2</a:t>
                      </a:r>
                      <a:r>
                        <a:rPr kumimoji="0" lang="zh-TW" altLang="en-US" sz="1900" b="1" i="0" u="none" strike="noStrike" kern="1200"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900" b="1" i="0" u="none" strike="noStrike" kern="1200"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4</a:t>
                      </a:r>
                      <a:r>
                        <a:rPr kumimoji="0" lang="zh-TW" altLang="en-US" sz="1900" b="1" i="0" u="none" strike="noStrike" kern="1200"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900" b="1" i="0" u="none" strike="noStrike" kern="1200"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4-2</a:t>
                      </a:r>
                      <a:r>
                        <a:rPr kumimoji="0" lang="zh-TW" altLang="en-US" sz="1900" b="1" i="0" u="none" strike="noStrike" kern="1200"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900" b="1" i="0" u="none" strike="noStrike" kern="1200"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5</a:t>
                      </a:r>
                      <a:r>
                        <a:rPr kumimoji="0" lang="zh-TW" altLang="en-US" sz="1900" b="1" i="0" u="none" strike="noStrike" kern="1200"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900" b="1" i="0" u="none" strike="noStrike" kern="1200"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6</a:t>
                      </a:r>
                      <a:r>
                        <a:rPr kumimoji="0" lang="zh-TW" altLang="en-US" sz="1900" b="1" i="0" u="none" strike="noStrike" kern="1200"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900" b="1" i="0" u="none" strike="noStrike" kern="1200"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7</a:t>
                      </a:r>
                      <a:r>
                        <a:rPr kumimoji="0" lang="zh-TW" altLang="en-US" sz="1900" b="1" i="0" u="none" strike="noStrike" kern="1200"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900" b="1" i="0" u="none" strike="noStrike" kern="1200"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8</a:t>
                      </a:r>
                      <a:r>
                        <a:rPr kumimoji="0" lang="zh-TW" altLang="en-US" sz="1900" b="1" i="0" u="none" strike="noStrike" kern="1200"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900" b="1" i="0" u="none" strike="noStrike" kern="1200"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10</a:t>
                      </a:r>
                      <a:r>
                        <a:rPr kumimoji="0" lang="zh-TW" altLang="en-US" sz="1900" b="1" i="0" u="none" strike="noStrike" kern="1200"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900" b="1" i="0" u="none" strike="noStrike" kern="1200"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20-1</a:t>
                      </a:r>
                      <a:r>
                        <a:rPr kumimoji="0" lang="zh-TW" altLang="en-US" sz="1900" b="1" i="0" u="none" strike="noStrike" kern="1200"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900" b="1" i="0" u="none" strike="noStrike" kern="1200"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24)</a:t>
                      </a:r>
                    </a:p>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en-US" sz="1900" b="1" i="0" u="none" strike="noStrike" kern="1200"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教</a:t>
                      </a:r>
                      <a:r>
                        <a:rPr kumimoji="0" lang="en-US" altLang="zh-TW"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900" b="1" i="0" u="none" strike="noStrike" kern="1200"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1</a:t>
                      </a:r>
                      <a:r>
                        <a:rPr kumimoji="0" lang="zh-TW" altLang="en-US" sz="1900" b="1" i="0" u="none" strike="noStrike" kern="1200"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900" b="1" i="0" u="none" strike="noStrike" kern="1200"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6</a:t>
                      </a:r>
                      <a:r>
                        <a:rPr kumimoji="0" lang="zh-TW" altLang="en-US" sz="1900" b="1" i="0" u="none" strike="noStrike" kern="1200"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900" b="1" i="0" u="none" strike="noStrike" kern="1200"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7</a:t>
                      </a:r>
                      <a:r>
                        <a:rPr kumimoji="0" lang="zh-TW" altLang="en-US" sz="1900" b="1" i="0" u="none" strike="noStrike" kern="1200"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900" b="1" i="0" u="none" strike="noStrike" kern="1200"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8)</a:t>
                      </a:r>
                      <a:r>
                        <a:rPr kumimoji="0" lang="zh-TW" altLang="en-US" sz="1900" b="1" i="0" u="none" strike="noStrike"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 </a:t>
                      </a:r>
                      <a:r>
                        <a:rPr kumimoji="0" lang="zh-TW" altLang="en-US" sz="1900" b="1" i="0" u="none" strike="noStrike"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zh-TW" altLang="en-US"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職</a:t>
                      </a:r>
                      <a:r>
                        <a:rPr kumimoji="0" lang="en-US" altLang="zh-TW"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(1</a:t>
                      </a:r>
                      <a:r>
                        <a:rPr kumimoji="0" lang="zh-TW" altLang="en-US"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2)</a:t>
                      </a:r>
                      <a:r>
                        <a:rPr kumimoji="0" lang="zh-TW" altLang="en-US" sz="1900" b="1" i="0" u="none" strike="noStrike"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 ；</a:t>
                      </a:r>
                      <a:r>
                        <a:rPr kumimoji="0" lang="zh-TW" altLang="en-US"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研</a:t>
                      </a:r>
                      <a:r>
                        <a:rPr kumimoji="0" lang="en-US" altLang="zh-TW"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(5</a:t>
                      </a:r>
                      <a:r>
                        <a:rPr kumimoji="0" lang="zh-TW" altLang="en-US"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8)</a:t>
                      </a:r>
                      <a:r>
                        <a:rPr kumimoji="0" lang="zh-TW" altLang="en-US" sz="1900" b="1" i="0" u="none" strike="noStrike"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 ；</a:t>
                      </a:r>
                      <a:r>
                        <a:rPr kumimoji="0" lang="zh-TW" altLang="en-US" sz="1900" b="1" i="0" u="none" strike="noStrike" kern="1200"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校</a:t>
                      </a:r>
                      <a:r>
                        <a:rPr kumimoji="0" lang="en-US" altLang="zh-TW"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(2</a:t>
                      </a:r>
                      <a:r>
                        <a:rPr kumimoji="0" lang="zh-TW" altLang="en-US"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3</a:t>
                      </a:r>
                      <a:r>
                        <a:rPr kumimoji="0" lang="zh-TW" altLang="en-US"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4</a:t>
                      </a:r>
                      <a:r>
                        <a:rPr kumimoji="0" lang="zh-TW" altLang="en-US" sz="1900" b="1" i="0" u="none" strike="noStrike" kern="1200"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900" b="1" i="0" u="none" strike="noStrike" kern="1200"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8</a:t>
                      </a:r>
                      <a:r>
                        <a:rPr kumimoji="0" lang="zh-TW" altLang="en-US" sz="1900" b="1" i="0" u="none" strike="noStrike" kern="1200"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900" b="1" i="0" u="none" strike="noStrike" kern="1200"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10-1</a:t>
                      </a:r>
                      <a:r>
                        <a:rPr kumimoji="0" lang="zh-TW" altLang="en-US"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10-2)</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zh-TW" sz="1900" b="1" i="0" u="none" strike="noStrike" kern="1200" cap="none" normalizeH="0" baseline="0" dirty="0" smtClean="0">
                          <a:ln>
                            <a:noFill/>
                          </a:ln>
                          <a:solidFill>
                            <a:srgbClr val="0000FF"/>
                          </a:solidFill>
                          <a:effectLst/>
                          <a:latin typeface="Arial" panose="020B0604020202020204" pitchFamily="34" charset="0"/>
                          <a:ea typeface="微軟正黑體" panose="020B0604030504040204" pitchFamily="34" charset="-120"/>
                          <a:cs typeface="Arial" panose="020B0604020202020204" pitchFamily="34" charset="0"/>
                        </a:rPr>
                        <a:t>114.03</a:t>
                      </a:r>
                      <a:r>
                        <a:rPr kumimoji="0" lang="zh-TW" altLang="en-US" sz="1900" b="1" i="0" u="none" strike="noStrike" kern="1200" cap="none" normalizeH="0" baseline="0" dirty="0">
                          <a:ln>
                            <a:noFill/>
                          </a:ln>
                          <a:solidFill>
                            <a:srgbClr val="0000FF"/>
                          </a:solidFill>
                          <a:effectLst/>
                          <a:latin typeface="Arial" panose="020B0604020202020204" pitchFamily="34" charset="0"/>
                          <a:ea typeface="微軟正黑體" panose="020B0604030504040204" pitchFamily="34" charset="-120"/>
                          <a:cs typeface="Arial" panose="020B0604020202020204" pitchFamily="34" charset="0"/>
                        </a:rPr>
                        <a:t>期</a:t>
                      </a:r>
                      <a:r>
                        <a:rPr kumimoji="0" lang="zh-TW" altLang="en-US" sz="1900" b="1" i="0" u="none" strike="noStrike" kern="1200"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sym typeface="Wingdings" panose="05000000000000000000" pitchFamily="2" charset="2"/>
                        </a:rPr>
                        <a:t>：</a:t>
                      </a:r>
                      <a:r>
                        <a:rPr kumimoji="0" lang="zh-TW" altLang="en-US" sz="1900" b="1" i="0" u="none" strike="noStrike" kern="1200"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學</a:t>
                      </a:r>
                      <a:r>
                        <a:rPr kumimoji="0" lang="en-US" altLang="zh-TW" sz="1900" b="1" i="0" u="none" strike="noStrike" kern="1200"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(6</a:t>
                      </a:r>
                      <a:r>
                        <a:rPr kumimoji="0" lang="zh-TW" altLang="en-US" sz="1900" b="1" i="0" u="none" strike="noStrike" kern="1200"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900" b="1" i="0" u="none" strike="noStrike" kern="1200"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7</a:t>
                      </a:r>
                      <a:r>
                        <a:rPr kumimoji="0" lang="zh-TW" altLang="en-US" sz="1900" b="1" i="0" u="none" strike="noStrike" kern="1200"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900" b="1" i="0" u="none" strike="noStrike" kern="1200"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8)</a:t>
                      </a:r>
                      <a:r>
                        <a:rPr kumimoji="0" lang="zh-TW" altLang="en-US" sz="1900" b="1" i="0" u="none" strike="noStrike"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 ；</a:t>
                      </a:r>
                      <a:r>
                        <a:rPr kumimoji="0" lang="zh-TW" altLang="en-US" sz="1900" b="1" i="0" u="none" strike="noStrike" kern="1200"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教</a:t>
                      </a:r>
                      <a:r>
                        <a:rPr kumimoji="0" lang="en-US" altLang="zh-TW" sz="1900" b="1" i="0" u="none" strike="noStrike" kern="1200"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(1)</a:t>
                      </a:r>
                      <a:r>
                        <a:rPr kumimoji="0" lang="zh-TW" altLang="en-US" sz="1900" b="1" i="0" u="none" strike="noStrike"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zh-TW" altLang="en-US" sz="1900" b="1" i="0" u="none" strike="noStrike" kern="1200"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sym typeface="Wingdings" panose="05000000000000000000" pitchFamily="2" charset="2"/>
                        </a:rPr>
                        <a:t>研</a:t>
                      </a:r>
                      <a:r>
                        <a:rPr kumimoji="0" lang="en-US" altLang="zh-TW"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sym typeface="Wingdings" panose="05000000000000000000" pitchFamily="2" charset="2"/>
                        </a:rPr>
                        <a:t>(4</a:t>
                      </a:r>
                      <a:r>
                        <a:rPr kumimoji="0" lang="zh-TW" altLang="en-US"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sym typeface="Wingdings" panose="05000000000000000000" pitchFamily="2" charset="2"/>
                        </a:rPr>
                        <a:t>、</a:t>
                      </a:r>
                      <a:r>
                        <a:rPr kumimoji="0" lang="en-US" altLang="zh-TW"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sym typeface="Wingdings" panose="05000000000000000000" pitchFamily="2" charset="2"/>
                        </a:rPr>
                        <a:t>9</a:t>
                      </a:r>
                      <a:r>
                        <a:rPr kumimoji="0" lang="zh-TW" altLang="en-US"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sym typeface="Wingdings" panose="05000000000000000000" pitchFamily="2" charset="2"/>
                        </a:rPr>
                        <a:t>、</a:t>
                      </a:r>
                      <a:r>
                        <a:rPr kumimoji="0" lang="en-US" altLang="zh-TW"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sym typeface="Wingdings" panose="05000000000000000000" pitchFamily="2" charset="2"/>
                        </a:rPr>
                        <a:t>13</a:t>
                      </a:r>
                      <a:r>
                        <a:rPr kumimoji="0" lang="en-US" altLang="zh-TW" sz="1900" b="1" i="0" u="none" strike="noStrike" kern="1200"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sym typeface="Wingdings" panose="05000000000000000000" pitchFamily="2" charset="2"/>
                        </a:rPr>
                        <a:t>)</a:t>
                      </a:r>
                    </a:p>
                  </a:txBody>
                  <a:tcPr marL="91439" marR="91439" marT="45703" marB="4570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zh-TW" altLang="en-US" sz="1900" b="1" i="0" u="none" strike="noStrike"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私立大學校院獎補助小組</a:t>
                      </a:r>
                      <a:endParaRPr kumimoji="0" lang="en-US" altLang="zh-TW" sz="1900" b="1" i="0" u="none" strike="noStrike"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endParaRPr>
                    </a:p>
                  </a:txBody>
                  <a:tcPr marL="91439" marR="91439" marT="45703" marB="4570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477983">
                <a:tc v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zh-TW" altLang="en-US" sz="1700" b="1" i="0" u="none" strike="noStrike" kern="1200" cap="none" normalizeH="0" baseline="0" dirty="0">
                        <a:ln>
                          <a:noFill/>
                        </a:ln>
                        <a:solidFill>
                          <a:srgbClr val="000000"/>
                        </a:solidFill>
                        <a:effectLst>
                          <a:outerShdw blurRad="38100" dist="38100" dir="2700000" algn="tl">
                            <a:srgbClr val="FFFFFF"/>
                          </a:outerShdw>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91439" marR="91439" marT="45703" marB="4570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CC"/>
                    </a:solidFill>
                  </a:tcPr>
                </a:tc>
                <a:tc>
                  <a:txBody>
                    <a:bodyPr/>
                    <a:lstStyle>
                      <a:lvl1pPr>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zh-TW" altLang="en-US"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基</a:t>
                      </a:r>
                      <a:r>
                        <a:rPr kumimoji="0" lang="en-US" altLang="zh-TW"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(1</a:t>
                      </a:r>
                      <a:r>
                        <a:rPr kumimoji="0" lang="zh-TW" altLang="en-US"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2</a:t>
                      </a:r>
                      <a:r>
                        <a:rPr kumimoji="0" lang="zh-TW" altLang="en-US"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6</a:t>
                      </a:r>
                      <a:r>
                        <a:rPr kumimoji="0" lang="zh-TW" altLang="en-US"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7)</a:t>
                      </a:r>
                      <a:r>
                        <a:rPr kumimoji="0" lang="zh-TW" altLang="en-US" sz="1900" b="1" i="0" u="none" strike="noStrike"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 ；</a:t>
                      </a:r>
                      <a:r>
                        <a:rPr kumimoji="0" lang="zh-TW" altLang="en-US"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教</a:t>
                      </a:r>
                      <a:r>
                        <a:rPr kumimoji="0" lang="en-US" altLang="zh-TW"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(1)</a:t>
                      </a:r>
                      <a:r>
                        <a:rPr kumimoji="0" lang="zh-TW" altLang="en-US" sz="1900" b="1" i="0" u="none" strike="noStrike"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 ；</a:t>
                      </a:r>
                      <a:r>
                        <a:rPr kumimoji="0" lang="zh-TW" altLang="en-US"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職</a:t>
                      </a:r>
                      <a:r>
                        <a:rPr kumimoji="0" lang="en-US" altLang="zh-TW"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(2</a:t>
                      </a:r>
                      <a:r>
                        <a:rPr kumimoji="0" lang="zh-TW" altLang="en-US"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6</a:t>
                      </a:r>
                      <a:r>
                        <a:rPr kumimoji="0" lang="en-US" altLang="zh-TW" sz="1900" b="1" i="0" u="none" strike="noStrike" kern="1200"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zh-TW" altLang="en-US" sz="1900" b="1" i="0" u="none" strike="noStrike"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 ；</a:t>
                      </a:r>
                      <a:r>
                        <a:rPr kumimoji="0" lang="zh-TW" altLang="en-US" sz="1900" b="1" i="0" u="none" strike="noStrike" kern="1200"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校</a:t>
                      </a:r>
                      <a:r>
                        <a:rPr kumimoji="0" lang="en-US" altLang="zh-TW" sz="1900" b="1" i="0" u="none" strike="noStrike" kern="1200"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(15)</a:t>
                      </a:r>
                      <a:endParaRPr kumimoji="0" lang="zh-TW" altLang="en-US" sz="1900" b="1" i="0" u="none" strike="noStrike" kern="1200"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endParaRPr>
                    </a:p>
                  </a:txBody>
                  <a:tcPr marL="91439" marR="91439" marT="45703" marB="4570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lumMod val="85000"/>
                      </a:schemeClr>
                    </a:solidFill>
                  </a:tcPr>
                </a:tc>
                <a:tc>
                  <a:txBody>
                    <a:bodyPr/>
                    <a:lstStyle>
                      <a:lvl1pPr>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en-US" sz="1900" b="1" i="0" u="none" strike="noStrike"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大專校院一覽表</a:t>
                      </a:r>
                    </a:p>
                  </a:txBody>
                  <a:tcPr marL="91439" marR="91439" marT="45703" marB="4570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lumMod val="85000"/>
                      </a:schemeClr>
                    </a:solidFill>
                  </a:tcPr>
                </a:tc>
                <a:extLst>
                  <a:ext uri="{0D108BD9-81ED-4DB2-BD59-A6C34878D82A}">
                    <a16:rowId xmlns:a16="http://schemas.microsoft.com/office/drawing/2014/main" val="3319820161"/>
                  </a:ext>
                </a:extLst>
              </a:tr>
              <a:tr h="1448435">
                <a:tc vMerge="1">
                  <a:txBody>
                    <a:bodyPr/>
                    <a:lstStyle/>
                    <a:p>
                      <a:endParaRPr lang="zh-TW" altLang="en-US"/>
                    </a:p>
                  </a:txBody>
                  <a:tcPr/>
                </a:tc>
                <a:tc>
                  <a:txBody>
                    <a:bodyPr/>
                    <a:lstStyle>
                      <a:lvl1pPr>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en-US"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基</a:t>
                      </a:r>
                      <a:r>
                        <a:rPr kumimoji="0" lang="en-US" altLang="zh-TW"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(1</a:t>
                      </a:r>
                      <a:r>
                        <a:rPr kumimoji="0" lang="zh-TW" altLang="en-US"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2</a:t>
                      </a:r>
                      <a:r>
                        <a:rPr kumimoji="0" lang="zh-TW" altLang="en-US"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6</a:t>
                      </a:r>
                      <a:r>
                        <a:rPr kumimoji="0" lang="zh-TW" altLang="en-US"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7)</a:t>
                      </a:r>
                    </a:p>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en-US"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學</a:t>
                      </a:r>
                      <a:r>
                        <a:rPr kumimoji="0" lang="en-US" altLang="zh-TW"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(1</a:t>
                      </a:r>
                      <a:r>
                        <a:rPr kumimoji="0" lang="zh-TW" altLang="en-US"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3</a:t>
                      </a:r>
                      <a:r>
                        <a:rPr kumimoji="0" lang="zh-TW" altLang="en-US"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3-1</a:t>
                      </a:r>
                      <a:r>
                        <a:rPr kumimoji="0" lang="zh-TW" altLang="en-US"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4</a:t>
                      </a:r>
                      <a:r>
                        <a:rPr kumimoji="0" lang="zh-TW" altLang="en-US"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4-1</a:t>
                      </a:r>
                      <a:r>
                        <a:rPr kumimoji="0" lang="zh-TW" altLang="en-US"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4-2</a:t>
                      </a:r>
                      <a:r>
                        <a:rPr kumimoji="0" lang="zh-TW" altLang="en-US"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4-3</a:t>
                      </a:r>
                      <a:r>
                        <a:rPr kumimoji="0" lang="zh-TW" altLang="en-US"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5</a:t>
                      </a:r>
                      <a:r>
                        <a:rPr kumimoji="0" lang="zh-TW" altLang="en-US"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5-1</a:t>
                      </a:r>
                      <a:r>
                        <a:rPr kumimoji="0" lang="zh-TW" altLang="en-US"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5-2</a:t>
                      </a:r>
                      <a:r>
                        <a:rPr kumimoji="0" lang="zh-TW" altLang="en-US"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5-3</a:t>
                      </a:r>
                      <a:r>
                        <a:rPr kumimoji="0" lang="zh-TW" altLang="en-US" sz="1900" b="1" i="0" u="none" strike="noStrike" kern="1200"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900" b="1" i="0" u="none" strike="noStrike" kern="1200"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5-4</a:t>
                      </a:r>
                      <a:r>
                        <a:rPr kumimoji="0" lang="zh-TW" altLang="en-US" sz="1900" b="1" i="0" u="none" strike="noStrike" kern="1200"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900" b="1" i="0" u="none" strike="noStrike" kern="1200"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6</a:t>
                      </a:r>
                      <a:r>
                        <a:rPr kumimoji="0" lang="zh-TW" altLang="en-US"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7</a:t>
                      </a:r>
                      <a:r>
                        <a:rPr kumimoji="0" lang="zh-TW" altLang="en-US"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8</a:t>
                      </a:r>
                      <a:r>
                        <a:rPr kumimoji="0" lang="zh-TW" altLang="en-US"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12</a:t>
                      </a:r>
                      <a:r>
                        <a:rPr kumimoji="0" lang="zh-TW" altLang="en-US"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13</a:t>
                      </a:r>
                      <a:r>
                        <a:rPr kumimoji="0" lang="zh-TW" altLang="en-US"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14</a:t>
                      </a:r>
                      <a:r>
                        <a:rPr kumimoji="0" lang="zh-TW" altLang="en-US"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20-1</a:t>
                      </a:r>
                      <a:r>
                        <a:rPr kumimoji="0" lang="zh-TW" altLang="en-US"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24</a:t>
                      </a:r>
                      <a:r>
                        <a:rPr kumimoji="0" lang="zh-TW" altLang="en-US"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24-A</a:t>
                      </a:r>
                      <a:r>
                        <a:rPr kumimoji="0" lang="zh-TW" altLang="en-US"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24-1</a:t>
                      </a:r>
                      <a:r>
                        <a:rPr kumimoji="0" lang="zh-TW" altLang="en-US"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24-2</a:t>
                      </a:r>
                      <a:r>
                        <a:rPr kumimoji="0" lang="zh-TW" altLang="en-US"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33)</a:t>
                      </a:r>
                    </a:p>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en-US"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教</a:t>
                      </a:r>
                      <a:r>
                        <a:rPr kumimoji="0" lang="en-US" altLang="zh-TW"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(1)</a:t>
                      </a:r>
                      <a:r>
                        <a:rPr kumimoji="0" lang="zh-TW" altLang="en-US" sz="1900" b="1" i="0" u="none" strike="noStrike"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 ；</a:t>
                      </a:r>
                      <a:r>
                        <a:rPr kumimoji="0" lang="zh-TW" altLang="en-US"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職</a:t>
                      </a:r>
                      <a:r>
                        <a:rPr kumimoji="0" lang="en-US" altLang="zh-TW"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(1</a:t>
                      </a:r>
                      <a:r>
                        <a:rPr kumimoji="0" lang="zh-TW" altLang="en-US"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2</a:t>
                      </a:r>
                      <a:r>
                        <a:rPr kumimoji="0" lang="en-US" altLang="zh-TW" sz="1900" b="1" i="0" u="none" strike="noStrike" kern="1200"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zh-TW" altLang="en-US" sz="1900" b="1" i="0" u="none" strike="noStrike" kern="1200"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；校</a:t>
                      </a:r>
                      <a:r>
                        <a:rPr kumimoji="0" lang="en-US" altLang="zh-TW"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(2</a:t>
                      </a:r>
                      <a:r>
                        <a:rPr kumimoji="0" lang="zh-TW" altLang="en-US"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3</a:t>
                      </a:r>
                      <a:r>
                        <a:rPr kumimoji="0" lang="zh-TW" altLang="en-US"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4</a:t>
                      </a:r>
                      <a:r>
                        <a:rPr kumimoji="0" lang="zh-TW" altLang="en-US"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5</a:t>
                      </a:r>
                      <a:r>
                        <a:rPr kumimoji="0" lang="zh-TW" altLang="en-US"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6</a:t>
                      </a:r>
                      <a:r>
                        <a:rPr kumimoji="0" lang="zh-TW" altLang="en-US"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7</a:t>
                      </a:r>
                      <a:r>
                        <a:rPr kumimoji="0" lang="zh-TW" altLang="en-US"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8</a:t>
                      </a:r>
                      <a:r>
                        <a:rPr kumimoji="0" lang="zh-TW" altLang="en-US"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17</a:t>
                      </a:r>
                      <a:r>
                        <a:rPr kumimoji="0" lang="zh-TW" altLang="en-US"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18)</a:t>
                      </a:r>
                    </a:p>
                  </a:txBody>
                  <a:tcPr marL="91439" marR="91439" marT="45703" marB="4570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en-US" sz="1900" b="1" i="0" u="none" strike="noStrike"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教育部統計處</a:t>
                      </a:r>
                    </a:p>
                  </a:txBody>
                  <a:tcPr marL="91439" marR="91439" marT="45703" marB="4570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798135">
                <a:tc vMerge="1">
                  <a:txBody>
                    <a:bodyPr/>
                    <a:lstStyle/>
                    <a:p>
                      <a:endParaRPr lang="zh-TW" alt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zh-TW" altLang="en-US"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基</a:t>
                      </a:r>
                      <a:r>
                        <a:rPr kumimoji="0" lang="en-US" altLang="zh-TW"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(6</a:t>
                      </a:r>
                      <a:r>
                        <a:rPr kumimoji="0" lang="en-US" altLang="zh-TW" sz="1900" b="1" i="0" u="none" strike="noStrike" kern="1200"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zh-TW" altLang="en-US" sz="1900" b="1" i="0" u="none" strike="noStrike"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zh-TW" altLang="en-US"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學</a:t>
                      </a:r>
                      <a:r>
                        <a:rPr kumimoji="0" lang="en-US" altLang="zh-TW"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(1</a:t>
                      </a:r>
                      <a:r>
                        <a:rPr kumimoji="0" lang="zh-TW" altLang="en-US"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3</a:t>
                      </a:r>
                      <a:r>
                        <a:rPr kumimoji="0" lang="zh-TW" altLang="en-US"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3-1</a:t>
                      </a:r>
                      <a:r>
                        <a:rPr kumimoji="0" lang="zh-TW" altLang="en-US"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4</a:t>
                      </a:r>
                      <a:r>
                        <a:rPr kumimoji="0" lang="zh-TW" altLang="en-US"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4-1</a:t>
                      </a:r>
                      <a:r>
                        <a:rPr kumimoji="0" lang="zh-TW" altLang="en-US"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4-2</a:t>
                      </a:r>
                      <a:r>
                        <a:rPr kumimoji="0" lang="zh-TW" altLang="en-US"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4-3</a:t>
                      </a:r>
                      <a:r>
                        <a:rPr kumimoji="0" lang="zh-TW" altLang="en-US"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5</a:t>
                      </a:r>
                      <a:r>
                        <a:rPr kumimoji="0" lang="zh-TW" altLang="en-US"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5-1</a:t>
                      </a:r>
                      <a:r>
                        <a:rPr kumimoji="0" lang="zh-TW" altLang="en-US"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5-2</a:t>
                      </a:r>
                      <a:r>
                        <a:rPr kumimoji="0" lang="zh-TW" altLang="en-US"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5-3</a:t>
                      </a:r>
                      <a:r>
                        <a:rPr kumimoji="0" lang="zh-TW" altLang="en-US"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12</a:t>
                      </a:r>
                      <a:r>
                        <a:rPr kumimoji="0" lang="zh-TW" altLang="en-US"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13</a:t>
                      </a:r>
                      <a:r>
                        <a:rPr kumimoji="0" lang="zh-TW" altLang="en-US"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20-1)</a:t>
                      </a:r>
                      <a:r>
                        <a:rPr kumimoji="0" lang="zh-TW" altLang="en-US"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；校</a:t>
                      </a:r>
                      <a:r>
                        <a:rPr kumimoji="0" lang="en-US" altLang="zh-TW"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(15)</a:t>
                      </a:r>
                      <a:endParaRPr kumimoji="0" lang="zh-TW" altLang="en-US"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endParaRPr>
                    </a:p>
                  </a:txBody>
                  <a:tcPr marL="91439" marR="91439" marT="45703" marB="4570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lumMod val="8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zh-TW" altLang="en-US" sz="1900" b="1" i="0" u="none" strike="noStrike"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大專校院學生基本資料庫</a:t>
                      </a:r>
                      <a:endParaRPr lang="zh-TW" altLang="en-US" sz="1900" b="1" dirty="0">
                        <a:effectLst/>
                        <a:latin typeface="Arial" panose="020B0604020202020204" pitchFamily="34" charset="0"/>
                        <a:ea typeface="微軟正黑體" panose="020B0604030504040204" pitchFamily="34" charset="-120"/>
                        <a:cs typeface="Arial" panose="020B0604020202020204" pitchFamily="34" charset="0"/>
                      </a:endParaRPr>
                    </a:p>
                  </a:txBody>
                  <a:tcPr marL="91439" marR="91439" marT="45703" marB="4570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lumMod val="85000"/>
                      </a:schemeClr>
                    </a:solidFill>
                  </a:tcPr>
                </a:tc>
                <a:extLst>
                  <a:ext uri="{0D108BD9-81ED-4DB2-BD59-A6C34878D82A}">
                    <a16:rowId xmlns:a16="http://schemas.microsoft.com/office/drawing/2014/main" val="10003"/>
                  </a:ext>
                </a:extLst>
              </a:tr>
              <a:tr h="485006">
                <a:tc v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zh-TW" altLang="en-US" sz="1800" b="1" i="0" u="none" strike="noStrike" kern="1200" cap="none" normalizeH="0" baseline="0" dirty="0">
                        <a:ln>
                          <a:noFill/>
                        </a:ln>
                        <a:solidFill>
                          <a:srgbClr val="000000"/>
                        </a:solidFill>
                        <a:effectLst>
                          <a:outerShdw blurRad="38100" dist="38100" dir="2700000" algn="tl">
                            <a:srgbClr val="FFFFFF"/>
                          </a:outerShdw>
                        </a:effectLst>
                        <a:latin typeface="Arial" panose="020B0604020202020204" pitchFamily="34" charset="0"/>
                        <a:ea typeface="微軟正黑體" panose="020B0604030504040204" pitchFamily="34" charset="-120"/>
                        <a:cs typeface="Arial" panose="020B0604020202020204" pitchFamily="34" charset="0"/>
                      </a:endParaRPr>
                    </a:p>
                  </a:txBody>
                  <a:tcPr marL="91439" marR="91439" marT="45703" marB="4570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BAE18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zh-TW" altLang="en-US"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教</a:t>
                      </a:r>
                      <a:r>
                        <a:rPr kumimoji="0" lang="en-US" altLang="zh-TW" sz="1900" b="1" i="0" u="none" strike="noStrike"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(1</a:t>
                      </a:r>
                      <a:r>
                        <a:rPr kumimoji="0" lang="zh-TW" altLang="en-US" sz="1900" b="1" i="0" u="none" strike="noStrike"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900" b="1" i="0" u="none" strike="noStrike"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4</a:t>
                      </a:r>
                      <a:r>
                        <a:rPr kumimoji="0" lang="zh-TW" altLang="en-US" sz="1900" b="1" i="0" u="none" strike="noStrike"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900" b="1" i="0" u="none" strike="noStrike"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5</a:t>
                      </a:r>
                      <a:r>
                        <a:rPr kumimoji="0" lang="zh-TW" altLang="en-US" sz="1900" b="1" i="0" u="none" strike="noStrike"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900" b="1" i="0" u="none" strike="noStrike"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6</a:t>
                      </a:r>
                      <a:r>
                        <a:rPr kumimoji="0" lang="zh-TW" altLang="en-US" sz="1900" b="1" i="0" u="none" strike="noStrike"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900" b="1" i="0" u="none" strike="noStrike"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9)</a:t>
                      </a:r>
                      <a:endParaRPr lang="zh-TW" altLang="en-US" sz="1900" b="1" dirty="0">
                        <a:effectLst/>
                        <a:latin typeface="Arial" panose="020B0604020202020204" pitchFamily="34" charset="0"/>
                        <a:ea typeface="微軟正黑體" panose="020B0604030504040204" pitchFamily="34" charset="-120"/>
                        <a:cs typeface="Arial" panose="020B0604020202020204" pitchFamily="34" charset="0"/>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zh-TW" altLang="en-US" sz="1900" b="1" i="0" u="none" strike="noStrike"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教育部人事處</a:t>
                      </a:r>
                    </a:p>
                  </a:txBody>
                  <a:tcPr marL="91439" marR="91439" marT="45683" marB="4568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36812627"/>
                  </a:ext>
                </a:extLst>
              </a:tr>
              <a:tr h="523332">
                <a:tc vMerge="1">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zh-TW" altLang="en-US" sz="1800" b="1" i="0" u="none" strike="noStrike" kern="1200" cap="none" normalizeH="0" baseline="0" dirty="0">
                        <a:ln>
                          <a:noFill/>
                        </a:ln>
                        <a:solidFill>
                          <a:srgbClr val="000000"/>
                        </a:solidFill>
                        <a:effectLst>
                          <a:outerShdw blurRad="38100" dist="38100" dir="2700000" algn="tl">
                            <a:srgbClr val="FFFFFF"/>
                          </a:outerShdw>
                        </a:effectLst>
                        <a:latin typeface="Arial" panose="020B0604020202020204" pitchFamily="34" charset="0"/>
                        <a:ea typeface="微軟正黑體" panose="020B0604030504040204" pitchFamily="34" charset="-120"/>
                        <a:cs typeface="Arial" panose="020B0604020202020204" pitchFamily="34" charset="0"/>
                      </a:endParaRPr>
                    </a:p>
                  </a:txBody>
                  <a:tcPr marL="91439" marR="91439" marT="45703" marB="4570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BAE18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zh-TW" altLang="en-US"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校</a:t>
                      </a:r>
                      <a:r>
                        <a:rPr kumimoji="0" lang="en-US" altLang="zh-TW"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(19</a:t>
                      </a:r>
                      <a:r>
                        <a:rPr kumimoji="0" lang="zh-TW" altLang="en-US"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20</a:t>
                      </a:r>
                      <a:r>
                        <a:rPr kumimoji="0" lang="zh-TW" altLang="en-US"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21</a:t>
                      </a:r>
                      <a:r>
                        <a:rPr kumimoji="0" lang="zh-TW" altLang="en-US"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22</a:t>
                      </a:r>
                      <a:r>
                        <a:rPr kumimoji="0" lang="zh-TW" altLang="en-US"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23)</a:t>
                      </a:r>
                      <a:endParaRPr kumimoji="0" lang="zh-TW" altLang="en-US"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lumMod val="85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en-US" sz="1900" b="1" i="0" u="none" strike="noStrike"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兼任助理承辦單位</a:t>
                      </a:r>
                    </a:p>
                  </a:txBody>
                  <a:tcPr marL="91439" marR="91439" marT="45683" marB="4568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lumMod val="85000"/>
                      </a:schemeClr>
                    </a:solidFill>
                  </a:tcPr>
                </a:tc>
                <a:extLst>
                  <a:ext uri="{0D108BD9-81ED-4DB2-BD59-A6C34878D82A}">
                    <a16:rowId xmlns:a16="http://schemas.microsoft.com/office/drawing/2014/main" val="2338751629"/>
                  </a:ext>
                </a:extLst>
              </a:tr>
              <a:tr h="402672">
                <a:tc vMerge="1">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zh-TW" altLang="en-US" sz="1800" b="1" i="0" u="none" strike="noStrike" kern="1200" cap="none" normalizeH="0" baseline="0" dirty="0">
                        <a:ln>
                          <a:noFill/>
                        </a:ln>
                        <a:solidFill>
                          <a:srgbClr val="000000"/>
                        </a:solidFill>
                        <a:effectLst>
                          <a:outerShdw blurRad="38100" dist="38100" dir="2700000" algn="tl">
                            <a:srgbClr val="FFFFFF"/>
                          </a:outerShdw>
                        </a:effectLst>
                        <a:latin typeface="Arial" panose="020B0604020202020204" pitchFamily="34" charset="0"/>
                        <a:ea typeface="微軟正黑體" panose="020B0604030504040204" pitchFamily="34" charset="-120"/>
                        <a:cs typeface="Arial" panose="020B0604020202020204" pitchFamily="34" charset="0"/>
                      </a:endParaRPr>
                    </a:p>
                  </a:txBody>
                  <a:tcPr marL="91439" marR="91439" marT="45703" marB="4570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BAE18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zh-TW" altLang="en-US" sz="1900" b="1" i="0" u="none" strike="noStrike" kern="1200" cap="none" normalizeH="0" baseline="0" noProof="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學</a:t>
                      </a:r>
                      <a:r>
                        <a:rPr kumimoji="0" lang="en-US" altLang="zh-TW" sz="1900" b="1" i="0" u="none" strike="noStrike" kern="1200" cap="none" normalizeH="0" baseline="0" noProof="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(6</a:t>
                      </a:r>
                      <a:r>
                        <a:rPr kumimoji="0" lang="zh-TW" altLang="en-US" sz="1900" b="1" i="0" u="none" strike="noStrike" kern="1200" cap="none" normalizeH="0" baseline="0" noProof="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900" b="1" i="0" u="none" strike="noStrike" kern="1200" cap="none" normalizeH="0" baseline="0" noProof="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7</a:t>
                      </a:r>
                      <a:r>
                        <a:rPr kumimoji="0" lang="zh-TW" altLang="en-US" sz="1900" b="1" i="0" u="none" strike="noStrike" kern="1200" cap="none" normalizeH="0" baseline="0" noProof="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900" b="1" i="0" u="none" strike="noStrike" kern="1200" cap="none" normalizeH="0" baseline="0" noProof="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8</a:t>
                      </a:r>
                      <a:r>
                        <a:rPr kumimoji="0" lang="zh-TW" altLang="en-US" sz="1900" b="1" i="0" u="none" strike="noStrike" kern="1200" cap="none" normalizeH="0" baseline="0" noProof="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900" b="1" i="0" u="none" strike="noStrike" kern="1200" cap="none" normalizeH="0" baseline="0" noProof="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10</a:t>
                      </a:r>
                      <a:r>
                        <a:rPr kumimoji="0" lang="zh-TW" altLang="en-US" sz="1900" b="1" i="0" u="none" strike="noStrike" kern="1200" cap="none" normalizeH="0" baseline="0" noProof="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900" b="1" i="0" u="none" strike="noStrike" kern="1200" cap="none" normalizeH="0" baseline="0" noProof="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10-2)</a:t>
                      </a:r>
                      <a:r>
                        <a:rPr kumimoji="0" lang="zh-TW" altLang="en-US" sz="1900" b="1" i="0" u="none" strike="noStrike"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 ；</a:t>
                      </a:r>
                      <a:r>
                        <a:rPr kumimoji="0" lang="zh-TW" altLang="en-US" sz="1900" b="1" i="0" u="none" strike="noStrike" kern="1200" cap="none" normalizeH="0" baseline="0" noProof="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研</a:t>
                      </a:r>
                      <a:r>
                        <a:rPr kumimoji="0" lang="en-US" altLang="zh-TW" sz="1900" b="1" i="0" u="none" strike="noStrike" kern="1200" cap="none" normalizeH="0" baseline="0" noProof="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(6</a:t>
                      </a:r>
                      <a:r>
                        <a:rPr kumimoji="0" lang="zh-TW" altLang="en-US" sz="1900" b="1" i="0" u="none" strike="noStrike" kern="1200" cap="none" normalizeH="0" baseline="0" noProof="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900" b="1" i="0" u="none" strike="noStrike" kern="1200" cap="none" normalizeH="0" baseline="0" noProof="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6-1)</a:t>
                      </a: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en-US" sz="19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教育部國際司</a:t>
                      </a:r>
                    </a:p>
                  </a:txBody>
                  <a:tcPr marL="91439" marR="91439" marT="45683" marB="4568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64417958"/>
                  </a:ext>
                </a:extLst>
              </a:tr>
            </a:tbl>
          </a:graphicData>
        </a:graphic>
      </p:graphicFrame>
      <p:sp>
        <p:nvSpPr>
          <p:cNvPr id="5" name="Rectangle 2"/>
          <p:cNvSpPr txBox="1">
            <a:spLocks noChangeArrowheads="1"/>
          </p:cNvSpPr>
          <p:nvPr/>
        </p:nvSpPr>
        <p:spPr>
          <a:xfrm>
            <a:off x="11386" y="105931"/>
            <a:ext cx="12180613" cy="609600"/>
          </a:xfrm>
          <a:prstGeom prst="rect">
            <a:avLst/>
          </a:prstGeom>
        </p:spPr>
        <p:txBody>
          <a:bodyPr vert="horz" lIns="91440" tIns="45720" rIns="91440" bIns="45720" rtlCol="0" anchor="ctr">
            <a:noAutofit/>
          </a:bodyPr>
          <a:lst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a:lstStyle>
          <a:p>
            <a:pPr algn="l" fontAlgn="auto">
              <a:spcAft>
                <a:spcPts val="0"/>
              </a:spcAft>
            </a:pPr>
            <a:r>
              <a:rPr lang="en-US" altLang="zh-TW" sz="4400" b="1" dirty="0" smtClean="0">
                <a:solidFill>
                  <a:srgbClr val="000000"/>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1.5</a:t>
            </a:r>
            <a:r>
              <a:rPr lang="zh-TW" altLang="en-US" sz="4400" b="1" dirty="0" smtClean="0">
                <a:solidFill>
                  <a:srgbClr val="000000"/>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 定期匯出</a:t>
            </a:r>
            <a:r>
              <a:rPr lang="en-US" altLang="zh-TW" sz="4400" b="1" dirty="0" smtClean="0">
                <a:solidFill>
                  <a:srgbClr val="000000"/>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a:t>
            </a:r>
            <a:r>
              <a:rPr lang="zh-TW" altLang="en-US" sz="4400" b="1" dirty="0" smtClean="0">
                <a:solidFill>
                  <a:srgbClr val="000000"/>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每年定期匯出資料予應用單位</a:t>
            </a:r>
            <a:endParaRPr lang="zh-TW" altLang="en-US" sz="4400" b="1" dirty="0">
              <a:solidFill>
                <a:srgbClr val="000000"/>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endParaRPr>
          </a:p>
        </p:txBody>
      </p:sp>
    </p:spTree>
    <p:extLst>
      <p:ext uri="{BB962C8B-B14F-4D97-AF65-F5344CB8AC3E}">
        <p14:creationId xmlns:p14="http://schemas.microsoft.com/office/powerpoint/2010/main" val="217515508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表格 4"/>
          <p:cNvGraphicFramePr>
            <a:graphicFrameLocks noGrp="1"/>
          </p:cNvGraphicFramePr>
          <p:nvPr>
            <p:extLst>
              <p:ext uri="{D42A27DB-BD31-4B8C-83A1-F6EECF244321}">
                <p14:modId xmlns:p14="http://schemas.microsoft.com/office/powerpoint/2010/main" val="394768452"/>
              </p:ext>
            </p:extLst>
          </p:nvPr>
        </p:nvGraphicFramePr>
        <p:xfrm>
          <a:off x="170916" y="732034"/>
          <a:ext cx="11784650" cy="5872702"/>
        </p:xfrm>
        <a:graphic>
          <a:graphicData uri="http://schemas.openxmlformats.org/drawingml/2006/table">
            <a:tbl>
              <a:tblPr/>
              <a:tblGrid>
                <a:gridCol w="1170774">
                  <a:extLst>
                    <a:ext uri="{9D8B030D-6E8A-4147-A177-3AD203B41FA5}">
                      <a16:colId xmlns:a16="http://schemas.microsoft.com/office/drawing/2014/main" val="20000"/>
                    </a:ext>
                  </a:extLst>
                </a:gridCol>
                <a:gridCol w="7646862">
                  <a:extLst>
                    <a:ext uri="{9D8B030D-6E8A-4147-A177-3AD203B41FA5}">
                      <a16:colId xmlns:a16="http://schemas.microsoft.com/office/drawing/2014/main" val="20001"/>
                    </a:ext>
                  </a:extLst>
                </a:gridCol>
                <a:gridCol w="2967014">
                  <a:extLst>
                    <a:ext uri="{9D8B030D-6E8A-4147-A177-3AD203B41FA5}">
                      <a16:colId xmlns:a16="http://schemas.microsoft.com/office/drawing/2014/main" val="20002"/>
                    </a:ext>
                  </a:extLst>
                </a:gridCol>
              </a:tblGrid>
              <a:tr h="355345">
                <a:tc>
                  <a:txBody>
                    <a:bodyPr/>
                    <a:lstStyle>
                      <a:lvl1pPr>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en-US" sz="1800" b="1" i="0" u="none" strike="noStrike"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匯出時程</a:t>
                      </a:r>
                    </a:p>
                  </a:txBody>
                  <a:tcPr marL="91439" marR="91439" marT="45683" marB="4568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lvl1pPr>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en-US" sz="1800" b="1" i="0" u="none" strike="noStrike"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匯出表冊</a:t>
                      </a:r>
                    </a:p>
                  </a:txBody>
                  <a:tcPr marL="91439" marR="91439" marT="45683" marB="4568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lvl1pPr>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en-US" sz="1800" b="1" i="0" u="none" strike="noStrike"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應用單位</a:t>
                      </a:r>
                    </a:p>
                  </a:txBody>
                  <a:tcPr marL="91439" marR="91439" marT="45683" marB="4568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lumMod val="20000"/>
                        <a:lumOff val="80000"/>
                      </a:schemeClr>
                    </a:solidFill>
                  </a:tcPr>
                </a:tc>
                <a:extLst>
                  <a:ext uri="{0D108BD9-81ED-4DB2-BD59-A6C34878D82A}">
                    <a16:rowId xmlns:a16="http://schemas.microsoft.com/office/drawing/2014/main" val="10000"/>
                  </a:ext>
                </a:extLst>
              </a:tr>
              <a:tr h="849952">
                <a:tc rowSpan="4">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zh-TW"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11</a:t>
                      </a:r>
                      <a:r>
                        <a:rPr kumimoji="0" lang="zh-TW" altLang="en-US"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月</a:t>
                      </a:r>
                    </a:p>
                  </a:txBody>
                  <a:tcPr marL="91439" marR="91439" marT="45683" marB="4568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zh-TW" altLang="en-US"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學</a:t>
                      </a:r>
                      <a:r>
                        <a:rPr kumimoji="0" lang="en-US" altLang="zh-TW"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(4</a:t>
                      </a:r>
                      <a:r>
                        <a:rPr kumimoji="0" lang="zh-TW" altLang="en-US"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4-1</a:t>
                      </a:r>
                      <a:r>
                        <a:rPr kumimoji="0" lang="zh-TW" altLang="en-US"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4-2</a:t>
                      </a:r>
                      <a:r>
                        <a:rPr kumimoji="0" lang="zh-TW" altLang="en-US"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4-3</a:t>
                      </a:r>
                      <a:r>
                        <a:rPr kumimoji="0" lang="zh-TW" altLang="en-US"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5</a:t>
                      </a:r>
                      <a:r>
                        <a:rPr kumimoji="0" lang="zh-TW" altLang="en-US"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5-1</a:t>
                      </a:r>
                      <a:r>
                        <a:rPr kumimoji="0" lang="zh-TW" altLang="en-US"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5-2</a:t>
                      </a:r>
                      <a:r>
                        <a:rPr kumimoji="0" lang="zh-TW" altLang="en-US"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5-3</a:t>
                      </a:r>
                      <a:r>
                        <a:rPr kumimoji="0" lang="zh-TW" altLang="en-US"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6</a:t>
                      </a:r>
                      <a:r>
                        <a:rPr kumimoji="0" lang="zh-TW" altLang="en-US"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7</a:t>
                      </a:r>
                      <a:r>
                        <a:rPr kumimoji="0" lang="zh-TW" altLang="en-US"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8</a:t>
                      </a:r>
                      <a:r>
                        <a:rPr kumimoji="0" lang="zh-TW" altLang="en-US"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18</a:t>
                      </a:r>
                      <a:r>
                        <a:rPr kumimoji="0" lang="zh-TW" altLang="en-US"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19</a:t>
                      </a:r>
                      <a:r>
                        <a:rPr kumimoji="0" lang="zh-TW" altLang="en-US"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27</a:t>
                      </a:r>
                      <a:r>
                        <a:rPr kumimoji="0" lang="zh-TW" altLang="en-US"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28)</a:t>
                      </a:r>
                      <a:r>
                        <a:rPr kumimoji="0" lang="zh-TW" altLang="en-US" sz="1800" b="1" i="0" u="none" strike="noStrike"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 </a:t>
                      </a:r>
                      <a:endParaRPr kumimoji="0" lang="en-US" altLang="zh-TW" sz="1800" b="1" i="0" u="none" strike="noStrike"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zh-TW" altLang="en-US"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教</a:t>
                      </a:r>
                      <a:r>
                        <a:rPr kumimoji="0" lang="en-US" altLang="zh-TW"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(1-3)</a:t>
                      </a:r>
                      <a:r>
                        <a:rPr kumimoji="0" lang="zh-TW" altLang="en-US"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；研</a:t>
                      </a:r>
                      <a:r>
                        <a:rPr kumimoji="0" lang="en-US" altLang="zh-TW"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(5</a:t>
                      </a:r>
                      <a:r>
                        <a:rPr kumimoji="0" lang="zh-TW" altLang="en-US"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6</a:t>
                      </a:r>
                      <a:r>
                        <a:rPr kumimoji="0" lang="zh-TW" altLang="en-US"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6-1</a:t>
                      </a:r>
                      <a:r>
                        <a:rPr kumimoji="0" lang="zh-TW" altLang="en-US"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7</a:t>
                      </a:r>
                      <a:r>
                        <a:rPr kumimoji="0" lang="zh-TW" altLang="en-US"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8)</a:t>
                      </a:r>
                      <a:r>
                        <a:rPr kumimoji="0" lang="zh-TW" altLang="en-US" sz="1800" b="1" i="0" u="none" strike="noStrike"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 ；</a:t>
                      </a:r>
                      <a:r>
                        <a:rPr kumimoji="0" lang="zh-TW" altLang="en-US"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校</a:t>
                      </a:r>
                      <a:r>
                        <a:rPr kumimoji="0" lang="en-US" altLang="zh-TW"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(11)</a:t>
                      </a:r>
                    </a:p>
                  </a:txBody>
                  <a:tcPr marL="91439" marR="91439" marT="45683" marB="4568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en-US"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教育部國際化調查</a:t>
                      </a:r>
                    </a:p>
                  </a:txBody>
                  <a:tcPr marL="91439" marR="91439" marT="45683" marB="4568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018847519"/>
                  </a:ext>
                </a:extLst>
              </a:tr>
              <a:tr h="905682">
                <a:tc v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zh-TW" altLang="en-US"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endParaRPr>
                    </a:p>
                  </a:txBody>
                  <a:tcPr marL="91439" marR="91439" marT="45683" marB="4568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BAE18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zh-TW" altLang="en-US"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基</a:t>
                      </a:r>
                      <a:r>
                        <a:rPr kumimoji="0" lang="en-US" altLang="zh-TW"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(1</a:t>
                      </a:r>
                      <a:r>
                        <a:rPr kumimoji="0" lang="zh-TW" altLang="en-US"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2</a:t>
                      </a:r>
                      <a:r>
                        <a:rPr kumimoji="0" lang="zh-TW" altLang="en-US"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6)</a:t>
                      </a:r>
                      <a:r>
                        <a:rPr kumimoji="0" lang="zh-TW" altLang="en-US" sz="1800" b="1" i="0" u="none" strike="noStrike"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 ；</a:t>
                      </a:r>
                      <a:r>
                        <a:rPr kumimoji="0" lang="zh-TW" altLang="en-US"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學</a:t>
                      </a:r>
                      <a:r>
                        <a:rPr kumimoji="0" lang="en-US" altLang="zh-TW"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(1</a:t>
                      </a:r>
                      <a:r>
                        <a:rPr kumimoji="0" lang="zh-TW" altLang="en-US"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2</a:t>
                      </a:r>
                      <a:r>
                        <a:rPr kumimoji="0" lang="zh-TW" altLang="en-US"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4</a:t>
                      </a:r>
                      <a:r>
                        <a:rPr kumimoji="0" lang="zh-TW" altLang="en-US"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4-2</a:t>
                      </a:r>
                      <a:r>
                        <a:rPr kumimoji="0" lang="zh-TW" altLang="en-US"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5</a:t>
                      </a:r>
                      <a:r>
                        <a:rPr kumimoji="0" lang="zh-TW" altLang="en-US"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5-2</a:t>
                      </a:r>
                      <a:r>
                        <a:rPr kumimoji="0" lang="zh-TW" altLang="en-US"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24</a:t>
                      </a:r>
                      <a:r>
                        <a:rPr kumimoji="0" lang="zh-TW" altLang="en-US"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24-A</a:t>
                      </a:r>
                      <a:r>
                        <a:rPr kumimoji="0" lang="zh-TW" altLang="en-US"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24-1</a:t>
                      </a:r>
                      <a:r>
                        <a:rPr kumimoji="0" lang="zh-TW" altLang="en-US"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24-2</a:t>
                      </a:r>
                      <a:r>
                        <a:rPr kumimoji="0" lang="zh-TW" altLang="en-US"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25)</a:t>
                      </a:r>
                      <a:r>
                        <a:rPr kumimoji="0" lang="zh-TW" altLang="en-US" sz="1800" b="1" i="0" u="none" strike="noStrike" kern="1200"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endParaRPr kumimoji="0" lang="en-US" altLang="zh-TW" sz="1800" b="1" i="0" u="none" strike="noStrike" kern="1200"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zh-TW" altLang="en-US" sz="1800" b="1" i="0" u="none" strike="noStrike" kern="1200"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教</a:t>
                      </a:r>
                      <a:r>
                        <a:rPr kumimoji="0" lang="en-US" altLang="zh-TW"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(1)</a:t>
                      </a:r>
                      <a:r>
                        <a:rPr kumimoji="0" lang="zh-TW" altLang="en-US"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、校</a:t>
                      </a:r>
                      <a:r>
                        <a:rPr kumimoji="0" lang="en-US" altLang="zh-TW"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(3</a:t>
                      </a:r>
                      <a:r>
                        <a:rPr kumimoji="0" lang="zh-TW" altLang="en-US"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5)</a:t>
                      </a:r>
                      <a:endParaRPr kumimoji="0" lang="zh-TW" altLang="en-US"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lumMod val="85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en-US" sz="1800" b="1" i="0" u="none" strike="noStrike"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大學總量管制小組</a:t>
                      </a:r>
                    </a:p>
                  </a:txBody>
                  <a:tcPr marL="91439" marR="91439" marT="45683" marB="4568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lumMod val="85000"/>
                      </a:schemeClr>
                    </a:solidFill>
                  </a:tcPr>
                </a:tc>
                <a:extLst>
                  <a:ext uri="{0D108BD9-81ED-4DB2-BD59-A6C34878D82A}">
                    <a16:rowId xmlns:a16="http://schemas.microsoft.com/office/drawing/2014/main" val="706002376"/>
                  </a:ext>
                </a:extLst>
              </a:tr>
              <a:tr h="2203278">
                <a:tc v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zh-TW" altLang="en-US" sz="20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endParaRPr>
                    </a:p>
                  </a:txBody>
                  <a:tcPr marL="91439" marR="91439" marT="45683" marB="4568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BAE18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zh-TW" sz="1800" b="1" i="0" u="none" strike="noStrike" kern="1200" cap="none" normalizeH="0" baseline="0" dirty="0" smtClean="0">
                          <a:ln>
                            <a:noFill/>
                          </a:ln>
                          <a:solidFill>
                            <a:srgbClr val="0000FF"/>
                          </a:solidFill>
                          <a:effectLst/>
                          <a:latin typeface="Arial" panose="020B0604020202020204" pitchFamily="34" charset="0"/>
                          <a:ea typeface="微軟正黑體" panose="020B0604030504040204" pitchFamily="34" charset="-120"/>
                          <a:cs typeface="Arial" panose="020B0604020202020204" pitchFamily="34" charset="0"/>
                        </a:rPr>
                        <a:t>114.10</a:t>
                      </a:r>
                      <a:r>
                        <a:rPr kumimoji="0" lang="zh-TW" altLang="en-US" sz="1800" b="1" i="0" u="none" strike="noStrike" kern="1200" cap="none" normalizeH="0" baseline="0" dirty="0">
                          <a:ln>
                            <a:noFill/>
                          </a:ln>
                          <a:solidFill>
                            <a:srgbClr val="0000FF"/>
                          </a:solidFill>
                          <a:effectLst/>
                          <a:latin typeface="Arial" panose="020B0604020202020204" pitchFamily="34" charset="0"/>
                          <a:ea typeface="微軟正黑體" panose="020B0604030504040204" pitchFamily="34" charset="-120"/>
                          <a:cs typeface="Arial" panose="020B0604020202020204" pitchFamily="34" charset="0"/>
                        </a:rPr>
                        <a:t>期</a:t>
                      </a:r>
                      <a:r>
                        <a:rPr kumimoji="0" lang="zh-TW" altLang="en-US"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zh-TW" altLang="en-US" sz="1800" b="1" i="0" u="none" strike="noStrike" kern="1200" cap="none" spc="0" normalizeH="0" baseline="0" noProof="0" dirty="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學</a:t>
                      </a:r>
                      <a:r>
                        <a:rPr kumimoji="0" lang="en-US" altLang="zh-TW" sz="1800" b="1" i="0" u="none" strike="noStrike" kern="1200" cap="none" spc="0" normalizeH="0" baseline="0" noProof="0" dirty="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(1</a:t>
                      </a:r>
                      <a:r>
                        <a:rPr kumimoji="0" lang="zh-TW" altLang="en-US" sz="1800" b="1" i="0" u="none" strike="noStrike" kern="1200" cap="none" spc="0" normalizeH="0" baseline="0" noProof="0" dirty="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spc="0" normalizeH="0" baseline="0" noProof="0" dirty="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4</a:t>
                      </a:r>
                      <a:r>
                        <a:rPr kumimoji="0" lang="zh-TW" altLang="en-US" sz="1800" b="1" i="0" u="none" strike="noStrike" kern="1200" cap="none" spc="0" normalizeH="0" baseline="0" noProof="0" dirty="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spc="0" normalizeH="0" baseline="0" noProof="0" dirty="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4-1</a:t>
                      </a:r>
                      <a:r>
                        <a:rPr kumimoji="0" lang="zh-TW" altLang="en-US" sz="1800" b="1" i="0" u="none" strike="noStrike" kern="1200" cap="none" spc="0" normalizeH="0" baseline="0" noProof="0" dirty="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spc="0" normalizeH="0" baseline="0" noProof="0" dirty="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4-2</a:t>
                      </a:r>
                      <a:r>
                        <a:rPr kumimoji="0" lang="zh-TW" altLang="en-US" sz="1800" b="1" i="0" u="none" strike="noStrike" kern="1200" cap="none" spc="0" normalizeH="0" baseline="0" noProof="0" dirty="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spc="0" normalizeH="0" baseline="0" noProof="0" dirty="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4-3</a:t>
                      </a:r>
                      <a:r>
                        <a:rPr kumimoji="0" lang="zh-TW" altLang="en-US" sz="1800" b="1" i="0" u="none" strike="noStrike" kern="1200" cap="none" spc="0" normalizeH="0" baseline="0" noProof="0" dirty="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spc="0" normalizeH="0" baseline="0" noProof="0" dirty="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5</a:t>
                      </a:r>
                      <a:r>
                        <a:rPr kumimoji="0" lang="zh-TW" altLang="en-US" sz="1800" b="1" i="0" u="none" strike="noStrike" kern="1200" cap="none" spc="0" normalizeH="0" baseline="0" noProof="0" dirty="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spc="0" normalizeH="0" baseline="0" noProof="0" dirty="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5-1</a:t>
                      </a:r>
                      <a:r>
                        <a:rPr kumimoji="0" lang="zh-TW" altLang="en-US" sz="1800" b="1" i="0" u="none" strike="noStrike" kern="1200" cap="none" spc="0" normalizeH="0" baseline="0" noProof="0" dirty="0" smtClean="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spc="0" normalizeH="0" baseline="0" dirty="0" smtClean="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5-4</a:t>
                      </a:r>
                      <a:r>
                        <a:rPr kumimoji="0" lang="zh-TW" altLang="zh-TW" sz="1800" b="1" i="0" u="none" strike="noStrike" kern="1200" cap="none" spc="0" normalizeH="0" baseline="0" dirty="0" smtClean="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spc="0" normalizeH="0" baseline="0" dirty="0" smtClean="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5-5</a:t>
                      </a:r>
                      <a:r>
                        <a:rPr kumimoji="0" lang="zh-TW" altLang="en-US" sz="1800" b="1" i="0" u="none" strike="noStrike" kern="1200" cap="none" spc="0" normalizeH="0" baseline="0" noProof="0" dirty="0" smtClean="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spc="0" normalizeH="0" baseline="0" noProof="0" dirty="0" smtClean="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6</a:t>
                      </a:r>
                      <a:r>
                        <a:rPr kumimoji="0" lang="zh-TW" altLang="en-US" sz="1800" b="1" i="0" u="none" strike="noStrike" kern="1200" cap="none" spc="0" normalizeH="0" baseline="0" noProof="0" dirty="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spc="0" normalizeH="0" baseline="0" noProof="0" dirty="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8</a:t>
                      </a:r>
                      <a:r>
                        <a:rPr kumimoji="0" lang="zh-TW" altLang="en-US" sz="1800" b="1" i="0" u="none" strike="noStrike" kern="1200" cap="none" spc="0" normalizeH="0" baseline="0" noProof="0" dirty="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spc="0" normalizeH="0" baseline="0" noProof="0" dirty="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9</a:t>
                      </a:r>
                      <a:r>
                        <a:rPr kumimoji="0" lang="zh-TW" altLang="en-US" sz="1800" b="1" i="0" u="none" strike="noStrike" kern="1200" cap="none" spc="0" normalizeH="0" baseline="0" noProof="0" dirty="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spc="0" normalizeH="0" baseline="0" noProof="0" dirty="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10</a:t>
                      </a:r>
                      <a:r>
                        <a:rPr kumimoji="0" lang="zh-TW" altLang="en-US" sz="1800" b="1" i="0" u="none" strike="noStrike" kern="1200" cap="none" spc="0" normalizeH="0" baseline="0" noProof="0" dirty="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spc="0" normalizeH="0" baseline="0" noProof="0" dirty="0" smtClean="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10-2</a:t>
                      </a:r>
                      <a:r>
                        <a:rPr kumimoji="0" lang="zh-TW" altLang="en-US" sz="1800" b="1" i="0" u="none" strike="noStrike" kern="1200" cap="none" spc="0" normalizeH="0" baseline="0" noProof="0" dirty="0" smtClean="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spc="0" normalizeH="0" baseline="0" noProof="0" dirty="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12</a:t>
                      </a:r>
                      <a:r>
                        <a:rPr kumimoji="0" lang="zh-TW" altLang="en-US" sz="1800" b="1" i="0" u="none" strike="noStrike" kern="1200" cap="none" spc="0" normalizeH="0" baseline="0" noProof="0" dirty="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spc="0" normalizeH="0" baseline="0" noProof="0" dirty="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13</a:t>
                      </a:r>
                      <a:r>
                        <a:rPr kumimoji="0" lang="zh-TW" altLang="en-US" sz="1800" b="1" i="0" u="none" strike="noStrike" kern="1200" cap="none" spc="0" normalizeH="0" baseline="0" noProof="0" dirty="0" smtClean="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spc="0" normalizeH="0" baseline="0" noProof="0" dirty="0" smtClean="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19</a:t>
                      </a:r>
                      <a:r>
                        <a:rPr kumimoji="0" lang="zh-TW" altLang="en-US" sz="1800" b="1" i="0" u="none" strike="noStrike" kern="1200" cap="none" spc="0" normalizeH="0" baseline="0" noProof="0" dirty="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spc="0" normalizeH="0" baseline="0" noProof="0" dirty="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20-1</a:t>
                      </a:r>
                      <a:r>
                        <a:rPr kumimoji="0" lang="zh-TW" altLang="en-US" sz="1800" b="1" i="0" u="none" strike="noStrike" kern="1200" cap="none" spc="0" normalizeH="0" baseline="0" noProof="0" dirty="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spc="0" normalizeH="0" baseline="0" noProof="0" dirty="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20-2</a:t>
                      </a:r>
                      <a:r>
                        <a:rPr kumimoji="0" lang="zh-TW" altLang="en-US" sz="1800" b="1" i="0" u="none" strike="noStrike" kern="1200" cap="none" spc="0" normalizeH="0" baseline="0" noProof="0" dirty="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spc="0" normalizeH="0" baseline="0" noProof="0" dirty="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20-3</a:t>
                      </a:r>
                      <a:r>
                        <a:rPr kumimoji="0" lang="zh-TW" altLang="en-US" sz="1800" b="1" i="0" u="none" strike="noStrike" kern="1200" cap="none" spc="0" normalizeH="0" baseline="0" noProof="0" dirty="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spc="0" normalizeH="0" baseline="0" noProof="0" dirty="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24</a:t>
                      </a:r>
                      <a:r>
                        <a:rPr kumimoji="0" lang="zh-TW" altLang="en-US" sz="1800" b="1" i="0" u="none" strike="noStrike" kern="1200" cap="none" spc="0" normalizeH="0" baseline="0" noProof="0" dirty="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spc="0" normalizeH="0" baseline="0" noProof="0" dirty="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24-A</a:t>
                      </a:r>
                      <a:r>
                        <a:rPr kumimoji="0" lang="zh-TW" altLang="en-US" sz="1800" b="1" i="0" u="none" strike="noStrike" kern="1200" cap="none" spc="0" normalizeH="0" baseline="0" noProof="0" dirty="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spc="0" normalizeH="0" baseline="0" noProof="0" dirty="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24-1</a:t>
                      </a:r>
                      <a:r>
                        <a:rPr kumimoji="0" lang="zh-TW" altLang="en-US" sz="1800" b="1" i="0" u="none" strike="noStrike" kern="1200" cap="none" spc="0" normalizeH="0" baseline="0" noProof="0" dirty="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spc="0" normalizeH="0" baseline="0" noProof="0" dirty="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24-2</a:t>
                      </a:r>
                      <a:r>
                        <a:rPr kumimoji="0" lang="zh-TW" altLang="en-US" sz="1800" b="1" i="0" u="none" strike="noStrike" kern="1200" cap="none" spc="0" normalizeH="0" baseline="0" noProof="0" dirty="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spc="0" normalizeH="0" baseline="0" noProof="0" dirty="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26)</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zh-TW" altLang="en-US" sz="1800" b="1" i="0" u="none" strike="noStrike" kern="1200" cap="none" spc="0" normalizeH="0" baseline="0" noProof="0" dirty="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教</a:t>
                      </a:r>
                      <a:r>
                        <a:rPr kumimoji="0" lang="en-US" altLang="zh-TW" sz="1800" b="1" i="0" u="none" strike="noStrike" kern="1200" cap="none" spc="0" normalizeH="0" baseline="0" noProof="0" dirty="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(1</a:t>
                      </a:r>
                      <a:r>
                        <a:rPr kumimoji="0" lang="zh-TW" altLang="en-US" sz="1800" b="1" i="0" u="none" strike="noStrike" kern="1200" cap="none" spc="0" normalizeH="0" baseline="0" noProof="0" dirty="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spc="0" normalizeH="0" baseline="0" noProof="0" dirty="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3</a:t>
                      </a:r>
                      <a:r>
                        <a:rPr kumimoji="0" lang="zh-TW" altLang="en-US" sz="1800" b="1" i="0" u="none" strike="noStrike" kern="1200" cap="none" spc="0" normalizeH="0" baseline="0" noProof="0" dirty="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spc="0" normalizeH="0" baseline="0" noProof="0" dirty="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4</a:t>
                      </a:r>
                      <a:r>
                        <a:rPr kumimoji="0" lang="zh-TW" altLang="en-US" sz="1800" b="1" i="0" u="none" strike="noStrike" kern="1200" cap="none" spc="0" normalizeH="0" baseline="0" noProof="0" dirty="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spc="0" normalizeH="0" baseline="0" noProof="0" dirty="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5</a:t>
                      </a:r>
                      <a:r>
                        <a:rPr kumimoji="0" lang="zh-TW" altLang="en-US" sz="1800" b="1" i="0" u="none" strike="noStrike" kern="1200" cap="none" spc="0" normalizeH="0" baseline="0" noProof="0" dirty="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spc="0" normalizeH="0" baseline="0" noProof="0" dirty="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6</a:t>
                      </a:r>
                      <a:r>
                        <a:rPr kumimoji="0" lang="zh-TW" altLang="en-US" sz="1800" b="1" i="0" u="none" strike="noStrike" kern="1200" cap="none" spc="0" normalizeH="0" baseline="0" noProof="0" dirty="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spc="0" normalizeH="0" baseline="0" noProof="0" dirty="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7</a:t>
                      </a:r>
                      <a:r>
                        <a:rPr kumimoji="0" lang="zh-TW" altLang="en-US" sz="1800" b="1" i="0" u="none" strike="noStrike" kern="1200" cap="none" spc="0" normalizeH="0" baseline="0" noProof="0" dirty="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spc="0" normalizeH="0" baseline="0" noProof="0" dirty="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8</a:t>
                      </a:r>
                      <a:r>
                        <a:rPr kumimoji="0" lang="zh-TW" altLang="en-US" sz="1800" b="1" i="0" u="none" strike="noStrike" kern="1200" cap="none" spc="0" normalizeH="0" baseline="0" noProof="0" dirty="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spc="0" normalizeH="0" baseline="0" noProof="0" dirty="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9</a:t>
                      </a:r>
                      <a:r>
                        <a:rPr kumimoji="0" lang="zh-TW" altLang="en-US" sz="1800" b="1" i="0" u="none" strike="noStrike" kern="1200" cap="none" spc="0" normalizeH="0" baseline="0" noProof="0" dirty="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spc="0" normalizeH="0" baseline="0" noProof="0" dirty="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10</a:t>
                      </a:r>
                      <a:r>
                        <a:rPr kumimoji="0" lang="zh-TW" altLang="en-US" sz="1800" b="1" i="0" u="none" strike="noStrike" kern="1200" cap="none" spc="0" normalizeH="0" baseline="0" noProof="0" dirty="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spc="0" normalizeH="0" baseline="0" noProof="0" dirty="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11</a:t>
                      </a:r>
                      <a:r>
                        <a:rPr kumimoji="0" lang="zh-TW" altLang="en-US" sz="1800" b="1" i="0" u="none" strike="noStrike" kern="1200" cap="none" spc="0" normalizeH="0" baseline="0" noProof="0" dirty="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spc="0" normalizeH="0" baseline="0" noProof="0" dirty="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12</a:t>
                      </a:r>
                      <a:r>
                        <a:rPr kumimoji="0" lang="en-US" altLang="zh-TW" sz="1800" b="1" i="0" u="none" strike="noStrike" kern="1200" cap="none" spc="0" normalizeH="0" baseline="0" noProof="0" dirty="0" smtClean="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a:t>
                      </a:r>
                      <a:r>
                        <a:rPr kumimoji="0" lang="zh-TW" altLang="en-US" sz="1800" b="1" i="0" u="none" strike="noStrike"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 ；</a:t>
                      </a:r>
                      <a:r>
                        <a:rPr kumimoji="0" lang="zh-TW" altLang="en-US" sz="1800" b="1" i="0" u="none" strike="noStrike" kern="1200" cap="none" spc="0" normalizeH="0" baseline="0" noProof="0" dirty="0" smtClean="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職</a:t>
                      </a:r>
                      <a:r>
                        <a:rPr kumimoji="0" lang="en-US" altLang="zh-TW" sz="1800" b="1" i="0" u="none" strike="noStrike" kern="1200" cap="none" spc="0" normalizeH="0" baseline="0" noProof="0" dirty="0" smtClean="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(1</a:t>
                      </a:r>
                      <a:r>
                        <a:rPr kumimoji="0" lang="zh-TW" altLang="en-US" sz="1800" b="1" i="0" u="none" strike="noStrike" kern="1200" cap="none" spc="0" normalizeH="0" baseline="0" noProof="0" dirty="0" smtClean="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spc="0" normalizeH="0" baseline="0" noProof="0" dirty="0" smtClean="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2</a:t>
                      </a:r>
                      <a:r>
                        <a:rPr kumimoji="0" lang="zh-TW" altLang="en-US" sz="1800" b="1" i="0" u="none" strike="noStrike" kern="1200" cap="none" spc="0" normalizeH="0" baseline="0" noProof="0" dirty="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spc="0" normalizeH="0" baseline="0" noProof="0" dirty="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2-1</a:t>
                      </a:r>
                      <a:r>
                        <a:rPr kumimoji="0" lang="zh-TW" altLang="en-US" sz="1800" b="1" i="0" u="none" strike="noStrike" kern="1200" cap="none" spc="0" normalizeH="0" baseline="0" noProof="0" dirty="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spc="0" normalizeH="0" baseline="0" noProof="0" dirty="0" smtClean="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3</a:t>
                      </a:r>
                      <a:r>
                        <a:rPr kumimoji="0" lang="zh-TW" altLang="en-US" sz="1800" b="1" i="0" u="none" strike="noStrike" kern="1200" cap="none" spc="0" normalizeH="0" baseline="0" noProof="0" dirty="0" smtClean="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spc="0" normalizeH="0" baseline="0" noProof="0" dirty="0" smtClean="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5)</a:t>
                      </a:r>
                      <a:r>
                        <a:rPr kumimoji="0" lang="zh-TW" altLang="en-US" sz="1800" b="1" i="0" u="none" strike="noStrike"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 ；</a:t>
                      </a:r>
                      <a:endParaRPr kumimoji="0" lang="en-US" altLang="zh-TW" sz="1800" b="1" i="0" u="none" strike="noStrike"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zh-TW" altLang="en-US" sz="1800" b="1" i="0" u="none" strike="noStrike" kern="1200" cap="none" spc="0" normalizeH="0" baseline="0" noProof="0" dirty="0" smtClean="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研</a:t>
                      </a:r>
                      <a:r>
                        <a:rPr kumimoji="0" lang="en-US" altLang="zh-TW" sz="1800" b="1" i="0" u="none" strike="noStrike" kern="1200" cap="none" spc="0" normalizeH="0" baseline="0" noProof="0" dirty="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(8</a:t>
                      </a:r>
                      <a:r>
                        <a:rPr kumimoji="0" lang="en-US" altLang="zh-TW" sz="1800" b="1" i="0" u="none" strike="noStrike" kern="1200" cap="none" spc="0" normalizeH="0" baseline="0" noProof="0" dirty="0" smtClean="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a:t>
                      </a:r>
                      <a:r>
                        <a:rPr kumimoji="0" lang="zh-TW" altLang="en-US" sz="1800" b="1" i="0" u="none" strike="noStrike"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 ；</a:t>
                      </a:r>
                      <a:r>
                        <a:rPr kumimoji="0" lang="zh-TW" altLang="en-US" sz="1800" b="1" i="0" u="none" strike="noStrike" kern="1200" cap="none" spc="0" normalizeH="0" baseline="0" noProof="0" dirty="0" smtClean="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校</a:t>
                      </a:r>
                      <a:r>
                        <a:rPr kumimoji="0" lang="en-US" altLang="zh-TW" sz="1800" b="1" i="0" u="none" strike="noStrike" kern="1200" cap="none" spc="0" normalizeH="0" baseline="0" noProof="0" dirty="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spc="0" normalizeH="0" baseline="0" noProof="0" dirty="0" smtClean="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2</a:t>
                      </a:r>
                      <a:r>
                        <a:rPr kumimoji="0" lang="zh-TW" altLang="en-US" sz="1800" b="1" i="0" u="none" strike="noStrike" kern="1200" cap="none" spc="0" normalizeH="0" baseline="0" noProof="0" dirty="0" smtClean="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spc="0" normalizeH="0" baseline="0" noProof="0" dirty="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5</a:t>
                      </a:r>
                      <a:r>
                        <a:rPr kumimoji="0" lang="zh-TW" altLang="en-US" sz="1800" b="1" i="0" u="none" strike="noStrike" kern="1200" cap="none" spc="0" normalizeH="0" baseline="0" noProof="0" dirty="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spc="0" normalizeH="0" baseline="0" noProof="0" dirty="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6</a:t>
                      </a:r>
                      <a:r>
                        <a:rPr kumimoji="0" lang="zh-TW" altLang="en-US" sz="1800" b="1" i="0" u="none" strike="noStrike" kern="1200" cap="none" spc="0" normalizeH="0" baseline="0" noProof="0" dirty="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spc="0" normalizeH="0" baseline="0" noProof="0" dirty="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7</a:t>
                      </a:r>
                      <a:r>
                        <a:rPr kumimoji="0" lang="zh-TW" altLang="en-US" sz="1800" b="1" i="0" u="none" strike="noStrike" kern="1200" cap="none" spc="0" normalizeH="0" baseline="0" noProof="0" dirty="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spc="0" normalizeH="0" baseline="0" noProof="0" dirty="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8</a:t>
                      </a:r>
                      <a:r>
                        <a:rPr kumimoji="0" lang="zh-TW" altLang="en-US" sz="1800" b="1" i="0" u="none" strike="noStrike" kern="1200" cap="none" spc="0" normalizeH="0" baseline="0" noProof="0" dirty="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spc="0" normalizeH="0" baseline="0" noProof="0" dirty="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9</a:t>
                      </a:r>
                      <a:r>
                        <a:rPr kumimoji="0" lang="zh-TW" altLang="en-US" sz="1800" b="1" i="0" u="none" strike="noStrike" kern="1200" cap="none" spc="0" normalizeH="0" baseline="0" noProof="0" dirty="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spc="0" normalizeH="0" baseline="0" noProof="0" dirty="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10-1</a:t>
                      </a:r>
                      <a:r>
                        <a:rPr kumimoji="0" lang="zh-TW" altLang="en-US" sz="1800" b="1" i="0" u="none" strike="noStrike" kern="1200" cap="none" spc="0" normalizeH="0" baseline="0" noProof="0" dirty="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spc="0" normalizeH="0" baseline="0" noProof="0" dirty="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10-2</a:t>
                      </a:r>
                      <a:r>
                        <a:rPr kumimoji="0" lang="zh-TW" altLang="en-US" sz="1800" b="1" i="0" u="none" strike="noStrike" kern="1200" cap="none" spc="0" normalizeH="0" baseline="0" noProof="0" dirty="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spc="0" normalizeH="0" baseline="0" noProof="0" dirty="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11</a:t>
                      </a:r>
                      <a:r>
                        <a:rPr kumimoji="0" lang="zh-TW" altLang="en-US" sz="1800" b="1" i="0" u="none" strike="noStrike" kern="1200" cap="none" spc="0" normalizeH="0" baseline="0" noProof="0" dirty="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spc="0" normalizeH="0" baseline="0" noProof="0" dirty="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14</a:t>
                      </a:r>
                      <a:r>
                        <a:rPr kumimoji="0" lang="zh-TW" altLang="en-US" sz="1800" b="1" i="0" u="none" strike="noStrike" kern="1200" cap="none" spc="0" normalizeH="0" baseline="0" noProof="0" dirty="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spc="0" normalizeH="0" baseline="0" noProof="0" dirty="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15</a:t>
                      </a:r>
                      <a:r>
                        <a:rPr kumimoji="0" lang="zh-TW" altLang="en-US" sz="1800" b="1" i="0" u="none" strike="noStrike" kern="1200" cap="none" spc="0" normalizeH="0" baseline="0" noProof="0" dirty="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spc="0" normalizeH="0" baseline="0" noProof="0" dirty="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19</a:t>
                      </a:r>
                      <a:r>
                        <a:rPr kumimoji="0" lang="zh-TW" altLang="en-US" sz="1800" b="1" i="0" u="none" strike="noStrike" kern="1200" cap="none" spc="0" normalizeH="0" baseline="0" noProof="0" dirty="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spc="0" normalizeH="0" baseline="0" noProof="0" dirty="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21</a:t>
                      </a:r>
                      <a:r>
                        <a:rPr kumimoji="0" lang="zh-TW" altLang="en-US" sz="1800" b="1" i="0" u="none" strike="noStrike" kern="1200" cap="none" spc="0" normalizeH="0" baseline="0" noProof="0" dirty="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spc="0" normalizeH="0" baseline="0" noProof="0" dirty="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22</a:t>
                      </a:r>
                      <a:r>
                        <a:rPr kumimoji="0" lang="zh-TW" altLang="en-US" sz="1800" b="1" i="0" u="none" strike="noStrike" kern="1200" cap="none" spc="0" normalizeH="0" baseline="0" noProof="0" dirty="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spc="0" normalizeH="0" baseline="0" noProof="0" dirty="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24</a:t>
                      </a:r>
                      <a:r>
                        <a:rPr kumimoji="0" lang="zh-TW" altLang="en-US" sz="1800" b="1" i="0" u="none" strike="noStrike" kern="1200" cap="none" spc="0" normalizeH="0" baseline="0" noProof="0" dirty="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spc="0" normalizeH="0" baseline="0" noProof="0" dirty="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25</a:t>
                      </a:r>
                      <a:r>
                        <a:rPr kumimoji="0" lang="zh-TW" altLang="en-US" sz="1800" b="1" i="0" u="none" strike="noStrike" kern="1200" cap="none" spc="0" normalizeH="0" baseline="0" noProof="0" dirty="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spc="0" normalizeH="0" baseline="0" noProof="0" dirty="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25-1</a:t>
                      </a:r>
                      <a:r>
                        <a:rPr kumimoji="0" lang="zh-TW" altLang="en-US" sz="1800" b="1" i="0" u="none" strike="noStrike" kern="1200" cap="none" spc="0" normalizeH="0" baseline="0" noProof="0" dirty="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spc="0" normalizeH="0" baseline="0" noProof="0" dirty="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26)</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zh-TW" sz="1800" b="1" i="0" u="none" strike="noStrike" kern="1200" cap="none" normalizeH="0" baseline="0" dirty="0" smtClean="0">
                          <a:ln>
                            <a:noFill/>
                          </a:ln>
                          <a:solidFill>
                            <a:srgbClr val="0000FF"/>
                          </a:solidFill>
                          <a:effectLst/>
                          <a:latin typeface="Arial" panose="020B0604020202020204" pitchFamily="34" charset="0"/>
                          <a:ea typeface="微軟正黑體" panose="020B0604030504040204" pitchFamily="34" charset="-120"/>
                          <a:cs typeface="Arial" panose="020B0604020202020204" pitchFamily="34" charset="0"/>
                        </a:rPr>
                        <a:t>114.03</a:t>
                      </a:r>
                      <a:r>
                        <a:rPr kumimoji="0" lang="zh-TW" altLang="en-US" sz="1800" b="1" i="0" u="none" strike="noStrike" kern="1200" cap="none" normalizeH="0" baseline="0" dirty="0">
                          <a:ln>
                            <a:noFill/>
                          </a:ln>
                          <a:solidFill>
                            <a:srgbClr val="0000FF"/>
                          </a:solidFill>
                          <a:effectLst/>
                          <a:latin typeface="Arial" panose="020B0604020202020204" pitchFamily="34" charset="0"/>
                          <a:ea typeface="微軟正黑體" panose="020B0604030504040204" pitchFamily="34" charset="-120"/>
                          <a:cs typeface="Arial" panose="020B0604020202020204" pitchFamily="34" charset="0"/>
                        </a:rPr>
                        <a:t>期</a:t>
                      </a:r>
                      <a:r>
                        <a:rPr kumimoji="0" lang="zh-TW" altLang="en-US"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：學</a:t>
                      </a:r>
                      <a:r>
                        <a:rPr kumimoji="0" lang="en-US" altLang="zh-TW"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(6</a:t>
                      </a:r>
                      <a:r>
                        <a:rPr kumimoji="0" lang="zh-TW" altLang="en-US"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8</a:t>
                      </a:r>
                      <a:r>
                        <a:rPr kumimoji="0" lang="zh-TW" altLang="en-US"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9</a:t>
                      </a:r>
                      <a:r>
                        <a:rPr kumimoji="0" lang="zh-TW" altLang="en-US"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12</a:t>
                      </a:r>
                      <a:r>
                        <a:rPr kumimoji="0" lang="zh-TW" altLang="en-US"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13)</a:t>
                      </a:r>
                      <a:r>
                        <a:rPr kumimoji="0" lang="zh-TW" altLang="en-US" sz="1800" b="1" i="0" u="none" strike="noStrike"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 ；</a:t>
                      </a:r>
                      <a:r>
                        <a:rPr kumimoji="0" lang="zh-TW" altLang="en-US" sz="1800" b="1" i="0" u="none" strike="noStrike" kern="1200" cap="none" spc="0" normalizeH="0" baseline="0" noProof="0" dirty="0" smtClean="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教</a:t>
                      </a:r>
                      <a:r>
                        <a:rPr kumimoji="0" lang="en-US" altLang="zh-TW" sz="1800" b="1" i="0" u="none" strike="noStrike" kern="1200" cap="none" spc="0" normalizeH="0" baseline="0" noProof="0" dirty="0" smtClean="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(6</a:t>
                      </a:r>
                      <a:r>
                        <a:rPr kumimoji="0" lang="zh-TW" altLang="en-US" sz="1800" b="1" i="0" u="none" strike="noStrike" kern="1200" cap="none" spc="0" normalizeH="0" baseline="0" noProof="0" dirty="0" smtClean="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spc="0" normalizeH="0" baseline="0" noProof="0" dirty="0" smtClean="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10</a:t>
                      </a:r>
                      <a:r>
                        <a:rPr kumimoji="0" lang="zh-TW" altLang="en-US" sz="1800" b="1" i="0" u="none" strike="noStrike" kern="1200" cap="none" spc="0" normalizeH="0" baseline="0" noProof="0" dirty="0" smtClean="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spc="0" normalizeH="0" baseline="0" noProof="0" dirty="0" smtClean="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11</a:t>
                      </a:r>
                      <a:r>
                        <a:rPr kumimoji="0" lang="zh-TW" altLang="en-US" sz="1800" b="1" i="0" u="none" strike="noStrike" kern="1200" cap="none" spc="0" normalizeH="0" baseline="0" noProof="0" dirty="0" smtClean="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spc="0" normalizeH="0" baseline="0" noProof="0" dirty="0" smtClean="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12)</a:t>
                      </a:r>
                      <a:r>
                        <a:rPr kumimoji="0" lang="zh-TW" altLang="en-US" sz="1800" b="1" i="0" u="none" strike="noStrike"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 ；</a:t>
                      </a:r>
                      <a:r>
                        <a:rPr kumimoji="0" lang="zh-TW" altLang="en-US" sz="1800" b="1" i="0" u="none" strike="noStrike" kern="1200" cap="none" spc="0" normalizeH="0" baseline="0" noProof="0" dirty="0" smtClean="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職</a:t>
                      </a:r>
                      <a:r>
                        <a:rPr kumimoji="0" lang="en-US" altLang="zh-TW" sz="1800" b="1" i="0" u="none" strike="noStrike" kern="1200" cap="none" spc="0" normalizeH="0" baseline="0" noProof="0" dirty="0">
                          <a:ln>
                            <a:noFill/>
                          </a:ln>
                          <a:solidFill>
                            <a:srgbClr val="000000"/>
                          </a:solidFill>
                          <a:effectLst/>
                          <a:uLnTx/>
                          <a:uFillTx/>
                          <a:latin typeface="Arial" panose="020B0604020202020204" pitchFamily="34" charset="0"/>
                          <a:ea typeface="微軟正黑體" panose="020B0604030504040204" pitchFamily="34" charset="-120"/>
                          <a:cs typeface="Arial" panose="020B0604020202020204" pitchFamily="34" charset="0"/>
                        </a:rPr>
                        <a:t>(3)</a:t>
                      </a:r>
                      <a:r>
                        <a:rPr kumimoji="0" lang="zh-TW" altLang="en-US" sz="1800" b="1" i="0" u="none" strike="noStrike"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 ；</a:t>
                      </a:r>
                      <a:endParaRPr kumimoji="0" lang="en-US" altLang="zh-TW" sz="1800" b="1" i="0" u="none" strike="noStrike"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zh-TW" altLang="en-US" sz="1800" b="1" i="0" u="none" strike="noStrike" kern="1200"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研</a:t>
                      </a:r>
                      <a:r>
                        <a:rPr kumimoji="0" lang="en-US" altLang="zh-TW"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(4</a:t>
                      </a:r>
                      <a:r>
                        <a:rPr kumimoji="0" lang="zh-TW" altLang="en-US"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9</a:t>
                      </a:r>
                      <a:r>
                        <a:rPr kumimoji="0" lang="zh-TW" altLang="en-US"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12</a:t>
                      </a:r>
                      <a:r>
                        <a:rPr kumimoji="0" lang="zh-TW" altLang="en-US"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13</a:t>
                      </a:r>
                      <a:r>
                        <a:rPr kumimoji="0" lang="zh-TW" altLang="en-US"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22</a:t>
                      </a:r>
                      <a:r>
                        <a:rPr kumimoji="0" lang="zh-TW" altLang="en-US"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23</a:t>
                      </a:r>
                      <a:r>
                        <a:rPr kumimoji="0" lang="en-US" altLang="zh-TW" sz="1800" b="1" i="0" u="none" strike="noStrike" kern="1200"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zh-TW" altLang="en-US" sz="1800" b="1" i="0" u="none" strike="noStrike"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 ；</a:t>
                      </a:r>
                      <a:r>
                        <a:rPr kumimoji="0" lang="zh-TW" altLang="en-US" sz="1800" b="1" i="0" u="none" strike="noStrike" kern="1200"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校</a:t>
                      </a:r>
                      <a:r>
                        <a:rPr kumimoji="0" lang="en-US" altLang="zh-TW"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(9</a:t>
                      </a:r>
                      <a:r>
                        <a:rPr kumimoji="0" lang="zh-TW" altLang="en-US"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14)</a:t>
                      </a: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en-US" sz="1800" b="1" i="0" u="none" strike="noStrike"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大專校院校務資訊公開平臺</a:t>
                      </a:r>
                    </a:p>
                  </a:txBody>
                  <a:tcPr marL="91439" marR="91439" marT="45683" marB="4568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936392608"/>
                  </a:ext>
                </a:extLst>
              </a:tr>
              <a:tr h="1548104">
                <a:tc v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zh-TW" altLang="en-US"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endParaRPr>
                    </a:p>
                  </a:txBody>
                  <a:tcPr marL="91439" marR="91439" marT="45683" marB="4568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BAE18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zh-TW" sz="1800" b="1" i="0" u="none" strike="noStrike" kern="1200" cap="none" normalizeH="0" baseline="0" dirty="0" smtClean="0">
                          <a:ln>
                            <a:noFill/>
                          </a:ln>
                          <a:solidFill>
                            <a:srgbClr val="0000FF"/>
                          </a:solidFill>
                          <a:effectLst/>
                          <a:latin typeface="Arial" panose="020B0604020202020204" pitchFamily="34" charset="0"/>
                          <a:ea typeface="微軟正黑體" panose="020B0604030504040204" pitchFamily="34" charset="-120"/>
                          <a:cs typeface="Arial" panose="020B0604020202020204" pitchFamily="34" charset="0"/>
                        </a:rPr>
                        <a:t>114.10</a:t>
                      </a:r>
                      <a:r>
                        <a:rPr kumimoji="0" lang="zh-TW" altLang="en-US" sz="1800" b="1" i="0" u="none" strike="noStrike" kern="1200" cap="none" normalizeH="0" baseline="0" dirty="0">
                          <a:ln>
                            <a:noFill/>
                          </a:ln>
                          <a:solidFill>
                            <a:srgbClr val="0000FF"/>
                          </a:solidFill>
                          <a:effectLst/>
                          <a:latin typeface="Arial" panose="020B0604020202020204" pitchFamily="34" charset="0"/>
                          <a:ea typeface="微軟正黑體" panose="020B0604030504040204" pitchFamily="34" charset="-120"/>
                          <a:cs typeface="Arial" panose="020B0604020202020204" pitchFamily="34" charset="0"/>
                        </a:rPr>
                        <a:t>期</a:t>
                      </a:r>
                      <a:r>
                        <a:rPr kumimoji="0" lang="zh-TW" altLang="en-US"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：學</a:t>
                      </a:r>
                      <a:r>
                        <a:rPr kumimoji="0" lang="en-US" altLang="zh-TW"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(1</a:t>
                      </a:r>
                      <a:r>
                        <a:rPr kumimoji="0" lang="zh-TW" altLang="en-US"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5</a:t>
                      </a:r>
                      <a:r>
                        <a:rPr kumimoji="0" lang="zh-TW" altLang="en-US"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5-2</a:t>
                      </a:r>
                      <a:r>
                        <a:rPr kumimoji="0" lang="zh-TW" altLang="en-US"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6</a:t>
                      </a:r>
                      <a:r>
                        <a:rPr kumimoji="0" lang="zh-TW" altLang="zh-TW"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7</a:t>
                      </a:r>
                      <a:r>
                        <a:rPr kumimoji="0" lang="zh-TW" altLang="zh-TW"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8</a:t>
                      </a:r>
                      <a:r>
                        <a:rPr kumimoji="0" lang="zh-TW" altLang="zh-TW"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9</a:t>
                      </a:r>
                      <a:r>
                        <a:rPr kumimoji="0" lang="zh-TW" altLang="zh-TW"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10</a:t>
                      </a:r>
                      <a:r>
                        <a:rPr kumimoji="0" lang="zh-TW" altLang="zh-TW" sz="1800" b="1" i="0" u="none" strike="noStrike" kern="1200"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10-3</a:t>
                      </a:r>
                      <a:r>
                        <a:rPr kumimoji="0" lang="zh-TW" altLang="en-US" sz="1800" b="1" i="0" u="none" strike="noStrike" kern="1200"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12</a:t>
                      </a:r>
                      <a:r>
                        <a:rPr kumimoji="0" lang="zh-TW" altLang="zh-TW"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13</a:t>
                      </a:r>
                      <a:r>
                        <a:rPr kumimoji="0" lang="zh-TW" altLang="en-US"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17</a:t>
                      </a:r>
                      <a:r>
                        <a:rPr kumimoji="0" lang="zh-TW" altLang="en-US"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18</a:t>
                      </a:r>
                      <a:r>
                        <a:rPr kumimoji="0" lang="zh-TW" altLang="en-US"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19</a:t>
                      </a:r>
                      <a:r>
                        <a:rPr kumimoji="0" lang="zh-TW" altLang="zh-TW" sz="1800" b="1" i="0" u="none" strike="noStrike" kern="1200"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20-1</a:t>
                      </a:r>
                      <a:r>
                        <a:rPr kumimoji="0" lang="zh-TW" altLang="zh-TW"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23</a:t>
                      </a:r>
                      <a:r>
                        <a:rPr kumimoji="0" lang="zh-TW" altLang="en-US"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23-1</a:t>
                      </a:r>
                      <a:r>
                        <a:rPr kumimoji="0" lang="zh-TW" altLang="en-US"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25</a:t>
                      </a:r>
                      <a:r>
                        <a:rPr kumimoji="0" lang="zh-TW" altLang="en-US"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26</a:t>
                      </a:r>
                      <a:r>
                        <a:rPr kumimoji="0" lang="zh-TW" altLang="en-US" sz="1800" b="1" i="0" u="none" strike="noStrike" kern="1200"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27</a:t>
                      </a:r>
                      <a:r>
                        <a:rPr kumimoji="0" lang="zh-TW" altLang="en-US" sz="1800" b="1" i="0" u="none" strike="noStrike" kern="1200"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29)</a:t>
                      </a:r>
                      <a:r>
                        <a:rPr kumimoji="0" lang="zh-TW" altLang="en-US" sz="1800" b="1" i="0" u="none" strike="noStrike"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 ；</a:t>
                      </a:r>
                      <a:r>
                        <a:rPr kumimoji="0" lang="zh-TW" altLang="en-US" sz="1800" b="1" i="0" u="none" strike="noStrike" kern="1200"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教</a:t>
                      </a:r>
                      <a:r>
                        <a:rPr kumimoji="0" lang="en-US" altLang="zh-TW" sz="1800" b="1" i="0" u="none" strike="noStrike" kern="1200"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(1</a:t>
                      </a:r>
                      <a:r>
                        <a:rPr kumimoji="0" lang="zh-TW" altLang="en-US" sz="1800" b="1" i="0" u="none" strike="noStrike" kern="1200"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2)</a:t>
                      </a:r>
                      <a:r>
                        <a:rPr kumimoji="0" lang="zh-TW" altLang="en-US" sz="1800" b="1" i="0" u="none" strike="noStrike"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 ；</a:t>
                      </a:r>
                      <a:r>
                        <a:rPr kumimoji="0" lang="zh-TW" altLang="en-US" sz="1800" b="1" i="0" u="none" strike="noStrike" kern="1200"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職</a:t>
                      </a:r>
                      <a:r>
                        <a:rPr kumimoji="0" lang="en-US" altLang="zh-TW" sz="1800" b="1" i="0" u="none" strike="noStrike" kern="1200"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(2</a:t>
                      </a:r>
                      <a:r>
                        <a:rPr kumimoji="0" lang="zh-TW" altLang="en-US" sz="1800" b="1" i="0" u="none" strike="noStrike" kern="1200"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4</a:t>
                      </a:r>
                      <a:r>
                        <a:rPr kumimoji="0" lang="zh-TW" altLang="en-US" sz="1800" b="1" i="0" u="none" strike="noStrike" kern="1200"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5)</a:t>
                      </a:r>
                      <a:r>
                        <a:rPr kumimoji="0" lang="zh-TW" altLang="en-US" sz="1800" b="1" i="0" u="none" strike="noStrike"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 ；</a:t>
                      </a:r>
                      <a:endParaRPr kumimoji="0" lang="en-US" altLang="zh-TW"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zh-TW" altLang="en-US" sz="1800" b="1" i="0" u="none" strike="noStrike" kern="1200"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研</a:t>
                      </a:r>
                      <a:r>
                        <a:rPr kumimoji="0" lang="en-US" altLang="zh-TW"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(5</a:t>
                      </a:r>
                      <a:r>
                        <a:rPr kumimoji="0" lang="zh-TW" altLang="en-US"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6</a:t>
                      </a:r>
                      <a:r>
                        <a:rPr kumimoji="0" lang="zh-TW" altLang="zh-TW"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8</a:t>
                      </a:r>
                      <a:r>
                        <a:rPr kumimoji="0" lang="en-US" altLang="zh-TW" sz="1800" b="1" i="0" u="none" strike="noStrike" kern="1200"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zh-TW" altLang="en-US" sz="1800" b="1" i="0" u="none" strike="noStrike" kern="1200"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；校</a:t>
                      </a:r>
                      <a:r>
                        <a:rPr kumimoji="0" lang="en-US" altLang="zh-TW"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(8</a:t>
                      </a:r>
                      <a:r>
                        <a:rPr kumimoji="0" lang="zh-TW" altLang="zh-TW"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9</a:t>
                      </a:r>
                      <a:r>
                        <a:rPr kumimoji="0" lang="zh-TW" altLang="zh-TW"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10-1</a:t>
                      </a:r>
                      <a:r>
                        <a:rPr kumimoji="0" lang="zh-TW" altLang="en-US" sz="1800" b="1" i="0" u="none" strike="noStrike" kern="1200"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14</a:t>
                      </a:r>
                      <a:r>
                        <a:rPr kumimoji="0" lang="zh-TW" altLang="en-US" sz="1800" b="1" i="0" u="none" strike="noStrike" kern="1200"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15)</a:t>
                      </a:r>
                      <a:endParaRPr kumimoji="0" lang="en-US" altLang="zh-TW"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zh-TW" sz="1800" b="1" i="0" u="none" strike="noStrike" kern="1200" cap="none" normalizeH="0" baseline="0" dirty="0" smtClean="0">
                          <a:ln>
                            <a:noFill/>
                          </a:ln>
                          <a:solidFill>
                            <a:srgbClr val="0000FF"/>
                          </a:solidFill>
                          <a:effectLst/>
                          <a:latin typeface="Arial" panose="020B0604020202020204" pitchFamily="34" charset="0"/>
                          <a:ea typeface="微軟正黑體" panose="020B0604030504040204" pitchFamily="34" charset="-120"/>
                          <a:cs typeface="Arial" panose="020B0604020202020204" pitchFamily="34" charset="0"/>
                        </a:rPr>
                        <a:t>114.03</a:t>
                      </a:r>
                      <a:r>
                        <a:rPr kumimoji="0" lang="zh-TW" altLang="en-US" sz="1800" b="1" i="0" u="none" strike="noStrike" kern="1200" cap="none" normalizeH="0" baseline="0" dirty="0">
                          <a:ln>
                            <a:noFill/>
                          </a:ln>
                          <a:solidFill>
                            <a:srgbClr val="0000FF"/>
                          </a:solidFill>
                          <a:effectLst/>
                          <a:latin typeface="Arial" panose="020B0604020202020204" pitchFamily="34" charset="0"/>
                          <a:ea typeface="微軟正黑體" panose="020B0604030504040204" pitchFamily="34" charset="-120"/>
                          <a:cs typeface="Arial" panose="020B0604020202020204" pitchFamily="34" charset="0"/>
                        </a:rPr>
                        <a:t>期</a:t>
                      </a:r>
                      <a:r>
                        <a:rPr kumimoji="0" lang="zh-TW" altLang="en-US"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：研</a:t>
                      </a:r>
                      <a:r>
                        <a:rPr kumimoji="0" lang="en-US" altLang="zh-TW"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(3</a:t>
                      </a:r>
                      <a:r>
                        <a:rPr kumimoji="0" lang="zh-TW" altLang="en-US"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9</a:t>
                      </a:r>
                      <a:r>
                        <a:rPr kumimoji="0" lang="zh-TW" altLang="en-US"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10</a:t>
                      </a:r>
                      <a:r>
                        <a:rPr kumimoji="0" lang="zh-TW" altLang="en-US"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12</a:t>
                      </a:r>
                      <a:r>
                        <a:rPr kumimoji="0" lang="zh-TW" altLang="en-US"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13</a:t>
                      </a:r>
                      <a:r>
                        <a:rPr kumimoji="0" lang="zh-TW" altLang="en-US"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16</a:t>
                      </a:r>
                      <a:r>
                        <a:rPr kumimoji="0" lang="zh-TW" altLang="en-US"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18</a:t>
                      </a:r>
                      <a:r>
                        <a:rPr kumimoji="0" lang="zh-TW" altLang="en-US" sz="1800" b="1" i="0" u="none" strike="noStrike" kern="1200"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20)</a:t>
                      </a:r>
                      <a:r>
                        <a:rPr kumimoji="0" lang="zh-TW" altLang="en-US"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；校</a:t>
                      </a:r>
                      <a:r>
                        <a:rPr kumimoji="0" lang="en-US" altLang="zh-TW"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9</a:t>
                      </a:r>
                      <a:r>
                        <a:rPr kumimoji="0" lang="zh-TW" altLang="en-US" sz="1800" b="1" i="0" u="none" strike="noStrike" kern="1200"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1800" b="1" i="0" u="none" strike="noStrike" kern="1200"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14)</a:t>
                      </a:r>
                      <a:endParaRPr kumimoji="0" lang="en-US" altLang="zh-TW"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endParaRPr>
                    </a:p>
                  </a:txBody>
                  <a:tcPr marL="91439" marR="91439" marT="45683" marB="4568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lumMod val="85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zh-TW"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高教深耕計畫小組</a:t>
                      </a:r>
                      <a:endParaRPr kumimoji="0" lang="zh-TW" altLang="en-US"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endParaRPr>
                    </a:p>
                  </a:txBody>
                  <a:tcPr marL="91439" marR="91439" marT="45683" marB="4568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lumMod val="85000"/>
                      </a:schemeClr>
                    </a:solidFill>
                  </a:tcPr>
                </a:tc>
                <a:extLst>
                  <a:ext uri="{0D108BD9-81ED-4DB2-BD59-A6C34878D82A}">
                    <a16:rowId xmlns:a16="http://schemas.microsoft.com/office/drawing/2014/main" val="782857313"/>
                  </a:ext>
                </a:extLst>
              </a:tr>
            </a:tbl>
          </a:graphicData>
        </a:graphic>
      </p:graphicFrame>
      <p:sp>
        <p:nvSpPr>
          <p:cNvPr id="6" name="Rectangle 2"/>
          <p:cNvSpPr>
            <a:spLocks noGrp="1" noChangeArrowheads="1"/>
          </p:cNvSpPr>
          <p:nvPr>
            <p:ph type="title"/>
          </p:nvPr>
        </p:nvSpPr>
        <p:spPr>
          <a:xfrm>
            <a:off x="11386" y="105931"/>
            <a:ext cx="12180613" cy="609600"/>
          </a:xfrm>
        </p:spPr>
        <p:txBody>
          <a:bodyPr>
            <a:noAutofit/>
          </a:bodyPr>
          <a:lstStyle/>
          <a:p>
            <a:pPr algn="l"/>
            <a:r>
              <a:rPr lang="en-US" altLang="zh-TW" sz="4400" b="1" i="0" dirty="0" smtClean="0">
                <a:solidFill>
                  <a:srgbClr val="000000"/>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1.6</a:t>
            </a:r>
            <a:r>
              <a:rPr lang="zh-TW" altLang="en-US" sz="4400" b="1" i="0" dirty="0" smtClean="0">
                <a:solidFill>
                  <a:srgbClr val="000000"/>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 </a:t>
            </a:r>
            <a:r>
              <a:rPr lang="zh-TW" altLang="en-US" sz="4400" b="1" i="0" dirty="0">
                <a:solidFill>
                  <a:srgbClr val="000000"/>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定期匯出</a:t>
            </a:r>
            <a:r>
              <a:rPr lang="en-US" altLang="zh-TW" sz="4400" b="1" i="0" dirty="0">
                <a:solidFill>
                  <a:srgbClr val="000000"/>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a:t>
            </a:r>
            <a:r>
              <a:rPr lang="zh-TW" altLang="en-US" sz="4400" b="1" dirty="0">
                <a:solidFill>
                  <a:srgbClr val="000000"/>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每年定期匯出資料予應用單位</a:t>
            </a:r>
            <a:endParaRPr lang="zh-TW" altLang="en-US" sz="4400" b="1" i="0" dirty="0">
              <a:solidFill>
                <a:srgbClr val="000000"/>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endParaRPr>
          </a:p>
        </p:txBody>
      </p:sp>
    </p:spTree>
    <p:extLst>
      <p:ext uri="{BB962C8B-B14F-4D97-AF65-F5344CB8AC3E}">
        <p14:creationId xmlns:p14="http://schemas.microsoft.com/office/powerpoint/2010/main" val="108727376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4"/>
          <p:cNvSpPr txBox="1">
            <a:spLocks noChangeArrowheads="1"/>
          </p:cNvSpPr>
          <p:nvPr/>
        </p:nvSpPr>
        <p:spPr bwMode="gray">
          <a:xfrm>
            <a:off x="2195388" y="1979327"/>
            <a:ext cx="8443784"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2800" b="1" i="1" kern="1200">
                <a:solidFill>
                  <a:schemeClr val="tx1"/>
                </a:solidFill>
                <a:latin typeface="+mj-lt"/>
                <a:ea typeface="+mj-ea"/>
                <a:cs typeface="+mj-cs"/>
              </a:defRPr>
            </a:lvl1pPr>
            <a:lvl2pPr algn="l" rtl="0" eaLnBrk="1" fontAlgn="base" hangingPunct="1">
              <a:spcBef>
                <a:spcPct val="0"/>
              </a:spcBef>
              <a:spcAft>
                <a:spcPct val="0"/>
              </a:spcAft>
              <a:defRPr sz="2800" b="1" i="1">
                <a:solidFill>
                  <a:schemeClr val="tx1"/>
                </a:solidFill>
                <a:latin typeface="Verdana" panose="020B0604030504040204" pitchFamily="34" charset="0"/>
              </a:defRPr>
            </a:lvl2pPr>
            <a:lvl3pPr algn="l" rtl="0" eaLnBrk="1" fontAlgn="base" hangingPunct="1">
              <a:spcBef>
                <a:spcPct val="0"/>
              </a:spcBef>
              <a:spcAft>
                <a:spcPct val="0"/>
              </a:spcAft>
              <a:defRPr sz="2800" b="1" i="1">
                <a:solidFill>
                  <a:schemeClr val="tx1"/>
                </a:solidFill>
                <a:latin typeface="Verdana" panose="020B0604030504040204" pitchFamily="34" charset="0"/>
              </a:defRPr>
            </a:lvl3pPr>
            <a:lvl4pPr algn="l" rtl="0" eaLnBrk="1" fontAlgn="base" hangingPunct="1">
              <a:spcBef>
                <a:spcPct val="0"/>
              </a:spcBef>
              <a:spcAft>
                <a:spcPct val="0"/>
              </a:spcAft>
              <a:defRPr sz="2800" b="1" i="1">
                <a:solidFill>
                  <a:schemeClr val="tx1"/>
                </a:solidFill>
                <a:latin typeface="Verdana" panose="020B0604030504040204" pitchFamily="34" charset="0"/>
              </a:defRPr>
            </a:lvl4pPr>
            <a:lvl5pPr algn="l" rtl="0" eaLnBrk="1" fontAlgn="base" hangingPunct="1">
              <a:spcBef>
                <a:spcPct val="0"/>
              </a:spcBef>
              <a:spcAft>
                <a:spcPct val="0"/>
              </a:spcAft>
              <a:defRPr sz="2800" b="1" i="1">
                <a:solidFill>
                  <a:schemeClr val="tx1"/>
                </a:solidFill>
                <a:latin typeface="Verdana" panose="020B0604030504040204" pitchFamily="34" charset="0"/>
              </a:defRPr>
            </a:lvl5pPr>
            <a:lvl6pPr marL="457200" algn="l" rtl="0" eaLnBrk="1" fontAlgn="base" hangingPunct="1">
              <a:spcBef>
                <a:spcPct val="0"/>
              </a:spcBef>
              <a:spcAft>
                <a:spcPct val="0"/>
              </a:spcAft>
              <a:defRPr sz="2800" b="1" i="1">
                <a:solidFill>
                  <a:schemeClr val="tx1"/>
                </a:solidFill>
                <a:latin typeface="Verdana" panose="020B0604030504040204" pitchFamily="34" charset="0"/>
              </a:defRPr>
            </a:lvl6pPr>
            <a:lvl7pPr marL="914400" algn="l" rtl="0" eaLnBrk="1" fontAlgn="base" hangingPunct="1">
              <a:spcBef>
                <a:spcPct val="0"/>
              </a:spcBef>
              <a:spcAft>
                <a:spcPct val="0"/>
              </a:spcAft>
              <a:defRPr sz="2800" b="1" i="1">
                <a:solidFill>
                  <a:schemeClr val="tx1"/>
                </a:solidFill>
                <a:latin typeface="Verdana" panose="020B0604030504040204" pitchFamily="34" charset="0"/>
              </a:defRPr>
            </a:lvl7pPr>
            <a:lvl8pPr marL="1371600" algn="l" rtl="0" eaLnBrk="1" fontAlgn="base" hangingPunct="1">
              <a:spcBef>
                <a:spcPct val="0"/>
              </a:spcBef>
              <a:spcAft>
                <a:spcPct val="0"/>
              </a:spcAft>
              <a:defRPr sz="2800" b="1" i="1">
                <a:solidFill>
                  <a:schemeClr val="tx1"/>
                </a:solidFill>
                <a:latin typeface="Verdana" panose="020B0604030504040204" pitchFamily="34" charset="0"/>
              </a:defRPr>
            </a:lvl8pPr>
            <a:lvl9pPr marL="1828800" algn="l" rtl="0" eaLnBrk="1" fontAlgn="base" hangingPunct="1">
              <a:spcBef>
                <a:spcPct val="0"/>
              </a:spcBef>
              <a:spcAft>
                <a:spcPct val="0"/>
              </a:spcAft>
              <a:defRPr sz="2800" b="1" i="1">
                <a:solidFill>
                  <a:schemeClr val="tx1"/>
                </a:solidFill>
                <a:latin typeface="Verdana" panose="020B0604030504040204" pitchFamily="34" charset="0"/>
              </a:defRPr>
            </a:lvl9pPr>
          </a:lstStyle>
          <a:p>
            <a:pPr>
              <a:defRPr/>
            </a:pPr>
            <a:r>
              <a:rPr lang="en-US" altLang="zh-TW" sz="7200" i="0" dirty="0">
                <a:solidFill>
                  <a:schemeClr val="tx1">
                    <a:lumMod val="10000"/>
                  </a:schemeClr>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2.</a:t>
            </a:r>
            <a:r>
              <a:rPr lang="zh-TW" altLang="en-US" sz="7200" i="0" dirty="0">
                <a:solidFill>
                  <a:schemeClr val="tx1">
                    <a:lumMod val="10000"/>
                  </a:schemeClr>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 本期作業時程</a:t>
            </a:r>
          </a:p>
        </p:txBody>
      </p:sp>
      <p:sp>
        <p:nvSpPr>
          <p:cNvPr id="5" name="Rectangle 8"/>
          <p:cNvSpPr txBox="1">
            <a:spLocks noChangeArrowheads="1"/>
          </p:cNvSpPr>
          <p:nvPr/>
        </p:nvSpPr>
        <p:spPr bwMode="auto">
          <a:xfrm>
            <a:off x="1523428" y="5199864"/>
            <a:ext cx="3042851" cy="3911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8000" tIns="10800" rIns="18000" bIns="10800" numCol="1" anchor="t" anchorCtr="0" compatLnSpc="1">
            <a:prstTxWarp prst="textNoShape">
              <a:avLst/>
            </a:prstTxWarp>
            <a:spAutoFit/>
          </a:bodyPr>
          <a:lstStyle>
            <a:lvl1pPr marL="0" indent="0" algn="ctr" rtl="0" eaLnBrk="1" fontAlgn="base" hangingPunct="1">
              <a:spcBef>
                <a:spcPct val="20000"/>
              </a:spcBef>
              <a:spcAft>
                <a:spcPct val="0"/>
              </a:spcAft>
              <a:buClr>
                <a:schemeClr val="accent1"/>
              </a:buClr>
              <a:buSzPct val="80000"/>
              <a:buFont typeface="Wingdings" panose="05000000000000000000" pitchFamily="2" charset="2"/>
              <a:buNone/>
              <a:defRPr sz="2400" kern="1200">
                <a:solidFill>
                  <a:schemeClr val="bg1"/>
                </a:solidFill>
                <a:latin typeface="Arial" panose="020B0604020202020204" pitchFamily="34" charset="0"/>
                <a:ea typeface="+mn-ea"/>
                <a:cs typeface="+mn-cs"/>
              </a:defRPr>
            </a:lvl1pPr>
            <a:lvl2pPr marL="742950" indent="-285750" algn="l" rtl="0" eaLnBrk="1" fontAlgn="base" hangingPunct="1">
              <a:spcBef>
                <a:spcPct val="20000"/>
              </a:spcBef>
              <a:spcAft>
                <a:spcPct val="0"/>
              </a:spcAft>
              <a:buClr>
                <a:schemeClr val="accent2"/>
              </a:buClr>
              <a:buSzPct val="70000"/>
              <a:buFont typeface="Wingdings" panose="05000000000000000000" pitchFamily="2" charset="2"/>
              <a:buChar char="l"/>
              <a:defRPr sz="2400" kern="1200">
                <a:solidFill>
                  <a:schemeClr val="tx1"/>
                </a:solidFill>
                <a:latin typeface="+mn-lt"/>
                <a:ea typeface="+mn-ea"/>
                <a:cs typeface="+mn-cs"/>
              </a:defRPr>
            </a:lvl2pPr>
            <a:lvl3pPr marL="1143000" indent="-228600" algn="l" rtl="0" eaLnBrk="1" fontAlgn="base" hangingPunct="1">
              <a:spcBef>
                <a:spcPct val="20000"/>
              </a:spcBef>
              <a:spcAft>
                <a:spcPct val="0"/>
              </a:spcAft>
              <a:buClr>
                <a:schemeClr val="folHlink"/>
              </a:buClr>
              <a:buSzPct val="60000"/>
              <a:buFont typeface="Wingdings" panose="05000000000000000000" pitchFamily="2" charset="2"/>
              <a:buChar char="l"/>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Clr>
                <a:schemeClr val="tx1"/>
              </a:buClr>
              <a:buSzPct val="85000"/>
              <a:buFont typeface="Arial" panose="020B0604020202020204" pitchFamily="34"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Clr>
                <a:schemeClr val="tx1"/>
              </a:buClr>
              <a:buSzPct val="75000"/>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ct val="0"/>
              </a:spcBef>
              <a:defRPr/>
            </a:pPr>
            <a:r>
              <a:rPr lang="zh-TW" altLang="en-US" b="1" dirty="0">
                <a:solidFill>
                  <a:srgbClr val="000000"/>
                </a:solidFill>
                <a:latin typeface="微軟正黑體" panose="020B0604030504040204" pitchFamily="34" charset="-120"/>
                <a:ea typeface="微軟正黑體" panose="020B0604030504040204" pitchFamily="34" charset="-120"/>
                <a:cs typeface="華康中圓體"/>
              </a:rPr>
              <a:t>大學校院校務資料庫</a:t>
            </a:r>
          </a:p>
        </p:txBody>
      </p:sp>
      <p:sp>
        <p:nvSpPr>
          <p:cNvPr id="6" name="Rectangle 17"/>
          <p:cNvSpPr>
            <a:spLocks noChangeArrowheads="1"/>
          </p:cNvSpPr>
          <p:nvPr/>
        </p:nvSpPr>
        <p:spPr bwMode="auto">
          <a:xfrm>
            <a:off x="1683894" y="5739288"/>
            <a:ext cx="2552871" cy="266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000" tIns="10800" rIns="18000" bIns="10800">
            <a:spAutoFit/>
          </a:bodyPr>
          <a:lstStyle>
            <a:lvl1pPr algn="ctr">
              <a:spcBef>
                <a:spcPct val="20000"/>
              </a:spcBef>
              <a:buClr>
                <a:schemeClr val="tx1"/>
              </a:buClr>
              <a:buFont typeface="Wingdings" panose="05000000000000000000" pitchFamily="2" charset="2"/>
              <a:defRPr sz="2000">
                <a:solidFill>
                  <a:schemeClr val="tx1"/>
                </a:solidFill>
                <a:latin typeface="Verdana" panose="020B0604030504040204" pitchFamily="34" charset="0"/>
              </a:defRPr>
            </a:lvl1pPr>
            <a:lvl2pPr algn="ctr">
              <a:spcBef>
                <a:spcPct val="20000"/>
              </a:spcBef>
              <a:buClr>
                <a:schemeClr val="tx2"/>
              </a:buClr>
              <a:buSzPct val="60000"/>
              <a:buFont typeface="Wingdings" panose="05000000000000000000" pitchFamily="2" charset="2"/>
              <a:defRPr sz="2400">
                <a:solidFill>
                  <a:schemeClr val="tx1"/>
                </a:solidFill>
                <a:latin typeface="Verdana" panose="020B0604030504040204" pitchFamily="34" charset="0"/>
              </a:defRPr>
            </a:lvl2pPr>
            <a:lvl3pPr algn="ctr">
              <a:spcBef>
                <a:spcPct val="20000"/>
              </a:spcBef>
              <a:buClr>
                <a:schemeClr val="folHlink"/>
              </a:buClr>
              <a:buSzPct val="60000"/>
              <a:buFont typeface="Wingdings" panose="05000000000000000000" pitchFamily="2" charset="2"/>
              <a:defRPr sz="2400">
                <a:solidFill>
                  <a:schemeClr val="tx1"/>
                </a:solidFill>
                <a:latin typeface="Verdana" panose="020B0604030504040204" pitchFamily="34" charset="0"/>
              </a:defRPr>
            </a:lvl3pPr>
            <a:lvl4pPr algn="ctr">
              <a:spcBef>
                <a:spcPct val="20000"/>
              </a:spcBef>
              <a:buClr>
                <a:schemeClr val="tx1"/>
              </a:buClr>
              <a:buSzPct val="60000"/>
              <a:buFont typeface="Wingdings" panose="05000000000000000000" pitchFamily="2" charset="2"/>
              <a:defRPr sz="2000">
                <a:solidFill>
                  <a:schemeClr val="tx1"/>
                </a:solidFill>
                <a:latin typeface="Verdana" panose="020B0604030504040204" pitchFamily="34" charset="0"/>
              </a:defRPr>
            </a:lvl4pPr>
            <a:lvl5pPr algn="ctr">
              <a:spcBef>
                <a:spcPct val="20000"/>
              </a:spcBef>
              <a:buClr>
                <a:schemeClr val="hlink"/>
              </a:buClr>
              <a:buSzPct val="60000"/>
              <a:buFont typeface="Wingdings" panose="05000000000000000000" pitchFamily="2" charset="2"/>
              <a:defRPr sz="2000">
                <a:solidFill>
                  <a:schemeClr val="tx1"/>
                </a:solidFill>
                <a:latin typeface="Verdana" panose="020B0604030504040204" pitchFamily="34" charset="0"/>
              </a:defRPr>
            </a:lvl5pPr>
            <a:lvl6pPr algn="ctr" fontAlgn="base">
              <a:spcBef>
                <a:spcPct val="20000"/>
              </a:spcBef>
              <a:spcAft>
                <a:spcPct val="0"/>
              </a:spcAft>
              <a:buClr>
                <a:schemeClr val="hlink"/>
              </a:buClr>
              <a:buSzPct val="60000"/>
              <a:buFont typeface="Wingdings" panose="05000000000000000000" pitchFamily="2" charset="2"/>
              <a:defRPr sz="2000">
                <a:solidFill>
                  <a:schemeClr val="tx1"/>
                </a:solidFill>
                <a:latin typeface="Verdana" panose="020B0604030504040204" pitchFamily="34" charset="0"/>
              </a:defRPr>
            </a:lvl6pPr>
            <a:lvl7pPr algn="ctr" fontAlgn="base">
              <a:spcBef>
                <a:spcPct val="20000"/>
              </a:spcBef>
              <a:spcAft>
                <a:spcPct val="0"/>
              </a:spcAft>
              <a:buClr>
                <a:schemeClr val="hlink"/>
              </a:buClr>
              <a:buSzPct val="60000"/>
              <a:buFont typeface="Wingdings" panose="05000000000000000000" pitchFamily="2" charset="2"/>
              <a:defRPr sz="2000">
                <a:solidFill>
                  <a:schemeClr val="tx1"/>
                </a:solidFill>
                <a:latin typeface="Verdana" panose="020B0604030504040204" pitchFamily="34" charset="0"/>
              </a:defRPr>
            </a:lvl7pPr>
            <a:lvl8pPr algn="ctr" fontAlgn="base">
              <a:spcBef>
                <a:spcPct val="20000"/>
              </a:spcBef>
              <a:spcAft>
                <a:spcPct val="0"/>
              </a:spcAft>
              <a:buClr>
                <a:schemeClr val="hlink"/>
              </a:buClr>
              <a:buSzPct val="60000"/>
              <a:buFont typeface="Wingdings" panose="05000000000000000000" pitchFamily="2" charset="2"/>
              <a:defRPr sz="2000">
                <a:solidFill>
                  <a:schemeClr val="tx1"/>
                </a:solidFill>
                <a:latin typeface="Verdana" panose="020B0604030504040204" pitchFamily="34" charset="0"/>
              </a:defRPr>
            </a:lvl8pPr>
            <a:lvl9pPr algn="ctr" fontAlgn="base">
              <a:spcBef>
                <a:spcPct val="20000"/>
              </a:spcBef>
              <a:spcAft>
                <a:spcPct val="0"/>
              </a:spcAft>
              <a:buClr>
                <a:schemeClr val="hlink"/>
              </a:buClr>
              <a:buSzPct val="60000"/>
              <a:buFont typeface="Wingdings" panose="05000000000000000000" pitchFamily="2" charset="2"/>
              <a:defRPr sz="2000">
                <a:solidFill>
                  <a:schemeClr val="tx1"/>
                </a:solidFill>
                <a:latin typeface="Verdana" panose="020B0604030504040204" pitchFamily="34" charset="0"/>
              </a:defRPr>
            </a:lvl9pPr>
          </a:lstStyle>
          <a:p>
            <a:pPr algn="l" eaLnBrk="1" hangingPunct="1"/>
            <a:r>
              <a:rPr lang="en-US" altLang="ko-KR" sz="1600" b="1" dirty="0">
                <a:solidFill>
                  <a:srgbClr val="0000FF"/>
                </a:solidFill>
                <a:latin typeface="Arial" panose="020B0604020202020204" pitchFamily="34" charset="0"/>
                <a:ea typeface="Gulim" panose="020B0600000101010101" pitchFamily="34" charset="-127"/>
                <a:cs typeface="Arial" panose="020B0604020202020204" pitchFamily="34" charset="0"/>
              </a:rPr>
              <a:t>https://hedb.moe.edu.tw/</a:t>
            </a:r>
          </a:p>
        </p:txBody>
      </p:sp>
    </p:spTree>
    <p:extLst>
      <p:ext uri="{BB962C8B-B14F-4D97-AF65-F5344CB8AC3E}">
        <p14:creationId xmlns:p14="http://schemas.microsoft.com/office/powerpoint/2010/main" val="357235513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Grp="1" noChangeArrowheads="1"/>
          </p:cNvSpPr>
          <p:nvPr>
            <p:ph type="title"/>
          </p:nvPr>
        </p:nvSpPr>
        <p:spPr>
          <a:xfrm>
            <a:off x="11392" y="111943"/>
            <a:ext cx="12180608" cy="609600"/>
          </a:xfrm>
        </p:spPr>
        <p:txBody>
          <a:bodyPr>
            <a:noAutofit/>
          </a:bodyPr>
          <a:lstStyle/>
          <a:p>
            <a:pPr algn="l"/>
            <a:r>
              <a:rPr lang="en-US" altLang="zh-TW" sz="4400" b="1" dirty="0" smtClean="0">
                <a:solidFill>
                  <a:schemeClr val="tx1">
                    <a:lumMod val="10000"/>
                  </a:schemeClr>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2.1</a:t>
            </a:r>
            <a:r>
              <a:rPr lang="zh-TW" altLang="en-US" sz="4400" b="1" dirty="0" smtClean="0">
                <a:solidFill>
                  <a:schemeClr val="tx1">
                    <a:lumMod val="10000"/>
                  </a:schemeClr>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作業</a:t>
            </a:r>
            <a:r>
              <a:rPr lang="zh-TW" altLang="en-US" sz="4400" b="1" dirty="0">
                <a:solidFill>
                  <a:schemeClr val="tx1">
                    <a:lumMod val="10000"/>
                  </a:schemeClr>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時程</a:t>
            </a:r>
            <a:endParaRPr lang="zh-TW" altLang="en-US" sz="4400" b="1" dirty="0">
              <a:solidFill>
                <a:srgbClr val="000000"/>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endParaRPr>
          </a:p>
        </p:txBody>
      </p:sp>
      <p:graphicFrame>
        <p:nvGraphicFramePr>
          <p:cNvPr id="5" name="內容版面配置區 4"/>
          <p:cNvGraphicFramePr>
            <a:graphicFrameLocks noGrp="1"/>
          </p:cNvGraphicFramePr>
          <p:nvPr>
            <p:ph sz="quarter" idx="13"/>
            <p:extLst>
              <p:ext uri="{D42A27DB-BD31-4B8C-83A1-F6EECF244321}">
                <p14:modId xmlns:p14="http://schemas.microsoft.com/office/powerpoint/2010/main" val="212228001"/>
              </p:ext>
            </p:extLst>
          </p:nvPr>
        </p:nvGraphicFramePr>
        <p:xfrm>
          <a:off x="598205" y="1041851"/>
          <a:ext cx="11006982" cy="4480560"/>
        </p:xfrm>
        <a:graphic>
          <a:graphicData uri="http://schemas.openxmlformats.org/drawingml/2006/table">
            <a:tbl>
              <a:tblPr firstRow="1" bandRow="1">
                <a:tableStyleId>{5C22544A-7EE6-4342-B048-85BDC9FD1C3A}</a:tableStyleId>
              </a:tblPr>
              <a:tblGrid>
                <a:gridCol w="4930487">
                  <a:extLst>
                    <a:ext uri="{9D8B030D-6E8A-4147-A177-3AD203B41FA5}">
                      <a16:colId xmlns:a16="http://schemas.microsoft.com/office/drawing/2014/main" val="314474761"/>
                    </a:ext>
                  </a:extLst>
                </a:gridCol>
                <a:gridCol w="6076495">
                  <a:extLst>
                    <a:ext uri="{9D8B030D-6E8A-4147-A177-3AD203B41FA5}">
                      <a16:colId xmlns:a16="http://schemas.microsoft.com/office/drawing/2014/main" val="3031485974"/>
                    </a:ext>
                  </a:extLst>
                </a:gridCol>
              </a:tblGrid>
              <a:tr h="548690">
                <a:tc>
                  <a:txBody>
                    <a:bodyPr/>
                    <a:lstStyle/>
                    <a:p>
                      <a:pPr marL="0" marR="0" indent="0" algn="ctr" defTabSz="914400" rtl="0" eaLnBrk="1" fontAlgn="auto" latinLnBrk="0" hangingPunct="1">
                        <a:lnSpc>
                          <a:spcPct val="150000"/>
                        </a:lnSpc>
                        <a:spcBef>
                          <a:spcPts val="0"/>
                        </a:spcBef>
                        <a:spcAft>
                          <a:spcPts val="0"/>
                        </a:spcAft>
                        <a:buClrTx/>
                        <a:buSzTx/>
                        <a:buFontTx/>
                        <a:buNone/>
                        <a:tabLst/>
                        <a:defRPr/>
                      </a:pPr>
                      <a:r>
                        <a:rPr lang="zh-TW" altLang="en-US" sz="2400" b="1" dirty="0" smtClean="0">
                          <a:solidFill>
                            <a:schemeClr val="tx1"/>
                          </a:solidFill>
                          <a:latin typeface="Arial" panose="020B0604020202020204" pitchFamily="34" charset="0"/>
                          <a:ea typeface="微軟正黑體" panose="020B0604030504040204" pitchFamily="34" charset="-120"/>
                          <a:cs typeface="Arial" panose="020B0604020202020204" pitchFamily="34" charset="0"/>
                        </a:rPr>
                        <a:t>起訖時間</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indent="0" algn="ctr" defTabSz="914400" rtl="0" eaLnBrk="1" fontAlgn="auto" latinLnBrk="0" hangingPunct="1">
                        <a:lnSpc>
                          <a:spcPct val="150000"/>
                        </a:lnSpc>
                        <a:spcBef>
                          <a:spcPts val="0"/>
                        </a:spcBef>
                        <a:spcAft>
                          <a:spcPts val="0"/>
                        </a:spcAft>
                        <a:buClrTx/>
                        <a:buSzTx/>
                        <a:buFontTx/>
                        <a:buNone/>
                        <a:tabLst/>
                        <a:defRPr/>
                      </a:pPr>
                      <a:r>
                        <a:rPr lang="zh-TW" altLang="en-US" sz="2400" b="1" dirty="0" smtClean="0">
                          <a:solidFill>
                            <a:schemeClr val="tx1"/>
                          </a:solidFill>
                          <a:latin typeface="Arial" panose="020B0604020202020204" pitchFamily="34" charset="0"/>
                          <a:ea typeface="微軟正黑體" panose="020B0604030504040204" pitchFamily="34" charset="-120"/>
                          <a:cs typeface="Arial" panose="020B0604020202020204" pitchFamily="34" charset="0"/>
                        </a:rPr>
                        <a:t>作業事項</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742613971"/>
                  </a:ext>
                </a:extLst>
              </a:tr>
              <a:tr h="370840">
                <a:tc>
                  <a:txBody>
                    <a:bodyPr/>
                    <a:lstStyle/>
                    <a:p>
                      <a:pPr marL="0" algn="l">
                        <a:lnSpc>
                          <a:spcPct val="150000"/>
                        </a:lnSpc>
                      </a:pPr>
                      <a:r>
                        <a:rPr lang="en-US" altLang="zh-TW" sz="2400" b="1" dirty="0" smtClean="0">
                          <a:solidFill>
                            <a:srgbClr val="0000FF"/>
                          </a:solidFill>
                          <a:latin typeface="Arial" panose="020B0604020202020204" pitchFamily="34" charset="0"/>
                          <a:ea typeface="微軟正黑體" panose="020B0604030504040204" pitchFamily="34" charset="-120"/>
                          <a:cs typeface="Arial" panose="020B0604020202020204" pitchFamily="34" charset="0"/>
                        </a:rPr>
                        <a:t>02/21~03/07</a:t>
                      </a:r>
                      <a:endParaRPr lang="zh-TW" altLang="en-US" sz="2400" b="1" dirty="0">
                        <a:solidFill>
                          <a:srgbClr val="0000FF"/>
                        </a:solidFill>
                        <a:latin typeface="Arial" panose="020B0604020202020204" pitchFamily="34" charset="0"/>
                        <a:ea typeface="微軟正黑體" panose="020B0604030504040204" pitchFamily="34" charset="-12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l">
                        <a:lnSpc>
                          <a:spcPct val="150000"/>
                        </a:lnSpc>
                      </a:pPr>
                      <a:r>
                        <a:rPr lang="zh-TW" altLang="zh-TW" sz="2400" b="1" kern="1200" dirty="0" smtClean="0">
                          <a:solidFill>
                            <a:schemeClr val="tx1"/>
                          </a:solidFill>
                          <a:effectLst/>
                          <a:latin typeface="Arial" panose="020B0604020202020204" pitchFamily="34" charset="0"/>
                          <a:ea typeface="微軟正黑體" panose="020B0604030504040204" pitchFamily="34" charset="-120"/>
                          <a:cs typeface="Arial" panose="020B0604020202020204" pitchFamily="34" charset="0"/>
                        </a:rPr>
                        <a:t>基本資料</a:t>
                      </a:r>
                      <a:r>
                        <a:rPr lang="zh-TW" altLang="en-US" sz="2400" b="1" kern="1200" dirty="0" smtClean="0">
                          <a:solidFill>
                            <a:schemeClr val="tx1"/>
                          </a:solidFill>
                          <a:effectLst/>
                          <a:latin typeface="Arial" panose="020B0604020202020204" pitchFamily="34" charset="0"/>
                          <a:ea typeface="微軟正黑體" panose="020B0604030504040204" pitchFamily="34" charset="-120"/>
                          <a:cs typeface="Arial" panose="020B0604020202020204" pitchFamily="34" charset="0"/>
                        </a:rPr>
                        <a:t>確認</a:t>
                      </a:r>
                      <a:endParaRPr lang="zh-TW" altLang="en-US" sz="2400" b="1" dirty="0">
                        <a:latin typeface="Arial" panose="020B0604020202020204" pitchFamily="34" charset="0"/>
                        <a:ea typeface="微軟正黑體" panose="020B0604030504040204" pitchFamily="34" charset="-12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92073983"/>
                  </a:ext>
                </a:extLst>
              </a:tr>
              <a:tr h="370840">
                <a:tc>
                  <a:txBody>
                    <a:bodyPr/>
                    <a:lstStyle/>
                    <a:p>
                      <a:pPr marL="0" algn="l">
                        <a:lnSpc>
                          <a:spcPct val="150000"/>
                        </a:lnSpc>
                      </a:pPr>
                      <a:r>
                        <a:rPr lang="en-US" altLang="zh-TW" sz="2400" b="1" dirty="0" smtClean="0">
                          <a:solidFill>
                            <a:srgbClr val="0000FF"/>
                          </a:solidFill>
                          <a:latin typeface="Arial" panose="020B0604020202020204" pitchFamily="34" charset="0"/>
                          <a:ea typeface="微軟正黑體" panose="020B0604030504040204" pitchFamily="34" charset="-120"/>
                          <a:cs typeface="Arial" panose="020B0604020202020204" pitchFamily="34" charset="0"/>
                        </a:rPr>
                        <a:t>03/01~04/30</a:t>
                      </a:r>
                      <a:endParaRPr lang="zh-TW" altLang="en-US" sz="2400" b="1" dirty="0">
                        <a:solidFill>
                          <a:srgbClr val="0000FF"/>
                        </a:solidFill>
                        <a:latin typeface="Arial" panose="020B0604020202020204" pitchFamily="34" charset="0"/>
                        <a:ea typeface="微軟正黑體" panose="020B0604030504040204" pitchFamily="34" charset="-12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indent="0" algn="l" defTabSz="914400" rtl="0" eaLnBrk="1" fontAlgn="auto" latinLnBrk="0" hangingPunct="1">
                        <a:lnSpc>
                          <a:spcPct val="150000"/>
                        </a:lnSpc>
                        <a:spcBef>
                          <a:spcPts val="0"/>
                        </a:spcBef>
                        <a:spcAft>
                          <a:spcPts val="0"/>
                        </a:spcAft>
                        <a:buClrTx/>
                        <a:buSzTx/>
                        <a:buFontTx/>
                        <a:buNone/>
                        <a:tabLst/>
                        <a:defRPr/>
                      </a:pPr>
                      <a:r>
                        <a:rPr lang="zh-TW" altLang="en-US" sz="2400" b="1" dirty="0" smtClean="0">
                          <a:solidFill>
                            <a:schemeClr val="tx1"/>
                          </a:solidFill>
                          <a:latin typeface="Arial" panose="020B0604020202020204" pitchFamily="34" charset="0"/>
                          <a:ea typeface="微軟正黑體" panose="020B0604030504040204" pitchFamily="34" charset="-120"/>
                          <a:cs typeface="Arial" panose="020B0604020202020204" pitchFamily="34" charset="0"/>
                        </a:rPr>
                        <a:t>填表期間</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160457273"/>
                  </a:ext>
                </a:extLst>
              </a:tr>
              <a:tr h="370840">
                <a:tc>
                  <a:txBody>
                    <a:bodyPr/>
                    <a:lstStyle/>
                    <a:p>
                      <a:pPr marL="0" marR="0" indent="0" algn="l" defTabSz="914400" rtl="0" eaLnBrk="1" fontAlgn="auto" latinLnBrk="0" hangingPunct="1">
                        <a:lnSpc>
                          <a:spcPct val="150000"/>
                        </a:lnSpc>
                        <a:spcBef>
                          <a:spcPts val="0"/>
                        </a:spcBef>
                        <a:spcAft>
                          <a:spcPts val="0"/>
                        </a:spcAft>
                        <a:buClrTx/>
                        <a:buSzTx/>
                        <a:buFontTx/>
                        <a:buNone/>
                        <a:tabLst/>
                        <a:defRPr/>
                      </a:pPr>
                      <a:r>
                        <a:rPr lang="en-US" altLang="zh-TW" sz="2400" b="1" dirty="0" smtClean="0">
                          <a:solidFill>
                            <a:srgbClr val="0000FF"/>
                          </a:solidFill>
                          <a:latin typeface="Arial" panose="020B0604020202020204" pitchFamily="34" charset="0"/>
                          <a:ea typeface="微軟正黑體" panose="020B0604030504040204" pitchFamily="34" charset="-120"/>
                          <a:cs typeface="Arial" panose="020B0604020202020204" pitchFamily="34" charset="0"/>
                        </a:rPr>
                        <a:t>05/02</a:t>
                      </a:r>
                      <a:endParaRPr lang="zh-TW" altLang="en-US" sz="2400" b="1" dirty="0" smtClean="0">
                        <a:solidFill>
                          <a:srgbClr val="0000FF"/>
                        </a:solidFill>
                        <a:latin typeface="Arial" panose="020B0604020202020204" pitchFamily="34" charset="0"/>
                        <a:ea typeface="微軟正黑體" panose="020B0604030504040204" pitchFamily="34" charset="-12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400" rtl="0" eaLnBrk="1" fontAlgn="auto" latinLnBrk="0" hangingPunct="1">
                        <a:lnSpc>
                          <a:spcPct val="150000"/>
                        </a:lnSpc>
                        <a:spcBef>
                          <a:spcPts val="0"/>
                        </a:spcBef>
                        <a:spcAft>
                          <a:spcPts val="0"/>
                        </a:spcAft>
                        <a:buClrTx/>
                        <a:buSzTx/>
                        <a:buFontTx/>
                        <a:buNone/>
                        <a:tabLst/>
                        <a:defRPr/>
                      </a:pPr>
                      <a:r>
                        <a:rPr lang="zh-TW" altLang="en-US" sz="2400" b="1" dirty="0" smtClean="0">
                          <a:solidFill>
                            <a:schemeClr val="tx1"/>
                          </a:solidFill>
                          <a:latin typeface="Arial" panose="020B0604020202020204" pitchFamily="34" charset="0"/>
                          <a:ea typeface="微軟正黑體" panose="020B0604030504040204" pitchFamily="34" charset="-120"/>
                          <a:cs typeface="Arial" panose="020B0604020202020204" pitchFamily="34" charset="0"/>
                        </a:rPr>
                        <a:t>資料匯出</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9708060"/>
                  </a:ext>
                </a:extLst>
              </a:tr>
              <a:tr h="370840">
                <a:tc>
                  <a:txBody>
                    <a:bodyPr/>
                    <a:lstStyle/>
                    <a:p>
                      <a:pPr marL="0" algn="l">
                        <a:lnSpc>
                          <a:spcPct val="150000"/>
                        </a:lnSpc>
                      </a:pPr>
                      <a:r>
                        <a:rPr lang="en-US" altLang="zh-TW" sz="2400" b="1" dirty="0" smtClean="0">
                          <a:solidFill>
                            <a:srgbClr val="0000FF"/>
                          </a:solidFill>
                          <a:latin typeface="Arial" panose="020B0604020202020204" pitchFamily="34" charset="0"/>
                          <a:ea typeface="微軟正黑體" panose="020B0604030504040204" pitchFamily="34" charset="-120"/>
                          <a:cs typeface="Arial" panose="020B0604020202020204" pitchFamily="34" charset="0"/>
                        </a:rPr>
                        <a:t>05/08~05/20</a:t>
                      </a:r>
                      <a:endParaRPr lang="zh-TW" altLang="en-US" sz="2400" b="1" dirty="0">
                        <a:solidFill>
                          <a:srgbClr val="0000FF"/>
                        </a:solidFill>
                        <a:latin typeface="Arial" panose="020B0604020202020204" pitchFamily="34" charset="0"/>
                        <a:ea typeface="微軟正黑體" panose="020B0604030504040204" pitchFamily="34" charset="-12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indent="0" algn="l" defTabSz="914400" rtl="0" eaLnBrk="1" fontAlgn="auto" latinLnBrk="0" hangingPunct="1">
                        <a:lnSpc>
                          <a:spcPct val="150000"/>
                        </a:lnSpc>
                        <a:spcBef>
                          <a:spcPts val="0"/>
                        </a:spcBef>
                        <a:spcAft>
                          <a:spcPts val="0"/>
                        </a:spcAft>
                        <a:buClrTx/>
                        <a:buSzTx/>
                        <a:buFontTx/>
                        <a:buNone/>
                        <a:tabLst/>
                        <a:defRPr/>
                      </a:pPr>
                      <a:r>
                        <a:rPr lang="zh-TW" altLang="en-US" sz="2400" b="1" dirty="0" smtClean="0">
                          <a:solidFill>
                            <a:schemeClr val="tx1"/>
                          </a:solidFill>
                          <a:latin typeface="Arial" panose="020B0604020202020204" pitchFamily="34" charset="0"/>
                          <a:ea typeface="微軟正黑體" panose="020B0604030504040204" pitchFamily="34" charset="-120"/>
                          <a:cs typeface="Arial" panose="020B0604020202020204" pitchFamily="34" charset="0"/>
                        </a:rPr>
                        <a:t>統一修正期間</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79289716"/>
                  </a:ext>
                </a:extLst>
              </a:tr>
              <a:tr h="370840">
                <a:tc>
                  <a:txBody>
                    <a:bodyPr/>
                    <a:lstStyle/>
                    <a:p>
                      <a:pPr marL="0" marR="0" indent="0" algn="l" defTabSz="914400" rtl="0" eaLnBrk="1" fontAlgn="auto" latinLnBrk="0" hangingPunct="1">
                        <a:lnSpc>
                          <a:spcPct val="150000"/>
                        </a:lnSpc>
                        <a:spcBef>
                          <a:spcPts val="0"/>
                        </a:spcBef>
                        <a:spcAft>
                          <a:spcPts val="0"/>
                        </a:spcAft>
                        <a:buClrTx/>
                        <a:buSzTx/>
                        <a:buFontTx/>
                        <a:buNone/>
                        <a:tabLst/>
                        <a:defRPr/>
                      </a:pPr>
                      <a:r>
                        <a:rPr lang="en-US" altLang="zh-TW" sz="2400" b="1" dirty="0" smtClean="0">
                          <a:solidFill>
                            <a:srgbClr val="0000FF"/>
                          </a:solidFill>
                          <a:latin typeface="Arial" panose="020B0604020202020204" pitchFamily="34" charset="0"/>
                          <a:ea typeface="微軟正黑體" panose="020B0604030504040204" pitchFamily="34" charset="-120"/>
                          <a:cs typeface="Arial" panose="020B0604020202020204" pitchFamily="34" charset="0"/>
                        </a:rPr>
                        <a:t>05/22</a:t>
                      </a:r>
                      <a:endParaRPr lang="zh-TW" altLang="en-US" sz="2400" b="1" dirty="0" smtClean="0">
                        <a:solidFill>
                          <a:srgbClr val="0000FF"/>
                        </a:solidFill>
                        <a:latin typeface="Arial" panose="020B0604020202020204" pitchFamily="34" charset="0"/>
                        <a:ea typeface="微軟正黑體" panose="020B0604030504040204" pitchFamily="34" charset="-12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400" rtl="0" eaLnBrk="1" fontAlgn="auto" latinLnBrk="0" hangingPunct="1">
                        <a:lnSpc>
                          <a:spcPct val="150000"/>
                        </a:lnSpc>
                        <a:spcBef>
                          <a:spcPts val="0"/>
                        </a:spcBef>
                        <a:spcAft>
                          <a:spcPts val="0"/>
                        </a:spcAft>
                        <a:buClrTx/>
                        <a:buSzTx/>
                        <a:buFontTx/>
                        <a:buNone/>
                        <a:tabLst/>
                        <a:defRPr/>
                      </a:pPr>
                      <a:r>
                        <a:rPr lang="zh-TW" altLang="en-US" sz="2400" b="1" dirty="0" smtClean="0">
                          <a:solidFill>
                            <a:schemeClr val="tx1"/>
                          </a:solidFill>
                          <a:latin typeface="Arial" panose="020B0604020202020204" pitchFamily="34" charset="0"/>
                          <a:ea typeface="微軟正黑體" panose="020B0604030504040204" pitchFamily="34" charset="-120"/>
                          <a:cs typeface="Arial" panose="020B0604020202020204" pitchFamily="34" charset="0"/>
                        </a:rPr>
                        <a:t>資料匯出</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11860446"/>
                  </a:ext>
                </a:extLst>
              </a:tr>
              <a:tr h="370840">
                <a:tc>
                  <a:txBody>
                    <a:bodyPr/>
                    <a:lstStyle/>
                    <a:p>
                      <a:pPr marL="0" algn="l">
                        <a:lnSpc>
                          <a:spcPct val="150000"/>
                        </a:lnSpc>
                      </a:pPr>
                      <a:r>
                        <a:rPr lang="en-US" altLang="zh-TW" sz="2400" b="1" dirty="0" smtClean="0">
                          <a:solidFill>
                            <a:srgbClr val="0000FF"/>
                          </a:solidFill>
                          <a:latin typeface="Arial" panose="020B0604020202020204" pitchFamily="34" charset="0"/>
                          <a:ea typeface="微軟正黑體" panose="020B0604030504040204" pitchFamily="34" charset="-120"/>
                          <a:cs typeface="Arial" panose="020B0604020202020204" pitchFamily="34" charset="0"/>
                        </a:rPr>
                        <a:t>05/22~06/02</a:t>
                      </a:r>
                      <a:endParaRPr lang="zh-TW" altLang="en-US" sz="2400" b="1" dirty="0" smtClean="0">
                        <a:solidFill>
                          <a:srgbClr val="0000FF"/>
                        </a:solidFill>
                        <a:latin typeface="Arial" panose="020B0604020202020204" pitchFamily="34" charset="0"/>
                        <a:ea typeface="微軟正黑體" panose="020B0604030504040204" pitchFamily="34" charset="-12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indent="0" algn="l" defTabSz="914400" rtl="0" eaLnBrk="1" fontAlgn="auto" latinLnBrk="0" hangingPunct="1">
                        <a:lnSpc>
                          <a:spcPct val="150000"/>
                        </a:lnSpc>
                        <a:spcBef>
                          <a:spcPts val="0"/>
                        </a:spcBef>
                        <a:spcAft>
                          <a:spcPts val="0"/>
                        </a:spcAft>
                        <a:buClrTx/>
                        <a:buSzTx/>
                        <a:buFontTx/>
                        <a:buNone/>
                        <a:tabLst/>
                        <a:defRPr/>
                      </a:pPr>
                      <a:r>
                        <a:rPr lang="zh-TW" altLang="en-US" sz="2400" b="1" dirty="0" smtClean="0">
                          <a:solidFill>
                            <a:schemeClr val="tx1"/>
                          </a:solidFill>
                          <a:latin typeface="Arial" panose="020B0604020202020204" pitchFamily="34" charset="0"/>
                          <a:ea typeface="微軟正黑體" panose="020B0604030504040204" pitchFamily="34" charset="-120"/>
                          <a:cs typeface="Arial" panose="020B0604020202020204" pitchFamily="34" charset="0"/>
                        </a:rPr>
                        <a:t>檢核表報部</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53686940"/>
                  </a:ext>
                </a:extLst>
              </a:tr>
            </a:tbl>
          </a:graphicData>
        </a:graphic>
      </p:graphicFrame>
    </p:spTree>
    <p:extLst>
      <p:ext uri="{BB962C8B-B14F-4D97-AF65-F5344CB8AC3E}">
        <p14:creationId xmlns:p14="http://schemas.microsoft.com/office/powerpoint/2010/main" val="225744814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1392" y="111943"/>
            <a:ext cx="7094837" cy="609600"/>
          </a:xfrm>
        </p:spPr>
        <p:txBody>
          <a:bodyPr>
            <a:noAutofit/>
          </a:bodyPr>
          <a:lstStyle/>
          <a:p>
            <a:pPr algn="l"/>
            <a:r>
              <a:rPr lang="en-US" altLang="zh-TW" sz="4400" b="1" dirty="0" smtClean="0">
                <a:solidFill>
                  <a:schemeClr val="tx1">
                    <a:lumMod val="10000"/>
                  </a:schemeClr>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2.2</a:t>
            </a:r>
            <a:r>
              <a:rPr lang="zh-TW" altLang="en-US" sz="4400" b="1" dirty="0" smtClean="0">
                <a:solidFill>
                  <a:schemeClr val="tx1">
                    <a:lumMod val="10000"/>
                  </a:schemeClr>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 </a:t>
            </a:r>
            <a:r>
              <a:rPr lang="zh-TW" altLang="en-US" sz="4400" b="1" dirty="0">
                <a:solidFill>
                  <a:srgbClr val="000000"/>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基本資料確認</a:t>
            </a:r>
          </a:p>
        </p:txBody>
      </p:sp>
      <p:sp>
        <p:nvSpPr>
          <p:cNvPr id="10" name="文字方塊 35"/>
          <p:cNvSpPr txBox="1">
            <a:spLocks noChangeArrowheads="1"/>
          </p:cNvSpPr>
          <p:nvPr/>
        </p:nvSpPr>
        <p:spPr bwMode="auto">
          <a:xfrm>
            <a:off x="1991496" y="709486"/>
            <a:ext cx="8178842" cy="615553"/>
          </a:xfrm>
          <a:prstGeom prst="rect">
            <a:avLst/>
          </a:prstGeom>
          <a:noFill/>
          <a:ln w="9525">
            <a:noFill/>
            <a:miter lim="800000"/>
            <a:headEnd/>
            <a:tailEnd/>
          </a:ln>
        </p:spPr>
        <p:txBody>
          <a:bodyPr wrap="none">
            <a:spAutoFit/>
          </a:bodyPr>
          <a:lstStyle/>
          <a:p>
            <a:pPr algn="ctr">
              <a:defRPr/>
            </a:pPr>
            <a:r>
              <a:rPr lang="en-US" altLang="zh-TW" sz="3400" b="1" u="heavy" dirty="0" smtClean="0">
                <a:solidFill>
                  <a:srgbClr val="0000FF"/>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2</a:t>
            </a:r>
            <a:r>
              <a:rPr lang="zh-TW" altLang="en-US" sz="3400" b="1" u="heavy" dirty="0" smtClean="0">
                <a:solidFill>
                  <a:srgbClr val="0000FF"/>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月</a:t>
            </a:r>
            <a:r>
              <a:rPr lang="en-US" altLang="zh-TW" sz="3400" b="1" u="heavy" dirty="0" smtClean="0">
                <a:solidFill>
                  <a:srgbClr val="0000FF"/>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21</a:t>
            </a:r>
            <a:r>
              <a:rPr lang="zh-TW" altLang="en-US" sz="3400" b="1" u="heavy" dirty="0" smtClean="0">
                <a:solidFill>
                  <a:srgbClr val="0000FF"/>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日</a:t>
            </a:r>
            <a:r>
              <a:rPr lang="zh-TW" altLang="en-US" sz="3400" b="1" u="heavy" dirty="0">
                <a:solidFill>
                  <a:srgbClr val="0000FF"/>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上午</a:t>
            </a:r>
            <a:r>
              <a:rPr lang="en-US" altLang="zh-TW" sz="3400" b="1" u="heavy" dirty="0">
                <a:solidFill>
                  <a:srgbClr val="0000FF"/>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8:00</a:t>
            </a:r>
            <a:r>
              <a:rPr lang="zh-TW" altLang="en-US" sz="3400" b="1" u="heavy" dirty="0">
                <a:solidFill>
                  <a:srgbClr val="0000FF"/>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起</a:t>
            </a:r>
            <a:r>
              <a:rPr lang="en-US" altLang="zh-TW" sz="3400" b="1" u="heavy" dirty="0">
                <a:solidFill>
                  <a:srgbClr val="0000FF"/>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 </a:t>
            </a:r>
            <a:r>
              <a:rPr lang="zh-TW" altLang="en-US" sz="3400" b="1" u="heavy" dirty="0">
                <a:solidFill>
                  <a:srgbClr val="0000FF"/>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至 </a:t>
            </a:r>
            <a:r>
              <a:rPr lang="en-US" altLang="zh-TW" sz="3400" b="1" u="heavy" dirty="0">
                <a:solidFill>
                  <a:srgbClr val="0000FF"/>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3</a:t>
            </a:r>
            <a:r>
              <a:rPr lang="zh-TW" altLang="en-US" sz="3400" b="1" u="heavy" dirty="0" smtClean="0">
                <a:solidFill>
                  <a:srgbClr val="0000FF"/>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月</a:t>
            </a:r>
            <a:r>
              <a:rPr lang="en-US" altLang="zh-TW" sz="3400" b="1" u="heavy" dirty="0">
                <a:solidFill>
                  <a:srgbClr val="0000FF"/>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7</a:t>
            </a:r>
            <a:r>
              <a:rPr lang="zh-TW" altLang="en-US" sz="3400" b="1" u="heavy" dirty="0" smtClean="0">
                <a:solidFill>
                  <a:srgbClr val="0000FF"/>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日</a:t>
            </a:r>
            <a:r>
              <a:rPr lang="zh-TW" altLang="en-US" sz="3400" b="1" u="heavy" dirty="0">
                <a:solidFill>
                  <a:srgbClr val="0000FF"/>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下午</a:t>
            </a:r>
            <a:r>
              <a:rPr lang="en-US" altLang="zh-TW" sz="3400" b="1" u="heavy" dirty="0">
                <a:solidFill>
                  <a:srgbClr val="0000FF"/>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5:00</a:t>
            </a:r>
            <a:r>
              <a:rPr lang="zh-TW" altLang="en-US" sz="3400" b="1" u="heavy" dirty="0">
                <a:solidFill>
                  <a:srgbClr val="0000FF"/>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止</a:t>
            </a:r>
          </a:p>
        </p:txBody>
      </p:sp>
      <p:sp>
        <p:nvSpPr>
          <p:cNvPr id="12" name="矩形 11"/>
          <p:cNvSpPr/>
          <p:nvPr/>
        </p:nvSpPr>
        <p:spPr>
          <a:xfrm>
            <a:off x="1097280" y="4628147"/>
            <a:ext cx="10124618" cy="2031325"/>
          </a:xfrm>
          <a:prstGeom prst="rect">
            <a:avLst/>
          </a:prstGeom>
        </p:spPr>
        <p:txBody>
          <a:bodyPr wrap="square">
            <a:spAutoFit/>
          </a:bodyPr>
          <a:lstStyle/>
          <a:p>
            <a:pPr marL="342900" indent="-342900">
              <a:lnSpc>
                <a:spcPct val="150000"/>
              </a:lnSpc>
              <a:buFont typeface="Wingdings" panose="05000000000000000000" pitchFamily="2" charset="2"/>
              <a:buChar char="l"/>
            </a:pPr>
            <a:r>
              <a:rPr lang="zh-TW" altLang="en-US" sz="28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本期基本資料請學校依「</a:t>
            </a:r>
            <a:r>
              <a:rPr lang="zh-TW" altLang="en-US" sz="2800" b="1" u="heavy" dirty="0">
                <a:solidFill>
                  <a:srgbClr val="FF0000"/>
                </a:solidFill>
                <a:latin typeface="Arial" panose="020B0604020202020204" pitchFamily="34" charset="0"/>
                <a:ea typeface="微軟正黑體" panose="020B0604030504040204" pitchFamily="34" charset="-120"/>
                <a:cs typeface="Arial" panose="020B0604020202020204" pitchFamily="34" charset="0"/>
              </a:rPr>
              <a:t>教育部</a:t>
            </a:r>
            <a:r>
              <a:rPr lang="en-US" altLang="zh-TW" sz="2800" b="1" u="heavy" dirty="0" smtClean="0">
                <a:solidFill>
                  <a:srgbClr val="FF0000"/>
                </a:solidFill>
                <a:latin typeface="Arial" panose="020B0604020202020204" pitchFamily="34" charset="0"/>
                <a:ea typeface="微軟正黑體" panose="020B0604030504040204" pitchFamily="34" charset="-120"/>
                <a:cs typeface="Arial" panose="020B0604020202020204" pitchFamily="34" charset="0"/>
              </a:rPr>
              <a:t>113</a:t>
            </a:r>
            <a:r>
              <a:rPr lang="zh-TW" altLang="en-US" sz="2800" b="1" u="heavy" dirty="0" smtClean="0">
                <a:solidFill>
                  <a:srgbClr val="FF0000"/>
                </a:solidFill>
                <a:latin typeface="Arial" panose="020B0604020202020204" pitchFamily="34" charset="0"/>
                <a:ea typeface="微軟正黑體" panose="020B0604030504040204" pitchFamily="34" charset="-120"/>
                <a:cs typeface="Arial" panose="020B0604020202020204" pitchFamily="34" charset="0"/>
              </a:rPr>
              <a:t>學年</a:t>
            </a:r>
            <a:r>
              <a:rPr lang="zh-TW" altLang="en-US" sz="2800" b="1" u="heavy" dirty="0">
                <a:solidFill>
                  <a:srgbClr val="FF0000"/>
                </a:solidFill>
                <a:latin typeface="Arial" panose="020B0604020202020204" pitchFamily="34" charset="0"/>
                <a:ea typeface="微軟正黑體" panose="020B0604030504040204" pitchFamily="34" charset="-120"/>
                <a:cs typeface="Arial" panose="020B0604020202020204" pitchFamily="34" charset="0"/>
              </a:rPr>
              <a:t>度招生名額核定表</a:t>
            </a:r>
            <a:r>
              <a:rPr lang="zh-TW" altLang="en-US" sz="28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en-US" altLang="zh-TW" sz="28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(ex:</a:t>
            </a:r>
            <a:r>
              <a:rPr lang="zh-TW" altLang="en-US" sz="28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總量內核定系所</a:t>
            </a:r>
            <a:r>
              <a:rPr lang="en-US" altLang="zh-TW" sz="28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 </a:t>
            </a:r>
            <a:r>
              <a:rPr lang="zh-TW" altLang="en-US" sz="28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en-US" sz="2800" b="1" u="heavy" dirty="0">
                <a:solidFill>
                  <a:srgbClr val="FF0000"/>
                </a:solidFill>
                <a:latin typeface="Arial" panose="020B0604020202020204" pitchFamily="34" charset="0"/>
                <a:ea typeface="微軟正黑體" panose="020B0604030504040204" pitchFamily="34" charset="-120"/>
                <a:cs typeface="Arial" panose="020B0604020202020204" pitchFamily="34" charset="0"/>
              </a:rPr>
              <a:t>學校組織規程</a:t>
            </a:r>
            <a:r>
              <a:rPr lang="en-US" altLang="zh-TW" sz="28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en-US" sz="28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僅限基本資料</a:t>
            </a:r>
            <a:r>
              <a:rPr lang="en-US" altLang="zh-TW" sz="28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7</a:t>
            </a:r>
            <a:r>
              <a:rPr lang="zh-TW" altLang="en-US" sz="28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、學院資料等</a:t>
            </a:r>
            <a:r>
              <a:rPr lang="en-US" altLang="zh-TW" sz="28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en-US" sz="28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及</a:t>
            </a:r>
            <a:r>
              <a:rPr lang="zh-TW" altLang="en-US" sz="2800" b="1" u="heavy" dirty="0">
                <a:solidFill>
                  <a:srgbClr val="FF0000"/>
                </a:solidFill>
                <a:latin typeface="Arial" panose="020B0604020202020204" pitchFamily="34" charset="0"/>
                <a:ea typeface="微軟正黑體" panose="020B0604030504040204" pitchFamily="34" charset="-120"/>
                <a:cs typeface="Arial" panose="020B0604020202020204" pitchFamily="34" charset="0"/>
              </a:rPr>
              <a:t>其他相關佐證文件</a:t>
            </a:r>
            <a:r>
              <a:rPr lang="en-US" altLang="zh-TW" sz="28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(ex:</a:t>
            </a:r>
            <a:r>
              <a:rPr lang="zh-TW" altLang="en-US" sz="28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特殊專班核定函文</a:t>
            </a:r>
            <a:r>
              <a:rPr lang="en-US" altLang="zh-TW" sz="28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en-US" sz="28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填載。</a:t>
            </a:r>
            <a:endParaRPr lang="zh-TW" altLang="en-US" sz="2800" dirty="0">
              <a:latin typeface="Arial" panose="020B0604020202020204" pitchFamily="34" charset="0"/>
              <a:ea typeface="微軟正黑體" panose="020B0604030504040204" pitchFamily="34" charset="-120"/>
              <a:cs typeface="Arial" panose="020B0604020202020204" pitchFamily="34" charset="0"/>
            </a:endParaRPr>
          </a:p>
        </p:txBody>
      </p:sp>
      <p:graphicFrame>
        <p:nvGraphicFramePr>
          <p:cNvPr id="14" name="表格 17"/>
          <p:cNvGraphicFramePr>
            <a:graphicFrameLocks noGrp="1"/>
          </p:cNvGraphicFramePr>
          <p:nvPr>
            <p:extLst>
              <p:ext uri="{D42A27DB-BD31-4B8C-83A1-F6EECF244321}">
                <p14:modId xmlns:p14="http://schemas.microsoft.com/office/powerpoint/2010/main" val="3160429785"/>
              </p:ext>
            </p:extLst>
          </p:nvPr>
        </p:nvGraphicFramePr>
        <p:xfrm>
          <a:off x="2456497" y="1861712"/>
          <a:ext cx="3284484" cy="2665851"/>
        </p:xfrm>
        <a:graphic>
          <a:graphicData uri="http://schemas.openxmlformats.org/drawingml/2006/table">
            <a:tbl>
              <a:tblPr firstRow="1" bandRow="1">
                <a:effectLst>
                  <a:outerShdw dist="38103" dir="5400000" algn="tl">
                    <a:srgbClr val="000000"/>
                  </a:outerShdw>
                </a:effectLst>
                <a:tableStyleId>{2D5ABB26-0587-4C30-8999-92F81FD0307C}</a:tableStyleId>
              </a:tblPr>
              <a:tblGrid>
                <a:gridCol w="469212">
                  <a:extLst>
                    <a:ext uri="{9D8B030D-6E8A-4147-A177-3AD203B41FA5}">
                      <a16:colId xmlns:a16="http://schemas.microsoft.com/office/drawing/2014/main" val="256846026"/>
                    </a:ext>
                  </a:extLst>
                </a:gridCol>
                <a:gridCol w="469212">
                  <a:extLst>
                    <a:ext uri="{9D8B030D-6E8A-4147-A177-3AD203B41FA5}">
                      <a16:colId xmlns:a16="http://schemas.microsoft.com/office/drawing/2014/main" val="2257527877"/>
                    </a:ext>
                  </a:extLst>
                </a:gridCol>
                <a:gridCol w="469212">
                  <a:extLst>
                    <a:ext uri="{9D8B030D-6E8A-4147-A177-3AD203B41FA5}">
                      <a16:colId xmlns:a16="http://schemas.microsoft.com/office/drawing/2014/main" val="4145448609"/>
                    </a:ext>
                  </a:extLst>
                </a:gridCol>
                <a:gridCol w="469212">
                  <a:extLst>
                    <a:ext uri="{9D8B030D-6E8A-4147-A177-3AD203B41FA5}">
                      <a16:colId xmlns:a16="http://schemas.microsoft.com/office/drawing/2014/main" val="835481753"/>
                    </a:ext>
                  </a:extLst>
                </a:gridCol>
                <a:gridCol w="469212">
                  <a:extLst>
                    <a:ext uri="{9D8B030D-6E8A-4147-A177-3AD203B41FA5}">
                      <a16:colId xmlns:a16="http://schemas.microsoft.com/office/drawing/2014/main" val="3853400446"/>
                    </a:ext>
                  </a:extLst>
                </a:gridCol>
                <a:gridCol w="469212">
                  <a:extLst>
                    <a:ext uri="{9D8B030D-6E8A-4147-A177-3AD203B41FA5}">
                      <a16:colId xmlns:a16="http://schemas.microsoft.com/office/drawing/2014/main" val="1113717072"/>
                    </a:ext>
                  </a:extLst>
                </a:gridCol>
                <a:gridCol w="469212">
                  <a:extLst>
                    <a:ext uri="{9D8B030D-6E8A-4147-A177-3AD203B41FA5}">
                      <a16:colId xmlns:a16="http://schemas.microsoft.com/office/drawing/2014/main" val="3757867286"/>
                    </a:ext>
                  </a:extLst>
                </a:gridCol>
              </a:tblGrid>
              <a:tr h="430151">
                <a:tc>
                  <a:txBody>
                    <a:bodyPr/>
                    <a:lstStyle/>
                    <a:p>
                      <a:pPr marL="0" lvl="0" algn="ctr" defTabSz="914400" rtl="0" eaLnBrk="1" fontAlgn="ctr" latinLnBrk="0" hangingPunct="1"/>
                      <a:r>
                        <a:rPr lang="zh-TW" altLang="en-US" sz="1800" b="1" kern="12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日</a:t>
                      </a:r>
                      <a:endParaRPr lang="en-US" sz="1800" b="1" kern="12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endParaRPr>
                    </a:p>
                  </a:txBody>
                  <a:tcPr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bg1">
                        <a:lumMod val="75000"/>
                      </a:schemeClr>
                    </a:solidFill>
                  </a:tcPr>
                </a:tc>
                <a:tc>
                  <a:txBody>
                    <a:bodyPr/>
                    <a:lstStyle/>
                    <a:p>
                      <a:pPr marL="0" lvl="0" algn="ctr" defTabSz="914400" rtl="0" eaLnBrk="1" fontAlgn="ctr" latinLnBrk="0" hangingPunct="1"/>
                      <a:r>
                        <a:rPr lang="zh-TW" altLang="en-US" sz="1800" b="1" kern="12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一</a:t>
                      </a:r>
                      <a:endParaRPr lang="en-US" sz="1800" b="1" kern="12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endParaRPr>
                    </a:p>
                  </a:txBody>
                  <a:tcPr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bg1">
                        <a:lumMod val="75000"/>
                      </a:schemeClr>
                    </a:solidFill>
                  </a:tcPr>
                </a:tc>
                <a:tc>
                  <a:txBody>
                    <a:bodyPr/>
                    <a:lstStyle/>
                    <a:p>
                      <a:pPr marL="0" lvl="0" algn="ctr" defTabSz="914400" rtl="0" eaLnBrk="1" fontAlgn="ctr" latinLnBrk="0" hangingPunct="1"/>
                      <a:r>
                        <a:rPr lang="zh-TW" sz="1800" b="1" kern="12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二</a:t>
                      </a:r>
                      <a:endParaRPr lang="en-US" sz="1800" b="1" kern="12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endParaRPr>
                    </a:p>
                  </a:txBody>
                  <a:tcPr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bg1">
                        <a:lumMod val="75000"/>
                      </a:schemeClr>
                    </a:solidFill>
                  </a:tcPr>
                </a:tc>
                <a:tc>
                  <a:txBody>
                    <a:bodyPr/>
                    <a:lstStyle/>
                    <a:p>
                      <a:pPr marL="0" lvl="0" algn="ctr" defTabSz="914400" rtl="0" eaLnBrk="1" fontAlgn="ctr" latinLnBrk="0" hangingPunct="1"/>
                      <a:r>
                        <a:rPr lang="zh-TW" sz="1800" b="1" kern="12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三</a:t>
                      </a:r>
                      <a:endParaRPr lang="en-US" sz="1800" b="1" kern="12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endParaRPr>
                    </a:p>
                  </a:txBody>
                  <a:tcPr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bg1">
                        <a:lumMod val="75000"/>
                      </a:schemeClr>
                    </a:solidFill>
                  </a:tcPr>
                </a:tc>
                <a:tc>
                  <a:txBody>
                    <a:bodyPr/>
                    <a:lstStyle/>
                    <a:p>
                      <a:pPr marL="0" lvl="0" algn="ctr" defTabSz="914400" rtl="0" eaLnBrk="1" fontAlgn="ctr" latinLnBrk="0" hangingPunct="1"/>
                      <a:r>
                        <a:rPr lang="zh-TW" sz="1800" b="1" kern="12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四</a:t>
                      </a:r>
                      <a:endParaRPr lang="en-US" sz="1800" b="1" kern="12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endParaRPr>
                    </a:p>
                  </a:txBody>
                  <a:tcPr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bg1">
                        <a:lumMod val="75000"/>
                      </a:schemeClr>
                    </a:solidFill>
                  </a:tcPr>
                </a:tc>
                <a:tc>
                  <a:txBody>
                    <a:bodyPr/>
                    <a:lstStyle/>
                    <a:p>
                      <a:pPr marL="0" lvl="0" algn="ctr" defTabSz="914400" rtl="0" eaLnBrk="1" fontAlgn="ctr" latinLnBrk="0" hangingPunct="1"/>
                      <a:r>
                        <a:rPr lang="zh-TW" sz="1800" b="1" kern="12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五</a:t>
                      </a:r>
                      <a:endParaRPr lang="en-US" sz="1800" b="1" kern="12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endParaRPr>
                    </a:p>
                  </a:txBody>
                  <a:tcPr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bg1">
                        <a:lumMod val="75000"/>
                      </a:schemeClr>
                    </a:solidFill>
                  </a:tcPr>
                </a:tc>
                <a:tc>
                  <a:txBody>
                    <a:bodyPr/>
                    <a:lstStyle/>
                    <a:p>
                      <a:pPr marL="0" lvl="0" algn="ctr" defTabSz="914400" rtl="0" eaLnBrk="1" fontAlgn="ctr" latinLnBrk="0" hangingPunct="1"/>
                      <a:r>
                        <a:rPr lang="zh-TW" sz="1800" b="1" kern="12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六</a:t>
                      </a:r>
                      <a:endParaRPr lang="en-US" sz="1800" b="1" kern="12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endParaRPr>
                    </a:p>
                  </a:txBody>
                  <a:tcPr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2097508803"/>
                  </a:ext>
                </a:extLst>
              </a:tr>
              <a:tr h="447140">
                <a:tc>
                  <a:txBody>
                    <a:bodyPr/>
                    <a:lstStyle/>
                    <a:p>
                      <a:pPr marL="0" lvl="0" algn="ctr" defTabSz="914400" rtl="0" eaLnBrk="1" fontAlgn="ctr" latinLnBrk="0" hangingPunct="1"/>
                      <a:endParaRPr 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algn="ctr"/>
                      <a:endParaRPr lang="zh-TW" altLang="en-US" b="1" dirty="0">
                        <a:solidFill>
                          <a:schemeClr val="bg1">
                            <a:lumMod val="50000"/>
                          </a:schemeClr>
                        </a:solidFill>
                        <a:latin typeface="Arial" panose="020B0604020202020204" pitchFamily="34" charset="0"/>
                        <a:cs typeface="Arial" panose="020B0604020202020204" pitchFamily="34" charset="0"/>
                      </a:endParaRPr>
                    </a:p>
                  </a:txBody>
                  <a:tcPr marL="9525" marR="9525" marT="9525"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algn="ctr"/>
                      <a:endParaRPr lang="zh-TW" altLang="en-US" b="1" dirty="0">
                        <a:solidFill>
                          <a:schemeClr val="bg1">
                            <a:lumMod val="50000"/>
                          </a:schemeClr>
                        </a:solidFill>
                        <a:latin typeface="Arial" panose="020B0604020202020204" pitchFamily="34" charset="0"/>
                        <a:cs typeface="Arial" panose="020B0604020202020204" pitchFamily="34" charset="0"/>
                      </a:endParaRPr>
                    </a:p>
                  </a:txBody>
                  <a:tcPr marL="9525" marR="9525" marT="9525"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noFill/>
                  </a:tcPr>
                </a:tc>
                <a:tc>
                  <a:txBody>
                    <a:bodyPr/>
                    <a:lstStyle/>
                    <a:p>
                      <a:pPr algn="ctr"/>
                      <a:endParaRPr lang="zh-TW" altLang="en-US" b="1" dirty="0">
                        <a:solidFill>
                          <a:schemeClr val="bg1">
                            <a:lumMod val="50000"/>
                          </a:schemeClr>
                        </a:solidFill>
                        <a:latin typeface="Arial" panose="020B0604020202020204" pitchFamily="34" charset="0"/>
                        <a:cs typeface="Arial" panose="020B0604020202020204" pitchFamily="34" charset="0"/>
                      </a:endParaRPr>
                    </a:p>
                  </a:txBody>
                  <a:tcPr marL="9525" marR="9525" marT="9525"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noFill/>
                  </a:tcPr>
                </a:tc>
                <a:tc>
                  <a:txBody>
                    <a:bodyPr/>
                    <a:lstStyle/>
                    <a:p>
                      <a:pPr algn="ctr"/>
                      <a:endParaRPr lang="zh-TW" altLang="en-US" b="1" dirty="0">
                        <a:solidFill>
                          <a:schemeClr val="bg1">
                            <a:lumMod val="50000"/>
                          </a:schemeClr>
                        </a:solidFill>
                        <a:latin typeface="Arial" panose="020B0604020202020204" pitchFamily="34" charset="0"/>
                        <a:cs typeface="Arial" panose="020B0604020202020204" pitchFamily="34" charset="0"/>
                      </a:endParaRPr>
                    </a:p>
                  </a:txBody>
                  <a:tcPr marL="9525" marR="9525" marT="9525"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noFill/>
                  </a:tcPr>
                </a:tc>
                <a:tc>
                  <a:txBody>
                    <a:bodyPr/>
                    <a:lstStyle/>
                    <a:p>
                      <a:pPr algn="ctr"/>
                      <a:endParaRPr lang="zh-TW" altLang="en-US" b="1" dirty="0">
                        <a:solidFill>
                          <a:schemeClr val="bg1">
                            <a:lumMod val="50000"/>
                          </a:schemeClr>
                        </a:solidFill>
                        <a:latin typeface="Arial" panose="020B0604020202020204" pitchFamily="34" charset="0"/>
                        <a:cs typeface="Arial" panose="020B0604020202020204" pitchFamily="34" charset="0"/>
                      </a:endParaRPr>
                    </a:p>
                  </a:txBody>
                  <a:tcPr marL="9525" marR="9525" marT="9525"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algn="ctr"/>
                      <a:r>
                        <a:rPr lang="en-US" altLang="zh-TW" b="1" dirty="0" smtClean="0">
                          <a:solidFill>
                            <a:schemeClr val="bg1">
                              <a:lumMod val="50000"/>
                            </a:schemeClr>
                          </a:solidFill>
                          <a:latin typeface="Arial" panose="020B0604020202020204" pitchFamily="34" charset="0"/>
                          <a:cs typeface="Arial" panose="020B0604020202020204" pitchFamily="34" charset="0"/>
                        </a:rPr>
                        <a:t>1</a:t>
                      </a:r>
                      <a:endParaRPr lang="zh-TW" altLang="en-US" b="1" dirty="0">
                        <a:solidFill>
                          <a:schemeClr val="bg1">
                            <a:lumMod val="50000"/>
                          </a:schemeClr>
                        </a:solidFill>
                        <a:latin typeface="Arial" panose="020B0604020202020204" pitchFamily="34" charset="0"/>
                        <a:cs typeface="Arial" panose="020B0604020202020204" pitchFamily="34" charset="0"/>
                      </a:endParaRPr>
                    </a:p>
                  </a:txBody>
                  <a:tcPr marL="9525" marR="9525" marT="9525"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315709961"/>
                  </a:ext>
                </a:extLst>
              </a:tr>
              <a:tr h="447140">
                <a:tc>
                  <a:txBody>
                    <a:bodyPr/>
                    <a:lstStyle/>
                    <a:p>
                      <a:pPr marL="0" lvl="0" algn="ctr" defTabSz="914400" rtl="0" eaLnBrk="1" fontAlgn="ctr" latinLnBrk="0" hangingPunct="1"/>
                      <a:r>
                        <a:rPr lang="en-US" altLang="zh-TW" sz="1800" b="1" kern="1200" dirty="0" smtClean="0">
                          <a:solidFill>
                            <a:schemeClr val="bg1">
                              <a:lumMod val="50000"/>
                            </a:schemeClr>
                          </a:solidFill>
                          <a:latin typeface="Arial" panose="020B0604020202020204" pitchFamily="34" charset="0"/>
                          <a:ea typeface="+mn-ea"/>
                          <a:cs typeface="Arial" panose="020B0604020202020204" pitchFamily="34" charset="0"/>
                        </a:rPr>
                        <a:t>2</a:t>
                      </a:r>
                      <a:endParaRPr lang="zh-TW" alt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5" marR="9525" marT="9525"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marL="0" lvl="0" algn="ctr" defTabSz="914400" rtl="0" eaLnBrk="1" fontAlgn="ctr" latinLnBrk="0" hangingPunct="1"/>
                      <a:r>
                        <a:rPr lang="en-US" altLang="zh-TW" sz="1800" b="1" kern="1200" dirty="0" smtClean="0">
                          <a:solidFill>
                            <a:schemeClr val="bg1">
                              <a:lumMod val="50000"/>
                            </a:schemeClr>
                          </a:solidFill>
                          <a:latin typeface="Arial" panose="020B0604020202020204" pitchFamily="34" charset="0"/>
                          <a:ea typeface="+mn-ea"/>
                          <a:cs typeface="Arial" panose="020B0604020202020204" pitchFamily="34" charset="0"/>
                        </a:rPr>
                        <a:t>3</a:t>
                      </a:r>
                      <a:endParaRPr lang="zh-TW" alt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5" marR="9525" marT="9525"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marL="0" lvl="0" algn="ctr" defTabSz="914400" rtl="0" eaLnBrk="1" fontAlgn="ctr" latinLnBrk="0" hangingPunct="1"/>
                      <a:r>
                        <a:rPr lang="en-US" altLang="zh-TW" sz="1800" b="1" kern="1200" dirty="0" smtClean="0">
                          <a:solidFill>
                            <a:schemeClr val="bg1">
                              <a:lumMod val="50000"/>
                            </a:schemeClr>
                          </a:solidFill>
                          <a:latin typeface="Arial" panose="020B0604020202020204" pitchFamily="34" charset="0"/>
                          <a:ea typeface="+mn-ea"/>
                          <a:cs typeface="Arial" panose="020B0604020202020204" pitchFamily="34" charset="0"/>
                        </a:rPr>
                        <a:t>4</a:t>
                      </a:r>
                      <a:endParaRPr lang="zh-TW" alt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5" marR="9525" marT="9525"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marL="0" lvl="0" algn="ctr" defTabSz="914400" rtl="0" eaLnBrk="1" fontAlgn="ctr" latinLnBrk="0" hangingPunct="1"/>
                      <a:r>
                        <a:rPr lang="en-US" altLang="zh-TW" sz="1800" b="1" kern="1200" dirty="0" smtClean="0">
                          <a:solidFill>
                            <a:schemeClr val="bg1">
                              <a:lumMod val="50000"/>
                            </a:schemeClr>
                          </a:solidFill>
                          <a:latin typeface="Arial" panose="020B0604020202020204" pitchFamily="34" charset="0"/>
                          <a:ea typeface="+mn-ea"/>
                          <a:cs typeface="Arial" panose="020B0604020202020204" pitchFamily="34" charset="0"/>
                        </a:rPr>
                        <a:t>5</a:t>
                      </a:r>
                      <a:endParaRPr lang="zh-TW" alt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5" marR="9525" marT="9525"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marL="0" lvl="0" algn="ctr" defTabSz="914400" rtl="0" eaLnBrk="1" fontAlgn="ctr" latinLnBrk="0" hangingPunct="1"/>
                      <a:r>
                        <a:rPr lang="en-US" altLang="zh-TW" sz="1800" b="1" kern="1200" dirty="0" smtClean="0">
                          <a:solidFill>
                            <a:schemeClr val="bg1">
                              <a:lumMod val="50000"/>
                            </a:schemeClr>
                          </a:solidFill>
                          <a:latin typeface="Arial" panose="020B0604020202020204" pitchFamily="34" charset="0"/>
                          <a:ea typeface="+mn-ea"/>
                          <a:cs typeface="Arial" panose="020B0604020202020204" pitchFamily="34" charset="0"/>
                        </a:rPr>
                        <a:t>6</a:t>
                      </a:r>
                      <a:endParaRPr lang="zh-TW" alt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5" marR="9525" marT="9525"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marL="0" lvl="0" algn="ctr" defTabSz="914400" rtl="0" eaLnBrk="1" fontAlgn="ctr" latinLnBrk="0" hangingPunct="1"/>
                      <a:r>
                        <a:rPr lang="en-US" altLang="zh-TW" sz="1800" b="1" kern="1200" dirty="0" smtClean="0">
                          <a:solidFill>
                            <a:schemeClr val="bg1">
                              <a:lumMod val="50000"/>
                            </a:schemeClr>
                          </a:solidFill>
                          <a:latin typeface="Arial" panose="020B0604020202020204" pitchFamily="34" charset="0"/>
                          <a:ea typeface="+mn-ea"/>
                          <a:cs typeface="Arial" panose="020B0604020202020204" pitchFamily="34" charset="0"/>
                        </a:rPr>
                        <a:t>7</a:t>
                      </a:r>
                      <a:endParaRPr lang="zh-TW" alt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5" marR="9525" marT="9525"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marL="0" lvl="0" algn="ctr" defTabSz="914400" rtl="0" eaLnBrk="1" fontAlgn="ctr" latinLnBrk="0" hangingPunct="1"/>
                      <a:r>
                        <a:rPr lang="en-US" altLang="zh-TW" sz="1800" b="1" kern="1200" dirty="0" smtClean="0">
                          <a:solidFill>
                            <a:schemeClr val="bg1">
                              <a:lumMod val="50000"/>
                            </a:schemeClr>
                          </a:solidFill>
                          <a:latin typeface="Arial" panose="020B0604020202020204" pitchFamily="34" charset="0"/>
                          <a:ea typeface="+mn-ea"/>
                          <a:cs typeface="Arial" panose="020B0604020202020204" pitchFamily="34" charset="0"/>
                        </a:rPr>
                        <a:t>8</a:t>
                      </a:r>
                      <a:endParaRPr lang="zh-TW" alt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5" marR="9525" marT="9525"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4076629822"/>
                  </a:ext>
                </a:extLst>
              </a:tr>
              <a:tr h="447140">
                <a:tc>
                  <a:txBody>
                    <a:bodyPr/>
                    <a:lstStyle/>
                    <a:p>
                      <a:pPr marL="0" lvl="0" algn="ctr" defTabSz="914400" rtl="0" eaLnBrk="1" fontAlgn="ctr" latinLnBrk="0" hangingPunct="1"/>
                      <a:r>
                        <a:rPr lang="en-US" altLang="zh-TW" sz="1800" b="1" kern="1200" dirty="0" smtClean="0">
                          <a:solidFill>
                            <a:schemeClr val="bg1">
                              <a:lumMod val="50000"/>
                            </a:schemeClr>
                          </a:solidFill>
                          <a:latin typeface="Arial" panose="020B0604020202020204" pitchFamily="34" charset="0"/>
                          <a:ea typeface="+mn-ea"/>
                          <a:cs typeface="Arial" panose="020B0604020202020204" pitchFamily="34" charset="0"/>
                        </a:rPr>
                        <a:t>9</a:t>
                      </a:r>
                      <a:endParaRPr lang="zh-TW" alt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5" marR="9525" marT="9525"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noFill/>
                  </a:tcPr>
                </a:tc>
                <a:tc>
                  <a:txBody>
                    <a:bodyPr/>
                    <a:lstStyle/>
                    <a:p>
                      <a:pPr marL="0" lvl="0" algn="ctr" defTabSz="914400" rtl="0" eaLnBrk="1" fontAlgn="ctr" latinLnBrk="0" hangingPunct="1"/>
                      <a:r>
                        <a:rPr lang="en-US" altLang="zh-TW" sz="1800" b="1" kern="1200" dirty="0" smtClean="0">
                          <a:solidFill>
                            <a:schemeClr val="bg1">
                              <a:lumMod val="50000"/>
                            </a:schemeClr>
                          </a:solidFill>
                          <a:latin typeface="Arial" panose="020B0604020202020204" pitchFamily="34" charset="0"/>
                          <a:ea typeface="+mn-ea"/>
                          <a:cs typeface="Arial" panose="020B0604020202020204" pitchFamily="34" charset="0"/>
                        </a:rPr>
                        <a:t>10</a:t>
                      </a:r>
                      <a:endParaRPr lang="zh-TW" alt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5" marR="9525" marT="9525"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noFill/>
                  </a:tcPr>
                </a:tc>
                <a:tc>
                  <a:txBody>
                    <a:bodyPr/>
                    <a:lstStyle/>
                    <a:p>
                      <a:pPr marL="0" lvl="0" algn="ctr" defTabSz="914400" rtl="0" eaLnBrk="1" fontAlgn="ctr" latinLnBrk="0" hangingPunct="1"/>
                      <a:r>
                        <a:rPr lang="en-US" altLang="zh-TW" sz="1800" b="1" kern="1200" dirty="0" smtClean="0">
                          <a:solidFill>
                            <a:schemeClr val="bg1">
                              <a:lumMod val="50000"/>
                            </a:schemeClr>
                          </a:solidFill>
                          <a:latin typeface="Arial" panose="020B0604020202020204" pitchFamily="34" charset="0"/>
                          <a:ea typeface="+mn-ea"/>
                          <a:cs typeface="Arial" panose="020B0604020202020204" pitchFamily="34" charset="0"/>
                        </a:rPr>
                        <a:t>11</a:t>
                      </a:r>
                      <a:endParaRPr lang="zh-TW" alt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5" marR="9525" marT="9525"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noFill/>
                  </a:tcPr>
                </a:tc>
                <a:tc>
                  <a:txBody>
                    <a:bodyPr/>
                    <a:lstStyle/>
                    <a:p>
                      <a:pPr marL="0" lvl="0" algn="ctr" defTabSz="914400" rtl="0" eaLnBrk="1" fontAlgn="ctr" latinLnBrk="0" hangingPunct="1"/>
                      <a:r>
                        <a:rPr lang="en-US" altLang="zh-TW" sz="1800" b="1" kern="1200" dirty="0" smtClean="0">
                          <a:solidFill>
                            <a:schemeClr val="bg1">
                              <a:lumMod val="50000"/>
                            </a:schemeClr>
                          </a:solidFill>
                          <a:latin typeface="Arial" panose="020B0604020202020204" pitchFamily="34" charset="0"/>
                          <a:ea typeface="+mn-ea"/>
                          <a:cs typeface="Arial" panose="020B0604020202020204" pitchFamily="34" charset="0"/>
                        </a:rPr>
                        <a:t>12</a:t>
                      </a:r>
                      <a:endParaRPr lang="zh-TW" alt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5" marR="9525" marT="9525"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noFill/>
                  </a:tcPr>
                </a:tc>
                <a:tc>
                  <a:txBody>
                    <a:bodyPr/>
                    <a:lstStyle/>
                    <a:p>
                      <a:pPr marL="0" lvl="0" algn="ctr" defTabSz="914400" rtl="0" eaLnBrk="1" fontAlgn="ctr" latinLnBrk="0" hangingPunct="1"/>
                      <a:r>
                        <a:rPr lang="en-US" altLang="zh-TW" sz="1800" b="1" kern="1200" dirty="0" smtClean="0">
                          <a:solidFill>
                            <a:schemeClr val="bg1">
                              <a:lumMod val="50000"/>
                            </a:schemeClr>
                          </a:solidFill>
                          <a:latin typeface="Arial" panose="020B0604020202020204" pitchFamily="34" charset="0"/>
                          <a:ea typeface="+mn-ea"/>
                          <a:cs typeface="Arial" panose="020B0604020202020204" pitchFamily="34" charset="0"/>
                        </a:rPr>
                        <a:t>13</a:t>
                      </a:r>
                      <a:endParaRPr lang="zh-TW" alt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5" marR="9525" marT="9525"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noFill/>
                  </a:tcPr>
                </a:tc>
                <a:tc>
                  <a:txBody>
                    <a:bodyPr/>
                    <a:lstStyle/>
                    <a:p>
                      <a:pPr marL="0" lvl="0" algn="ctr" defTabSz="914400" rtl="0" eaLnBrk="1" fontAlgn="ctr" latinLnBrk="0" hangingPunct="1"/>
                      <a:r>
                        <a:rPr lang="en-US" altLang="zh-TW" sz="1800" b="1" kern="1200" dirty="0" smtClean="0">
                          <a:solidFill>
                            <a:schemeClr val="bg1">
                              <a:lumMod val="50000"/>
                            </a:schemeClr>
                          </a:solidFill>
                          <a:latin typeface="Arial" panose="020B0604020202020204" pitchFamily="34" charset="0"/>
                          <a:ea typeface="+mn-ea"/>
                          <a:cs typeface="Arial" panose="020B0604020202020204" pitchFamily="34" charset="0"/>
                        </a:rPr>
                        <a:t>14</a:t>
                      </a:r>
                      <a:endParaRPr lang="zh-TW" alt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5" marR="9525" marT="9525"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noFill/>
                  </a:tcPr>
                </a:tc>
                <a:tc>
                  <a:txBody>
                    <a:bodyPr/>
                    <a:lstStyle/>
                    <a:p>
                      <a:pPr marL="0" lvl="0" algn="ctr" defTabSz="914400" rtl="0" eaLnBrk="1" fontAlgn="ctr" latinLnBrk="0" hangingPunct="1"/>
                      <a:r>
                        <a:rPr lang="en-US" altLang="zh-TW" sz="1800" b="1" kern="1200" dirty="0" smtClean="0">
                          <a:solidFill>
                            <a:schemeClr val="bg1">
                              <a:lumMod val="50000"/>
                            </a:schemeClr>
                          </a:solidFill>
                          <a:latin typeface="Arial" panose="020B0604020202020204" pitchFamily="34" charset="0"/>
                          <a:ea typeface="+mn-ea"/>
                          <a:cs typeface="Arial" panose="020B0604020202020204" pitchFamily="34" charset="0"/>
                        </a:rPr>
                        <a:t>15</a:t>
                      </a:r>
                      <a:endParaRPr lang="zh-TW" alt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5" marR="9525" marT="9525"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2047869064"/>
                  </a:ext>
                </a:extLst>
              </a:tr>
              <a:tr h="447140">
                <a:tc>
                  <a:txBody>
                    <a:bodyPr/>
                    <a:lstStyle/>
                    <a:p>
                      <a:pPr marL="0" lvl="0" algn="ctr" defTabSz="914400" rtl="0" eaLnBrk="1" fontAlgn="ctr" latinLnBrk="0" hangingPunct="1"/>
                      <a:r>
                        <a:rPr lang="en-US" altLang="zh-TW" sz="1800" b="1" kern="1200" dirty="0" smtClean="0">
                          <a:solidFill>
                            <a:schemeClr val="bg1">
                              <a:lumMod val="50000"/>
                            </a:schemeClr>
                          </a:solidFill>
                          <a:latin typeface="Arial" panose="020B0604020202020204" pitchFamily="34" charset="0"/>
                          <a:ea typeface="+mn-ea"/>
                          <a:cs typeface="Arial" panose="020B0604020202020204" pitchFamily="34" charset="0"/>
                        </a:rPr>
                        <a:t>16</a:t>
                      </a:r>
                      <a:endParaRPr lang="zh-TW" alt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5" marR="9525" marT="9525"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noFill/>
                  </a:tcPr>
                </a:tc>
                <a:tc>
                  <a:txBody>
                    <a:bodyPr/>
                    <a:lstStyle/>
                    <a:p>
                      <a:pPr marL="0" lvl="0" algn="ctr" defTabSz="914400" rtl="0" eaLnBrk="1" fontAlgn="ctr" latinLnBrk="0" hangingPunct="1"/>
                      <a:r>
                        <a:rPr lang="en-US" altLang="zh-TW" sz="1800" b="1" kern="1200" dirty="0" smtClean="0">
                          <a:solidFill>
                            <a:schemeClr val="bg1">
                              <a:lumMod val="50000"/>
                            </a:schemeClr>
                          </a:solidFill>
                          <a:latin typeface="Arial" panose="020B0604020202020204" pitchFamily="34" charset="0"/>
                          <a:ea typeface="+mn-ea"/>
                          <a:cs typeface="Arial" panose="020B0604020202020204" pitchFamily="34" charset="0"/>
                        </a:rPr>
                        <a:t>17</a:t>
                      </a:r>
                      <a:endParaRPr lang="zh-TW" alt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5" marR="9525" marT="9525"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noFill/>
                  </a:tcPr>
                </a:tc>
                <a:tc>
                  <a:txBody>
                    <a:bodyPr/>
                    <a:lstStyle/>
                    <a:p>
                      <a:pPr marL="0" lvl="0" algn="ctr" defTabSz="914400" rtl="0" eaLnBrk="1" fontAlgn="ctr" latinLnBrk="0" hangingPunct="1"/>
                      <a:r>
                        <a:rPr lang="en-US" altLang="zh-TW" sz="1800" b="1" kern="1200" dirty="0" smtClean="0">
                          <a:solidFill>
                            <a:schemeClr val="bg1">
                              <a:lumMod val="50000"/>
                            </a:schemeClr>
                          </a:solidFill>
                          <a:latin typeface="Arial" panose="020B0604020202020204" pitchFamily="34" charset="0"/>
                          <a:ea typeface="+mn-ea"/>
                          <a:cs typeface="Arial" panose="020B0604020202020204" pitchFamily="34" charset="0"/>
                        </a:rPr>
                        <a:t>18</a:t>
                      </a:r>
                      <a:endParaRPr lang="zh-TW" alt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5" marR="9525" marT="9525"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noFill/>
                  </a:tcPr>
                </a:tc>
                <a:tc>
                  <a:txBody>
                    <a:bodyPr/>
                    <a:lstStyle/>
                    <a:p>
                      <a:pPr marL="0" lvl="0" algn="ctr" defTabSz="914400" rtl="0" eaLnBrk="1" fontAlgn="ctr" latinLnBrk="0" hangingPunct="1"/>
                      <a:r>
                        <a:rPr lang="en-US" altLang="zh-TW" sz="1800" b="1" kern="1200" dirty="0" smtClean="0">
                          <a:solidFill>
                            <a:schemeClr val="bg1">
                              <a:lumMod val="50000"/>
                            </a:schemeClr>
                          </a:solidFill>
                          <a:latin typeface="Arial" panose="020B0604020202020204" pitchFamily="34" charset="0"/>
                          <a:ea typeface="+mn-ea"/>
                          <a:cs typeface="Arial" panose="020B0604020202020204" pitchFamily="34" charset="0"/>
                        </a:rPr>
                        <a:t>19</a:t>
                      </a:r>
                      <a:endParaRPr lang="zh-TW" alt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5" marR="9525" marT="9525"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noFill/>
                  </a:tcPr>
                </a:tc>
                <a:tc>
                  <a:txBody>
                    <a:bodyPr/>
                    <a:lstStyle/>
                    <a:p>
                      <a:pPr marL="0" lvl="0" algn="ctr" defTabSz="914400" rtl="0" eaLnBrk="1" fontAlgn="ctr" latinLnBrk="0" hangingPunct="1"/>
                      <a:r>
                        <a:rPr lang="en-US" altLang="zh-TW" sz="1800" b="1" kern="1200" dirty="0" smtClean="0">
                          <a:solidFill>
                            <a:schemeClr val="bg1">
                              <a:lumMod val="50000"/>
                            </a:schemeClr>
                          </a:solidFill>
                          <a:latin typeface="Arial" panose="020B0604020202020204" pitchFamily="34" charset="0"/>
                          <a:ea typeface="+mn-ea"/>
                          <a:cs typeface="Arial" panose="020B0604020202020204" pitchFamily="34" charset="0"/>
                        </a:rPr>
                        <a:t>20</a:t>
                      </a:r>
                      <a:endParaRPr lang="zh-TW" alt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5" marR="9525" marT="9525"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noFill/>
                  </a:tcPr>
                </a:tc>
                <a:tc>
                  <a:txBody>
                    <a:bodyPr/>
                    <a:lstStyle/>
                    <a:p>
                      <a:pPr marL="0" lvl="0" algn="ctr" defTabSz="914400" rtl="0" eaLnBrk="1" fontAlgn="ctr" latinLnBrk="0" hangingPunct="1"/>
                      <a:r>
                        <a:rPr lang="en-US" altLang="zh-TW" sz="1800" b="1" kern="1200" dirty="0" smtClean="0">
                          <a:solidFill>
                            <a:srgbClr val="FF0000"/>
                          </a:solidFill>
                          <a:latin typeface="Arial" panose="020B0604020202020204" pitchFamily="34" charset="0"/>
                          <a:ea typeface="+mn-ea"/>
                          <a:cs typeface="Arial" panose="020B0604020202020204" pitchFamily="34" charset="0"/>
                        </a:rPr>
                        <a:t>21</a:t>
                      </a:r>
                      <a:endParaRPr lang="zh-TW" altLang="en-US" sz="1800" b="1" kern="1200" dirty="0">
                        <a:solidFill>
                          <a:srgbClr val="FF0000"/>
                        </a:solidFill>
                        <a:latin typeface="Arial" panose="020B0604020202020204" pitchFamily="34" charset="0"/>
                        <a:ea typeface="+mn-ea"/>
                        <a:cs typeface="Arial" panose="020B0604020202020204" pitchFamily="34" charset="0"/>
                      </a:endParaRPr>
                    </a:p>
                  </a:txBody>
                  <a:tcPr marL="9525" marR="9525" marT="9525"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C000"/>
                    </a:solidFill>
                  </a:tcPr>
                </a:tc>
                <a:tc>
                  <a:txBody>
                    <a:bodyPr/>
                    <a:lstStyle/>
                    <a:p>
                      <a:pPr marL="0" lvl="0" algn="ctr" defTabSz="914400" rtl="0" eaLnBrk="1" fontAlgn="ctr" latinLnBrk="0" hangingPunct="1"/>
                      <a:r>
                        <a:rPr lang="en-US" altLang="zh-TW" sz="1800" b="1" kern="1200" dirty="0" smtClean="0">
                          <a:solidFill>
                            <a:srgbClr val="FF0000"/>
                          </a:solidFill>
                          <a:latin typeface="Arial" panose="020B0604020202020204" pitchFamily="34" charset="0"/>
                          <a:ea typeface="+mn-ea"/>
                          <a:cs typeface="Arial" panose="020B0604020202020204" pitchFamily="34" charset="0"/>
                        </a:rPr>
                        <a:t>22</a:t>
                      </a:r>
                      <a:endParaRPr lang="zh-TW" altLang="en-US" sz="1800" b="1" kern="1200" dirty="0">
                        <a:solidFill>
                          <a:srgbClr val="FF0000"/>
                        </a:solidFill>
                        <a:latin typeface="Arial" panose="020B0604020202020204" pitchFamily="34" charset="0"/>
                        <a:ea typeface="+mn-ea"/>
                        <a:cs typeface="Arial" panose="020B0604020202020204" pitchFamily="34" charset="0"/>
                      </a:endParaRPr>
                    </a:p>
                  </a:txBody>
                  <a:tcPr marL="9525" marR="9525" marT="9525"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C000"/>
                    </a:solidFill>
                  </a:tcPr>
                </a:tc>
                <a:extLst>
                  <a:ext uri="{0D108BD9-81ED-4DB2-BD59-A6C34878D82A}">
                    <a16:rowId xmlns:a16="http://schemas.microsoft.com/office/drawing/2014/main" val="1400703856"/>
                  </a:ext>
                </a:extLst>
              </a:tr>
              <a:tr h="447140">
                <a:tc>
                  <a:txBody>
                    <a:bodyPr/>
                    <a:lstStyle/>
                    <a:p>
                      <a:pPr marL="0" lvl="0" algn="ctr" defTabSz="914400" rtl="0" eaLnBrk="1" fontAlgn="ctr" latinLnBrk="0" hangingPunct="1"/>
                      <a:r>
                        <a:rPr lang="en-US" altLang="zh-TW" sz="1800" b="1" kern="1200" dirty="0" smtClean="0">
                          <a:solidFill>
                            <a:srgbClr val="FF0000"/>
                          </a:solidFill>
                          <a:latin typeface="Arial" panose="020B0604020202020204" pitchFamily="34" charset="0"/>
                          <a:ea typeface="+mn-ea"/>
                          <a:cs typeface="Arial" panose="020B0604020202020204" pitchFamily="34" charset="0"/>
                        </a:rPr>
                        <a:t>23</a:t>
                      </a:r>
                      <a:endParaRPr lang="zh-TW" altLang="en-US" sz="1800" b="1" kern="1200" dirty="0">
                        <a:solidFill>
                          <a:srgbClr val="FF0000"/>
                        </a:solidFill>
                        <a:latin typeface="Arial" panose="020B0604020202020204" pitchFamily="34" charset="0"/>
                        <a:ea typeface="+mn-ea"/>
                        <a:cs typeface="Arial" panose="020B0604020202020204" pitchFamily="34" charset="0"/>
                      </a:endParaRPr>
                    </a:p>
                  </a:txBody>
                  <a:tcPr marL="9525" marR="9525" marT="9525"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C000"/>
                    </a:solidFill>
                  </a:tcPr>
                </a:tc>
                <a:tc>
                  <a:txBody>
                    <a:bodyPr/>
                    <a:lstStyle/>
                    <a:p>
                      <a:pPr marL="0" lvl="0" algn="ctr" defTabSz="914400" rtl="0" eaLnBrk="1" fontAlgn="ctr" latinLnBrk="0" hangingPunct="1"/>
                      <a:r>
                        <a:rPr lang="en-US" altLang="zh-TW" sz="1800" b="1" kern="1200" dirty="0" smtClean="0">
                          <a:solidFill>
                            <a:srgbClr val="FF0000"/>
                          </a:solidFill>
                          <a:latin typeface="Arial" panose="020B0604020202020204" pitchFamily="34" charset="0"/>
                          <a:ea typeface="+mn-ea"/>
                          <a:cs typeface="Arial" panose="020B0604020202020204" pitchFamily="34" charset="0"/>
                        </a:rPr>
                        <a:t>24</a:t>
                      </a:r>
                      <a:endParaRPr lang="en-US" altLang="zh-TW" sz="1800" b="1" kern="1200" dirty="0">
                        <a:solidFill>
                          <a:srgbClr val="FF0000"/>
                        </a:solidFill>
                        <a:latin typeface="Arial" panose="020B0604020202020204" pitchFamily="34" charset="0"/>
                        <a:ea typeface="+mn-ea"/>
                        <a:cs typeface="Arial" panose="020B0604020202020204" pitchFamily="34" charset="0"/>
                      </a:endParaRPr>
                    </a:p>
                  </a:txBody>
                  <a:tcPr marL="9525" marR="9525" marT="9525"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C000"/>
                    </a:solidFill>
                  </a:tcPr>
                </a:tc>
                <a:tc>
                  <a:txBody>
                    <a:bodyPr/>
                    <a:lstStyle/>
                    <a:p>
                      <a:pPr marL="0" lvl="0" algn="ctr" defTabSz="914400" rtl="0" eaLnBrk="1" fontAlgn="ctr" latinLnBrk="0" hangingPunct="1"/>
                      <a:r>
                        <a:rPr lang="en-US" altLang="zh-TW" sz="1800" b="1" kern="1200" dirty="0" smtClean="0">
                          <a:solidFill>
                            <a:srgbClr val="FF0000"/>
                          </a:solidFill>
                          <a:latin typeface="Arial" panose="020B0604020202020204" pitchFamily="34" charset="0"/>
                          <a:ea typeface="+mn-ea"/>
                          <a:cs typeface="Arial" panose="020B0604020202020204" pitchFamily="34" charset="0"/>
                        </a:rPr>
                        <a:t>25</a:t>
                      </a:r>
                      <a:endParaRPr lang="zh-TW" altLang="en-US" sz="1800" b="1" kern="1200" dirty="0">
                        <a:solidFill>
                          <a:srgbClr val="FF0000"/>
                        </a:solidFill>
                        <a:latin typeface="Arial" panose="020B0604020202020204" pitchFamily="34" charset="0"/>
                        <a:ea typeface="+mn-ea"/>
                        <a:cs typeface="Arial" panose="020B0604020202020204" pitchFamily="34" charset="0"/>
                      </a:endParaRPr>
                    </a:p>
                  </a:txBody>
                  <a:tcPr marL="9525" marR="9525" marT="9525"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C000"/>
                    </a:solidFill>
                  </a:tcPr>
                </a:tc>
                <a:tc>
                  <a:txBody>
                    <a:bodyPr/>
                    <a:lstStyle/>
                    <a:p>
                      <a:pPr marL="0" lvl="0" algn="ctr" defTabSz="914400" rtl="0" eaLnBrk="1" fontAlgn="ctr" latinLnBrk="0" hangingPunct="1"/>
                      <a:r>
                        <a:rPr lang="en-US" altLang="zh-TW" sz="1800" b="1" kern="1200" dirty="0" smtClean="0">
                          <a:solidFill>
                            <a:srgbClr val="FF0000"/>
                          </a:solidFill>
                          <a:latin typeface="Arial" panose="020B0604020202020204" pitchFamily="34" charset="0"/>
                          <a:ea typeface="+mn-ea"/>
                          <a:cs typeface="Arial" panose="020B0604020202020204" pitchFamily="34" charset="0"/>
                        </a:rPr>
                        <a:t>26</a:t>
                      </a:r>
                      <a:endParaRPr lang="zh-TW" altLang="en-US" sz="1800" b="1" kern="1200" dirty="0">
                        <a:solidFill>
                          <a:srgbClr val="FF0000"/>
                        </a:solidFill>
                        <a:latin typeface="Arial" panose="020B0604020202020204" pitchFamily="34" charset="0"/>
                        <a:ea typeface="+mn-ea"/>
                        <a:cs typeface="Arial" panose="020B0604020202020204" pitchFamily="34" charset="0"/>
                      </a:endParaRPr>
                    </a:p>
                  </a:txBody>
                  <a:tcPr marL="9525" marR="9525" marT="9525"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C000"/>
                    </a:solidFill>
                  </a:tcPr>
                </a:tc>
                <a:tc>
                  <a:txBody>
                    <a:bodyPr/>
                    <a:lstStyle/>
                    <a:p>
                      <a:pPr marL="0" lvl="0" algn="ctr" defTabSz="914400" rtl="0" eaLnBrk="1" fontAlgn="ctr" latinLnBrk="0" hangingPunct="1"/>
                      <a:r>
                        <a:rPr lang="en-US" altLang="zh-TW" sz="1800" b="1" kern="1200" dirty="0" smtClean="0">
                          <a:solidFill>
                            <a:srgbClr val="FF0000"/>
                          </a:solidFill>
                          <a:latin typeface="Arial" panose="020B0604020202020204" pitchFamily="34" charset="0"/>
                          <a:ea typeface="+mn-ea"/>
                          <a:cs typeface="Arial" panose="020B0604020202020204" pitchFamily="34" charset="0"/>
                        </a:rPr>
                        <a:t>27</a:t>
                      </a:r>
                      <a:endParaRPr lang="zh-TW" altLang="en-US" sz="1800" b="1" kern="1200" dirty="0">
                        <a:solidFill>
                          <a:srgbClr val="FF0000"/>
                        </a:solidFill>
                        <a:latin typeface="Arial" panose="020B0604020202020204" pitchFamily="34" charset="0"/>
                        <a:ea typeface="+mn-ea"/>
                        <a:cs typeface="Arial" panose="020B0604020202020204" pitchFamily="34" charset="0"/>
                      </a:endParaRPr>
                    </a:p>
                  </a:txBody>
                  <a:tcPr marL="9525" marR="9525" marT="9525"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C000"/>
                    </a:solidFill>
                  </a:tcPr>
                </a:tc>
                <a:tc>
                  <a:txBody>
                    <a:bodyPr/>
                    <a:lstStyle/>
                    <a:p>
                      <a:pPr marL="0" lvl="0" algn="ctr" defTabSz="914400" rtl="0" eaLnBrk="1" fontAlgn="ctr" latinLnBrk="0" hangingPunct="1"/>
                      <a:r>
                        <a:rPr lang="en-US" altLang="zh-TW" sz="1800" b="1" kern="1200" dirty="0" smtClean="0">
                          <a:solidFill>
                            <a:srgbClr val="FF0000"/>
                          </a:solidFill>
                          <a:latin typeface="Arial" panose="020B0604020202020204" pitchFamily="34" charset="0"/>
                          <a:ea typeface="+mn-ea"/>
                          <a:cs typeface="Arial" panose="020B0604020202020204" pitchFamily="34" charset="0"/>
                        </a:rPr>
                        <a:t>28</a:t>
                      </a:r>
                      <a:endParaRPr lang="zh-TW" altLang="en-US" sz="1800" b="1" kern="1200" dirty="0">
                        <a:solidFill>
                          <a:srgbClr val="FF0000"/>
                        </a:solidFill>
                        <a:latin typeface="Arial" panose="020B0604020202020204" pitchFamily="34" charset="0"/>
                        <a:ea typeface="+mn-ea"/>
                        <a:cs typeface="Arial" panose="020B0604020202020204" pitchFamily="34" charset="0"/>
                      </a:endParaRPr>
                    </a:p>
                  </a:txBody>
                  <a:tcPr marL="9525" marR="9525" marT="9525"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C000"/>
                    </a:solidFill>
                  </a:tcPr>
                </a:tc>
                <a:tc>
                  <a:txBody>
                    <a:bodyPr/>
                    <a:lstStyle/>
                    <a:p>
                      <a:pPr marL="0" lvl="0" algn="ctr" defTabSz="914400" rtl="0" eaLnBrk="1" fontAlgn="ctr" latinLnBrk="0" hangingPunct="1"/>
                      <a:endParaRPr lang="zh-TW" alt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5" marR="9525" marT="9525"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4269090484"/>
                  </a:ext>
                </a:extLst>
              </a:tr>
            </a:tbl>
          </a:graphicData>
        </a:graphic>
      </p:graphicFrame>
      <p:sp>
        <p:nvSpPr>
          <p:cNvPr id="15" name="矩形 14"/>
          <p:cNvSpPr/>
          <p:nvPr/>
        </p:nvSpPr>
        <p:spPr>
          <a:xfrm>
            <a:off x="2456498" y="1391628"/>
            <a:ext cx="3284482" cy="431179"/>
          </a:xfrm>
          <a:prstGeom prst="rect">
            <a:avLst/>
          </a:prstGeom>
          <a:solidFill>
            <a:schemeClr val="accent1">
              <a:lumMod val="20000"/>
              <a:lumOff val="80000"/>
            </a:schemeClr>
          </a:solidFill>
          <a:ln w="38100">
            <a:solidFill>
              <a:schemeClr val="bg1"/>
            </a:solidFill>
          </a:ln>
          <a:effectLst>
            <a:outerShdw blurRad="50800" dist="38100" dir="16200000" rotWithShape="0">
              <a:prstClr val="black">
                <a:alpha val="40000"/>
              </a:prstClr>
            </a:outerShdw>
          </a:effectLst>
        </p:spPr>
        <p:style>
          <a:lnRef idx="2">
            <a:schemeClr val="accent5">
              <a:shade val="50000"/>
            </a:schemeClr>
          </a:lnRef>
          <a:fillRef idx="1">
            <a:schemeClr val="accent5"/>
          </a:fillRef>
          <a:effectRef idx="0">
            <a:schemeClr val="accent5"/>
          </a:effectRef>
          <a:fontRef idx="minor">
            <a:schemeClr val="lt1"/>
          </a:fontRef>
        </p:style>
        <p:txBody>
          <a:bodyPr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defRPr/>
            </a:pPr>
            <a:r>
              <a:rPr lang="en-US" altLang="zh-TW" sz="2800" b="1" dirty="0" smtClean="0">
                <a:solidFill>
                  <a:srgbClr val="000000"/>
                </a:solidFill>
                <a:ea typeface="標楷體" panose="03000509000000000000" pitchFamily="65" charset="-120"/>
              </a:rPr>
              <a:t>114.02</a:t>
            </a:r>
            <a:endParaRPr lang="zh-TW" altLang="en-US" sz="2800" b="1" dirty="0">
              <a:solidFill>
                <a:srgbClr val="000000"/>
              </a:solidFill>
              <a:ea typeface="標楷體" panose="03000509000000000000" pitchFamily="65" charset="-120"/>
            </a:endParaRPr>
          </a:p>
        </p:txBody>
      </p:sp>
      <p:graphicFrame>
        <p:nvGraphicFramePr>
          <p:cNvPr id="7" name="表格 17"/>
          <p:cNvGraphicFramePr>
            <a:graphicFrameLocks noGrp="1"/>
          </p:cNvGraphicFramePr>
          <p:nvPr>
            <p:extLst>
              <p:ext uri="{D42A27DB-BD31-4B8C-83A1-F6EECF244321}">
                <p14:modId xmlns:p14="http://schemas.microsoft.com/office/powerpoint/2010/main" val="2945037110"/>
              </p:ext>
            </p:extLst>
          </p:nvPr>
        </p:nvGraphicFramePr>
        <p:xfrm>
          <a:off x="6449377" y="1850240"/>
          <a:ext cx="3284484" cy="2668179"/>
        </p:xfrm>
        <a:graphic>
          <a:graphicData uri="http://schemas.openxmlformats.org/drawingml/2006/table">
            <a:tbl>
              <a:tblPr firstRow="1" bandRow="1">
                <a:effectLst>
                  <a:outerShdw dist="38103" dir="5400000" algn="tl">
                    <a:srgbClr val="000000"/>
                  </a:outerShdw>
                </a:effectLst>
                <a:tableStyleId>{2D5ABB26-0587-4C30-8999-92F81FD0307C}</a:tableStyleId>
              </a:tblPr>
              <a:tblGrid>
                <a:gridCol w="469212">
                  <a:extLst>
                    <a:ext uri="{9D8B030D-6E8A-4147-A177-3AD203B41FA5}">
                      <a16:colId xmlns:a16="http://schemas.microsoft.com/office/drawing/2014/main" val="256846026"/>
                    </a:ext>
                  </a:extLst>
                </a:gridCol>
                <a:gridCol w="469212">
                  <a:extLst>
                    <a:ext uri="{9D8B030D-6E8A-4147-A177-3AD203B41FA5}">
                      <a16:colId xmlns:a16="http://schemas.microsoft.com/office/drawing/2014/main" val="2257527877"/>
                    </a:ext>
                  </a:extLst>
                </a:gridCol>
                <a:gridCol w="469212">
                  <a:extLst>
                    <a:ext uri="{9D8B030D-6E8A-4147-A177-3AD203B41FA5}">
                      <a16:colId xmlns:a16="http://schemas.microsoft.com/office/drawing/2014/main" val="4145448609"/>
                    </a:ext>
                  </a:extLst>
                </a:gridCol>
                <a:gridCol w="469212">
                  <a:extLst>
                    <a:ext uri="{9D8B030D-6E8A-4147-A177-3AD203B41FA5}">
                      <a16:colId xmlns:a16="http://schemas.microsoft.com/office/drawing/2014/main" val="835481753"/>
                    </a:ext>
                  </a:extLst>
                </a:gridCol>
                <a:gridCol w="469212">
                  <a:extLst>
                    <a:ext uri="{9D8B030D-6E8A-4147-A177-3AD203B41FA5}">
                      <a16:colId xmlns:a16="http://schemas.microsoft.com/office/drawing/2014/main" val="3853400446"/>
                    </a:ext>
                  </a:extLst>
                </a:gridCol>
                <a:gridCol w="469212">
                  <a:extLst>
                    <a:ext uri="{9D8B030D-6E8A-4147-A177-3AD203B41FA5}">
                      <a16:colId xmlns:a16="http://schemas.microsoft.com/office/drawing/2014/main" val="1113717072"/>
                    </a:ext>
                  </a:extLst>
                </a:gridCol>
                <a:gridCol w="469212">
                  <a:extLst>
                    <a:ext uri="{9D8B030D-6E8A-4147-A177-3AD203B41FA5}">
                      <a16:colId xmlns:a16="http://schemas.microsoft.com/office/drawing/2014/main" val="3757867286"/>
                    </a:ext>
                  </a:extLst>
                </a:gridCol>
              </a:tblGrid>
              <a:tr h="373150">
                <a:tc>
                  <a:txBody>
                    <a:bodyPr/>
                    <a:lstStyle/>
                    <a:p>
                      <a:pPr marL="0" lvl="0" algn="ctr" defTabSz="914400" rtl="0" eaLnBrk="1" fontAlgn="ctr" latinLnBrk="0" hangingPunct="1"/>
                      <a:r>
                        <a:rPr lang="zh-TW" altLang="en-US" sz="1800" b="1" kern="12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日</a:t>
                      </a:r>
                      <a:endParaRPr lang="en-US" sz="1800" b="1" kern="12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endParaRPr>
                    </a:p>
                  </a:txBody>
                  <a:tcPr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bg1">
                        <a:lumMod val="75000"/>
                      </a:schemeClr>
                    </a:solidFill>
                  </a:tcPr>
                </a:tc>
                <a:tc>
                  <a:txBody>
                    <a:bodyPr/>
                    <a:lstStyle/>
                    <a:p>
                      <a:pPr marL="0" lvl="0" algn="ctr" defTabSz="914400" rtl="0" eaLnBrk="1" fontAlgn="ctr" latinLnBrk="0" hangingPunct="1"/>
                      <a:r>
                        <a:rPr lang="zh-TW" altLang="en-US" sz="1800" b="1" kern="12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一</a:t>
                      </a:r>
                      <a:endParaRPr lang="en-US" sz="1800" b="1" kern="12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endParaRPr>
                    </a:p>
                  </a:txBody>
                  <a:tcPr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bg1">
                        <a:lumMod val="75000"/>
                      </a:schemeClr>
                    </a:solidFill>
                  </a:tcPr>
                </a:tc>
                <a:tc>
                  <a:txBody>
                    <a:bodyPr/>
                    <a:lstStyle/>
                    <a:p>
                      <a:pPr marL="0" lvl="0" algn="ctr" defTabSz="914400" rtl="0" eaLnBrk="1" fontAlgn="ctr" latinLnBrk="0" hangingPunct="1"/>
                      <a:r>
                        <a:rPr lang="zh-TW" sz="1800" b="1" kern="12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二</a:t>
                      </a:r>
                      <a:endParaRPr lang="en-US" sz="1800" b="1" kern="12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endParaRPr>
                    </a:p>
                  </a:txBody>
                  <a:tcPr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bg1">
                        <a:lumMod val="75000"/>
                      </a:schemeClr>
                    </a:solidFill>
                  </a:tcPr>
                </a:tc>
                <a:tc>
                  <a:txBody>
                    <a:bodyPr/>
                    <a:lstStyle/>
                    <a:p>
                      <a:pPr marL="0" lvl="0" algn="ctr" defTabSz="914400" rtl="0" eaLnBrk="1" fontAlgn="ctr" latinLnBrk="0" hangingPunct="1"/>
                      <a:r>
                        <a:rPr lang="zh-TW" sz="1800" b="1" kern="12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三</a:t>
                      </a:r>
                      <a:endParaRPr lang="en-US" sz="1800" b="1" kern="12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endParaRPr>
                    </a:p>
                  </a:txBody>
                  <a:tcPr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bg1">
                        <a:lumMod val="75000"/>
                      </a:schemeClr>
                    </a:solidFill>
                  </a:tcPr>
                </a:tc>
                <a:tc>
                  <a:txBody>
                    <a:bodyPr/>
                    <a:lstStyle/>
                    <a:p>
                      <a:pPr marL="0" lvl="0" algn="ctr" defTabSz="914400" rtl="0" eaLnBrk="1" fontAlgn="ctr" latinLnBrk="0" hangingPunct="1"/>
                      <a:r>
                        <a:rPr lang="zh-TW" sz="1800" b="1" kern="12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四</a:t>
                      </a:r>
                      <a:endParaRPr lang="en-US" sz="1800" b="1" kern="12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endParaRPr>
                    </a:p>
                  </a:txBody>
                  <a:tcPr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bg1">
                        <a:lumMod val="75000"/>
                      </a:schemeClr>
                    </a:solidFill>
                  </a:tcPr>
                </a:tc>
                <a:tc>
                  <a:txBody>
                    <a:bodyPr/>
                    <a:lstStyle/>
                    <a:p>
                      <a:pPr marL="0" lvl="0" algn="ctr" defTabSz="914400" rtl="0" eaLnBrk="1" fontAlgn="ctr" latinLnBrk="0" hangingPunct="1"/>
                      <a:r>
                        <a:rPr lang="zh-TW" sz="1800" b="1" kern="12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五</a:t>
                      </a:r>
                      <a:endParaRPr lang="en-US" sz="1800" b="1" kern="12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endParaRPr>
                    </a:p>
                  </a:txBody>
                  <a:tcPr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bg1">
                        <a:lumMod val="75000"/>
                      </a:schemeClr>
                    </a:solidFill>
                  </a:tcPr>
                </a:tc>
                <a:tc>
                  <a:txBody>
                    <a:bodyPr/>
                    <a:lstStyle/>
                    <a:p>
                      <a:pPr marL="0" lvl="0" algn="ctr" defTabSz="914400" rtl="0" eaLnBrk="1" fontAlgn="ctr" latinLnBrk="0" hangingPunct="1"/>
                      <a:r>
                        <a:rPr lang="zh-TW" sz="1800" b="1" kern="12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六</a:t>
                      </a:r>
                      <a:endParaRPr lang="en-US" sz="1800" b="1" kern="12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endParaRPr>
                    </a:p>
                  </a:txBody>
                  <a:tcPr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2097508803"/>
                  </a:ext>
                </a:extLst>
              </a:tr>
              <a:tr h="387888">
                <a:tc>
                  <a:txBody>
                    <a:bodyPr/>
                    <a:lstStyle/>
                    <a:p>
                      <a:pPr marL="0" lvl="0" algn="ctr" defTabSz="914400" rtl="0" eaLnBrk="1" fontAlgn="ctr" latinLnBrk="0" hangingPunct="1"/>
                      <a:endParaRPr 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marL="0" lvl="0" algn="ctr" defTabSz="914400" rtl="0" eaLnBrk="1" fontAlgn="ctr" latinLnBrk="0" hangingPunct="1"/>
                      <a:endParaRPr lang="zh-TW" alt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5" marR="9525" marT="9525"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marL="0" lvl="0" algn="ctr" defTabSz="914400" rtl="0" eaLnBrk="1" fontAlgn="ctr" latinLnBrk="0" hangingPunct="1"/>
                      <a:endParaRPr lang="zh-TW" alt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5" marR="9525" marT="9525"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noFill/>
                  </a:tcPr>
                </a:tc>
                <a:tc>
                  <a:txBody>
                    <a:bodyPr/>
                    <a:lstStyle/>
                    <a:p>
                      <a:pPr marL="0" lvl="0" algn="ctr" defTabSz="914400" rtl="0" eaLnBrk="1" fontAlgn="ctr" latinLnBrk="0" hangingPunct="1"/>
                      <a:endParaRPr lang="zh-TW" alt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5" marR="9525" marT="9525"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noFill/>
                  </a:tcPr>
                </a:tc>
                <a:tc>
                  <a:txBody>
                    <a:bodyPr/>
                    <a:lstStyle/>
                    <a:p>
                      <a:pPr marL="0" lvl="0" algn="ctr" defTabSz="914400" rtl="0" eaLnBrk="1" fontAlgn="ctr" latinLnBrk="0" hangingPunct="1"/>
                      <a:endParaRPr lang="zh-TW" alt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5" marR="9525" marT="9525"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noFill/>
                  </a:tcPr>
                </a:tc>
                <a:tc>
                  <a:txBody>
                    <a:bodyPr/>
                    <a:lstStyle/>
                    <a:p>
                      <a:pPr marL="0" lvl="0" algn="ctr" defTabSz="914400" rtl="0" eaLnBrk="1" fontAlgn="ctr" latinLnBrk="0" hangingPunct="1"/>
                      <a:endParaRPr lang="zh-TW" alt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5" marR="9525" marT="9525"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noFill/>
                  </a:tcPr>
                </a:tc>
                <a:tc>
                  <a:txBody>
                    <a:bodyPr/>
                    <a:lstStyle/>
                    <a:p>
                      <a:pPr marL="0" lvl="0" algn="ctr" defTabSz="914400" rtl="0" eaLnBrk="1" fontAlgn="ctr" latinLnBrk="0" hangingPunct="1"/>
                      <a:r>
                        <a:rPr lang="en-US" altLang="zh-TW" sz="1800" b="1" kern="1200" dirty="0" smtClean="0">
                          <a:solidFill>
                            <a:srgbClr val="FF0000"/>
                          </a:solidFill>
                          <a:latin typeface="Arial" panose="020B0604020202020204" pitchFamily="34" charset="0"/>
                          <a:ea typeface="+mn-ea"/>
                          <a:cs typeface="Arial" panose="020B0604020202020204" pitchFamily="34" charset="0"/>
                        </a:rPr>
                        <a:t>1</a:t>
                      </a:r>
                      <a:endParaRPr lang="zh-TW" altLang="en-US" sz="1800" b="1" kern="1200" dirty="0">
                        <a:solidFill>
                          <a:srgbClr val="FF0000"/>
                        </a:solidFill>
                        <a:latin typeface="Arial" panose="020B0604020202020204" pitchFamily="34" charset="0"/>
                        <a:ea typeface="+mn-ea"/>
                        <a:cs typeface="Arial" panose="020B0604020202020204" pitchFamily="34" charset="0"/>
                      </a:endParaRPr>
                    </a:p>
                  </a:txBody>
                  <a:tcPr marL="9525" marR="9525" marT="9525"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C000"/>
                    </a:solidFill>
                  </a:tcPr>
                </a:tc>
                <a:extLst>
                  <a:ext uri="{0D108BD9-81ED-4DB2-BD59-A6C34878D82A}">
                    <a16:rowId xmlns:a16="http://schemas.microsoft.com/office/drawing/2014/main" val="3315709961"/>
                  </a:ext>
                </a:extLst>
              </a:tr>
              <a:tr h="355589">
                <a:tc>
                  <a:txBody>
                    <a:bodyPr/>
                    <a:lstStyle/>
                    <a:p>
                      <a:pPr marL="0" lvl="0" algn="ctr" defTabSz="914400" rtl="0" eaLnBrk="1" fontAlgn="ctr" latinLnBrk="0" hangingPunct="1"/>
                      <a:r>
                        <a:rPr lang="en-US" altLang="zh-TW" sz="1800" b="1" kern="1200" dirty="0" smtClean="0">
                          <a:solidFill>
                            <a:srgbClr val="FF0000"/>
                          </a:solidFill>
                          <a:latin typeface="Arial" panose="020B0604020202020204" pitchFamily="34" charset="0"/>
                          <a:ea typeface="+mn-ea"/>
                          <a:cs typeface="Arial" panose="020B0604020202020204" pitchFamily="34" charset="0"/>
                        </a:rPr>
                        <a:t>2</a:t>
                      </a:r>
                      <a:endParaRPr lang="zh-TW" altLang="en-US" sz="1800" b="1" kern="1200" dirty="0">
                        <a:solidFill>
                          <a:srgbClr val="FF0000"/>
                        </a:solidFill>
                        <a:latin typeface="Arial" panose="020B0604020202020204" pitchFamily="34" charset="0"/>
                        <a:ea typeface="+mn-ea"/>
                        <a:cs typeface="Arial" panose="020B0604020202020204" pitchFamily="34" charset="0"/>
                      </a:endParaRPr>
                    </a:p>
                  </a:txBody>
                  <a:tcPr marL="9525" marR="9525" marT="9525"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C000"/>
                    </a:solidFill>
                  </a:tcPr>
                </a:tc>
                <a:tc>
                  <a:txBody>
                    <a:bodyPr/>
                    <a:lstStyle/>
                    <a:p>
                      <a:pPr marL="0" lvl="0" algn="ctr" defTabSz="914400" rtl="0" eaLnBrk="1" fontAlgn="ctr" latinLnBrk="0" hangingPunct="1"/>
                      <a:r>
                        <a:rPr lang="en-US" altLang="zh-TW" sz="1800" b="1" kern="1200" dirty="0" smtClean="0">
                          <a:solidFill>
                            <a:srgbClr val="FF0000"/>
                          </a:solidFill>
                          <a:latin typeface="Arial" panose="020B0604020202020204" pitchFamily="34" charset="0"/>
                          <a:ea typeface="+mn-ea"/>
                          <a:cs typeface="Arial" panose="020B0604020202020204" pitchFamily="34" charset="0"/>
                        </a:rPr>
                        <a:t>3</a:t>
                      </a:r>
                      <a:endParaRPr lang="zh-TW" altLang="en-US" sz="1800" b="1" kern="1200" dirty="0">
                        <a:solidFill>
                          <a:srgbClr val="FF0000"/>
                        </a:solidFill>
                        <a:latin typeface="Arial" panose="020B0604020202020204" pitchFamily="34" charset="0"/>
                        <a:ea typeface="+mn-ea"/>
                        <a:cs typeface="Arial" panose="020B0604020202020204" pitchFamily="34" charset="0"/>
                      </a:endParaRPr>
                    </a:p>
                  </a:txBody>
                  <a:tcPr marL="9525" marR="9525" marT="9525"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C000"/>
                    </a:solidFill>
                  </a:tcPr>
                </a:tc>
                <a:tc>
                  <a:txBody>
                    <a:bodyPr/>
                    <a:lstStyle/>
                    <a:p>
                      <a:pPr marL="0" lvl="0" algn="ctr" defTabSz="914400" rtl="0" eaLnBrk="1" fontAlgn="ctr" latinLnBrk="0" hangingPunct="1"/>
                      <a:r>
                        <a:rPr lang="en-US" altLang="zh-TW" sz="1800" b="1" kern="1200" dirty="0" smtClean="0">
                          <a:solidFill>
                            <a:srgbClr val="FF0000"/>
                          </a:solidFill>
                          <a:latin typeface="Arial" panose="020B0604020202020204" pitchFamily="34" charset="0"/>
                          <a:ea typeface="+mn-ea"/>
                          <a:cs typeface="Arial" panose="020B0604020202020204" pitchFamily="34" charset="0"/>
                        </a:rPr>
                        <a:t>4</a:t>
                      </a:r>
                      <a:endParaRPr lang="zh-TW" altLang="en-US" sz="1800" b="1" kern="1200" dirty="0">
                        <a:solidFill>
                          <a:srgbClr val="FF0000"/>
                        </a:solidFill>
                        <a:latin typeface="Arial" panose="020B0604020202020204" pitchFamily="34" charset="0"/>
                        <a:ea typeface="+mn-ea"/>
                        <a:cs typeface="Arial" panose="020B0604020202020204" pitchFamily="34" charset="0"/>
                      </a:endParaRPr>
                    </a:p>
                  </a:txBody>
                  <a:tcPr marL="9525" marR="9525" marT="9525"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C000"/>
                    </a:solidFill>
                  </a:tcPr>
                </a:tc>
                <a:tc>
                  <a:txBody>
                    <a:bodyPr/>
                    <a:lstStyle/>
                    <a:p>
                      <a:pPr marL="0" lvl="0" algn="ctr" defTabSz="914400" rtl="0" eaLnBrk="1" fontAlgn="ctr" latinLnBrk="0" hangingPunct="1"/>
                      <a:r>
                        <a:rPr lang="en-US" altLang="zh-TW" sz="1800" b="1" kern="1200" dirty="0" smtClean="0">
                          <a:solidFill>
                            <a:srgbClr val="FF0000"/>
                          </a:solidFill>
                          <a:latin typeface="Arial" panose="020B0604020202020204" pitchFamily="34" charset="0"/>
                          <a:ea typeface="+mn-ea"/>
                          <a:cs typeface="Arial" panose="020B0604020202020204" pitchFamily="34" charset="0"/>
                        </a:rPr>
                        <a:t>5</a:t>
                      </a:r>
                      <a:endParaRPr lang="zh-TW" altLang="en-US" sz="1800" b="1" kern="1200" dirty="0">
                        <a:solidFill>
                          <a:srgbClr val="FF0000"/>
                        </a:solidFill>
                        <a:latin typeface="Arial" panose="020B0604020202020204" pitchFamily="34" charset="0"/>
                        <a:ea typeface="+mn-ea"/>
                        <a:cs typeface="Arial" panose="020B0604020202020204" pitchFamily="34" charset="0"/>
                      </a:endParaRPr>
                    </a:p>
                  </a:txBody>
                  <a:tcPr marL="9525" marR="9525" marT="9525"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C000"/>
                    </a:solidFill>
                  </a:tcPr>
                </a:tc>
                <a:tc>
                  <a:txBody>
                    <a:bodyPr/>
                    <a:lstStyle/>
                    <a:p>
                      <a:pPr marL="0" lvl="0" algn="ctr" defTabSz="914400" rtl="0" eaLnBrk="1" fontAlgn="ctr" latinLnBrk="0" hangingPunct="1"/>
                      <a:r>
                        <a:rPr lang="en-US" altLang="zh-TW" sz="1800" b="1" kern="1200" dirty="0" smtClean="0">
                          <a:solidFill>
                            <a:srgbClr val="FF0000"/>
                          </a:solidFill>
                          <a:latin typeface="Arial" panose="020B0604020202020204" pitchFamily="34" charset="0"/>
                          <a:ea typeface="+mn-ea"/>
                          <a:cs typeface="Arial" panose="020B0604020202020204" pitchFamily="34" charset="0"/>
                        </a:rPr>
                        <a:t>6</a:t>
                      </a:r>
                      <a:endParaRPr lang="zh-TW" altLang="en-US" sz="1800" b="1" kern="1200" dirty="0">
                        <a:solidFill>
                          <a:srgbClr val="FF0000"/>
                        </a:solidFill>
                        <a:latin typeface="Arial" panose="020B0604020202020204" pitchFamily="34" charset="0"/>
                        <a:ea typeface="+mn-ea"/>
                        <a:cs typeface="Arial" panose="020B0604020202020204" pitchFamily="34" charset="0"/>
                      </a:endParaRPr>
                    </a:p>
                  </a:txBody>
                  <a:tcPr marL="9525" marR="9525" marT="9525"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C000"/>
                    </a:solidFill>
                  </a:tcPr>
                </a:tc>
                <a:tc>
                  <a:txBody>
                    <a:bodyPr/>
                    <a:lstStyle/>
                    <a:p>
                      <a:pPr marL="0" lvl="0" algn="ctr" defTabSz="914400" rtl="0" eaLnBrk="1" fontAlgn="ctr" latinLnBrk="0" hangingPunct="1"/>
                      <a:r>
                        <a:rPr lang="en-US" altLang="zh-TW" sz="1800" b="1" kern="1200" dirty="0" smtClean="0">
                          <a:solidFill>
                            <a:srgbClr val="FF0000"/>
                          </a:solidFill>
                          <a:latin typeface="Arial" panose="020B0604020202020204" pitchFamily="34" charset="0"/>
                          <a:ea typeface="+mn-ea"/>
                          <a:cs typeface="Arial" panose="020B0604020202020204" pitchFamily="34" charset="0"/>
                        </a:rPr>
                        <a:t>7</a:t>
                      </a:r>
                      <a:endParaRPr lang="zh-TW" altLang="en-US" sz="1800" b="1" kern="1200" dirty="0">
                        <a:solidFill>
                          <a:srgbClr val="FF0000"/>
                        </a:solidFill>
                        <a:latin typeface="Arial" panose="020B0604020202020204" pitchFamily="34" charset="0"/>
                        <a:ea typeface="+mn-ea"/>
                        <a:cs typeface="Arial" panose="020B0604020202020204" pitchFamily="34" charset="0"/>
                      </a:endParaRPr>
                    </a:p>
                  </a:txBody>
                  <a:tcPr marL="9525" marR="9525" marT="9525"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C000"/>
                    </a:solidFill>
                  </a:tcPr>
                </a:tc>
                <a:tc>
                  <a:txBody>
                    <a:bodyPr/>
                    <a:lstStyle/>
                    <a:p>
                      <a:pPr marL="0" lvl="0" algn="ctr" defTabSz="914400" rtl="0" eaLnBrk="1" fontAlgn="ctr" latinLnBrk="0" hangingPunct="1"/>
                      <a:r>
                        <a:rPr lang="en-US" altLang="zh-TW" sz="1800" b="1" kern="1200" dirty="0" smtClean="0">
                          <a:solidFill>
                            <a:schemeClr val="bg1">
                              <a:lumMod val="50000"/>
                            </a:schemeClr>
                          </a:solidFill>
                          <a:latin typeface="Arial" panose="020B0604020202020204" pitchFamily="34" charset="0"/>
                          <a:ea typeface="+mn-ea"/>
                          <a:cs typeface="Arial" panose="020B0604020202020204" pitchFamily="34" charset="0"/>
                        </a:rPr>
                        <a:t>8</a:t>
                      </a:r>
                      <a:endParaRPr lang="zh-TW" alt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5" marR="9525" marT="9525"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4076629822"/>
                  </a:ext>
                </a:extLst>
              </a:tr>
              <a:tr h="387888">
                <a:tc>
                  <a:txBody>
                    <a:bodyPr/>
                    <a:lstStyle/>
                    <a:p>
                      <a:pPr marL="0" lvl="0" algn="ctr" defTabSz="914400" rtl="0" eaLnBrk="1" fontAlgn="ctr" latinLnBrk="0" hangingPunct="1"/>
                      <a:r>
                        <a:rPr lang="en-US" altLang="zh-TW" sz="1800" b="1" kern="1200" dirty="0" smtClean="0">
                          <a:solidFill>
                            <a:schemeClr val="bg1">
                              <a:lumMod val="50000"/>
                            </a:schemeClr>
                          </a:solidFill>
                          <a:latin typeface="Arial" panose="020B0604020202020204" pitchFamily="34" charset="0"/>
                          <a:ea typeface="+mn-ea"/>
                          <a:cs typeface="Arial" panose="020B0604020202020204" pitchFamily="34" charset="0"/>
                        </a:rPr>
                        <a:t>9</a:t>
                      </a:r>
                      <a:endParaRPr lang="zh-TW" alt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5" marR="9525" marT="9525"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noFill/>
                  </a:tcPr>
                </a:tc>
                <a:tc>
                  <a:txBody>
                    <a:bodyPr/>
                    <a:lstStyle/>
                    <a:p>
                      <a:pPr marL="0" lvl="0" algn="ctr" defTabSz="914400" rtl="0" eaLnBrk="1" fontAlgn="ctr" latinLnBrk="0" hangingPunct="1"/>
                      <a:r>
                        <a:rPr lang="en-US" altLang="zh-TW" sz="1800" b="1" kern="1200" dirty="0" smtClean="0">
                          <a:solidFill>
                            <a:schemeClr val="bg1">
                              <a:lumMod val="50000"/>
                            </a:schemeClr>
                          </a:solidFill>
                          <a:latin typeface="Arial" panose="020B0604020202020204" pitchFamily="34" charset="0"/>
                          <a:ea typeface="+mn-ea"/>
                          <a:cs typeface="Arial" panose="020B0604020202020204" pitchFamily="34" charset="0"/>
                        </a:rPr>
                        <a:t>10</a:t>
                      </a:r>
                      <a:endParaRPr lang="zh-TW" alt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5" marR="9525" marT="9525"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noFill/>
                  </a:tcPr>
                </a:tc>
                <a:tc>
                  <a:txBody>
                    <a:bodyPr/>
                    <a:lstStyle/>
                    <a:p>
                      <a:pPr marL="0" lvl="0" algn="ctr" defTabSz="914400" rtl="0" eaLnBrk="1" fontAlgn="ctr" latinLnBrk="0" hangingPunct="1"/>
                      <a:r>
                        <a:rPr lang="en-US" altLang="zh-TW" sz="1800" b="1" kern="1200" dirty="0" smtClean="0">
                          <a:solidFill>
                            <a:schemeClr val="bg1">
                              <a:lumMod val="50000"/>
                            </a:schemeClr>
                          </a:solidFill>
                          <a:latin typeface="Arial" panose="020B0604020202020204" pitchFamily="34" charset="0"/>
                          <a:ea typeface="+mn-ea"/>
                          <a:cs typeface="Arial" panose="020B0604020202020204" pitchFamily="34" charset="0"/>
                        </a:rPr>
                        <a:t>11</a:t>
                      </a:r>
                      <a:endParaRPr lang="zh-TW" alt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5" marR="9525" marT="9525"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noFill/>
                  </a:tcPr>
                </a:tc>
                <a:tc>
                  <a:txBody>
                    <a:bodyPr/>
                    <a:lstStyle/>
                    <a:p>
                      <a:pPr marL="0" lvl="0" algn="ctr" defTabSz="914400" rtl="0" eaLnBrk="1" fontAlgn="ctr" latinLnBrk="0" hangingPunct="1"/>
                      <a:r>
                        <a:rPr lang="en-US" altLang="zh-TW" sz="1800" b="1" kern="1200" dirty="0" smtClean="0">
                          <a:solidFill>
                            <a:schemeClr val="bg1">
                              <a:lumMod val="50000"/>
                            </a:schemeClr>
                          </a:solidFill>
                          <a:latin typeface="Arial" panose="020B0604020202020204" pitchFamily="34" charset="0"/>
                          <a:ea typeface="+mn-ea"/>
                          <a:cs typeface="Arial" panose="020B0604020202020204" pitchFamily="34" charset="0"/>
                        </a:rPr>
                        <a:t>12</a:t>
                      </a:r>
                      <a:endParaRPr lang="zh-TW" alt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5" marR="9525" marT="9525"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noFill/>
                  </a:tcPr>
                </a:tc>
                <a:tc>
                  <a:txBody>
                    <a:bodyPr/>
                    <a:lstStyle/>
                    <a:p>
                      <a:pPr marL="0" lvl="0" algn="ctr" defTabSz="914400" rtl="0" eaLnBrk="1" fontAlgn="ctr" latinLnBrk="0" hangingPunct="1"/>
                      <a:r>
                        <a:rPr lang="en-US" altLang="zh-TW" sz="1800" b="1" kern="1200" dirty="0" smtClean="0">
                          <a:solidFill>
                            <a:schemeClr val="bg1">
                              <a:lumMod val="50000"/>
                            </a:schemeClr>
                          </a:solidFill>
                          <a:latin typeface="Arial" panose="020B0604020202020204" pitchFamily="34" charset="0"/>
                          <a:ea typeface="+mn-ea"/>
                          <a:cs typeface="Arial" panose="020B0604020202020204" pitchFamily="34" charset="0"/>
                        </a:rPr>
                        <a:t>13</a:t>
                      </a:r>
                      <a:endParaRPr lang="zh-TW" alt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5" marR="9525" marT="9525"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noFill/>
                  </a:tcPr>
                </a:tc>
                <a:tc>
                  <a:txBody>
                    <a:bodyPr/>
                    <a:lstStyle/>
                    <a:p>
                      <a:pPr marL="0" lvl="0" algn="ctr" defTabSz="914400" rtl="0" eaLnBrk="1" fontAlgn="ctr" latinLnBrk="0" hangingPunct="1"/>
                      <a:r>
                        <a:rPr lang="en-US" altLang="zh-TW" sz="1800" b="1" kern="1200" dirty="0" smtClean="0">
                          <a:solidFill>
                            <a:schemeClr val="bg1">
                              <a:lumMod val="50000"/>
                            </a:schemeClr>
                          </a:solidFill>
                          <a:latin typeface="Arial" panose="020B0604020202020204" pitchFamily="34" charset="0"/>
                          <a:ea typeface="+mn-ea"/>
                          <a:cs typeface="Arial" panose="020B0604020202020204" pitchFamily="34" charset="0"/>
                        </a:rPr>
                        <a:t>14</a:t>
                      </a:r>
                      <a:endParaRPr lang="zh-TW" alt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5" marR="9525" marT="9525"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noFill/>
                  </a:tcPr>
                </a:tc>
                <a:tc>
                  <a:txBody>
                    <a:bodyPr/>
                    <a:lstStyle/>
                    <a:p>
                      <a:pPr marL="0" lvl="0" algn="ctr" defTabSz="914400" rtl="0" eaLnBrk="1" fontAlgn="ctr" latinLnBrk="0" hangingPunct="1"/>
                      <a:r>
                        <a:rPr lang="en-US" altLang="zh-TW" sz="1800" b="1" kern="1200" dirty="0" smtClean="0">
                          <a:solidFill>
                            <a:schemeClr val="bg1">
                              <a:lumMod val="50000"/>
                            </a:schemeClr>
                          </a:solidFill>
                          <a:latin typeface="Arial" panose="020B0604020202020204" pitchFamily="34" charset="0"/>
                          <a:ea typeface="+mn-ea"/>
                          <a:cs typeface="Arial" panose="020B0604020202020204" pitchFamily="34" charset="0"/>
                        </a:rPr>
                        <a:t>15</a:t>
                      </a:r>
                      <a:endParaRPr lang="zh-TW" alt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5" marR="9525" marT="9525"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2047869064"/>
                  </a:ext>
                </a:extLst>
              </a:tr>
              <a:tr h="387888">
                <a:tc>
                  <a:txBody>
                    <a:bodyPr/>
                    <a:lstStyle/>
                    <a:p>
                      <a:pPr marL="0" lvl="0" algn="ctr" defTabSz="914400" rtl="0" eaLnBrk="1" fontAlgn="ctr" latinLnBrk="0" hangingPunct="1"/>
                      <a:r>
                        <a:rPr lang="en-US" altLang="zh-TW" sz="1800" b="1" kern="1200" dirty="0" smtClean="0">
                          <a:solidFill>
                            <a:schemeClr val="bg1">
                              <a:lumMod val="50000"/>
                            </a:schemeClr>
                          </a:solidFill>
                          <a:latin typeface="Arial" panose="020B0604020202020204" pitchFamily="34" charset="0"/>
                          <a:ea typeface="+mn-ea"/>
                          <a:cs typeface="Arial" panose="020B0604020202020204" pitchFamily="34" charset="0"/>
                        </a:rPr>
                        <a:t>16</a:t>
                      </a:r>
                      <a:endParaRPr lang="zh-TW" alt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5" marR="9525" marT="9525"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noFill/>
                  </a:tcPr>
                </a:tc>
                <a:tc>
                  <a:txBody>
                    <a:bodyPr/>
                    <a:lstStyle/>
                    <a:p>
                      <a:pPr marL="0" lvl="0" algn="ctr" defTabSz="914400" rtl="0" eaLnBrk="1" fontAlgn="ctr" latinLnBrk="0" hangingPunct="1"/>
                      <a:r>
                        <a:rPr lang="en-US" altLang="zh-TW" sz="1800" b="1" kern="1200" dirty="0" smtClean="0">
                          <a:solidFill>
                            <a:schemeClr val="bg1">
                              <a:lumMod val="50000"/>
                            </a:schemeClr>
                          </a:solidFill>
                          <a:latin typeface="Arial" panose="020B0604020202020204" pitchFamily="34" charset="0"/>
                          <a:ea typeface="+mn-ea"/>
                          <a:cs typeface="Arial" panose="020B0604020202020204" pitchFamily="34" charset="0"/>
                        </a:rPr>
                        <a:t>17</a:t>
                      </a:r>
                      <a:endParaRPr lang="zh-TW" alt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5" marR="9525" marT="9525"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noFill/>
                  </a:tcPr>
                </a:tc>
                <a:tc>
                  <a:txBody>
                    <a:bodyPr/>
                    <a:lstStyle/>
                    <a:p>
                      <a:pPr marL="0" lvl="0" algn="ctr" defTabSz="914400" rtl="0" eaLnBrk="1" fontAlgn="ctr" latinLnBrk="0" hangingPunct="1"/>
                      <a:r>
                        <a:rPr lang="en-US" altLang="zh-TW" sz="1800" b="1" kern="1200" dirty="0" smtClean="0">
                          <a:solidFill>
                            <a:schemeClr val="bg1">
                              <a:lumMod val="50000"/>
                            </a:schemeClr>
                          </a:solidFill>
                          <a:latin typeface="Arial" panose="020B0604020202020204" pitchFamily="34" charset="0"/>
                          <a:ea typeface="+mn-ea"/>
                          <a:cs typeface="Arial" panose="020B0604020202020204" pitchFamily="34" charset="0"/>
                        </a:rPr>
                        <a:t>18</a:t>
                      </a:r>
                      <a:endParaRPr lang="zh-TW" alt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5" marR="9525" marT="9525"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noFill/>
                  </a:tcPr>
                </a:tc>
                <a:tc>
                  <a:txBody>
                    <a:bodyPr/>
                    <a:lstStyle/>
                    <a:p>
                      <a:pPr marL="0" lvl="0" algn="ctr" defTabSz="914400" rtl="0" eaLnBrk="1" fontAlgn="ctr" latinLnBrk="0" hangingPunct="1"/>
                      <a:r>
                        <a:rPr lang="en-US" altLang="zh-TW" sz="1800" b="1" kern="1200" dirty="0" smtClean="0">
                          <a:solidFill>
                            <a:schemeClr val="bg1">
                              <a:lumMod val="50000"/>
                            </a:schemeClr>
                          </a:solidFill>
                          <a:latin typeface="Arial" panose="020B0604020202020204" pitchFamily="34" charset="0"/>
                          <a:ea typeface="+mn-ea"/>
                          <a:cs typeface="Arial" panose="020B0604020202020204" pitchFamily="34" charset="0"/>
                        </a:rPr>
                        <a:t>19</a:t>
                      </a:r>
                      <a:endParaRPr lang="zh-TW" alt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5" marR="9525" marT="9525"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noFill/>
                  </a:tcPr>
                </a:tc>
                <a:tc>
                  <a:txBody>
                    <a:bodyPr/>
                    <a:lstStyle/>
                    <a:p>
                      <a:pPr marL="0" lvl="0" algn="ctr" defTabSz="914400" rtl="0" eaLnBrk="1" fontAlgn="ctr" latinLnBrk="0" hangingPunct="1"/>
                      <a:r>
                        <a:rPr lang="en-US" altLang="zh-TW" sz="1800" b="1" kern="1200" dirty="0" smtClean="0">
                          <a:solidFill>
                            <a:schemeClr val="bg1">
                              <a:lumMod val="50000"/>
                            </a:schemeClr>
                          </a:solidFill>
                          <a:latin typeface="Arial" panose="020B0604020202020204" pitchFamily="34" charset="0"/>
                          <a:ea typeface="+mn-ea"/>
                          <a:cs typeface="Arial" panose="020B0604020202020204" pitchFamily="34" charset="0"/>
                        </a:rPr>
                        <a:t>20</a:t>
                      </a:r>
                      <a:endParaRPr lang="zh-TW" alt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5" marR="9525" marT="9525"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noFill/>
                  </a:tcPr>
                </a:tc>
                <a:tc>
                  <a:txBody>
                    <a:bodyPr/>
                    <a:lstStyle/>
                    <a:p>
                      <a:pPr marL="0" lvl="0" algn="ctr" defTabSz="914400" rtl="0" eaLnBrk="1" fontAlgn="ctr" latinLnBrk="0" hangingPunct="1"/>
                      <a:r>
                        <a:rPr lang="en-US" altLang="zh-TW" sz="1800" b="1" kern="1200" dirty="0" smtClean="0">
                          <a:solidFill>
                            <a:schemeClr val="bg1">
                              <a:lumMod val="50000"/>
                            </a:schemeClr>
                          </a:solidFill>
                          <a:latin typeface="Arial" panose="020B0604020202020204" pitchFamily="34" charset="0"/>
                          <a:ea typeface="+mn-ea"/>
                          <a:cs typeface="Arial" panose="020B0604020202020204" pitchFamily="34" charset="0"/>
                        </a:rPr>
                        <a:t>21</a:t>
                      </a:r>
                      <a:endParaRPr lang="zh-TW" alt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5" marR="9525" marT="9525"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noFill/>
                  </a:tcPr>
                </a:tc>
                <a:tc>
                  <a:txBody>
                    <a:bodyPr/>
                    <a:lstStyle/>
                    <a:p>
                      <a:pPr marL="0" lvl="0" algn="ctr" defTabSz="914400" rtl="0" eaLnBrk="1" fontAlgn="ctr" latinLnBrk="0" hangingPunct="1"/>
                      <a:r>
                        <a:rPr lang="en-US" altLang="zh-TW" sz="1800" b="1" kern="1200" dirty="0" smtClean="0">
                          <a:solidFill>
                            <a:schemeClr val="bg1">
                              <a:lumMod val="50000"/>
                            </a:schemeClr>
                          </a:solidFill>
                          <a:latin typeface="Arial" panose="020B0604020202020204" pitchFamily="34" charset="0"/>
                          <a:ea typeface="+mn-ea"/>
                          <a:cs typeface="Arial" panose="020B0604020202020204" pitchFamily="34" charset="0"/>
                        </a:rPr>
                        <a:t>22</a:t>
                      </a:r>
                      <a:endParaRPr lang="zh-TW" alt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5" marR="9525" marT="9525"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1400703856"/>
                  </a:ext>
                </a:extLst>
              </a:tr>
              <a:tr h="387888">
                <a:tc>
                  <a:txBody>
                    <a:bodyPr/>
                    <a:lstStyle/>
                    <a:p>
                      <a:pPr marL="0" lvl="0" algn="ctr" defTabSz="914400" rtl="0" eaLnBrk="1" fontAlgn="ctr" latinLnBrk="0" hangingPunct="1"/>
                      <a:r>
                        <a:rPr lang="en-US" altLang="zh-TW" sz="1800" b="1" kern="1200" dirty="0" smtClean="0">
                          <a:solidFill>
                            <a:schemeClr val="bg1">
                              <a:lumMod val="50000"/>
                            </a:schemeClr>
                          </a:solidFill>
                          <a:latin typeface="Arial" panose="020B0604020202020204" pitchFamily="34" charset="0"/>
                          <a:ea typeface="+mn-ea"/>
                          <a:cs typeface="Arial" panose="020B0604020202020204" pitchFamily="34" charset="0"/>
                        </a:rPr>
                        <a:t>23</a:t>
                      </a:r>
                      <a:endParaRPr lang="zh-TW" alt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5" marR="9525" marT="9525"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noFill/>
                  </a:tcPr>
                </a:tc>
                <a:tc>
                  <a:txBody>
                    <a:bodyPr/>
                    <a:lstStyle/>
                    <a:p>
                      <a:pPr marL="0" lvl="0" algn="ctr" defTabSz="914400" rtl="0" eaLnBrk="1" fontAlgn="ctr" latinLnBrk="0" hangingPunct="1"/>
                      <a:r>
                        <a:rPr lang="en-US" altLang="zh-TW" sz="1800" b="1" kern="1200" dirty="0" smtClean="0">
                          <a:solidFill>
                            <a:schemeClr val="bg1">
                              <a:lumMod val="50000"/>
                            </a:schemeClr>
                          </a:solidFill>
                          <a:latin typeface="Arial" panose="020B0604020202020204" pitchFamily="34" charset="0"/>
                          <a:ea typeface="+mn-ea"/>
                          <a:cs typeface="Arial" panose="020B0604020202020204" pitchFamily="34" charset="0"/>
                        </a:rPr>
                        <a:t>24</a:t>
                      </a:r>
                      <a:endParaRPr lang="en-US" altLang="zh-TW"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5" marR="9525" marT="9525"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noFill/>
                  </a:tcPr>
                </a:tc>
                <a:tc>
                  <a:txBody>
                    <a:bodyPr/>
                    <a:lstStyle/>
                    <a:p>
                      <a:pPr marL="0" lvl="0" algn="ctr" defTabSz="914400" rtl="0" eaLnBrk="1" fontAlgn="ctr" latinLnBrk="0" hangingPunct="1"/>
                      <a:r>
                        <a:rPr lang="en-US" altLang="zh-TW" sz="1800" b="1" kern="1200" dirty="0" smtClean="0">
                          <a:solidFill>
                            <a:schemeClr val="bg1">
                              <a:lumMod val="50000"/>
                            </a:schemeClr>
                          </a:solidFill>
                          <a:latin typeface="Arial" panose="020B0604020202020204" pitchFamily="34" charset="0"/>
                          <a:ea typeface="+mn-ea"/>
                          <a:cs typeface="Arial" panose="020B0604020202020204" pitchFamily="34" charset="0"/>
                        </a:rPr>
                        <a:t>25</a:t>
                      </a:r>
                      <a:endParaRPr lang="zh-TW" alt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5" marR="9525" marT="9525"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noFill/>
                  </a:tcPr>
                </a:tc>
                <a:tc>
                  <a:txBody>
                    <a:bodyPr/>
                    <a:lstStyle/>
                    <a:p>
                      <a:pPr marL="0" lvl="0" algn="ctr" defTabSz="914400" rtl="0" eaLnBrk="1" fontAlgn="ctr" latinLnBrk="0" hangingPunct="1"/>
                      <a:r>
                        <a:rPr lang="en-US" altLang="zh-TW" sz="1800" b="1" kern="1200" dirty="0" smtClean="0">
                          <a:solidFill>
                            <a:schemeClr val="bg1">
                              <a:lumMod val="50000"/>
                            </a:schemeClr>
                          </a:solidFill>
                          <a:latin typeface="Arial" panose="020B0604020202020204" pitchFamily="34" charset="0"/>
                          <a:ea typeface="+mn-ea"/>
                          <a:cs typeface="Arial" panose="020B0604020202020204" pitchFamily="34" charset="0"/>
                        </a:rPr>
                        <a:t>26</a:t>
                      </a:r>
                      <a:endParaRPr lang="zh-TW" alt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5" marR="9525" marT="9525"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noFill/>
                  </a:tcPr>
                </a:tc>
                <a:tc>
                  <a:txBody>
                    <a:bodyPr/>
                    <a:lstStyle/>
                    <a:p>
                      <a:pPr marL="0" lvl="0" algn="ctr" defTabSz="914400" rtl="0" eaLnBrk="1" fontAlgn="ctr" latinLnBrk="0" hangingPunct="1"/>
                      <a:r>
                        <a:rPr lang="en-US" altLang="zh-TW" sz="1800" b="1" kern="1200" dirty="0" smtClean="0">
                          <a:solidFill>
                            <a:schemeClr val="bg1">
                              <a:lumMod val="50000"/>
                            </a:schemeClr>
                          </a:solidFill>
                          <a:latin typeface="Arial" panose="020B0604020202020204" pitchFamily="34" charset="0"/>
                          <a:ea typeface="+mn-ea"/>
                          <a:cs typeface="Arial" panose="020B0604020202020204" pitchFamily="34" charset="0"/>
                        </a:rPr>
                        <a:t>27</a:t>
                      </a:r>
                      <a:endParaRPr lang="zh-TW" alt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5" marR="9525" marT="9525"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noFill/>
                  </a:tcPr>
                </a:tc>
                <a:tc>
                  <a:txBody>
                    <a:bodyPr/>
                    <a:lstStyle/>
                    <a:p>
                      <a:pPr marL="0" lvl="0" algn="ctr" defTabSz="914400" rtl="0" eaLnBrk="1" fontAlgn="ctr" latinLnBrk="0" hangingPunct="1"/>
                      <a:r>
                        <a:rPr lang="en-US" altLang="zh-TW" sz="1800" b="1" kern="1200" dirty="0" smtClean="0">
                          <a:solidFill>
                            <a:schemeClr val="bg1">
                              <a:lumMod val="50000"/>
                            </a:schemeClr>
                          </a:solidFill>
                          <a:latin typeface="Arial" panose="020B0604020202020204" pitchFamily="34" charset="0"/>
                          <a:ea typeface="+mn-ea"/>
                          <a:cs typeface="Arial" panose="020B0604020202020204" pitchFamily="34" charset="0"/>
                        </a:rPr>
                        <a:t>28</a:t>
                      </a:r>
                      <a:endParaRPr lang="zh-TW" alt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5" marR="9525" marT="9525"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noFill/>
                  </a:tcPr>
                </a:tc>
                <a:tc>
                  <a:txBody>
                    <a:bodyPr/>
                    <a:lstStyle/>
                    <a:p>
                      <a:pPr marL="0" lvl="0" algn="ctr" defTabSz="914400" rtl="0" eaLnBrk="1" fontAlgn="ctr" latinLnBrk="0" hangingPunct="1"/>
                      <a:r>
                        <a:rPr lang="en-US" altLang="zh-TW" sz="1800" b="1" kern="1200" dirty="0" smtClean="0">
                          <a:solidFill>
                            <a:schemeClr val="bg1">
                              <a:lumMod val="50000"/>
                            </a:schemeClr>
                          </a:solidFill>
                          <a:latin typeface="Arial" panose="020B0604020202020204" pitchFamily="34" charset="0"/>
                          <a:ea typeface="+mn-ea"/>
                          <a:cs typeface="Arial" panose="020B0604020202020204" pitchFamily="34" charset="0"/>
                        </a:rPr>
                        <a:t>29</a:t>
                      </a:r>
                      <a:endParaRPr lang="zh-TW" alt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5" marR="9525" marT="9525"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4269090484"/>
                  </a:ext>
                </a:extLst>
              </a:tr>
              <a:tr h="387888">
                <a:tc>
                  <a:txBody>
                    <a:bodyPr/>
                    <a:lstStyle/>
                    <a:p>
                      <a:pPr marL="0" lvl="0" algn="ctr" defTabSz="914400" rtl="0" eaLnBrk="1" fontAlgn="ctr" latinLnBrk="0" hangingPunct="1"/>
                      <a:r>
                        <a:rPr lang="en-US" altLang="zh-TW" sz="1800" b="1" kern="1200" dirty="0" smtClean="0">
                          <a:solidFill>
                            <a:schemeClr val="bg1">
                              <a:lumMod val="50000"/>
                            </a:schemeClr>
                          </a:solidFill>
                          <a:latin typeface="Arial" panose="020B0604020202020204" pitchFamily="34" charset="0"/>
                          <a:ea typeface="+mn-ea"/>
                          <a:cs typeface="Arial" panose="020B0604020202020204" pitchFamily="34" charset="0"/>
                        </a:rPr>
                        <a:t>30</a:t>
                      </a:r>
                      <a:endParaRPr lang="zh-TW" alt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5" marR="9525" marT="9525"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noFill/>
                  </a:tcPr>
                </a:tc>
                <a:tc>
                  <a:txBody>
                    <a:bodyPr/>
                    <a:lstStyle/>
                    <a:p>
                      <a:pPr marL="0" lvl="0" algn="ctr" defTabSz="914400" rtl="0" eaLnBrk="1" fontAlgn="ctr" latinLnBrk="0" hangingPunct="1"/>
                      <a:r>
                        <a:rPr lang="en-US" altLang="zh-TW" sz="1800" b="1" kern="1200" dirty="0" smtClean="0">
                          <a:solidFill>
                            <a:schemeClr val="bg1">
                              <a:lumMod val="50000"/>
                            </a:schemeClr>
                          </a:solidFill>
                          <a:latin typeface="Arial" panose="020B0604020202020204" pitchFamily="34" charset="0"/>
                          <a:ea typeface="+mn-ea"/>
                          <a:cs typeface="Arial" panose="020B0604020202020204" pitchFamily="34" charset="0"/>
                        </a:rPr>
                        <a:t>31</a:t>
                      </a:r>
                      <a:endParaRPr lang="en-US" altLang="zh-TW"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5" marR="9525" marT="9525"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noFill/>
                  </a:tcPr>
                </a:tc>
                <a:tc>
                  <a:txBody>
                    <a:bodyPr/>
                    <a:lstStyle/>
                    <a:p>
                      <a:pPr marL="0" lvl="0" algn="ctr" defTabSz="914400" rtl="0" eaLnBrk="1" fontAlgn="ctr" latinLnBrk="0" hangingPunct="1"/>
                      <a:endParaRPr lang="zh-TW" alt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5" marR="9525" marT="9525"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noFill/>
                  </a:tcPr>
                </a:tc>
                <a:tc>
                  <a:txBody>
                    <a:bodyPr/>
                    <a:lstStyle/>
                    <a:p>
                      <a:pPr marL="0" lvl="0" algn="ctr" defTabSz="914400" rtl="0" eaLnBrk="1" fontAlgn="ctr" latinLnBrk="0" hangingPunct="1"/>
                      <a:endParaRPr lang="zh-TW" alt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5" marR="9525" marT="9525"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noFill/>
                  </a:tcPr>
                </a:tc>
                <a:tc>
                  <a:txBody>
                    <a:bodyPr/>
                    <a:lstStyle/>
                    <a:p>
                      <a:pPr marL="0" lvl="0" algn="ctr" defTabSz="914400" rtl="0" eaLnBrk="1" fontAlgn="ctr" latinLnBrk="0" hangingPunct="1"/>
                      <a:endParaRPr lang="zh-TW" alt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5" marR="9525" marT="9525"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noFill/>
                  </a:tcPr>
                </a:tc>
                <a:tc>
                  <a:txBody>
                    <a:bodyPr/>
                    <a:lstStyle/>
                    <a:p>
                      <a:pPr marL="0" lvl="0" algn="ctr" defTabSz="914400" rtl="0" eaLnBrk="1" fontAlgn="ctr" latinLnBrk="0" hangingPunct="1"/>
                      <a:endParaRPr lang="zh-TW" alt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5" marR="9525" marT="9525"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noFill/>
                  </a:tcPr>
                </a:tc>
                <a:tc>
                  <a:txBody>
                    <a:bodyPr/>
                    <a:lstStyle/>
                    <a:p>
                      <a:pPr marL="0" lvl="0" algn="ctr" defTabSz="914400" rtl="0" eaLnBrk="1" fontAlgn="ctr" latinLnBrk="0" hangingPunct="1"/>
                      <a:endParaRPr lang="zh-TW" alt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5" marR="9525" marT="9525"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3591046930"/>
                  </a:ext>
                </a:extLst>
              </a:tr>
            </a:tbl>
          </a:graphicData>
        </a:graphic>
      </p:graphicFrame>
      <p:sp>
        <p:nvSpPr>
          <p:cNvPr id="8" name="矩形 7"/>
          <p:cNvSpPr/>
          <p:nvPr/>
        </p:nvSpPr>
        <p:spPr>
          <a:xfrm>
            <a:off x="6449378" y="1380155"/>
            <a:ext cx="3284482" cy="431179"/>
          </a:xfrm>
          <a:prstGeom prst="rect">
            <a:avLst/>
          </a:prstGeom>
          <a:solidFill>
            <a:schemeClr val="accent1">
              <a:lumMod val="20000"/>
              <a:lumOff val="80000"/>
            </a:schemeClr>
          </a:solidFill>
          <a:ln w="38100">
            <a:solidFill>
              <a:schemeClr val="bg1"/>
            </a:solidFill>
          </a:ln>
          <a:effectLst>
            <a:outerShdw blurRad="50800" dist="38100" dir="16200000" rotWithShape="0">
              <a:prstClr val="black">
                <a:alpha val="40000"/>
              </a:prstClr>
            </a:outerShdw>
          </a:effectLst>
        </p:spPr>
        <p:style>
          <a:lnRef idx="2">
            <a:schemeClr val="accent5">
              <a:shade val="50000"/>
            </a:schemeClr>
          </a:lnRef>
          <a:fillRef idx="1">
            <a:schemeClr val="accent5"/>
          </a:fillRef>
          <a:effectRef idx="0">
            <a:schemeClr val="accent5"/>
          </a:effectRef>
          <a:fontRef idx="minor">
            <a:schemeClr val="lt1"/>
          </a:fontRef>
        </p:style>
        <p:txBody>
          <a:bodyPr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defRPr/>
            </a:pPr>
            <a:r>
              <a:rPr lang="en-US" altLang="zh-TW" sz="2800" b="1" dirty="0" smtClean="0">
                <a:solidFill>
                  <a:srgbClr val="000000"/>
                </a:solidFill>
                <a:ea typeface="標楷體" panose="03000509000000000000" pitchFamily="65" charset="-120"/>
              </a:rPr>
              <a:t>114.03</a:t>
            </a:r>
            <a:endParaRPr lang="zh-TW" altLang="en-US" sz="2800" b="1" dirty="0">
              <a:solidFill>
                <a:srgbClr val="000000"/>
              </a:solidFill>
              <a:ea typeface="標楷體" panose="03000509000000000000" pitchFamily="65" charset="-120"/>
            </a:endParaRPr>
          </a:p>
        </p:txBody>
      </p:sp>
    </p:spTree>
    <p:extLst>
      <p:ext uri="{BB962C8B-B14F-4D97-AF65-F5344CB8AC3E}">
        <p14:creationId xmlns:p14="http://schemas.microsoft.com/office/powerpoint/2010/main" val="271832892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1392" y="112241"/>
            <a:ext cx="7094837" cy="609600"/>
          </a:xfrm>
        </p:spPr>
        <p:txBody>
          <a:bodyPr>
            <a:noAutofit/>
          </a:bodyPr>
          <a:lstStyle/>
          <a:p>
            <a:pPr algn="l"/>
            <a:r>
              <a:rPr lang="en-US" altLang="zh-TW" sz="4400" b="1" dirty="0" smtClean="0">
                <a:solidFill>
                  <a:schemeClr val="tx1">
                    <a:lumMod val="10000"/>
                  </a:schemeClr>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2.3</a:t>
            </a:r>
            <a:r>
              <a:rPr lang="zh-TW" altLang="en-US" sz="4400" b="1" dirty="0" smtClean="0">
                <a:solidFill>
                  <a:schemeClr val="tx1">
                    <a:lumMod val="10000"/>
                  </a:schemeClr>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 </a:t>
            </a:r>
            <a:r>
              <a:rPr lang="zh-TW" altLang="en-US" sz="4400" b="1" dirty="0">
                <a:solidFill>
                  <a:srgbClr val="000000"/>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填表期間</a:t>
            </a:r>
          </a:p>
        </p:txBody>
      </p:sp>
      <p:sp>
        <p:nvSpPr>
          <p:cNvPr id="5" name="文字方塊 35"/>
          <p:cNvSpPr txBox="1">
            <a:spLocks noChangeArrowheads="1"/>
          </p:cNvSpPr>
          <p:nvPr/>
        </p:nvSpPr>
        <p:spPr bwMode="auto">
          <a:xfrm>
            <a:off x="1932520" y="856760"/>
            <a:ext cx="8300670" cy="615553"/>
          </a:xfrm>
          <a:prstGeom prst="rect">
            <a:avLst/>
          </a:prstGeom>
          <a:noFill/>
          <a:ln w="9525">
            <a:noFill/>
            <a:miter lim="800000"/>
            <a:headEnd/>
            <a:tailEnd/>
          </a:ln>
        </p:spPr>
        <p:txBody>
          <a:bodyPr wrap="none">
            <a:spAutoFit/>
          </a:bodyPr>
          <a:lstStyle/>
          <a:p>
            <a:pPr algn="ctr">
              <a:defRPr/>
            </a:pPr>
            <a:r>
              <a:rPr lang="zh-TW" altLang="en-US" sz="3400" dirty="0">
                <a:solidFill>
                  <a:srgbClr val="0000FF"/>
                </a:solidFill>
                <a:latin typeface="Arial" panose="020B0604020202020204" pitchFamily="34" charset="0"/>
                <a:ea typeface="微軟正黑體" panose="020B0604030504040204" pitchFamily="34" charset="-120"/>
                <a:cs typeface="Arial" panose="020B0604020202020204" pitchFamily="34" charset="0"/>
              </a:rPr>
              <a:t> </a:t>
            </a:r>
            <a:r>
              <a:rPr lang="en-US" altLang="zh-TW" sz="3400" b="1" u="heavy" dirty="0">
                <a:solidFill>
                  <a:srgbClr val="0000FF"/>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3</a:t>
            </a:r>
            <a:r>
              <a:rPr lang="zh-TW" altLang="en-US" sz="3400" b="1" u="heavy" dirty="0" smtClean="0">
                <a:solidFill>
                  <a:srgbClr val="0000FF"/>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月</a:t>
            </a:r>
            <a:r>
              <a:rPr lang="en-US" altLang="zh-TW" sz="3400" b="1" u="heavy" dirty="0" smtClean="0">
                <a:solidFill>
                  <a:srgbClr val="0000FF"/>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1</a:t>
            </a:r>
            <a:r>
              <a:rPr lang="zh-TW" altLang="en-US" sz="3400" b="1" u="heavy" dirty="0">
                <a:solidFill>
                  <a:srgbClr val="0000FF"/>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日上午</a:t>
            </a:r>
            <a:r>
              <a:rPr lang="en-US" altLang="zh-TW" sz="3400" b="1" u="heavy" dirty="0">
                <a:solidFill>
                  <a:srgbClr val="0000FF"/>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8:00</a:t>
            </a:r>
            <a:r>
              <a:rPr lang="zh-TW" altLang="en-US" sz="3400" b="1" u="heavy" dirty="0">
                <a:solidFill>
                  <a:srgbClr val="0000FF"/>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起</a:t>
            </a:r>
            <a:r>
              <a:rPr lang="en-US" altLang="zh-TW" sz="3400" b="1" u="heavy" dirty="0">
                <a:solidFill>
                  <a:srgbClr val="0000FF"/>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 </a:t>
            </a:r>
            <a:r>
              <a:rPr lang="zh-TW" altLang="en-US" sz="3400" b="1" u="heavy" dirty="0">
                <a:solidFill>
                  <a:srgbClr val="0000FF"/>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至 </a:t>
            </a:r>
            <a:r>
              <a:rPr lang="en-US" altLang="zh-TW" sz="3400" b="1" u="heavy" dirty="0">
                <a:solidFill>
                  <a:srgbClr val="0000FF"/>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4</a:t>
            </a:r>
            <a:r>
              <a:rPr lang="zh-TW" altLang="en-US" sz="3400" b="1" u="heavy" dirty="0" smtClean="0">
                <a:solidFill>
                  <a:srgbClr val="0000FF"/>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月</a:t>
            </a:r>
            <a:r>
              <a:rPr lang="en-US" altLang="zh-TW" sz="3400" b="1" u="heavy" dirty="0" smtClean="0">
                <a:solidFill>
                  <a:srgbClr val="0000FF"/>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30</a:t>
            </a:r>
            <a:r>
              <a:rPr lang="zh-TW" altLang="en-US" sz="3400" b="1" u="heavy" dirty="0" smtClean="0">
                <a:solidFill>
                  <a:srgbClr val="0000FF"/>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日</a:t>
            </a:r>
            <a:r>
              <a:rPr lang="zh-TW" altLang="en-US" sz="3400" b="1" u="heavy" dirty="0">
                <a:solidFill>
                  <a:srgbClr val="0000FF"/>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下午</a:t>
            </a:r>
            <a:r>
              <a:rPr lang="en-US" altLang="zh-TW" sz="3400" b="1" u="heavy" dirty="0">
                <a:solidFill>
                  <a:srgbClr val="0000FF"/>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5:00</a:t>
            </a:r>
            <a:r>
              <a:rPr lang="zh-TW" altLang="en-US" sz="3400" b="1" u="heavy" dirty="0">
                <a:solidFill>
                  <a:srgbClr val="0000FF"/>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止</a:t>
            </a:r>
          </a:p>
        </p:txBody>
      </p:sp>
      <p:graphicFrame>
        <p:nvGraphicFramePr>
          <p:cNvPr id="6" name="資料庫圖表 5"/>
          <p:cNvGraphicFramePr/>
          <p:nvPr>
            <p:extLst>
              <p:ext uri="{D42A27DB-BD31-4B8C-83A1-F6EECF244321}">
                <p14:modId xmlns:p14="http://schemas.microsoft.com/office/powerpoint/2010/main" val="155697167"/>
              </p:ext>
            </p:extLst>
          </p:nvPr>
        </p:nvGraphicFramePr>
        <p:xfrm>
          <a:off x="1527087" y="1977082"/>
          <a:ext cx="9140913" cy="389607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05091780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0" y="136840"/>
            <a:ext cx="7094837" cy="609600"/>
          </a:xfrm>
        </p:spPr>
        <p:txBody>
          <a:bodyPr>
            <a:noAutofit/>
          </a:bodyPr>
          <a:lstStyle/>
          <a:p>
            <a:pPr algn="l"/>
            <a:r>
              <a:rPr lang="en-US" altLang="zh-TW" sz="4400" b="1" dirty="0" smtClean="0">
                <a:solidFill>
                  <a:srgbClr val="000000"/>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2.4</a:t>
            </a:r>
            <a:r>
              <a:rPr lang="zh-TW" altLang="en-US" sz="4400" b="1" dirty="0" smtClean="0">
                <a:solidFill>
                  <a:srgbClr val="000000"/>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 </a:t>
            </a:r>
            <a:r>
              <a:rPr lang="zh-TW" altLang="en-US" sz="4400" b="1" dirty="0">
                <a:solidFill>
                  <a:srgbClr val="000000"/>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資料匯出</a:t>
            </a:r>
          </a:p>
        </p:txBody>
      </p:sp>
      <p:sp>
        <p:nvSpPr>
          <p:cNvPr id="6" name="文字方塊 21"/>
          <p:cNvSpPr txBox="1">
            <a:spLocks noChangeArrowheads="1"/>
          </p:cNvSpPr>
          <p:nvPr/>
        </p:nvSpPr>
        <p:spPr bwMode="auto">
          <a:xfrm>
            <a:off x="5412493" y="1437896"/>
            <a:ext cx="5085409" cy="3323987"/>
          </a:xfrm>
          <a:prstGeom prst="rect">
            <a:avLst/>
          </a:prstGeom>
          <a:noFill/>
          <a:ln w="9525">
            <a:noFill/>
            <a:miter lim="800000"/>
            <a:headEnd/>
            <a:tailEnd/>
          </a:ln>
        </p:spPr>
        <p:txBody>
          <a:bodyPr wrap="square">
            <a:spAutoFit/>
          </a:bodyPr>
          <a:lstStyle/>
          <a:p>
            <a:pPr marL="342900" indent="-342900">
              <a:lnSpc>
                <a:spcPct val="150000"/>
              </a:lnSpc>
              <a:buFont typeface="Wingdings" panose="05000000000000000000" pitchFamily="2" charset="2"/>
              <a:buChar char="l"/>
              <a:defRPr/>
            </a:pPr>
            <a:r>
              <a:rPr lang="en-US" altLang="zh-TW" sz="2800" b="1" u="heavy" dirty="0" smtClean="0">
                <a:solidFill>
                  <a:srgbClr val="0000FF"/>
                </a:solidFill>
                <a:latin typeface="Arial" panose="020B0604020202020204" pitchFamily="34" charset="0"/>
                <a:ea typeface="微軟正黑體" panose="020B0604030504040204" pitchFamily="34" charset="-120"/>
                <a:cs typeface="Arial" panose="020B0604020202020204" pitchFamily="34" charset="0"/>
              </a:rPr>
              <a:t>114.05.02</a:t>
            </a:r>
            <a:r>
              <a:rPr lang="zh-TW" altLang="en-US" sz="2800" b="1" u="heavy" dirty="0" smtClean="0">
                <a:solidFill>
                  <a:srgbClr val="0000FF"/>
                </a:solidFill>
                <a:latin typeface="Arial" panose="020B0604020202020204" pitchFamily="34" charset="0"/>
                <a:ea typeface="微軟正黑體" panose="020B0604030504040204" pitchFamily="34" charset="-120"/>
                <a:cs typeface="Arial" panose="020B0604020202020204" pitchFamily="34" charset="0"/>
              </a:rPr>
              <a:t>第</a:t>
            </a:r>
            <a:r>
              <a:rPr lang="en-US" altLang="zh-TW" sz="2800" b="1" u="heavy" dirty="0">
                <a:solidFill>
                  <a:srgbClr val="0000FF"/>
                </a:solidFill>
                <a:latin typeface="Arial" panose="020B0604020202020204" pitchFamily="34" charset="0"/>
                <a:ea typeface="微軟正黑體" panose="020B0604030504040204" pitchFamily="34" charset="-120"/>
                <a:cs typeface="Arial" panose="020B0604020202020204" pitchFamily="34" charset="0"/>
              </a:rPr>
              <a:t>1</a:t>
            </a:r>
            <a:r>
              <a:rPr lang="zh-TW" altLang="en-US" sz="2800" b="1" u="heavy" dirty="0">
                <a:solidFill>
                  <a:srgbClr val="0000FF"/>
                </a:solidFill>
                <a:latin typeface="Arial" panose="020B0604020202020204" pitchFamily="34" charset="0"/>
                <a:ea typeface="微軟正黑體" panose="020B0604030504040204" pitchFamily="34" charset="-120"/>
                <a:cs typeface="Arial" panose="020B0604020202020204" pitchFamily="34" charset="0"/>
              </a:rPr>
              <a:t>次資料匯出：</a:t>
            </a:r>
            <a:endParaRPr lang="en-US" altLang="zh-TW" sz="2800" b="1" u="heavy" dirty="0">
              <a:solidFill>
                <a:srgbClr val="0000FF"/>
              </a:solidFill>
              <a:latin typeface="Arial" panose="020B0604020202020204" pitchFamily="34" charset="0"/>
              <a:ea typeface="微軟正黑體" panose="020B0604030504040204" pitchFamily="34" charset="-120"/>
              <a:cs typeface="Arial" panose="020B0604020202020204" pitchFamily="34" charset="0"/>
            </a:endParaRPr>
          </a:p>
          <a:p>
            <a:pPr>
              <a:lnSpc>
                <a:spcPct val="150000"/>
              </a:lnSpc>
              <a:tabLst>
                <a:tab pos="534988" algn="l"/>
              </a:tabLst>
              <a:defRPr/>
            </a:pPr>
            <a:r>
              <a:rPr lang="en-US" altLang="zh-TW" sz="28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	</a:t>
            </a:r>
            <a:r>
              <a:rPr lang="zh-TW" altLang="zh-TW" sz="28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教育部</a:t>
            </a:r>
            <a:r>
              <a:rPr lang="zh-TW" altLang="zh-TW" sz="28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統計處</a:t>
            </a:r>
            <a:endParaRPr lang="en-US" altLang="zh-TW" sz="2800" b="1" dirty="0">
              <a:solidFill>
                <a:srgbClr val="000000"/>
              </a:solidFill>
              <a:latin typeface="Arial" panose="020B0604020202020204" pitchFamily="34" charset="0"/>
              <a:ea typeface="微軟正黑體" panose="020B0604030504040204" pitchFamily="34" charset="-120"/>
              <a:cs typeface="Arial" panose="020B0604020202020204" pitchFamily="34" charset="0"/>
            </a:endParaRPr>
          </a:p>
          <a:p>
            <a:pPr>
              <a:lnSpc>
                <a:spcPct val="150000"/>
              </a:lnSpc>
              <a:tabLst>
                <a:tab pos="534988" algn="l"/>
              </a:tabLst>
              <a:defRPr/>
            </a:pPr>
            <a:r>
              <a:rPr lang="en-US" altLang="zh-TW" sz="28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	</a:t>
            </a:r>
            <a:r>
              <a:rPr lang="zh-TW" altLang="en-US" sz="28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大學總量管制小組</a:t>
            </a:r>
            <a:endParaRPr lang="en-US" altLang="zh-TW" sz="2800" b="1" dirty="0">
              <a:solidFill>
                <a:srgbClr val="000000"/>
              </a:solidFill>
              <a:latin typeface="Arial" panose="020B0604020202020204" pitchFamily="34" charset="0"/>
              <a:ea typeface="微軟正黑體" panose="020B0604030504040204" pitchFamily="34" charset="-120"/>
              <a:cs typeface="Arial" panose="020B0604020202020204" pitchFamily="34" charset="0"/>
            </a:endParaRPr>
          </a:p>
          <a:p>
            <a:pPr>
              <a:lnSpc>
                <a:spcPct val="150000"/>
              </a:lnSpc>
              <a:tabLst>
                <a:tab pos="534988" algn="l"/>
              </a:tabLst>
              <a:defRPr/>
            </a:pPr>
            <a:r>
              <a:rPr lang="en-US" altLang="zh-TW" sz="28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	</a:t>
            </a:r>
            <a:r>
              <a:rPr lang="zh-TW" altLang="zh-TW" sz="28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產學合作績效評量</a:t>
            </a:r>
            <a:endParaRPr lang="en-US" altLang="zh-TW" sz="2800" b="1" dirty="0">
              <a:solidFill>
                <a:srgbClr val="000000"/>
              </a:solidFill>
              <a:latin typeface="Arial" panose="020B0604020202020204" pitchFamily="34" charset="0"/>
              <a:ea typeface="微軟正黑體" panose="020B0604030504040204" pitchFamily="34" charset="-120"/>
              <a:cs typeface="Arial" panose="020B0604020202020204" pitchFamily="34" charset="0"/>
            </a:endParaRPr>
          </a:p>
          <a:p>
            <a:pPr>
              <a:lnSpc>
                <a:spcPct val="150000"/>
              </a:lnSpc>
              <a:tabLst>
                <a:tab pos="534988" algn="l"/>
              </a:tabLst>
              <a:defRPr/>
            </a:pPr>
            <a:r>
              <a:rPr lang="en-US" altLang="zh-TW" sz="28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	</a:t>
            </a:r>
            <a:r>
              <a:rPr lang="zh-TW" altLang="en-US" sz="28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私立</a:t>
            </a:r>
            <a:r>
              <a:rPr lang="zh-TW" altLang="en-US" sz="28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大學校院獎補助</a:t>
            </a:r>
            <a:r>
              <a:rPr lang="zh-TW" altLang="en-US" sz="28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小組</a:t>
            </a:r>
            <a:endParaRPr lang="en-US" altLang="zh-TW" sz="2800" b="1" dirty="0">
              <a:solidFill>
                <a:srgbClr val="000000"/>
              </a:solidFill>
              <a:latin typeface="Arial" panose="020B0604020202020204" pitchFamily="34" charset="0"/>
              <a:ea typeface="微軟正黑體" panose="020B0604030504040204" pitchFamily="34" charset="-120"/>
              <a:cs typeface="Arial" panose="020B0604020202020204" pitchFamily="34" charset="0"/>
            </a:endParaRPr>
          </a:p>
        </p:txBody>
      </p:sp>
      <p:graphicFrame>
        <p:nvGraphicFramePr>
          <p:cNvPr id="7" name="表格 17"/>
          <p:cNvGraphicFramePr>
            <a:graphicFrameLocks noGrp="1"/>
          </p:cNvGraphicFramePr>
          <p:nvPr>
            <p:extLst>
              <p:ext uri="{D42A27DB-BD31-4B8C-83A1-F6EECF244321}">
                <p14:modId xmlns:p14="http://schemas.microsoft.com/office/powerpoint/2010/main" val="4002863677"/>
              </p:ext>
            </p:extLst>
          </p:nvPr>
        </p:nvGraphicFramePr>
        <p:xfrm>
          <a:off x="1736792" y="2146576"/>
          <a:ext cx="3675700" cy="2646440"/>
        </p:xfrm>
        <a:graphic>
          <a:graphicData uri="http://schemas.openxmlformats.org/drawingml/2006/table">
            <a:tbl>
              <a:tblPr firstRow="1" bandRow="1">
                <a:effectLst>
                  <a:outerShdw dist="38103" dir="5400000" algn="tl">
                    <a:srgbClr val="000000"/>
                  </a:outerShdw>
                </a:effectLst>
                <a:tableStyleId>{2D5ABB26-0587-4C30-8999-92F81FD0307C}</a:tableStyleId>
              </a:tblPr>
              <a:tblGrid>
                <a:gridCol w="525100">
                  <a:extLst>
                    <a:ext uri="{9D8B030D-6E8A-4147-A177-3AD203B41FA5}">
                      <a16:colId xmlns:a16="http://schemas.microsoft.com/office/drawing/2014/main" val="256846026"/>
                    </a:ext>
                  </a:extLst>
                </a:gridCol>
                <a:gridCol w="525100">
                  <a:extLst>
                    <a:ext uri="{9D8B030D-6E8A-4147-A177-3AD203B41FA5}">
                      <a16:colId xmlns:a16="http://schemas.microsoft.com/office/drawing/2014/main" val="2257527877"/>
                    </a:ext>
                  </a:extLst>
                </a:gridCol>
                <a:gridCol w="525100">
                  <a:extLst>
                    <a:ext uri="{9D8B030D-6E8A-4147-A177-3AD203B41FA5}">
                      <a16:colId xmlns:a16="http://schemas.microsoft.com/office/drawing/2014/main" val="4145448609"/>
                    </a:ext>
                  </a:extLst>
                </a:gridCol>
                <a:gridCol w="525100">
                  <a:extLst>
                    <a:ext uri="{9D8B030D-6E8A-4147-A177-3AD203B41FA5}">
                      <a16:colId xmlns:a16="http://schemas.microsoft.com/office/drawing/2014/main" val="835481753"/>
                    </a:ext>
                  </a:extLst>
                </a:gridCol>
                <a:gridCol w="525100">
                  <a:extLst>
                    <a:ext uri="{9D8B030D-6E8A-4147-A177-3AD203B41FA5}">
                      <a16:colId xmlns:a16="http://schemas.microsoft.com/office/drawing/2014/main" val="3853400446"/>
                    </a:ext>
                  </a:extLst>
                </a:gridCol>
                <a:gridCol w="525100">
                  <a:extLst>
                    <a:ext uri="{9D8B030D-6E8A-4147-A177-3AD203B41FA5}">
                      <a16:colId xmlns:a16="http://schemas.microsoft.com/office/drawing/2014/main" val="1113717072"/>
                    </a:ext>
                  </a:extLst>
                </a:gridCol>
                <a:gridCol w="525100">
                  <a:extLst>
                    <a:ext uri="{9D8B030D-6E8A-4147-A177-3AD203B41FA5}">
                      <a16:colId xmlns:a16="http://schemas.microsoft.com/office/drawing/2014/main" val="3757867286"/>
                    </a:ext>
                  </a:extLst>
                </a:gridCol>
              </a:tblGrid>
              <a:tr h="392197">
                <a:tc>
                  <a:txBody>
                    <a:bodyPr/>
                    <a:lstStyle/>
                    <a:p>
                      <a:pPr marL="0" lvl="0" algn="ctr" defTabSz="914400" rtl="0" eaLnBrk="1" fontAlgn="ctr" latinLnBrk="0" hangingPunct="1"/>
                      <a:r>
                        <a:rPr lang="zh-TW" altLang="en-US" sz="1800" b="1" kern="1200" dirty="0">
                          <a:solidFill>
                            <a:srgbClr val="000000"/>
                          </a:solidFill>
                          <a:effectLst/>
                          <a:latin typeface="微軟正黑體" panose="020B0604030504040204" pitchFamily="34" charset="-120"/>
                          <a:ea typeface="微軟正黑體" panose="020B0604030504040204" pitchFamily="34" charset="-120"/>
                          <a:cs typeface="Arial" panose="020B0604020202020204" pitchFamily="34" charset="0"/>
                        </a:rPr>
                        <a:t>日</a:t>
                      </a:r>
                      <a:endParaRPr lang="en-US" sz="1800" b="1" kern="1200" dirty="0">
                        <a:solidFill>
                          <a:srgbClr val="000000"/>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bg1">
                        <a:lumMod val="75000"/>
                      </a:schemeClr>
                    </a:solidFill>
                  </a:tcPr>
                </a:tc>
                <a:tc>
                  <a:txBody>
                    <a:bodyPr/>
                    <a:lstStyle/>
                    <a:p>
                      <a:pPr marL="0" lvl="0" algn="ctr" defTabSz="914400" rtl="0" eaLnBrk="1" fontAlgn="ctr" latinLnBrk="0" hangingPunct="1"/>
                      <a:r>
                        <a:rPr lang="zh-TW" sz="1800" b="1" kern="1200" dirty="0">
                          <a:solidFill>
                            <a:srgbClr val="000000"/>
                          </a:solidFill>
                          <a:effectLst/>
                          <a:latin typeface="微軟正黑體" panose="020B0604030504040204" pitchFamily="34" charset="-120"/>
                          <a:ea typeface="微軟正黑體" panose="020B0604030504040204" pitchFamily="34" charset="-120"/>
                          <a:cs typeface="Arial" panose="020B0604020202020204" pitchFamily="34" charset="0"/>
                        </a:rPr>
                        <a:t>一</a:t>
                      </a:r>
                      <a:endParaRPr lang="en-US" sz="1800" b="1" kern="1200" dirty="0">
                        <a:solidFill>
                          <a:srgbClr val="000000"/>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bg1">
                        <a:lumMod val="75000"/>
                      </a:schemeClr>
                    </a:solidFill>
                  </a:tcPr>
                </a:tc>
                <a:tc>
                  <a:txBody>
                    <a:bodyPr/>
                    <a:lstStyle/>
                    <a:p>
                      <a:pPr marL="0" lvl="0" algn="ctr" defTabSz="914400" rtl="0" eaLnBrk="1" fontAlgn="ctr" latinLnBrk="0" hangingPunct="1"/>
                      <a:r>
                        <a:rPr lang="zh-TW" sz="1800" b="1" kern="1200" dirty="0">
                          <a:solidFill>
                            <a:srgbClr val="000000"/>
                          </a:solidFill>
                          <a:effectLst/>
                          <a:latin typeface="微軟正黑體" panose="020B0604030504040204" pitchFamily="34" charset="-120"/>
                          <a:ea typeface="微軟正黑體" panose="020B0604030504040204" pitchFamily="34" charset="-120"/>
                          <a:cs typeface="Arial" panose="020B0604020202020204" pitchFamily="34" charset="0"/>
                        </a:rPr>
                        <a:t>二</a:t>
                      </a:r>
                      <a:endParaRPr lang="en-US" sz="1800" b="1" kern="1200" dirty="0">
                        <a:solidFill>
                          <a:srgbClr val="000000"/>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bg1">
                        <a:lumMod val="75000"/>
                      </a:schemeClr>
                    </a:solidFill>
                  </a:tcPr>
                </a:tc>
                <a:tc>
                  <a:txBody>
                    <a:bodyPr/>
                    <a:lstStyle/>
                    <a:p>
                      <a:pPr marL="0" lvl="0" algn="ctr" defTabSz="914400" rtl="0" eaLnBrk="1" fontAlgn="ctr" latinLnBrk="0" hangingPunct="1"/>
                      <a:r>
                        <a:rPr lang="zh-TW" sz="1800" b="1" kern="1200" dirty="0">
                          <a:solidFill>
                            <a:srgbClr val="000000"/>
                          </a:solidFill>
                          <a:effectLst/>
                          <a:latin typeface="微軟正黑體" panose="020B0604030504040204" pitchFamily="34" charset="-120"/>
                          <a:ea typeface="微軟正黑體" panose="020B0604030504040204" pitchFamily="34" charset="-120"/>
                          <a:cs typeface="Arial" panose="020B0604020202020204" pitchFamily="34" charset="0"/>
                        </a:rPr>
                        <a:t>三</a:t>
                      </a:r>
                      <a:endParaRPr lang="en-US" sz="1800" b="1" kern="1200" dirty="0">
                        <a:solidFill>
                          <a:srgbClr val="000000"/>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bg1">
                        <a:lumMod val="75000"/>
                      </a:schemeClr>
                    </a:solidFill>
                  </a:tcPr>
                </a:tc>
                <a:tc>
                  <a:txBody>
                    <a:bodyPr/>
                    <a:lstStyle/>
                    <a:p>
                      <a:pPr marL="0" lvl="0" algn="ctr" defTabSz="914400" rtl="0" eaLnBrk="1" fontAlgn="ctr" latinLnBrk="0" hangingPunct="1"/>
                      <a:r>
                        <a:rPr lang="zh-TW" sz="1800" b="1" kern="1200" dirty="0">
                          <a:solidFill>
                            <a:srgbClr val="000000"/>
                          </a:solidFill>
                          <a:effectLst/>
                          <a:latin typeface="微軟正黑體" panose="020B0604030504040204" pitchFamily="34" charset="-120"/>
                          <a:ea typeface="微軟正黑體" panose="020B0604030504040204" pitchFamily="34" charset="-120"/>
                          <a:cs typeface="Arial" panose="020B0604020202020204" pitchFamily="34" charset="0"/>
                        </a:rPr>
                        <a:t>四</a:t>
                      </a:r>
                      <a:endParaRPr lang="en-US" sz="1800" b="1" kern="1200" dirty="0">
                        <a:solidFill>
                          <a:srgbClr val="000000"/>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bg1">
                        <a:lumMod val="75000"/>
                      </a:schemeClr>
                    </a:solidFill>
                  </a:tcPr>
                </a:tc>
                <a:tc>
                  <a:txBody>
                    <a:bodyPr/>
                    <a:lstStyle/>
                    <a:p>
                      <a:pPr marL="0" lvl="0" algn="ctr" defTabSz="914400" rtl="0" eaLnBrk="1" fontAlgn="ctr" latinLnBrk="0" hangingPunct="1"/>
                      <a:r>
                        <a:rPr lang="zh-TW" sz="1800" b="1" kern="1200" dirty="0">
                          <a:solidFill>
                            <a:srgbClr val="000000"/>
                          </a:solidFill>
                          <a:effectLst/>
                          <a:latin typeface="微軟正黑體" panose="020B0604030504040204" pitchFamily="34" charset="-120"/>
                          <a:ea typeface="微軟正黑體" panose="020B0604030504040204" pitchFamily="34" charset="-120"/>
                          <a:cs typeface="Arial" panose="020B0604020202020204" pitchFamily="34" charset="0"/>
                        </a:rPr>
                        <a:t>五</a:t>
                      </a:r>
                      <a:endParaRPr lang="en-US" sz="1800" b="1" kern="1200" dirty="0">
                        <a:solidFill>
                          <a:srgbClr val="000000"/>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bg1">
                        <a:lumMod val="75000"/>
                      </a:schemeClr>
                    </a:solidFill>
                  </a:tcPr>
                </a:tc>
                <a:tc>
                  <a:txBody>
                    <a:bodyPr/>
                    <a:lstStyle/>
                    <a:p>
                      <a:pPr marL="0" lvl="0" algn="ctr" defTabSz="914400" rtl="0" eaLnBrk="1" fontAlgn="ctr" latinLnBrk="0" hangingPunct="1"/>
                      <a:r>
                        <a:rPr lang="zh-TW" sz="1800" b="1" kern="1200" dirty="0">
                          <a:solidFill>
                            <a:srgbClr val="000000"/>
                          </a:solidFill>
                          <a:effectLst/>
                          <a:latin typeface="微軟正黑體" panose="020B0604030504040204" pitchFamily="34" charset="-120"/>
                          <a:ea typeface="微軟正黑體" panose="020B0604030504040204" pitchFamily="34" charset="-120"/>
                          <a:cs typeface="Arial" panose="020B0604020202020204" pitchFamily="34" charset="0"/>
                        </a:rPr>
                        <a:t>六</a:t>
                      </a:r>
                      <a:endParaRPr lang="en-US" sz="1800" b="1" kern="1200" dirty="0">
                        <a:solidFill>
                          <a:srgbClr val="000000"/>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2097508803"/>
                  </a:ext>
                </a:extLst>
              </a:tr>
              <a:tr h="418267">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zh-TW" alt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800" b="1" kern="1200" dirty="0" smtClean="0">
                          <a:solidFill>
                            <a:schemeClr val="bg1">
                              <a:lumMod val="50000"/>
                            </a:schemeClr>
                          </a:solidFill>
                          <a:latin typeface="Arial" panose="020B0604020202020204" pitchFamily="34" charset="0"/>
                          <a:ea typeface="+mn-ea"/>
                          <a:cs typeface="Arial" panose="020B0604020202020204" pitchFamily="34" charset="0"/>
                        </a:rPr>
                        <a:t>1</a:t>
                      </a:r>
                      <a:endParaRPr 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800" b="1" kern="1200" dirty="0" smtClean="0">
                          <a:solidFill>
                            <a:srgbClr val="FF0000"/>
                          </a:solidFill>
                          <a:latin typeface="Arial" panose="020B0604020202020204" pitchFamily="34" charset="0"/>
                          <a:ea typeface="+mn-ea"/>
                          <a:cs typeface="Arial" panose="020B0604020202020204" pitchFamily="34" charset="0"/>
                        </a:rPr>
                        <a:t>2</a:t>
                      </a:r>
                      <a:endParaRPr lang="en-US" sz="1800" b="1" kern="1200" dirty="0">
                        <a:solidFill>
                          <a:srgbClr val="FF0000"/>
                        </a:solidFill>
                        <a:latin typeface="Arial" panose="020B0604020202020204" pitchFamily="34" charset="0"/>
                        <a:ea typeface="+mn-ea"/>
                        <a:cs typeface="Arial" panose="020B0604020202020204" pitchFamily="34" charset="0"/>
                      </a:endParaRPr>
                    </a:p>
                  </a:txBody>
                  <a:tcPr marL="9528" marR="9528" marT="9528"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C000"/>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TW" sz="1800" b="1" kern="1200" dirty="0" smtClean="0">
                          <a:solidFill>
                            <a:schemeClr val="bg1">
                              <a:lumMod val="50000"/>
                            </a:schemeClr>
                          </a:solidFill>
                          <a:latin typeface="Arial" panose="020B0604020202020204" pitchFamily="34" charset="0"/>
                          <a:ea typeface="+mn-ea"/>
                          <a:cs typeface="Arial" panose="020B0604020202020204" pitchFamily="34" charset="0"/>
                        </a:rPr>
                        <a:t>3</a:t>
                      </a:r>
                      <a:endParaRPr lang="zh-TW" alt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315709961"/>
                  </a:ext>
                </a:extLst>
              </a:tr>
              <a:tr h="440916">
                <a:tc>
                  <a:txBody>
                    <a:bodyPr/>
                    <a:lstStyle/>
                    <a:p>
                      <a:pPr marL="0" lvl="0" algn="ctr" defTabSz="914400" rtl="0" eaLnBrk="1" fontAlgn="ctr" latinLnBrk="0" hangingPunct="1"/>
                      <a:r>
                        <a:rPr lang="en-US" sz="1800" b="1" kern="1200" dirty="0" smtClean="0">
                          <a:solidFill>
                            <a:schemeClr val="bg1">
                              <a:lumMod val="50000"/>
                            </a:schemeClr>
                          </a:solidFill>
                          <a:latin typeface="Arial" panose="020B0604020202020204" pitchFamily="34" charset="0"/>
                          <a:ea typeface="+mn-ea"/>
                          <a:cs typeface="Arial" panose="020B0604020202020204" pitchFamily="34" charset="0"/>
                        </a:rPr>
                        <a:t>4</a:t>
                      </a:r>
                      <a:endParaRPr 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TW" sz="1800" b="1" kern="1200" dirty="0" smtClean="0">
                          <a:solidFill>
                            <a:schemeClr val="bg1">
                              <a:lumMod val="50000"/>
                            </a:schemeClr>
                          </a:solidFill>
                          <a:latin typeface="Arial" panose="020B0604020202020204" pitchFamily="34" charset="0"/>
                          <a:ea typeface="+mn-ea"/>
                          <a:cs typeface="Arial" panose="020B0604020202020204" pitchFamily="34" charset="0"/>
                        </a:rPr>
                        <a:t>5</a:t>
                      </a:r>
                      <a:endParaRPr lang="en-US" altLang="zh-TW"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TW" sz="1800" b="1" kern="1200" dirty="0" smtClean="0">
                          <a:solidFill>
                            <a:schemeClr val="bg1">
                              <a:lumMod val="50000"/>
                            </a:schemeClr>
                          </a:solidFill>
                          <a:latin typeface="Arial" panose="020B0604020202020204" pitchFamily="34" charset="0"/>
                          <a:ea typeface="+mn-ea"/>
                          <a:cs typeface="Arial" panose="020B0604020202020204" pitchFamily="34" charset="0"/>
                        </a:rPr>
                        <a:t>6</a:t>
                      </a:r>
                      <a:endParaRPr lang="en-US" altLang="zh-TW"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noFill/>
                  </a:tcPr>
                </a:tc>
                <a:tc>
                  <a:txBody>
                    <a:bodyPr/>
                    <a:lstStyle/>
                    <a:p>
                      <a:pPr marL="0" lvl="0" algn="ctr" defTabSz="914400" rtl="0" eaLnBrk="1" fontAlgn="ctr" latinLnBrk="0" hangingPunct="1"/>
                      <a:r>
                        <a:rPr lang="en-US" sz="1800" b="1" kern="1200" dirty="0" smtClean="0">
                          <a:solidFill>
                            <a:schemeClr val="bg1">
                              <a:lumMod val="50000"/>
                            </a:schemeClr>
                          </a:solidFill>
                          <a:latin typeface="Arial" panose="020B0604020202020204" pitchFamily="34" charset="0"/>
                          <a:ea typeface="+mn-ea"/>
                          <a:cs typeface="Arial" panose="020B0604020202020204" pitchFamily="34" charset="0"/>
                        </a:rPr>
                        <a:t>7</a:t>
                      </a:r>
                      <a:endParaRPr 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marL="0" lvl="0" algn="ctr" defTabSz="914400" rtl="0" eaLnBrk="1" fontAlgn="ctr" latinLnBrk="0" hangingPunct="1"/>
                      <a:r>
                        <a:rPr lang="en-US" sz="1800" b="1" kern="1200" dirty="0" smtClean="0">
                          <a:solidFill>
                            <a:schemeClr val="bg1">
                              <a:lumMod val="50000"/>
                            </a:schemeClr>
                          </a:solidFill>
                          <a:latin typeface="Arial" panose="020B0604020202020204" pitchFamily="34" charset="0"/>
                          <a:ea typeface="+mn-ea"/>
                          <a:cs typeface="Arial" panose="020B0604020202020204" pitchFamily="34" charset="0"/>
                        </a:rPr>
                        <a:t>8</a:t>
                      </a:r>
                      <a:endParaRPr 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marL="0" lvl="0" algn="ctr" defTabSz="914400" rtl="0" eaLnBrk="1" fontAlgn="ctr" latinLnBrk="0" hangingPunct="1"/>
                      <a:r>
                        <a:rPr lang="en-US" sz="1800" b="1" kern="1200" dirty="0" smtClean="0">
                          <a:solidFill>
                            <a:schemeClr val="bg1">
                              <a:lumMod val="50000"/>
                            </a:schemeClr>
                          </a:solidFill>
                          <a:latin typeface="Arial" panose="020B0604020202020204" pitchFamily="34" charset="0"/>
                          <a:ea typeface="+mn-ea"/>
                          <a:cs typeface="Arial" panose="020B0604020202020204" pitchFamily="34" charset="0"/>
                        </a:rPr>
                        <a:t>9</a:t>
                      </a:r>
                      <a:endParaRPr 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None/>
                        <a:tabLst/>
                      </a:pPr>
                      <a:r>
                        <a:rPr lang="en-US" sz="1800" b="1" kern="1200" dirty="0" smtClean="0">
                          <a:solidFill>
                            <a:schemeClr val="bg1">
                              <a:lumMod val="50000"/>
                            </a:schemeClr>
                          </a:solidFill>
                          <a:latin typeface="Arial" panose="020B0604020202020204" pitchFamily="34" charset="0"/>
                          <a:ea typeface="+mn-ea"/>
                          <a:cs typeface="Arial" panose="020B0604020202020204" pitchFamily="34" charset="0"/>
                        </a:rPr>
                        <a:t>10</a:t>
                      </a:r>
                      <a:endParaRPr 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4076629822"/>
                  </a:ext>
                </a:extLst>
              </a:tr>
              <a:tr h="485422">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800" b="1" kern="1200" dirty="0" smtClean="0">
                          <a:solidFill>
                            <a:schemeClr val="bg1">
                              <a:lumMod val="50000"/>
                            </a:schemeClr>
                          </a:solidFill>
                          <a:latin typeface="Arial" panose="020B0604020202020204" pitchFamily="34" charset="0"/>
                          <a:ea typeface="+mn-ea"/>
                          <a:cs typeface="Arial" panose="020B0604020202020204" pitchFamily="34" charset="0"/>
                        </a:rPr>
                        <a:t>11</a:t>
                      </a:r>
                      <a:endParaRPr 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TW" sz="1800" b="1" kern="1200" dirty="0" smtClean="0">
                          <a:solidFill>
                            <a:schemeClr val="bg1">
                              <a:lumMod val="50000"/>
                            </a:schemeClr>
                          </a:solidFill>
                          <a:latin typeface="Arial" panose="020B0604020202020204" pitchFamily="34" charset="0"/>
                          <a:ea typeface="+mn-ea"/>
                          <a:cs typeface="Arial" panose="020B0604020202020204" pitchFamily="34" charset="0"/>
                        </a:rPr>
                        <a:t>12</a:t>
                      </a:r>
                      <a:endParaRPr lang="zh-TW" alt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TW" sz="1800" b="1" kern="1200" dirty="0" smtClean="0">
                          <a:solidFill>
                            <a:schemeClr val="bg1">
                              <a:lumMod val="50000"/>
                            </a:schemeClr>
                          </a:solidFill>
                          <a:latin typeface="Arial" panose="020B0604020202020204" pitchFamily="34" charset="0"/>
                          <a:ea typeface="+mn-ea"/>
                          <a:cs typeface="Arial" panose="020B0604020202020204" pitchFamily="34" charset="0"/>
                        </a:rPr>
                        <a:t>13</a:t>
                      </a:r>
                      <a:endParaRPr lang="zh-TW" alt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800" b="1" kern="1200" dirty="0" smtClean="0">
                          <a:solidFill>
                            <a:schemeClr val="bg1">
                              <a:lumMod val="50000"/>
                            </a:schemeClr>
                          </a:solidFill>
                          <a:latin typeface="Arial" panose="020B0604020202020204" pitchFamily="34" charset="0"/>
                          <a:ea typeface="+mn-ea"/>
                          <a:cs typeface="Arial" panose="020B0604020202020204" pitchFamily="34" charset="0"/>
                        </a:rPr>
                        <a:t>14</a:t>
                      </a:r>
                      <a:endParaRPr 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800" b="1" kern="1200" dirty="0" smtClean="0">
                          <a:solidFill>
                            <a:schemeClr val="bg1">
                              <a:lumMod val="50000"/>
                            </a:schemeClr>
                          </a:solidFill>
                          <a:latin typeface="Arial" panose="020B0604020202020204" pitchFamily="34" charset="0"/>
                          <a:ea typeface="+mn-ea"/>
                          <a:cs typeface="Arial" panose="020B0604020202020204" pitchFamily="34" charset="0"/>
                        </a:rPr>
                        <a:t>15</a:t>
                      </a:r>
                      <a:endParaRPr 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800" b="1" kern="1200" dirty="0" smtClean="0">
                          <a:solidFill>
                            <a:schemeClr val="bg1">
                              <a:lumMod val="50000"/>
                            </a:schemeClr>
                          </a:solidFill>
                          <a:latin typeface="Arial" panose="020B0604020202020204" pitchFamily="34" charset="0"/>
                          <a:ea typeface="+mn-ea"/>
                          <a:cs typeface="Arial" panose="020B0604020202020204" pitchFamily="34" charset="0"/>
                        </a:rPr>
                        <a:t>16</a:t>
                      </a:r>
                      <a:endParaRPr 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800" b="1" kern="1200" dirty="0" smtClean="0">
                          <a:solidFill>
                            <a:schemeClr val="bg1">
                              <a:lumMod val="50000"/>
                            </a:schemeClr>
                          </a:solidFill>
                          <a:latin typeface="Arial" panose="020B0604020202020204" pitchFamily="34" charset="0"/>
                          <a:ea typeface="+mn-ea"/>
                          <a:cs typeface="Arial" panose="020B0604020202020204" pitchFamily="34" charset="0"/>
                        </a:rPr>
                        <a:t>17</a:t>
                      </a:r>
                      <a:endParaRPr 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047869064"/>
                  </a:ext>
                </a:extLst>
              </a:tr>
              <a:tr h="491371">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800" b="1" kern="1200" dirty="0" smtClean="0">
                          <a:solidFill>
                            <a:schemeClr val="bg1">
                              <a:lumMod val="50000"/>
                            </a:schemeClr>
                          </a:solidFill>
                          <a:latin typeface="Arial" panose="020B0604020202020204" pitchFamily="34" charset="0"/>
                          <a:ea typeface="+mn-ea"/>
                          <a:cs typeface="Arial" panose="020B0604020202020204" pitchFamily="34" charset="0"/>
                        </a:rPr>
                        <a:t>18</a:t>
                      </a:r>
                      <a:endParaRPr 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TW" sz="1800" b="1" kern="1200" dirty="0" smtClean="0">
                          <a:solidFill>
                            <a:schemeClr val="bg1">
                              <a:lumMod val="50000"/>
                            </a:schemeClr>
                          </a:solidFill>
                          <a:latin typeface="Arial" panose="020B0604020202020204" pitchFamily="34" charset="0"/>
                          <a:ea typeface="+mn-ea"/>
                          <a:cs typeface="Arial" panose="020B0604020202020204" pitchFamily="34" charset="0"/>
                        </a:rPr>
                        <a:t>19</a:t>
                      </a:r>
                      <a:endParaRPr lang="zh-TW" alt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TW" sz="1800" b="1" kern="1200" dirty="0" smtClean="0">
                          <a:solidFill>
                            <a:schemeClr val="bg1">
                              <a:lumMod val="50000"/>
                            </a:schemeClr>
                          </a:solidFill>
                          <a:latin typeface="Arial" panose="020B0604020202020204" pitchFamily="34" charset="0"/>
                          <a:ea typeface="+mn-ea"/>
                          <a:cs typeface="Arial" panose="020B0604020202020204" pitchFamily="34" charset="0"/>
                        </a:rPr>
                        <a:t>20</a:t>
                      </a:r>
                      <a:endParaRPr lang="zh-TW" alt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800" b="1" kern="1200" dirty="0" smtClean="0">
                          <a:solidFill>
                            <a:schemeClr val="bg1">
                              <a:lumMod val="50000"/>
                            </a:schemeClr>
                          </a:solidFill>
                          <a:latin typeface="Arial" panose="020B0604020202020204" pitchFamily="34" charset="0"/>
                          <a:ea typeface="+mn-ea"/>
                          <a:cs typeface="Arial" panose="020B0604020202020204" pitchFamily="34" charset="0"/>
                        </a:rPr>
                        <a:t>21</a:t>
                      </a:r>
                      <a:endParaRPr 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800" b="1" kern="1200" dirty="0" smtClean="0">
                          <a:solidFill>
                            <a:schemeClr val="bg1">
                              <a:lumMod val="50000"/>
                            </a:schemeClr>
                          </a:solidFill>
                          <a:latin typeface="Arial" panose="020B0604020202020204" pitchFamily="34" charset="0"/>
                          <a:ea typeface="+mn-ea"/>
                          <a:cs typeface="Arial" panose="020B0604020202020204" pitchFamily="34" charset="0"/>
                        </a:rPr>
                        <a:t>22</a:t>
                      </a:r>
                      <a:endParaRPr 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800" b="1" kern="1200" dirty="0" smtClean="0">
                          <a:solidFill>
                            <a:schemeClr val="bg1">
                              <a:lumMod val="50000"/>
                            </a:schemeClr>
                          </a:solidFill>
                          <a:latin typeface="Arial" panose="020B0604020202020204" pitchFamily="34" charset="0"/>
                          <a:ea typeface="+mn-ea"/>
                          <a:cs typeface="Arial" panose="020B0604020202020204" pitchFamily="34" charset="0"/>
                        </a:rPr>
                        <a:t>23</a:t>
                      </a:r>
                      <a:endParaRPr 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800" b="1" kern="1200" dirty="0" smtClean="0">
                          <a:solidFill>
                            <a:schemeClr val="bg1">
                              <a:lumMod val="50000"/>
                            </a:schemeClr>
                          </a:solidFill>
                          <a:latin typeface="Arial" panose="020B0604020202020204" pitchFamily="34" charset="0"/>
                          <a:ea typeface="+mn-ea"/>
                          <a:cs typeface="Arial" panose="020B0604020202020204" pitchFamily="34" charset="0"/>
                        </a:rPr>
                        <a:t>24</a:t>
                      </a:r>
                      <a:endParaRPr 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400703856"/>
                  </a:ext>
                </a:extLst>
              </a:tr>
              <a:tr h="418267">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800" b="1" kern="1200" dirty="0" smtClean="0">
                          <a:solidFill>
                            <a:schemeClr val="bg1">
                              <a:lumMod val="50000"/>
                            </a:schemeClr>
                          </a:solidFill>
                          <a:latin typeface="Arial" panose="020B0604020202020204" pitchFamily="34" charset="0"/>
                          <a:ea typeface="+mn-ea"/>
                          <a:cs typeface="Arial" panose="020B0604020202020204" pitchFamily="34" charset="0"/>
                        </a:rPr>
                        <a:t>25</a:t>
                      </a:r>
                      <a:endParaRPr 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TW" sz="1800" b="1" kern="1200" dirty="0" smtClean="0">
                          <a:solidFill>
                            <a:schemeClr val="bg1">
                              <a:lumMod val="50000"/>
                            </a:schemeClr>
                          </a:solidFill>
                          <a:latin typeface="Arial" panose="020B0604020202020204" pitchFamily="34" charset="0"/>
                          <a:ea typeface="+mn-ea"/>
                          <a:cs typeface="Arial" panose="020B0604020202020204" pitchFamily="34" charset="0"/>
                        </a:rPr>
                        <a:t>26</a:t>
                      </a:r>
                      <a:endParaRPr lang="en-US" altLang="zh-TW"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TW" sz="1800" b="1" kern="1200" dirty="0" smtClean="0">
                          <a:solidFill>
                            <a:schemeClr val="bg1">
                              <a:lumMod val="50000"/>
                            </a:schemeClr>
                          </a:solidFill>
                          <a:latin typeface="Arial" panose="020B0604020202020204" pitchFamily="34" charset="0"/>
                          <a:ea typeface="+mn-ea"/>
                          <a:cs typeface="Arial" panose="020B0604020202020204" pitchFamily="34" charset="0"/>
                        </a:rPr>
                        <a:t>27</a:t>
                      </a:r>
                      <a:endParaRPr lang="zh-TW" alt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TW" sz="1800" b="1" kern="1200" dirty="0" smtClean="0">
                          <a:solidFill>
                            <a:schemeClr val="bg1">
                              <a:lumMod val="50000"/>
                            </a:schemeClr>
                          </a:solidFill>
                          <a:latin typeface="Arial" panose="020B0604020202020204" pitchFamily="34" charset="0"/>
                          <a:ea typeface="+mn-ea"/>
                          <a:cs typeface="Arial" panose="020B0604020202020204" pitchFamily="34" charset="0"/>
                        </a:rPr>
                        <a:t>28</a:t>
                      </a:r>
                      <a:endParaRPr lang="zh-TW" alt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TW" sz="1800" b="1" kern="1200" dirty="0" smtClean="0">
                          <a:solidFill>
                            <a:schemeClr val="bg1">
                              <a:lumMod val="50000"/>
                            </a:schemeClr>
                          </a:solidFill>
                          <a:latin typeface="Arial" panose="020B0604020202020204" pitchFamily="34" charset="0"/>
                          <a:ea typeface="+mn-ea"/>
                          <a:cs typeface="Arial" panose="020B0604020202020204" pitchFamily="34" charset="0"/>
                        </a:rPr>
                        <a:t>29</a:t>
                      </a:r>
                      <a:endParaRPr lang="zh-TW" alt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TW" sz="1800" b="1" kern="1200" dirty="0" smtClean="0">
                          <a:solidFill>
                            <a:schemeClr val="bg1">
                              <a:lumMod val="50000"/>
                            </a:schemeClr>
                          </a:solidFill>
                          <a:latin typeface="Arial" panose="020B0604020202020204" pitchFamily="34" charset="0"/>
                          <a:ea typeface="+mn-ea"/>
                          <a:cs typeface="Arial" panose="020B0604020202020204" pitchFamily="34" charset="0"/>
                        </a:rPr>
                        <a:t>30</a:t>
                      </a:r>
                      <a:endParaRPr lang="zh-TW" alt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TW" sz="1800" b="1" kern="1200" dirty="0" smtClean="0">
                          <a:solidFill>
                            <a:schemeClr val="bg1">
                              <a:lumMod val="50000"/>
                            </a:schemeClr>
                          </a:solidFill>
                          <a:latin typeface="Arial" panose="020B0604020202020204" pitchFamily="34" charset="0"/>
                          <a:ea typeface="+mn-ea"/>
                          <a:cs typeface="Arial" panose="020B0604020202020204" pitchFamily="34" charset="0"/>
                        </a:rPr>
                        <a:t>31</a:t>
                      </a:r>
                      <a:endParaRPr lang="en-US" altLang="zh-TW"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4269090484"/>
                  </a:ext>
                </a:extLst>
              </a:tr>
            </a:tbl>
          </a:graphicData>
        </a:graphic>
      </p:graphicFrame>
      <p:sp>
        <p:nvSpPr>
          <p:cNvPr id="9" name="矩形 8"/>
          <p:cNvSpPr/>
          <p:nvPr/>
        </p:nvSpPr>
        <p:spPr>
          <a:xfrm>
            <a:off x="1736792" y="1584204"/>
            <a:ext cx="3675700" cy="562372"/>
          </a:xfrm>
          <a:prstGeom prst="rect">
            <a:avLst/>
          </a:prstGeom>
          <a:solidFill>
            <a:schemeClr val="accent1">
              <a:lumMod val="20000"/>
              <a:lumOff val="80000"/>
            </a:schemeClr>
          </a:solidFill>
          <a:ln w="38100">
            <a:solidFill>
              <a:schemeClr val="bg1"/>
            </a:solidFill>
          </a:ln>
          <a:effectLst>
            <a:outerShdw blurRad="50800" dist="38100" dir="16200000" rotWithShape="0">
              <a:prstClr val="black">
                <a:alpha val="40000"/>
              </a:prstClr>
            </a:outerShdw>
          </a:effectLst>
        </p:spPr>
        <p:style>
          <a:lnRef idx="2">
            <a:schemeClr val="accent5">
              <a:shade val="50000"/>
            </a:schemeClr>
          </a:lnRef>
          <a:fillRef idx="1">
            <a:schemeClr val="accent5"/>
          </a:fillRef>
          <a:effectRef idx="0">
            <a:schemeClr val="accent5"/>
          </a:effectRef>
          <a:fontRef idx="minor">
            <a:schemeClr val="lt1"/>
          </a:fontRef>
        </p:style>
        <p:txBody>
          <a:bodyPr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defRPr/>
            </a:pPr>
            <a:r>
              <a:rPr lang="en-US" altLang="zh-TW" sz="2800" b="1" dirty="0" smtClean="0">
                <a:solidFill>
                  <a:srgbClr val="000000"/>
                </a:solidFill>
                <a:ea typeface="標楷體" panose="03000509000000000000" pitchFamily="65" charset="-120"/>
              </a:rPr>
              <a:t>114.05</a:t>
            </a:r>
            <a:endParaRPr lang="zh-TW" altLang="en-US" sz="2800" b="1" dirty="0">
              <a:solidFill>
                <a:srgbClr val="000000"/>
              </a:solidFill>
              <a:ea typeface="標楷體" panose="03000509000000000000" pitchFamily="65" charset="-120"/>
            </a:endParaRPr>
          </a:p>
        </p:txBody>
      </p:sp>
    </p:spTree>
    <p:extLst>
      <p:ext uri="{BB962C8B-B14F-4D97-AF65-F5344CB8AC3E}">
        <p14:creationId xmlns:p14="http://schemas.microsoft.com/office/powerpoint/2010/main" val="215847971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1389" y="107894"/>
            <a:ext cx="7094837" cy="609600"/>
          </a:xfrm>
        </p:spPr>
        <p:txBody>
          <a:bodyPr>
            <a:noAutofit/>
          </a:bodyPr>
          <a:lstStyle/>
          <a:p>
            <a:pPr algn="l"/>
            <a:r>
              <a:rPr lang="en-US" altLang="zh-TW" sz="4400" b="1" dirty="0" smtClean="0">
                <a:solidFill>
                  <a:srgbClr val="000000"/>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2.5</a:t>
            </a:r>
            <a:r>
              <a:rPr lang="zh-TW" altLang="en-US" sz="4400" b="1" dirty="0" smtClean="0">
                <a:solidFill>
                  <a:srgbClr val="000000"/>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 </a:t>
            </a:r>
            <a:r>
              <a:rPr lang="zh-TW" altLang="en-US" sz="4400" b="1" dirty="0">
                <a:solidFill>
                  <a:srgbClr val="FF0000"/>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統一期間</a:t>
            </a:r>
            <a:r>
              <a:rPr lang="zh-TW" altLang="en-US" sz="4400" b="1" dirty="0">
                <a:solidFill>
                  <a:srgbClr val="000000"/>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資料修正</a:t>
            </a:r>
          </a:p>
        </p:txBody>
      </p:sp>
      <p:sp>
        <p:nvSpPr>
          <p:cNvPr id="8" name="文字方塊 21"/>
          <p:cNvSpPr txBox="1">
            <a:spLocks noChangeArrowheads="1"/>
          </p:cNvSpPr>
          <p:nvPr/>
        </p:nvSpPr>
        <p:spPr bwMode="auto">
          <a:xfrm>
            <a:off x="1598143" y="910250"/>
            <a:ext cx="9002685"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US" altLang="zh-TW" sz="3400" b="1" u="heavy" dirty="0" smtClean="0">
                <a:solidFill>
                  <a:srgbClr val="0000FF"/>
                </a:solidFill>
                <a:effectLst>
                  <a:outerShdw blurRad="38100" dist="38100" dir="2700000" algn="tl">
                    <a:srgbClr val="000000">
                      <a:alpha val="43137"/>
                    </a:srgbClr>
                  </a:outerShdw>
                </a:effectLst>
                <a:ea typeface="微軟正黑體" panose="020B0604030504040204" pitchFamily="34" charset="-120"/>
                <a:cs typeface="Arial" panose="020B0604020202020204" pitchFamily="34" charset="0"/>
              </a:rPr>
              <a:t>5</a:t>
            </a:r>
            <a:r>
              <a:rPr lang="zh-TW" altLang="en-US" sz="3400" b="1" u="heavy" dirty="0" smtClean="0">
                <a:solidFill>
                  <a:srgbClr val="0000FF"/>
                </a:solidFill>
                <a:effectLst>
                  <a:outerShdw blurRad="38100" dist="38100" dir="2700000" algn="tl">
                    <a:srgbClr val="000000">
                      <a:alpha val="43137"/>
                    </a:srgbClr>
                  </a:outerShdw>
                </a:effectLst>
                <a:ea typeface="微軟正黑體" panose="020B0604030504040204" pitchFamily="34" charset="-120"/>
                <a:cs typeface="Arial" panose="020B0604020202020204" pitchFamily="34" charset="0"/>
              </a:rPr>
              <a:t>月</a:t>
            </a:r>
            <a:r>
              <a:rPr lang="en-US" altLang="zh-TW" sz="3400" b="1" u="heavy" dirty="0" smtClean="0">
                <a:solidFill>
                  <a:srgbClr val="0000FF"/>
                </a:solidFill>
                <a:effectLst>
                  <a:outerShdw blurRad="38100" dist="38100" dir="2700000" algn="tl">
                    <a:srgbClr val="000000">
                      <a:alpha val="43137"/>
                    </a:srgbClr>
                  </a:outerShdw>
                </a:effectLst>
                <a:ea typeface="微軟正黑體" panose="020B0604030504040204" pitchFamily="34" charset="-120"/>
                <a:cs typeface="Arial" panose="020B0604020202020204" pitchFamily="34" charset="0"/>
              </a:rPr>
              <a:t>8</a:t>
            </a:r>
            <a:r>
              <a:rPr lang="zh-TW" altLang="en-US" sz="3400" b="1" u="heavy" dirty="0" smtClean="0">
                <a:solidFill>
                  <a:srgbClr val="0000FF"/>
                </a:solidFill>
                <a:effectLst>
                  <a:outerShdw blurRad="38100" dist="38100" dir="2700000" algn="tl">
                    <a:srgbClr val="000000">
                      <a:alpha val="43137"/>
                    </a:srgbClr>
                  </a:outerShdw>
                </a:effectLst>
                <a:ea typeface="微軟正黑體" panose="020B0604030504040204" pitchFamily="34" charset="-120"/>
                <a:cs typeface="Arial" panose="020B0604020202020204" pitchFamily="34" charset="0"/>
              </a:rPr>
              <a:t>日</a:t>
            </a:r>
            <a:r>
              <a:rPr lang="zh-TW" altLang="en-US" sz="3400" b="1" u="heavy" dirty="0">
                <a:solidFill>
                  <a:srgbClr val="0000FF"/>
                </a:solidFill>
                <a:effectLst>
                  <a:outerShdw blurRad="38100" dist="38100" dir="2700000" algn="tl">
                    <a:srgbClr val="000000">
                      <a:alpha val="43137"/>
                    </a:srgbClr>
                  </a:outerShdw>
                </a:effectLst>
                <a:ea typeface="微軟正黑體" panose="020B0604030504040204" pitchFamily="34" charset="-120"/>
                <a:cs typeface="Arial" panose="020B0604020202020204" pitchFamily="34" charset="0"/>
              </a:rPr>
              <a:t>上午</a:t>
            </a:r>
            <a:r>
              <a:rPr lang="en-US" altLang="zh-TW" sz="3400" b="1" u="heavy" dirty="0">
                <a:solidFill>
                  <a:srgbClr val="0000FF"/>
                </a:solidFill>
                <a:effectLst>
                  <a:outerShdw blurRad="38100" dist="38100" dir="2700000" algn="tl">
                    <a:srgbClr val="000000">
                      <a:alpha val="43137"/>
                    </a:srgbClr>
                  </a:outerShdw>
                </a:effectLst>
                <a:ea typeface="微軟正黑體" panose="020B0604030504040204" pitchFamily="34" charset="-120"/>
                <a:cs typeface="Arial" panose="020B0604020202020204" pitchFamily="34" charset="0"/>
              </a:rPr>
              <a:t>8:00</a:t>
            </a:r>
            <a:r>
              <a:rPr lang="zh-TW" altLang="en-US" sz="3400" b="1" u="heavy" dirty="0">
                <a:solidFill>
                  <a:srgbClr val="0000FF"/>
                </a:solidFill>
                <a:effectLst>
                  <a:outerShdw blurRad="38100" dist="38100" dir="2700000" algn="tl">
                    <a:srgbClr val="000000">
                      <a:alpha val="43137"/>
                    </a:srgbClr>
                  </a:outerShdw>
                </a:effectLst>
                <a:ea typeface="微軟正黑體" panose="020B0604030504040204" pitchFamily="34" charset="-120"/>
                <a:cs typeface="Arial" panose="020B0604020202020204" pitchFamily="34" charset="0"/>
              </a:rPr>
              <a:t>起 至 </a:t>
            </a:r>
            <a:r>
              <a:rPr lang="en-US" altLang="zh-TW" sz="3400" b="1" u="heavy" dirty="0" smtClean="0">
                <a:solidFill>
                  <a:srgbClr val="0000FF"/>
                </a:solidFill>
                <a:effectLst>
                  <a:outerShdw blurRad="38100" dist="38100" dir="2700000" algn="tl">
                    <a:srgbClr val="000000">
                      <a:alpha val="43137"/>
                    </a:srgbClr>
                  </a:outerShdw>
                </a:effectLst>
                <a:ea typeface="微軟正黑體" panose="020B0604030504040204" pitchFamily="34" charset="-120"/>
                <a:cs typeface="Arial" panose="020B0604020202020204" pitchFamily="34" charset="0"/>
              </a:rPr>
              <a:t>5</a:t>
            </a:r>
            <a:r>
              <a:rPr lang="zh-TW" altLang="en-US" sz="3400" b="1" u="heavy" dirty="0" smtClean="0">
                <a:solidFill>
                  <a:srgbClr val="0000FF"/>
                </a:solidFill>
                <a:effectLst>
                  <a:outerShdw blurRad="38100" dist="38100" dir="2700000" algn="tl">
                    <a:srgbClr val="000000">
                      <a:alpha val="43137"/>
                    </a:srgbClr>
                  </a:outerShdw>
                </a:effectLst>
                <a:ea typeface="微軟正黑體" panose="020B0604030504040204" pitchFamily="34" charset="-120"/>
                <a:cs typeface="Arial" panose="020B0604020202020204" pitchFamily="34" charset="0"/>
              </a:rPr>
              <a:t>月</a:t>
            </a:r>
            <a:r>
              <a:rPr lang="en-US" altLang="zh-TW" sz="3400" b="1" u="heavy" dirty="0" smtClean="0">
                <a:solidFill>
                  <a:srgbClr val="0000FF"/>
                </a:solidFill>
                <a:effectLst>
                  <a:outerShdw blurRad="38100" dist="38100" dir="2700000" algn="tl">
                    <a:srgbClr val="000000">
                      <a:alpha val="43137"/>
                    </a:srgbClr>
                  </a:outerShdw>
                </a:effectLst>
                <a:ea typeface="微軟正黑體" panose="020B0604030504040204" pitchFamily="34" charset="-120"/>
                <a:cs typeface="Arial" panose="020B0604020202020204" pitchFamily="34" charset="0"/>
              </a:rPr>
              <a:t>20</a:t>
            </a:r>
            <a:r>
              <a:rPr lang="zh-TW" altLang="en-US" sz="3400" b="1" u="heavy" dirty="0" smtClean="0">
                <a:solidFill>
                  <a:srgbClr val="0000FF"/>
                </a:solidFill>
                <a:effectLst>
                  <a:outerShdw blurRad="38100" dist="38100" dir="2700000" algn="tl">
                    <a:srgbClr val="000000">
                      <a:alpha val="43137"/>
                    </a:srgbClr>
                  </a:outerShdw>
                </a:effectLst>
                <a:ea typeface="微軟正黑體" panose="020B0604030504040204" pitchFamily="34" charset="-120"/>
                <a:cs typeface="Arial" panose="020B0604020202020204" pitchFamily="34" charset="0"/>
              </a:rPr>
              <a:t>日</a:t>
            </a:r>
            <a:r>
              <a:rPr lang="zh-TW" altLang="en-US" sz="3400" b="1" u="heavy" dirty="0">
                <a:solidFill>
                  <a:srgbClr val="0000FF"/>
                </a:solidFill>
                <a:effectLst>
                  <a:outerShdw blurRad="38100" dist="38100" dir="2700000" algn="tl">
                    <a:srgbClr val="000000">
                      <a:alpha val="43137"/>
                    </a:srgbClr>
                  </a:outerShdw>
                </a:effectLst>
                <a:ea typeface="微軟正黑體" panose="020B0604030504040204" pitchFamily="34" charset="-120"/>
                <a:cs typeface="Arial" panose="020B0604020202020204" pitchFamily="34" charset="0"/>
              </a:rPr>
              <a:t>下午</a:t>
            </a:r>
            <a:r>
              <a:rPr lang="en-US" altLang="zh-TW" sz="3400" b="1" u="heavy" dirty="0">
                <a:solidFill>
                  <a:srgbClr val="0000FF"/>
                </a:solidFill>
                <a:effectLst>
                  <a:outerShdw blurRad="38100" dist="38100" dir="2700000" algn="tl">
                    <a:srgbClr val="000000">
                      <a:alpha val="43137"/>
                    </a:srgbClr>
                  </a:outerShdw>
                </a:effectLst>
                <a:ea typeface="微軟正黑體" panose="020B0604030504040204" pitchFamily="34" charset="-120"/>
                <a:cs typeface="Arial" panose="020B0604020202020204" pitchFamily="34" charset="0"/>
              </a:rPr>
              <a:t>5:00</a:t>
            </a:r>
            <a:r>
              <a:rPr lang="zh-TW" altLang="en-US" sz="3400" b="1" u="heavy" dirty="0">
                <a:solidFill>
                  <a:srgbClr val="0000FF"/>
                </a:solidFill>
                <a:effectLst>
                  <a:outerShdw blurRad="38100" dist="38100" dir="2700000" algn="tl">
                    <a:srgbClr val="000000">
                      <a:alpha val="43137"/>
                    </a:srgbClr>
                  </a:outerShdw>
                </a:effectLst>
                <a:ea typeface="微軟正黑體" panose="020B0604030504040204" pitchFamily="34" charset="-120"/>
                <a:cs typeface="Arial" panose="020B0604020202020204" pitchFamily="34" charset="0"/>
              </a:rPr>
              <a:t>止</a:t>
            </a:r>
          </a:p>
        </p:txBody>
      </p:sp>
      <p:sp>
        <p:nvSpPr>
          <p:cNvPr id="9" name="文字方塊 21"/>
          <p:cNvSpPr txBox="1">
            <a:spLocks noChangeArrowheads="1"/>
          </p:cNvSpPr>
          <p:nvPr/>
        </p:nvSpPr>
        <p:spPr bwMode="auto">
          <a:xfrm>
            <a:off x="5356167" y="1757258"/>
            <a:ext cx="5650816" cy="2677656"/>
          </a:xfrm>
          <a:prstGeom prst="rect">
            <a:avLst/>
          </a:prstGeom>
          <a:noFill/>
          <a:ln w="9525">
            <a:noFill/>
            <a:miter lim="800000"/>
            <a:headEnd/>
            <a:tailEnd/>
          </a:ln>
        </p:spPr>
        <p:txBody>
          <a:bodyPr wrap="square">
            <a:spAutoFit/>
          </a:bodyPr>
          <a:lstStyle/>
          <a:p>
            <a:pPr marL="457200" indent="-457200">
              <a:lnSpc>
                <a:spcPct val="150000"/>
              </a:lnSpc>
              <a:buFont typeface="Wingdings" panose="05000000000000000000" pitchFamily="2" charset="2"/>
              <a:buChar char="l"/>
              <a:defRPr/>
            </a:pPr>
            <a:r>
              <a:rPr lang="zh-TW" altLang="en-US" sz="28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需</a:t>
            </a:r>
            <a:r>
              <a:rPr lang="zh-TW" altLang="en-US" sz="28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申請</a:t>
            </a:r>
            <a:r>
              <a:rPr lang="zh-TW" altLang="en-US" sz="2800" b="1" u="heavy" dirty="0">
                <a:solidFill>
                  <a:srgbClr val="FF0000"/>
                </a:solidFill>
                <a:latin typeface="Arial" panose="020B0604020202020204" pitchFamily="34" charset="0"/>
                <a:ea typeface="微軟正黑體" panose="020B0604030504040204" pitchFamily="34" charset="-120"/>
                <a:cs typeface="Arial" panose="020B0604020202020204" pitchFamily="34" charset="0"/>
              </a:rPr>
              <a:t>修正本期</a:t>
            </a:r>
            <a:r>
              <a:rPr lang="en-US" altLang="zh-TW" sz="28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a:t>
            </a:r>
            <a:r>
              <a:rPr lang="en-US" altLang="zh-TW" sz="2800" b="1" dirty="0" smtClean="0">
                <a:solidFill>
                  <a:srgbClr val="FF0000"/>
                </a:solidFill>
                <a:latin typeface="Arial" panose="020B0604020202020204" pitchFamily="34" charset="0"/>
                <a:ea typeface="微軟正黑體" panose="020B0604030504040204" pitchFamily="34" charset="-120"/>
                <a:cs typeface="Arial" panose="020B0604020202020204" pitchFamily="34" charset="0"/>
              </a:rPr>
              <a:t>114.03</a:t>
            </a:r>
            <a:r>
              <a:rPr lang="zh-TW" altLang="en-US" sz="2800" b="1" dirty="0" smtClean="0">
                <a:solidFill>
                  <a:srgbClr val="FF0000"/>
                </a:solidFill>
                <a:latin typeface="Arial" panose="020B0604020202020204" pitchFamily="34" charset="0"/>
                <a:ea typeface="微軟正黑體" panose="020B0604030504040204" pitchFamily="34" charset="-120"/>
                <a:cs typeface="Arial" panose="020B0604020202020204" pitchFamily="34" charset="0"/>
              </a:rPr>
              <a:t>期</a:t>
            </a:r>
            <a:r>
              <a:rPr lang="en-US" altLang="zh-TW" sz="28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a:t>
            </a:r>
            <a:r>
              <a:rPr lang="zh-TW" altLang="en-US" sz="28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表冊資料</a:t>
            </a:r>
            <a:r>
              <a:rPr lang="zh-TW" altLang="zh-TW" sz="28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之學校</a:t>
            </a:r>
            <a:r>
              <a:rPr lang="zh-TW" altLang="en-US" sz="28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zh-TW" sz="28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請</a:t>
            </a:r>
            <a:r>
              <a:rPr lang="zh-TW" altLang="zh-TW" sz="28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於</a:t>
            </a:r>
            <a:r>
              <a:rPr lang="en-US" altLang="zh-TW" sz="28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5/8-5/20</a:t>
            </a:r>
            <a:r>
              <a:rPr lang="zh-TW" altLang="en-US" sz="28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間</a:t>
            </a:r>
            <a:r>
              <a:rPr lang="zh-TW" altLang="en-US" sz="28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提出申請並</a:t>
            </a:r>
            <a:r>
              <a:rPr lang="zh-TW" altLang="en-US" sz="28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務必</a:t>
            </a:r>
            <a:r>
              <a:rPr lang="zh-TW" altLang="en-US" sz="2800" b="1" dirty="0" smtClean="0">
                <a:solidFill>
                  <a:srgbClr val="FF0000"/>
                </a:solidFill>
                <a:latin typeface="Arial" panose="020B0604020202020204" pitchFamily="34" charset="0"/>
                <a:ea typeface="微軟正黑體" panose="020B0604030504040204" pitchFamily="34" charset="-120"/>
                <a:cs typeface="Arial" panose="020B0604020202020204" pitchFamily="34" charset="0"/>
              </a:rPr>
              <a:t>於</a:t>
            </a:r>
            <a:r>
              <a:rPr lang="en-US" altLang="zh-TW" sz="2800" b="1" u="heavy" dirty="0" smtClean="0">
                <a:solidFill>
                  <a:srgbClr val="FF0000"/>
                </a:solidFill>
                <a:latin typeface="Arial" panose="020B0604020202020204" pitchFamily="34" charset="0"/>
                <a:ea typeface="微軟正黑體" panose="020B0604030504040204" pitchFamily="34" charset="-120"/>
                <a:cs typeface="Arial" panose="020B0604020202020204" pitchFamily="34" charset="0"/>
              </a:rPr>
              <a:t>5/20</a:t>
            </a:r>
            <a:r>
              <a:rPr lang="zh-TW" altLang="en-US" sz="2800" b="1" u="heavy" dirty="0" smtClean="0">
                <a:solidFill>
                  <a:srgbClr val="FF0000"/>
                </a:solidFill>
                <a:latin typeface="Arial" panose="020B0604020202020204" pitchFamily="34" charset="0"/>
                <a:ea typeface="微軟正黑體" panose="020B0604030504040204" pitchFamily="34" charset="-120"/>
                <a:cs typeface="Arial" panose="020B0604020202020204" pitchFamily="34" charset="0"/>
              </a:rPr>
              <a:t>下午</a:t>
            </a:r>
            <a:r>
              <a:rPr lang="en-US" altLang="zh-TW" sz="2800" b="1" u="heavy" dirty="0">
                <a:solidFill>
                  <a:srgbClr val="FF0000"/>
                </a:solidFill>
                <a:latin typeface="Arial" panose="020B0604020202020204" pitchFamily="34" charset="0"/>
                <a:ea typeface="微軟正黑體" panose="020B0604030504040204" pitchFamily="34" charset="-120"/>
                <a:cs typeface="Arial" panose="020B0604020202020204" pitchFamily="34" charset="0"/>
              </a:rPr>
              <a:t>5</a:t>
            </a:r>
            <a:r>
              <a:rPr lang="zh-TW" altLang="en-US" sz="2800" b="1" u="heavy" dirty="0">
                <a:solidFill>
                  <a:srgbClr val="FF0000"/>
                </a:solidFill>
                <a:latin typeface="Arial" panose="020B0604020202020204" pitchFamily="34" charset="0"/>
                <a:ea typeface="微軟正黑體" panose="020B0604030504040204" pitchFamily="34" charset="-120"/>
                <a:cs typeface="Arial" panose="020B0604020202020204" pitchFamily="34" charset="0"/>
              </a:rPr>
              <a:t>時前</a:t>
            </a:r>
            <a:r>
              <a:rPr lang="zh-TW" altLang="zh-TW" sz="2800" b="1" u="heavy" dirty="0">
                <a:solidFill>
                  <a:srgbClr val="FF0000"/>
                </a:solidFill>
                <a:latin typeface="Arial" panose="020B0604020202020204" pitchFamily="34" charset="0"/>
                <a:ea typeface="微軟正黑體" panose="020B0604030504040204" pitchFamily="34" charset="-120"/>
                <a:cs typeface="Arial" panose="020B0604020202020204" pitchFamily="34" charset="0"/>
              </a:rPr>
              <a:t>完成修正作業</a:t>
            </a:r>
            <a:r>
              <a:rPr lang="zh-TW" altLang="zh-TW" sz="28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a:t>
            </a:r>
            <a:endParaRPr lang="en-US" altLang="zh-TW" sz="2800" b="1" dirty="0">
              <a:solidFill>
                <a:srgbClr val="000000"/>
              </a:solidFill>
              <a:latin typeface="Arial" panose="020B0604020202020204" pitchFamily="34" charset="0"/>
              <a:ea typeface="微軟正黑體" panose="020B0604030504040204" pitchFamily="34" charset="-120"/>
              <a:cs typeface="Arial" panose="020B0604020202020204" pitchFamily="34" charset="0"/>
            </a:endParaRPr>
          </a:p>
        </p:txBody>
      </p:sp>
      <p:graphicFrame>
        <p:nvGraphicFramePr>
          <p:cNvPr id="7" name="表格 17"/>
          <p:cNvGraphicFramePr>
            <a:graphicFrameLocks noGrp="1"/>
          </p:cNvGraphicFramePr>
          <p:nvPr>
            <p:extLst>
              <p:ext uri="{D42A27DB-BD31-4B8C-83A1-F6EECF244321}">
                <p14:modId xmlns:p14="http://schemas.microsoft.com/office/powerpoint/2010/main" val="1039930148"/>
              </p:ext>
            </p:extLst>
          </p:nvPr>
        </p:nvGraphicFramePr>
        <p:xfrm>
          <a:off x="1736792" y="2439184"/>
          <a:ext cx="3675700" cy="2646440"/>
        </p:xfrm>
        <a:graphic>
          <a:graphicData uri="http://schemas.openxmlformats.org/drawingml/2006/table">
            <a:tbl>
              <a:tblPr firstRow="1" bandRow="1">
                <a:effectLst>
                  <a:outerShdw dist="38103" dir="5400000" algn="tl">
                    <a:srgbClr val="000000"/>
                  </a:outerShdw>
                </a:effectLst>
                <a:tableStyleId>{2D5ABB26-0587-4C30-8999-92F81FD0307C}</a:tableStyleId>
              </a:tblPr>
              <a:tblGrid>
                <a:gridCol w="525100">
                  <a:extLst>
                    <a:ext uri="{9D8B030D-6E8A-4147-A177-3AD203B41FA5}">
                      <a16:colId xmlns:a16="http://schemas.microsoft.com/office/drawing/2014/main" val="256846026"/>
                    </a:ext>
                  </a:extLst>
                </a:gridCol>
                <a:gridCol w="525100">
                  <a:extLst>
                    <a:ext uri="{9D8B030D-6E8A-4147-A177-3AD203B41FA5}">
                      <a16:colId xmlns:a16="http://schemas.microsoft.com/office/drawing/2014/main" val="2257527877"/>
                    </a:ext>
                  </a:extLst>
                </a:gridCol>
                <a:gridCol w="525100">
                  <a:extLst>
                    <a:ext uri="{9D8B030D-6E8A-4147-A177-3AD203B41FA5}">
                      <a16:colId xmlns:a16="http://schemas.microsoft.com/office/drawing/2014/main" val="4145448609"/>
                    </a:ext>
                  </a:extLst>
                </a:gridCol>
                <a:gridCol w="525100">
                  <a:extLst>
                    <a:ext uri="{9D8B030D-6E8A-4147-A177-3AD203B41FA5}">
                      <a16:colId xmlns:a16="http://schemas.microsoft.com/office/drawing/2014/main" val="835481753"/>
                    </a:ext>
                  </a:extLst>
                </a:gridCol>
                <a:gridCol w="525100">
                  <a:extLst>
                    <a:ext uri="{9D8B030D-6E8A-4147-A177-3AD203B41FA5}">
                      <a16:colId xmlns:a16="http://schemas.microsoft.com/office/drawing/2014/main" val="3853400446"/>
                    </a:ext>
                  </a:extLst>
                </a:gridCol>
                <a:gridCol w="525100">
                  <a:extLst>
                    <a:ext uri="{9D8B030D-6E8A-4147-A177-3AD203B41FA5}">
                      <a16:colId xmlns:a16="http://schemas.microsoft.com/office/drawing/2014/main" val="1113717072"/>
                    </a:ext>
                  </a:extLst>
                </a:gridCol>
                <a:gridCol w="525100">
                  <a:extLst>
                    <a:ext uri="{9D8B030D-6E8A-4147-A177-3AD203B41FA5}">
                      <a16:colId xmlns:a16="http://schemas.microsoft.com/office/drawing/2014/main" val="3757867286"/>
                    </a:ext>
                  </a:extLst>
                </a:gridCol>
              </a:tblGrid>
              <a:tr h="392197">
                <a:tc>
                  <a:txBody>
                    <a:bodyPr/>
                    <a:lstStyle/>
                    <a:p>
                      <a:pPr marL="0" lvl="0" algn="ctr" defTabSz="914400" rtl="0" eaLnBrk="1" fontAlgn="ctr" latinLnBrk="0" hangingPunct="1"/>
                      <a:r>
                        <a:rPr lang="zh-TW" altLang="en-US" sz="1800" b="1" kern="1200" dirty="0">
                          <a:solidFill>
                            <a:srgbClr val="000000"/>
                          </a:solidFill>
                          <a:effectLst/>
                          <a:latin typeface="微軟正黑體" panose="020B0604030504040204" pitchFamily="34" charset="-120"/>
                          <a:ea typeface="微軟正黑體" panose="020B0604030504040204" pitchFamily="34" charset="-120"/>
                          <a:cs typeface="Arial" panose="020B0604020202020204" pitchFamily="34" charset="0"/>
                        </a:rPr>
                        <a:t>日</a:t>
                      </a:r>
                      <a:endParaRPr lang="en-US" sz="1800" b="1" kern="1200" dirty="0">
                        <a:solidFill>
                          <a:srgbClr val="000000"/>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bg1">
                        <a:lumMod val="75000"/>
                      </a:schemeClr>
                    </a:solidFill>
                  </a:tcPr>
                </a:tc>
                <a:tc>
                  <a:txBody>
                    <a:bodyPr/>
                    <a:lstStyle/>
                    <a:p>
                      <a:pPr marL="0" lvl="0" algn="ctr" defTabSz="914400" rtl="0" eaLnBrk="1" fontAlgn="ctr" latinLnBrk="0" hangingPunct="1"/>
                      <a:r>
                        <a:rPr lang="zh-TW" sz="1800" b="1" kern="1200" dirty="0">
                          <a:solidFill>
                            <a:srgbClr val="000000"/>
                          </a:solidFill>
                          <a:effectLst/>
                          <a:latin typeface="微軟正黑體" panose="020B0604030504040204" pitchFamily="34" charset="-120"/>
                          <a:ea typeface="微軟正黑體" panose="020B0604030504040204" pitchFamily="34" charset="-120"/>
                          <a:cs typeface="Arial" panose="020B0604020202020204" pitchFamily="34" charset="0"/>
                        </a:rPr>
                        <a:t>一</a:t>
                      </a:r>
                      <a:endParaRPr lang="en-US" sz="1800" b="1" kern="1200" dirty="0">
                        <a:solidFill>
                          <a:srgbClr val="000000"/>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bg1">
                        <a:lumMod val="75000"/>
                      </a:schemeClr>
                    </a:solidFill>
                  </a:tcPr>
                </a:tc>
                <a:tc>
                  <a:txBody>
                    <a:bodyPr/>
                    <a:lstStyle/>
                    <a:p>
                      <a:pPr marL="0" lvl="0" algn="ctr" defTabSz="914400" rtl="0" eaLnBrk="1" fontAlgn="ctr" latinLnBrk="0" hangingPunct="1"/>
                      <a:r>
                        <a:rPr lang="zh-TW" sz="1800" b="1" kern="1200" dirty="0">
                          <a:solidFill>
                            <a:srgbClr val="000000"/>
                          </a:solidFill>
                          <a:effectLst/>
                          <a:latin typeface="微軟正黑體" panose="020B0604030504040204" pitchFamily="34" charset="-120"/>
                          <a:ea typeface="微軟正黑體" panose="020B0604030504040204" pitchFamily="34" charset="-120"/>
                          <a:cs typeface="Arial" panose="020B0604020202020204" pitchFamily="34" charset="0"/>
                        </a:rPr>
                        <a:t>二</a:t>
                      </a:r>
                      <a:endParaRPr lang="en-US" sz="1800" b="1" kern="1200" dirty="0">
                        <a:solidFill>
                          <a:srgbClr val="000000"/>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bg1">
                        <a:lumMod val="75000"/>
                      </a:schemeClr>
                    </a:solidFill>
                  </a:tcPr>
                </a:tc>
                <a:tc>
                  <a:txBody>
                    <a:bodyPr/>
                    <a:lstStyle/>
                    <a:p>
                      <a:pPr marL="0" lvl="0" algn="ctr" defTabSz="914400" rtl="0" eaLnBrk="1" fontAlgn="ctr" latinLnBrk="0" hangingPunct="1"/>
                      <a:r>
                        <a:rPr lang="zh-TW" sz="1800" b="1" kern="1200" dirty="0">
                          <a:solidFill>
                            <a:srgbClr val="000000"/>
                          </a:solidFill>
                          <a:effectLst/>
                          <a:latin typeface="微軟正黑體" panose="020B0604030504040204" pitchFamily="34" charset="-120"/>
                          <a:ea typeface="微軟正黑體" panose="020B0604030504040204" pitchFamily="34" charset="-120"/>
                          <a:cs typeface="Arial" panose="020B0604020202020204" pitchFamily="34" charset="0"/>
                        </a:rPr>
                        <a:t>三</a:t>
                      </a:r>
                      <a:endParaRPr lang="en-US" sz="1800" b="1" kern="1200" dirty="0">
                        <a:solidFill>
                          <a:srgbClr val="000000"/>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bg1">
                        <a:lumMod val="75000"/>
                      </a:schemeClr>
                    </a:solidFill>
                  </a:tcPr>
                </a:tc>
                <a:tc>
                  <a:txBody>
                    <a:bodyPr/>
                    <a:lstStyle/>
                    <a:p>
                      <a:pPr marL="0" lvl="0" algn="ctr" defTabSz="914400" rtl="0" eaLnBrk="1" fontAlgn="ctr" latinLnBrk="0" hangingPunct="1"/>
                      <a:r>
                        <a:rPr lang="zh-TW" sz="1800" b="1" kern="1200" dirty="0">
                          <a:solidFill>
                            <a:srgbClr val="000000"/>
                          </a:solidFill>
                          <a:effectLst/>
                          <a:latin typeface="微軟正黑體" panose="020B0604030504040204" pitchFamily="34" charset="-120"/>
                          <a:ea typeface="微軟正黑體" panose="020B0604030504040204" pitchFamily="34" charset="-120"/>
                          <a:cs typeface="Arial" panose="020B0604020202020204" pitchFamily="34" charset="0"/>
                        </a:rPr>
                        <a:t>四</a:t>
                      </a:r>
                      <a:endParaRPr lang="en-US" sz="1800" b="1" kern="1200" dirty="0">
                        <a:solidFill>
                          <a:srgbClr val="000000"/>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bg1">
                        <a:lumMod val="75000"/>
                      </a:schemeClr>
                    </a:solidFill>
                  </a:tcPr>
                </a:tc>
                <a:tc>
                  <a:txBody>
                    <a:bodyPr/>
                    <a:lstStyle/>
                    <a:p>
                      <a:pPr marL="0" lvl="0" algn="ctr" defTabSz="914400" rtl="0" eaLnBrk="1" fontAlgn="ctr" latinLnBrk="0" hangingPunct="1"/>
                      <a:r>
                        <a:rPr lang="zh-TW" sz="1800" b="1" kern="1200" dirty="0">
                          <a:solidFill>
                            <a:srgbClr val="000000"/>
                          </a:solidFill>
                          <a:effectLst/>
                          <a:latin typeface="微軟正黑體" panose="020B0604030504040204" pitchFamily="34" charset="-120"/>
                          <a:ea typeface="微軟正黑體" panose="020B0604030504040204" pitchFamily="34" charset="-120"/>
                          <a:cs typeface="Arial" panose="020B0604020202020204" pitchFamily="34" charset="0"/>
                        </a:rPr>
                        <a:t>五</a:t>
                      </a:r>
                      <a:endParaRPr lang="en-US" sz="1800" b="1" kern="1200" dirty="0">
                        <a:solidFill>
                          <a:srgbClr val="000000"/>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bg1">
                        <a:lumMod val="75000"/>
                      </a:schemeClr>
                    </a:solidFill>
                  </a:tcPr>
                </a:tc>
                <a:tc>
                  <a:txBody>
                    <a:bodyPr/>
                    <a:lstStyle/>
                    <a:p>
                      <a:pPr marL="0" lvl="0" algn="ctr" defTabSz="914400" rtl="0" eaLnBrk="1" fontAlgn="ctr" latinLnBrk="0" hangingPunct="1"/>
                      <a:r>
                        <a:rPr lang="zh-TW" sz="1800" b="1" kern="1200" dirty="0">
                          <a:solidFill>
                            <a:srgbClr val="000000"/>
                          </a:solidFill>
                          <a:effectLst/>
                          <a:latin typeface="微軟正黑體" panose="020B0604030504040204" pitchFamily="34" charset="-120"/>
                          <a:ea typeface="微軟正黑體" panose="020B0604030504040204" pitchFamily="34" charset="-120"/>
                          <a:cs typeface="Arial" panose="020B0604020202020204" pitchFamily="34" charset="0"/>
                        </a:rPr>
                        <a:t>六</a:t>
                      </a:r>
                      <a:endParaRPr lang="en-US" sz="1800" b="1" kern="1200" dirty="0">
                        <a:solidFill>
                          <a:srgbClr val="000000"/>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2097508803"/>
                  </a:ext>
                </a:extLst>
              </a:tr>
              <a:tr h="418267">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zh-TW" alt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800" b="1" kern="1200" dirty="0" smtClean="0">
                          <a:solidFill>
                            <a:schemeClr val="bg1">
                              <a:lumMod val="50000"/>
                            </a:schemeClr>
                          </a:solidFill>
                          <a:latin typeface="Arial" panose="020B0604020202020204" pitchFamily="34" charset="0"/>
                          <a:ea typeface="+mn-ea"/>
                          <a:cs typeface="Arial" panose="020B0604020202020204" pitchFamily="34" charset="0"/>
                        </a:rPr>
                        <a:t>1</a:t>
                      </a:r>
                      <a:endParaRPr 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800" b="1" kern="1200" dirty="0" smtClean="0">
                          <a:solidFill>
                            <a:schemeClr val="bg1">
                              <a:lumMod val="50000"/>
                            </a:schemeClr>
                          </a:solidFill>
                          <a:latin typeface="Arial" panose="020B0604020202020204" pitchFamily="34" charset="0"/>
                          <a:ea typeface="+mn-ea"/>
                          <a:cs typeface="Arial" panose="020B0604020202020204" pitchFamily="34" charset="0"/>
                        </a:rPr>
                        <a:t>2</a:t>
                      </a:r>
                      <a:endParaRPr 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TW" sz="1800" b="1" kern="1200" dirty="0" smtClean="0">
                          <a:solidFill>
                            <a:schemeClr val="bg1">
                              <a:lumMod val="50000"/>
                            </a:schemeClr>
                          </a:solidFill>
                          <a:latin typeface="Arial" panose="020B0604020202020204" pitchFamily="34" charset="0"/>
                          <a:ea typeface="+mn-ea"/>
                          <a:cs typeface="Arial" panose="020B0604020202020204" pitchFamily="34" charset="0"/>
                        </a:rPr>
                        <a:t>3</a:t>
                      </a:r>
                      <a:endParaRPr lang="zh-TW" alt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315709961"/>
                  </a:ext>
                </a:extLst>
              </a:tr>
              <a:tr h="440916">
                <a:tc>
                  <a:txBody>
                    <a:bodyPr/>
                    <a:lstStyle/>
                    <a:p>
                      <a:pPr marL="0" lvl="0" algn="ctr" defTabSz="914400" rtl="0" eaLnBrk="1" fontAlgn="ctr" latinLnBrk="0" hangingPunct="1"/>
                      <a:r>
                        <a:rPr lang="en-US" sz="1800" b="1" kern="1200" dirty="0" smtClean="0">
                          <a:solidFill>
                            <a:schemeClr val="bg1">
                              <a:lumMod val="50000"/>
                            </a:schemeClr>
                          </a:solidFill>
                          <a:latin typeface="Arial" panose="020B0604020202020204" pitchFamily="34" charset="0"/>
                          <a:ea typeface="+mn-ea"/>
                          <a:cs typeface="Arial" panose="020B0604020202020204" pitchFamily="34" charset="0"/>
                        </a:rPr>
                        <a:t>4</a:t>
                      </a:r>
                      <a:endParaRPr 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TW" sz="1800" b="1" kern="1200" dirty="0" smtClean="0">
                          <a:solidFill>
                            <a:schemeClr val="bg1">
                              <a:lumMod val="50000"/>
                            </a:schemeClr>
                          </a:solidFill>
                          <a:latin typeface="Arial" panose="020B0604020202020204" pitchFamily="34" charset="0"/>
                          <a:ea typeface="+mn-ea"/>
                          <a:cs typeface="Arial" panose="020B0604020202020204" pitchFamily="34" charset="0"/>
                        </a:rPr>
                        <a:t>5</a:t>
                      </a:r>
                      <a:endParaRPr lang="en-US" altLang="zh-TW"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TW" sz="1800" b="1" kern="1200" dirty="0" smtClean="0">
                          <a:solidFill>
                            <a:schemeClr val="bg1">
                              <a:lumMod val="50000"/>
                            </a:schemeClr>
                          </a:solidFill>
                          <a:latin typeface="Arial" panose="020B0604020202020204" pitchFamily="34" charset="0"/>
                          <a:ea typeface="+mn-ea"/>
                          <a:cs typeface="Arial" panose="020B0604020202020204" pitchFamily="34" charset="0"/>
                        </a:rPr>
                        <a:t>6</a:t>
                      </a:r>
                      <a:endParaRPr lang="en-US" altLang="zh-TW"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noFill/>
                  </a:tcPr>
                </a:tc>
                <a:tc>
                  <a:txBody>
                    <a:bodyPr/>
                    <a:lstStyle/>
                    <a:p>
                      <a:pPr marL="0" lvl="0" algn="ctr" defTabSz="914400" rtl="0" eaLnBrk="1" fontAlgn="ctr" latinLnBrk="0" hangingPunct="1"/>
                      <a:r>
                        <a:rPr lang="en-US" sz="1800" b="1" kern="1200" dirty="0" smtClean="0">
                          <a:solidFill>
                            <a:schemeClr val="bg1">
                              <a:lumMod val="50000"/>
                            </a:schemeClr>
                          </a:solidFill>
                          <a:latin typeface="Arial" panose="020B0604020202020204" pitchFamily="34" charset="0"/>
                          <a:ea typeface="+mn-ea"/>
                          <a:cs typeface="Arial" panose="020B0604020202020204" pitchFamily="34" charset="0"/>
                        </a:rPr>
                        <a:t>7</a:t>
                      </a:r>
                      <a:endParaRPr 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marL="0" lvl="0" algn="ctr" defTabSz="914400" rtl="0" eaLnBrk="1" fontAlgn="ctr" latinLnBrk="0" hangingPunct="1"/>
                      <a:r>
                        <a:rPr lang="en-US" sz="1800" b="1" kern="1200" dirty="0" smtClean="0">
                          <a:solidFill>
                            <a:srgbClr val="FF0000"/>
                          </a:solidFill>
                          <a:latin typeface="Arial" panose="020B0604020202020204" pitchFamily="34" charset="0"/>
                          <a:ea typeface="+mn-ea"/>
                          <a:cs typeface="Arial" panose="020B0604020202020204" pitchFamily="34" charset="0"/>
                        </a:rPr>
                        <a:t>8</a:t>
                      </a:r>
                      <a:endParaRPr lang="en-US" sz="1800" b="1" kern="1200" dirty="0">
                        <a:solidFill>
                          <a:srgbClr val="FF0000"/>
                        </a:solidFill>
                        <a:latin typeface="Arial" panose="020B0604020202020204" pitchFamily="34" charset="0"/>
                        <a:ea typeface="+mn-ea"/>
                        <a:cs typeface="Arial" panose="020B0604020202020204" pitchFamily="34" charset="0"/>
                      </a:endParaRPr>
                    </a:p>
                  </a:txBody>
                  <a:tcPr marL="9528" marR="9528" marT="9528"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C000"/>
                    </a:solidFill>
                  </a:tcPr>
                </a:tc>
                <a:tc>
                  <a:txBody>
                    <a:bodyPr/>
                    <a:lstStyle/>
                    <a:p>
                      <a:pPr marL="0" lvl="0" algn="ctr" defTabSz="914400" rtl="0" eaLnBrk="1" fontAlgn="ctr" latinLnBrk="0" hangingPunct="1"/>
                      <a:r>
                        <a:rPr lang="en-US" sz="1800" b="1" kern="1200" dirty="0" smtClean="0">
                          <a:solidFill>
                            <a:srgbClr val="FF0000"/>
                          </a:solidFill>
                          <a:latin typeface="Arial" panose="020B0604020202020204" pitchFamily="34" charset="0"/>
                          <a:ea typeface="+mn-ea"/>
                          <a:cs typeface="Arial" panose="020B0604020202020204" pitchFamily="34" charset="0"/>
                        </a:rPr>
                        <a:t>9</a:t>
                      </a:r>
                      <a:endParaRPr lang="en-US" sz="1800" b="1" kern="1200" dirty="0">
                        <a:solidFill>
                          <a:srgbClr val="FF0000"/>
                        </a:solidFill>
                        <a:latin typeface="Arial" panose="020B0604020202020204" pitchFamily="34" charset="0"/>
                        <a:ea typeface="+mn-ea"/>
                        <a:cs typeface="Arial" panose="020B0604020202020204" pitchFamily="34" charset="0"/>
                      </a:endParaRPr>
                    </a:p>
                  </a:txBody>
                  <a:tcPr marL="9528" marR="9528" marT="9528"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C000"/>
                    </a:solidFill>
                  </a:tcPr>
                </a:tc>
                <a:tc>
                  <a:txBody>
                    <a:bodyPr/>
                    <a:lstStyle/>
                    <a:p>
                      <a:pPr marL="0" marR="0" lvl="0" indent="0" algn="ctr" defTabSz="914400" rtl="0" eaLnBrk="1" fontAlgn="ctr" latinLnBrk="0" hangingPunct="1">
                        <a:lnSpc>
                          <a:spcPct val="100000"/>
                        </a:lnSpc>
                        <a:spcBef>
                          <a:spcPts val="0"/>
                        </a:spcBef>
                        <a:spcAft>
                          <a:spcPts val="0"/>
                        </a:spcAft>
                        <a:buNone/>
                        <a:tabLst/>
                      </a:pPr>
                      <a:r>
                        <a:rPr lang="en-US" sz="1800" b="1" kern="1200" dirty="0" smtClean="0">
                          <a:solidFill>
                            <a:srgbClr val="FF0000"/>
                          </a:solidFill>
                          <a:latin typeface="Arial" panose="020B0604020202020204" pitchFamily="34" charset="0"/>
                          <a:ea typeface="+mn-ea"/>
                          <a:cs typeface="Arial" panose="020B0604020202020204" pitchFamily="34" charset="0"/>
                        </a:rPr>
                        <a:t>10</a:t>
                      </a:r>
                      <a:endParaRPr lang="en-US" sz="1800" b="1" kern="1200" dirty="0">
                        <a:solidFill>
                          <a:srgbClr val="FF0000"/>
                        </a:solidFill>
                        <a:latin typeface="Arial" panose="020B0604020202020204" pitchFamily="34" charset="0"/>
                        <a:ea typeface="+mn-ea"/>
                        <a:cs typeface="Arial" panose="020B0604020202020204" pitchFamily="34" charset="0"/>
                      </a:endParaRPr>
                    </a:p>
                  </a:txBody>
                  <a:tcPr marL="9528" marR="9528" marT="9528"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C000"/>
                    </a:solidFill>
                  </a:tcPr>
                </a:tc>
                <a:extLst>
                  <a:ext uri="{0D108BD9-81ED-4DB2-BD59-A6C34878D82A}">
                    <a16:rowId xmlns:a16="http://schemas.microsoft.com/office/drawing/2014/main" val="4076629822"/>
                  </a:ext>
                </a:extLst>
              </a:tr>
              <a:tr h="485422">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800" b="1" kern="1200" dirty="0" smtClean="0">
                          <a:solidFill>
                            <a:srgbClr val="FF0000"/>
                          </a:solidFill>
                          <a:latin typeface="Arial" panose="020B0604020202020204" pitchFamily="34" charset="0"/>
                          <a:ea typeface="+mn-ea"/>
                          <a:cs typeface="Arial" panose="020B0604020202020204" pitchFamily="34" charset="0"/>
                        </a:rPr>
                        <a:t>11</a:t>
                      </a:r>
                      <a:endParaRPr lang="en-US" sz="1800" b="1" kern="1200" dirty="0">
                        <a:solidFill>
                          <a:srgbClr val="FF0000"/>
                        </a:solidFill>
                        <a:latin typeface="Arial" panose="020B0604020202020204" pitchFamily="34" charset="0"/>
                        <a:ea typeface="+mn-ea"/>
                        <a:cs typeface="Arial" panose="020B0604020202020204" pitchFamily="34" charset="0"/>
                      </a:endParaRPr>
                    </a:p>
                  </a:txBody>
                  <a:tcPr marL="9528" marR="9528" marT="9528"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C000"/>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TW" sz="1800" b="1" kern="1200" dirty="0" smtClean="0">
                          <a:solidFill>
                            <a:srgbClr val="FF0000"/>
                          </a:solidFill>
                          <a:latin typeface="Arial" panose="020B0604020202020204" pitchFamily="34" charset="0"/>
                          <a:ea typeface="+mn-ea"/>
                          <a:cs typeface="Arial" panose="020B0604020202020204" pitchFamily="34" charset="0"/>
                        </a:rPr>
                        <a:t>12</a:t>
                      </a:r>
                      <a:endParaRPr lang="zh-TW" altLang="en-US" sz="1800" b="1" kern="1200" dirty="0">
                        <a:solidFill>
                          <a:srgbClr val="FF0000"/>
                        </a:solidFill>
                        <a:latin typeface="Arial" panose="020B0604020202020204" pitchFamily="34" charset="0"/>
                        <a:ea typeface="+mn-ea"/>
                        <a:cs typeface="Arial" panose="020B0604020202020204" pitchFamily="34" charset="0"/>
                      </a:endParaRPr>
                    </a:p>
                  </a:txBody>
                  <a:tcPr marL="9528" marR="9528" marT="9528"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C000"/>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TW" sz="1800" b="1" kern="1200" dirty="0" smtClean="0">
                          <a:solidFill>
                            <a:srgbClr val="FF0000"/>
                          </a:solidFill>
                          <a:latin typeface="Arial" panose="020B0604020202020204" pitchFamily="34" charset="0"/>
                          <a:ea typeface="+mn-ea"/>
                          <a:cs typeface="Arial" panose="020B0604020202020204" pitchFamily="34" charset="0"/>
                        </a:rPr>
                        <a:t>13</a:t>
                      </a:r>
                      <a:endParaRPr lang="zh-TW" altLang="en-US" sz="1800" b="1" kern="1200" dirty="0">
                        <a:solidFill>
                          <a:srgbClr val="FF0000"/>
                        </a:solidFill>
                        <a:latin typeface="Arial" panose="020B0604020202020204" pitchFamily="34" charset="0"/>
                        <a:ea typeface="+mn-ea"/>
                        <a:cs typeface="Arial" panose="020B0604020202020204" pitchFamily="34" charset="0"/>
                      </a:endParaRPr>
                    </a:p>
                  </a:txBody>
                  <a:tcPr marL="9528" marR="9528" marT="9528"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C000"/>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800" b="1" kern="1200" dirty="0" smtClean="0">
                          <a:solidFill>
                            <a:srgbClr val="FF0000"/>
                          </a:solidFill>
                          <a:latin typeface="Arial" panose="020B0604020202020204" pitchFamily="34" charset="0"/>
                          <a:ea typeface="+mn-ea"/>
                          <a:cs typeface="Arial" panose="020B0604020202020204" pitchFamily="34" charset="0"/>
                        </a:rPr>
                        <a:t>14</a:t>
                      </a:r>
                      <a:endParaRPr lang="en-US" sz="1800" b="1" kern="1200" dirty="0">
                        <a:solidFill>
                          <a:srgbClr val="FF0000"/>
                        </a:solidFill>
                        <a:latin typeface="Arial" panose="020B0604020202020204" pitchFamily="34" charset="0"/>
                        <a:ea typeface="+mn-ea"/>
                        <a:cs typeface="Arial" panose="020B0604020202020204" pitchFamily="34" charset="0"/>
                      </a:endParaRPr>
                    </a:p>
                  </a:txBody>
                  <a:tcPr marL="9528" marR="9528" marT="9528"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C000"/>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800" b="1" kern="1200" dirty="0" smtClean="0">
                          <a:solidFill>
                            <a:srgbClr val="FF0000"/>
                          </a:solidFill>
                          <a:latin typeface="Arial" panose="020B0604020202020204" pitchFamily="34" charset="0"/>
                          <a:ea typeface="+mn-ea"/>
                          <a:cs typeface="Arial" panose="020B0604020202020204" pitchFamily="34" charset="0"/>
                        </a:rPr>
                        <a:t>15</a:t>
                      </a:r>
                      <a:endParaRPr lang="en-US" sz="1800" b="1" kern="1200" dirty="0">
                        <a:solidFill>
                          <a:srgbClr val="FF0000"/>
                        </a:solidFill>
                        <a:latin typeface="Arial" panose="020B0604020202020204" pitchFamily="34" charset="0"/>
                        <a:ea typeface="+mn-ea"/>
                        <a:cs typeface="Arial" panose="020B0604020202020204" pitchFamily="34" charset="0"/>
                      </a:endParaRPr>
                    </a:p>
                  </a:txBody>
                  <a:tcPr marL="9528" marR="9528" marT="9528"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C000"/>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800" b="1" kern="1200" dirty="0" smtClean="0">
                          <a:solidFill>
                            <a:srgbClr val="FF0000"/>
                          </a:solidFill>
                          <a:latin typeface="Arial" panose="020B0604020202020204" pitchFamily="34" charset="0"/>
                          <a:ea typeface="+mn-ea"/>
                          <a:cs typeface="Arial" panose="020B0604020202020204" pitchFamily="34" charset="0"/>
                        </a:rPr>
                        <a:t>16</a:t>
                      </a:r>
                      <a:endParaRPr lang="en-US" sz="1800" b="1" kern="1200" dirty="0">
                        <a:solidFill>
                          <a:srgbClr val="FF0000"/>
                        </a:solidFill>
                        <a:latin typeface="Arial" panose="020B0604020202020204" pitchFamily="34" charset="0"/>
                        <a:ea typeface="+mn-ea"/>
                        <a:cs typeface="Arial" panose="020B0604020202020204" pitchFamily="34" charset="0"/>
                      </a:endParaRPr>
                    </a:p>
                  </a:txBody>
                  <a:tcPr marL="9528" marR="9528" marT="9528"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C000"/>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800" b="1" kern="1200" dirty="0" smtClean="0">
                          <a:solidFill>
                            <a:srgbClr val="FF0000"/>
                          </a:solidFill>
                          <a:latin typeface="Arial" panose="020B0604020202020204" pitchFamily="34" charset="0"/>
                          <a:ea typeface="+mn-ea"/>
                          <a:cs typeface="Arial" panose="020B0604020202020204" pitchFamily="34" charset="0"/>
                        </a:rPr>
                        <a:t>17</a:t>
                      </a:r>
                      <a:endParaRPr lang="en-US" sz="1800" b="1" kern="1200" dirty="0">
                        <a:solidFill>
                          <a:srgbClr val="FF0000"/>
                        </a:solidFill>
                        <a:latin typeface="Arial" panose="020B0604020202020204" pitchFamily="34" charset="0"/>
                        <a:ea typeface="+mn-ea"/>
                        <a:cs typeface="Arial" panose="020B0604020202020204" pitchFamily="34" charset="0"/>
                      </a:endParaRPr>
                    </a:p>
                  </a:txBody>
                  <a:tcPr marL="9528" marR="9528" marT="9528"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C000"/>
                    </a:solidFill>
                  </a:tcPr>
                </a:tc>
                <a:extLst>
                  <a:ext uri="{0D108BD9-81ED-4DB2-BD59-A6C34878D82A}">
                    <a16:rowId xmlns:a16="http://schemas.microsoft.com/office/drawing/2014/main" val="2047869064"/>
                  </a:ext>
                </a:extLst>
              </a:tr>
              <a:tr h="491371">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800" b="1" kern="1200" dirty="0" smtClean="0">
                          <a:solidFill>
                            <a:srgbClr val="FF0000"/>
                          </a:solidFill>
                          <a:latin typeface="Arial" panose="020B0604020202020204" pitchFamily="34" charset="0"/>
                          <a:ea typeface="+mn-ea"/>
                          <a:cs typeface="Arial" panose="020B0604020202020204" pitchFamily="34" charset="0"/>
                        </a:rPr>
                        <a:t>18</a:t>
                      </a:r>
                      <a:endParaRPr lang="en-US" sz="1800" b="1" kern="1200" dirty="0">
                        <a:solidFill>
                          <a:srgbClr val="FF0000"/>
                        </a:solidFill>
                        <a:latin typeface="Arial" panose="020B0604020202020204" pitchFamily="34" charset="0"/>
                        <a:ea typeface="+mn-ea"/>
                        <a:cs typeface="Arial" panose="020B0604020202020204" pitchFamily="34" charset="0"/>
                      </a:endParaRPr>
                    </a:p>
                  </a:txBody>
                  <a:tcPr marL="9528" marR="9528" marT="9528"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C000"/>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TW" sz="1800" b="1" kern="1200" dirty="0" smtClean="0">
                          <a:solidFill>
                            <a:srgbClr val="FF0000"/>
                          </a:solidFill>
                          <a:latin typeface="Arial" panose="020B0604020202020204" pitchFamily="34" charset="0"/>
                          <a:ea typeface="+mn-ea"/>
                          <a:cs typeface="Arial" panose="020B0604020202020204" pitchFamily="34" charset="0"/>
                        </a:rPr>
                        <a:t>19</a:t>
                      </a:r>
                      <a:endParaRPr lang="zh-TW" altLang="en-US" sz="1800" b="1" kern="1200" dirty="0">
                        <a:solidFill>
                          <a:srgbClr val="FF0000"/>
                        </a:solidFill>
                        <a:latin typeface="Arial" panose="020B0604020202020204" pitchFamily="34" charset="0"/>
                        <a:ea typeface="+mn-ea"/>
                        <a:cs typeface="Arial" panose="020B0604020202020204" pitchFamily="34" charset="0"/>
                      </a:endParaRPr>
                    </a:p>
                  </a:txBody>
                  <a:tcPr marL="9528" marR="9528" marT="9528"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C000"/>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TW" sz="1800" b="1" kern="1200" dirty="0" smtClean="0">
                          <a:solidFill>
                            <a:srgbClr val="FF0000"/>
                          </a:solidFill>
                          <a:latin typeface="Arial" panose="020B0604020202020204" pitchFamily="34" charset="0"/>
                          <a:ea typeface="+mn-ea"/>
                          <a:cs typeface="Arial" panose="020B0604020202020204" pitchFamily="34" charset="0"/>
                        </a:rPr>
                        <a:t>20</a:t>
                      </a:r>
                      <a:endParaRPr lang="zh-TW" altLang="en-US" sz="1800" b="1" kern="1200" dirty="0">
                        <a:solidFill>
                          <a:srgbClr val="FF0000"/>
                        </a:solidFill>
                        <a:latin typeface="Arial" panose="020B0604020202020204" pitchFamily="34" charset="0"/>
                        <a:ea typeface="+mn-ea"/>
                        <a:cs typeface="Arial" panose="020B0604020202020204" pitchFamily="34" charset="0"/>
                      </a:endParaRPr>
                    </a:p>
                  </a:txBody>
                  <a:tcPr marL="9528" marR="9528" marT="9528"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C000"/>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800" b="1" kern="1200" dirty="0" smtClean="0">
                          <a:solidFill>
                            <a:schemeClr val="bg1">
                              <a:lumMod val="50000"/>
                            </a:schemeClr>
                          </a:solidFill>
                          <a:latin typeface="Arial" panose="020B0604020202020204" pitchFamily="34" charset="0"/>
                          <a:ea typeface="+mn-ea"/>
                          <a:cs typeface="Arial" panose="020B0604020202020204" pitchFamily="34" charset="0"/>
                        </a:rPr>
                        <a:t>21</a:t>
                      </a:r>
                      <a:endParaRPr 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800" b="1" kern="1200" dirty="0" smtClean="0">
                          <a:solidFill>
                            <a:schemeClr val="bg1">
                              <a:lumMod val="50000"/>
                            </a:schemeClr>
                          </a:solidFill>
                          <a:latin typeface="Arial" panose="020B0604020202020204" pitchFamily="34" charset="0"/>
                          <a:ea typeface="+mn-ea"/>
                          <a:cs typeface="Arial" panose="020B0604020202020204" pitchFamily="34" charset="0"/>
                        </a:rPr>
                        <a:t>22</a:t>
                      </a:r>
                      <a:endParaRPr 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800" b="1" kern="1200" dirty="0" smtClean="0">
                          <a:solidFill>
                            <a:schemeClr val="bg1">
                              <a:lumMod val="50000"/>
                            </a:schemeClr>
                          </a:solidFill>
                          <a:latin typeface="Arial" panose="020B0604020202020204" pitchFamily="34" charset="0"/>
                          <a:ea typeface="+mn-ea"/>
                          <a:cs typeface="Arial" panose="020B0604020202020204" pitchFamily="34" charset="0"/>
                        </a:rPr>
                        <a:t>23</a:t>
                      </a:r>
                      <a:endParaRPr 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800" b="1" kern="1200" dirty="0" smtClean="0">
                          <a:solidFill>
                            <a:schemeClr val="bg1">
                              <a:lumMod val="50000"/>
                            </a:schemeClr>
                          </a:solidFill>
                          <a:latin typeface="Arial" panose="020B0604020202020204" pitchFamily="34" charset="0"/>
                          <a:ea typeface="+mn-ea"/>
                          <a:cs typeface="Arial" panose="020B0604020202020204" pitchFamily="34" charset="0"/>
                        </a:rPr>
                        <a:t>24</a:t>
                      </a:r>
                      <a:endParaRPr 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400703856"/>
                  </a:ext>
                </a:extLst>
              </a:tr>
              <a:tr h="418267">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800" b="1" kern="1200" dirty="0" smtClean="0">
                          <a:solidFill>
                            <a:schemeClr val="bg1">
                              <a:lumMod val="50000"/>
                            </a:schemeClr>
                          </a:solidFill>
                          <a:latin typeface="Arial" panose="020B0604020202020204" pitchFamily="34" charset="0"/>
                          <a:ea typeface="+mn-ea"/>
                          <a:cs typeface="Arial" panose="020B0604020202020204" pitchFamily="34" charset="0"/>
                        </a:rPr>
                        <a:t>25</a:t>
                      </a:r>
                      <a:endParaRPr 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TW" sz="1800" b="1" kern="1200" dirty="0" smtClean="0">
                          <a:solidFill>
                            <a:schemeClr val="bg1">
                              <a:lumMod val="50000"/>
                            </a:schemeClr>
                          </a:solidFill>
                          <a:latin typeface="Arial" panose="020B0604020202020204" pitchFamily="34" charset="0"/>
                          <a:ea typeface="+mn-ea"/>
                          <a:cs typeface="Arial" panose="020B0604020202020204" pitchFamily="34" charset="0"/>
                        </a:rPr>
                        <a:t>26</a:t>
                      </a:r>
                      <a:endParaRPr lang="en-US" altLang="zh-TW"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TW" sz="1800" b="1" kern="1200" dirty="0" smtClean="0">
                          <a:solidFill>
                            <a:schemeClr val="bg1">
                              <a:lumMod val="50000"/>
                            </a:schemeClr>
                          </a:solidFill>
                          <a:latin typeface="Arial" panose="020B0604020202020204" pitchFamily="34" charset="0"/>
                          <a:ea typeface="+mn-ea"/>
                          <a:cs typeface="Arial" panose="020B0604020202020204" pitchFamily="34" charset="0"/>
                        </a:rPr>
                        <a:t>27</a:t>
                      </a:r>
                      <a:endParaRPr lang="zh-TW" alt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TW" sz="1800" b="1" kern="1200" dirty="0" smtClean="0">
                          <a:solidFill>
                            <a:schemeClr val="bg1">
                              <a:lumMod val="50000"/>
                            </a:schemeClr>
                          </a:solidFill>
                          <a:latin typeface="Arial" panose="020B0604020202020204" pitchFamily="34" charset="0"/>
                          <a:ea typeface="+mn-ea"/>
                          <a:cs typeface="Arial" panose="020B0604020202020204" pitchFamily="34" charset="0"/>
                        </a:rPr>
                        <a:t>28</a:t>
                      </a:r>
                      <a:endParaRPr lang="zh-TW" alt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TW" sz="1800" b="1" kern="1200" dirty="0" smtClean="0">
                          <a:solidFill>
                            <a:schemeClr val="bg1">
                              <a:lumMod val="50000"/>
                            </a:schemeClr>
                          </a:solidFill>
                          <a:latin typeface="Arial" panose="020B0604020202020204" pitchFamily="34" charset="0"/>
                          <a:ea typeface="+mn-ea"/>
                          <a:cs typeface="Arial" panose="020B0604020202020204" pitchFamily="34" charset="0"/>
                        </a:rPr>
                        <a:t>29</a:t>
                      </a:r>
                      <a:endParaRPr lang="zh-TW" alt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TW" sz="1800" b="1" kern="1200" dirty="0" smtClean="0">
                          <a:solidFill>
                            <a:schemeClr val="bg1">
                              <a:lumMod val="50000"/>
                            </a:schemeClr>
                          </a:solidFill>
                          <a:latin typeface="Arial" panose="020B0604020202020204" pitchFamily="34" charset="0"/>
                          <a:ea typeface="+mn-ea"/>
                          <a:cs typeface="Arial" panose="020B0604020202020204" pitchFamily="34" charset="0"/>
                        </a:rPr>
                        <a:t>30</a:t>
                      </a:r>
                      <a:endParaRPr lang="zh-TW" alt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TW" sz="1800" b="1" kern="1200" dirty="0" smtClean="0">
                          <a:solidFill>
                            <a:schemeClr val="bg1">
                              <a:lumMod val="50000"/>
                            </a:schemeClr>
                          </a:solidFill>
                          <a:latin typeface="Arial" panose="020B0604020202020204" pitchFamily="34" charset="0"/>
                          <a:ea typeface="+mn-ea"/>
                          <a:cs typeface="Arial" panose="020B0604020202020204" pitchFamily="34" charset="0"/>
                        </a:rPr>
                        <a:t>31</a:t>
                      </a:r>
                      <a:endParaRPr lang="en-US" altLang="zh-TW"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4269090484"/>
                  </a:ext>
                </a:extLst>
              </a:tr>
            </a:tbl>
          </a:graphicData>
        </a:graphic>
      </p:graphicFrame>
      <p:sp>
        <p:nvSpPr>
          <p:cNvPr id="10" name="矩形 9"/>
          <p:cNvSpPr/>
          <p:nvPr/>
        </p:nvSpPr>
        <p:spPr>
          <a:xfrm>
            <a:off x="1736792" y="1876812"/>
            <a:ext cx="3675700" cy="562372"/>
          </a:xfrm>
          <a:prstGeom prst="rect">
            <a:avLst/>
          </a:prstGeom>
          <a:solidFill>
            <a:schemeClr val="accent1">
              <a:lumMod val="20000"/>
              <a:lumOff val="80000"/>
            </a:schemeClr>
          </a:solidFill>
          <a:ln w="38100">
            <a:solidFill>
              <a:schemeClr val="bg1"/>
            </a:solidFill>
          </a:ln>
          <a:effectLst>
            <a:outerShdw blurRad="50800" dist="38100" dir="16200000" rotWithShape="0">
              <a:prstClr val="black">
                <a:alpha val="40000"/>
              </a:prstClr>
            </a:outerShdw>
          </a:effectLst>
        </p:spPr>
        <p:style>
          <a:lnRef idx="2">
            <a:schemeClr val="accent5">
              <a:shade val="50000"/>
            </a:schemeClr>
          </a:lnRef>
          <a:fillRef idx="1">
            <a:schemeClr val="accent5"/>
          </a:fillRef>
          <a:effectRef idx="0">
            <a:schemeClr val="accent5"/>
          </a:effectRef>
          <a:fontRef idx="minor">
            <a:schemeClr val="lt1"/>
          </a:fontRef>
        </p:style>
        <p:txBody>
          <a:bodyPr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defRPr/>
            </a:pPr>
            <a:r>
              <a:rPr lang="en-US" altLang="zh-TW" sz="2800" b="1" dirty="0" smtClean="0">
                <a:solidFill>
                  <a:srgbClr val="000000"/>
                </a:solidFill>
                <a:ea typeface="標楷體" panose="03000509000000000000" pitchFamily="65" charset="-120"/>
              </a:rPr>
              <a:t>114.05</a:t>
            </a:r>
            <a:endParaRPr lang="zh-TW" altLang="en-US" sz="2800" b="1" dirty="0">
              <a:solidFill>
                <a:srgbClr val="000000"/>
              </a:solidFill>
              <a:ea typeface="標楷體" panose="03000509000000000000" pitchFamily="65" charset="-120"/>
            </a:endParaRPr>
          </a:p>
        </p:txBody>
      </p:sp>
    </p:spTree>
    <p:extLst>
      <p:ext uri="{BB962C8B-B14F-4D97-AF65-F5344CB8AC3E}">
        <p14:creationId xmlns:p14="http://schemas.microsoft.com/office/powerpoint/2010/main" val="293595086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1394" y="138060"/>
            <a:ext cx="7094837" cy="609600"/>
          </a:xfrm>
        </p:spPr>
        <p:txBody>
          <a:bodyPr>
            <a:noAutofit/>
          </a:bodyPr>
          <a:lstStyle/>
          <a:p>
            <a:pPr algn="l"/>
            <a:r>
              <a:rPr lang="en-US" altLang="zh-TW" sz="4400" b="1" dirty="0" smtClean="0">
                <a:solidFill>
                  <a:srgbClr val="000000"/>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2.6 </a:t>
            </a:r>
            <a:r>
              <a:rPr lang="zh-TW" altLang="en-US" sz="4400" b="1" dirty="0">
                <a:solidFill>
                  <a:srgbClr val="000000"/>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資料匯出</a:t>
            </a:r>
          </a:p>
        </p:txBody>
      </p:sp>
      <p:sp>
        <p:nvSpPr>
          <p:cNvPr id="11" name="文字方塊 21"/>
          <p:cNvSpPr txBox="1">
            <a:spLocks noChangeArrowheads="1"/>
          </p:cNvSpPr>
          <p:nvPr/>
        </p:nvSpPr>
        <p:spPr bwMode="auto">
          <a:xfrm>
            <a:off x="5822684" y="596116"/>
            <a:ext cx="4812755" cy="6299160"/>
          </a:xfrm>
          <a:prstGeom prst="rect">
            <a:avLst/>
          </a:prstGeom>
          <a:noFill/>
          <a:ln w="9525">
            <a:noFill/>
            <a:miter lim="800000"/>
            <a:headEnd/>
            <a:tailEnd/>
          </a:ln>
        </p:spPr>
        <p:txBody>
          <a:bodyPr wrap="square">
            <a:spAutoFit/>
          </a:bodyPr>
          <a:lstStyle/>
          <a:p>
            <a:pPr marL="342900" indent="-342900">
              <a:lnSpc>
                <a:spcPts val="4400"/>
              </a:lnSpc>
              <a:buFont typeface="Wingdings" panose="05000000000000000000" pitchFamily="2" charset="2"/>
              <a:buChar char="l"/>
              <a:defRPr/>
            </a:pPr>
            <a:r>
              <a:rPr lang="en-US" altLang="zh-TW" sz="2800" b="1" u="heavy" dirty="0" smtClean="0">
                <a:solidFill>
                  <a:srgbClr val="0000FF"/>
                </a:solidFill>
                <a:latin typeface="Arial" panose="020B0604020202020204" pitchFamily="34" charset="0"/>
                <a:ea typeface="微軟正黑體" panose="020B0604030504040204" pitchFamily="34" charset="-120"/>
                <a:cs typeface="Arial" panose="020B0604020202020204" pitchFamily="34" charset="0"/>
              </a:rPr>
              <a:t>114.05.22</a:t>
            </a:r>
            <a:r>
              <a:rPr lang="zh-TW" altLang="en-US" sz="2800" b="1" u="heavy" dirty="0" smtClean="0">
                <a:solidFill>
                  <a:srgbClr val="0000FF"/>
                </a:solidFill>
                <a:latin typeface="Arial" panose="020B0604020202020204" pitchFamily="34" charset="0"/>
                <a:ea typeface="微軟正黑體" panose="020B0604030504040204" pitchFamily="34" charset="-120"/>
                <a:cs typeface="Arial" panose="020B0604020202020204" pitchFamily="34" charset="0"/>
              </a:rPr>
              <a:t>第</a:t>
            </a:r>
            <a:r>
              <a:rPr lang="en-US" altLang="zh-TW" sz="2800" b="1" u="heavy" dirty="0">
                <a:solidFill>
                  <a:srgbClr val="0000FF"/>
                </a:solidFill>
                <a:latin typeface="Arial" panose="020B0604020202020204" pitchFamily="34" charset="0"/>
                <a:ea typeface="微軟正黑體" panose="020B0604030504040204" pitchFamily="34" charset="-120"/>
                <a:cs typeface="Arial" panose="020B0604020202020204" pitchFamily="34" charset="0"/>
              </a:rPr>
              <a:t>2</a:t>
            </a:r>
            <a:r>
              <a:rPr lang="zh-TW" altLang="en-US" sz="2800" b="1" u="heavy" dirty="0">
                <a:solidFill>
                  <a:srgbClr val="0000FF"/>
                </a:solidFill>
                <a:latin typeface="Arial" panose="020B0604020202020204" pitchFamily="34" charset="0"/>
                <a:ea typeface="微軟正黑體" panose="020B0604030504040204" pitchFamily="34" charset="-120"/>
                <a:cs typeface="Arial" panose="020B0604020202020204" pitchFamily="34" charset="0"/>
              </a:rPr>
              <a:t>次資料匯出：</a:t>
            </a:r>
            <a:endParaRPr lang="en-US" altLang="zh-TW" sz="2800" b="1" u="heavy" dirty="0">
              <a:solidFill>
                <a:srgbClr val="0000FF"/>
              </a:solidFill>
              <a:latin typeface="Arial" panose="020B0604020202020204" pitchFamily="34" charset="0"/>
              <a:ea typeface="微軟正黑體" panose="020B0604030504040204" pitchFamily="34" charset="-120"/>
              <a:cs typeface="Arial" panose="020B0604020202020204" pitchFamily="34" charset="0"/>
            </a:endParaRPr>
          </a:p>
          <a:p>
            <a:pPr>
              <a:lnSpc>
                <a:spcPts val="4400"/>
              </a:lnSpc>
              <a:tabLst>
                <a:tab pos="534988" algn="l"/>
              </a:tabLst>
              <a:defRPr/>
            </a:pPr>
            <a:r>
              <a:rPr lang="en-US" altLang="zh-TW" sz="28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	</a:t>
            </a:r>
            <a:r>
              <a:rPr lang="zh-TW" altLang="zh-TW" sz="28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教育部統計處</a:t>
            </a:r>
            <a:endParaRPr lang="en-US" altLang="zh-TW" sz="2800" b="1" dirty="0">
              <a:solidFill>
                <a:srgbClr val="000000"/>
              </a:solidFill>
              <a:latin typeface="Arial" panose="020B0604020202020204" pitchFamily="34" charset="0"/>
              <a:ea typeface="微軟正黑體" panose="020B0604030504040204" pitchFamily="34" charset="-120"/>
              <a:cs typeface="Arial" panose="020B0604020202020204" pitchFamily="34" charset="0"/>
            </a:endParaRPr>
          </a:p>
          <a:p>
            <a:pPr>
              <a:lnSpc>
                <a:spcPts val="4400"/>
              </a:lnSpc>
              <a:tabLst>
                <a:tab pos="534988" algn="l"/>
              </a:tabLst>
              <a:defRPr/>
            </a:pPr>
            <a:r>
              <a:rPr lang="en-US" altLang="zh-TW" sz="28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	</a:t>
            </a:r>
            <a:r>
              <a:rPr lang="zh-TW" altLang="en-US" sz="28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大學總量管制小組</a:t>
            </a:r>
            <a:endParaRPr lang="en-US" altLang="zh-TW" sz="2800" b="1" dirty="0">
              <a:solidFill>
                <a:srgbClr val="000000"/>
              </a:solidFill>
              <a:latin typeface="Arial" panose="020B0604020202020204" pitchFamily="34" charset="0"/>
              <a:ea typeface="微軟正黑體" panose="020B0604030504040204" pitchFamily="34" charset="-120"/>
              <a:cs typeface="Arial" panose="020B0604020202020204" pitchFamily="34" charset="0"/>
            </a:endParaRPr>
          </a:p>
          <a:p>
            <a:pPr>
              <a:lnSpc>
                <a:spcPts val="4400"/>
              </a:lnSpc>
              <a:tabLst>
                <a:tab pos="534988" algn="l"/>
              </a:tabLst>
              <a:defRPr/>
            </a:pPr>
            <a:r>
              <a:rPr lang="en-US" altLang="zh-TW" sz="28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	</a:t>
            </a:r>
            <a:r>
              <a:rPr lang="zh-TW" altLang="zh-TW" sz="28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產學合作績效評量</a:t>
            </a:r>
            <a:endParaRPr lang="en-US" altLang="zh-TW" sz="2800" b="1" dirty="0">
              <a:solidFill>
                <a:srgbClr val="000000"/>
              </a:solidFill>
              <a:latin typeface="Arial" panose="020B0604020202020204" pitchFamily="34" charset="0"/>
              <a:ea typeface="微軟正黑體" panose="020B0604030504040204" pitchFamily="34" charset="-120"/>
              <a:cs typeface="Arial" panose="020B0604020202020204" pitchFamily="34" charset="0"/>
            </a:endParaRPr>
          </a:p>
          <a:p>
            <a:pPr>
              <a:lnSpc>
                <a:spcPts val="4400"/>
              </a:lnSpc>
              <a:tabLst>
                <a:tab pos="534988" algn="l"/>
              </a:tabLst>
              <a:defRPr/>
            </a:pPr>
            <a:r>
              <a:rPr lang="en-US" altLang="zh-TW" sz="28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	</a:t>
            </a:r>
            <a:r>
              <a:rPr lang="zh-TW" altLang="en-US" sz="28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私立大學校院獎補助小組</a:t>
            </a:r>
            <a:endParaRPr lang="en-US" altLang="zh-TW" sz="28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endParaRPr>
          </a:p>
          <a:p>
            <a:pPr marL="342900" indent="-342900">
              <a:lnSpc>
                <a:spcPts val="4400"/>
              </a:lnSpc>
              <a:buFont typeface="Wingdings" panose="05000000000000000000" pitchFamily="2" charset="2"/>
              <a:buChar char="l"/>
              <a:defRPr/>
            </a:pPr>
            <a:r>
              <a:rPr lang="en-US" altLang="zh-TW" sz="2800" b="1" u="heavy" dirty="0" smtClean="0">
                <a:solidFill>
                  <a:srgbClr val="0000FF"/>
                </a:solidFill>
                <a:latin typeface="Arial" panose="020B0604020202020204" pitchFamily="34" charset="0"/>
                <a:ea typeface="微軟正黑體" panose="020B0604030504040204" pitchFamily="34" charset="-120"/>
                <a:cs typeface="Arial" panose="020B0604020202020204" pitchFamily="34" charset="0"/>
              </a:rPr>
              <a:t>114.05.22</a:t>
            </a:r>
            <a:r>
              <a:rPr lang="zh-TW" altLang="en-US" sz="2800" b="1" u="heavy" dirty="0" smtClean="0">
                <a:solidFill>
                  <a:srgbClr val="0000FF"/>
                </a:solidFill>
                <a:latin typeface="Arial" panose="020B0604020202020204" pitchFamily="34" charset="0"/>
                <a:ea typeface="微軟正黑體" panose="020B0604030504040204" pitchFamily="34" charset="-120"/>
                <a:cs typeface="Arial" panose="020B0604020202020204" pitchFamily="34" charset="0"/>
              </a:rPr>
              <a:t>第</a:t>
            </a:r>
            <a:r>
              <a:rPr lang="en-US" altLang="zh-TW" sz="2800" b="1" u="heavy" dirty="0">
                <a:solidFill>
                  <a:srgbClr val="0000FF"/>
                </a:solidFill>
                <a:latin typeface="Arial" panose="020B0604020202020204" pitchFamily="34" charset="0"/>
                <a:ea typeface="微軟正黑體" panose="020B0604030504040204" pitchFamily="34" charset="-120"/>
                <a:cs typeface="Arial" panose="020B0604020202020204" pitchFamily="34" charset="0"/>
              </a:rPr>
              <a:t>1</a:t>
            </a:r>
            <a:r>
              <a:rPr lang="zh-TW" altLang="en-US" sz="2800" b="1" u="heavy" dirty="0">
                <a:solidFill>
                  <a:srgbClr val="0000FF"/>
                </a:solidFill>
                <a:latin typeface="Arial" panose="020B0604020202020204" pitchFamily="34" charset="0"/>
                <a:ea typeface="微軟正黑體" panose="020B0604030504040204" pitchFamily="34" charset="-120"/>
                <a:cs typeface="Arial" panose="020B0604020202020204" pitchFamily="34" charset="0"/>
              </a:rPr>
              <a:t>次資料匯出：</a:t>
            </a:r>
            <a:endParaRPr lang="en-US" altLang="zh-TW" sz="2800" b="1" u="heavy" dirty="0">
              <a:solidFill>
                <a:srgbClr val="0000FF"/>
              </a:solidFill>
              <a:latin typeface="Arial" panose="020B0604020202020204" pitchFamily="34" charset="0"/>
              <a:ea typeface="微軟正黑體" panose="020B0604030504040204" pitchFamily="34" charset="-120"/>
              <a:cs typeface="Arial" panose="020B0604020202020204" pitchFamily="34" charset="0"/>
            </a:endParaRPr>
          </a:p>
          <a:p>
            <a:pPr>
              <a:lnSpc>
                <a:spcPts val="4400"/>
              </a:lnSpc>
              <a:tabLst>
                <a:tab pos="534988" algn="l"/>
              </a:tabLst>
              <a:defRPr/>
            </a:pPr>
            <a:r>
              <a:rPr lang="en-US" altLang="zh-TW" sz="28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	</a:t>
            </a:r>
            <a:r>
              <a:rPr lang="zh-TW" altLang="en-US" sz="28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教育部人事處</a:t>
            </a:r>
            <a:endParaRPr lang="en-US" altLang="zh-TW" sz="2800" b="1" dirty="0">
              <a:solidFill>
                <a:srgbClr val="000000"/>
              </a:solidFill>
              <a:latin typeface="Arial" panose="020B0604020202020204" pitchFamily="34" charset="0"/>
              <a:ea typeface="微軟正黑體" panose="020B0604030504040204" pitchFamily="34" charset="-120"/>
              <a:cs typeface="Arial" panose="020B0604020202020204" pitchFamily="34" charset="0"/>
            </a:endParaRPr>
          </a:p>
          <a:p>
            <a:pPr>
              <a:lnSpc>
                <a:spcPts val="4400"/>
              </a:lnSpc>
              <a:tabLst>
                <a:tab pos="534988" algn="l"/>
              </a:tabLst>
              <a:defRPr/>
            </a:pPr>
            <a:r>
              <a:rPr lang="en-US" altLang="zh-TW" sz="28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	</a:t>
            </a:r>
            <a:r>
              <a:rPr lang="zh-TW" altLang="zh-TW" sz="28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教育部</a:t>
            </a:r>
            <a:r>
              <a:rPr lang="zh-TW" altLang="en-US" sz="28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國際</a:t>
            </a:r>
            <a:r>
              <a:rPr lang="zh-TW" altLang="en-US" sz="28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司</a:t>
            </a:r>
            <a:endParaRPr lang="en-US" altLang="zh-TW" sz="28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endParaRPr>
          </a:p>
          <a:p>
            <a:pPr>
              <a:lnSpc>
                <a:spcPts val="4400"/>
              </a:lnSpc>
              <a:tabLst>
                <a:tab pos="534988" algn="l"/>
              </a:tabLst>
              <a:defRPr/>
            </a:pPr>
            <a:r>
              <a:rPr lang="en-US" altLang="zh-TW" sz="28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	</a:t>
            </a:r>
            <a:r>
              <a:rPr lang="zh-TW" altLang="en-US" sz="28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教育部</a:t>
            </a:r>
            <a:r>
              <a:rPr lang="zh-TW" altLang="en-US" sz="28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會計</a:t>
            </a:r>
            <a:r>
              <a:rPr lang="zh-TW" altLang="en-US" sz="28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處</a:t>
            </a:r>
            <a:endParaRPr lang="en-US" altLang="zh-TW" sz="2800" b="1" dirty="0">
              <a:solidFill>
                <a:srgbClr val="000000"/>
              </a:solidFill>
              <a:latin typeface="Arial" panose="020B0604020202020204" pitchFamily="34" charset="0"/>
              <a:ea typeface="微軟正黑體" panose="020B0604030504040204" pitchFamily="34" charset="-120"/>
              <a:cs typeface="Arial" panose="020B0604020202020204" pitchFamily="34" charset="0"/>
            </a:endParaRPr>
          </a:p>
          <a:p>
            <a:pPr>
              <a:lnSpc>
                <a:spcPts val="4400"/>
              </a:lnSpc>
              <a:tabLst>
                <a:tab pos="534988" algn="l"/>
              </a:tabLst>
              <a:defRPr/>
            </a:pPr>
            <a:r>
              <a:rPr lang="en-US" altLang="zh-TW" sz="28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	</a:t>
            </a:r>
            <a:r>
              <a:rPr lang="zh-TW" altLang="en-US" sz="28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教育部國際化調查</a:t>
            </a:r>
            <a:endParaRPr lang="en-US" altLang="zh-TW" sz="2800" b="1" dirty="0">
              <a:solidFill>
                <a:srgbClr val="000000"/>
              </a:solidFill>
              <a:latin typeface="Arial" panose="020B0604020202020204" pitchFamily="34" charset="0"/>
              <a:ea typeface="微軟正黑體" panose="020B0604030504040204" pitchFamily="34" charset="-120"/>
              <a:cs typeface="Arial" panose="020B0604020202020204" pitchFamily="34" charset="0"/>
            </a:endParaRPr>
          </a:p>
          <a:p>
            <a:pPr>
              <a:lnSpc>
                <a:spcPts val="4400"/>
              </a:lnSpc>
              <a:tabLst>
                <a:tab pos="534988" algn="l"/>
              </a:tabLst>
              <a:defRPr/>
            </a:pPr>
            <a:r>
              <a:rPr lang="en-US" altLang="zh-TW" sz="28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	</a:t>
            </a:r>
            <a:r>
              <a:rPr lang="zh-TW" altLang="en-US" sz="28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高教深耕計畫</a:t>
            </a:r>
            <a:r>
              <a:rPr lang="zh-TW" altLang="en-US" sz="28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小組</a:t>
            </a:r>
            <a:endParaRPr lang="en-US" altLang="zh-TW" sz="2800" b="1" dirty="0">
              <a:solidFill>
                <a:srgbClr val="000000"/>
              </a:solidFill>
              <a:latin typeface="Arial" panose="020B0604020202020204" pitchFamily="34" charset="0"/>
              <a:ea typeface="微軟正黑體" panose="020B0604030504040204" pitchFamily="34" charset="-120"/>
              <a:cs typeface="Arial" panose="020B0604020202020204" pitchFamily="34" charset="0"/>
            </a:endParaRPr>
          </a:p>
        </p:txBody>
      </p:sp>
      <p:graphicFrame>
        <p:nvGraphicFramePr>
          <p:cNvPr id="8" name="表格 17"/>
          <p:cNvGraphicFramePr>
            <a:graphicFrameLocks noGrp="1"/>
          </p:cNvGraphicFramePr>
          <p:nvPr>
            <p:extLst>
              <p:ext uri="{D42A27DB-BD31-4B8C-83A1-F6EECF244321}">
                <p14:modId xmlns:p14="http://schemas.microsoft.com/office/powerpoint/2010/main" val="1384246316"/>
              </p:ext>
            </p:extLst>
          </p:nvPr>
        </p:nvGraphicFramePr>
        <p:xfrm>
          <a:off x="1736792" y="2146576"/>
          <a:ext cx="3675700" cy="2646440"/>
        </p:xfrm>
        <a:graphic>
          <a:graphicData uri="http://schemas.openxmlformats.org/drawingml/2006/table">
            <a:tbl>
              <a:tblPr firstRow="1" bandRow="1">
                <a:effectLst>
                  <a:outerShdw dist="38103" dir="5400000" algn="tl">
                    <a:srgbClr val="000000"/>
                  </a:outerShdw>
                </a:effectLst>
                <a:tableStyleId>{2D5ABB26-0587-4C30-8999-92F81FD0307C}</a:tableStyleId>
              </a:tblPr>
              <a:tblGrid>
                <a:gridCol w="525100">
                  <a:extLst>
                    <a:ext uri="{9D8B030D-6E8A-4147-A177-3AD203B41FA5}">
                      <a16:colId xmlns:a16="http://schemas.microsoft.com/office/drawing/2014/main" val="256846026"/>
                    </a:ext>
                  </a:extLst>
                </a:gridCol>
                <a:gridCol w="525100">
                  <a:extLst>
                    <a:ext uri="{9D8B030D-6E8A-4147-A177-3AD203B41FA5}">
                      <a16:colId xmlns:a16="http://schemas.microsoft.com/office/drawing/2014/main" val="2257527877"/>
                    </a:ext>
                  </a:extLst>
                </a:gridCol>
                <a:gridCol w="525100">
                  <a:extLst>
                    <a:ext uri="{9D8B030D-6E8A-4147-A177-3AD203B41FA5}">
                      <a16:colId xmlns:a16="http://schemas.microsoft.com/office/drawing/2014/main" val="4145448609"/>
                    </a:ext>
                  </a:extLst>
                </a:gridCol>
                <a:gridCol w="525100">
                  <a:extLst>
                    <a:ext uri="{9D8B030D-6E8A-4147-A177-3AD203B41FA5}">
                      <a16:colId xmlns:a16="http://schemas.microsoft.com/office/drawing/2014/main" val="835481753"/>
                    </a:ext>
                  </a:extLst>
                </a:gridCol>
                <a:gridCol w="525100">
                  <a:extLst>
                    <a:ext uri="{9D8B030D-6E8A-4147-A177-3AD203B41FA5}">
                      <a16:colId xmlns:a16="http://schemas.microsoft.com/office/drawing/2014/main" val="3853400446"/>
                    </a:ext>
                  </a:extLst>
                </a:gridCol>
                <a:gridCol w="525100">
                  <a:extLst>
                    <a:ext uri="{9D8B030D-6E8A-4147-A177-3AD203B41FA5}">
                      <a16:colId xmlns:a16="http://schemas.microsoft.com/office/drawing/2014/main" val="1113717072"/>
                    </a:ext>
                  </a:extLst>
                </a:gridCol>
                <a:gridCol w="525100">
                  <a:extLst>
                    <a:ext uri="{9D8B030D-6E8A-4147-A177-3AD203B41FA5}">
                      <a16:colId xmlns:a16="http://schemas.microsoft.com/office/drawing/2014/main" val="3757867286"/>
                    </a:ext>
                  </a:extLst>
                </a:gridCol>
              </a:tblGrid>
              <a:tr h="392197">
                <a:tc>
                  <a:txBody>
                    <a:bodyPr/>
                    <a:lstStyle/>
                    <a:p>
                      <a:pPr marL="0" lvl="0" algn="ctr" defTabSz="914400" rtl="0" eaLnBrk="1" fontAlgn="ctr" latinLnBrk="0" hangingPunct="1"/>
                      <a:r>
                        <a:rPr lang="zh-TW" altLang="en-US" sz="1800" b="1" kern="1200" dirty="0">
                          <a:solidFill>
                            <a:srgbClr val="000000"/>
                          </a:solidFill>
                          <a:effectLst/>
                          <a:latin typeface="微軟正黑體" panose="020B0604030504040204" pitchFamily="34" charset="-120"/>
                          <a:ea typeface="微軟正黑體" panose="020B0604030504040204" pitchFamily="34" charset="-120"/>
                          <a:cs typeface="Arial" panose="020B0604020202020204" pitchFamily="34" charset="0"/>
                        </a:rPr>
                        <a:t>日</a:t>
                      </a:r>
                      <a:endParaRPr lang="en-US" sz="1800" b="1" kern="1200" dirty="0">
                        <a:solidFill>
                          <a:srgbClr val="000000"/>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bg1">
                        <a:lumMod val="75000"/>
                      </a:schemeClr>
                    </a:solidFill>
                  </a:tcPr>
                </a:tc>
                <a:tc>
                  <a:txBody>
                    <a:bodyPr/>
                    <a:lstStyle/>
                    <a:p>
                      <a:pPr marL="0" lvl="0" algn="ctr" defTabSz="914400" rtl="0" eaLnBrk="1" fontAlgn="ctr" latinLnBrk="0" hangingPunct="1"/>
                      <a:r>
                        <a:rPr lang="zh-TW" sz="1800" b="1" kern="1200" dirty="0">
                          <a:solidFill>
                            <a:srgbClr val="000000"/>
                          </a:solidFill>
                          <a:effectLst/>
                          <a:latin typeface="微軟正黑體" panose="020B0604030504040204" pitchFamily="34" charset="-120"/>
                          <a:ea typeface="微軟正黑體" panose="020B0604030504040204" pitchFamily="34" charset="-120"/>
                          <a:cs typeface="Arial" panose="020B0604020202020204" pitchFamily="34" charset="0"/>
                        </a:rPr>
                        <a:t>一</a:t>
                      </a:r>
                      <a:endParaRPr lang="en-US" sz="1800" b="1" kern="1200" dirty="0">
                        <a:solidFill>
                          <a:srgbClr val="000000"/>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bg1">
                        <a:lumMod val="75000"/>
                      </a:schemeClr>
                    </a:solidFill>
                  </a:tcPr>
                </a:tc>
                <a:tc>
                  <a:txBody>
                    <a:bodyPr/>
                    <a:lstStyle/>
                    <a:p>
                      <a:pPr marL="0" lvl="0" algn="ctr" defTabSz="914400" rtl="0" eaLnBrk="1" fontAlgn="ctr" latinLnBrk="0" hangingPunct="1"/>
                      <a:r>
                        <a:rPr lang="zh-TW" sz="1800" b="1" kern="1200" dirty="0">
                          <a:solidFill>
                            <a:srgbClr val="000000"/>
                          </a:solidFill>
                          <a:effectLst/>
                          <a:latin typeface="微軟正黑體" panose="020B0604030504040204" pitchFamily="34" charset="-120"/>
                          <a:ea typeface="微軟正黑體" panose="020B0604030504040204" pitchFamily="34" charset="-120"/>
                          <a:cs typeface="Arial" panose="020B0604020202020204" pitchFamily="34" charset="0"/>
                        </a:rPr>
                        <a:t>二</a:t>
                      </a:r>
                      <a:endParaRPr lang="en-US" sz="1800" b="1" kern="1200" dirty="0">
                        <a:solidFill>
                          <a:srgbClr val="000000"/>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bg1">
                        <a:lumMod val="75000"/>
                      </a:schemeClr>
                    </a:solidFill>
                  </a:tcPr>
                </a:tc>
                <a:tc>
                  <a:txBody>
                    <a:bodyPr/>
                    <a:lstStyle/>
                    <a:p>
                      <a:pPr marL="0" lvl="0" algn="ctr" defTabSz="914400" rtl="0" eaLnBrk="1" fontAlgn="ctr" latinLnBrk="0" hangingPunct="1"/>
                      <a:r>
                        <a:rPr lang="zh-TW" sz="1800" b="1" kern="1200" dirty="0">
                          <a:solidFill>
                            <a:srgbClr val="000000"/>
                          </a:solidFill>
                          <a:effectLst/>
                          <a:latin typeface="微軟正黑體" panose="020B0604030504040204" pitchFamily="34" charset="-120"/>
                          <a:ea typeface="微軟正黑體" panose="020B0604030504040204" pitchFamily="34" charset="-120"/>
                          <a:cs typeface="Arial" panose="020B0604020202020204" pitchFamily="34" charset="0"/>
                        </a:rPr>
                        <a:t>三</a:t>
                      </a:r>
                      <a:endParaRPr lang="en-US" sz="1800" b="1" kern="1200" dirty="0">
                        <a:solidFill>
                          <a:srgbClr val="000000"/>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bg1">
                        <a:lumMod val="75000"/>
                      </a:schemeClr>
                    </a:solidFill>
                  </a:tcPr>
                </a:tc>
                <a:tc>
                  <a:txBody>
                    <a:bodyPr/>
                    <a:lstStyle/>
                    <a:p>
                      <a:pPr marL="0" lvl="0" algn="ctr" defTabSz="914400" rtl="0" eaLnBrk="1" fontAlgn="ctr" latinLnBrk="0" hangingPunct="1"/>
                      <a:r>
                        <a:rPr lang="zh-TW" sz="1800" b="1" kern="1200" dirty="0">
                          <a:solidFill>
                            <a:srgbClr val="000000"/>
                          </a:solidFill>
                          <a:effectLst/>
                          <a:latin typeface="微軟正黑體" panose="020B0604030504040204" pitchFamily="34" charset="-120"/>
                          <a:ea typeface="微軟正黑體" panose="020B0604030504040204" pitchFamily="34" charset="-120"/>
                          <a:cs typeface="Arial" panose="020B0604020202020204" pitchFamily="34" charset="0"/>
                        </a:rPr>
                        <a:t>四</a:t>
                      </a:r>
                      <a:endParaRPr lang="en-US" sz="1800" b="1" kern="1200" dirty="0">
                        <a:solidFill>
                          <a:srgbClr val="000000"/>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bg1">
                        <a:lumMod val="75000"/>
                      </a:schemeClr>
                    </a:solidFill>
                  </a:tcPr>
                </a:tc>
                <a:tc>
                  <a:txBody>
                    <a:bodyPr/>
                    <a:lstStyle/>
                    <a:p>
                      <a:pPr marL="0" lvl="0" algn="ctr" defTabSz="914400" rtl="0" eaLnBrk="1" fontAlgn="ctr" latinLnBrk="0" hangingPunct="1"/>
                      <a:r>
                        <a:rPr lang="zh-TW" sz="1800" b="1" kern="1200" dirty="0">
                          <a:solidFill>
                            <a:srgbClr val="000000"/>
                          </a:solidFill>
                          <a:effectLst/>
                          <a:latin typeface="微軟正黑體" panose="020B0604030504040204" pitchFamily="34" charset="-120"/>
                          <a:ea typeface="微軟正黑體" panose="020B0604030504040204" pitchFamily="34" charset="-120"/>
                          <a:cs typeface="Arial" panose="020B0604020202020204" pitchFamily="34" charset="0"/>
                        </a:rPr>
                        <a:t>五</a:t>
                      </a:r>
                      <a:endParaRPr lang="en-US" sz="1800" b="1" kern="1200" dirty="0">
                        <a:solidFill>
                          <a:srgbClr val="000000"/>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bg1">
                        <a:lumMod val="75000"/>
                      </a:schemeClr>
                    </a:solidFill>
                  </a:tcPr>
                </a:tc>
                <a:tc>
                  <a:txBody>
                    <a:bodyPr/>
                    <a:lstStyle/>
                    <a:p>
                      <a:pPr marL="0" lvl="0" algn="ctr" defTabSz="914400" rtl="0" eaLnBrk="1" fontAlgn="ctr" latinLnBrk="0" hangingPunct="1"/>
                      <a:r>
                        <a:rPr lang="zh-TW" sz="1800" b="1" kern="1200" dirty="0">
                          <a:solidFill>
                            <a:srgbClr val="000000"/>
                          </a:solidFill>
                          <a:effectLst/>
                          <a:latin typeface="微軟正黑體" panose="020B0604030504040204" pitchFamily="34" charset="-120"/>
                          <a:ea typeface="微軟正黑體" panose="020B0604030504040204" pitchFamily="34" charset="-120"/>
                          <a:cs typeface="Arial" panose="020B0604020202020204" pitchFamily="34" charset="0"/>
                        </a:rPr>
                        <a:t>六</a:t>
                      </a:r>
                      <a:endParaRPr lang="en-US" sz="1800" b="1" kern="1200" dirty="0">
                        <a:solidFill>
                          <a:srgbClr val="000000"/>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2097508803"/>
                  </a:ext>
                </a:extLst>
              </a:tr>
              <a:tr h="418267">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zh-TW" alt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800" b="1" kern="1200" dirty="0" smtClean="0">
                          <a:solidFill>
                            <a:schemeClr val="bg1">
                              <a:lumMod val="50000"/>
                            </a:schemeClr>
                          </a:solidFill>
                          <a:latin typeface="Arial" panose="020B0604020202020204" pitchFamily="34" charset="0"/>
                          <a:ea typeface="+mn-ea"/>
                          <a:cs typeface="Arial" panose="020B0604020202020204" pitchFamily="34" charset="0"/>
                        </a:rPr>
                        <a:t>1</a:t>
                      </a:r>
                      <a:endParaRPr 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800" b="1" kern="1200" dirty="0" smtClean="0">
                          <a:solidFill>
                            <a:schemeClr val="bg1">
                              <a:lumMod val="50000"/>
                            </a:schemeClr>
                          </a:solidFill>
                          <a:latin typeface="Arial" panose="020B0604020202020204" pitchFamily="34" charset="0"/>
                          <a:ea typeface="+mn-ea"/>
                          <a:cs typeface="Arial" panose="020B0604020202020204" pitchFamily="34" charset="0"/>
                        </a:rPr>
                        <a:t>2</a:t>
                      </a:r>
                      <a:endParaRPr 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TW" sz="1800" b="1" kern="1200" dirty="0" smtClean="0">
                          <a:solidFill>
                            <a:schemeClr val="bg1">
                              <a:lumMod val="50000"/>
                            </a:schemeClr>
                          </a:solidFill>
                          <a:latin typeface="Arial" panose="020B0604020202020204" pitchFamily="34" charset="0"/>
                          <a:ea typeface="+mn-ea"/>
                          <a:cs typeface="Arial" panose="020B0604020202020204" pitchFamily="34" charset="0"/>
                        </a:rPr>
                        <a:t>3</a:t>
                      </a:r>
                      <a:endParaRPr lang="zh-TW" alt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315709961"/>
                  </a:ext>
                </a:extLst>
              </a:tr>
              <a:tr h="440916">
                <a:tc>
                  <a:txBody>
                    <a:bodyPr/>
                    <a:lstStyle/>
                    <a:p>
                      <a:pPr marL="0" lvl="0" algn="ctr" defTabSz="914400" rtl="0" eaLnBrk="1" fontAlgn="ctr" latinLnBrk="0" hangingPunct="1"/>
                      <a:r>
                        <a:rPr lang="en-US" sz="1800" b="1" kern="1200" dirty="0" smtClean="0">
                          <a:solidFill>
                            <a:schemeClr val="bg1">
                              <a:lumMod val="50000"/>
                            </a:schemeClr>
                          </a:solidFill>
                          <a:latin typeface="Arial" panose="020B0604020202020204" pitchFamily="34" charset="0"/>
                          <a:ea typeface="+mn-ea"/>
                          <a:cs typeface="Arial" panose="020B0604020202020204" pitchFamily="34" charset="0"/>
                        </a:rPr>
                        <a:t>4</a:t>
                      </a:r>
                      <a:endParaRPr 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TW" sz="1800" b="1" kern="1200" dirty="0" smtClean="0">
                          <a:solidFill>
                            <a:schemeClr val="bg1">
                              <a:lumMod val="50000"/>
                            </a:schemeClr>
                          </a:solidFill>
                          <a:latin typeface="Arial" panose="020B0604020202020204" pitchFamily="34" charset="0"/>
                          <a:ea typeface="+mn-ea"/>
                          <a:cs typeface="Arial" panose="020B0604020202020204" pitchFamily="34" charset="0"/>
                        </a:rPr>
                        <a:t>5</a:t>
                      </a:r>
                      <a:endParaRPr lang="en-US" altLang="zh-TW"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TW" sz="1800" b="1" kern="1200" dirty="0" smtClean="0">
                          <a:solidFill>
                            <a:schemeClr val="bg1">
                              <a:lumMod val="50000"/>
                            </a:schemeClr>
                          </a:solidFill>
                          <a:latin typeface="Arial" panose="020B0604020202020204" pitchFamily="34" charset="0"/>
                          <a:ea typeface="+mn-ea"/>
                          <a:cs typeface="Arial" panose="020B0604020202020204" pitchFamily="34" charset="0"/>
                        </a:rPr>
                        <a:t>6</a:t>
                      </a:r>
                      <a:endParaRPr lang="en-US" altLang="zh-TW"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noFill/>
                  </a:tcPr>
                </a:tc>
                <a:tc>
                  <a:txBody>
                    <a:bodyPr/>
                    <a:lstStyle/>
                    <a:p>
                      <a:pPr marL="0" lvl="0" algn="ctr" defTabSz="914400" rtl="0" eaLnBrk="1" fontAlgn="ctr" latinLnBrk="0" hangingPunct="1"/>
                      <a:r>
                        <a:rPr lang="en-US" sz="1800" b="1" kern="1200" dirty="0" smtClean="0">
                          <a:solidFill>
                            <a:schemeClr val="bg1">
                              <a:lumMod val="50000"/>
                            </a:schemeClr>
                          </a:solidFill>
                          <a:latin typeface="Arial" panose="020B0604020202020204" pitchFamily="34" charset="0"/>
                          <a:ea typeface="+mn-ea"/>
                          <a:cs typeface="Arial" panose="020B0604020202020204" pitchFamily="34" charset="0"/>
                        </a:rPr>
                        <a:t>7</a:t>
                      </a:r>
                      <a:endParaRPr 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marL="0" lvl="0" algn="ctr" defTabSz="914400" rtl="0" eaLnBrk="1" fontAlgn="ctr" latinLnBrk="0" hangingPunct="1"/>
                      <a:r>
                        <a:rPr lang="en-US" sz="1800" b="1" kern="1200" dirty="0" smtClean="0">
                          <a:solidFill>
                            <a:schemeClr val="bg1">
                              <a:lumMod val="50000"/>
                            </a:schemeClr>
                          </a:solidFill>
                          <a:latin typeface="Arial" panose="020B0604020202020204" pitchFamily="34" charset="0"/>
                          <a:ea typeface="+mn-ea"/>
                          <a:cs typeface="Arial" panose="020B0604020202020204" pitchFamily="34" charset="0"/>
                        </a:rPr>
                        <a:t>8</a:t>
                      </a:r>
                      <a:endParaRPr 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marL="0" lvl="0" algn="ctr" defTabSz="914400" rtl="0" eaLnBrk="1" fontAlgn="ctr" latinLnBrk="0" hangingPunct="1"/>
                      <a:r>
                        <a:rPr lang="en-US" sz="1800" b="1" kern="1200" dirty="0" smtClean="0">
                          <a:solidFill>
                            <a:schemeClr val="bg1">
                              <a:lumMod val="50000"/>
                            </a:schemeClr>
                          </a:solidFill>
                          <a:latin typeface="Arial" panose="020B0604020202020204" pitchFamily="34" charset="0"/>
                          <a:ea typeface="+mn-ea"/>
                          <a:cs typeface="Arial" panose="020B0604020202020204" pitchFamily="34" charset="0"/>
                        </a:rPr>
                        <a:t>9</a:t>
                      </a:r>
                      <a:endParaRPr 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None/>
                        <a:tabLst/>
                      </a:pPr>
                      <a:r>
                        <a:rPr lang="en-US" sz="1800" b="1" kern="1200" dirty="0" smtClean="0">
                          <a:solidFill>
                            <a:schemeClr val="bg1">
                              <a:lumMod val="50000"/>
                            </a:schemeClr>
                          </a:solidFill>
                          <a:latin typeface="Arial" panose="020B0604020202020204" pitchFamily="34" charset="0"/>
                          <a:ea typeface="+mn-ea"/>
                          <a:cs typeface="Arial" panose="020B0604020202020204" pitchFamily="34" charset="0"/>
                        </a:rPr>
                        <a:t>10</a:t>
                      </a:r>
                      <a:endParaRPr 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4076629822"/>
                  </a:ext>
                </a:extLst>
              </a:tr>
              <a:tr h="485422">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800" b="1" kern="1200" dirty="0" smtClean="0">
                          <a:solidFill>
                            <a:schemeClr val="bg1">
                              <a:lumMod val="50000"/>
                            </a:schemeClr>
                          </a:solidFill>
                          <a:latin typeface="Arial" panose="020B0604020202020204" pitchFamily="34" charset="0"/>
                          <a:ea typeface="+mn-ea"/>
                          <a:cs typeface="Arial" panose="020B0604020202020204" pitchFamily="34" charset="0"/>
                        </a:rPr>
                        <a:t>11</a:t>
                      </a:r>
                      <a:endParaRPr 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TW" sz="1800" b="1" kern="1200" dirty="0" smtClean="0">
                          <a:solidFill>
                            <a:schemeClr val="bg1">
                              <a:lumMod val="50000"/>
                            </a:schemeClr>
                          </a:solidFill>
                          <a:latin typeface="Arial" panose="020B0604020202020204" pitchFamily="34" charset="0"/>
                          <a:ea typeface="+mn-ea"/>
                          <a:cs typeface="Arial" panose="020B0604020202020204" pitchFamily="34" charset="0"/>
                        </a:rPr>
                        <a:t>12</a:t>
                      </a:r>
                      <a:endParaRPr lang="zh-TW" alt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TW" sz="1800" b="1" kern="1200" dirty="0" smtClean="0">
                          <a:solidFill>
                            <a:schemeClr val="bg1">
                              <a:lumMod val="50000"/>
                            </a:schemeClr>
                          </a:solidFill>
                          <a:latin typeface="Arial" panose="020B0604020202020204" pitchFamily="34" charset="0"/>
                          <a:ea typeface="+mn-ea"/>
                          <a:cs typeface="Arial" panose="020B0604020202020204" pitchFamily="34" charset="0"/>
                        </a:rPr>
                        <a:t>13</a:t>
                      </a:r>
                      <a:endParaRPr lang="zh-TW" alt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800" b="1" kern="1200" dirty="0" smtClean="0">
                          <a:solidFill>
                            <a:schemeClr val="bg1">
                              <a:lumMod val="50000"/>
                            </a:schemeClr>
                          </a:solidFill>
                          <a:latin typeface="Arial" panose="020B0604020202020204" pitchFamily="34" charset="0"/>
                          <a:ea typeface="+mn-ea"/>
                          <a:cs typeface="Arial" panose="020B0604020202020204" pitchFamily="34" charset="0"/>
                        </a:rPr>
                        <a:t>14</a:t>
                      </a:r>
                      <a:endParaRPr 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800" b="1" kern="1200" dirty="0" smtClean="0">
                          <a:solidFill>
                            <a:schemeClr val="bg1">
                              <a:lumMod val="50000"/>
                            </a:schemeClr>
                          </a:solidFill>
                          <a:latin typeface="Arial" panose="020B0604020202020204" pitchFamily="34" charset="0"/>
                          <a:ea typeface="+mn-ea"/>
                          <a:cs typeface="Arial" panose="020B0604020202020204" pitchFamily="34" charset="0"/>
                        </a:rPr>
                        <a:t>15</a:t>
                      </a:r>
                      <a:endParaRPr 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800" b="1" kern="1200" dirty="0" smtClean="0">
                          <a:solidFill>
                            <a:schemeClr val="bg1">
                              <a:lumMod val="50000"/>
                            </a:schemeClr>
                          </a:solidFill>
                          <a:latin typeface="Arial" panose="020B0604020202020204" pitchFamily="34" charset="0"/>
                          <a:ea typeface="+mn-ea"/>
                          <a:cs typeface="Arial" panose="020B0604020202020204" pitchFamily="34" charset="0"/>
                        </a:rPr>
                        <a:t>16</a:t>
                      </a:r>
                      <a:endParaRPr 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800" b="1" kern="1200" dirty="0" smtClean="0">
                          <a:solidFill>
                            <a:schemeClr val="bg1">
                              <a:lumMod val="50000"/>
                            </a:schemeClr>
                          </a:solidFill>
                          <a:latin typeface="Arial" panose="020B0604020202020204" pitchFamily="34" charset="0"/>
                          <a:ea typeface="+mn-ea"/>
                          <a:cs typeface="Arial" panose="020B0604020202020204" pitchFamily="34" charset="0"/>
                        </a:rPr>
                        <a:t>17</a:t>
                      </a:r>
                      <a:endParaRPr 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047869064"/>
                  </a:ext>
                </a:extLst>
              </a:tr>
              <a:tr h="491371">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800" b="1" kern="1200" dirty="0" smtClean="0">
                          <a:solidFill>
                            <a:schemeClr val="bg1">
                              <a:lumMod val="50000"/>
                            </a:schemeClr>
                          </a:solidFill>
                          <a:latin typeface="Arial" panose="020B0604020202020204" pitchFamily="34" charset="0"/>
                          <a:ea typeface="+mn-ea"/>
                          <a:cs typeface="Arial" panose="020B0604020202020204" pitchFamily="34" charset="0"/>
                        </a:rPr>
                        <a:t>18</a:t>
                      </a:r>
                      <a:endParaRPr 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TW" sz="1800" b="1" kern="1200" dirty="0" smtClean="0">
                          <a:solidFill>
                            <a:schemeClr val="bg1">
                              <a:lumMod val="50000"/>
                            </a:schemeClr>
                          </a:solidFill>
                          <a:latin typeface="Arial" panose="020B0604020202020204" pitchFamily="34" charset="0"/>
                          <a:ea typeface="+mn-ea"/>
                          <a:cs typeface="Arial" panose="020B0604020202020204" pitchFamily="34" charset="0"/>
                        </a:rPr>
                        <a:t>19</a:t>
                      </a:r>
                      <a:endParaRPr lang="zh-TW" alt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TW" sz="1800" b="1" kern="1200" dirty="0" smtClean="0">
                          <a:solidFill>
                            <a:schemeClr val="bg1">
                              <a:lumMod val="50000"/>
                            </a:schemeClr>
                          </a:solidFill>
                          <a:latin typeface="Arial" panose="020B0604020202020204" pitchFamily="34" charset="0"/>
                          <a:ea typeface="+mn-ea"/>
                          <a:cs typeface="Arial" panose="020B0604020202020204" pitchFamily="34" charset="0"/>
                        </a:rPr>
                        <a:t>20</a:t>
                      </a:r>
                      <a:endParaRPr lang="zh-TW" alt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800" b="1" kern="1200" dirty="0" smtClean="0">
                          <a:solidFill>
                            <a:schemeClr val="bg1">
                              <a:lumMod val="50000"/>
                            </a:schemeClr>
                          </a:solidFill>
                          <a:latin typeface="Arial" panose="020B0604020202020204" pitchFamily="34" charset="0"/>
                          <a:ea typeface="+mn-ea"/>
                          <a:cs typeface="Arial" panose="020B0604020202020204" pitchFamily="34" charset="0"/>
                        </a:rPr>
                        <a:t>21</a:t>
                      </a:r>
                      <a:endParaRPr 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800" b="1" kern="1200" dirty="0" smtClean="0">
                          <a:solidFill>
                            <a:srgbClr val="FF0000"/>
                          </a:solidFill>
                          <a:latin typeface="Arial" panose="020B0604020202020204" pitchFamily="34" charset="0"/>
                          <a:ea typeface="+mn-ea"/>
                          <a:cs typeface="Arial" panose="020B0604020202020204" pitchFamily="34" charset="0"/>
                        </a:rPr>
                        <a:t>22</a:t>
                      </a:r>
                      <a:endParaRPr lang="en-US" sz="1800" b="1" kern="1200" dirty="0">
                        <a:solidFill>
                          <a:srgbClr val="FF0000"/>
                        </a:solidFill>
                        <a:latin typeface="Arial" panose="020B0604020202020204" pitchFamily="34" charset="0"/>
                        <a:ea typeface="+mn-ea"/>
                        <a:cs typeface="Arial" panose="020B0604020202020204" pitchFamily="34" charset="0"/>
                      </a:endParaRPr>
                    </a:p>
                  </a:txBody>
                  <a:tcPr marL="9528" marR="9528" marT="9528"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C000"/>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800" b="1" kern="1200" dirty="0" smtClean="0">
                          <a:solidFill>
                            <a:schemeClr val="bg1">
                              <a:lumMod val="50000"/>
                            </a:schemeClr>
                          </a:solidFill>
                          <a:latin typeface="Arial" panose="020B0604020202020204" pitchFamily="34" charset="0"/>
                          <a:ea typeface="+mn-ea"/>
                          <a:cs typeface="Arial" panose="020B0604020202020204" pitchFamily="34" charset="0"/>
                        </a:rPr>
                        <a:t>23</a:t>
                      </a:r>
                      <a:endParaRPr 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800" b="1" kern="1200" dirty="0" smtClean="0">
                          <a:solidFill>
                            <a:schemeClr val="bg1">
                              <a:lumMod val="50000"/>
                            </a:schemeClr>
                          </a:solidFill>
                          <a:latin typeface="Arial" panose="020B0604020202020204" pitchFamily="34" charset="0"/>
                          <a:ea typeface="+mn-ea"/>
                          <a:cs typeface="Arial" panose="020B0604020202020204" pitchFamily="34" charset="0"/>
                        </a:rPr>
                        <a:t>24</a:t>
                      </a:r>
                      <a:endParaRPr 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400703856"/>
                  </a:ext>
                </a:extLst>
              </a:tr>
              <a:tr h="418267">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800" b="1" kern="1200" dirty="0" smtClean="0">
                          <a:solidFill>
                            <a:schemeClr val="bg1">
                              <a:lumMod val="50000"/>
                            </a:schemeClr>
                          </a:solidFill>
                          <a:latin typeface="Arial" panose="020B0604020202020204" pitchFamily="34" charset="0"/>
                          <a:ea typeface="+mn-ea"/>
                          <a:cs typeface="Arial" panose="020B0604020202020204" pitchFamily="34" charset="0"/>
                        </a:rPr>
                        <a:t>25</a:t>
                      </a:r>
                      <a:endParaRPr 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TW" sz="1800" b="1" kern="1200" dirty="0" smtClean="0">
                          <a:solidFill>
                            <a:schemeClr val="bg1">
                              <a:lumMod val="50000"/>
                            </a:schemeClr>
                          </a:solidFill>
                          <a:latin typeface="Arial" panose="020B0604020202020204" pitchFamily="34" charset="0"/>
                          <a:ea typeface="+mn-ea"/>
                          <a:cs typeface="Arial" panose="020B0604020202020204" pitchFamily="34" charset="0"/>
                        </a:rPr>
                        <a:t>26</a:t>
                      </a:r>
                      <a:endParaRPr lang="en-US" altLang="zh-TW"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TW" sz="1800" b="1" kern="1200" dirty="0" smtClean="0">
                          <a:solidFill>
                            <a:schemeClr val="bg1">
                              <a:lumMod val="50000"/>
                            </a:schemeClr>
                          </a:solidFill>
                          <a:latin typeface="Arial" panose="020B0604020202020204" pitchFamily="34" charset="0"/>
                          <a:ea typeface="+mn-ea"/>
                          <a:cs typeface="Arial" panose="020B0604020202020204" pitchFamily="34" charset="0"/>
                        </a:rPr>
                        <a:t>27</a:t>
                      </a:r>
                      <a:endParaRPr lang="zh-TW" alt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TW" sz="1800" b="1" kern="1200" dirty="0" smtClean="0">
                          <a:solidFill>
                            <a:schemeClr val="bg1">
                              <a:lumMod val="50000"/>
                            </a:schemeClr>
                          </a:solidFill>
                          <a:latin typeface="Arial" panose="020B0604020202020204" pitchFamily="34" charset="0"/>
                          <a:ea typeface="+mn-ea"/>
                          <a:cs typeface="Arial" panose="020B0604020202020204" pitchFamily="34" charset="0"/>
                        </a:rPr>
                        <a:t>28</a:t>
                      </a:r>
                      <a:endParaRPr lang="zh-TW" alt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TW" sz="1800" b="1" kern="1200" dirty="0" smtClean="0">
                          <a:solidFill>
                            <a:schemeClr val="bg1">
                              <a:lumMod val="50000"/>
                            </a:schemeClr>
                          </a:solidFill>
                          <a:latin typeface="Arial" panose="020B0604020202020204" pitchFamily="34" charset="0"/>
                          <a:ea typeface="+mn-ea"/>
                          <a:cs typeface="Arial" panose="020B0604020202020204" pitchFamily="34" charset="0"/>
                        </a:rPr>
                        <a:t>29</a:t>
                      </a:r>
                      <a:endParaRPr lang="zh-TW" alt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TW" sz="1800" b="1" kern="1200" dirty="0" smtClean="0">
                          <a:solidFill>
                            <a:schemeClr val="bg1">
                              <a:lumMod val="50000"/>
                            </a:schemeClr>
                          </a:solidFill>
                          <a:latin typeface="Arial" panose="020B0604020202020204" pitchFamily="34" charset="0"/>
                          <a:ea typeface="+mn-ea"/>
                          <a:cs typeface="Arial" panose="020B0604020202020204" pitchFamily="34" charset="0"/>
                        </a:rPr>
                        <a:t>30</a:t>
                      </a:r>
                      <a:endParaRPr lang="zh-TW" alt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TW" sz="1800" b="1" kern="1200" dirty="0" smtClean="0">
                          <a:solidFill>
                            <a:schemeClr val="bg1">
                              <a:lumMod val="50000"/>
                            </a:schemeClr>
                          </a:solidFill>
                          <a:latin typeface="Arial" panose="020B0604020202020204" pitchFamily="34" charset="0"/>
                          <a:ea typeface="+mn-ea"/>
                          <a:cs typeface="Arial" panose="020B0604020202020204" pitchFamily="34" charset="0"/>
                        </a:rPr>
                        <a:t>31</a:t>
                      </a:r>
                      <a:endParaRPr lang="en-US" altLang="zh-TW"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4269090484"/>
                  </a:ext>
                </a:extLst>
              </a:tr>
            </a:tbl>
          </a:graphicData>
        </a:graphic>
      </p:graphicFrame>
      <p:sp>
        <p:nvSpPr>
          <p:cNvPr id="9" name="矩形 8"/>
          <p:cNvSpPr/>
          <p:nvPr/>
        </p:nvSpPr>
        <p:spPr>
          <a:xfrm>
            <a:off x="1736792" y="1584204"/>
            <a:ext cx="3675700" cy="562372"/>
          </a:xfrm>
          <a:prstGeom prst="rect">
            <a:avLst/>
          </a:prstGeom>
          <a:solidFill>
            <a:schemeClr val="accent1">
              <a:lumMod val="20000"/>
              <a:lumOff val="80000"/>
            </a:schemeClr>
          </a:solidFill>
          <a:ln w="38100">
            <a:solidFill>
              <a:schemeClr val="bg1"/>
            </a:solidFill>
          </a:ln>
          <a:effectLst>
            <a:outerShdw blurRad="50800" dist="38100" dir="16200000" rotWithShape="0">
              <a:prstClr val="black">
                <a:alpha val="40000"/>
              </a:prstClr>
            </a:outerShdw>
          </a:effectLst>
        </p:spPr>
        <p:style>
          <a:lnRef idx="2">
            <a:schemeClr val="accent5">
              <a:shade val="50000"/>
            </a:schemeClr>
          </a:lnRef>
          <a:fillRef idx="1">
            <a:schemeClr val="accent5"/>
          </a:fillRef>
          <a:effectRef idx="0">
            <a:schemeClr val="accent5"/>
          </a:effectRef>
          <a:fontRef idx="minor">
            <a:schemeClr val="lt1"/>
          </a:fontRef>
        </p:style>
        <p:txBody>
          <a:bodyPr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defRPr/>
            </a:pPr>
            <a:r>
              <a:rPr lang="en-US" altLang="zh-TW" sz="2800" b="1" dirty="0" smtClean="0">
                <a:solidFill>
                  <a:srgbClr val="000000"/>
                </a:solidFill>
                <a:ea typeface="標楷體" panose="03000509000000000000" pitchFamily="65" charset="-120"/>
              </a:rPr>
              <a:t>114.05</a:t>
            </a:r>
            <a:endParaRPr lang="zh-TW" altLang="en-US" sz="2800" b="1" dirty="0">
              <a:solidFill>
                <a:srgbClr val="000000"/>
              </a:solidFill>
              <a:ea typeface="標楷體" panose="03000509000000000000" pitchFamily="65" charset="-120"/>
            </a:endParaRPr>
          </a:p>
        </p:txBody>
      </p:sp>
    </p:spTree>
    <p:extLst>
      <p:ext uri="{BB962C8B-B14F-4D97-AF65-F5344CB8AC3E}">
        <p14:creationId xmlns:p14="http://schemas.microsoft.com/office/powerpoint/2010/main" val="316459007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1392" y="144327"/>
            <a:ext cx="7094837" cy="609600"/>
          </a:xfrm>
        </p:spPr>
        <p:txBody>
          <a:bodyPr>
            <a:noAutofit/>
          </a:bodyPr>
          <a:lstStyle/>
          <a:p>
            <a:pPr algn="l"/>
            <a:r>
              <a:rPr lang="en-US" altLang="zh-TW" sz="4400" b="1" dirty="0" smtClean="0">
                <a:solidFill>
                  <a:srgbClr val="000000"/>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2.7</a:t>
            </a:r>
            <a:r>
              <a:rPr lang="zh-TW" altLang="en-US" sz="4400" b="1" dirty="0" smtClean="0">
                <a:solidFill>
                  <a:srgbClr val="000000"/>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 </a:t>
            </a:r>
            <a:r>
              <a:rPr lang="zh-TW" altLang="en-US" sz="4400" b="1" dirty="0">
                <a:solidFill>
                  <a:srgbClr val="000000"/>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檢核表報部</a:t>
            </a:r>
          </a:p>
        </p:txBody>
      </p:sp>
      <p:sp>
        <p:nvSpPr>
          <p:cNvPr id="10" name="文字方塊 30"/>
          <p:cNvSpPr txBox="1">
            <a:spLocks noChangeArrowheads="1"/>
          </p:cNvSpPr>
          <p:nvPr/>
        </p:nvSpPr>
        <p:spPr bwMode="auto">
          <a:xfrm>
            <a:off x="844718" y="4046008"/>
            <a:ext cx="10713297" cy="2811026"/>
          </a:xfrm>
          <a:prstGeom prst="rect">
            <a:avLst/>
          </a:prstGeom>
          <a:noFill/>
          <a:ln w="9525">
            <a:noFill/>
            <a:miter lim="800000"/>
            <a:headEnd/>
            <a:tailEnd/>
          </a:ln>
        </p:spPr>
        <p:txBody>
          <a:bodyPr wrap="square">
            <a:spAutoFit/>
          </a:bodyPr>
          <a:lstStyle/>
          <a:p>
            <a:pPr marL="457200" indent="-457200">
              <a:lnSpc>
                <a:spcPts val="3200"/>
              </a:lnSpc>
              <a:spcBef>
                <a:spcPts val="200"/>
              </a:spcBef>
              <a:spcAft>
                <a:spcPts val="200"/>
              </a:spcAft>
              <a:buClr>
                <a:srgbClr val="000000"/>
              </a:buClr>
              <a:buAutoNum type="arabicPeriod"/>
              <a:defRPr/>
            </a:pPr>
            <a:r>
              <a:rPr lang="zh-TW" altLang="en-US" sz="2600" dirty="0">
                <a:solidFill>
                  <a:srgbClr val="000000"/>
                </a:solidFill>
                <a:latin typeface="Arial" panose="020B0604020202020204" pitchFamily="34" charset="0"/>
                <a:ea typeface="微軟正黑體" panose="020B0604030504040204" pitchFamily="34" charset="-120"/>
                <a:cs typeface="Arial" panose="020B0604020202020204" pitchFamily="34" charset="0"/>
              </a:rPr>
              <a:t>線上填妥檢核表</a:t>
            </a:r>
            <a:endParaRPr lang="en-US" altLang="zh-TW" sz="2600" dirty="0">
              <a:solidFill>
                <a:srgbClr val="000000"/>
              </a:solidFill>
              <a:latin typeface="Arial" panose="020B0604020202020204" pitchFamily="34" charset="0"/>
              <a:ea typeface="微軟正黑體" panose="020B0604030504040204" pitchFamily="34" charset="-120"/>
              <a:cs typeface="Arial" panose="020B0604020202020204" pitchFamily="34" charset="0"/>
            </a:endParaRPr>
          </a:p>
          <a:p>
            <a:pPr marL="457200" indent="-457200">
              <a:lnSpc>
                <a:spcPts val="3200"/>
              </a:lnSpc>
              <a:spcBef>
                <a:spcPts val="200"/>
              </a:spcBef>
              <a:spcAft>
                <a:spcPts val="200"/>
              </a:spcAft>
              <a:buClr>
                <a:srgbClr val="000000"/>
              </a:buClr>
              <a:buAutoNum type="arabicPeriod"/>
              <a:defRPr/>
            </a:pPr>
            <a:r>
              <a:rPr lang="zh-TW" altLang="en-US" sz="26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電子公文</a:t>
            </a:r>
            <a:r>
              <a:rPr lang="zh-TW" altLang="en-US" sz="2600" dirty="0">
                <a:solidFill>
                  <a:srgbClr val="000000"/>
                </a:solidFill>
                <a:latin typeface="Arial" panose="020B0604020202020204" pitchFamily="34" charset="0"/>
                <a:ea typeface="微軟正黑體" panose="020B0604030504040204" pitchFamily="34" charset="-120"/>
                <a:cs typeface="Arial" panose="020B0604020202020204" pitchFamily="34" charset="0"/>
              </a:rPr>
              <a:t>方式函送核章版檢核表報部</a:t>
            </a:r>
            <a:endParaRPr lang="en-US" altLang="zh-TW" sz="2600" dirty="0">
              <a:solidFill>
                <a:srgbClr val="000000"/>
              </a:solidFill>
              <a:latin typeface="Arial" panose="020B0604020202020204" pitchFamily="34" charset="0"/>
              <a:ea typeface="微軟正黑體" panose="020B0604030504040204" pitchFamily="34" charset="-120"/>
              <a:cs typeface="Arial" panose="020B0604020202020204" pitchFamily="34" charset="0"/>
            </a:endParaRPr>
          </a:p>
          <a:p>
            <a:pPr marL="914400" lvl="1" indent="-457200">
              <a:lnSpc>
                <a:spcPts val="3200"/>
              </a:lnSpc>
              <a:spcBef>
                <a:spcPts val="200"/>
              </a:spcBef>
              <a:spcAft>
                <a:spcPts val="200"/>
              </a:spcAft>
              <a:buClr>
                <a:srgbClr val="000000"/>
              </a:buClr>
              <a:buFont typeface="+mj-lt"/>
              <a:buAutoNum type="arabicParenR"/>
              <a:defRPr/>
            </a:pPr>
            <a:r>
              <a:rPr lang="zh-TW" altLang="en-US" sz="2600" dirty="0">
                <a:solidFill>
                  <a:srgbClr val="000000"/>
                </a:solidFill>
                <a:latin typeface="Arial" panose="020B0604020202020204" pitchFamily="34" charset="0"/>
                <a:ea typeface="微軟正黑體" panose="020B0604030504040204" pitchFamily="34" charset="-120"/>
                <a:cs typeface="Arial" panose="020B0604020202020204" pitchFamily="34" charset="0"/>
              </a:rPr>
              <a:t>公文正本</a:t>
            </a:r>
            <a:r>
              <a:rPr lang="en-US" altLang="zh-TW" sz="2600" dirty="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en-US" sz="2600" dirty="0">
                <a:solidFill>
                  <a:srgbClr val="000000"/>
                </a:solidFill>
                <a:latin typeface="Arial" panose="020B0604020202020204" pitchFamily="34" charset="0"/>
                <a:ea typeface="微軟正黑體" panose="020B0604030504040204" pitchFamily="34" charset="-120"/>
                <a:cs typeface="Arial" panose="020B0604020202020204" pitchFamily="34" charset="0"/>
              </a:rPr>
              <a:t>教育部</a:t>
            </a:r>
            <a:endParaRPr lang="en-US" altLang="zh-TW" sz="2600" dirty="0">
              <a:solidFill>
                <a:srgbClr val="000000"/>
              </a:solidFill>
              <a:latin typeface="Arial" panose="020B0604020202020204" pitchFamily="34" charset="0"/>
              <a:ea typeface="微軟正黑體" panose="020B0604030504040204" pitchFamily="34" charset="-120"/>
              <a:cs typeface="Arial" panose="020B0604020202020204" pitchFamily="34" charset="0"/>
            </a:endParaRPr>
          </a:p>
          <a:p>
            <a:pPr marL="914400" lvl="1" indent="-457200">
              <a:lnSpc>
                <a:spcPts val="3200"/>
              </a:lnSpc>
              <a:spcBef>
                <a:spcPts val="200"/>
              </a:spcBef>
              <a:spcAft>
                <a:spcPts val="200"/>
              </a:spcAft>
              <a:buClr>
                <a:srgbClr val="000000"/>
              </a:buClr>
              <a:buAutoNum type="arabicParenR"/>
              <a:defRPr/>
            </a:pPr>
            <a:r>
              <a:rPr lang="zh-TW" altLang="en-US" sz="2600" dirty="0">
                <a:latin typeface="Arial" panose="020B0604020202020204" pitchFamily="34" charset="0"/>
                <a:ea typeface="微軟正黑體" panose="020B0604030504040204" pitchFamily="34" charset="-120"/>
                <a:cs typeface="Arial" panose="020B0604020202020204" pitchFamily="34" charset="0"/>
              </a:rPr>
              <a:t>公文副本</a:t>
            </a:r>
            <a:r>
              <a:rPr lang="en-US" altLang="zh-TW" sz="2600" dirty="0">
                <a:latin typeface="Arial" panose="020B0604020202020204" pitchFamily="34" charset="0"/>
                <a:ea typeface="微軟正黑體" panose="020B0604030504040204" pitchFamily="34" charset="-120"/>
                <a:cs typeface="Arial" panose="020B0604020202020204" pitchFamily="34" charset="0"/>
              </a:rPr>
              <a:t>-</a:t>
            </a:r>
            <a:r>
              <a:rPr lang="zh-TW" altLang="zh-TW" sz="2600" dirty="0">
                <a:latin typeface="Arial" panose="020B0604020202020204" pitchFamily="34" charset="0"/>
                <a:ea typeface="微軟正黑體" panose="020B0604030504040204" pitchFamily="34" charset="-120"/>
                <a:cs typeface="Arial" panose="020B0604020202020204" pitchFamily="34" charset="0"/>
              </a:rPr>
              <a:t>國立</a:t>
            </a:r>
            <a:r>
              <a:rPr lang="zh-TW" altLang="zh-TW" sz="2600" dirty="0">
                <a:solidFill>
                  <a:srgbClr val="000000"/>
                </a:solidFill>
                <a:latin typeface="Arial" panose="020B0604020202020204" pitchFamily="34" charset="0"/>
                <a:ea typeface="微軟正黑體" panose="020B0604030504040204" pitchFamily="34" charset="-120"/>
                <a:cs typeface="Arial" panose="020B0604020202020204" pitchFamily="34" charset="0"/>
              </a:rPr>
              <a:t>雲林科技大學</a:t>
            </a:r>
            <a:r>
              <a:rPr lang="zh-TW" altLang="en-US" sz="2600" dirty="0">
                <a:solidFill>
                  <a:srgbClr val="000000"/>
                </a:solidFill>
                <a:latin typeface="Arial" panose="020B0604020202020204" pitchFamily="34" charset="0"/>
                <a:ea typeface="微軟正黑體" panose="020B0604030504040204" pitchFamily="34" charset="-120"/>
                <a:cs typeface="Arial" panose="020B0604020202020204" pitchFamily="34" charset="0"/>
              </a:rPr>
              <a:t>大學校院校務資料庫</a:t>
            </a:r>
            <a:endParaRPr lang="en-US" altLang="zh-TW" sz="2600" dirty="0">
              <a:solidFill>
                <a:srgbClr val="000000"/>
              </a:solidFill>
              <a:latin typeface="Arial" panose="020B0604020202020204" pitchFamily="34" charset="0"/>
              <a:ea typeface="微軟正黑體" panose="020B0604030504040204" pitchFamily="34" charset="-120"/>
              <a:cs typeface="Arial" panose="020B0604020202020204" pitchFamily="34" charset="0"/>
            </a:endParaRPr>
          </a:p>
          <a:p>
            <a:pPr>
              <a:lnSpc>
                <a:spcPts val="3200"/>
              </a:lnSpc>
              <a:spcBef>
                <a:spcPts val="200"/>
              </a:spcBef>
              <a:spcAft>
                <a:spcPts val="200"/>
              </a:spcAft>
              <a:buClr>
                <a:srgbClr val="000000"/>
              </a:buClr>
              <a:defRPr/>
            </a:pPr>
            <a:r>
              <a:rPr lang="zh-TW" altLang="en-US" sz="2600" b="1" dirty="0">
                <a:solidFill>
                  <a:srgbClr val="000000"/>
                </a:solidFill>
                <a:ea typeface="微軟正黑體" panose="020B0604030504040204" pitchFamily="34" charset="-120"/>
                <a:cs typeface="Arial" panose="020B0604020202020204" pitchFamily="34" charset="0"/>
                <a:sym typeface="Wingdings 2" panose="05020102010507070707" pitchFamily="18" charset="2"/>
              </a:rPr>
              <a:t></a:t>
            </a:r>
            <a:r>
              <a:rPr lang="zh-TW" altLang="en-US" sz="26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 正、副本公文皆需檢附「核章版」檢核表</a:t>
            </a:r>
            <a:endParaRPr lang="en-US" altLang="zh-TW" sz="2600" b="1" dirty="0">
              <a:solidFill>
                <a:srgbClr val="000000"/>
              </a:solidFill>
              <a:latin typeface="Arial" panose="020B0604020202020204" pitchFamily="34" charset="0"/>
              <a:ea typeface="微軟正黑體" panose="020B0604030504040204" pitchFamily="34" charset="-120"/>
              <a:cs typeface="Arial" panose="020B0604020202020204" pitchFamily="34" charset="0"/>
            </a:endParaRPr>
          </a:p>
          <a:p>
            <a:pPr>
              <a:lnSpc>
                <a:spcPts val="3200"/>
              </a:lnSpc>
              <a:spcBef>
                <a:spcPts val="200"/>
              </a:spcBef>
              <a:spcAft>
                <a:spcPts val="200"/>
              </a:spcAft>
              <a:buClr>
                <a:srgbClr val="000000"/>
              </a:buClr>
              <a:defRPr/>
            </a:pPr>
            <a:r>
              <a:rPr lang="zh-TW" altLang="en-US" sz="2600" b="1" dirty="0">
                <a:solidFill>
                  <a:srgbClr val="FF0000"/>
                </a:solidFill>
                <a:ea typeface="微軟正黑體" panose="020B0604030504040204" pitchFamily="34" charset="-120"/>
                <a:cs typeface="Arial" panose="020B0604020202020204" pitchFamily="34" charset="0"/>
                <a:sym typeface="Wingdings 2" panose="05020102010507070707" pitchFamily="18" charset="2"/>
              </a:rPr>
              <a:t> </a:t>
            </a:r>
            <a:r>
              <a:rPr lang="zh-TW" altLang="en-US" sz="26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檢核表檔案大小限制為</a:t>
            </a:r>
            <a:r>
              <a:rPr lang="en-US" altLang="zh-TW" sz="26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5MB</a:t>
            </a:r>
            <a:r>
              <a:rPr lang="zh-TW" altLang="en-US" sz="26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以內</a:t>
            </a:r>
            <a:endParaRPr lang="en-US" altLang="zh-TW" sz="2600" u="sng" strike="dblStrike" dirty="0">
              <a:solidFill>
                <a:srgbClr val="000000"/>
              </a:solidFill>
              <a:latin typeface="Arial" panose="020B0604020202020204" pitchFamily="34" charset="0"/>
              <a:ea typeface="微軟正黑體" panose="020B0604030504040204" pitchFamily="34" charset="-120"/>
              <a:cs typeface="Arial" panose="020B0604020202020204" pitchFamily="34" charset="0"/>
            </a:endParaRPr>
          </a:p>
        </p:txBody>
      </p:sp>
      <p:sp>
        <p:nvSpPr>
          <p:cNvPr id="2" name="矩形 1"/>
          <p:cNvSpPr/>
          <p:nvPr/>
        </p:nvSpPr>
        <p:spPr>
          <a:xfrm>
            <a:off x="1758958" y="488577"/>
            <a:ext cx="8729530" cy="877163"/>
          </a:xfrm>
          <a:prstGeom prst="rect">
            <a:avLst/>
          </a:prstGeom>
        </p:spPr>
        <p:txBody>
          <a:bodyPr wrap="square">
            <a:spAutoFit/>
          </a:bodyPr>
          <a:lstStyle/>
          <a:p>
            <a:pPr algn="ctr">
              <a:lnSpc>
                <a:spcPct val="150000"/>
              </a:lnSpc>
              <a:defRPr/>
            </a:pPr>
            <a:r>
              <a:rPr lang="en-US" altLang="zh-TW" sz="3400" b="1" u="heavy" dirty="0" smtClean="0">
                <a:solidFill>
                  <a:srgbClr val="0000FF"/>
                </a:solidFill>
                <a:effectLst>
                  <a:outerShdw blurRad="38100" dist="38100" dir="2700000" algn="tl">
                    <a:srgbClr val="000000">
                      <a:alpha val="43137"/>
                    </a:srgbClr>
                  </a:outerShdw>
                </a:effectLst>
                <a:ea typeface="微軟正黑體" panose="020B0604030504040204" pitchFamily="34" charset="-120"/>
                <a:cs typeface="Arial" panose="020B0604020202020204" pitchFamily="34" charset="0"/>
              </a:rPr>
              <a:t>5</a:t>
            </a:r>
            <a:r>
              <a:rPr lang="zh-TW" altLang="en-US" sz="3400" b="1" u="heavy" dirty="0" smtClean="0">
                <a:solidFill>
                  <a:srgbClr val="0000FF"/>
                </a:solidFill>
                <a:effectLst>
                  <a:outerShdw blurRad="38100" dist="38100" dir="2700000" algn="tl">
                    <a:srgbClr val="000000">
                      <a:alpha val="43137"/>
                    </a:srgbClr>
                  </a:outerShdw>
                </a:effectLst>
                <a:ea typeface="微軟正黑體" panose="020B0604030504040204" pitchFamily="34" charset="-120"/>
                <a:cs typeface="Arial" panose="020B0604020202020204" pitchFamily="34" charset="0"/>
              </a:rPr>
              <a:t>月</a:t>
            </a:r>
            <a:r>
              <a:rPr lang="en-US" altLang="zh-TW" sz="3400" b="1" u="heavy" dirty="0" smtClean="0">
                <a:solidFill>
                  <a:srgbClr val="0000FF"/>
                </a:solidFill>
                <a:effectLst>
                  <a:outerShdw blurRad="38100" dist="38100" dir="2700000" algn="tl">
                    <a:srgbClr val="000000">
                      <a:alpha val="43137"/>
                    </a:srgbClr>
                  </a:outerShdw>
                </a:effectLst>
                <a:ea typeface="微軟正黑體" panose="020B0604030504040204" pitchFamily="34" charset="-120"/>
                <a:cs typeface="Arial" panose="020B0604020202020204" pitchFamily="34" charset="0"/>
              </a:rPr>
              <a:t>22</a:t>
            </a:r>
            <a:r>
              <a:rPr lang="zh-TW" altLang="en-US" sz="3400" b="1" u="heavy" dirty="0" smtClean="0">
                <a:solidFill>
                  <a:srgbClr val="0000FF"/>
                </a:solidFill>
                <a:effectLst>
                  <a:outerShdw blurRad="38100" dist="38100" dir="2700000" algn="tl">
                    <a:srgbClr val="000000">
                      <a:alpha val="43137"/>
                    </a:srgbClr>
                  </a:outerShdw>
                </a:effectLst>
                <a:ea typeface="微軟正黑體" panose="020B0604030504040204" pitchFamily="34" charset="-120"/>
                <a:cs typeface="Arial" panose="020B0604020202020204" pitchFamily="34" charset="0"/>
              </a:rPr>
              <a:t>日</a:t>
            </a:r>
            <a:r>
              <a:rPr lang="zh-TW" altLang="en-US" sz="3400" b="1" u="heavy" dirty="0">
                <a:solidFill>
                  <a:srgbClr val="0000FF"/>
                </a:solidFill>
                <a:effectLst>
                  <a:outerShdw blurRad="38100" dist="38100" dir="2700000" algn="tl">
                    <a:srgbClr val="000000">
                      <a:alpha val="43137"/>
                    </a:srgbClr>
                  </a:outerShdw>
                </a:effectLst>
                <a:ea typeface="微軟正黑體" panose="020B0604030504040204" pitchFamily="34" charset="-120"/>
                <a:cs typeface="Arial" panose="020B0604020202020204" pitchFamily="34" charset="0"/>
              </a:rPr>
              <a:t>上午</a:t>
            </a:r>
            <a:r>
              <a:rPr lang="en-US" altLang="zh-TW" sz="3400" b="1" u="heavy" dirty="0">
                <a:solidFill>
                  <a:srgbClr val="0000FF"/>
                </a:solidFill>
                <a:effectLst>
                  <a:outerShdw blurRad="38100" dist="38100" dir="2700000" algn="tl">
                    <a:srgbClr val="000000">
                      <a:alpha val="43137"/>
                    </a:srgbClr>
                  </a:outerShdw>
                </a:effectLst>
                <a:ea typeface="微軟正黑體" panose="020B0604030504040204" pitchFamily="34" charset="-120"/>
                <a:cs typeface="Arial" panose="020B0604020202020204" pitchFamily="34" charset="0"/>
              </a:rPr>
              <a:t>8:00</a:t>
            </a:r>
            <a:r>
              <a:rPr lang="zh-TW" altLang="en-US" sz="3400" b="1" u="heavy" dirty="0">
                <a:solidFill>
                  <a:srgbClr val="0000FF"/>
                </a:solidFill>
                <a:effectLst>
                  <a:outerShdw blurRad="38100" dist="38100" dir="2700000" algn="tl">
                    <a:srgbClr val="000000">
                      <a:alpha val="43137"/>
                    </a:srgbClr>
                  </a:outerShdw>
                </a:effectLst>
                <a:ea typeface="微軟正黑體" panose="020B0604030504040204" pitchFamily="34" charset="-120"/>
                <a:cs typeface="Arial" panose="020B0604020202020204" pitchFamily="34" charset="0"/>
              </a:rPr>
              <a:t>起 至 </a:t>
            </a:r>
            <a:r>
              <a:rPr lang="en-US" altLang="zh-TW" sz="3400" b="1" u="heavy" dirty="0" smtClean="0">
                <a:solidFill>
                  <a:srgbClr val="0000FF"/>
                </a:solidFill>
                <a:effectLst>
                  <a:outerShdw blurRad="38100" dist="38100" dir="2700000" algn="tl">
                    <a:srgbClr val="000000">
                      <a:alpha val="43137"/>
                    </a:srgbClr>
                  </a:outerShdw>
                </a:effectLst>
                <a:ea typeface="微軟正黑體" panose="020B0604030504040204" pitchFamily="34" charset="-120"/>
                <a:cs typeface="Arial" panose="020B0604020202020204" pitchFamily="34" charset="0"/>
              </a:rPr>
              <a:t>6</a:t>
            </a:r>
            <a:r>
              <a:rPr lang="zh-TW" altLang="en-US" sz="3400" b="1" u="heavy" dirty="0" smtClean="0">
                <a:solidFill>
                  <a:srgbClr val="0000FF"/>
                </a:solidFill>
                <a:effectLst>
                  <a:outerShdw blurRad="38100" dist="38100" dir="2700000" algn="tl">
                    <a:srgbClr val="000000">
                      <a:alpha val="43137"/>
                    </a:srgbClr>
                  </a:outerShdw>
                </a:effectLst>
                <a:ea typeface="微軟正黑體" panose="020B0604030504040204" pitchFamily="34" charset="-120"/>
                <a:cs typeface="Arial" panose="020B0604020202020204" pitchFamily="34" charset="0"/>
              </a:rPr>
              <a:t>月</a:t>
            </a:r>
            <a:r>
              <a:rPr lang="en-US" altLang="zh-TW" sz="3400" b="1" u="heavy" dirty="0" smtClean="0">
                <a:solidFill>
                  <a:srgbClr val="0000FF"/>
                </a:solidFill>
                <a:effectLst>
                  <a:outerShdw blurRad="38100" dist="38100" dir="2700000" algn="tl">
                    <a:srgbClr val="000000">
                      <a:alpha val="43137"/>
                    </a:srgbClr>
                  </a:outerShdw>
                </a:effectLst>
                <a:ea typeface="微軟正黑體" panose="020B0604030504040204" pitchFamily="34" charset="-120"/>
                <a:cs typeface="Arial" panose="020B0604020202020204" pitchFamily="34" charset="0"/>
              </a:rPr>
              <a:t>2</a:t>
            </a:r>
            <a:r>
              <a:rPr lang="zh-TW" altLang="en-US" sz="3400" b="1" u="heavy" dirty="0" smtClean="0">
                <a:solidFill>
                  <a:srgbClr val="0000FF"/>
                </a:solidFill>
                <a:effectLst>
                  <a:outerShdw blurRad="38100" dist="38100" dir="2700000" algn="tl">
                    <a:srgbClr val="000000">
                      <a:alpha val="43137"/>
                    </a:srgbClr>
                  </a:outerShdw>
                </a:effectLst>
                <a:ea typeface="微軟正黑體" panose="020B0604030504040204" pitchFamily="34" charset="-120"/>
                <a:cs typeface="Arial" panose="020B0604020202020204" pitchFamily="34" charset="0"/>
              </a:rPr>
              <a:t>日</a:t>
            </a:r>
            <a:r>
              <a:rPr lang="zh-TW" altLang="en-US" sz="3400" b="1" u="heavy" dirty="0">
                <a:solidFill>
                  <a:srgbClr val="0000FF"/>
                </a:solidFill>
                <a:effectLst>
                  <a:outerShdw blurRad="38100" dist="38100" dir="2700000" algn="tl">
                    <a:srgbClr val="000000">
                      <a:alpha val="43137"/>
                    </a:srgbClr>
                  </a:outerShdw>
                </a:effectLst>
                <a:ea typeface="微軟正黑體" panose="020B0604030504040204" pitchFamily="34" charset="-120"/>
                <a:cs typeface="Arial" panose="020B0604020202020204" pitchFamily="34" charset="0"/>
              </a:rPr>
              <a:t>下午</a:t>
            </a:r>
            <a:r>
              <a:rPr lang="en-US" altLang="zh-TW" sz="3400" b="1" u="heavy" dirty="0">
                <a:solidFill>
                  <a:srgbClr val="0000FF"/>
                </a:solidFill>
                <a:effectLst>
                  <a:outerShdw blurRad="38100" dist="38100" dir="2700000" algn="tl">
                    <a:srgbClr val="000000">
                      <a:alpha val="43137"/>
                    </a:srgbClr>
                  </a:outerShdw>
                </a:effectLst>
                <a:ea typeface="微軟正黑體" panose="020B0604030504040204" pitchFamily="34" charset="-120"/>
                <a:cs typeface="Arial" panose="020B0604020202020204" pitchFamily="34" charset="0"/>
              </a:rPr>
              <a:t>5:00</a:t>
            </a:r>
            <a:r>
              <a:rPr lang="zh-TW" altLang="en-US" sz="3400" b="1" u="heavy" dirty="0">
                <a:solidFill>
                  <a:srgbClr val="0000FF"/>
                </a:solidFill>
                <a:effectLst>
                  <a:outerShdw blurRad="38100" dist="38100" dir="2700000" algn="tl">
                    <a:srgbClr val="000000">
                      <a:alpha val="43137"/>
                    </a:srgbClr>
                  </a:outerShdw>
                </a:effectLst>
                <a:ea typeface="微軟正黑體" panose="020B0604030504040204" pitchFamily="34" charset="-120"/>
                <a:cs typeface="Arial" panose="020B0604020202020204" pitchFamily="34" charset="0"/>
              </a:rPr>
              <a:t>止</a:t>
            </a:r>
            <a:endParaRPr lang="en-US" altLang="zh-TW" sz="3400" b="1" u="heavy" dirty="0">
              <a:solidFill>
                <a:srgbClr val="0000FF"/>
              </a:solidFill>
              <a:effectLst>
                <a:outerShdw blurRad="38100" dist="38100" dir="2700000" algn="tl">
                  <a:srgbClr val="000000">
                    <a:alpha val="43137"/>
                  </a:srgbClr>
                </a:outerShdw>
              </a:effectLst>
              <a:ea typeface="微軟正黑體" panose="020B0604030504040204" pitchFamily="34" charset="-120"/>
              <a:cs typeface="Arial" panose="020B0604020202020204" pitchFamily="34" charset="0"/>
            </a:endParaRPr>
          </a:p>
        </p:txBody>
      </p:sp>
      <p:graphicFrame>
        <p:nvGraphicFramePr>
          <p:cNvPr id="9" name="表格 17"/>
          <p:cNvGraphicFramePr>
            <a:graphicFrameLocks noGrp="1"/>
          </p:cNvGraphicFramePr>
          <p:nvPr>
            <p:extLst>
              <p:ext uri="{D42A27DB-BD31-4B8C-83A1-F6EECF244321}">
                <p14:modId xmlns:p14="http://schemas.microsoft.com/office/powerpoint/2010/main" val="2956175298"/>
              </p:ext>
            </p:extLst>
          </p:nvPr>
        </p:nvGraphicFramePr>
        <p:xfrm>
          <a:off x="2505453" y="1822112"/>
          <a:ext cx="3477845" cy="2111713"/>
        </p:xfrm>
        <a:graphic>
          <a:graphicData uri="http://schemas.openxmlformats.org/drawingml/2006/table">
            <a:tbl>
              <a:tblPr firstRow="1" bandRow="1">
                <a:effectLst>
                  <a:outerShdw dist="38103" dir="5400000" algn="tl">
                    <a:srgbClr val="000000"/>
                  </a:outerShdw>
                </a:effectLst>
                <a:tableStyleId>{2D5ABB26-0587-4C30-8999-92F81FD0307C}</a:tableStyleId>
              </a:tblPr>
              <a:tblGrid>
                <a:gridCol w="496835">
                  <a:extLst>
                    <a:ext uri="{9D8B030D-6E8A-4147-A177-3AD203B41FA5}">
                      <a16:colId xmlns:a16="http://schemas.microsoft.com/office/drawing/2014/main" val="256846026"/>
                    </a:ext>
                  </a:extLst>
                </a:gridCol>
                <a:gridCol w="496835">
                  <a:extLst>
                    <a:ext uri="{9D8B030D-6E8A-4147-A177-3AD203B41FA5}">
                      <a16:colId xmlns:a16="http://schemas.microsoft.com/office/drawing/2014/main" val="2257527877"/>
                    </a:ext>
                  </a:extLst>
                </a:gridCol>
                <a:gridCol w="496835">
                  <a:extLst>
                    <a:ext uri="{9D8B030D-6E8A-4147-A177-3AD203B41FA5}">
                      <a16:colId xmlns:a16="http://schemas.microsoft.com/office/drawing/2014/main" val="4145448609"/>
                    </a:ext>
                  </a:extLst>
                </a:gridCol>
                <a:gridCol w="496835">
                  <a:extLst>
                    <a:ext uri="{9D8B030D-6E8A-4147-A177-3AD203B41FA5}">
                      <a16:colId xmlns:a16="http://schemas.microsoft.com/office/drawing/2014/main" val="835481753"/>
                    </a:ext>
                  </a:extLst>
                </a:gridCol>
                <a:gridCol w="496835">
                  <a:extLst>
                    <a:ext uri="{9D8B030D-6E8A-4147-A177-3AD203B41FA5}">
                      <a16:colId xmlns:a16="http://schemas.microsoft.com/office/drawing/2014/main" val="3853400446"/>
                    </a:ext>
                  </a:extLst>
                </a:gridCol>
                <a:gridCol w="496835">
                  <a:extLst>
                    <a:ext uri="{9D8B030D-6E8A-4147-A177-3AD203B41FA5}">
                      <a16:colId xmlns:a16="http://schemas.microsoft.com/office/drawing/2014/main" val="1113717072"/>
                    </a:ext>
                  </a:extLst>
                </a:gridCol>
                <a:gridCol w="496835">
                  <a:extLst>
                    <a:ext uri="{9D8B030D-6E8A-4147-A177-3AD203B41FA5}">
                      <a16:colId xmlns:a16="http://schemas.microsoft.com/office/drawing/2014/main" val="3757867286"/>
                    </a:ext>
                  </a:extLst>
                </a:gridCol>
              </a:tblGrid>
              <a:tr h="353323">
                <a:tc>
                  <a:txBody>
                    <a:bodyPr/>
                    <a:lstStyle/>
                    <a:p>
                      <a:pPr marL="0" lvl="0" algn="ctr" defTabSz="914400" rtl="0" eaLnBrk="1" fontAlgn="ctr" latinLnBrk="0" hangingPunct="1"/>
                      <a:r>
                        <a:rPr lang="zh-TW" altLang="en-US" sz="1800" b="1" kern="1200" dirty="0">
                          <a:solidFill>
                            <a:srgbClr val="000000"/>
                          </a:solidFill>
                          <a:effectLst/>
                          <a:latin typeface="微軟正黑體" panose="020B0604030504040204" pitchFamily="34" charset="-120"/>
                          <a:ea typeface="微軟正黑體" panose="020B0604030504040204" pitchFamily="34" charset="-120"/>
                          <a:cs typeface="Arial" panose="020B0604020202020204" pitchFamily="34" charset="0"/>
                        </a:rPr>
                        <a:t>日</a:t>
                      </a:r>
                      <a:endParaRPr lang="en-US" sz="1800" b="1" kern="1200" dirty="0">
                        <a:solidFill>
                          <a:srgbClr val="000000"/>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bg1">
                        <a:lumMod val="75000"/>
                      </a:schemeClr>
                    </a:solidFill>
                  </a:tcPr>
                </a:tc>
                <a:tc>
                  <a:txBody>
                    <a:bodyPr/>
                    <a:lstStyle/>
                    <a:p>
                      <a:pPr marL="0" lvl="0" algn="ctr" defTabSz="914400" rtl="0" eaLnBrk="1" fontAlgn="ctr" latinLnBrk="0" hangingPunct="1"/>
                      <a:r>
                        <a:rPr lang="zh-TW" sz="1800" b="1" kern="1200" dirty="0">
                          <a:solidFill>
                            <a:srgbClr val="000000"/>
                          </a:solidFill>
                          <a:effectLst/>
                          <a:latin typeface="微軟正黑體" panose="020B0604030504040204" pitchFamily="34" charset="-120"/>
                          <a:ea typeface="微軟正黑體" panose="020B0604030504040204" pitchFamily="34" charset="-120"/>
                          <a:cs typeface="Arial" panose="020B0604020202020204" pitchFamily="34" charset="0"/>
                        </a:rPr>
                        <a:t>一</a:t>
                      </a:r>
                      <a:endParaRPr lang="en-US" sz="1800" b="1" kern="1200" dirty="0">
                        <a:solidFill>
                          <a:srgbClr val="000000"/>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bg1">
                        <a:lumMod val="75000"/>
                      </a:schemeClr>
                    </a:solidFill>
                  </a:tcPr>
                </a:tc>
                <a:tc>
                  <a:txBody>
                    <a:bodyPr/>
                    <a:lstStyle/>
                    <a:p>
                      <a:pPr marL="0" lvl="0" algn="ctr" defTabSz="914400" rtl="0" eaLnBrk="1" fontAlgn="ctr" latinLnBrk="0" hangingPunct="1"/>
                      <a:r>
                        <a:rPr lang="zh-TW" sz="1800" b="1" kern="1200" dirty="0">
                          <a:solidFill>
                            <a:srgbClr val="000000"/>
                          </a:solidFill>
                          <a:effectLst/>
                          <a:latin typeface="微軟正黑體" panose="020B0604030504040204" pitchFamily="34" charset="-120"/>
                          <a:ea typeface="微軟正黑體" panose="020B0604030504040204" pitchFamily="34" charset="-120"/>
                          <a:cs typeface="Arial" panose="020B0604020202020204" pitchFamily="34" charset="0"/>
                        </a:rPr>
                        <a:t>二</a:t>
                      </a:r>
                      <a:endParaRPr lang="en-US" sz="1800" b="1" kern="1200" dirty="0">
                        <a:solidFill>
                          <a:srgbClr val="000000"/>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bg1">
                        <a:lumMod val="75000"/>
                      </a:schemeClr>
                    </a:solidFill>
                  </a:tcPr>
                </a:tc>
                <a:tc>
                  <a:txBody>
                    <a:bodyPr/>
                    <a:lstStyle/>
                    <a:p>
                      <a:pPr marL="0" lvl="0" algn="ctr" defTabSz="914400" rtl="0" eaLnBrk="1" fontAlgn="ctr" latinLnBrk="0" hangingPunct="1"/>
                      <a:r>
                        <a:rPr lang="zh-TW" sz="1800" b="1" kern="1200" dirty="0">
                          <a:solidFill>
                            <a:srgbClr val="000000"/>
                          </a:solidFill>
                          <a:effectLst/>
                          <a:latin typeface="微軟正黑體" panose="020B0604030504040204" pitchFamily="34" charset="-120"/>
                          <a:ea typeface="微軟正黑體" panose="020B0604030504040204" pitchFamily="34" charset="-120"/>
                          <a:cs typeface="Arial" panose="020B0604020202020204" pitchFamily="34" charset="0"/>
                        </a:rPr>
                        <a:t>三</a:t>
                      </a:r>
                      <a:endParaRPr lang="en-US" sz="1800" b="1" kern="1200" dirty="0">
                        <a:solidFill>
                          <a:srgbClr val="000000"/>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bg1">
                        <a:lumMod val="75000"/>
                      </a:schemeClr>
                    </a:solidFill>
                  </a:tcPr>
                </a:tc>
                <a:tc>
                  <a:txBody>
                    <a:bodyPr/>
                    <a:lstStyle/>
                    <a:p>
                      <a:pPr marL="0" lvl="0" algn="ctr" defTabSz="914400" rtl="0" eaLnBrk="1" fontAlgn="ctr" latinLnBrk="0" hangingPunct="1"/>
                      <a:r>
                        <a:rPr lang="zh-TW" sz="1800" b="1" kern="1200" dirty="0">
                          <a:solidFill>
                            <a:srgbClr val="000000"/>
                          </a:solidFill>
                          <a:effectLst/>
                          <a:latin typeface="微軟正黑體" panose="020B0604030504040204" pitchFamily="34" charset="-120"/>
                          <a:ea typeface="微軟正黑體" panose="020B0604030504040204" pitchFamily="34" charset="-120"/>
                          <a:cs typeface="Arial" panose="020B0604020202020204" pitchFamily="34" charset="0"/>
                        </a:rPr>
                        <a:t>四</a:t>
                      </a:r>
                      <a:endParaRPr lang="en-US" sz="1800" b="1" kern="1200" dirty="0">
                        <a:solidFill>
                          <a:srgbClr val="000000"/>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bg1">
                        <a:lumMod val="75000"/>
                      </a:schemeClr>
                    </a:solidFill>
                  </a:tcPr>
                </a:tc>
                <a:tc>
                  <a:txBody>
                    <a:bodyPr/>
                    <a:lstStyle/>
                    <a:p>
                      <a:pPr marL="0" lvl="0" algn="ctr" defTabSz="914400" rtl="0" eaLnBrk="1" fontAlgn="ctr" latinLnBrk="0" hangingPunct="1"/>
                      <a:r>
                        <a:rPr lang="zh-TW" sz="1800" b="1" kern="1200" dirty="0">
                          <a:solidFill>
                            <a:srgbClr val="000000"/>
                          </a:solidFill>
                          <a:effectLst/>
                          <a:latin typeface="微軟正黑體" panose="020B0604030504040204" pitchFamily="34" charset="-120"/>
                          <a:ea typeface="微軟正黑體" panose="020B0604030504040204" pitchFamily="34" charset="-120"/>
                          <a:cs typeface="Arial" panose="020B0604020202020204" pitchFamily="34" charset="0"/>
                        </a:rPr>
                        <a:t>五</a:t>
                      </a:r>
                      <a:endParaRPr lang="en-US" sz="1800" b="1" kern="1200" dirty="0">
                        <a:solidFill>
                          <a:srgbClr val="000000"/>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bg1">
                        <a:lumMod val="75000"/>
                      </a:schemeClr>
                    </a:solidFill>
                  </a:tcPr>
                </a:tc>
                <a:tc>
                  <a:txBody>
                    <a:bodyPr/>
                    <a:lstStyle/>
                    <a:p>
                      <a:pPr marL="0" lvl="0" algn="ctr" defTabSz="914400" rtl="0" eaLnBrk="1" fontAlgn="ctr" latinLnBrk="0" hangingPunct="1"/>
                      <a:r>
                        <a:rPr lang="zh-TW" sz="1800" b="1" kern="1200" dirty="0">
                          <a:solidFill>
                            <a:srgbClr val="000000"/>
                          </a:solidFill>
                          <a:effectLst/>
                          <a:latin typeface="微軟正黑體" panose="020B0604030504040204" pitchFamily="34" charset="-120"/>
                          <a:ea typeface="微軟正黑體" panose="020B0604030504040204" pitchFamily="34" charset="-120"/>
                          <a:cs typeface="Arial" panose="020B0604020202020204" pitchFamily="34" charset="0"/>
                        </a:rPr>
                        <a:t>六</a:t>
                      </a:r>
                      <a:endParaRPr lang="en-US" sz="1800" b="1" kern="1200" dirty="0">
                        <a:solidFill>
                          <a:srgbClr val="000000"/>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2097508803"/>
                  </a:ext>
                </a:extLst>
              </a:tr>
              <a:tr h="290152">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b">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b">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zh-TW" alt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b">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b">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800" b="1" kern="1200" dirty="0" smtClean="0">
                          <a:solidFill>
                            <a:schemeClr val="bg1">
                              <a:lumMod val="50000"/>
                            </a:schemeClr>
                          </a:solidFill>
                          <a:latin typeface="Arial" panose="020B0604020202020204" pitchFamily="34" charset="0"/>
                          <a:ea typeface="+mn-ea"/>
                          <a:cs typeface="Arial" panose="020B0604020202020204" pitchFamily="34" charset="0"/>
                        </a:rPr>
                        <a:t>1</a:t>
                      </a:r>
                      <a:endParaRPr 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b">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800" b="1" kern="1200" dirty="0" smtClean="0">
                          <a:solidFill>
                            <a:schemeClr val="bg1">
                              <a:lumMod val="50000"/>
                            </a:schemeClr>
                          </a:solidFill>
                          <a:latin typeface="Arial" panose="020B0604020202020204" pitchFamily="34" charset="0"/>
                          <a:ea typeface="+mn-ea"/>
                          <a:cs typeface="Arial" panose="020B0604020202020204" pitchFamily="34" charset="0"/>
                        </a:rPr>
                        <a:t>2</a:t>
                      </a:r>
                      <a:endParaRPr 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b">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TW" sz="1800" b="1" kern="1200" dirty="0" smtClean="0">
                          <a:solidFill>
                            <a:schemeClr val="bg1">
                              <a:lumMod val="50000"/>
                            </a:schemeClr>
                          </a:solidFill>
                          <a:latin typeface="Arial" panose="020B0604020202020204" pitchFamily="34" charset="0"/>
                          <a:ea typeface="+mn-ea"/>
                          <a:cs typeface="Arial" panose="020B0604020202020204" pitchFamily="34" charset="0"/>
                        </a:rPr>
                        <a:t>3</a:t>
                      </a:r>
                      <a:endParaRPr lang="zh-TW" alt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b">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315709961"/>
                  </a:ext>
                </a:extLst>
              </a:tr>
              <a:tr h="310896">
                <a:tc>
                  <a:txBody>
                    <a:bodyPr/>
                    <a:lstStyle/>
                    <a:p>
                      <a:pPr marL="0" lvl="0" algn="ctr" defTabSz="914400" rtl="0" eaLnBrk="1" fontAlgn="ctr" latinLnBrk="0" hangingPunct="1"/>
                      <a:r>
                        <a:rPr lang="en-US" sz="1800" b="1" kern="1200" dirty="0" smtClean="0">
                          <a:solidFill>
                            <a:schemeClr val="bg1">
                              <a:lumMod val="50000"/>
                            </a:schemeClr>
                          </a:solidFill>
                          <a:latin typeface="Arial" panose="020B0604020202020204" pitchFamily="34" charset="0"/>
                          <a:ea typeface="+mn-ea"/>
                          <a:cs typeface="Arial" panose="020B0604020202020204" pitchFamily="34" charset="0"/>
                        </a:rPr>
                        <a:t>4</a:t>
                      </a:r>
                      <a:endParaRPr 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b">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TW" sz="1800" b="1" kern="1200" dirty="0" smtClean="0">
                          <a:solidFill>
                            <a:schemeClr val="bg1">
                              <a:lumMod val="50000"/>
                            </a:schemeClr>
                          </a:solidFill>
                          <a:latin typeface="Arial" panose="020B0604020202020204" pitchFamily="34" charset="0"/>
                          <a:ea typeface="+mn-ea"/>
                          <a:cs typeface="Arial" panose="020B0604020202020204" pitchFamily="34" charset="0"/>
                        </a:rPr>
                        <a:t>5</a:t>
                      </a:r>
                      <a:endParaRPr lang="en-US" altLang="zh-TW"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b">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TW" sz="1800" b="1" kern="1200" dirty="0" smtClean="0">
                          <a:solidFill>
                            <a:schemeClr val="bg1">
                              <a:lumMod val="50000"/>
                            </a:schemeClr>
                          </a:solidFill>
                          <a:latin typeface="Arial" panose="020B0604020202020204" pitchFamily="34" charset="0"/>
                          <a:ea typeface="+mn-ea"/>
                          <a:cs typeface="Arial" panose="020B0604020202020204" pitchFamily="34" charset="0"/>
                        </a:rPr>
                        <a:t>6</a:t>
                      </a:r>
                      <a:endParaRPr lang="en-US" altLang="zh-TW"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b">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noFill/>
                  </a:tcPr>
                </a:tc>
                <a:tc>
                  <a:txBody>
                    <a:bodyPr/>
                    <a:lstStyle/>
                    <a:p>
                      <a:pPr marL="0" lvl="0" algn="ctr" defTabSz="914400" rtl="0" eaLnBrk="1" fontAlgn="ctr" latinLnBrk="0" hangingPunct="1"/>
                      <a:r>
                        <a:rPr lang="en-US" sz="1800" b="1" kern="1200" dirty="0" smtClean="0">
                          <a:solidFill>
                            <a:schemeClr val="bg1">
                              <a:lumMod val="50000"/>
                            </a:schemeClr>
                          </a:solidFill>
                          <a:latin typeface="Arial" panose="020B0604020202020204" pitchFamily="34" charset="0"/>
                          <a:ea typeface="+mn-ea"/>
                          <a:cs typeface="Arial" panose="020B0604020202020204" pitchFamily="34" charset="0"/>
                        </a:rPr>
                        <a:t>7</a:t>
                      </a:r>
                      <a:endParaRPr 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b">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marL="0" lvl="0" algn="ctr" defTabSz="914400" rtl="0" eaLnBrk="1" fontAlgn="ctr" latinLnBrk="0" hangingPunct="1"/>
                      <a:r>
                        <a:rPr lang="en-US" sz="1800" b="1" kern="1200" dirty="0" smtClean="0">
                          <a:solidFill>
                            <a:schemeClr val="bg1">
                              <a:lumMod val="50000"/>
                            </a:schemeClr>
                          </a:solidFill>
                          <a:latin typeface="Arial" panose="020B0604020202020204" pitchFamily="34" charset="0"/>
                          <a:ea typeface="+mn-ea"/>
                          <a:cs typeface="Arial" panose="020B0604020202020204" pitchFamily="34" charset="0"/>
                        </a:rPr>
                        <a:t>8</a:t>
                      </a:r>
                      <a:endParaRPr 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b">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marL="0" lvl="0" algn="ctr" defTabSz="914400" rtl="0" eaLnBrk="1" fontAlgn="ctr" latinLnBrk="0" hangingPunct="1"/>
                      <a:r>
                        <a:rPr lang="en-US" sz="1800" b="1" kern="1200" dirty="0" smtClean="0">
                          <a:solidFill>
                            <a:schemeClr val="bg1">
                              <a:lumMod val="50000"/>
                            </a:schemeClr>
                          </a:solidFill>
                          <a:latin typeface="Arial" panose="020B0604020202020204" pitchFamily="34" charset="0"/>
                          <a:ea typeface="+mn-ea"/>
                          <a:cs typeface="Arial" panose="020B0604020202020204" pitchFamily="34" charset="0"/>
                        </a:rPr>
                        <a:t>9</a:t>
                      </a:r>
                      <a:endParaRPr 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b">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None/>
                        <a:tabLst/>
                      </a:pPr>
                      <a:r>
                        <a:rPr lang="en-US" sz="1800" b="1" kern="1200" dirty="0" smtClean="0">
                          <a:solidFill>
                            <a:schemeClr val="bg1">
                              <a:lumMod val="50000"/>
                            </a:schemeClr>
                          </a:solidFill>
                          <a:latin typeface="Arial" panose="020B0604020202020204" pitchFamily="34" charset="0"/>
                          <a:ea typeface="+mn-ea"/>
                          <a:cs typeface="Arial" panose="020B0604020202020204" pitchFamily="34" charset="0"/>
                        </a:rPr>
                        <a:t>10</a:t>
                      </a:r>
                      <a:endParaRPr 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b">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4076629822"/>
                  </a:ext>
                </a:extLst>
              </a:tr>
              <a:tr h="374904">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800" b="1" kern="1200" dirty="0" smtClean="0">
                          <a:solidFill>
                            <a:schemeClr val="bg1">
                              <a:lumMod val="50000"/>
                            </a:schemeClr>
                          </a:solidFill>
                          <a:latin typeface="Arial" panose="020B0604020202020204" pitchFamily="34" charset="0"/>
                          <a:ea typeface="+mn-ea"/>
                          <a:cs typeface="Arial" panose="020B0604020202020204" pitchFamily="34" charset="0"/>
                        </a:rPr>
                        <a:t>11</a:t>
                      </a:r>
                      <a:endParaRPr 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b">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TW" sz="1800" b="1" kern="1200" dirty="0" smtClean="0">
                          <a:solidFill>
                            <a:schemeClr val="bg1">
                              <a:lumMod val="50000"/>
                            </a:schemeClr>
                          </a:solidFill>
                          <a:latin typeface="Arial" panose="020B0604020202020204" pitchFamily="34" charset="0"/>
                          <a:ea typeface="+mn-ea"/>
                          <a:cs typeface="Arial" panose="020B0604020202020204" pitchFamily="34" charset="0"/>
                        </a:rPr>
                        <a:t>12</a:t>
                      </a:r>
                      <a:endParaRPr lang="zh-TW" alt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b">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TW" sz="1800" b="1" kern="1200" dirty="0" smtClean="0">
                          <a:solidFill>
                            <a:schemeClr val="bg1">
                              <a:lumMod val="50000"/>
                            </a:schemeClr>
                          </a:solidFill>
                          <a:latin typeface="Arial" panose="020B0604020202020204" pitchFamily="34" charset="0"/>
                          <a:ea typeface="+mn-ea"/>
                          <a:cs typeface="Arial" panose="020B0604020202020204" pitchFamily="34" charset="0"/>
                        </a:rPr>
                        <a:t>13</a:t>
                      </a:r>
                      <a:endParaRPr lang="zh-TW" alt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b">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800" b="1" kern="1200" dirty="0" smtClean="0">
                          <a:solidFill>
                            <a:schemeClr val="bg1">
                              <a:lumMod val="50000"/>
                            </a:schemeClr>
                          </a:solidFill>
                          <a:latin typeface="Arial" panose="020B0604020202020204" pitchFamily="34" charset="0"/>
                          <a:ea typeface="+mn-ea"/>
                          <a:cs typeface="Arial" panose="020B0604020202020204" pitchFamily="34" charset="0"/>
                        </a:rPr>
                        <a:t>14</a:t>
                      </a:r>
                      <a:endParaRPr 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b">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800" b="1" kern="1200" dirty="0" smtClean="0">
                          <a:solidFill>
                            <a:schemeClr val="bg1">
                              <a:lumMod val="50000"/>
                            </a:schemeClr>
                          </a:solidFill>
                          <a:latin typeface="Arial" panose="020B0604020202020204" pitchFamily="34" charset="0"/>
                          <a:ea typeface="+mn-ea"/>
                          <a:cs typeface="Arial" panose="020B0604020202020204" pitchFamily="34" charset="0"/>
                        </a:rPr>
                        <a:t>15</a:t>
                      </a:r>
                      <a:endParaRPr 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b">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800" b="1" kern="1200" dirty="0" smtClean="0">
                          <a:solidFill>
                            <a:schemeClr val="bg1">
                              <a:lumMod val="50000"/>
                            </a:schemeClr>
                          </a:solidFill>
                          <a:latin typeface="Arial" panose="020B0604020202020204" pitchFamily="34" charset="0"/>
                          <a:ea typeface="+mn-ea"/>
                          <a:cs typeface="Arial" panose="020B0604020202020204" pitchFamily="34" charset="0"/>
                        </a:rPr>
                        <a:t>16</a:t>
                      </a:r>
                      <a:endParaRPr 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b">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800" b="1" kern="1200" dirty="0" smtClean="0">
                          <a:solidFill>
                            <a:schemeClr val="bg1">
                              <a:lumMod val="50000"/>
                            </a:schemeClr>
                          </a:solidFill>
                          <a:latin typeface="Arial" panose="020B0604020202020204" pitchFamily="34" charset="0"/>
                          <a:ea typeface="+mn-ea"/>
                          <a:cs typeface="Arial" panose="020B0604020202020204" pitchFamily="34" charset="0"/>
                        </a:rPr>
                        <a:t>17</a:t>
                      </a:r>
                      <a:endParaRPr 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b">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047869064"/>
                  </a:ext>
                </a:extLst>
              </a:tr>
              <a:tr h="393192">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800" b="1" kern="1200" dirty="0" smtClean="0">
                          <a:solidFill>
                            <a:schemeClr val="bg1">
                              <a:lumMod val="50000"/>
                            </a:schemeClr>
                          </a:solidFill>
                          <a:latin typeface="Arial" panose="020B0604020202020204" pitchFamily="34" charset="0"/>
                          <a:ea typeface="+mn-ea"/>
                          <a:cs typeface="Arial" panose="020B0604020202020204" pitchFamily="34" charset="0"/>
                        </a:rPr>
                        <a:t>18</a:t>
                      </a:r>
                      <a:endParaRPr 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b">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TW" sz="1800" b="1" kern="1200" dirty="0" smtClean="0">
                          <a:solidFill>
                            <a:schemeClr val="bg1">
                              <a:lumMod val="50000"/>
                            </a:schemeClr>
                          </a:solidFill>
                          <a:latin typeface="Arial" panose="020B0604020202020204" pitchFamily="34" charset="0"/>
                          <a:ea typeface="+mn-ea"/>
                          <a:cs typeface="Arial" panose="020B0604020202020204" pitchFamily="34" charset="0"/>
                        </a:rPr>
                        <a:t>19</a:t>
                      </a:r>
                      <a:endParaRPr lang="zh-TW" alt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b">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TW" sz="1800" b="1" kern="1200" dirty="0" smtClean="0">
                          <a:solidFill>
                            <a:schemeClr val="bg1">
                              <a:lumMod val="50000"/>
                            </a:schemeClr>
                          </a:solidFill>
                          <a:latin typeface="Arial" panose="020B0604020202020204" pitchFamily="34" charset="0"/>
                          <a:ea typeface="+mn-ea"/>
                          <a:cs typeface="Arial" panose="020B0604020202020204" pitchFamily="34" charset="0"/>
                        </a:rPr>
                        <a:t>20</a:t>
                      </a:r>
                      <a:endParaRPr lang="zh-TW" alt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b">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800" b="1" kern="1200" dirty="0" smtClean="0">
                          <a:solidFill>
                            <a:schemeClr val="bg1">
                              <a:lumMod val="50000"/>
                            </a:schemeClr>
                          </a:solidFill>
                          <a:latin typeface="Arial" panose="020B0604020202020204" pitchFamily="34" charset="0"/>
                          <a:ea typeface="+mn-ea"/>
                          <a:cs typeface="Arial" panose="020B0604020202020204" pitchFamily="34" charset="0"/>
                        </a:rPr>
                        <a:t>21</a:t>
                      </a:r>
                      <a:endParaRPr 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b">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800" b="1" kern="1200" dirty="0" smtClean="0">
                          <a:solidFill>
                            <a:srgbClr val="FF0000"/>
                          </a:solidFill>
                          <a:latin typeface="Arial" panose="020B0604020202020204" pitchFamily="34" charset="0"/>
                          <a:ea typeface="+mn-ea"/>
                          <a:cs typeface="Arial" panose="020B0604020202020204" pitchFamily="34" charset="0"/>
                        </a:rPr>
                        <a:t>22</a:t>
                      </a:r>
                      <a:endParaRPr lang="en-US" sz="1800" b="1" kern="1200" dirty="0">
                        <a:solidFill>
                          <a:srgbClr val="FF0000"/>
                        </a:solidFill>
                        <a:latin typeface="Arial" panose="020B0604020202020204" pitchFamily="34" charset="0"/>
                        <a:ea typeface="+mn-ea"/>
                        <a:cs typeface="Arial" panose="020B0604020202020204" pitchFamily="34" charset="0"/>
                      </a:endParaRPr>
                    </a:p>
                  </a:txBody>
                  <a:tcPr marL="9528" marR="9528" marT="9528" marB="0" anchor="b">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C000"/>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800" b="1" kern="1200" dirty="0" smtClean="0">
                          <a:solidFill>
                            <a:srgbClr val="FF0000"/>
                          </a:solidFill>
                          <a:latin typeface="Arial" panose="020B0604020202020204" pitchFamily="34" charset="0"/>
                          <a:ea typeface="+mn-ea"/>
                          <a:cs typeface="Arial" panose="020B0604020202020204" pitchFamily="34" charset="0"/>
                        </a:rPr>
                        <a:t>23</a:t>
                      </a:r>
                      <a:endParaRPr lang="en-US" sz="1800" b="1" kern="1200" dirty="0">
                        <a:solidFill>
                          <a:srgbClr val="FF0000"/>
                        </a:solidFill>
                        <a:latin typeface="Arial" panose="020B0604020202020204" pitchFamily="34" charset="0"/>
                        <a:ea typeface="+mn-ea"/>
                        <a:cs typeface="Arial" panose="020B0604020202020204" pitchFamily="34" charset="0"/>
                      </a:endParaRPr>
                    </a:p>
                  </a:txBody>
                  <a:tcPr marL="9528" marR="9528" marT="9528" marB="0" anchor="b">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C000"/>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800" b="1" kern="1200" dirty="0" smtClean="0">
                          <a:solidFill>
                            <a:srgbClr val="FF0000"/>
                          </a:solidFill>
                          <a:latin typeface="Arial" panose="020B0604020202020204" pitchFamily="34" charset="0"/>
                          <a:ea typeface="+mn-ea"/>
                          <a:cs typeface="Arial" panose="020B0604020202020204" pitchFamily="34" charset="0"/>
                        </a:rPr>
                        <a:t>24</a:t>
                      </a:r>
                      <a:endParaRPr lang="en-US" sz="1800" b="1" kern="1200" dirty="0">
                        <a:solidFill>
                          <a:srgbClr val="FF0000"/>
                        </a:solidFill>
                        <a:latin typeface="Arial" panose="020B0604020202020204" pitchFamily="34" charset="0"/>
                        <a:ea typeface="+mn-ea"/>
                        <a:cs typeface="Arial" panose="020B0604020202020204" pitchFamily="34" charset="0"/>
                      </a:endParaRPr>
                    </a:p>
                  </a:txBody>
                  <a:tcPr marL="9528" marR="9528" marT="9528" marB="0" anchor="b">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C000"/>
                    </a:solidFill>
                  </a:tcPr>
                </a:tc>
                <a:extLst>
                  <a:ext uri="{0D108BD9-81ED-4DB2-BD59-A6C34878D82A}">
                    <a16:rowId xmlns:a16="http://schemas.microsoft.com/office/drawing/2014/main" val="1400703856"/>
                  </a:ext>
                </a:extLst>
              </a:tr>
              <a:tr h="376809">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800" b="1" kern="1200" dirty="0" smtClean="0">
                          <a:solidFill>
                            <a:srgbClr val="FF0000"/>
                          </a:solidFill>
                          <a:latin typeface="Arial" panose="020B0604020202020204" pitchFamily="34" charset="0"/>
                          <a:ea typeface="+mn-ea"/>
                          <a:cs typeface="Arial" panose="020B0604020202020204" pitchFamily="34" charset="0"/>
                        </a:rPr>
                        <a:t>25</a:t>
                      </a:r>
                      <a:endParaRPr lang="en-US" sz="1800" b="1" kern="1200" dirty="0">
                        <a:solidFill>
                          <a:srgbClr val="FF0000"/>
                        </a:solidFill>
                        <a:latin typeface="Arial" panose="020B0604020202020204" pitchFamily="34" charset="0"/>
                        <a:ea typeface="+mn-ea"/>
                        <a:cs typeface="Arial" panose="020B0604020202020204" pitchFamily="34" charset="0"/>
                      </a:endParaRPr>
                    </a:p>
                  </a:txBody>
                  <a:tcPr marL="9528" marR="9528" marT="9528" marB="0" anchor="b">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C000"/>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TW" sz="1800" b="1" kern="1200" dirty="0" smtClean="0">
                          <a:solidFill>
                            <a:srgbClr val="FF0000"/>
                          </a:solidFill>
                          <a:latin typeface="Arial" panose="020B0604020202020204" pitchFamily="34" charset="0"/>
                          <a:ea typeface="+mn-ea"/>
                          <a:cs typeface="Arial" panose="020B0604020202020204" pitchFamily="34" charset="0"/>
                        </a:rPr>
                        <a:t>26</a:t>
                      </a:r>
                      <a:endParaRPr lang="en-US" altLang="zh-TW" sz="1800" b="1" kern="1200" dirty="0">
                        <a:solidFill>
                          <a:srgbClr val="FF0000"/>
                        </a:solidFill>
                        <a:latin typeface="Arial" panose="020B0604020202020204" pitchFamily="34" charset="0"/>
                        <a:ea typeface="+mn-ea"/>
                        <a:cs typeface="Arial" panose="020B0604020202020204" pitchFamily="34" charset="0"/>
                      </a:endParaRPr>
                    </a:p>
                  </a:txBody>
                  <a:tcPr marL="9528" marR="9528" marT="9528" marB="0" anchor="b">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C000"/>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TW" sz="1800" b="1" kern="1200" dirty="0" smtClean="0">
                          <a:solidFill>
                            <a:srgbClr val="FF0000"/>
                          </a:solidFill>
                          <a:latin typeface="Arial" panose="020B0604020202020204" pitchFamily="34" charset="0"/>
                          <a:ea typeface="+mn-ea"/>
                          <a:cs typeface="Arial" panose="020B0604020202020204" pitchFamily="34" charset="0"/>
                        </a:rPr>
                        <a:t>27</a:t>
                      </a:r>
                      <a:endParaRPr lang="zh-TW" altLang="en-US" sz="1800" b="1" kern="1200" dirty="0">
                        <a:solidFill>
                          <a:srgbClr val="FF0000"/>
                        </a:solidFill>
                        <a:latin typeface="Arial" panose="020B0604020202020204" pitchFamily="34" charset="0"/>
                        <a:ea typeface="+mn-ea"/>
                        <a:cs typeface="Arial" panose="020B0604020202020204" pitchFamily="34" charset="0"/>
                      </a:endParaRPr>
                    </a:p>
                  </a:txBody>
                  <a:tcPr marL="9528" marR="9528" marT="9528" marB="0" anchor="b">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C000"/>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TW" sz="1800" b="1" kern="1200" dirty="0" smtClean="0">
                          <a:solidFill>
                            <a:srgbClr val="FF0000"/>
                          </a:solidFill>
                          <a:latin typeface="Arial" panose="020B0604020202020204" pitchFamily="34" charset="0"/>
                          <a:ea typeface="+mn-ea"/>
                          <a:cs typeface="Arial" panose="020B0604020202020204" pitchFamily="34" charset="0"/>
                        </a:rPr>
                        <a:t>28</a:t>
                      </a:r>
                      <a:endParaRPr lang="zh-TW" altLang="en-US" sz="1800" b="1" kern="1200" dirty="0">
                        <a:solidFill>
                          <a:srgbClr val="FF0000"/>
                        </a:solidFill>
                        <a:latin typeface="Arial" panose="020B0604020202020204" pitchFamily="34" charset="0"/>
                        <a:ea typeface="+mn-ea"/>
                        <a:cs typeface="Arial" panose="020B0604020202020204" pitchFamily="34" charset="0"/>
                      </a:endParaRPr>
                    </a:p>
                  </a:txBody>
                  <a:tcPr marL="9528" marR="9528" marT="9528" marB="0" anchor="b">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C000"/>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TW" sz="1800" b="1" kern="1200" dirty="0" smtClean="0">
                          <a:solidFill>
                            <a:srgbClr val="FF0000"/>
                          </a:solidFill>
                          <a:latin typeface="Arial" panose="020B0604020202020204" pitchFamily="34" charset="0"/>
                          <a:ea typeface="+mn-ea"/>
                          <a:cs typeface="Arial" panose="020B0604020202020204" pitchFamily="34" charset="0"/>
                        </a:rPr>
                        <a:t>29</a:t>
                      </a:r>
                      <a:endParaRPr lang="zh-TW" altLang="en-US" sz="1800" b="1" kern="1200" dirty="0">
                        <a:solidFill>
                          <a:srgbClr val="FF0000"/>
                        </a:solidFill>
                        <a:latin typeface="Arial" panose="020B0604020202020204" pitchFamily="34" charset="0"/>
                        <a:ea typeface="+mn-ea"/>
                        <a:cs typeface="Arial" panose="020B0604020202020204" pitchFamily="34" charset="0"/>
                      </a:endParaRPr>
                    </a:p>
                  </a:txBody>
                  <a:tcPr marL="9528" marR="9528" marT="9528" marB="0" anchor="b">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C000"/>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TW" sz="1800" b="1" kern="1200" dirty="0" smtClean="0">
                          <a:solidFill>
                            <a:srgbClr val="FF0000"/>
                          </a:solidFill>
                          <a:latin typeface="Arial" panose="020B0604020202020204" pitchFamily="34" charset="0"/>
                          <a:ea typeface="+mn-ea"/>
                          <a:cs typeface="Arial" panose="020B0604020202020204" pitchFamily="34" charset="0"/>
                        </a:rPr>
                        <a:t>30</a:t>
                      </a:r>
                      <a:endParaRPr lang="zh-TW" altLang="en-US" sz="1800" b="1" kern="1200" dirty="0">
                        <a:solidFill>
                          <a:srgbClr val="FF0000"/>
                        </a:solidFill>
                        <a:latin typeface="Arial" panose="020B0604020202020204" pitchFamily="34" charset="0"/>
                        <a:ea typeface="+mn-ea"/>
                        <a:cs typeface="Arial" panose="020B0604020202020204" pitchFamily="34" charset="0"/>
                      </a:endParaRPr>
                    </a:p>
                  </a:txBody>
                  <a:tcPr marL="9528" marR="9528" marT="9528" marB="0" anchor="b">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C000"/>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TW" sz="1800" b="1" kern="1200" dirty="0" smtClean="0">
                          <a:solidFill>
                            <a:srgbClr val="FF0000"/>
                          </a:solidFill>
                          <a:latin typeface="Arial" panose="020B0604020202020204" pitchFamily="34" charset="0"/>
                          <a:ea typeface="+mn-ea"/>
                          <a:cs typeface="Arial" panose="020B0604020202020204" pitchFamily="34" charset="0"/>
                        </a:rPr>
                        <a:t>31</a:t>
                      </a:r>
                      <a:endParaRPr lang="en-US" altLang="zh-TW" sz="1800" b="1" kern="1200" dirty="0">
                        <a:solidFill>
                          <a:srgbClr val="FF0000"/>
                        </a:solidFill>
                        <a:latin typeface="Arial" panose="020B0604020202020204" pitchFamily="34" charset="0"/>
                        <a:ea typeface="+mn-ea"/>
                        <a:cs typeface="Arial" panose="020B0604020202020204" pitchFamily="34" charset="0"/>
                      </a:endParaRPr>
                    </a:p>
                  </a:txBody>
                  <a:tcPr marL="9528" marR="9528" marT="9528" marB="0" anchor="b">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C000"/>
                    </a:solidFill>
                  </a:tcPr>
                </a:tc>
                <a:extLst>
                  <a:ext uri="{0D108BD9-81ED-4DB2-BD59-A6C34878D82A}">
                    <a16:rowId xmlns:a16="http://schemas.microsoft.com/office/drawing/2014/main" val="4269090484"/>
                  </a:ext>
                </a:extLst>
              </a:tr>
            </a:tbl>
          </a:graphicData>
        </a:graphic>
      </p:graphicFrame>
      <p:sp>
        <p:nvSpPr>
          <p:cNvPr id="11" name="矩形 10"/>
          <p:cNvSpPr/>
          <p:nvPr/>
        </p:nvSpPr>
        <p:spPr>
          <a:xfrm>
            <a:off x="2505456" y="1351180"/>
            <a:ext cx="3477842" cy="441044"/>
          </a:xfrm>
          <a:prstGeom prst="rect">
            <a:avLst/>
          </a:prstGeom>
          <a:solidFill>
            <a:schemeClr val="accent1">
              <a:lumMod val="20000"/>
              <a:lumOff val="80000"/>
            </a:schemeClr>
          </a:solidFill>
          <a:ln w="38100">
            <a:solidFill>
              <a:schemeClr val="bg1"/>
            </a:solidFill>
          </a:ln>
          <a:effectLst>
            <a:outerShdw blurRad="50800" dist="38100" dir="16200000" rotWithShape="0">
              <a:prstClr val="black">
                <a:alpha val="40000"/>
              </a:prstClr>
            </a:outerShdw>
          </a:effectLst>
        </p:spPr>
        <p:style>
          <a:lnRef idx="2">
            <a:schemeClr val="accent5">
              <a:shade val="50000"/>
            </a:schemeClr>
          </a:lnRef>
          <a:fillRef idx="1">
            <a:schemeClr val="accent5"/>
          </a:fillRef>
          <a:effectRef idx="0">
            <a:schemeClr val="accent5"/>
          </a:effectRef>
          <a:fontRef idx="minor">
            <a:schemeClr val="lt1"/>
          </a:fontRef>
        </p:style>
        <p:txBody>
          <a:bodyPr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defRPr/>
            </a:pPr>
            <a:r>
              <a:rPr lang="en-US" altLang="zh-TW" sz="2800" b="1" dirty="0" smtClean="0">
                <a:solidFill>
                  <a:srgbClr val="000000"/>
                </a:solidFill>
                <a:ea typeface="標楷體" panose="03000509000000000000" pitchFamily="65" charset="-120"/>
              </a:rPr>
              <a:t>114.05</a:t>
            </a:r>
            <a:endParaRPr lang="zh-TW" altLang="en-US" sz="2800" b="1" dirty="0">
              <a:solidFill>
                <a:srgbClr val="000000"/>
              </a:solidFill>
              <a:ea typeface="標楷體" panose="03000509000000000000" pitchFamily="65" charset="-120"/>
            </a:endParaRPr>
          </a:p>
        </p:txBody>
      </p:sp>
      <p:graphicFrame>
        <p:nvGraphicFramePr>
          <p:cNvPr id="7" name="表格 17"/>
          <p:cNvGraphicFramePr>
            <a:graphicFrameLocks noGrp="1"/>
          </p:cNvGraphicFramePr>
          <p:nvPr>
            <p:extLst>
              <p:ext uri="{D42A27DB-BD31-4B8C-83A1-F6EECF244321}">
                <p14:modId xmlns:p14="http://schemas.microsoft.com/office/powerpoint/2010/main" val="1925631362"/>
              </p:ext>
            </p:extLst>
          </p:nvPr>
        </p:nvGraphicFramePr>
        <p:xfrm>
          <a:off x="6244784" y="1810512"/>
          <a:ext cx="3429566" cy="2123312"/>
        </p:xfrm>
        <a:graphic>
          <a:graphicData uri="http://schemas.openxmlformats.org/drawingml/2006/table">
            <a:tbl>
              <a:tblPr firstRow="1" bandRow="1">
                <a:effectLst>
                  <a:outerShdw dist="38103" dir="5400000" algn="tl">
                    <a:srgbClr val="000000"/>
                  </a:outerShdw>
                </a:effectLst>
                <a:tableStyleId>{2D5ABB26-0587-4C30-8999-92F81FD0307C}</a:tableStyleId>
              </a:tblPr>
              <a:tblGrid>
                <a:gridCol w="489938">
                  <a:extLst>
                    <a:ext uri="{9D8B030D-6E8A-4147-A177-3AD203B41FA5}">
                      <a16:colId xmlns:a16="http://schemas.microsoft.com/office/drawing/2014/main" val="256846026"/>
                    </a:ext>
                  </a:extLst>
                </a:gridCol>
                <a:gridCol w="489938">
                  <a:extLst>
                    <a:ext uri="{9D8B030D-6E8A-4147-A177-3AD203B41FA5}">
                      <a16:colId xmlns:a16="http://schemas.microsoft.com/office/drawing/2014/main" val="2257527877"/>
                    </a:ext>
                  </a:extLst>
                </a:gridCol>
                <a:gridCol w="489938">
                  <a:extLst>
                    <a:ext uri="{9D8B030D-6E8A-4147-A177-3AD203B41FA5}">
                      <a16:colId xmlns:a16="http://schemas.microsoft.com/office/drawing/2014/main" val="4145448609"/>
                    </a:ext>
                  </a:extLst>
                </a:gridCol>
                <a:gridCol w="489938">
                  <a:extLst>
                    <a:ext uri="{9D8B030D-6E8A-4147-A177-3AD203B41FA5}">
                      <a16:colId xmlns:a16="http://schemas.microsoft.com/office/drawing/2014/main" val="835481753"/>
                    </a:ext>
                  </a:extLst>
                </a:gridCol>
                <a:gridCol w="489938">
                  <a:extLst>
                    <a:ext uri="{9D8B030D-6E8A-4147-A177-3AD203B41FA5}">
                      <a16:colId xmlns:a16="http://schemas.microsoft.com/office/drawing/2014/main" val="3853400446"/>
                    </a:ext>
                  </a:extLst>
                </a:gridCol>
                <a:gridCol w="489938">
                  <a:extLst>
                    <a:ext uri="{9D8B030D-6E8A-4147-A177-3AD203B41FA5}">
                      <a16:colId xmlns:a16="http://schemas.microsoft.com/office/drawing/2014/main" val="1113717072"/>
                    </a:ext>
                  </a:extLst>
                </a:gridCol>
                <a:gridCol w="489938">
                  <a:extLst>
                    <a:ext uri="{9D8B030D-6E8A-4147-A177-3AD203B41FA5}">
                      <a16:colId xmlns:a16="http://schemas.microsoft.com/office/drawing/2014/main" val="3757867286"/>
                    </a:ext>
                  </a:extLst>
                </a:gridCol>
              </a:tblGrid>
              <a:tr h="374408">
                <a:tc>
                  <a:txBody>
                    <a:bodyPr/>
                    <a:lstStyle/>
                    <a:p>
                      <a:pPr marL="0" lvl="0" algn="ctr" defTabSz="914400" rtl="0" eaLnBrk="1" fontAlgn="ctr" latinLnBrk="0" hangingPunct="1"/>
                      <a:r>
                        <a:rPr lang="zh-TW" altLang="en-US" sz="1800" b="1" kern="1200" dirty="0">
                          <a:solidFill>
                            <a:srgbClr val="000000"/>
                          </a:solidFill>
                          <a:effectLst/>
                          <a:latin typeface="微軟正黑體" panose="020B0604030504040204" pitchFamily="34" charset="-120"/>
                          <a:ea typeface="微軟正黑體" panose="020B0604030504040204" pitchFamily="34" charset="-120"/>
                          <a:cs typeface="Arial" panose="020B0604020202020204" pitchFamily="34" charset="0"/>
                        </a:rPr>
                        <a:t>日</a:t>
                      </a:r>
                      <a:endParaRPr lang="en-US" sz="1800" b="1" kern="1200" dirty="0">
                        <a:solidFill>
                          <a:srgbClr val="000000"/>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bg1">
                        <a:lumMod val="75000"/>
                      </a:schemeClr>
                    </a:solidFill>
                  </a:tcPr>
                </a:tc>
                <a:tc>
                  <a:txBody>
                    <a:bodyPr/>
                    <a:lstStyle/>
                    <a:p>
                      <a:pPr marL="0" lvl="0" algn="ctr" defTabSz="914400" rtl="0" eaLnBrk="1" fontAlgn="ctr" latinLnBrk="0" hangingPunct="1"/>
                      <a:r>
                        <a:rPr lang="zh-TW" sz="1800" b="1" kern="1200" dirty="0">
                          <a:solidFill>
                            <a:srgbClr val="000000"/>
                          </a:solidFill>
                          <a:effectLst/>
                          <a:latin typeface="微軟正黑體" panose="020B0604030504040204" pitchFamily="34" charset="-120"/>
                          <a:ea typeface="微軟正黑體" panose="020B0604030504040204" pitchFamily="34" charset="-120"/>
                          <a:cs typeface="Arial" panose="020B0604020202020204" pitchFamily="34" charset="0"/>
                        </a:rPr>
                        <a:t>一</a:t>
                      </a:r>
                      <a:endParaRPr lang="en-US" sz="1800" b="1" kern="1200" dirty="0">
                        <a:solidFill>
                          <a:srgbClr val="000000"/>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bg1">
                        <a:lumMod val="75000"/>
                      </a:schemeClr>
                    </a:solidFill>
                  </a:tcPr>
                </a:tc>
                <a:tc>
                  <a:txBody>
                    <a:bodyPr/>
                    <a:lstStyle/>
                    <a:p>
                      <a:pPr marL="0" lvl="0" algn="ctr" defTabSz="914400" rtl="0" eaLnBrk="1" fontAlgn="ctr" latinLnBrk="0" hangingPunct="1"/>
                      <a:r>
                        <a:rPr lang="zh-TW" sz="1800" b="1" kern="1200" dirty="0">
                          <a:solidFill>
                            <a:srgbClr val="000000"/>
                          </a:solidFill>
                          <a:effectLst/>
                          <a:latin typeface="微軟正黑體" panose="020B0604030504040204" pitchFamily="34" charset="-120"/>
                          <a:ea typeface="微軟正黑體" panose="020B0604030504040204" pitchFamily="34" charset="-120"/>
                          <a:cs typeface="Arial" panose="020B0604020202020204" pitchFamily="34" charset="0"/>
                        </a:rPr>
                        <a:t>二</a:t>
                      </a:r>
                      <a:endParaRPr lang="en-US" sz="1800" b="1" kern="1200" dirty="0">
                        <a:solidFill>
                          <a:srgbClr val="000000"/>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bg1">
                        <a:lumMod val="75000"/>
                      </a:schemeClr>
                    </a:solidFill>
                  </a:tcPr>
                </a:tc>
                <a:tc>
                  <a:txBody>
                    <a:bodyPr/>
                    <a:lstStyle/>
                    <a:p>
                      <a:pPr marL="0" lvl="0" algn="ctr" defTabSz="914400" rtl="0" eaLnBrk="1" fontAlgn="ctr" latinLnBrk="0" hangingPunct="1"/>
                      <a:r>
                        <a:rPr lang="zh-TW" sz="1800" b="1" kern="1200" dirty="0">
                          <a:solidFill>
                            <a:srgbClr val="000000"/>
                          </a:solidFill>
                          <a:effectLst/>
                          <a:latin typeface="微軟正黑體" panose="020B0604030504040204" pitchFamily="34" charset="-120"/>
                          <a:ea typeface="微軟正黑體" panose="020B0604030504040204" pitchFamily="34" charset="-120"/>
                          <a:cs typeface="Arial" panose="020B0604020202020204" pitchFamily="34" charset="0"/>
                        </a:rPr>
                        <a:t>三</a:t>
                      </a:r>
                      <a:endParaRPr lang="en-US" sz="1800" b="1" kern="1200" dirty="0">
                        <a:solidFill>
                          <a:srgbClr val="000000"/>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bg1">
                        <a:lumMod val="75000"/>
                      </a:schemeClr>
                    </a:solidFill>
                  </a:tcPr>
                </a:tc>
                <a:tc>
                  <a:txBody>
                    <a:bodyPr/>
                    <a:lstStyle/>
                    <a:p>
                      <a:pPr marL="0" lvl="0" algn="ctr" defTabSz="914400" rtl="0" eaLnBrk="1" fontAlgn="ctr" latinLnBrk="0" hangingPunct="1"/>
                      <a:r>
                        <a:rPr lang="zh-TW" sz="1800" b="1" kern="1200" dirty="0">
                          <a:solidFill>
                            <a:srgbClr val="000000"/>
                          </a:solidFill>
                          <a:effectLst/>
                          <a:latin typeface="微軟正黑體" panose="020B0604030504040204" pitchFamily="34" charset="-120"/>
                          <a:ea typeface="微軟正黑體" panose="020B0604030504040204" pitchFamily="34" charset="-120"/>
                          <a:cs typeface="Arial" panose="020B0604020202020204" pitchFamily="34" charset="0"/>
                        </a:rPr>
                        <a:t>四</a:t>
                      </a:r>
                      <a:endParaRPr lang="en-US" sz="1800" b="1" kern="1200" dirty="0">
                        <a:solidFill>
                          <a:srgbClr val="000000"/>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bg1">
                        <a:lumMod val="75000"/>
                      </a:schemeClr>
                    </a:solidFill>
                  </a:tcPr>
                </a:tc>
                <a:tc>
                  <a:txBody>
                    <a:bodyPr/>
                    <a:lstStyle/>
                    <a:p>
                      <a:pPr marL="0" lvl="0" algn="ctr" defTabSz="914400" rtl="0" eaLnBrk="1" fontAlgn="ctr" latinLnBrk="0" hangingPunct="1"/>
                      <a:r>
                        <a:rPr lang="zh-TW" sz="1800" b="1" kern="1200" dirty="0">
                          <a:solidFill>
                            <a:srgbClr val="000000"/>
                          </a:solidFill>
                          <a:effectLst/>
                          <a:latin typeface="微軟正黑體" panose="020B0604030504040204" pitchFamily="34" charset="-120"/>
                          <a:ea typeface="微軟正黑體" panose="020B0604030504040204" pitchFamily="34" charset="-120"/>
                          <a:cs typeface="Arial" panose="020B0604020202020204" pitchFamily="34" charset="0"/>
                        </a:rPr>
                        <a:t>五</a:t>
                      </a:r>
                      <a:endParaRPr lang="en-US" sz="1800" b="1" kern="1200" dirty="0">
                        <a:solidFill>
                          <a:srgbClr val="000000"/>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bg1">
                        <a:lumMod val="75000"/>
                      </a:schemeClr>
                    </a:solidFill>
                  </a:tcPr>
                </a:tc>
                <a:tc>
                  <a:txBody>
                    <a:bodyPr/>
                    <a:lstStyle/>
                    <a:p>
                      <a:pPr marL="0" lvl="0" algn="ctr" defTabSz="914400" rtl="0" eaLnBrk="1" fontAlgn="ctr" latinLnBrk="0" hangingPunct="1"/>
                      <a:r>
                        <a:rPr lang="zh-TW" sz="1800" b="1" kern="1200" dirty="0">
                          <a:solidFill>
                            <a:srgbClr val="000000"/>
                          </a:solidFill>
                          <a:effectLst/>
                          <a:latin typeface="微軟正黑體" panose="020B0604030504040204" pitchFamily="34" charset="-120"/>
                          <a:ea typeface="微軟正黑體" panose="020B0604030504040204" pitchFamily="34" charset="-120"/>
                          <a:cs typeface="Arial" panose="020B0604020202020204" pitchFamily="34" charset="0"/>
                        </a:rPr>
                        <a:t>六</a:t>
                      </a:r>
                      <a:endParaRPr lang="en-US" sz="1800" b="1" kern="1200" dirty="0">
                        <a:solidFill>
                          <a:srgbClr val="000000"/>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2097508803"/>
                  </a:ext>
                </a:extLst>
              </a:tr>
              <a:tr h="308198">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800" b="1" kern="1200" dirty="0" smtClean="0">
                          <a:solidFill>
                            <a:srgbClr val="FF0000"/>
                          </a:solidFill>
                          <a:latin typeface="Arial" panose="020B0604020202020204" pitchFamily="34" charset="0"/>
                          <a:ea typeface="+mn-ea"/>
                          <a:cs typeface="Arial" panose="020B0604020202020204" pitchFamily="34" charset="0"/>
                        </a:rPr>
                        <a:t>1</a:t>
                      </a:r>
                      <a:endParaRPr lang="en-US" sz="1800" b="1" kern="1200" dirty="0">
                        <a:solidFill>
                          <a:srgbClr val="FF0000"/>
                        </a:solidFill>
                        <a:latin typeface="Arial" panose="020B0604020202020204" pitchFamily="34" charset="0"/>
                        <a:ea typeface="+mn-ea"/>
                        <a:cs typeface="Arial" panose="020B0604020202020204" pitchFamily="34" charset="0"/>
                      </a:endParaRPr>
                    </a:p>
                  </a:txBody>
                  <a:tcPr marL="9528" marR="9528" marT="9528" marB="0" anchor="b">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C000"/>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800" b="1" kern="1200" dirty="0" smtClean="0">
                          <a:solidFill>
                            <a:srgbClr val="FF0000"/>
                          </a:solidFill>
                          <a:latin typeface="Arial" panose="020B0604020202020204" pitchFamily="34" charset="0"/>
                          <a:ea typeface="+mn-ea"/>
                          <a:cs typeface="Arial" panose="020B0604020202020204" pitchFamily="34" charset="0"/>
                        </a:rPr>
                        <a:t>2</a:t>
                      </a:r>
                      <a:endParaRPr lang="en-US" sz="1800" b="1" kern="1200" dirty="0">
                        <a:solidFill>
                          <a:srgbClr val="FF0000"/>
                        </a:solidFill>
                        <a:latin typeface="Arial" panose="020B0604020202020204" pitchFamily="34" charset="0"/>
                        <a:ea typeface="+mn-ea"/>
                        <a:cs typeface="Arial" panose="020B0604020202020204" pitchFamily="34" charset="0"/>
                      </a:endParaRPr>
                    </a:p>
                  </a:txBody>
                  <a:tcPr marL="9528" marR="9528" marT="9528" marB="0" anchor="b">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C000"/>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TW" sz="1800" b="1" kern="1200" dirty="0" smtClean="0">
                          <a:solidFill>
                            <a:schemeClr val="bg1">
                              <a:lumMod val="50000"/>
                            </a:schemeClr>
                          </a:solidFill>
                          <a:latin typeface="Arial" panose="020B0604020202020204" pitchFamily="34" charset="0"/>
                          <a:ea typeface="+mn-ea"/>
                          <a:cs typeface="Arial" panose="020B0604020202020204" pitchFamily="34" charset="0"/>
                        </a:rPr>
                        <a:t>3</a:t>
                      </a:r>
                      <a:endParaRPr lang="zh-TW" alt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b">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800" b="1" kern="1200" dirty="0" smtClean="0">
                          <a:solidFill>
                            <a:schemeClr val="bg1">
                              <a:lumMod val="50000"/>
                            </a:schemeClr>
                          </a:solidFill>
                          <a:latin typeface="Arial" panose="020B0604020202020204" pitchFamily="34" charset="0"/>
                          <a:ea typeface="+mn-ea"/>
                          <a:cs typeface="Arial" panose="020B0604020202020204" pitchFamily="34" charset="0"/>
                        </a:rPr>
                        <a:t>4</a:t>
                      </a:r>
                      <a:endParaRPr 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b">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800" b="1" kern="1200" dirty="0" smtClean="0">
                          <a:solidFill>
                            <a:schemeClr val="bg1">
                              <a:lumMod val="50000"/>
                            </a:schemeClr>
                          </a:solidFill>
                          <a:latin typeface="Arial" panose="020B0604020202020204" pitchFamily="34" charset="0"/>
                          <a:ea typeface="+mn-ea"/>
                          <a:cs typeface="Arial" panose="020B0604020202020204" pitchFamily="34" charset="0"/>
                        </a:rPr>
                        <a:t>5</a:t>
                      </a:r>
                      <a:endParaRPr 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b">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800" b="1" kern="1200" dirty="0" smtClean="0">
                          <a:solidFill>
                            <a:schemeClr val="bg1">
                              <a:lumMod val="50000"/>
                            </a:schemeClr>
                          </a:solidFill>
                          <a:latin typeface="Arial" panose="020B0604020202020204" pitchFamily="34" charset="0"/>
                          <a:ea typeface="+mn-ea"/>
                          <a:cs typeface="Arial" panose="020B0604020202020204" pitchFamily="34" charset="0"/>
                        </a:rPr>
                        <a:t>6</a:t>
                      </a:r>
                      <a:endParaRPr 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b">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TW" sz="1800" b="1" kern="1200" dirty="0" smtClean="0">
                          <a:solidFill>
                            <a:schemeClr val="bg1">
                              <a:lumMod val="50000"/>
                            </a:schemeClr>
                          </a:solidFill>
                          <a:latin typeface="Arial" panose="020B0604020202020204" pitchFamily="34" charset="0"/>
                          <a:ea typeface="+mn-ea"/>
                          <a:cs typeface="Arial" panose="020B0604020202020204" pitchFamily="34" charset="0"/>
                        </a:rPr>
                        <a:t>7</a:t>
                      </a:r>
                      <a:endParaRPr lang="zh-TW" alt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b">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315709961"/>
                  </a:ext>
                </a:extLst>
              </a:tr>
              <a:tr h="297546">
                <a:tc>
                  <a:txBody>
                    <a:bodyPr/>
                    <a:lstStyle/>
                    <a:p>
                      <a:pPr marL="0" lvl="0" algn="ctr" defTabSz="914400" rtl="0" eaLnBrk="1" fontAlgn="ctr" latinLnBrk="0" hangingPunct="1"/>
                      <a:r>
                        <a:rPr lang="en-US" sz="1800" b="1" kern="1200" dirty="0" smtClean="0">
                          <a:solidFill>
                            <a:schemeClr val="bg1">
                              <a:lumMod val="50000"/>
                            </a:schemeClr>
                          </a:solidFill>
                          <a:latin typeface="Arial" panose="020B0604020202020204" pitchFamily="34" charset="0"/>
                          <a:ea typeface="+mn-ea"/>
                          <a:cs typeface="Arial" panose="020B0604020202020204" pitchFamily="34" charset="0"/>
                        </a:rPr>
                        <a:t>8</a:t>
                      </a:r>
                      <a:endParaRPr 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b">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TW" sz="1800" b="1" kern="1200" dirty="0" smtClean="0">
                          <a:solidFill>
                            <a:schemeClr val="bg1">
                              <a:lumMod val="50000"/>
                            </a:schemeClr>
                          </a:solidFill>
                          <a:latin typeface="Arial" panose="020B0604020202020204" pitchFamily="34" charset="0"/>
                          <a:ea typeface="+mn-ea"/>
                          <a:cs typeface="Arial" panose="020B0604020202020204" pitchFamily="34" charset="0"/>
                        </a:rPr>
                        <a:t>9</a:t>
                      </a:r>
                      <a:endParaRPr lang="en-US" altLang="zh-TW"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b">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TW" sz="1800" b="1" kern="1200" dirty="0" smtClean="0">
                          <a:solidFill>
                            <a:schemeClr val="bg1">
                              <a:lumMod val="50000"/>
                            </a:schemeClr>
                          </a:solidFill>
                          <a:latin typeface="Arial" panose="020B0604020202020204" pitchFamily="34" charset="0"/>
                          <a:ea typeface="+mn-ea"/>
                          <a:cs typeface="Arial" panose="020B0604020202020204" pitchFamily="34" charset="0"/>
                        </a:rPr>
                        <a:t>10</a:t>
                      </a:r>
                      <a:endParaRPr lang="en-US" altLang="zh-TW"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b">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noFill/>
                  </a:tcPr>
                </a:tc>
                <a:tc>
                  <a:txBody>
                    <a:bodyPr/>
                    <a:lstStyle/>
                    <a:p>
                      <a:pPr marL="0" lvl="0" algn="ctr" defTabSz="914400" rtl="0" eaLnBrk="1" fontAlgn="ctr" latinLnBrk="0" hangingPunct="1"/>
                      <a:r>
                        <a:rPr lang="en-US" sz="1800" b="1" kern="1200" dirty="0" smtClean="0">
                          <a:solidFill>
                            <a:schemeClr val="bg1">
                              <a:lumMod val="50000"/>
                            </a:schemeClr>
                          </a:solidFill>
                          <a:latin typeface="Arial" panose="020B0604020202020204" pitchFamily="34" charset="0"/>
                          <a:ea typeface="+mn-ea"/>
                          <a:cs typeface="Arial" panose="020B0604020202020204" pitchFamily="34" charset="0"/>
                        </a:rPr>
                        <a:t>11</a:t>
                      </a:r>
                      <a:endParaRPr 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b">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marL="0" lvl="0" algn="ctr" defTabSz="914400" rtl="0" eaLnBrk="1" fontAlgn="ctr" latinLnBrk="0" hangingPunct="1"/>
                      <a:r>
                        <a:rPr lang="en-US" sz="1800" b="1" kern="1200" dirty="0" smtClean="0">
                          <a:solidFill>
                            <a:schemeClr val="bg1">
                              <a:lumMod val="50000"/>
                            </a:schemeClr>
                          </a:solidFill>
                          <a:latin typeface="Arial" panose="020B0604020202020204" pitchFamily="34" charset="0"/>
                          <a:ea typeface="+mn-ea"/>
                          <a:cs typeface="Arial" panose="020B0604020202020204" pitchFamily="34" charset="0"/>
                        </a:rPr>
                        <a:t>12</a:t>
                      </a:r>
                      <a:endParaRPr 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b">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marL="0" lvl="0" algn="ctr" defTabSz="914400" rtl="0" eaLnBrk="1" fontAlgn="ctr" latinLnBrk="0" hangingPunct="1"/>
                      <a:r>
                        <a:rPr lang="en-US" sz="1800" b="1" kern="1200" dirty="0" smtClean="0">
                          <a:solidFill>
                            <a:schemeClr val="bg1">
                              <a:lumMod val="50000"/>
                            </a:schemeClr>
                          </a:solidFill>
                          <a:latin typeface="Arial" panose="020B0604020202020204" pitchFamily="34" charset="0"/>
                          <a:ea typeface="+mn-ea"/>
                          <a:cs typeface="Arial" panose="020B0604020202020204" pitchFamily="34" charset="0"/>
                        </a:rPr>
                        <a:t>13</a:t>
                      </a:r>
                      <a:endParaRPr 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b">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None/>
                        <a:tabLst/>
                      </a:pPr>
                      <a:r>
                        <a:rPr lang="en-US" sz="1800" b="1" kern="1200" dirty="0" smtClean="0">
                          <a:solidFill>
                            <a:schemeClr val="bg1">
                              <a:lumMod val="50000"/>
                            </a:schemeClr>
                          </a:solidFill>
                          <a:latin typeface="Arial" panose="020B0604020202020204" pitchFamily="34" charset="0"/>
                          <a:ea typeface="+mn-ea"/>
                          <a:cs typeface="Arial" panose="020B0604020202020204" pitchFamily="34" charset="0"/>
                        </a:rPr>
                        <a:t>14</a:t>
                      </a:r>
                      <a:endParaRPr 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b">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4076629822"/>
                  </a:ext>
                </a:extLst>
              </a:tr>
              <a:tr h="350054">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800" b="1" kern="1200" dirty="0" smtClean="0">
                          <a:solidFill>
                            <a:schemeClr val="bg1">
                              <a:lumMod val="50000"/>
                            </a:schemeClr>
                          </a:solidFill>
                          <a:latin typeface="Arial" panose="020B0604020202020204" pitchFamily="34" charset="0"/>
                          <a:ea typeface="+mn-ea"/>
                          <a:cs typeface="Arial" panose="020B0604020202020204" pitchFamily="34" charset="0"/>
                        </a:rPr>
                        <a:t>15</a:t>
                      </a:r>
                      <a:endParaRPr 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b">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TW" sz="1800" b="1" kern="1200" dirty="0" smtClean="0">
                          <a:solidFill>
                            <a:schemeClr val="bg1">
                              <a:lumMod val="50000"/>
                            </a:schemeClr>
                          </a:solidFill>
                          <a:latin typeface="Arial" panose="020B0604020202020204" pitchFamily="34" charset="0"/>
                          <a:ea typeface="+mn-ea"/>
                          <a:cs typeface="Arial" panose="020B0604020202020204" pitchFamily="34" charset="0"/>
                        </a:rPr>
                        <a:t>16</a:t>
                      </a:r>
                      <a:endParaRPr lang="zh-TW" alt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b">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TW" sz="1800" b="1" kern="1200" dirty="0" smtClean="0">
                          <a:solidFill>
                            <a:schemeClr val="bg1">
                              <a:lumMod val="50000"/>
                            </a:schemeClr>
                          </a:solidFill>
                          <a:latin typeface="Arial" panose="020B0604020202020204" pitchFamily="34" charset="0"/>
                          <a:ea typeface="+mn-ea"/>
                          <a:cs typeface="Arial" panose="020B0604020202020204" pitchFamily="34" charset="0"/>
                        </a:rPr>
                        <a:t>17</a:t>
                      </a:r>
                      <a:endParaRPr lang="zh-TW" alt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b">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800" b="1" kern="1200" dirty="0" smtClean="0">
                          <a:solidFill>
                            <a:schemeClr val="bg1">
                              <a:lumMod val="50000"/>
                            </a:schemeClr>
                          </a:solidFill>
                          <a:latin typeface="Arial" panose="020B0604020202020204" pitchFamily="34" charset="0"/>
                          <a:ea typeface="+mn-ea"/>
                          <a:cs typeface="Arial" panose="020B0604020202020204" pitchFamily="34" charset="0"/>
                        </a:rPr>
                        <a:t>18</a:t>
                      </a:r>
                      <a:endParaRPr 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b">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800" b="1" kern="1200" dirty="0" smtClean="0">
                          <a:solidFill>
                            <a:schemeClr val="bg1">
                              <a:lumMod val="50000"/>
                            </a:schemeClr>
                          </a:solidFill>
                          <a:latin typeface="Arial" panose="020B0604020202020204" pitchFamily="34" charset="0"/>
                          <a:ea typeface="+mn-ea"/>
                          <a:cs typeface="Arial" panose="020B0604020202020204" pitchFamily="34" charset="0"/>
                        </a:rPr>
                        <a:t>19</a:t>
                      </a:r>
                      <a:endParaRPr 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b">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800" b="1" kern="1200" dirty="0" smtClean="0">
                          <a:solidFill>
                            <a:schemeClr val="bg1">
                              <a:lumMod val="50000"/>
                            </a:schemeClr>
                          </a:solidFill>
                          <a:latin typeface="Arial" panose="020B0604020202020204" pitchFamily="34" charset="0"/>
                          <a:ea typeface="+mn-ea"/>
                          <a:cs typeface="Arial" panose="020B0604020202020204" pitchFamily="34" charset="0"/>
                        </a:rPr>
                        <a:t>20</a:t>
                      </a:r>
                      <a:endParaRPr 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b">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800" b="1" kern="1200" dirty="0" smtClean="0">
                          <a:solidFill>
                            <a:schemeClr val="bg1">
                              <a:lumMod val="50000"/>
                            </a:schemeClr>
                          </a:solidFill>
                          <a:latin typeface="Arial" panose="020B0604020202020204" pitchFamily="34" charset="0"/>
                          <a:ea typeface="+mn-ea"/>
                          <a:cs typeface="Arial" panose="020B0604020202020204" pitchFamily="34" charset="0"/>
                        </a:rPr>
                        <a:t>21</a:t>
                      </a:r>
                      <a:endParaRPr 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b">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047869064"/>
                  </a:ext>
                </a:extLst>
              </a:tr>
              <a:tr h="393811">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800" b="1" kern="1200" dirty="0" smtClean="0">
                          <a:solidFill>
                            <a:schemeClr val="bg1">
                              <a:lumMod val="50000"/>
                            </a:schemeClr>
                          </a:solidFill>
                          <a:latin typeface="Arial" panose="020B0604020202020204" pitchFamily="34" charset="0"/>
                          <a:ea typeface="+mn-ea"/>
                          <a:cs typeface="Arial" panose="020B0604020202020204" pitchFamily="34" charset="0"/>
                        </a:rPr>
                        <a:t>22</a:t>
                      </a:r>
                      <a:endParaRPr 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b">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TW" sz="1800" b="1" kern="1200" dirty="0" smtClean="0">
                          <a:solidFill>
                            <a:schemeClr val="bg1">
                              <a:lumMod val="50000"/>
                            </a:schemeClr>
                          </a:solidFill>
                          <a:latin typeface="Arial" panose="020B0604020202020204" pitchFamily="34" charset="0"/>
                          <a:ea typeface="+mn-ea"/>
                          <a:cs typeface="Arial" panose="020B0604020202020204" pitchFamily="34" charset="0"/>
                        </a:rPr>
                        <a:t>23</a:t>
                      </a:r>
                      <a:endParaRPr lang="zh-TW" alt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b">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TW" sz="1800" b="1" kern="1200" dirty="0" smtClean="0">
                          <a:solidFill>
                            <a:schemeClr val="bg1">
                              <a:lumMod val="50000"/>
                            </a:schemeClr>
                          </a:solidFill>
                          <a:latin typeface="Arial" panose="020B0604020202020204" pitchFamily="34" charset="0"/>
                          <a:ea typeface="+mn-ea"/>
                          <a:cs typeface="Arial" panose="020B0604020202020204" pitchFamily="34" charset="0"/>
                        </a:rPr>
                        <a:t>24</a:t>
                      </a:r>
                      <a:endParaRPr lang="zh-TW" alt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b">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800" b="1" kern="1200" dirty="0" smtClean="0">
                          <a:solidFill>
                            <a:schemeClr val="bg1">
                              <a:lumMod val="50000"/>
                            </a:schemeClr>
                          </a:solidFill>
                          <a:latin typeface="Arial" panose="020B0604020202020204" pitchFamily="34" charset="0"/>
                          <a:ea typeface="+mn-ea"/>
                          <a:cs typeface="Arial" panose="020B0604020202020204" pitchFamily="34" charset="0"/>
                        </a:rPr>
                        <a:t>25</a:t>
                      </a:r>
                      <a:endParaRPr 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b">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800" b="1" kern="1200" dirty="0" smtClean="0">
                          <a:solidFill>
                            <a:schemeClr val="bg1">
                              <a:lumMod val="50000"/>
                            </a:schemeClr>
                          </a:solidFill>
                          <a:latin typeface="Arial" panose="020B0604020202020204" pitchFamily="34" charset="0"/>
                          <a:ea typeface="+mn-ea"/>
                          <a:cs typeface="Arial" panose="020B0604020202020204" pitchFamily="34" charset="0"/>
                        </a:rPr>
                        <a:t>26</a:t>
                      </a:r>
                      <a:endParaRPr 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b">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800" b="1" kern="1200" dirty="0" smtClean="0">
                          <a:solidFill>
                            <a:schemeClr val="bg1">
                              <a:lumMod val="50000"/>
                            </a:schemeClr>
                          </a:solidFill>
                          <a:latin typeface="Arial" panose="020B0604020202020204" pitchFamily="34" charset="0"/>
                          <a:ea typeface="+mn-ea"/>
                          <a:cs typeface="Arial" panose="020B0604020202020204" pitchFamily="34" charset="0"/>
                        </a:rPr>
                        <a:t>27</a:t>
                      </a:r>
                      <a:endParaRPr 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b">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800" b="1" kern="1200" dirty="0" smtClean="0">
                          <a:solidFill>
                            <a:schemeClr val="bg1">
                              <a:lumMod val="50000"/>
                            </a:schemeClr>
                          </a:solidFill>
                          <a:latin typeface="Arial" panose="020B0604020202020204" pitchFamily="34" charset="0"/>
                          <a:ea typeface="+mn-ea"/>
                          <a:cs typeface="Arial" panose="020B0604020202020204" pitchFamily="34" charset="0"/>
                        </a:rPr>
                        <a:t>28</a:t>
                      </a:r>
                      <a:endParaRPr 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b">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400703856"/>
                  </a:ext>
                </a:extLst>
              </a:tr>
              <a:tr h="399295">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800" b="1" kern="1200" dirty="0" smtClean="0">
                          <a:solidFill>
                            <a:schemeClr val="bg1">
                              <a:lumMod val="50000"/>
                            </a:schemeClr>
                          </a:solidFill>
                          <a:latin typeface="Arial" panose="020B0604020202020204" pitchFamily="34" charset="0"/>
                          <a:ea typeface="+mn-ea"/>
                          <a:cs typeface="Arial" panose="020B0604020202020204" pitchFamily="34" charset="0"/>
                        </a:rPr>
                        <a:t>29</a:t>
                      </a:r>
                      <a:endParaRPr 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b">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TW" sz="1800" b="1" kern="1200" dirty="0" smtClean="0">
                          <a:solidFill>
                            <a:schemeClr val="bg1">
                              <a:lumMod val="50000"/>
                            </a:schemeClr>
                          </a:solidFill>
                          <a:latin typeface="Arial" panose="020B0604020202020204" pitchFamily="34" charset="0"/>
                          <a:ea typeface="+mn-ea"/>
                          <a:cs typeface="Arial" panose="020B0604020202020204" pitchFamily="34" charset="0"/>
                        </a:rPr>
                        <a:t>30</a:t>
                      </a:r>
                      <a:endParaRPr lang="en-US" altLang="zh-TW"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b">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zh-TW" alt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b">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zh-TW" alt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b">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zh-TW" alt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b">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zh-TW" altLang="en-US"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b">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en-US" altLang="zh-TW" sz="1800" b="1" kern="1200" dirty="0">
                        <a:solidFill>
                          <a:schemeClr val="bg1">
                            <a:lumMod val="50000"/>
                          </a:schemeClr>
                        </a:solidFill>
                        <a:latin typeface="Arial" panose="020B0604020202020204" pitchFamily="34" charset="0"/>
                        <a:ea typeface="+mn-ea"/>
                        <a:cs typeface="Arial" panose="020B0604020202020204" pitchFamily="34" charset="0"/>
                      </a:endParaRPr>
                    </a:p>
                  </a:txBody>
                  <a:tcPr marL="9528" marR="9528" marT="9528" marB="0" anchor="b">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4269090484"/>
                  </a:ext>
                </a:extLst>
              </a:tr>
            </a:tbl>
          </a:graphicData>
        </a:graphic>
      </p:graphicFrame>
      <p:sp>
        <p:nvSpPr>
          <p:cNvPr id="8" name="矩形 7"/>
          <p:cNvSpPr/>
          <p:nvPr/>
        </p:nvSpPr>
        <p:spPr>
          <a:xfrm>
            <a:off x="6244784" y="1343457"/>
            <a:ext cx="3429568" cy="448768"/>
          </a:xfrm>
          <a:prstGeom prst="rect">
            <a:avLst/>
          </a:prstGeom>
          <a:solidFill>
            <a:schemeClr val="accent1">
              <a:lumMod val="20000"/>
              <a:lumOff val="80000"/>
            </a:schemeClr>
          </a:solidFill>
          <a:ln w="38100">
            <a:solidFill>
              <a:schemeClr val="bg1"/>
            </a:solidFill>
          </a:ln>
          <a:effectLst>
            <a:outerShdw blurRad="50800" dist="38100" dir="16200000" rotWithShape="0">
              <a:prstClr val="black">
                <a:alpha val="40000"/>
              </a:prstClr>
            </a:outerShdw>
          </a:effectLst>
        </p:spPr>
        <p:style>
          <a:lnRef idx="2">
            <a:schemeClr val="accent5">
              <a:shade val="50000"/>
            </a:schemeClr>
          </a:lnRef>
          <a:fillRef idx="1">
            <a:schemeClr val="accent5"/>
          </a:fillRef>
          <a:effectRef idx="0">
            <a:schemeClr val="accent5"/>
          </a:effectRef>
          <a:fontRef idx="minor">
            <a:schemeClr val="lt1"/>
          </a:fontRef>
        </p:style>
        <p:txBody>
          <a:bodyPr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defRPr/>
            </a:pPr>
            <a:r>
              <a:rPr lang="en-US" altLang="zh-TW" sz="2800" b="1" dirty="0" smtClean="0">
                <a:solidFill>
                  <a:srgbClr val="000000"/>
                </a:solidFill>
                <a:ea typeface="標楷體" panose="03000509000000000000" pitchFamily="65" charset="-120"/>
              </a:rPr>
              <a:t>114.06</a:t>
            </a:r>
            <a:endParaRPr lang="zh-TW" altLang="en-US" sz="2800" b="1" dirty="0">
              <a:solidFill>
                <a:srgbClr val="000000"/>
              </a:solidFill>
              <a:ea typeface="標楷體" panose="03000509000000000000" pitchFamily="65" charset="-120"/>
            </a:endParaRPr>
          </a:p>
        </p:txBody>
      </p:sp>
    </p:spTree>
    <p:extLst>
      <p:ext uri="{BB962C8B-B14F-4D97-AF65-F5344CB8AC3E}">
        <p14:creationId xmlns:p14="http://schemas.microsoft.com/office/powerpoint/2010/main" val="249610198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格 5"/>
          <p:cNvGraphicFramePr>
            <a:graphicFrameLocks noGrp="1"/>
          </p:cNvGraphicFramePr>
          <p:nvPr>
            <p:extLst>
              <p:ext uri="{D42A27DB-BD31-4B8C-83A1-F6EECF244321}">
                <p14:modId xmlns:p14="http://schemas.microsoft.com/office/powerpoint/2010/main" val="436891697"/>
              </p:ext>
            </p:extLst>
          </p:nvPr>
        </p:nvGraphicFramePr>
        <p:xfrm>
          <a:off x="179461" y="923612"/>
          <a:ext cx="11853015" cy="5574888"/>
        </p:xfrm>
        <a:graphic>
          <a:graphicData uri="http://schemas.openxmlformats.org/drawingml/2006/table">
            <a:tbl>
              <a:tblPr firstRow="1" firstCol="1" bandRow="1">
                <a:tableStyleId>{5DA37D80-6434-44D0-A028-1B22A696006F}</a:tableStyleId>
              </a:tblPr>
              <a:tblGrid>
                <a:gridCol w="2610024">
                  <a:extLst>
                    <a:ext uri="{9D8B030D-6E8A-4147-A177-3AD203B41FA5}">
                      <a16:colId xmlns:a16="http://schemas.microsoft.com/office/drawing/2014/main" val="20000"/>
                    </a:ext>
                  </a:extLst>
                </a:gridCol>
                <a:gridCol w="4241285">
                  <a:extLst>
                    <a:ext uri="{9D8B030D-6E8A-4147-A177-3AD203B41FA5}">
                      <a16:colId xmlns:a16="http://schemas.microsoft.com/office/drawing/2014/main" val="20001"/>
                    </a:ext>
                  </a:extLst>
                </a:gridCol>
                <a:gridCol w="5001706">
                  <a:extLst>
                    <a:ext uri="{9D8B030D-6E8A-4147-A177-3AD203B41FA5}">
                      <a16:colId xmlns:a16="http://schemas.microsoft.com/office/drawing/2014/main" val="20002"/>
                    </a:ext>
                  </a:extLst>
                </a:gridCol>
              </a:tblGrid>
              <a:tr h="476546">
                <a:tc>
                  <a:txBody>
                    <a:bodyPr/>
                    <a:lstStyle/>
                    <a:p>
                      <a:pPr algn="ctr">
                        <a:spcAft>
                          <a:spcPts val="0"/>
                        </a:spcAft>
                      </a:pPr>
                      <a:r>
                        <a:rPr lang="zh-TW" sz="2200" b="1" kern="1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時間</a:t>
                      </a:r>
                    </a:p>
                  </a:txBody>
                  <a:tcPr marL="17779" marR="1777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spcAft>
                          <a:spcPts val="0"/>
                        </a:spcAft>
                      </a:pPr>
                      <a:r>
                        <a:rPr lang="zh-TW" sz="2200" b="1" kern="1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議程</a:t>
                      </a:r>
                      <a:r>
                        <a:rPr lang="en-US" sz="2200" b="1" kern="1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lang="zh-TW" sz="2200" b="1" kern="1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內容</a:t>
                      </a:r>
                    </a:p>
                  </a:txBody>
                  <a:tcPr marL="17779" marR="1777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spcAft>
                          <a:spcPts val="0"/>
                        </a:spcAft>
                      </a:pPr>
                      <a:r>
                        <a:rPr lang="zh-TW" sz="2200" b="1" kern="1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備註</a:t>
                      </a:r>
                    </a:p>
                  </a:txBody>
                  <a:tcPr marL="17779" marR="1777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10000"/>
                  </a:ext>
                </a:extLst>
              </a:tr>
              <a:tr h="593854">
                <a:tc>
                  <a:txBody>
                    <a:bodyPr/>
                    <a:lstStyle/>
                    <a:p>
                      <a:pPr algn="ctr">
                        <a:spcAft>
                          <a:spcPts val="0"/>
                        </a:spcAft>
                      </a:pPr>
                      <a:r>
                        <a:rPr lang="en-US" sz="2200" b="1" kern="100" dirty="0" smtClean="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09:</a:t>
                      </a:r>
                      <a:r>
                        <a:rPr lang="en-US" altLang="zh-TW" sz="2200" b="1" kern="100" dirty="0" smtClean="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0</a:t>
                      </a:r>
                      <a:r>
                        <a:rPr lang="en-US" sz="2200" b="1" kern="100" dirty="0" smtClean="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0-</a:t>
                      </a:r>
                      <a:r>
                        <a:rPr lang="en-US" altLang="zh-TW" sz="2200" b="1" kern="100" dirty="0" smtClean="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09</a:t>
                      </a:r>
                      <a:r>
                        <a:rPr lang="en-US" sz="2200" b="1" kern="100" dirty="0" smtClean="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lang="en-US" altLang="zh-TW" sz="2200" b="1" kern="100" dirty="0" smtClean="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3</a:t>
                      </a:r>
                      <a:r>
                        <a:rPr lang="en-US" sz="2200" b="1" kern="100" dirty="0" smtClean="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0</a:t>
                      </a:r>
                      <a:endParaRPr lang="zh-TW" sz="2200" b="1" kern="1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endParaRPr>
                    </a:p>
                  </a:txBody>
                  <a:tcPr marL="17779" marR="1777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36830" algn="ctr">
                        <a:spcAft>
                          <a:spcPts val="0"/>
                        </a:spcAft>
                      </a:pPr>
                      <a:r>
                        <a:rPr lang="zh-TW" sz="2200" b="1" kern="1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報到</a:t>
                      </a:r>
                    </a:p>
                  </a:txBody>
                  <a:tcPr marL="17779" marR="1777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36830" algn="l">
                        <a:spcAft>
                          <a:spcPts val="0"/>
                        </a:spcAft>
                      </a:pPr>
                      <a:r>
                        <a:rPr lang="zh-TW" sz="2200" b="1" kern="1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報到及領取會議資料</a:t>
                      </a:r>
                    </a:p>
                  </a:txBody>
                  <a:tcPr marL="17779" marR="1777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1205651">
                <a:tc>
                  <a:txBody>
                    <a:bodyPr/>
                    <a:lstStyle/>
                    <a:p>
                      <a:pPr algn="ctr">
                        <a:spcAft>
                          <a:spcPts val="0"/>
                        </a:spcAft>
                      </a:pPr>
                      <a:r>
                        <a:rPr lang="en-US" sz="2200" b="1" kern="1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09:30-10:30</a:t>
                      </a:r>
                      <a:endParaRPr lang="zh-TW" sz="2200" b="1" kern="1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endParaRPr>
                    </a:p>
                  </a:txBody>
                  <a:tcPr marL="17779" marR="1777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lnSpc>
                          <a:spcPct val="150000"/>
                        </a:lnSpc>
                        <a:spcAft>
                          <a:spcPts val="0"/>
                        </a:spcAft>
                      </a:pPr>
                      <a:r>
                        <a:rPr lang="zh-TW" sz="2200" b="1" kern="1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「大學校院校務資料庫」</a:t>
                      </a:r>
                      <a:endParaRPr lang="en-US" altLang="zh-TW" sz="2200" b="1" kern="1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endParaRPr>
                    </a:p>
                    <a:p>
                      <a:pPr algn="ctr">
                        <a:lnSpc>
                          <a:spcPct val="150000"/>
                        </a:lnSpc>
                        <a:spcAft>
                          <a:spcPts val="0"/>
                        </a:spcAft>
                      </a:pPr>
                      <a:r>
                        <a:rPr lang="zh-TW" sz="2200" b="1" kern="1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填表說明</a:t>
                      </a:r>
                    </a:p>
                  </a:txBody>
                  <a:tcPr marL="17779" marR="1777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l">
                        <a:spcAft>
                          <a:spcPts val="0"/>
                        </a:spcAft>
                      </a:pPr>
                      <a:r>
                        <a:rPr lang="zh-TW" sz="2200" b="1" kern="1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主講人：</a:t>
                      </a:r>
                    </a:p>
                    <a:p>
                      <a:pPr algn="l">
                        <a:spcAft>
                          <a:spcPts val="0"/>
                        </a:spcAft>
                      </a:pPr>
                      <a:r>
                        <a:rPr lang="zh-TW" sz="2200" b="1" kern="1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大學校院校務資料庫作業小組</a:t>
                      </a:r>
                      <a:endParaRPr lang="en-US" altLang="zh-TW" sz="2200" b="1" kern="1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endParaRPr>
                    </a:p>
                    <a:p>
                      <a:pPr marL="720000" algn="l">
                        <a:spcAft>
                          <a:spcPts val="0"/>
                        </a:spcAft>
                      </a:pPr>
                      <a:r>
                        <a:rPr lang="en-US" sz="2200" b="1" kern="1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  </a:t>
                      </a:r>
                      <a:r>
                        <a:rPr lang="zh-TW" altLang="en-US" sz="2200" b="1" kern="1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         </a:t>
                      </a:r>
                      <a:r>
                        <a:rPr lang="zh-TW" sz="2200" b="1" kern="1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施學琦 </a:t>
                      </a:r>
                      <a:r>
                        <a:rPr lang="zh-TW" altLang="en-US" sz="2200" b="1" kern="100" dirty="0" smtClean="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老師</a:t>
                      </a:r>
                      <a:endParaRPr lang="zh-TW" sz="2200" b="1" kern="1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endParaRPr>
                    </a:p>
                  </a:txBody>
                  <a:tcPr marL="17779" marR="1777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10002"/>
                  </a:ext>
                </a:extLst>
              </a:tr>
              <a:tr h="363824">
                <a:tc>
                  <a:txBody>
                    <a:bodyPr/>
                    <a:lstStyle/>
                    <a:p>
                      <a:pPr algn="ctr">
                        <a:spcAft>
                          <a:spcPts val="0"/>
                        </a:spcAft>
                      </a:pPr>
                      <a:r>
                        <a:rPr lang="en-US" sz="2200" b="1" kern="1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10:30-10:40</a:t>
                      </a:r>
                      <a:endParaRPr lang="zh-TW" sz="2200" b="1" kern="1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endParaRPr>
                    </a:p>
                  </a:txBody>
                  <a:tcPr marL="17779" marR="1777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gridSpan="2">
                  <a:txBody>
                    <a:bodyPr/>
                    <a:lstStyle/>
                    <a:p>
                      <a:pPr algn="ctr">
                        <a:spcAft>
                          <a:spcPts val="0"/>
                        </a:spcAft>
                      </a:pPr>
                      <a:r>
                        <a:rPr lang="zh-TW" sz="2200" b="1" kern="1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休</a:t>
                      </a:r>
                      <a:r>
                        <a:rPr lang="en-US" altLang="zh-TW" sz="2200" b="1" kern="1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   </a:t>
                      </a:r>
                      <a:r>
                        <a:rPr lang="zh-TW" sz="2200" b="1" kern="1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息</a:t>
                      </a:r>
                    </a:p>
                  </a:txBody>
                  <a:tcPr marL="17779" marR="1777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spcAft>
                          <a:spcPts val="0"/>
                        </a:spcAft>
                      </a:pPr>
                      <a:endParaRPr lang="zh-TW" sz="2200" b="1" kern="1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endParaRPr>
                    </a:p>
                  </a:txBody>
                  <a:tcPr marL="17779" marR="17779" marT="0" marB="0" anchor="ctr">
                    <a:lnL w="12700" cap="flat" cmpd="sng" algn="ctr">
                      <a:solidFill>
                        <a:schemeClr val="accent5">
                          <a:lumMod val="75000"/>
                        </a:schemeClr>
                      </a:solidFill>
                      <a:prstDash val="solid"/>
                      <a:round/>
                      <a:headEnd type="none" w="med" len="med"/>
                      <a:tailEnd type="none" w="med" len="med"/>
                    </a:lnL>
                    <a:lnR w="12700" cap="flat" cmpd="sng" algn="ctr">
                      <a:solidFill>
                        <a:schemeClr val="accent5">
                          <a:lumMod val="75000"/>
                        </a:schemeClr>
                      </a:solidFill>
                      <a:prstDash val="solid"/>
                      <a:round/>
                      <a:headEnd type="none" w="med" len="med"/>
                      <a:tailEnd type="none" w="med" len="med"/>
                    </a:lnR>
                    <a:lnT w="12700" cap="flat" cmpd="sng" algn="ctr">
                      <a:solidFill>
                        <a:schemeClr val="accent5">
                          <a:lumMod val="7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1156419">
                <a:tc>
                  <a:txBody>
                    <a:bodyPr/>
                    <a:lstStyle/>
                    <a:p>
                      <a:pPr algn="ctr">
                        <a:spcAft>
                          <a:spcPts val="0"/>
                        </a:spcAft>
                      </a:pPr>
                      <a:r>
                        <a:rPr lang="en-US" sz="2200" b="1" kern="1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10:40-11:20</a:t>
                      </a:r>
                      <a:endParaRPr lang="zh-TW" sz="2200" b="1" kern="1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endParaRPr>
                    </a:p>
                  </a:txBody>
                  <a:tcPr marL="17779" marR="1777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lnSpc>
                          <a:spcPct val="150000"/>
                        </a:lnSpc>
                        <a:spcAft>
                          <a:spcPts val="0"/>
                        </a:spcAft>
                      </a:pPr>
                      <a:r>
                        <a:rPr lang="zh-TW" sz="2200" b="1" kern="1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「大學校院校務資料庫」</a:t>
                      </a:r>
                      <a:endParaRPr lang="en-US" altLang="zh-TW" sz="2200" b="1" kern="1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endParaRPr>
                    </a:p>
                    <a:p>
                      <a:pPr algn="ctr">
                        <a:lnSpc>
                          <a:spcPct val="150000"/>
                        </a:lnSpc>
                        <a:spcAft>
                          <a:spcPts val="0"/>
                        </a:spcAft>
                      </a:pPr>
                      <a:r>
                        <a:rPr lang="zh-TW" sz="2200" b="1" kern="1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系統操作說明及意見交流</a:t>
                      </a:r>
                    </a:p>
                  </a:txBody>
                  <a:tcPr marL="17779" marR="1777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l">
                        <a:spcAft>
                          <a:spcPts val="0"/>
                        </a:spcAft>
                      </a:pPr>
                      <a:r>
                        <a:rPr lang="zh-TW" sz="2200" b="1" kern="1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主講人：</a:t>
                      </a:r>
                    </a:p>
                    <a:p>
                      <a:pPr algn="l">
                        <a:spcAft>
                          <a:spcPts val="0"/>
                        </a:spcAft>
                      </a:pPr>
                      <a:r>
                        <a:rPr lang="zh-TW" sz="2200" b="1" kern="1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大學校院校務資料庫作業小組</a:t>
                      </a:r>
                      <a:endParaRPr lang="en-US" altLang="zh-TW" sz="2200" b="1" kern="1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endParaRPr>
                    </a:p>
                    <a:p>
                      <a:pPr marL="720000" algn="l">
                        <a:spcAft>
                          <a:spcPts val="0"/>
                        </a:spcAft>
                      </a:pPr>
                      <a:r>
                        <a:rPr lang="en-US" sz="2200" b="1" kern="1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  </a:t>
                      </a:r>
                      <a:r>
                        <a:rPr lang="zh-TW" altLang="en-US" sz="2200" b="1" kern="1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         </a:t>
                      </a:r>
                      <a:r>
                        <a:rPr lang="zh-TW" altLang="en-US" sz="2200" b="1" kern="100" dirty="0" smtClean="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  </a:t>
                      </a:r>
                      <a:r>
                        <a:rPr lang="zh-TW" sz="2200" b="1" kern="100" dirty="0" smtClean="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林明龍 </a:t>
                      </a:r>
                      <a:r>
                        <a:rPr lang="zh-TW" sz="2200" b="1" kern="1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先</a:t>
                      </a:r>
                      <a:r>
                        <a:rPr lang="zh-TW" altLang="en-US" sz="2200" b="1" kern="1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生</a:t>
                      </a:r>
                      <a:endParaRPr lang="zh-TW" sz="2200" b="1" kern="1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endParaRPr>
                    </a:p>
                  </a:txBody>
                  <a:tcPr marL="17779" marR="1777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10004"/>
                  </a:ext>
                </a:extLst>
              </a:tr>
              <a:tr h="1163825">
                <a:tc>
                  <a:txBody>
                    <a:bodyPr/>
                    <a:lstStyle/>
                    <a:p>
                      <a:pPr algn="ctr">
                        <a:spcAft>
                          <a:spcPts val="0"/>
                        </a:spcAft>
                      </a:pPr>
                      <a:r>
                        <a:rPr lang="en-US" sz="2200" b="1" kern="1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11:20-12:00</a:t>
                      </a:r>
                      <a:endParaRPr lang="zh-TW" sz="2200" b="1" kern="1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endParaRPr>
                    </a:p>
                  </a:txBody>
                  <a:tcPr marL="17779" marR="1777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spcAft>
                          <a:spcPts val="0"/>
                        </a:spcAft>
                      </a:pPr>
                      <a:r>
                        <a:rPr lang="zh-TW" sz="2200" b="1" kern="1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綜合座談</a:t>
                      </a:r>
                    </a:p>
                  </a:txBody>
                  <a:tcPr marL="17779" marR="1777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spcAft>
                          <a:spcPts val="0"/>
                        </a:spcAft>
                      </a:pPr>
                      <a:r>
                        <a:rPr lang="zh-TW" sz="2200" b="1" kern="1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主講人：</a:t>
                      </a:r>
                    </a:p>
                    <a:p>
                      <a:pPr algn="l">
                        <a:spcAft>
                          <a:spcPts val="0"/>
                        </a:spcAft>
                      </a:pPr>
                      <a:r>
                        <a:rPr lang="zh-TW" sz="2200" b="1" kern="1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大學校院校務資料庫作業小組</a:t>
                      </a:r>
                      <a:r>
                        <a:rPr lang="zh-TW" altLang="en-US" sz="2200" b="1" kern="1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 </a:t>
                      </a:r>
                      <a:endParaRPr lang="en-US" altLang="zh-TW" sz="2200" b="1" kern="1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endParaRPr>
                    </a:p>
                    <a:p>
                      <a:pPr marL="720000" algn="l">
                        <a:spcAft>
                          <a:spcPts val="0"/>
                        </a:spcAft>
                      </a:pPr>
                      <a:r>
                        <a:rPr lang="en-US" sz="2200" b="1" kern="1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  </a:t>
                      </a:r>
                      <a:r>
                        <a:rPr lang="zh-TW" altLang="en-US" sz="2200" b="1" kern="1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         </a:t>
                      </a:r>
                      <a:r>
                        <a:rPr lang="zh-TW" sz="2200" b="1" kern="1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施學琦 </a:t>
                      </a:r>
                      <a:r>
                        <a:rPr lang="zh-TW" altLang="en-US" sz="2200" b="1" kern="100" dirty="0" smtClean="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老師</a:t>
                      </a:r>
                      <a:endParaRPr lang="zh-TW" sz="2200" b="1" kern="1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endParaRPr>
                    </a:p>
                  </a:txBody>
                  <a:tcPr marL="17779" marR="1777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r h="614769">
                <a:tc>
                  <a:txBody>
                    <a:bodyPr/>
                    <a:lstStyle/>
                    <a:p>
                      <a:pPr marL="0" algn="ctr" defTabSz="914400" rtl="0" eaLnBrk="1" latinLnBrk="0" hangingPunct="1">
                        <a:spcAft>
                          <a:spcPts val="0"/>
                        </a:spcAft>
                      </a:pPr>
                      <a:r>
                        <a:rPr lang="en-US" sz="2200" b="1" kern="1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12:00</a:t>
                      </a:r>
                      <a:endParaRPr lang="zh-TW" sz="2200" b="1" kern="1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endParaRPr>
                    </a:p>
                  </a:txBody>
                  <a:tcPr marL="17779" marR="1777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gridSpan="2">
                  <a:txBody>
                    <a:bodyPr/>
                    <a:lstStyle/>
                    <a:p>
                      <a:pPr marL="0" algn="ctr" defTabSz="914400" rtl="0" eaLnBrk="1" latinLnBrk="0" hangingPunct="1">
                        <a:spcAft>
                          <a:spcPts val="0"/>
                        </a:spcAft>
                      </a:pPr>
                      <a:r>
                        <a:rPr lang="zh-TW" sz="2200" b="1" kern="1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賦</a:t>
                      </a:r>
                      <a:r>
                        <a:rPr lang="en-US" altLang="zh-TW" sz="2200" b="1" kern="1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   </a:t>
                      </a:r>
                      <a:r>
                        <a:rPr lang="zh-TW" sz="2200" b="1" kern="1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歸</a:t>
                      </a:r>
                      <a:r>
                        <a:rPr lang="en-US" sz="2200" b="1" kern="1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 </a:t>
                      </a:r>
                      <a:endParaRPr lang="zh-TW" sz="2200" b="1" kern="100"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endParaRPr>
                    </a:p>
                  </a:txBody>
                  <a:tcPr marL="17779" marR="1777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hMerge="1">
                  <a:txBody>
                    <a:bodyPr/>
                    <a:lstStyle/>
                    <a:p>
                      <a:pPr algn="just">
                        <a:spcAft>
                          <a:spcPts val="0"/>
                        </a:spcAft>
                      </a:pPr>
                      <a:endParaRPr lang="zh-TW" sz="1800" b="1" kern="100" dirty="0">
                        <a:effectLst/>
                        <a:latin typeface="華康中圓體" panose="020F0509000000000000" pitchFamily="49" charset="-120"/>
                        <a:ea typeface="華康中圓體" panose="020F0509000000000000" pitchFamily="49" charset="-120"/>
                      </a:endParaRPr>
                    </a:p>
                  </a:txBody>
                  <a:tcPr marL="17780" marR="17780" marT="0" marB="0" anchor="ctr">
                    <a:blipFill dpi="0" rotWithShape="1">
                      <a:blip r:embed="rId2"/>
                      <a:srcRect/>
                      <a:tile tx="0" ty="0" sx="100000" sy="100000" flip="none" algn="tl"/>
                    </a:blipFill>
                  </a:tcPr>
                </a:tc>
                <a:extLst>
                  <a:ext uri="{0D108BD9-81ED-4DB2-BD59-A6C34878D82A}">
                    <a16:rowId xmlns:a16="http://schemas.microsoft.com/office/drawing/2014/main" val="10006"/>
                  </a:ext>
                </a:extLst>
              </a:tr>
            </a:tbl>
          </a:graphicData>
        </a:graphic>
      </p:graphicFrame>
      <p:sp>
        <p:nvSpPr>
          <p:cNvPr id="7" name="Rectangle 2"/>
          <p:cNvSpPr>
            <a:spLocks noGrp="1" noChangeArrowheads="1"/>
          </p:cNvSpPr>
          <p:nvPr>
            <p:ph type="title"/>
          </p:nvPr>
        </p:nvSpPr>
        <p:spPr>
          <a:xfrm>
            <a:off x="1524000" y="13938"/>
            <a:ext cx="9144000" cy="609600"/>
          </a:xfrm>
        </p:spPr>
        <p:txBody>
          <a:bodyPr anchor="ctr" anchorCtr="0">
            <a:noAutofit/>
          </a:bodyPr>
          <a:lstStyle/>
          <a:p>
            <a:pPr>
              <a:lnSpc>
                <a:spcPct val="150000"/>
              </a:lnSpc>
              <a:defRPr/>
            </a:pPr>
            <a:r>
              <a:rPr lang="zh-TW" altLang="en-US" sz="5400" b="1" dirty="0">
                <a:solidFill>
                  <a:srgbClr val="000000"/>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歡迎</a:t>
            </a:r>
            <a:r>
              <a:rPr lang="zh-TW" altLang="en-US" sz="5400" b="1" dirty="0" smtClean="0">
                <a:solidFill>
                  <a:srgbClr val="000000"/>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蒞臨</a:t>
            </a:r>
            <a:r>
              <a:rPr lang="en-US" altLang="zh-TW" sz="5400" b="1" dirty="0" smtClean="0">
                <a:solidFill>
                  <a:srgbClr val="000000"/>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a:t>
            </a:r>
            <a:r>
              <a:rPr lang="zh-TW" altLang="en-US" sz="5400" b="1" dirty="0" smtClean="0">
                <a:solidFill>
                  <a:srgbClr val="000000"/>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北區</a:t>
            </a:r>
            <a:r>
              <a:rPr lang="en-US" altLang="zh-TW" sz="5400" b="1" dirty="0" smtClean="0">
                <a:solidFill>
                  <a:srgbClr val="000000"/>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a:t>
            </a:r>
            <a:endParaRPr lang="zh-TW" altLang="en-US" sz="5400" b="1" dirty="0">
              <a:solidFill>
                <a:srgbClr val="000000"/>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endParaRPr>
          </a:p>
        </p:txBody>
      </p:sp>
    </p:spTree>
    <p:extLst>
      <p:ext uri="{BB962C8B-B14F-4D97-AF65-F5344CB8AC3E}">
        <p14:creationId xmlns:p14="http://schemas.microsoft.com/office/powerpoint/2010/main" val="411045130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4"/>
          <p:cNvSpPr txBox="1">
            <a:spLocks noChangeArrowheads="1"/>
          </p:cNvSpPr>
          <p:nvPr/>
        </p:nvSpPr>
        <p:spPr bwMode="gray">
          <a:xfrm>
            <a:off x="2203626" y="2038140"/>
            <a:ext cx="8443784" cy="15351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2800" b="1" i="1" kern="1200">
                <a:solidFill>
                  <a:schemeClr val="tx1"/>
                </a:solidFill>
                <a:latin typeface="+mj-lt"/>
                <a:ea typeface="+mj-ea"/>
                <a:cs typeface="+mj-cs"/>
              </a:defRPr>
            </a:lvl1pPr>
            <a:lvl2pPr algn="l" rtl="0" eaLnBrk="1" fontAlgn="base" hangingPunct="1">
              <a:spcBef>
                <a:spcPct val="0"/>
              </a:spcBef>
              <a:spcAft>
                <a:spcPct val="0"/>
              </a:spcAft>
              <a:defRPr sz="2800" b="1" i="1">
                <a:solidFill>
                  <a:schemeClr val="tx1"/>
                </a:solidFill>
                <a:latin typeface="Verdana" panose="020B0604030504040204" pitchFamily="34" charset="0"/>
              </a:defRPr>
            </a:lvl2pPr>
            <a:lvl3pPr algn="l" rtl="0" eaLnBrk="1" fontAlgn="base" hangingPunct="1">
              <a:spcBef>
                <a:spcPct val="0"/>
              </a:spcBef>
              <a:spcAft>
                <a:spcPct val="0"/>
              </a:spcAft>
              <a:defRPr sz="2800" b="1" i="1">
                <a:solidFill>
                  <a:schemeClr val="tx1"/>
                </a:solidFill>
                <a:latin typeface="Verdana" panose="020B0604030504040204" pitchFamily="34" charset="0"/>
              </a:defRPr>
            </a:lvl3pPr>
            <a:lvl4pPr algn="l" rtl="0" eaLnBrk="1" fontAlgn="base" hangingPunct="1">
              <a:spcBef>
                <a:spcPct val="0"/>
              </a:spcBef>
              <a:spcAft>
                <a:spcPct val="0"/>
              </a:spcAft>
              <a:defRPr sz="2800" b="1" i="1">
                <a:solidFill>
                  <a:schemeClr val="tx1"/>
                </a:solidFill>
                <a:latin typeface="Verdana" panose="020B0604030504040204" pitchFamily="34" charset="0"/>
              </a:defRPr>
            </a:lvl4pPr>
            <a:lvl5pPr algn="l" rtl="0" eaLnBrk="1" fontAlgn="base" hangingPunct="1">
              <a:spcBef>
                <a:spcPct val="0"/>
              </a:spcBef>
              <a:spcAft>
                <a:spcPct val="0"/>
              </a:spcAft>
              <a:defRPr sz="2800" b="1" i="1">
                <a:solidFill>
                  <a:schemeClr val="tx1"/>
                </a:solidFill>
                <a:latin typeface="Verdana" panose="020B0604030504040204" pitchFamily="34" charset="0"/>
              </a:defRPr>
            </a:lvl5pPr>
            <a:lvl6pPr marL="457200" algn="l" rtl="0" eaLnBrk="1" fontAlgn="base" hangingPunct="1">
              <a:spcBef>
                <a:spcPct val="0"/>
              </a:spcBef>
              <a:spcAft>
                <a:spcPct val="0"/>
              </a:spcAft>
              <a:defRPr sz="2800" b="1" i="1">
                <a:solidFill>
                  <a:schemeClr val="tx1"/>
                </a:solidFill>
                <a:latin typeface="Verdana" panose="020B0604030504040204" pitchFamily="34" charset="0"/>
              </a:defRPr>
            </a:lvl6pPr>
            <a:lvl7pPr marL="914400" algn="l" rtl="0" eaLnBrk="1" fontAlgn="base" hangingPunct="1">
              <a:spcBef>
                <a:spcPct val="0"/>
              </a:spcBef>
              <a:spcAft>
                <a:spcPct val="0"/>
              </a:spcAft>
              <a:defRPr sz="2800" b="1" i="1">
                <a:solidFill>
                  <a:schemeClr val="tx1"/>
                </a:solidFill>
                <a:latin typeface="Verdana" panose="020B0604030504040204" pitchFamily="34" charset="0"/>
              </a:defRPr>
            </a:lvl7pPr>
            <a:lvl8pPr marL="1371600" algn="l" rtl="0" eaLnBrk="1" fontAlgn="base" hangingPunct="1">
              <a:spcBef>
                <a:spcPct val="0"/>
              </a:spcBef>
              <a:spcAft>
                <a:spcPct val="0"/>
              </a:spcAft>
              <a:defRPr sz="2800" b="1" i="1">
                <a:solidFill>
                  <a:schemeClr val="tx1"/>
                </a:solidFill>
                <a:latin typeface="Verdana" panose="020B0604030504040204" pitchFamily="34" charset="0"/>
              </a:defRPr>
            </a:lvl8pPr>
            <a:lvl9pPr marL="1828800" algn="l" rtl="0" eaLnBrk="1" fontAlgn="base" hangingPunct="1">
              <a:spcBef>
                <a:spcPct val="0"/>
              </a:spcBef>
              <a:spcAft>
                <a:spcPct val="0"/>
              </a:spcAft>
              <a:defRPr sz="2800" b="1" i="1">
                <a:solidFill>
                  <a:schemeClr val="tx1"/>
                </a:solidFill>
                <a:latin typeface="Verdana" panose="020B0604030504040204" pitchFamily="34" charset="0"/>
              </a:defRPr>
            </a:lvl9pPr>
          </a:lstStyle>
          <a:p>
            <a:pPr>
              <a:defRPr/>
            </a:pPr>
            <a:r>
              <a:rPr lang="en-US" altLang="zh-TW" sz="7200" i="0" dirty="0">
                <a:solidFill>
                  <a:schemeClr val="tx1">
                    <a:lumMod val="10000"/>
                  </a:schemeClr>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3.</a:t>
            </a:r>
            <a:r>
              <a:rPr lang="zh-TW" altLang="en-US" sz="7200" i="0" dirty="0">
                <a:solidFill>
                  <a:schemeClr val="tx1">
                    <a:lumMod val="10000"/>
                  </a:schemeClr>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 本期填報表冊與</a:t>
            </a:r>
            <a:endParaRPr lang="en-US" altLang="zh-TW" sz="7200" i="0" dirty="0">
              <a:solidFill>
                <a:schemeClr val="tx1">
                  <a:lumMod val="10000"/>
                </a:schemeClr>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endParaRPr>
          </a:p>
          <a:p>
            <a:pPr>
              <a:defRPr/>
            </a:pPr>
            <a:r>
              <a:rPr lang="zh-TW" altLang="en-US" sz="7200" i="0" dirty="0">
                <a:solidFill>
                  <a:schemeClr val="tx1">
                    <a:lumMod val="10000"/>
                  </a:schemeClr>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    注意事項</a:t>
            </a:r>
          </a:p>
        </p:txBody>
      </p:sp>
      <p:sp>
        <p:nvSpPr>
          <p:cNvPr id="6" name="Rectangle 8"/>
          <p:cNvSpPr txBox="1">
            <a:spLocks noChangeArrowheads="1"/>
          </p:cNvSpPr>
          <p:nvPr/>
        </p:nvSpPr>
        <p:spPr bwMode="auto">
          <a:xfrm>
            <a:off x="1523428" y="5199864"/>
            <a:ext cx="3042851" cy="3911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8000" tIns="10800" rIns="18000" bIns="10800" numCol="1" anchor="t" anchorCtr="0" compatLnSpc="1">
            <a:prstTxWarp prst="textNoShape">
              <a:avLst/>
            </a:prstTxWarp>
            <a:spAutoFit/>
          </a:bodyPr>
          <a:lstStyle>
            <a:lvl1pPr marL="0" indent="0" algn="ctr" rtl="0" eaLnBrk="1" fontAlgn="base" hangingPunct="1">
              <a:spcBef>
                <a:spcPct val="20000"/>
              </a:spcBef>
              <a:spcAft>
                <a:spcPct val="0"/>
              </a:spcAft>
              <a:buClr>
                <a:schemeClr val="accent1"/>
              </a:buClr>
              <a:buSzPct val="80000"/>
              <a:buFont typeface="Wingdings" panose="05000000000000000000" pitchFamily="2" charset="2"/>
              <a:buNone/>
              <a:defRPr sz="2400" kern="1200">
                <a:solidFill>
                  <a:schemeClr val="bg1"/>
                </a:solidFill>
                <a:latin typeface="Arial" panose="020B0604020202020204" pitchFamily="34" charset="0"/>
                <a:ea typeface="+mn-ea"/>
                <a:cs typeface="+mn-cs"/>
              </a:defRPr>
            </a:lvl1pPr>
            <a:lvl2pPr marL="742950" indent="-285750" algn="l" rtl="0" eaLnBrk="1" fontAlgn="base" hangingPunct="1">
              <a:spcBef>
                <a:spcPct val="20000"/>
              </a:spcBef>
              <a:spcAft>
                <a:spcPct val="0"/>
              </a:spcAft>
              <a:buClr>
                <a:schemeClr val="accent2"/>
              </a:buClr>
              <a:buSzPct val="70000"/>
              <a:buFont typeface="Wingdings" panose="05000000000000000000" pitchFamily="2" charset="2"/>
              <a:buChar char="l"/>
              <a:defRPr sz="2400" kern="1200">
                <a:solidFill>
                  <a:schemeClr val="tx1"/>
                </a:solidFill>
                <a:latin typeface="+mn-lt"/>
                <a:ea typeface="+mn-ea"/>
                <a:cs typeface="+mn-cs"/>
              </a:defRPr>
            </a:lvl2pPr>
            <a:lvl3pPr marL="1143000" indent="-228600" algn="l" rtl="0" eaLnBrk="1" fontAlgn="base" hangingPunct="1">
              <a:spcBef>
                <a:spcPct val="20000"/>
              </a:spcBef>
              <a:spcAft>
                <a:spcPct val="0"/>
              </a:spcAft>
              <a:buClr>
                <a:schemeClr val="folHlink"/>
              </a:buClr>
              <a:buSzPct val="60000"/>
              <a:buFont typeface="Wingdings" panose="05000000000000000000" pitchFamily="2" charset="2"/>
              <a:buChar char="l"/>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Clr>
                <a:schemeClr val="tx1"/>
              </a:buClr>
              <a:buSzPct val="85000"/>
              <a:buFont typeface="Arial" panose="020B0604020202020204" pitchFamily="34"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Clr>
                <a:schemeClr val="tx1"/>
              </a:buClr>
              <a:buSzPct val="75000"/>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ct val="0"/>
              </a:spcBef>
              <a:defRPr/>
            </a:pPr>
            <a:r>
              <a:rPr lang="zh-TW" altLang="en-US" b="1" dirty="0">
                <a:solidFill>
                  <a:srgbClr val="000000"/>
                </a:solidFill>
                <a:latin typeface="微軟正黑體" panose="020B0604030504040204" pitchFamily="34" charset="-120"/>
                <a:ea typeface="微軟正黑體" panose="020B0604030504040204" pitchFamily="34" charset="-120"/>
                <a:cs typeface="華康中圓體"/>
              </a:rPr>
              <a:t>大學校院校務資料庫</a:t>
            </a:r>
          </a:p>
        </p:txBody>
      </p:sp>
      <p:sp>
        <p:nvSpPr>
          <p:cNvPr id="7" name="Rectangle 17"/>
          <p:cNvSpPr>
            <a:spLocks noChangeArrowheads="1"/>
          </p:cNvSpPr>
          <p:nvPr/>
        </p:nvSpPr>
        <p:spPr bwMode="auto">
          <a:xfrm>
            <a:off x="1683894" y="5739288"/>
            <a:ext cx="2552871" cy="266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000" tIns="10800" rIns="18000" bIns="10800">
            <a:spAutoFit/>
          </a:bodyPr>
          <a:lstStyle>
            <a:lvl1pPr algn="ctr">
              <a:spcBef>
                <a:spcPct val="20000"/>
              </a:spcBef>
              <a:buClr>
                <a:schemeClr val="tx1"/>
              </a:buClr>
              <a:buFont typeface="Wingdings" panose="05000000000000000000" pitchFamily="2" charset="2"/>
              <a:defRPr sz="2000">
                <a:solidFill>
                  <a:schemeClr val="tx1"/>
                </a:solidFill>
                <a:latin typeface="Verdana" panose="020B0604030504040204" pitchFamily="34" charset="0"/>
              </a:defRPr>
            </a:lvl1pPr>
            <a:lvl2pPr algn="ctr">
              <a:spcBef>
                <a:spcPct val="20000"/>
              </a:spcBef>
              <a:buClr>
                <a:schemeClr val="tx2"/>
              </a:buClr>
              <a:buSzPct val="60000"/>
              <a:buFont typeface="Wingdings" panose="05000000000000000000" pitchFamily="2" charset="2"/>
              <a:defRPr sz="2400">
                <a:solidFill>
                  <a:schemeClr val="tx1"/>
                </a:solidFill>
                <a:latin typeface="Verdana" panose="020B0604030504040204" pitchFamily="34" charset="0"/>
              </a:defRPr>
            </a:lvl2pPr>
            <a:lvl3pPr algn="ctr">
              <a:spcBef>
                <a:spcPct val="20000"/>
              </a:spcBef>
              <a:buClr>
                <a:schemeClr val="folHlink"/>
              </a:buClr>
              <a:buSzPct val="60000"/>
              <a:buFont typeface="Wingdings" panose="05000000000000000000" pitchFamily="2" charset="2"/>
              <a:defRPr sz="2400">
                <a:solidFill>
                  <a:schemeClr val="tx1"/>
                </a:solidFill>
                <a:latin typeface="Verdana" panose="020B0604030504040204" pitchFamily="34" charset="0"/>
              </a:defRPr>
            </a:lvl3pPr>
            <a:lvl4pPr algn="ctr">
              <a:spcBef>
                <a:spcPct val="20000"/>
              </a:spcBef>
              <a:buClr>
                <a:schemeClr val="tx1"/>
              </a:buClr>
              <a:buSzPct val="60000"/>
              <a:buFont typeface="Wingdings" panose="05000000000000000000" pitchFamily="2" charset="2"/>
              <a:defRPr sz="2000">
                <a:solidFill>
                  <a:schemeClr val="tx1"/>
                </a:solidFill>
                <a:latin typeface="Verdana" panose="020B0604030504040204" pitchFamily="34" charset="0"/>
              </a:defRPr>
            </a:lvl4pPr>
            <a:lvl5pPr algn="ctr">
              <a:spcBef>
                <a:spcPct val="20000"/>
              </a:spcBef>
              <a:buClr>
                <a:schemeClr val="hlink"/>
              </a:buClr>
              <a:buSzPct val="60000"/>
              <a:buFont typeface="Wingdings" panose="05000000000000000000" pitchFamily="2" charset="2"/>
              <a:defRPr sz="2000">
                <a:solidFill>
                  <a:schemeClr val="tx1"/>
                </a:solidFill>
                <a:latin typeface="Verdana" panose="020B0604030504040204" pitchFamily="34" charset="0"/>
              </a:defRPr>
            </a:lvl5pPr>
            <a:lvl6pPr algn="ctr" fontAlgn="base">
              <a:spcBef>
                <a:spcPct val="20000"/>
              </a:spcBef>
              <a:spcAft>
                <a:spcPct val="0"/>
              </a:spcAft>
              <a:buClr>
                <a:schemeClr val="hlink"/>
              </a:buClr>
              <a:buSzPct val="60000"/>
              <a:buFont typeface="Wingdings" panose="05000000000000000000" pitchFamily="2" charset="2"/>
              <a:defRPr sz="2000">
                <a:solidFill>
                  <a:schemeClr val="tx1"/>
                </a:solidFill>
                <a:latin typeface="Verdana" panose="020B0604030504040204" pitchFamily="34" charset="0"/>
              </a:defRPr>
            </a:lvl6pPr>
            <a:lvl7pPr algn="ctr" fontAlgn="base">
              <a:spcBef>
                <a:spcPct val="20000"/>
              </a:spcBef>
              <a:spcAft>
                <a:spcPct val="0"/>
              </a:spcAft>
              <a:buClr>
                <a:schemeClr val="hlink"/>
              </a:buClr>
              <a:buSzPct val="60000"/>
              <a:buFont typeface="Wingdings" panose="05000000000000000000" pitchFamily="2" charset="2"/>
              <a:defRPr sz="2000">
                <a:solidFill>
                  <a:schemeClr val="tx1"/>
                </a:solidFill>
                <a:latin typeface="Verdana" panose="020B0604030504040204" pitchFamily="34" charset="0"/>
              </a:defRPr>
            </a:lvl7pPr>
            <a:lvl8pPr algn="ctr" fontAlgn="base">
              <a:spcBef>
                <a:spcPct val="20000"/>
              </a:spcBef>
              <a:spcAft>
                <a:spcPct val="0"/>
              </a:spcAft>
              <a:buClr>
                <a:schemeClr val="hlink"/>
              </a:buClr>
              <a:buSzPct val="60000"/>
              <a:buFont typeface="Wingdings" panose="05000000000000000000" pitchFamily="2" charset="2"/>
              <a:defRPr sz="2000">
                <a:solidFill>
                  <a:schemeClr val="tx1"/>
                </a:solidFill>
                <a:latin typeface="Verdana" panose="020B0604030504040204" pitchFamily="34" charset="0"/>
              </a:defRPr>
            </a:lvl8pPr>
            <a:lvl9pPr algn="ctr" fontAlgn="base">
              <a:spcBef>
                <a:spcPct val="20000"/>
              </a:spcBef>
              <a:spcAft>
                <a:spcPct val="0"/>
              </a:spcAft>
              <a:buClr>
                <a:schemeClr val="hlink"/>
              </a:buClr>
              <a:buSzPct val="60000"/>
              <a:buFont typeface="Wingdings" panose="05000000000000000000" pitchFamily="2" charset="2"/>
              <a:defRPr sz="2000">
                <a:solidFill>
                  <a:schemeClr val="tx1"/>
                </a:solidFill>
                <a:latin typeface="Verdana" panose="020B0604030504040204" pitchFamily="34" charset="0"/>
              </a:defRPr>
            </a:lvl9pPr>
          </a:lstStyle>
          <a:p>
            <a:pPr algn="l" eaLnBrk="1" hangingPunct="1"/>
            <a:r>
              <a:rPr lang="en-US" altLang="ko-KR" sz="1600" b="1" dirty="0">
                <a:solidFill>
                  <a:srgbClr val="0000FF"/>
                </a:solidFill>
                <a:latin typeface="Arial" panose="020B0604020202020204" pitchFamily="34" charset="0"/>
                <a:ea typeface="Gulim" panose="020B0600000101010101" pitchFamily="34" charset="-127"/>
                <a:cs typeface="Arial" panose="020B0604020202020204" pitchFamily="34" charset="0"/>
              </a:rPr>
              <a:t>https://hedb.moe.edu.tw/</a:t>
            </a:r>
          </a:p>
        </p:txBody>
      </p:sp>
    </p:spTree>
    <p:extLst>
      <p:ext uri="{BB962C8B-B14F-4D97-AF65-F5344CB8AC3E}">
        <p14:creationId xmlns:p14="http://schemas.microsoft.com/office/powerpoint/2010/main" val="234013283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4"/>
          <p:cNvSpPr txBox="1">
            <a:spLocks noChangeArrowheads="1"/>
          </p:cNvSpPr>
          <p:nvPr/>
        </p:nvSpPr>
        <p:spPr bwMode="gray">
          <a:xfrm>
            <a:off x="2203626" y="1573426"/>
            <a:ext cx="8443784" cy="15351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2800" b="1" i="1" kern="1200">
                <a:solidFill>
                  <a:schemeClr val="tx1"/>
                </a:solidFill>
                <a:latin typeface="+mj-lt"/>
                <a:ea typeface="+mj-ea"/>
                <a:cs typeface="+mj-cs"/>
              </a:defRPr>
            </a:lvl1pPr>
            <a:lvl2pPr algn="l" rtl="0" eaLnBrk="1" fontAlgn="base" hangingPunct="1">
              <a:spcBef>
                <a:spcPct val="0"/>
              </a:spcBef>
              <a:spcAft>
                <a:spcPct val="0"/>
              </a:spcAft>
              <a:defRPr sz="2800" b="1" i="1">
                <a:solidFill>
                  <a:schemeClr val="tx1"/>
                </a:solidFill>
                <a:latin typeface="Verdana" panose="020B0604030504040204" pitchFamily="34" charset="0"/>
              </a:defRPr>
            </a:lvl2pPr>
            <a:lvl3pPr algn="l" rtl="0" eaLnBrk="1" fontAlgn="base" hangingPunct="1">
              <a:spcBef>
                <a:spcPct val="0"/>
              </a:spcBef>
              <a:spcAft>
                <a:spcPct val="0"/>
              </a:spcAft>
              <a:defRPr sz="2800" b="1" i="1">
                <a:solidFill>
                  <a:schemeClr val="tx1"/>
                </a:solidFill>
                <a:latin typeface="Verdana" panose="020B0604030504040204" pitchFamily="34" charset="0"/>
              </a:defRPr>
            </a:lvl3pPr>
            <a:lvl4pPr algn="l" rtl="0" eaLnBrk="1" fontAlgn="base" hangingPunct="1">
              <a:spcBef>
                <a:spcPct val="0"/>
              </a:spcBef>
              <a:spcAft>
                <a:spcPct val="0"/>
              </a:spcAft>
              <a:defRPr sz="2800" b="1" i="1">
                <a:solidFill>
                  <a:schemeClr val="tx1"/>
                </a:solidFill>
                <a:latin typeface="Verdana" panose="020B0604030504040204" pitchFamily="34" charset="0"/>
              </a:defRPr>
            </a:lvl4pPr>
            <a:lvl5pPr algn="l" rtl="0" eaLnBrk="1" fontAlgn="base" hangingPunct="1">
              <a:spcBef>
                <a:spcPct val="0"/>
              </a:spcBef>
              <a:spcAft>
                <a:spcPct val="0"/>
              </a:spcAft>
              <a:defRPr sz="2800" b="1" i="1">
                <a:solidFill>
                  <a:schemeClr val="tx1"/>
                </a:solidFill>
                <a:latin typeface="Verdana" panose="020B0604030504040204" pitchFamily="34" charset="0"/>
              </a:defRPr>
            </a:lvl5pPr>
            <a:lvl6pPr marL="457200" algn="l" rtl="0" eaLnBrk="1" fontAlgn="base" hangingPunct="1">
              <a:spcBef>
                <a:spcPct val="0"/>
              </a:spcBef>
              <a:spcAft>
                <a:spcPct val="0"/>
              </a:spcAft>
              <a:defRPr sz="2800" b="1" i="1">
                <a:solidFill>
                  <a:schemeClr val="tx1"/>
                </a:solidFill>
                <a:latin typeface="Verdana" panose="020B0604030504040204" pitchFamily="34" charset="0"/>
              </a:defRPr>
            </a:lvl6pPr>
            <a:lvl7pPr marL="914400" algn="l" rtl="0" eaLnBrk="1" fontAlgn="base" hangingPunct="1">
              <a:spcBef>
                <a:spcPct val="0"/>
              </a:spcBef>
              <a:spcAft>
                <a:spcPct val="0"/>
              </a:spcAft>
              <a:defRPr sz="2800" b="1" i="1">
                <a:solidFill>
                  <a:schemeClr val="tx1"/>
                </a:solidFill>
                <a:latin typeface="Verdana" panose="020B0604030504040204" pitchFamily="34" charset="0"/>
              </a:defRPr>
            </a:lvl7pPr>
            <a:lvl8pPr marL="1371600" algn="l" rtl="0" eaLnBrk="1" fontAlgn="base" hangingPunct="1">
              <a:spcBef>
                <a:spcPct val="0"/>
              </a:spcBef>
              <a:spcAft>
                <a:spcPct val="0"/>
              </a:spcAft>
              <a:defRPr sz="2800" b="1" i="1">
                <a:solidFill>
                  <a:schemeClr val="tx1"/>
                </a:solidFill>
                <a:latin typeface="Verdana" panose="020B0604030504040204" pitchFamily="34" charset="0"/>
              </a:defRPr>
            </a:lvl8pPr>
            <a:lvl9pPr marL="1828800" algn="l" rtl="0" eaLnBrk="1" fontAlgn="base" hangingPunct="1">
              <a:spcBef>
                <a:spcPct val="0"/>
              </a:spcBef>
              <a:spcAft>
                <a:spcPct val="0"/>
              </a:spcAft>
              <a:defRPr sz="2800" b="1" i="1">
                <a:solidFill>
                  <a:schemeClr val="tx1"/>
                </a:solidFill>
                <a:latin typeface="Verdana" panose="020B0604030504040204" pitchFamily="34" charset="0"/>
              </a:defRPr>
            </a:lvl9pPr>
          </a:lstStyle>
          <a:p>
            <a:pPr>
              <a:defRPr/>
            </a:pPr>
            <a:r>
              <a:rPr lang="en-US" altLang="zh-TW" sz="7200" i="0" dirty="0">
                <a:solidFill>
                  <a:schemeClr val="tx1">
                    <a:lumMod val="10000"/>
                  </a:schemeClr>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3.1</a:t>
            </a:r>
            <a:r>
              <a:rPr lang="zh-TW" altLang="en-US" sz="7200" i="0" dirty="0">
                <a:solidFill>
                  <a:schemeClr val="tx1">
                    <a:lumMod val="10000"/>
                  </a:schemeClr>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 本期填報表冊</a:t>
            </a:r>
          </a:p>
        </p:txBody>
      </p:sp>
      <p:sp>
        <p:nvSpPr>
          <p:cNvPr id="6" name="Rectangle 8"/>
          <p:cNvSpPr txBox="1">
            <a:spLocks noChangeArrowheads="1"/>
          </p:cNvSpPr>
          <p:nvPr/>
        </p:nvSpPr>
        <p:spPr bwMode="auto">
          <a:xfrm>
            <a:off x="1523428" y="5199864"/>
            <a:ext cx="3042851" cy="3911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8000" tIns="10800" rIns="18000" bIns="10800" numCol="1" anchor="t" anchorCtr="0" compatLnSpc="1">
            <a:prstTxWarp prst="textNoShape">
              <a:avLst/>
            </a:prstTxWarp>
            <a:spAutoFit/>
          </a:bodyPr>
          <a:lstStyle>
            <a:lvl1pPr marL="0" indent="0" algn="ctr" rtl="0" eaLnBrk="1" fontAlgn="base" hangingPunct="1">
              <a:spcBef>
                <a:spcPct val="20000"/>
              </a:spcBef>
              <a:spcAft>
                <a:spcPct val="0"/>
              </a:spcAft>
              <a:buClr>
                <a:schemeClr val="accent1"/>
              </a:buClr>
              <a:buSzPct val="80000"/>
              <a:buFont typeface="Wingdings" panose="05000000000000000000" pitchFamily="2" charset="2"/>
              <a:buNone/>
              <a:defRPr sz="2400" kern="1200">
                <a:solidFill>
                  <a:schemeClr val="bg1"/>
                </a:solidFill>
                <a:latin typeface="Arial" panose="020B0604020202020204" pitchFamily="34" charset="0"/>
                <a:ea typeface="+mn-ea"/>
                <a:cs typeface="+mn-cs"/>
              </a:defRPr>
            </a:lvl1pPr>
            <a:lvl2pPr marL="742950" indent="-285750" algn="l" rtl="0" eaLnBrk="1" fontAlgn="base" hangingPunct="1">
              <a:spcBef>
                <a:spcPct val="20000"/>
              </a:spcBef>
              <a:spcAft>
                <a:spcPct val="0"/>
              </a:spcAft>
              <a:buClr>
                <a:schemeClr val="accent2"/>
              </a:buClr>
              <a:buSzPct val="70000"/>
              <a:buFont typeface="Wingdings" panose="05000000000000000000" pitchFamily="2" charset="2"/>
              <a:buChar char="l"/>
              <a:defRPr sz="2400" kern="1200">
                <a:solidFill>
                  <a:schemeClr val="tx1"/>
                </a:solidFill>
                <a:latin typeface="+mn-lt"/>
                <a:ea typeface="+mn-ea"/>
                <a:cs typeface="+mn-cs"/>
              </a:defRPr>
            </a:lvl2pPr>
            <a:lvl3pPr marL="1143000" indent="-228600" algn="l" rtl="0" eaLnBrk="1" fontAlgn="base" hangingPunct="1">
              <a:spcBef>
                <a:spcPct val="20000"/>
              </a:spcBef>
              <a:spcAft>
                <a:spcPct val="0"/>
              </a:spcAft>
              <a:buClr>
                <a:schemeClr val="folHlink"/>
              </a:buClr>
              <a:buSzPct val="60000"/>
              <a:buFont typeface="Wingdings" panose="05000000000000000000" pitchFamily="2" charset="2"/>
              <a:buChar char="l"/>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Clr>
                <a:schemeClr val="tx1"/>
              </a:buClr>
              <a:buSzPct val="85000"/>
              <a:buFont typeface="Arial" panose="020B0604020202020204" pitchFamily="34"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Clr>
                <a:schemeClr val="tx1"/>
              </a:buClr>
              <a:buSzPct val="75000"/>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ct val="0"/>
              </a:spcBef>
              <a:defRPr/>
            </a:pPr>
            <a:r>
              <a:rPr lang="zh-TW" altLang="en-US" b="1" dirty="0">
                <a:solidFill>
                  <a:srgbClr val="000000"/>
                </a:solidFill>
                <a:latin typeface="微軟正黑體" panose="020B0604030504040204" pitchFamily="34" charset="-120"/>
                <a:ea typeface="微軟正黑體" panose="020B0604030504040204" pitchFamily="34" charset="-120"/>
                <a:cs typeface="華康中圓體"/>
              </a:rPr>
              <a:t>大學校院校務資料庫</a:t>
            </a:r>
          </a:p>
        </p:txBody>
      </p:sp>
      <p:sp>
        <p:nvSpPr>
          <p:cNvPr id="9" name="Rectangle 17"/>
          <p:cNvSpPr>
            <a:spLocks noChangeArrowheads="1"/>
          </p:cNvSpPr>
          <p:nvPr/>
        </p:nvSpPr>
        <p:spPr bwMode="auto">
          <a:xfrm>
            <a:off x="1683894" y="5739288"/>
            <a:ext cx="2552871" cy="266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000" tIns="10800" rIns="18000" bIns="10800">
            <a:spAutoFit/>
          </a:bodyPr>
          <a:lstStyle>
            <a:lvl1pPr algn="ctr">
              <a:spcBef>
                <a:spcPct val="20000"/>
              </a:spcBef>
              <a:buClr>
                <a:schemeClr val="tx1"/>
              </a:buClr>
              <a:buFont typeface="Wingdings" panose="05000000000000000000" pitchFamily="2" charset="2"/>
              <a:defRPr sz="2000">
                <a:solidFill>
                  <a:schemeClr val="tx1"/>
                </a:solidFill>
                <a:latin typeface="Verdana" panose="020B0604030504040204" pitchFamily="34" charset="0"/>
              </a:defRPr>
            </a:lvl1pPr>
            <a:lvl2pPr algn="ctr">
              <a:spcBef>
                <a:spcPct val="20000"/>
              </a:spcBef>
              <a:buClr>
                <a:schemeClr val="tx2"/>
              </a:buClr>
              <a:buSzPct val="60000"/>
              <a:buFont typeface="Wingdings" panose="05000000000000000000" pitchFamily="2" charset="2"/>
              <a:defRPr sz="2400">
                <a:solidFill>
                  <a:schemeClr val="tx1"/>
                </a:solidFill>
                <a:latin typeface="Verdana" panose="020B0604030504040204" pitchFamily="34" charset="0"/>
              </a:defRPr>
            </a:lvl2pPr>
            <a:lvl3pPr algn="ctr">
              <a:spcBef>
                <a:spcPct val="20000"/>
              </a:spcBef>
              <a:buClr>
                <a:schemeClr val="folHlink"/>
              </a:buClr>
              <a:buSzPct val="60000"/>
              <a:buFont typeface="Wingdings" panose="05000000000000000000" pitchFamily="2" charset="2"/>
              <a:defRPr sz="2400">
                <a:solidFill>
                  <a:schemeClr val="tx1"/>
                </a:solidFill>
                <a:latin typeface="Verdana" panose="020B0604030504040204" pitchFamily="34" charset="0"/>
              </a:defRPr>
            </a:lvl3pPr>
            <a:lvl4pPr algn="ctr">
              <a:spcBef>
                <a:spcPct val="20000"/>
              </a:spcBef>
              <a:buClr>
                <a:schemeClr val="tx1"/>
              </a:buClr>
              <a:buSzPct val="60000"/>
              <a:buFont typeface="Wingdings" panose="05000000000000000000" pitchFamily="2" charset="2"/>
              <a:defRPr sz="2000">
                <a:solidFill>
                  <a:schemeClr val="tx1"/>
                </a:solidFill>
                <a:latin typeface="Verdana" panose="020B0604030504040204" pitchFamily="34" charset="0"/>
              </a:defRPr>
            </a:lvl4pPr>
            <a:lvl5pPr algn="ctr">
              <a:spcBef>
                <a:spcPct val="20000"/>
              </a:spcBef>
              <a:buClr>
                <a:schemeClr val="hlink"/>
              </a:buClr>
              <a:buSzPct val="60000"/>
              <a:buFont typeface="Wingdings" panose="05000000000000000000" pitchFamily="2" charset="2"/>
              <a:defRPr sz="2000">
                <a:solidFill>
                  <a:schemeClr val="tx1"/>
                </a:solidFill>
                <a:latin typeface="Verdana" panose="020B0604030504040204" pitchFamily="34" charset="0"/>
              </a:defRPr>
            </a:lvl5pPr>
            <a:lvl6pPr algn="ctr" fontAlgn="base">
              <a:spcBef>
                <a:spcPct val="20000"/>
              </a:spcBef>
              <a:spcAft>
                <a:spcPct val="0"/>
              </a:spcAft>
              <a:buClr>
                <a:schemeClr val="hlink"/>
              </a:buClr>
              <a:buSzPct val="60000"/>
              <a:buFont typeface="Wingdings" panose="05000000000000000000" pitchFamily="2" charset="2"/>
              <a:defRPr sz="2000">
                <a:solidFill>
                  <a:schemeClr val="tx1"/>
                </a:solidFill>
                <a:latin typeface="Verdana" panose="020B0604030504040204" pitchFamily="34" charset="0"/>
              </a:defRPr>
            </a:lvl6pPr>
            <a:lvl7pPr algn="ctr" fontAlgn="base">
              <a:spcBef>
                <a:spcPct val="20000"/>
              </a:spcBef>
              <a:spcAft>
                <a:spcPct val="0"/>
              </a:spcAft>
              <a:buClr>
                <a:schemeClr val="hlink"/>
              </a:buClr>
              <a:buSzPct val="60000"/>
              <a:buFont typeface="Wingdings" panose="05000000000000000000" pitchFamily="2" charset="2"/>
              <a:defRPr sz="2000">
                <a:solidFill>
                  <a:schemeClr val="tx1"/>
                </a:solidFill>
                <a:latin typeface="Verdana" panose="020B0604030504040204" pitchFamily="34" charset="0"/>
              </a:defRPr>
            </a:lvl7pPr>
            <a:lvl8pPr algn="ctr" fontAlgn="base">
              <a:spcBef>
                <a:spcPct val="20000"/>
              </a:spcBef>
              <a:spcAft>
                <a:spcPct val="0"/>
              </a:spcAft>
              <a:buClr>
                <a:schemeClr val="hlink"/>
              </a:buClr>
              <a:buSzPct val="60000"/>
              <a:buFont typeface="Wingdings" panose="05000000000000000000" pitchFamily="2" charset="2"/>
              <a:defRPr sz="2000">
                <a:solidFill>
                  <a:schemeClr val="tx1"/>
                </a:solidFill>
                <a:latin typeface="Verdana" panose="020B0604030504040204" pitchFamily="34" charset="0"/>
              </a:defRPr>
            </a:lvl8pPr>
            <a:lvl9pPr algn="ctr" fontAlgn="base">
              <a:spcBef>
                <a:spcPct val="20000"/>
              </a:spcBef>
              <a:spcAft>
                <a:spcPct val="0"/>
              </a:spcAft>
              <a:buClr>
                <a:schemeClr val="hlink"/>
              </a:buClr>
              <a:buSzPct val="60000"/>
              <a:buFont typeface="Wingdings" panose="05000000000000000000" pitchFamily="2" charset="2"/>
              <a:defRPr sz="2000">
                <a:solidFill>
                  <a:schemeClr val="tx1"/>
                </a:solidFill>
                <a:latin typeface="Verdana" panose="020B0604030504040204" pitchFamily="34" charset="0"/>
              </a:defRPr>
            </a:lvl9pPr>
          </a:lstStyle>
          <a:p>
            <a:pPr algn="l" eaLnBrk="1" hangingPunct="1"/>
            <a:r>
              <a:rPr lang="en-US" altLang="ko-KR" sz="1600" b="1" dirty="0">
                <a:solidFill>
                  <a:srgbClr val="0000FF"/>
                </a:solidFill>
                <a:latin typeface="Arial" panose="020B0604020202020204" pitchFamily="34" charset="0"/>
                <a:ea typeface="Gulim" panose="020B0600000101010101" pitchFamily="34" charset="-127"/>
                <a:cs typeface="Arial" panose="020B0604020202020204" pitchFamily="34" charset="0"/>
              </a:rPr>
              <a:t>https://hedb.moe.edu.tw/</a:t>
            </a:r>
          </a:p>
        </p:txBody>
      </p:sp>
    </p:spTree>
    <p:extLst>
      <p:ext uri="{BB962C8B-B14F-4D97-AF65-F5344CB8AC3E}">
        <p14:creationId xmlns:p14="http://schemas.microsoft.com/office/powerpoint/2010/main" val="216639317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9329" y="120636"/>
            <a:ext cx="7094837" cy="609600"/>
          </a:xfrm>
        </p:spPr>
        <p:txBody>
          <a:bodyPr>
            <a:noAutofit/>
          </a:bodyPr>
          <a:lstStyle/>
          <a:p>
            <a:pPr algn="l"/>
            <a:r>
              <a:rPr lang="en-US" altLang="zh-TW" sz="4400" b="1" dirty="0">
                <a:solidFill>
                  <a:srgbClr val="000000"/>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3.1.1</a:t>
            </a:r>
            <a:r>
              <a:rPr lang="zh-TW" altLang="en-US" sz="4400" b="1" dirty="0">
                <a:solidFill>
                  <a:srgbClr val="000000"/>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 本期填報表冊</a:t>
            </a:r>
          </a:p>
        </p:txBody>
      </p:sp>
      <p:sp>
        <p:nvSpPr>
          <p:cNvPr id="4" name="矩形 3"/>
          <p:cNvSpPr/>
          <p:nvPr/>
        </p:nvSpPr>
        <p:spPr>
          <a:xfrm>
            <a:off x="192133" y="6362062"/>
            <a:ext cx="4237057" cy="461665"/>
          </a:xfrm>
          <a:prstGeom prst="rect">
            <a:avLst/>
          </a:prstGeom>
        </p:spPr>
        <p:txBody>
          <a:bodyPr wrap="none">
            <a:spAutoFit/>
          </a:bodyPr>
          <a:lstStyle/>
          <a:p>
            <a:pPr eaLnBrk="1" fontAlgn="auto" hangingPunct="1">
              <a:spcBef>
                <a:spcPts val="0"/>
              </a:spcBef>
              <a:spcAft>
                <a:spcPts val="0"/>
              </a:spcAft>
              <a:defRPr/>
            </a:pPr>
            <a:r>
              <a:rPr lang="zh-TW" altLang="en-US" sz="2400" b="1" dirty="0" smtClean="0">
                <a:solidFill>
                  <a:srgbClr val="000000"/>
                </a:solidFill>
                <a:ea typeface="微軟正黑體" panose="020B0604030504040204" pitchFamily="34" charset="-120"/>
                <a:cs typeface="Arial" panose="020B0604020202020204" pitchFamily="34" charset="0"/>
                <a:sym typeface="Wingdings 2" panose="05020102010507070707" pitchFamily="18" charset="2"/>
              </a:rPr>
              <a:t></a:t>
            </a:r>
            <a:r>
              <a:rPr lang="zh-TW" altLang="en-US" sz="2400" b="1" dirty="0" smtClean="0">
                <a:solidFill>
                  <a:srgbClr val="0000FF"/>
                </a:solidFill>
                <a:ea typeface="微軟正黑體" panose="020B0604030504040204" pitchFamily="34" charset="-120"/>
                <a:cs typeface="Arial" panose="020B0604020202020204" pitchFamily="34" charset="0"/>
              </a:rPr>
              <a:t>藍</a:t>
            </a:r>
            <a:r>
              <a:rPr lang="zh-TW" altLang="en-US" sz="2400" b="1" dirty="0">
                <a:solidFill>
                  <a:srgbClr val="0000FF"/>
                </a:solidFill>
                <a:ea typeface="微軟正黑體" panose="020B0604030504040204" pitchFamily="34" charset="-120"/>
                <a:cs typeface="Arial" panose="020B0604020202020204" pitchFamily="34" charset="0"/>
              </a:rPr>
              <a:t>字為該表冊欄位</a:t>
            </a:r>
            <a:r>
              <a:rPr lang="en-US" altLang="zh-TW" sz="2400" b="1" dirty="0">
                <a:solidFill>
                  <a:srgbClr val="0000FF"/>
                </a:solidFill>
                <a:ea typeface="微軟正黑體" panose="020B0604030504040204" pitchFamily="34" charset="-120"/>
                <a:cs typeface="Arial" panose="020B0604020202020204" pitchFamily="34" charset="0"/>
              </a:rPr>
              <a:t>/</a:t>
            </a:r>
            <a:r>
              <a:rPr lang="zh-TW" altLang="en-US" sz="2400" b="1" dirty="0">
                <a:solidFill>
                  <a:srgbClr val="0000FF"/>
                </a:solidFill>
                <a:ea typeface="微軟正黑體" panose="020B0604030504040204" pitchFamily="34" charset="-120"/>
                <a:cs typeface="Arial" panose="020B0604020202020204" pitchFamily="34" charset="0"/>
              </a:rPr>
              <a:t>定義調整</a:t>
            </a:r>
            <a:endParaRPr lang="en-US" altLang="zh-TW" sz="2400" b="1" dirty="0">
              <a:solidFill>
                <a:srgbClr val="0000FF"/>
              </a:solidFill>
              <a:ea typeface="微軟正黑體" panose="020B0604030504040204" pitchFamily="34" charset="-120"/>
              <a:cs typeface="Arial" panose="020B0604020202020204" pitchFamily="34" charset="0"/>
            </a:endParaRPr>
          </a:p>
        </p:txBody>
      </p:sp>
      <p:graphicFrame>
        <p:nvGraphicFramePr>
          <p:cNvPr id="7" name="表格 6"/>
          <p:cNvGraphicFramePr>
            <a:graphicFrameLocks noGrp="1"/>
          </p:cNvGraphicFramePr>
          <p:nvPr>
            <p:extLst>
              <p:ext uri="{D42A27DB-BD31-4B8C-83A1-F6EECF244321}">
                <p14:modId xmlns:p14="http://schemas.microsoft.com/office/powerpoint/2010/main" val="1715992613"/>
              </p:ext>
            </p:extLst>
          </p:nvPr>
        </p:nvGraphicFramePr>
        <p:xfrm>
          <a:off x="179462" y="758623"/>
          <a:ext cx="11899761" cy="5611964"/>
        </p:xfrm>
        <a:graphic>
          <a:graphicData uri="http://schemas.openxmlformats.org/drawingml/2006/table">
            <a:tbl>
              <a:tblPr firstRow="1" bandRow="1"/>
              <a:tblGrid>
                <a:gridCol w="1521664">
                  <a:extLst>
                    <a:ext uri="{9D8B030D-6E8A-4147-A177-3AD203B41FA5}">
                      <a16:colId xmlns:a16="http://schemas.microsoft.com/office/drawing/2014/main" val="20000"/>
                    </a:ext>
                  </a:extLst>
                </a:gridCol>
                <a:gridCol w="10378097">
                  <a:extLst>
                    <a:ext uri="{9D8B030D-6E8A-4147-A177-3AD203B41FA5}">
                      <a16:colId xmlns:a16="http://schemas.microsoft.com/office/drawing/2014/main" val="20001"/>
                    </a:ext>
                  </a:extLst>
                </a:gridCol>
              </a:tblGrid>
              <a:tr h="464692">
                <a:tc gridSpan="2">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zh-TW" altLang="en-US" sz="3200" b="1"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國</a:t>
                      </a:r>
                      <a:r>
                        <a:rPr lang="en-US" altLang="zh-TW" sz="3200" b="1"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lang="zh-TW" altLang="en-US" sz="3200" b="1"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私立大學</a:t>
                      </a: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hMerge="1">
                  <a:txBody>
                    <a:bodyPr/>
                    <a:lstStyle/>
                    <a:p>
                      <a:endParaRPr lang="zh-TW" altLang="en-US" dirty="0"/>
                    </a:p>
                  </a:txBody>
                  <a:tcPr/>
                </a:tc>
                <a:extLst>
                  <a:ext uri="{0D108BD9-81ED-4DB2-BD59-A6C34878D82A}">
                    <a16:rowId xmlns:a16="http://schemas.microsoft.com/office/drawing/2014/main" val="10000"/>
                  </a:ext>
                </a:extLst>
              </a:tr>
              <a:tr h="323144">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0" lvl="0" indent="0" algn="l" defTabSz="914400" rtl="0" eaLnBrk="1" fontAlgn="auto" latinLnBrk="0" hangingPunct="1">
                        <a:lnSpc>
                          <a:spcPts val="2500"/>
                        </a:lnSpc>
                        <a:spcBef>
                          <a:spcPts val="0"/>
                        </a:spcBef>
                        <a:spcAft>
                          <a:spcPts val="0"/>
                        </a:spcAft>
                        <a:buClrTx/>
                        <a:buSzTx/>
                        <a:buFontTx/>
                        <a:buNone/>
                        <a:tabLst/>
                        <a:defRPr/>
                      </a:pPr>
                      <a:r>
                        <a:rPr lang="zh-TW" altLang="en-US" sz="2000" b="1" kern="1200" dirty="0">
                          <a:solidFill>
                            <a:srgbClr val="000000"/>
                          </a:solidFill>
                          <a:latin typeface="Arial" panose="020B0604020202020204" pitchFamily="34" charset="0"/>
                          <a:ea typeface="微軟正黑體" panose="020B0604030504040204" pitchFamily="34" charset="-120"/>
                          <a:cs typeface="Arial" panose="020B0604020202020204" pitchFamily="34" charset="0"/>
                        </a:rPr>
                        <a:t>基本資料</a:t>
                      </a:r>
                      <a:r>
                        <a:rPr lang="zh-TW" altLang="en-US" sz="2000" b="1" kern="12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類</a:t>
                      </a:r>
                      <a:endParaRPr lang="en-US" altLang="zh-TW" sz="2000" b="1" kern="12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endParaRPr>
                    </a:p>
                    <a:p>
                      <a:pPr marL="0" marR="0" lvl="0" indent="0" algn="l" defTabSz="914400" rtl="0" eaLnBrk="1" fontAlgn="auto" latinLnBrk="0" hangingPunct="1">
                        <a:lnSpc>
                          <a:spcPts val="2500"/>
                        </a:lnSpc>
                        <a:spcBef>
                          <a:spcPts val="0"/>
                        </a:spcBef>
                        <a:spcAft>
                          <a:spcPts val="0"/>
                        </a:spcAft>
                        <a:buClrTx/>
                        <a:buSzTx/>
                        <a:buFontTx/>
                        <a:buNone/>
                        <a:tabLst/>
                        <a:defRPr/>
                      </a:pPr>
                      <a:r>
                        <a:rPr lang="en-US" altLang="zh-TW" sz="2000" b="1" kern="12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(3</a:t>
                      </a:r>
                      <a:r>
                        <a:rPr lang="zh-TW" altLang="en-US" sz="2000" b="1" kern="12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月維護</a:t>
                      </a:r>
                      <a:r>
                        <a:rPr lang="en-US" altLang="zh-TW" sz="2000" b="1" kern="120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0" lvl="0" indent="0" algn="l" defTabSz="914400" rtl="0" eaLnBrk="1" fontAlgn="auto" latinLnBrk="0" hangingPunct="1">
                        <a:lnSpc>
                          <a:spcPts val="2500"/>
                        </a:lnSpc>
                        <a:spcBef>
                          <a:spcPts val="0"/>
                        </a:spcBef>
                        <a:spcAft>
                          <a:spcPts val="0"/>
                        </a:spcAft>
                        <a:buClrTx/>
                        <a:buSzTx/>
                        <a:buFontTx/>
                        <a:buNone/>
                        <a:tabLst/>
                        <a:defRPr/>
                      </a:pPr>
                      <a:r>
                        <a:rPr lang="zh-TW" altLang="en-US" sz="2000" b="1" kern="1200" dirty="0">
                          <a:solidFill>
                            <a:schemeClr val="tx1"/>
                          </a:solidFill>
                          <a:latin typeface="Arial" panose="020B0604020202020204" pitchFamily="34" charset="0"/>
                          <a:ea typeface="微軟正黑體" panose="020B0604030504040204" pitchFamily="34" charset="-120"/>
                          <a:cs typeface="Arial" panose="020B0604020202020204" pitchFamily="34" charset="0"/>
                        </a:rPr>
                        <a:t>基</a:t>
                      </a:r>
                      <a:r>
                        <a:rPr lang="en-US" altLang="zh-TW" sz="2000" b="1" kern="1200" dirty="0">
                          <a:solidFill>
                            <a:schemeClr val="tx1"/>
                          </a:solidFill>
                          <a:latin typeface="Arial" panose="020B0604020202020204" pitchFamily="34" charset="0"/>
                          <a:ea typeface="微軟正黑體" panose="020B0604030504040204" pitchFamily="34" charset="-120"/>
                          <a:cs typeface="Arial" panose="020B0604020202020204" pitchFamily="34" charset="0"/>
                        </a:rPr>
                        <a:t>1</a:t>
                      </a:r>
                      <a:r>
                        <a:rPr lang="zh-TW" altLang="en-US" sz="2000" b="1" kern="1200" dirty="0">
                          <a:solidFill>
                            <a:schemeClr val="tx1"/>
                          </a:solidFill>
                          <a:latin typeface="Arial" panose="020B0604020202020204" pitchFamily="34" charset="0"/>
                          <a:ea typeface="微軟正黑體" panose="020B0604030504040204" pitchFamily="34" charset="-120"/>
                          <a:cs typeface="Arial" panose="020B0604020202020204" pitchFamily="34" charset="0"/>
                        </a:rPr>
                        <a:t>、基</a:t>
                      </a:r>
                      <a:r>
                        <a:rPr lang="en-US" altLang="zh-TW" sz="2000" b="1" kern="1200" dirty="0">
                          <a:solidFill>
                            <a:schemeClr val="tx1"/>
                          </a:solidFill>
                          <a:latin typeface="Arial" panose="020B0604020202020204" pitchFamily="34" charset="0"/>
                          <a:ea typeface="微軟正黑體" panose="020B0604030504040204" pitchFamily="34" charset="-120"/>
                          <a:cs typeface="Arial" panose="020B0604020202020204" pitchFamily="34" charset="0"/>
                        </a:rPr>
                        <a:t>2</a:t>
                      </a:r>
                      <a:r>
                        <a:rPr lang="zh-TW" altLang="en-US" sz="2000" b="1" kern="1200" dirty="0">
                          <a:solidFill>
                            <a:schemeClr val="tx1"/>
                          </a:solidFill>
                          <a:latin typeface="Arial" panose="020B0604020202020204" pitchFamily="34" charset="0"/>
                          <a:ea typeface="微軟正黑體" panose="020B0604030504040204" pitchFamily="34" charset="-120"/>
                          <a:cs typeface="Arial" panose="020B0604020202020204" pitchFamily="34" charset="0"/>
                        </a:rPr>
                        <a:t>、基</a:t>
                      </a:r>
                      <a:r>
                        <a:rPr lang="en-US" altLang="zh-TW" sz="2000" b="1" kern="1200" dirty="0">
                          <a:solidFill>
                            <a:schemeClr val="tx1"/>
                          </a:solidFill>
                          <a:latin typeface="Arial" panose="020B0604020202020204" pitchFamily="34" charset="0"/>
                          <a:ea typeface="微軟正黑體" panose="020B0604030504040204" pitchFamily="34" charset="-120"/>
                          <a:cs typeface="Arial" panose="020B0604020202020204" pitchFamily="34" charset="0"/>
                        </a:rPr>
                        <a:t>3</a:t>
                      </a:r>
                      <a:r>
                        <a:rPr lang="zh-TW" altLang="en-US" sz="2000" b="1" kern="1200" dirty="0">
                          <a:solidFill>
                            <a:schemeClr val="tx1"/>
                          </a:solidFill>
                          <a:latin typeface="Arial" panose="020B0604020202020204" pitchFamily="34" charset="0"/>
                          <a:ea typeface="微軟正黑體" panose="020B0604030504040204" pitchFamily="34" charset="-120"/>
                          <a:cs typeface="Arial" panose="020B0604020202020204" pitchFamily="34" charset="0"/>
                        </a:rPr>
                        <a:t>、基</a:t>
                      </a:r>
                      <a:r>
                        <a:rPr lang="en-US" altLang="zh-TW" sz="2000" b="1" kern="1200" dirty="0">
                          <a:solidFill>
                            <a:schemeClr val="tx1"/>
                          </a:solidFill>
                          <a:latin typeface="Arial" panose="020B0604020202020204" pitchFamily="34" charset="0"/>
                          <a:ea typeface="微軟正黑體" panose="020B0604030504040204" pitchFamily="34" charset="-120"/>
                          <a:cs typeface="Arial" panose="020B0604020202020204" pitchFamily="34" charset="0"/>
                        </a:rPr>
                        <a:t>6</a:t>
                      </a:r>
                      <a:r>
                        <a:rPr lang="zh-TW" altLang="en-US" sz="2000" b="1" kern="1200" dirty="0">
                          <a:solidFill>
                            <a:schemeClr val="tx1"/>
                          </a:solidFill>
                          <a:latin typeface="Arial" panose="020B0604020202020204" pitchFamily="34" charset="0"/>
                          <a:ea typeface="微軟正黑體" panose="020B0604030504040204" pitchFamily="34" charset="-120"/>
                          <a:cs typeface="Arial" panose="020B0604020202020204" pitchFamily="34" charset="0"/>
                        </a:rPr>
                        <a:t>、基</a:t>
                      </a:r>
                      <a:r>
                        <a:rPr lang="en-US" altLang="zh-TW" sz="2000" b="1" kern="1200" dirty="0">
                          <a:solidFill>
                            <a:schemeClr val="tx1"/>
                          </a:solidFill>
                          <a:latin typeface="Arial" panose="020B0604020202020204" pitchFamily="34" charset="0"/>
                          <a:ea typeface="微軟正黑體" panose="020B0604030504040204" pitchFamily="34" charset="-120"/>
                          <a:cs typeface="Arial" panose="020B0604020202020204" pitchFamily="34" charset="0"/>
                        </a:rPr>
                        <a:t>7</a:t>
                      </a: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698277">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algn="l" defTabSz="914400" rtl="0" eaLnBrk="1" latinLnBrk="0" hangingPunct="1">
                        <a:lnSpc>
                          <a:spcPts val="2500"/>
                        </a:lnSpc>
                      </a:pPr>
                      <a:r>
                        <a:rPr lang="zh-TW" altLang="en-US" sz="2000" b="1" kern="1200" dirty="0">
                          <a:solidFill>
                            <a:schemeClr val="tx1"/>
                          </a:solidFill>
                          <a:latin typeface="Arial" panose="020B0604020202020204" pitchFamily="34" charset="0"/>
                          <a:ea typeface="微軟正黑體" panose="020B0604030504040204" pitchFamily="34" charset="-120"/>
                          <a:cs typeface="Arial" panose="020B0604020202020204" pitchFamily="34" charset="0"/>
                        </a:rPr>
                        <a:t>學生類</a:t>
                      </a: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0" indent="0" algn="l" defTabSz="914400" rtl="0" eaLnBrk="1" fontAlgn="auto" latinLnBrk="0" hangingPunct="1">
                        <a:lnSpc>
                          <a:spcPts val="2500"/>
                        </a:lnSpc>
                        <a:spcBef>
                          <a:spcPts val="0"/>
                        </a:spcBef>
                        <a:spcAft>
                          <a:spcPts val="0"/>
                        </a:spcAft>
                        <a:buClrTx/>
                        <a:buSzTx/>
                        <a:buFontTx/>
                        <a:buNone/>
                        <a:tabLst/>
                        <a:defRPr/>
                      </a:pPr>
                      <a:r>
                        <a:rPr lang="zh-TW" altLang="en-US" sz="2000" b="1" kern="1200" dirty="0">
                          <a:solidFill>
                            <a:schemeClr val="tx1"/>
                          </a:solidFill>
                          <a:latin typeface="Arial" panose="020B0604020202020204" pitchFamily="34" charset="0"/>
                          <a:ea typeface="微軟正黑體" panose="020B0604030504040204" pitchFamily="34" charset="-120"/>
                          <a:cs typeface="Arial" panose="020B0604020202020204" pitchFamily="34" charset="0"/>
                        </a:rPr>
                        <a:t>學</a:t>
                      </a:r>
                      <a:r>
                        <a:rPr lang="en-US" altLang="zh-TW" sz="2000" b="1" kern="1200" dirty="0">
                          <a:solidFill>
                            <a:schemeClr val="tx1"/>
                          </a:solidFill>
                          <a:latin typeface="Arial" panose="020B0604020202020204" pitchFamily="34" charset="0"/>
                          <a:ea typeface="微軟正黑體" panose="020B0604030504040204" pitchFamily="34" charset="-120"/>
                          <a:cs typeface="Arial" panose="020B0604020202020204" pitchFamily="34" charset="0"/>
                        </a:rPr>
                        <a:t>1</a:t>
                      </a:r>
                      <a:r>
                        <a:rPr lang="zh-TW" altLang="en-US" sz="2000" b="1" kern="1200" dirty="0">
                          <a:solidFill>
                            <a:schemeClr val="tx1"/>
                          </a:solidFill>
                          <a:latin typeface="Arial" panose="020B0604020202020204" pitchFamily="34" charset="0"/>
                          <a:ea typeface="微軟正黑體" panose="020B0604030504040204" pitchFamily="34" charset="-120"/>
                          <a:cs typeface="Arial" panose="020B0604020202020204" pitchFamily="34" charset="0"/>
                        </a:rPr>
                        <a:t>、學</a:t>
                      </a:r>
                      <a:r>
                        <a:rPr lang="en-US" altLang="zh-TW" sz="2000" b="1" kern="1200" dirty="0">
                          <a:solidFill>
                            <a:schemeClr val="tx1"/>
                          </a:solidFill>
                          <a:latin typeface="Arial" panose="020B0604020202020204" pitchFamily="34" charset="0"/>
                          <a:ea typeface="微軟正黑體" panose="020B0604030504040204" pitchFamily="34" charset="-120"/>
                          <a:cs typeface="Arial" panose="020B0604020202020204" pitchFamily="34" charset="0"/>
                        </a:rPr>
                        <a:t>2</a:t>
                      </a:r>
                      <a:r>
                        <a:rPr lang="zh-TW" altLang="en-US" sz="2000" b="1" kern="1200" dirty="0" smtClean="0">
                          <a:solidFill>
                            <a:schemeClr val="tx1"/>
                          </a:solidFill>
                          <a:latin typeface="Arial" panose="020B0604020202020204" pitchFamily="34" charset="0"/>
                          <a:ea typeface="微軟正黑體" panose="020B0604030504040204" pitchFamily="34" charset="-120"/>
                          <a:cs typeface="Arial" panose="020B0604020202020204" pitchFamily="34" charset="0"/>
                        </a:rPr>
                        <a:t>、學</a:t>
                      </a:r>
                      <a:r>
                        <a:rPr lang="en-US" altLang="zh-TW" sz="2000" b="1" kern="1200" dirty="0" smtClean="0">
                          <a:solidFill>
                            <a:schemeClr val="tx1"/>
                          </a:solidFill>
                          <a:latin typeface="Arial" panose="020B0604020202020204" pitchFamily="34" charset="0"/>
                          <a:ea typeface="微軟正黑體" panose="020B0604030504040204" pitchFamily="34" charset="-120"/>
                          <a:cs typeface="Arial" panose="020B0604020202020204" pitchFamily="34" charset="0"/>
                        </a:rPr>
                        <a:t>4</a:t>
                      </a:r>
                      <a:r>
                        <a:rPr lang="zh-TW" altLang="en-US" sz="2000" b="1" kern="1200" dirty="0" smtClean="0">
                          <a:solidFill>
                            <a:schemeClr val="tx1"/>
                          </a:solidFill>
                          <a:latin typeface="Arial" panose="020B0604020202020204" pitchFamily="34" charset="0"/>
                          <a:ea typeface="微軟正黑體" panose="020B0604030504040204" pitchFamily="34" charset="-120"/>
                          <a:cs typeface="Arial" panose="020B0604020202020204" pitchFamily="34" charset="0"/>
                        </a:rPr>
                        <a:t>、學</a:t>
                      </a:r>
                      <a:r>
                        <a:rPr lang="en-US" altLang="zh-TW" sz="2000" b="1" kern="1200" dirty="0" smtClean="0">
                          <a:solidFill>
                            <a:schemeClr val="tx1"/>
                          </a:solidFill>
                          <a:latin typeface="Arial" panose="020B0604020202020204" pitchFamily="34" charset="0"/>
                          <a:ea typeface="微軟正黑體" panose="020B0604030504040204" pitchFamily="34" charset="-120"/>
                          <a:cs typeface="Arial" panose="020B0604020202020204" pitchFamily="34" charset="0"/>
                        </a:rPr>
                        <a:t>5</a:t>
                      </a:r>
                      <a:r>
                        <a:rPr lang="zh-TW" altLang="en-US" sz="2000" b="1" kern="1200" dirty="0" smtClean="0">
                          <a:solidFill>
                            <a:schemeClr val="tx1"/>
                          </a:solidFill>
                          <a:latin typeface="Arial" panose="020B0604020202020204" pitchFamily="34" charset="0"/>
                          <a:ea typeface="微軟正黑體" panose="020B0604030504040204" pitchFamily="34" charset="-120"/>
                          <a:cs typeface="Arial" panose="020B0604020202020204" pitchFamily="34" charset="0"/>
                        </a:rPr>
                        <a:t>、學</a:t>
                      </a:r>
                      <a:r>
                        <a:rPr lang="en-US" altLang="zh-TW" sz="2000" b="1" kern="1200" dirty="0" smtClean="0">
                          <a:solidFill>
                            <a:schemeClr val="tx1"/>
                          </a:solidFill>
                          <a:latin typeface="Arial" panose="020B0604020202020204" pitchFamily="34" charset="0"/>
                          <a:ea typeface="微軟正黑體" panose="020B0604030504040204" pitchFamily="34" charset="-120"/>
                          <a:cs typeface="Arial" panose="020B0604020202020204" pitchFamily="34" charset="0"/>
                        </a:rPr>
                        <a:t>5-2</a:t>
                      </a:r>
                      <a:r>
                        <a:rPr lang="zh-TW" altLang="en-US" sz="2000" b="1" kern="1200" dirty="0" smtClean="0">
                          <a:solidFill>
                            <a:schemeClr val="tx1"/>
                          </a:solidFill>
                          <a:latin typeface="Arial" panose="020B0604020202020204" pitchFamily="34" charset="0"/>
                          <a:ea typeface="微軟正黑體" panose="020B0604030504040204" pitchFamily="34" charset="-120"/>
                          <a:cs typeface="Arial" panose="020B0604020202020204" pitchFamily="34" charset="0"/>
                        </a:rPr>
                        <a:t>、學</a:t>
                      </a:r>
                      <a:r>
                        <a:rPr lang="en-US" altLang="zh-TW" sz="2000" b="1" kern="1200" dirty="0" smtClean="0">
                          <a:solidFill>
                            <a:schemeClr val="tx1"/>
                          </a:solidFill>
                          <a:latin typeface="Arial" panose="020B0604020202020204" pitchFamily="34" charset="0"/>
                          <a:ea typeface="微軟正黑體" panose="020B0604030504040204" pitchFamily="34" charset="-120"/>
                          <a:cs typeface="Arial" panose="020B0604020202020204" pitchFamily="34" charset="0"/>
                        </a:rPr>
                        <a:t>5-4</a:t>
                      </a:r>
                      <a:r>
                        <a:rPr lang="zh-TW" altLang="en-US" sz="2000" b="1" kern="1200" dirty="0" smtClean="0">
                          <a:solidFill>
                            <a:schemeClr val="tx1"/>
                          </a:solidFill>
                          <a:latin typeface="Arial" panose="020B0604020202020204" pitchFamily="34" charset="0"/>
                          <a:ea typeface="微軟正黑體" panose="020B0604030504040204" pitchFamily="34" charset="-120"/>
                          <a:cs typeface="Arial" panose="020B0604020202020204" pitchFamily="34" charset="0"/>
                        </a:rPr>
                        <a:t>、學</a:t>
                      </a:r>
                      <a:r>
                        <a:rPr lang="en-US" altLang="zh-TW" sz="2000" b="1" kern="1200" dirty="0" smtClean="0">
                          <a:solidFill>
                            <a:schemeClr val="tx1"/>
                          </a:solidFill>
                          <a:latin typeface="Arial" panose="020B0604020202020204" pitchFamily="34" charset="0"/>
                          <a:ea typeface="微軟正黑體" panose="020B0604030504040204" pitchFamily="34" charset="-120"/>
                          <a:cs typeface="Arial" panose="020B0604020202020204" pitchFamily="34" charset="0"/>
                        </a:rPr>
                        <a:t>5-5</a:t>
                      </a:r>
                      <a:r>
                        <a:rPr lang="zh-TW" altLang="en-US" sz="2000" b="1" kern="1200" dirty="0" smtClean="0">
                          <a:solidFill>
                            <a:schemeClr val="tx1"/>
                          </a:solidFill>
                          <a:latin typeface="Arial" panose="020B0604020202020204" pitchFamily="34" charset="0"/>
                          <a:ea typeface="微軟正黑體" panose="020B0604030504040204" pitchFamily="34" charset="-120"/>
                          <a:cs typeface="Arial" panose="020B0604020202020204" pitchFamily="34" charset="0"/>
                        </a:rPr>
                        <a:t>、學</a:t>
                      </a:r>
                      <a:r>
                        <a:rPr lang="en-US" altLang="zh-TW" sz="2000" b="1" kern="1200" dirty="0">
                          <a:solidFill>
                            <a:schemeClr val="tx1"/>
                          </a:solidFill>
                          <a:latin typeface="Arial" panose="020B0604020202020204" pitchFamily="34" charset="0"/>
                          <a:ea typeface="微軟正黑體" panose="020B0604030504040204" pitchFamily="34" charset="-120"/>
                          <a:cs typeface="Arial" panose="020B0604020202020204" pitchFamily="34" charset="0"/>
                        </a:rPr>
                        <a:t>6</a:t>
                      </a:r>
                      <a:r>
                        <a:rPr lang="zh-TW" altLang="en-US" sz="2000" b="1" kern="1200" dirty="0">
                          <a:solidFill>
                            <a:schemeClr val="tx1"/>
                          </a:solidFill>
                          <a:latin typeface="Arial" panose="020B0604020202020204" pitchFamily="34" charset="0"/>
                          <a:ea typeface="微軟正黑體" panose="020B0604030504040204" pitchFamily="34" charset="-120"/>
                          <a:cs typeface="Arial" panose="020B0604020202020204" pitchFamily="34" charset="0"/>
                        </a:rPr>
                        <a:t>、學</a:t>
                      </a:r>
                      <a:r>
                        <a:rPr lang="en-US" altLang="zh-TW" sz="2000" b="1" kern="1200" dirty="0">
                          <a:solidFill>
                            <a:schemeClr val="tx1"/>
                          </a:solidFill>
                          <a:latin typeface="Arial" panose="020B0604020202020204" pitchFamily="34" charset="0"/>
                          <a:ea typeface="微軟正黑體" panose="020B0604030504040204" pitchFamily="34" charset="-120"/>
                          <a:cs typeface="Arial" panose="020B0604020202020204" pitchFamily="34" charset="0"/>
                        </a:rPr>
                        <a:t>7</a:t>
                      </a:r>
                      <a:r>
                        <a:rPr lang="zh-TW" altLang="en-US" sz="2000" b="1" kern="1200" dirty="0">
                          <a:solidFill>
                            <a:schemeClr val="tx1"/>
                          </a:solidFill>
                          <a:latin typeface="Arial" panose="020B0604020202020204" pitchFamily="34" charset="0"/>
                          <a:ea typeface="微軟正黑體" panose="020B0604030504040204" pitchFamily="34" charset="-120"/>
                          <a:cs typeface="Arial" panose="020B0604020202020204" pitchFamily="34" charset="0"/>
                        </a:rPr>
                        <a:t>、學</a:t>
                      </a:r>
                      <a:r>
                        <a:rPr lang="en-US" altLang="zh-TW" sz="2000" b="1" kern="1200" dirty="0">
                          <a:solidFill>
                            <a:schemeClr val="tx1"/>
                          </a:solidFill>
                          <a:latin typeface="Arial" panose="020B0604020202020204" pitchFamily="34" charset="0"/>
                          <a:ea typeface="微軟正黑體" panose="020B0604030504040204" pitchFamily="34" charset="-120"/>
                          <a:cs typeface="Arial" panose="020B0604020202020204" pitchFamily="34" charset="0"/>
                        </a:rPr>
                        <a:t>8</a:t>
                      </a:r>
                      <a:r>
                        <a:rPr lang="zh-TW" altLang="en-US" sz="2000" b="1" kern="1200" dirty="0">
                          <a:solidFill>
                            <a:schemeClr val="tx1"/>
                          </a:solidFill>
                          <a:latin typeface="Arial" panose="020B0604020202020204" pitchFamily="34" charset="0"/>
                          <a:ea typeface="微軟正黑體" panose="020B0604030504040204" pitchFamily="34" charset="-120"/>
                          <a:cs typeface="Arial" panose="020B0604020202020204" pitchFamily="34" charset="0"/>
                        </a:rPr>
                        <a:t>、學</a:t>
                      </a:r>
                      <a:r>
                        <a:rPr lang="en-US" altLang="zh-TW" sz="2000" b="1" kern="1200" dirty="0" smtClean="0">
                          <a:solidFill>
                            <a:schemeClr val="tx1"/>
                          </a:solidFill>
                          <a:latin typeface="Arial" panose="020B0604020202020204" pitchFamily="34" charset="0"/>
                          <a:ea typeface="微軟正黑體" panose="020B0604030504040204" pitchFamily="34" charset="-120"/>
                          <a:cs typeface="Arial" panose="020B0604020202020204" pitchFamily="34" charset="0"/>
                        </a:rPr>
                        <a:t>9</a:t>
                      </a:r>
                      <a:r>
                        <a:rPr lang="zh-TW" altLang="en-US" sz="2000" b="1" kern="1200" dirty="0" smtClean="0">
                          <a:solidFill>
                            <a:schemeClr val="tx1"/>
                          </a:solidFill>
                          <a:latin typeface="Arial" panose="020B0604020202020204" pitchFamily="34" charset="0"/>
                          <a:ea typeface="微軟正黑體" panose="020B0604030504040204" pitchFamily="34" charset="-120"/>
                          <a:cs typeface="Arial" panose="020B0604020202020204" pitchFamily="34" charset="0"/>
                        </a:rPr>
                        <a:t>、學</a:t>
                      </a:r>
                      <a:r>
                        <a:rPr lang="en-US" altLang="zh-TW" sz="2000" b="1" kern="1200" dirty="0" smtClean="0">
                          <a:solidFill>
                            <a:schemeClr val="tx1"/>
                          </a:solidFill>
                          <a:latin typeface="Arial" panose="020B0604020202020204" pitchFamily="34" charset="0"/>
                          <a:ea typeface="微軟正黑體" panose="020B0604030504040204" pitchFamily="34" charset="-120"/>
                          <a:cs typeface="Arial" panose="020B0604020202020204" pitchFamily="34" charset="0"/>
                        </a:rPr>
                        <a:t>12</a:t>
                      </a:r>
                      <a:r>
                        <a:rPr lang="zh-TW" altLang="en-US" sz="2000" b="1" kern="1200" dirty="0" smtClean="0">
                          <a:solidFill>
                            <a:schemeClr val="tx1"/>
                          </a:solidFill>
                          <a:latin typeface="Arial" panose="020B0604020202020204" pitchFamily="34" charset="0"/>
                          <a:ea typeface="微軟正黑體" panose="020B0604030504040204" pitchFamily="34" charset="-120"/>
                          <a:cs typeface="Arial" panose="020B0604020202020204" pitchFamily="34" charset="0"/>
                        </a:rPr>
                        <a:t>、學</a:t>
                      </a:r>
                      <a:r>
                        <a:rPr lang="en-US" altLang="zh-TW" sz="2000" b="1" kern="1200" dirty="0" smtClean="0">
                          <a:solidFill>
                            <a:schemeClr val="tx1"/>
                          </a:solidFill>
                          <a:latin typeface="Arial" panose="020B0604020202020204" pitchFamily="34" charset="0"/>
                          <a:ea typeface="微軟正黑體" panose="020B0604030504040204" pitchFamily="34" charset="-120"/>
                          <a:cs typeface="Arial" panose="020B0604020202020204" pitchFamily="34" charset="0"/>
                        </a:rPr>
                        <a:t>12-1</a:t>
                      </a:r>
                      <a:r>
                        <a:rPr lang="zh-TW" altLang="en-US" sz="2000" b="1" kern="1200" dirty="0" smtClean="0">
                          <a:solidFill>
                            <a:schemeClr val="tx1"/>
                          </a:solidFill>
                          <a:latin typeface="Arial" panose="020B0604020202020204" pitchFamily="34" charset="0"/>
                          <a:ea typeface="微軟正黑體" panose="020B0604030504040204" pitchFamily="34" charset="-120"/>
                          <a:cs typeface="Arial" panose="020B0604020202020204" pitchFamily="34" charset="0"/>
                        </a:rPr>
                        <a:t>、</a:t>
                      </a:r>
                      <a:endParaRPr lang="en-US" altLang="zh-TW" sz="2000" b="1" kern="1200" dirty="0" smtClean="0">
                        <a:solidFill>
                          <a:schemeClr val="tx1"/>
                        </a:solidFill>
                        <a:latin typeface="Arial" panose="020B0604020202020204" pitchFamily="34" charset="0"/>
                        <a:ea typeface="微軟正黑體" panose="020B0604030504040204" pitchFamily="34" charset="-120"/>
                        <a:cs typeface="Arial" panose="020B0604020202020204" pitchFamily="34" charset="0"/>
                      </a:endParaRPr>
                    </a:p>
                    <a:p>
                      <a:pPr marL="0" marR="0" indent="0" algn="l" defTabSz="914400" rtl="0" eaLnBrk="1" fontAlgn="auto" latinLnBrk="0" hangingPunct="1">
                        <a:lnSpc>
                          <a:spcPts val="2500"/>
                        </a:lnSpc>
                        <a:spcBef>
                          <a:spcPts val="0"/>
                        </a:spcBef>
                        <a:spcAft>
                          <a:spcPts val="0"/>
                        </a:spcAft>
                        <a:buClrTx/>
                        <a:buSzTx/>
                        <a:buFontTx/>
                        <a:buNone/>
                        <a:tabLst/>
                        <a:defRPr/>
                      </a:pPr>
                      <a:r>
                        <a:rPr lang="zh-TW" altLang="en-US" sz="2000" b="1" kern="1200" dirty="0" smtClean="0">
                          <a:solidFill>
                            <a:srgbClr val="0000FF"/>
                          </a:solidFill>
                          <a:latin typeface="Arial" panose="020B0604020202020204" pitchFamily="34" charset="0"/>
                          <a:ea typeface="微軟正黑體" panose="020B0604030504040204" pitchFamily="34" charset="-120"/>
                          <a:cs typeface="Arial" panose="020B0604020202020204" pitchFamily="34" charset="0"/>
                        </a:rPr>
                        <a:t>學</a:t>
                      </a:r>
                      <a:r>
                        <a:rPr lang="en-US" altLang="zh-TW" sz="2000" b="1" kern="1200" dirty="0" smtClean="0">
                          <a:solidFill>
                            <a:srgbClr val="0000FF"/>
                          </a:solidFill>
                          <a:latin typeface="Arial" panose="020B0604020202020204" pitchFamily="34" charset="0"/>
                          <a:ea typeface="微軟正黑體" panose="020B0604030504040204" pitchFamily="34" charset="-120"/>
                          <a:cs typeface="Arial" panose="020B0604020202020204" pitchFamily="34" charset="0"/>
                        </a:rPr>
                        <a:t>13</a:t>
                      </a:r>
                      <a:r>
                        <a:rPr lang="zh-TW" altLang="en-US" sz="2000" b="1" kern="1200" dirty="0" smtClean="0">
                          <a:solidFill>
                            <a:schemeClr val="tx1"/>
                          </a:solidFill>
                          <a:latin typeface="Arial" panose="020B0604020202020204" pitchFamily="34" charset="0"/>
                          <a:ea typeface="微軟正黑體" panose="020B0604030504040204" pitchFamily="34" charset="-120"/>
                          <a:cs typeface="Arial" panose="020B0604020202020204" pitchFamily="34" charset="0"/>
                        </a:rPr>
                        <a:t>、學</a:t>
                      </a:r>
                      <a:r>
                        <a:rPr lang="en-US" altLang="zh-TW" sz="2000" b="1" kern="1200" dirty="0">
                          <a:solidFill>
                            <a:schemeClr val="tx1"/>
                          </a:solidFill>
                          <a:latin typeface="Arial" panose="020B0604020202020204" pitchFamily="34" charset="0"/>
                          <a:ea typeface="微軟正黑體" panose="020B0604030504040204" pitchFamily="34" charset="-120"/>
                          <a:cs typeface="Arial" panose="020B0604020202020204" pitchFamily="34" charset="0"/>
                        </a:rPr>
                        <a:t>26</a:t>
                      </a:r>
                      <a:r>
                        <a:rPr lang="zh-TW" altLang="en-US" sz="2000" b="1" kern="1200" dirty="0" smtClean="0">
                          <a:solidFill>
                            <a:schemeClr val="tx1"/>
                          </a:solidFill>
                          <a:latin typeface="Arial" panose="020B0604020202020204" pitchFamily="34" charset="0"/>
                          <a:ea typeface="微軟正黑體" panose="020B0604030504040204" pitchFamily="34" charset="-120"/>
                          <a:cs typeface="Arial" panose="020B0604020202020204" pitchFamily="34" charset="0"/>
                        </a:rPr>
                        <a:t>、學</a:t>
                      </a:r>
                      <a:r>
                        <a:rPr lang="en-US" altLang="zh-TW" sz="2000" b="1" kern="1200" dirty="0" smtClean="0">
                          <a:solidFill>
                            <a:schemeClr val="tx1"/>
                          </a:solidFill>
                          <a:latin typeface="Arial" panose="020B0604020202020204" pitchFamily="34" charset="0"/>
                          <a:ea typeface="微軟正黑體" panose="020B0604030504040204" pitchFamily="34" charset="-120"/>
                          <a:cs typeface="Arial" panose="020B0604020202020204" pitchFamily="34" charset="0"/>
                        </a:rPr>
                        <a:t>29</a:t>
                      </a:r>
                      <a:r>
                        <a:rPr lang="zh-TW" altLang="en-US" sz="2000" b="1" kern="1200" dirty="0" smtClean="0">
                          <a:solidFill>
                            <a:schemeClr val="tx1"/>
                          </a:solidFill>
                          <a:latin typeface="Arial" panose="020B0604020202020204" pitchFamily="34" charset="0"/>
                          <a:ea typeface="微軟正黑體" panose="020B0604030504040204" pitchFamily="34" charset="-120"/>
                          <a:cs typeface="Arial" panose="020B0604020202020204" pitchFamily="34" charset="0"/>
                        </a:rPr>
                        <a:t>、學</a:t>
                      </a:r>
                      <a:r>
                        <a:rPr lang="en-US" altLang="zh-TW" sz="2000" b="1" kern="1200" dirty="0">
                          <a:solidFill>
                            <a:schemeClr val="tx1"/>
                          </a:solidFill>
                          <a:latin typeface="Arial" panose="020B0604020202020204" pitchFamily="34" charset="0"/>
                          <a:ea typeface="微軟正黑體" panose="020B0604030504040204" pitchFamily="34" charset="-120"/>
                          <a:cs typeface="Arial" panose="020B0604020202020204" pitchFamily="34" charset="0"/>
                        </a:rPr>
                        <a:t>31</a:t>
                      </a:r>
                      <a:r>
                        <a:rPr lang="zh-TW" altLang="en-US" sz="2000" b="1" kern="1200" dirty="0" smtClean="0">
                          <a:solidFill>
                            <a:schemeClr val="tx1"/>
                          </a:solidFill>
                          <a:latin typeface="Arial" panose="020B0604020202020204" pitchFamily="34" charset="0"/>
                          <a:ea typeface="微軟正黑體" panose="020B0604030504040204" pitchFamily="34" charset="-120"/>
                          <a:cs typeface="Arial" panose="020B0604020202020204" pitchFamily="34" charset="0"/>
                        </a:rPr>
                        <a:t>、學</a:t>
                      </a:r>
                      <a:r>
                        <a:rPr lang="en-US" altLang="zh-TW" sz="2000" b="1" kern="1200" dirty="0" smtClean="0">
                          <a:solidFill>
                            <a:schemeClr val="tx1"/>
                          </a:solidFill>
                          <a:latin typeface="Arial" panose="020B0604020202020204" pitchFamily="34" charset="0"/>
                          <a:ea typeface="微軟正黑體" panose="020B0604030504040204" pitchFamily="34" charset="-120"/>
                          <a:cs typeface="Arial" panose="020B0604020202020204" pitchFamily="34" charset="0"/>
                        </a:rPr>
                        <a:t>32</a:t>
                      </a:r>
                      <a:endParaRPr lang="en-US" altLang="zh-TW" sz="2000" b="1" kern="1200"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10002"/>
                  </a:ext>
                </a:extLst>
              </a:tr>
              <a:tr h="981143">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algn="l" defTabSz="914400" rtl="0" eaLnBrk="1" latinLnBrk="0" hangingPunct="1">
                        <a:lnSpc>
                          <a:spcPts val="2500"/>
                        </a:lnSpc>
                      </a:pPr>
                      <a:r>
                        <a:rPr lang="zh-TW" altLang="en-US" sz="2000" b="1" kern="1200" dirty="0">
                          <a:solidFill>
                            <a:schemeClr val="tx1"/>
                          </a:solidFill>
                          <a:latin typeface="Arial" panose="020B0604020202020204" pitchFamily="34" charset="0"/>
                          <a:ea typeface="微軟正黑體" panose="020B0604030504040204" pitchFamily="34" charset="-120"/>
                          <a:cs typeface="Arial" panose="020B0604020202020204" pitchFamily="34" charset="0"/>
                        </a:rPr>
                        <a:t>教職員類</a:t>
                      </a:r>
                      <a:endParaRPr lang="en-US" altLang="zh-TW" sz="2000" b="1" kern="1200"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0" lvl="0" indent="0" algn="l" defTabSz="914400" rtl="0" eaLnBrk="1" fontAlgn="auto" latinLnBrk="0" hangingPunct="1">
                        <a:lnSpc>
                          <a:spcPts val="2500"/>
                        </a:lnSpc>
                        <a:spcBef>
                          <a:spcPts val="0"/>
                        </a:spcBef>
                        <a:spcAft>
                          <a:spcPts val="0"/>
                        </a:spcAft>
                        <a:buClrTx/>
                        <a:buSzTx/>
                        <a:buFontTx/>
                        <a:buNone/>
                        <a:tabLst/>
                        <a:defRPr/>
                      </a:pPr>
                      <a:r>
                        <a:rPr lang="zh-TW" altLang="en-US" sz="2000" b="1" kern="1200" dirty="0">
                          <a:solidFill>
                            <a:schemeClr val="tx1"/>
                          </a:solidFill>
                          <a:latin typeface="Arial" panose="020B0604020202020204" pitchFamily="34" charset="0"/>
                          <a:ea typeface="微軟正黑體" panose="020B0604030504040204" pitchFamily="34" charset="-120"/>
                          <a:cs typeface="Arial" panose="020B0604020202020204" pitchFamily="34" charset="0"/>
                        </a:rPr>
                        <a:t>教</a:t>
                      </a:r>
                      <a:r>
                        <a:rPr lang="en-US" altLang="zh-TW" sz="2000" b="1" kern="1200" dirty="0">
                          <a:solidFill>
                            <a:schemeClr val="tx1"/>
                          </a:solidFill>
                          <a:latin typeface="Arial" panose="020B0604020202020204" pitchFamily="34" charset="0"/>
                          <a:ea typeface="微軟正黑體" panose="020B0604030504040204" pitchFamily="34" charset="-120"/>
                          <a:cs typeface="Arial" panose="020B0604020202020204" pitchFamily="34" charset="0"/>
                        </a:rPr>
                        <a:t>1</a:t>
                      </a:r>
                      <a:r>
                        <a:rPr lang="zh-TW" altLang="en-US" sz="2000" b="1" kern="1200" dirty="0" smtClean="0">
                          <a:solidFill>
                            <a:schemeClr val="tx1"/>
                          </a:solidFill>
                          <a:latin typeface="Arial" panose="020B0604020202020204" pitchFamily="34" charset="0"/>
                          <a:ea typeface="微軟正黑體" panose="020B0604030504040204" pitchFamily="34" charset="-120"/>
                          <a:cs typeface="Arial" panose="020B0604020202020204" pitchFamily="34" charset="0"/>
                        </a:rPr>
                        <a:t>、教</a:t>
                      </a:r>
                      <a:r>
                        <a:rPr lang="en-US" altLang="zh-TW" sz="2000" b="1" kern="1200" dirty="0" smtClean="0">
                          <a:solidFill>
                            <a:schemeClr val="tx1"/>
                          </a:solidFill>
                          <a:latin typeface="Arial" panose="020B0604020202020204" pitchFamily="34" charset="0"/>
                          <a:ea typeface="微軟正黑體" panose="020B0604030504040204" pitchFamily="34" charset="-120"/>
                          <a:cs typeface="Arial" panose="020B0604020202020204" pitchFamily="34" charset="0"/>
                        </a:rPr>
                        <a:t>5</a:t>
                      </a:r>
                      <a:r>
                        <a:rPr lang="zh-TW" altLang="en-US" sz="2000" b="1" kern="1200" dirty="0" smtClean="0">
                          <a:solidFill>
                            <a:schemeClr val="tx1"/>
                          </a:solidFill>
                          <a:latin typeface="Arial" panose="020B0604020202020204" pitchFamily="34" charset="0"/>
                          <a:ea typeface="微軟正黑體" panose="020B0604030504040204" pitchFamily="34" charset="-120"/>
                          <a:cs typeface="Arial" panose="020B0604020202020204" pitchFamily="34" charset="0"/>
                        </a:rPr>
                        <a:t>、</a:t>
                      </a:r>
                      <a:r>
                        <a:rPr lang="zh-TW" altLang="en-US" sz="2000" b="1" kern="1200" dirty="0" smtClean="0">
                          <a:solidFill>
                            <a:srgbClr val="0000FF"/>
                          </a:solidFill>
                          <a:latin typeface="Arial" panose="020B0604020202020204" pitchFamily="34" charset="0"/>
                          <a:ea typeface="微軟正黑體" panose="020B0604030504040204" pitchFamily="34" charset="-120"/>
                          <a:cs typeface="Arial" panose="020B0604020202020204" pitchFamily="34" charset="0"/>
                        </a:rPr>
                        <a:t>教</a:t>
                      </a:r>
                      <a:r>
                        <a:rPr lang="en-US" altLang="zh-TW" sz="2000" b="1" kern="1200" dirty="0">
                          <a:solidFill>
                            <a:srgbClr val="0000FF"/>
                          </a:solidFill>
                          <a:latin typeface="Arial" panose="020B0604020202020204" pitchFamily="34" charset="0"/>
                          <a:ea typeface="微軟正黑體" panose="020B0604030504040204" pitchFamily="34" charset="-120"/>
                          <a:cs typeface="Arial" panose="020B0604020202020204" pitchFamily="34" charset="0"/>
                        </a:rPr>
                        <a:t>6</a:t>
                      </a:r>
                      <a:r>
                        <a:rPr lang="en-US" altLang="zh-TW" sz="2000" b="1" i="0" u="none" strike="noStrike" kern="1200" cap="none" spc="0" baseline="0" dirty="0" smtClean="0">
                          <a:solidFill>
                            <a:schemeClr val="tx1"/>
                          </a:solidFill>
                          <a:uFillTx/>
                          <a:latin typeface="Arial" panose="020B0604020202020204" pitchFamily="34" charset="0"/>
                          <a:ea typeface="微軟正黑體" panose="020B0604030504040204" pitchFamily="34" charset="-120"/>
                          <a:cs typeface="Arial" panose="020B0604020202020204" pitchFamily="34" charset="0"/>
                        </a:rPr>
                        <a:t>(</a:t>
                      </a:r>
                      <a:r>
                        <a:rPr lang="zh-TW" altLang="en-US" sz="2000" b="1" i="0" u="none" strike="noStrike" kern="1200" cap="none" spc="0" baseline="0" dirty="0" smtClean="0">
                          <a:solidFill>
                            <a:srgbClr val="008000"/>
                          </a:solidFill>
                          <a:uFillTx/>
                          <a:latin typeface="Arial" panose="020B0604020202020204" pitchFamily="34" charset="0"/>
                          <a:ea typeface="微軟正黑體" panose="020B0604030504040204" pitchFamily="34" charset="-120"/>
                          <a:cs typeface="Arial" panose="020B0604020202020204" pitchFamily="34" charset="0"/>
                        </a:rPr>
                        <a:t>僅私立大學填報</a:t>
                      </a:r>
                      <a:r>
                        <a:rPr lang="en-US" altLang="zh-TW" sz="2000" b="1" i="0" u="none" strike="noStrike" kern="1200" cap="none" spc="0" baseline="0" dirty="0" smtClean="0">
                          <a:solidFill>
                            <a:schemeClr val="tx1"/>
                          </a:solidFill>
                          <a:uFillTx/>
                          <a:latin typeface="Arial" panose="020B0604020202020204" pitchFamily="34" charset="0"/>
                          <a:ea typeface="微軟正黑體" panose="020B0604030504040204" pitchFamily="34" charset="-120"/>
                          <a:cs typeface="Arial" panose="020B0604020202020204" pitchFamily="34" charset="0"/>
                        </a:rPr>
                        <a:t>)</a:t>
                      </a:r>
                      <a:r>
                        <a:rPr lang="zh-TW" altLang="en-US" sz="2000" b="1" kern="1200" dirty="0">
                          <a:solidFill>
                            <a:schemeClr val="tx1"/>
                          </a:solidFill>
                          <a:latin typeface="Arial" panose="020B0604020202020204" pitchFamily="34" charset="0"/>
                          <a:ea typeface="微軟正黑體" panose="020B0604030504040204" pitchFamily="34" charset="-120"/>
                          <a:cs typeface="Arial" panose="020B0604020202020204" pitchFamily="34" charset="0"/>
                        </a:rPr>
                        <a:t>、教</a:t>
                      </a:r>
                      <a:r>
                        <a:rPr lang="en-US" altLang="zh-TW" sz="2000" b="1" kern="1200" dirty="0">
                          <a:solidFill>
                            <a:schemeClr val="tx1"/>
                          </a:solidFill>
                          <a:latin typeface="Arial" panose="020B0604020202020204" pitchFamily="34" charset="0"/>
                          <a:ea typeface="微軟正黑體" panose="020B0604030504040204" pitchFamily="34" charset="-120"/>
                          <a:cs typeface="Arial" panose="020B0604020202020204" pitchFamily="34" charset="0"/>
                        </a:rPr>
                        <a:t>7</a:t>
                      </a:r>
                      <a:r>
                        <a:rPr lang="en-US" altLang="zh-TW" sz="2000" b="1" i="0" u="none" strike="noStrike" kern="1200" cap="none" spc="0" baseline="0" dirty="0" smtClean="0">
                          <a:solidFill>
                            <a:schemeClr val="tx1"/>
                          </a:solidFill>
                          <a:uFillTx/>
                          <a:latin typeface="Arial" panose="020B0604020202020204" pitchFamily="34" charset="0"/>
                          <a:ea typeface="微軟正黑體" panose="020B0604030504040204" pitchFamily="34" charset="-120"/>
                          <a:cs typeface="Arial" panose="020B0604020202020204" pitchFamily="34" charset="0"/>
                        </a:rPr>
                        <a:t>(</a:t>
                      </a:r>
                      <a:r>
                        <a:rPr lang="zh-TW" altLang="en-US" sz="2000" b="1" i="0" u="none" strike="noStrike" kern="1200" cap="none" spc="0" baseline="0" dirty="0" smtClean="0">
                          <a:solidFill>
                            <a:srgbClr val="008000"/>
                          </a:solidFill>
                          <a:uFillTx/>
                          <a:latin typeface="Arial" panose="020B0604020202020204" pitchFamily="34" charset="0"/>
                          <a:ea typeface="微軟正黑體" panose="020B0604030504040204" pitchFamily="34" charset="-120"/>
                          <a:cs typeface="Arial" panose="020B0604020202020204" pitchFamily="34" charset="0"/>
                        </a:rPr>
                        <a:t>僅私立大學填報</a:t>
                      </a:r>
                      <a:r>
                        <a:rPr lang="en-US" altLang="zh-TW" sz="2000" b="1" i="0" u="none" strike="noStrike" kern="1200" cap="none" spc="0" baseline="0" dirty="0" smtClean="0">
                          <a:solidFill>
                            <a:schemeClr val="tx1"/>
                          </a:solidFill>
                          <a:uFillTx/>
                          <a:latin typeface="Arial" panose="020B0604020202020204" pitchFamily="34" charset="0"/>
                          <a:ea typeface="微軟正黑體" panose="020B0604030504040204" pitchFamily="34" charset="-120"/>
                          <a:cs typeface="Arial" panose="020B0604020202020204" pitchFamily="34" charset="0"/>
                        </a:rPr>
                        <a:t>)</a:t>
                      </a:r>
                      <a:r>
                        <a:rPr lang="zh-TW" altLang="en-US" sz="2000" b="1" kern="1200" dirty="0">
                          <a:solidFill>
                            <a:schemeClr val="tx1"/>
                          </a:solidFill>
                          <a:latin typeface="Arial" panose="020B0604020202020204" pitchFamily="34" charset="0"/>
                          <a:ea typeface="微軟正黑體" panose="020B0604030504040204" pitchFamily="34" charset="-120"/>
                          <a:cs typeface="Arial" panose="020B0604020202020204" pitchFamily="34" charset="0"/>
                        </a:rPr>
                        <a:t>、教</a:t>
                      </a:r>
                      <a:r>
                        <a:rPr lang="en-US" altLang="zh-TW" sz="2000" b="1" kern="1200" dirty="0">
                          <a:solidFill>
                            <a:schemeClr val="tx1"/>
                          </a:solidFill>
                          <a:latin typeface="Arial" panose="020B0604020202020204" pitchFamily="34" charset="0"/>
                          <a:ea typeface="微軟正黑體" panose="020B0604030504040204" pitchFamily="34" charset="-120"/>
                          <a:cs typeface="Arial" panose="020B0604020202020204" pitchFamily="34" charset="0"/>
                        </a:rPr>
                        <a:t>8</a:t>
                      </a:r>
                      <a:r>
                        <a:rPr lang="zh-TW" altLang="en-US" sz="2000" b="1" kern="1200" dirty="0" smtClean="0">
                          <a:solidFill>
                            <a:schemeClr val="tx1"/>
                          </a:solidFill>
                          <a:latin typeface="Arial" panose="020B0604020202020204" pitchFamily="34" charset="0"/>
                          <a:ea typeface="微軟正黑體" panose="020B0604030504040204" pitchFamily="34" charset="-120"/>
                          <a:cs typeface="Arial" panose="020B0604020202020204" pitchFamily="34" charset="0"/>
                        </a:rPr>
                        <a:t>、教</a:t>
                      </a:r>
                      <a:r>
                        <a:rPr lang="en-US" altLang="zh-TW" sz="2000" b="1" kern="1200" dirty="0">
                          <a:solidFill>
                            <a:schemeClr val="tx1"/>
                          </a:solidFill>
                          <a:latin typeface="Arial" panose="020B0604020202020204" pitchFamily="34" charset="0"/>
                          <a:ea typeface="微軟正黑體" panose="020B0604030504040204" pitchFamily="34" charset="-120"/>
                          <a:cs typeface="Arial" panose="020B0604020202020204" pitchFamily="34" charset="0"/>
                        </a:rPr>
                        <a:t>9</a:t>
                      </a:r>
                      <a:r>
                        <a:rPr lang="en-US" altLang="zh-TW" sz="2000" b="1" i="0" u="none" strike="noStrike" kern="1200" cap="none" spc="0" baseline="0" dirty="0" smtClean="0">
                          <a:solidFill>
                            <a:schemeClr val="tx1"/>
                          </a:solidFill>
                          <a:uFillTx/>
                          <a:latin typeface="Arial" panose="020B0604020202020204" pitchFamily="34" charset="0"/>
                          <a:ea typeface="微軟正黑體" panose="020B0604030504040204" pitchFamily="34" charset="-120"/>
                          <a:cs typeface="Arial" panose="020B0604020202020204" pitchFamily="34" charset="0"/>
                        </a:rPr>
                        <a:t>(</a:t>
                      </a:r>
                      <a:r>
                        <a:rPr lang="zh-TW" altLang="en-US" sz="2000" b="1" i="0" u="none" strike="noStrike" kern="1200" cap="none" spc="0" baseline="0" dirty="0" smtClean="0">
                          <a:solidFill>
                            <a:srgbClr val="008000"/>
                          </a:solidFill>
                          <a:uFillTx/>
                          <a:latin typeface="Arial" panose="020B0604020202020204" pitchFamily="34" charset="0"/>
                          <a:ea typeface="微軟正黑體" panose="020B0604030504040204" pitchFamily="34" charset="-120"/>
                          <a:cs typeface="Arial" panose="020B0604020202020204" pitchFamily="34" charset="0"/>
                        </a:rPr>
                        <a:t>僅私立大學填報</a:t>
                      </a:r>
                      <a:r>
                        <a:rPr lang="en-US" altLang="zh-TW" sz="2000" b="1" i="0" u="none" strike="noStrike" kern="1200" cap="none" spc="0" baseline="0" dirty="0" smtClean="0">
                          <a:solidFill>
                            <a:schemeClr val="tx1"/>
                          </a:solidFill>
                          <a:uFillTx/>
                          <a:latin typeface="Arial" panose="020B0604020202020204" pitchFamily="34" charset="0"/>
                          <a:ea typeface="微軟正黑體" panose="020B0604030504040204" pitchFamily="34" charset="-120"/>
                          <a:cs typeface="Arial" panose="020B0604020202020204" pitchFamily="34" charset="0"/>
                        </a:rPr>
                        <a:t>)</a:t>
                      </a:r>
                      <a:r>
                        <a:rPr lang="zh-TW" altLang="en-US" sz="2000" b="1" kern="1200" dirty="0" smtClean="0">
                          <a:solidFill>
                            <a:schemeClr val="tx1"/>
                          </a:solidFill>
                          <a:latin typeface="Arial" panose="020B0604020202020204" pitchFamily="34" charset="0"/>
                          <a:ea typeface="微軟正黑體" panose="020B0604030504040204" pitchFamily="34" charset="-120"/>
                          <a:cs typeface="Arial" panose="020B0604020202020204" pitchFamily="34" charset="0"/>
                        </a:rPr>
                        <a:t>、</a:t>
                      </a:r>
                      <a:endParaRPr lang="en-US" altLang="zh-TW" sz="2000" b="1" kern="1200" dirty="0" smtClean="0">
                        <a:solidFill>
                          <a:schemeClr val="tx1"/>
                        </a:solidFill>
                        <a:latin typeface="Arial" panose="020B0604020202020204" pitchFamily="34" charset="0"/>
                        <a:ea typeface="微軟正黑體" panose="020B0604030504040204" pitchFamily="34" charset="-120"/>
                        <a:cs typeface="Arial" panose="020B0604020202020204" pitchFamily="34" charset="0"/>
                      </a:endParaRPr>
                    </a:p>
                    <a:p>
                      <a:pPr marL="0" marR="0" lvl="0" indent="0" algn="l" defTabSz="914400" rtl="0" eaLnBrk="1" fontAlgn="auto" latinLnBrk="0" hangingPunct="1">
                        <a:lnSpc>
                          <a:spcPts val="2500"/>
                        </a:lnSpc>
                        <a:spcBef>
                          <a:spcPts val="0"/>
                        </a:spcBef>
                        <a:spcAft>
                          <a:spcPts val="0"/>
                        </a:spcAft>
                        <a:buClrTx/>
                        <a:buSzTx/>
                        <a:buFontTx/>
                        <a:buNone/>
                        <a:tabLst/>
                        <a:defRPr/>
                      </a:pPr>
                      <a:r>
                        <a:rPr lang="zh-TW" altLang="en-US" sz="2000" b="1" kern="1200" dirty="0" smtClean="0">
                          <a:solidFill>
                            <a:schemeClr val="tx1"/>
                          </a:solidFill>
                          <a:latin typeface="Arial" panose="020B0604020202020204" pitchFamily="34" charset="0"/>
                          <a:ea typeface="微軟正黑體" panose="020B0604030504040204" pitchFamily="34" charset="-120"/>
                          <a:cs typeface="Arial" panose="020B0604020202020204" pitchFamily="34" charset="0"/>
                        </a:rPr>
                        <a:t>教</a:t>
                      </a:r>
                      <a:r>
                        <a:rPr lang="en-US" altLang="zh-TW" sz="2000" b="1" kern="1200" dirty="0">
                          <a:solidFill>
                            <a:schemeClr val="tx1"/>
                          </a:solidFill>
                          <a:latin typeface="Arial" panose="020B0604020202020204" pitchFamily="34" charset="0"/>
                          <a:ea typeface="微軟正黑體" panose="020B0604030504040204" pitchFamily="34" charset="-120"/>
                          <a:cs typeface="Arial" panose="020B0604020202020204" pitchFamily="34" charset="0"/>
                        </a:rPr>
                        <a:t>10</a:t>
                      </a:r>
                      <a:r>
                        <a:rPr lang="zh-TW" altLang="en-US" sz="2000" b="1" kern="1200" dirty="0">
                          <a:solidFill>
                            <a:schemeClr val="tx1"/>
                          </a:solidFill>
                          <a:latin typeface="Arial" panose="020B0604020202020204" pitchFamily="34" charset="0"/>
                          <a:ea typeface="微軟正黑體" panose="020B0604030504040204" pitchFamily="34" charset="-120"/>
                          <a:cs typeface="Arial" panose="020B0604020202020204" pitchFamily="34" charset="0"/>
                        </a:rPr>
                        <a:t>、教</a:t>
                      </a:r>
                      <a:r>
                        <a:rPr lang="en-US" altLang="zh-TW" sz="2000" b="1" kern="1200" dirty="0">
                          <a:solidFill>
                            <a:schemeClr val="tx1"/>
                          </a:solidFill>
                          <a:latin typeface="Arial" panose="020B0604020202020204" pitchFamily="34" charset="0"/>
                          <a:ea typeface="微軟正黑體" panose="020B0604030504040204" pitchFamily="34" charset="-120"/>
                          <a:cs typeface="Arial" panose="020B0604020202020204" pitchFamily="34" charset="0"/>
                        </a:rPr>
                        <a:t>11</a:t>
                      </a:r>
                      <a:r>
                        <a:rPr lang="zh-TW" altLang="en-US" sz="2000" b="1" kern="1200" dirty="0">
                          <a:solidFill>
                            <a:schemeClr val="tx1"/>
                          </a:solidFill>
                          <a:latin typeface="Arial" panose="020B0604020202020204" pitchFamily="34" charset="0"/>
                          <a:ea typeface="微軟正黑體" panose="020B0604030504040204" pitchFamily="34" charset="-120"/>
                          <a:cs typeface="Arial" panose="020B0604020202020204" pitchFamily="34" charset="0"/>
                        </a:rPr>
                        <a:t>、教</a:t>
                      </a:r>
                      <a:r>
                        <a:rPr lang="en-US" altLang="zh-TW" sz="2000" b="1" kern="1200" dirty="0">
                          <a:solidFill>
                            <a:schemeClr val="tx1"/>
                          </a:solidFill>
                          <a:latin typeface="Arial" panose="020B0604020202020204" pitchFamily="34" charset="0"/>
                          <a:ea typeface="微軟正黑體" panose="020B0604030504040204" pitchFamily="34" charset="-120"/>
                          <a:cs typeface="Arial" panose="020B0604020202020204" pitchFamily="34" charset="0"/>
                        </a:rPr>
                        <a:t>12</a:t>
                      </a:r>
                    </a:p>
                    <a:p>
                      <a:pPr marL="0" marR="0" lvl="0" indent="0" algn="l" defTabSz="914400" rtl="0" eaLnBrk="1" fontAlgn="auto" latinLnBrk="0" hangingPunct="1">
                        <a:lnSpc>
                          <a:spcPts val="2500"/>
                        </a:lnSpc>
                        <a:spcBef>
                          <a:spcPts val="0"/>
                        </a:spcBef>
                        <a:spcAft>
                          <a:spcPts val="0"/>
                        </a:spcAft>
                        <a:buClrTx/>
                        <a:buSzTx/>
                        <a:buFontTx/>
                        <a:buNone/>
                        <a:tabLst/>
                        <a:defRPr/>
                      </a:pPr>
                      <a:r>
                        <a:rPr lang="zh-TW" altLang="en-US" sz="2000" b="1" kern="1200" dirty="0" smtClean="0">
                          <a:solidFill>
                            <a:schemeClr val="tx1"/>
                          </a:solidFill>
                          <a:latin typeface="Arial" panose="020B0604020202020204" pitchFamily="34" charset="0"/>
                          <a:ea typeface="微軟正黑體" panose="020B0604030504040204" pitchFamily="34" charset="-120"/>
                          <a:cs typeface="Arial" panose="020B0604020202020204" pitchFamily="34" charset="0"/>
                        </a:rPr>
                        <a:t>職</a:t>
                      </a:r>
                      <a:r>
                        <a:rPr lang="en-US" altLang="zh-TW" sz="2000" b="1" kern="1200" dirty="0">
                          <a:solidFill>
                            <a:schemeClr val="tx1"/>
                          </a:solidFill>
                          <a:latin typeface="Arial" panose="020B0604020202020204" pitchFamily="34" charset="0"/>
                          <a:ea typeface="微軟正黑體" panose="020B0604030504040204" pitchFamily="34" charset="-120"/>
                          <a:cs typeface="Arial" panose="020B0604020202020204" pitchFamily="34" charset="0"/>
                        </a:rPr>
                        <a:t>3</a:t>
                      </a:r>
                      <a:r>
                        <a:rPr lang="zh-TW" altLang="en-US" sz="2000" b="1" kern="1200" dirty="0">
                          <a:solidFill>
                            <a:schemeClr val="tx1"/>
                          </a:solidFill>
                          <a:latin typeface="Arial" panose="020B0604020202020204" pitchFamily="34" charset="0"/>
                          <a:ea typeface="微軟正黑體" panose="020B0604030504040204" pitchFamily="34" charset="-120"/>
                          <a:cs typeface="Arial" panose="020B0604020202020204" pitchFamily="34" charset="0"/>
                        </a:rPr>
                        <a:t>、職</a:t>
                      </a:r>
                      <a:r>
                        <a:rPr lang="en-US" altLang="zh-TW" sz="2000" b="1" kern="1200" dirty="0">
                          <a:solidFill>
                            <a:schemeClr val="tx1"/>
                          </a:solidFill>
                          <a:latin typeface="Arial" panose="020B0604020202020204" pitchFamily="34" charset="0"/>
                          <a:ea typeface="微軟正黑體" panose="020B0604030504040204" pitchFamily="34" charset="-120"/>
                          <a:cs typeface="Arial" panose="020B0604020202020204" pitchFamily="34" charset="0"/>
                        </a:rPr>
                        <a:t>4</a:t>
                      </a:r>
                      <a:r>
                        <a:rPr lang="zh-TW" altLang="en-US" sz="2000" b="1" kern="1200" dirty="0">
                          <a:solidFill>
                            <a:schemeClr val="tx1"/>
                          </a:solidFill>
                          <a:latin typeface="Arial" panose="020B0604020202020204" pitchFamily="34" charset="0"/>
                          <a:ea typeface="微軟正黑體" panose="020B0604030504040204" pitchFamily="34" charset="-120"/>
                          <a:cs typeface="Arial" panose="020B0604020202020204" pitchFamily="34" charset="0"/>
                        </a:rPr>
                        <a:t>、職</a:t>
                      </a:r>
                      <a:r>
                        <a:rPr lang="en-US" altLang="zh-TW" sz="2000" b="1" kern="1200" dirty="0" smtClean="0">
                          <a:solidFill>
                            <a:schemeClr val="tx1"/>
                          </a:solidFill>
                          <a:latin typeface="Arial" panose="020B0604020202020204" pitchFamily="34" charset="0"/>
                          <a:ea typeface="微軟正黑體" panose="020B0604030504040204" pitchFamily="34" charset="-120"/>
                          <a:cs typeface="Arial" panose="020B0604020202020204" pitchFamily="34" charset="0"/>
                        </a:rPr>
                        <a:t>5</a:t>
                      </a:r>
                      <a:endParaRPr lang="zh-TW" altLang="en-US" sz="2000" b="1" kern="1200"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300453">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algn="l" defTabSz="914400" rtl="0" eaLnBrk="1" latinLnBrk="0" hangingPunct="1">
                        <a:lnSpc>
                          <a:spcPts val="2500"/>
                        </a:lnSpc>
                      </a:pPr>
                      <a:r>
                        <a:rPr lang="zh-TW" altLang="en-US" sz="2000" b="1" kern="1200" dirty="0">
                          <a:solidFill>
                            <a:schemeClr val="tx1"/>
                          </a:solidFill>
                          <a:latin typeface="Arial" panose="020B0604020202020204" pitchFamily="34" charset="0"/>
                          <a:ea typeface="微軟正黑體" panose="020B0604030504040204" pitchFamily="34" charset="-120"/>
                          <a:cs typeface="Arial" panose="020B0604020202020204" pitchFamily="34" charset="0"/>
                        </a:rPr>
                        <a:t>研究類</a:t>
                      </a: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algn="l" latinLnBrk="1">
                        <a:lnSpc>
                          <a:spcPts val="2500"/>
                        </a:lnSpc>
                        <a:defRPr/>
                      </a:pPr>
                      <a:r>
                        <a:rPr lang="zh-TW" altLang="en-US" sz="2000" b="1" kern="1200" dirty="0" smtClean="0">
                          <a:solidFill>
                            <a:schemeClr val="tx1"/>
                          </a:solidFill>
                          <a:latin typeface="Arial" panose="020B0604020202020204" pitchFamily="34" charset="0"/>
                          <a:ea typeface="微軟正黑體" panose="020B0604030504040204" pitchFamily="34" charset="-120"/>
                          <a:cs typeface="Arial" panose="020B0604020202020204" pitchFamily="34" charset="0"/>
                        </a:rPr>
                        <a:t>研</a:t>
                      </a:r>
                      <a:r>
                        <a:rPr lang="en-US" altLang="zh-TW" sz="2000" b="1" kern="1200" dirty="0" smtClean="0">
                          <a:solidFill>
                            <a:schemeClr val="tx1"/>
                          </a:solidFill>
                          <a:latin typeface="Arial" panose="020B0604020202020204" pitchFamily="34" charset="0"/>
                          <a:ea typeface="微軟正黑體" panose="020B0604030504040204" pitchFamily="34" charset="-120"/>
                          <a:cs typeface="Arial" panose="020B0604020202020204" pitchFamily="34" charset="0"/>
                        </a:rPr>
                        <a:t>2</a:t>
                      </a:r>
                      <a:r>
                        <a:rPr lang="zh-TW" altLang="en-US" sz="2000" b="1" kern="1200" dirty="0" smtClean="0">
                          <a:solidFill>
                            <a:schemeClr val="tx1"/>
                          </a:solidFill>
                          <a:latin typeface="Arial" panose="020B0604020202020204" pitchFamily="34" charset="0"/>
                          <a:ea typeface="微軟正黑體" panose="020B0604030504040204" pitchFamily="34" charset="-120"/>
                          <a:cs typeface="Arial" panose="020B0604020202020204" pitchFamily="34" charset="0"/>
                        </a:rPr>
                        <a:t>、研</a:t>
                      </a:r>
                      <a:r>
                        <a:rPr lang="en-US" altLang="zh-TW" sz="2000" b="1" kern="1200" dirty="0" smtClean="0">
                          <a:solidFill>
                            <a:schemeClr val="tx1"/>
                          </a:solidFill>
                          <a:latin typeface="Arial" panose="020B0604020202020204" pitchFamily="34" charset="0"/>
                          <a:ea typeface="微軟正黑體" panose="020B0604030504040204" pitchFamily="34" charset="-120"/>
                          <a:cs typeface="Arial" panose="020B0604020202020204" pitchFamily="34" charset="0"/>
                        </a:rPr>
                        <a:t>3</a:t>
                      </a:r>
                      <a:r>
                        <a:rPr lang="zh-TW" altLang="en-US" sz="2000" b="1" kern="1200" dirty="0" smtClean="0">
                          <a:solidFill>
                            <a:schemeClr val="tx1"/>
                          </a:solidFill>
                          <a:latin typeface="Arial" panose="020B0604020202020204" pitchFamily="34" charset="0"/>
                          <a:ea typeface="微軟正黑體" panose="020B0604030504040204" pitchFamily="34" charset="-120"/>
                          <a:cs typeface="Arial" panose="020B0604020202020204" pitchFamily="34" charset="0"/>
                        </a:rPr>
                        <a:t>、</a:t>
                      </a:r>
                      <a:r>
                        <a:rPr lang="zh-TW" altLang="en-US" sz="2000" b="1" kern="1200" dirty="0" smtClean="0">
                          <a:solidFill>
                            <a:srgbClr val="0000FF"/>
                          </a:solidFill>
                          <a:latin typeface="Arial" panose="020B0604020202020204" pitchFamily="34" charset="0"/>
                          <a:ea typeface="微軟正黑體" panose="020B0604030504040204" pitchFamily="34" charset="-120"/>
                          <a:cs typeface="Arial" panose="020B0604020202020204" pitchFamily="34" charset="0"/>
                        </a:rPr>
                        <a:t>研</a:t>
                      </a:r>
                      <a:r>
                        <a:rPr lang="en-US" altLang="zh-TW" sz="2000" b="1" kern="1200" dirty="0" smtClean="0">
                          <a:solidFill>
                            <a:srgbClr val="0000FF"/>
                          </a:solidFill>
                          <a:latin typeface="Arial" panose="020B0604020202020204" pitchFamily="34" charset="0"/>
                          <a:ea typeface="微軟正黑體" panose="020B0604030504040204" pitchFamily="34" charset="-120"/>
                          <a:cs typeface="Arial" panose="020B0604020202020204" pitchFamily="34" charset="0"/>
                        </a:rPr>
                        <a:t>4</a:t>
                      </a:r>
                      <a:r>
                        <a:rPr lang="zh-TW" altLang="en-US" sz="2000" b="1" kern="1200" dirty="0" smtClean="0">
                          <a:solidFill>
                            <a:schemeClr val="tx1"/>
                          </a:solidFill>
                          <a:latin typeface="Arial" panose="020B0604020202020204" pitchFamily="34" charset="0"/>
                          <a:ea typeface="微軟正黑體" panose="020B0604030504040204" pitchFamily="34" charset="-120"/>
                          <a:cs typeface="Arial" panose="020B0604020202020204" pitchFamily="34" charset="0"/>
                        </a:rPr>
                        <a:t>、</a:t>
                      </a:r>
                      <a:r>
                        <a:rPr lang="zh-TW" altLang="en-US" sz="2000" b="1" kern="1200" dirty="0" smtClean="0">
                          <a:solidFill>
                            <a:srgbClr val="0000FF"/>
                          </a:solidFill>
                          <a:latin typeface="Arial" panose="020B0604020202020204" pitchFamily="34" charset="0"/>
                          <a:ea typeface="微軟正黑體" panose="020B0604030504040204" pitchFamily="34" charset="-120"/>
                          <a:cs typeface="Arial" panose="020B0604020202020204" pitchFamily="34" charset="0"/>
                        </a:rPr>
                        <a:t>研</a:t>
                      </a:r>
                      <a:r>
                        <a:rPr lang="en-US" altLang="zh-TW" sz="2000" b="1" kern="1200" dirty="0" smtClean="0">
                          <a:solidFill>
                            <a:srgbClr val="0000FF"/>
                          </a:solidFill>
                          <a:latin typeface="Arial" panose="020B0604020202020204" pitchFamily="34" charset="0"/>
                          <a:ea typeface="微軟正黑體" panose="020B0604030504040204" pitchFamily="34" charset="-120"/>
                          <a:cs typeface="Arial" panose="020B0604020202020204" pitchFamily="34" charset="0"/>
                        </a:rPr>
                        <a:t>9</a:t>
                      </a:r>
                      <a:r>
                        <a:rPr lang="zh-TW" altLang="en-US" sz="2000" b="1" kern="1200" dirty="0" smtClean="0">
                          <a:solidFill>
                            <a:schemeClr val="tx1"/>
                          </a:solidFill>
                          <a:latin typeface="Arial" panose="020B0604020202020204" pitchFamily="34" charset="0"/>
                          <a:ea typeface="微軟正黑體" panose="020B0604030504040204" pitchFamily="34" charset="-120"/>
                          <a:cs typeface="Arial" panose="020B0604020202020204" pitchFamily="34" charset="0"/>
                        </a:rPr>
                        <a:t>、研</a:t>
                      </a:r>
                      <a:r>
                        <a:rPr lang="en-US" altLang="zh-TW" sz="2000" b="1" kern="1200" dirty="0" smtClean="0">
                          <a:solidFill>
                            <a:schemeClr val="tx1"/>
                          </a:solidFill>
                          <a:latin typeface="Arial" panose="020B0604020202020204" pitchFamily="34" charset="0"/>
                          <a:ea typeface="微軟正黑體" panose="020B0604030504040204" pitchFamily="34" charset="-120"/>
                          <a:cs typeface="Arial" panose="020B0604020202020204" pitchFamily="34" charset="0"/>
                        </a:rPr>
                        <a:t>10</a:t>
                      </a:r>
                      <a:r>
                        <a:rPr lang="zh-TW" altLang="en-US" sz="2000" b="1" kern="1200" dirty="0" smtClean="0">
                          <a:solidFill>
                            <a:schemeClr val="tx1"/>
                          </a:solidFill>
                          <a:latin typeface="Arial" panose="020B0604020202020204" pitchFamily="34" charset="0"/>
                          <a:ea typeface="微軟正黑體" panose="020B0604030504040204" pitchFamily="34" charset="-120"/>
                          <a:cs typeface="Arial" panose="020B0604020202020204" pitchFamily="34" charset="0"/>
                        </a:rPr>
                        <a:t>、研</a:t>
                      </a:r>
                      <a:r>
                        <a:rPr lang="en-US" altLang="zh-TW" sz="2000" b="1" kern="1200" dirty="0" smtClean="0">
                          <a:solidFill>
                            <a:schemeClr val="tx1"/>
                          </a:solidFill>
                          <a:latin typeface="Arial" panose="020B0604020202020204" pitchFamily="34" charset="0"/>
                          <a:ea typeface="微軟正黑體" panose="020B0604030504040204" pitchFamily="34" charset="-120"/>
                          <a:cs typeface="Arial" panose="020B0604020202020204" pitchFamily="34" charset="0"/>
                        </a:rPr>
                        <a:t>11</a:t>
                      </a:r>
                      <a:r>
                        <a:rPr lang="zh-TW" altLang="en-US" sz="2000" b="1" kern="1200" dirty="0" smtClean="0">
                          <a:solidFill>
                            <a:schemeClr val="tx1"/>
                          </a:solidFill>
                          <a:latin typeface="Arial" panose="020B0604020202020204" pitchFamily="34" charset="0"/>
                          <a:ea typeface="微軟正黑體" panose="020B0604030504040204" pitchFamily="34" charset="-120"/>
                          <a:cs typeface="Arial" panose="020B0604020202020204" pitchFamily="34" charset="0"/>
                        </a:rPr>
                        <a:t>、</a:t>
                      </a:r>
                      <a:r>
                        <a:rPr lang="zh-TW" altLang="en-US" sz="2000" b="1" kern="1200" dirty="0" smtClean="0">
                          <a:solidFill>
                            <a:srgbClr val="0000FF"/>
                          </a:solidFill>
                          <a:latin typeface="Arial" panose="020B0604020202020204" pitchFamily="34" charset="0"/>
                          <a:ea typeface="微軟正黑體" panose="020B0604030504040204" pitchFamily="34" charset="-120"/>
                          <a:cs typeface="Arial" panose="020B0604020202020204" pitchFamily="34" charset="0"/>
                        </a:rPr>
                        <a:t>研</a:t>
                      </a:r>
                      <a:r>
                        <a:rPr lang="en-US" altLang="zh-TW" sz="2000" b="1" kern="1200" dirty="0" smtClean="0">
                          <a:solidFill>
                            <a:srgbClr val="0000FF"/>
                          </a:solidFill>
                          <a:latin typeface="Arial" panose="020B0604020202020204" pitchFamily="34" charset="0"/>
                          <a:ea typeface="微軟正黑體" panose="020B0604030504040204" pitchFamily="34" charset="-120"/>
                          <a:cs typeface="Arial" panose="020B0604020202020204" pitchFamily="34" charset="0"/>
                        </a:rPr>
                        <a:t>12</a:t>
                      </a:r>
                      <a:r>
                        <a:rPr lang="zh-TW" altLang="en-US" sz="2000" b="1" kern="1200" dirty="0" smtClean="0">
                          <a:solidFill>
                            <a:schemeClr val="tx1"/>
                          </a:solidFill>
                          <a:latin typeface="Arial" panose="020B0604020202020204" pitchFamily="34" charset="0"/>
                          <a:ea typeface="微軟正黑體" panose="020B0604030504040204" pitchFamily="34" charset="-120"/>
                          <a:cs typeface="Arial" panose="020B0604020202020204" pitchFamily="34" charset="0"/>
                        </a:rPr>
                        <a:t>、</a:t>
                      </a:r>
                      <a:r>
                        <a:rPr lang="zh-TW" altLang="en-US" sz="2000" b="1" kern="1200" dirty="0" smtClean="0">
                          <a:solidFill>
                            <a:srgbClr val="0000FF"/>
                          </a:solidFill>
                          <a:latin typeface="Arial" panose="020B0604020202020204" pitchFamily="34" charset="0"/>
                          <a:ea typeface="微軟正黑體" panose="020B0604030504040204" pitchFamily="34" charset="-120"/>
                          <a:cs typeface="Arial" panose="020B0604020202020204" pitchFamily="34" charset="0"/>
                        </a:rPr>
                        <a:t>研</a:t>
                      </a:r>
                      <a:r>
                        <a:rPr lang="en-US" altLang="zh-TW" sz="2000" b="1" kern="1200" dirty="0" smtClean="0">
                          <a:solidFill>
                            <a:srgbClr val="0000FF"/>
                          </a:solidFill>
                          <a:latin typeface="Arial" panose="020B0604020202020204" pitchFamily="34" charset="0"/>
                          <a:ea typeface="微軟正黑體" panose="020B0604030504040204" pitchFamily="34" charset="-120"/>
                          <a:cs typeface="Arial" panose="020B0604020202020204" pitchFamily="34" charset="0"/>
                        </a:rPr>
                        <a:t>13</a:t>
                      </a:r>
                      <a:r>
                        <a:rPr lang="zh-TW" altLang="en-US" sz="2000" b="1" kern="1200" dirty="0" smtClean="0">
                          <a:solidFill>
                            <a:schemeClr val="tx1"/>
                          </a:solidFill>
                          <a:latin typeface="Arial" panose="020B0604020202020204" pitchFamily="34" charset="0"/>
                          <a:ea typeface="微軟正黑體" panose="020B0604030504040204" pitchFamily="34" charset="-120"/>
                          <a:cs typeface="Arial" panose="020B0604020202020204" pitchFamily="34" charset="0"/>
                        </a:rPr>
                        <a:t>、研</a:t>
                      </a:r>
                      <a:r>
                        <a:rPr lang="en-US" altLang="zh-TW" sz="2000" b="1" kern="1200" dirty="0" smtClean="0">
                          <a:solidFill>
                            <a:schemeClr val="tx1"/>
                          </a:solidFill>
                          <a:latin typeface="Arial" panose="020B0604020202020204" pitchFamily="34" charset="0"/>
                          <a:ea typeface="微軟正黑體" panose="020B0604030504040204" pitchFamily="34" charset="-120"/>
                          <a:cs typeface="Arial" panose="020B0604020202020204" pitchFamily="34" charset="0"/>
                        </a:rPr>
                        <a:t>16</a:t>
                      </a:r>
                      <a:r>
                        <a:rPr lang="zh-TW" altLang="en-US" sz="2000" b="1" kern="1200" dirty="0" smtClean="0">
                          <a:solidFill>
                            <a:schemeClr val="tx1"/>
                          </a:solidFill>
                          <a:latin typeface="Arial" panose="020B0604020202020204" pitchFamily="34" charset="0"/>
                          <a:ea typeface="微軟正黑體" panose="020B0604030504040204" pitchFamily="34" charset="-120"/>
                          <a:cs typeface="Arial" panose="020B0604020202020204" pitchFamily="34" charset="0"/>
                        </a:rPr>
                        <a:t>、研</a:t>
                      </a:r>
                      <a:r>
                        <a:rPr lang="en-US" altLang="zh-TW" sz="2000" b="1" kern="1200" dirty="0" smtClean="0">
                          <a:solidFill>
                            <a:schemeClr val="tx1"/>
                          </a:solidFill>
                          <a:latin typeface="Arial" panose="020B0604020202020204" pitchFamily="34" charset="0"/>
                          <a:ea typeface="微軟正黑體" panose="020B0604030504040204" pitchFamily="34" charset="-120"/>
                          <a:cs typeface="Arial" panose="020B0604020202020204" pitchFamily="34" charset="0"/>
                        </a:rPr>
                        <a:t>17</a:t>
                      </a:r>
                      <a:r>
                        <a:rPr lang="zh-TW" altLang="en-US" sz="2000" b="1" kern="1200" dirty="0" smtClean="0">
                          <a:solidFill>
                            <a:schemeClr val="tx1"/>
                          </a:solidFill>
                          <a:latin typeface="Arial" panose="020B0604020202020204" pitchFamily="34" charset="0"/>
                          <a:ea typeface="微軟正黑體" panose="020B0604030504040204" pitchFamily="34" charset="-120"/>
                          <a:cs typeface="Arial" panose="020B0604020202020204" pitchFamily="34" charset="0"/>
                        </a:rPr>
                        <a:t>、研</a:t>
                      </a:r>
                      <a:r>
                        <a:rPr lang="en-US" altLang="zh-TW" sz="2000" b="1" kern="1200" dirty="0" smtClean="0">
                          <a:solidFill>
                            <a:schemeClr val="tx1"/>
                          </a:solidFill>
                          <a:latin typeface="Arial" panose="020B0604020202020204" pitchFamily="34" charset="0"/>
                          <a:ea typeface="微軟正黑體" panose="020B0604030504040204" pitchFamily="34" charset="-120"/>
                          <a:cs typeface="Arial" panose="020B0604020202020204" pitchFamily="34" charset="0"/>
                        </a:rPr>
                        <a:t>18</a:t>
                      </a:r>
                      <a:r>
                        <a:rPr lang="zh-TW" altLang="en-US" sz="2000" b="1" kern="1200" dirty="0" smtClean="0">
                          <a:solidFill>
                            <a:schemeClr val="tx1"/>
                          </a:solidFill>
                          <a:latin typeface="Arial" panose="020B0604020202020204" pitchFamily="34" charset="0"/>
                          <a:ea typeface="微軟正黑體" panose="020B0604030504040204" pitchFamily="34" charset="-120"/>
                          <a:cs typeface="Arial" panose="020B0604020202020204" pitchFamily="34" charset="0"/>
                        </a:rPr>
                        <a:t>、研</a:t>
                      </a:r>
                      <a:r>
                        <a:rPr lang="en-US" altLang="zh-TW" sz="2000" b="1" kern="1200" dirty="0" smtClean="0">
                          <a:solidFill>
                            <a:schemeClr val="tx1"/>
                          </a:solidFill>
                          <a:latin typeface="Arial" panose="020B0604020202020204" pitchFamily="34" charset="0"/>
                          <a:ea typeface="微軟正黑體" panose="020B0604030504040204" pitchFamily="34" charset="-120"/>
                          <a:cs typeface="Arial" panose="020B0604020202020204" pitchFamily="34" charset="0"/>
                        </a:rPr>
                        <a:t>19</a:t>
                      </a:r>
                      <a:r>
                        <a:rPr lang="zh-TW" altLang="en-US" sz="2000" b="1" kern="1200" dirty="0" smtClean="0">
                          <a:solidFill>
                            <a:schemeClr val="tx1"/>
                          </a:solidFill>
                          <a:latin typeface="Arial" panose="020B0604020202020204" pitchFamily="34" charset="0"/>
                          <a:ea typeface="微軟正黑體" panose="020B0604030504040204" pitchFamily="34" charset="-120"/>
                          <a:cs typeface="Arial" panose="020B0604020202020204" pitchFamily="34" charset="0"/>
                        </a:rPr>
                        <a:t>、研</a:t>
                      </a:r>
                      <a:r>
                        <a:rPr lang="en-US" altLang="zh-TW" sz="2000" b="1" kern="1200" dirty="0" smtClean="0">
                          <a:solidFill>
                            <a:schemeClr val="tx1"/>
                          </a:solidFill>
                          <a:latin typeface="Arial" panose="020B0604020202020204" pitchFamily="34" charset="0"/>
                          <a:ea typeface="微軟正黑體" panose="020B0604030504040204" pitchFamily="34" charset="-120"/>
                          <a:cs typeface="Arial" panose="020B0604020202020204" pitchFamily="34" charset="0"/>
                        </a:rPr>
                        <a:t>20</a:t>
                      </a:r>
                      <a:r>
                        <a:rPr lang="zh-TW" altLang="en-US" sz="2000" b="1" kern="1200" dirty="0" smtClean="0">
                          <a:solidFill>
                            <a:schemeClr val="tx1"/>
                          </a:solidFill>
                          <a:latin typeface="Arial" panose="020B0604020202020204" pitchFamily="34" charset="0"/>
                          <a:ea typeface="微軟正黑體" panose="020B0604030504040204" pitchFamily="34" charset="-120"/>
                          <a:cs typeface="Arial" panose="020B0604020202020204" pitchFamily="34" charset="0"/>
                        </a:rPr>
                        <a:t>、</a:t>
                      </a:r>
                      <a:endParaRPr lang="en-US" altLang="zh-TW" sz="2000" b="1" kern="1200" dirty="0" smtClean="0">
                        <a:solidFill>
                          <a:schemeClr val="tx1"/>
                        </a:solidFill>
                        <a:latin typeface="Arial" panose="020B0604020202020204" pitchFamily="34" charset="0"/>
                        <a:ea typeface="微軟正黑體" panose="020B0604030504040204" pitchFamily="34" charset="-120"/>
                        <a:cs typeface="Arial" panose="020B0604020202020204" pitchFamily="34" charset="0"/>
                      </a:endParaRPr>
                    </a:p>
                    <a:p>
                      <a:pPr algn="l" latinLnBrk="1">
                        <a:lnSpc>
                          <a:spcPts val="2500"/>
                        </a:lnSpc>
                        <a:defRPr/>
                      </a:pPr>
                      <a:r>
                        <a:rPr lang="zh-TW" altLang="en-US" sz="2000" b="1" kern="1200" dirty="0" smtClean="0">
                          <a:solidFill>
                            <a:schemeClr val="tx1"/>
                          </a:solidFill>
                          <a:latin typeface="Arial" panose="020B0604020202020204" pitchFamily="34" charset="0"/>
                          <a:ea typeface="微軟正黑體" panose="020B0604030504040204" pitchFamily="34" charset="-120"/>
                          <a:cs typeface="Arial" panose="020B0604020202020204" pitchFamily="34" charset="0"/>
                        </a:rPr>
                        <a:t>研</a:t>
                      </a:r>
                      <a:r>
                        <a:rPr lang="en-US" altLang="zh-TW" sz="2000" b="1" kern="1200" dirty="0" smtClean="0">
                          <a:solidFill>
                            <a:schemeClr val="tx1"/>
                          </a:solidFill>
                          <a:latin typeface="Arial" panose="020B0604020202020204" pitchFamily="34" charset="0"/>
                          <a:ea typeface="微軟正黑體" panose="020B0604030504040204" pitchFamily="34" charset="-120"/>
                          <a:cs typeface="Arial" panose="020B0604020202020204" pitchFamily="34" charset="0"/>
                        </a:rPr>
                        <a:t>21</a:t>
                      </a:r>
                      <a:r>
                        <a:rPr lang="zh-TW" altLang="en-US" sz="2000" b="1" kern="1200" dirty="0" smtClean="0">
                          <a:solidFill>
                            <a:schemeClr val="tx1"/>
                          </a:solidFill>
                          <a:latin typeface="Arial" panose="020B0604020202020204" pitchFamily="34" charset="0"/>
                          <a:ea typeface="微軟正黑體" panose="020B0604030504040204" pitchFamily="34" charset="-120"/>
                          <a:cs typeface="Arial" panose="020B0604020202020204" pitchFamily="34" charset="0"/>
                        </a:rPr>
                        <a:t>、研</a:t>
                      </a:r>
                      <a:r>
                        <a:rPr lang="en-US" altLang="zh-TW" sz="2000" b="1" kern="1200" dirty="0" smtClean="0">
                          <a:solidFill>
                            <a:schemeClr val="tx1"/>
                          </a:solidFill>
                          <a:latin typeface="Arial" panose="020B0604020202020204" pitchFamily="34" charset="0"/>
                          <a:ea typeface="微軟正黑體" panose="020B0604030504040204" pitchFamily="34" charset="-120"/>
                          <a:cs typeface="Arial" panose="020B0604020202020204" pitchFamily="34" charset="0"/>
                        </a:rPr>
                        <a:t>22</a:t>
                      </a:r>
                      <a:r>
                        <a:rPr lang="zh-TW" altLang="en-US" sz="2000" b="1" kern="1200" dirty="0" smtClean="0">
                          <a:solidFill>
                            <a:schemeClr val="tx1"/>
                          </a:solidFill>
                          <a:latin typeface="Arial" panose="020B0604020202020204" pitchFamily="34" charset="0"/>
                          <a:ea typeface="微軟正黑體" panose="020B0604030504040204" pitchFamily="34" charset="-120"/>
                          <a:cs typeface="Arial" panose="020B0604020202020204" pitchFamily="34" charset="0"/>
                        </a:rPr>
                        <a:t>、研</a:t>
                      </a:r>
                      <a:r>
                        <a:rPr lang="en-US" altLang="zh-TW" sz="2000" b="1" kern="1200" dirty="0" smtClean="0">
                          <a:solidFill>
                            <a:schemeClr val="tx1"/>
                          </a:solidFill>
                          <a:latin typeface="Arial" panose="020B0604020202020204" pitchFamily="34" charset="0"/>
                          <a:ea typeface="微軟正黑體" panose="020B0604030504040204" pitchFamily="34" charset="-120"/>
                          <a:cs typeface="Arial" panose="020B0604020202020204" pitchFamily="34" charset="0"/>
                        </a:rPr>
                        <a:t>23</a:t>
                      </a:r>
                      <a:endParaRPr lang="en-US" altLang="zh-TW" sz="2000" b="1" kern="1200"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10004"/>
                  </a:ext>
                </a:extLst>
              </a:tr>
              <a:tr h="504024">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algn="l" defTabSz="914400" rtl="0" eaLnBrk="1" latinLnBrk="0" hangingPunct="1">
                        <a:lnSpc>
                          <a:spcPts val="2500"/>
                        </a:lnSpc>
                      </a:pPr>
                      <a:r>
                        <a:rPr lang="zh-TW" altLang="en-US" sz="2000" b="1" kern="1200" dirty="0">
                          <a:solidFill>
                            <a:schemeClr val="tx1"/>
                          </a:solidFill>
                          <a:latin typeface="Arial" panose="020B0604020202020204" pitchFamily="34" charset="0"/>
                          <a:ea typeface="微軟正黑體" panose="020B0604030504040204" pitchFamily="34" charset="-120"/>
                          <a:cs typeface="Arial" panose="020B0604020202020204" pitchFamily="34" charset="0"/>
                        </a:rPr>
                        <a:t>校務類</a:t>
                      </a: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0" lvl="0" indent="0" algn="l" defTabSz="914400" rtl="0" eaLnBrk="1" fontAlgn="auto" latinLnBrk="0" hangingPunct="1">
                        <a:lnSpc>
                          <a:spcPts val="2500"/>
                        </a:lnSpc>
                        <a:spcBef>
                          <a:spcPts val="0"/>
                        </a:spcBef>
                        <a:spcAft>
                          <a:spcPts val="0"/>
                        </a:spcAft>
                        <a:buClrTx/>
                        <a:buSzTx/>
                        <a:buFontTx/>
                        <a:buNone/>
                        <a:tabLst/>
                        <a:defRPr/>
                      </a:pPr>
                      <a:r>
                        <a:rPr lang="zh-TW" altLang="en-US" sz="2000" b="1" kern="1200" dirty="0" smtClean="0">
                          <a:solidFill>
                            <a:schemeClr val="tx1"/>
                          </a:solidFill>
                          <a:latin typeface="Arial" panose="020B0604020202020204" pitchFamily="34" charset="0"/>
                          <a:ea typeface="微軟正黑體" panose="020B0604030504040204" pitchFamily="34" charset="-120"/>
                          <a:cs typeface="Arial" panose="020B0604020202020204" pitchFamily="34" charset="0"/>
                        </a:rPr>
                        <a:t>校</a:t>
                      </a:r>
                      <a:r>
                        <a:rPr lang="en-US" altLang="zh-TW" sz="2000" b="1" kern="1200" dirty="0" smtClean="0">
                          <a:solidFill>
                            <a:schemeClr val="tx1"/>
                          </a:solidFill>
                          <a:latin typeface="Arial" panose="020B0604020202020204" pitchFamily="34" charset="0"/>
                          <a:ea typeface="微軟正黑體" panose="020B0604030504040204" pitchFamily="34" charset="-120"/>
                          <a:cs typeface="Arial" panose="020B0604020202020204" pitchFamily="34" charset="0"/>
                        </a:rPr>
                        <a:t>1</a:t>
                      </a:r>
                      <a:r>
                        <a:rPr lang="en-US" altLang="zh-TW" sz="2000" b="1" kern="12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(3</a:t>
                      </a:r>
                      <a:r>
                        <a:rPr lang="zh-TW" altLang="en-US" sz="2000" b="1" kern="12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月維護</a:t>
                      </a:r>
                      <a:r>
                        <a:rPr lang="en-US" altLang="zh-TW" sz="2000" b="1" kern="12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en-US" sz="2000" b="1" kern="1200" dirty="0" smtClean="0">
                          <a:solidFill>
                            <a:schemeClr val="tx1"/>
                          </a:solidFill>
                          <a:latin typeface="Arial" panose="020B0604020202020204" pitchFamily="34" charset="0"/>
                          <a:ea typeface="微軟正黑體" panose="020B0604030504040204" pitchFamily="34" charset="-120"/>
                          <a:cs typeface="Arial" panose="020B0604020202020204" pitchFamily="34" charset="0"/>
                        </a:rPr>
                        <a:t>、校</a:t>
                      </a:r>
                      <a:r>
                        <a:rPr lang="en-US" altLang="zh-TW" sz="2000" b="1" kern="1200" dirty="0" smtClean="0">
                          <a:solidFill>
                            <a:schemeClr val="tx1"/>
                          </a:solidFill>
                          <a:latin typeface="Arial" panose="020B0604020202020204" pitchFamily="34" charset="0"/>
                          <a:ea typeface="微軟正黑體" panose="020B0604030504040204" pitchFamily="34" charset="-120"/>
                          <a:cs typeface="Arial" panose="020B0604020202020204" pitchFamily="34" charset="0"/>
                        </a:rPr>
                        <a:t>3</a:t>
                      </a:r>
                      <a:r>
                        <a:rPr lang="en-US" altLang="zh-TW" sz="2000" b="1" kern="12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(3</a:t>
                      </a:r>
                      <a:r>
                        <a:rPr lang="zh-TW" altLang="en-US" sz="2000" b="1" kern="12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月維護</a:t>
                      </a:r>
                      <a:r>
                        <a:rPr lang="en-US" altLang="zh-TW" sz="2000" b="1" kern="12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en-US" sz="2000" b="1" kern="1200" dirty="0" smtClean="0">
                          <a:solidFill>
                            <a:schemeClr val="tx1"/>
                          </a:solidFill>
                          <a:latin typeface="Arial" panose="020B0604020202020204" pitchFamily="34" charset="0"/>
                          <a:ea typeface="微軟正黑體" panose="020B0604030504040204" pitchFamily="34" charset="-120"/>
                          <a:cs typeface="Arial" panose="020B0604020202020204" pitchFamily="34" charset="0"/>
                        </a:rPr>
                        <a:t>、校</a:t>
                      </a:r>
                      <a:r>
                        <a:rPr lang="en-US" altLang="zh-TW" sz="2000" b="1" kern="1200" dirty="0" smtClean="0">
                          <a:solidFill>
                            <a:schemeClr val="tx1"/>
                          </a:solidFill>
                          <a:latin typeface="Arial" panose="020B0604020202020204" pitchFamily="34" charset="0"/>
                          <a:ea typeface="微軟正黑體" panose="020B0604030504040204" pitchFamily="34" charset="-120"/>
                          <a:cs typeface="Arial" panose="020B0604020202020204" pitchFamily="34" charset="0"/>
                        </a:rPr>
                        <a:t>4</a:t>
                      </a:r>
                      <a:r>
                        <a:rPr lang="zh-TW" altLang="en-US" sz="2000" b="1" kern="12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en-US" sz="2000" b="1" kern="1200" dirty="0" smtClean="0">
                          <a:solidFill>
                            <a:schemeClr val="tx1"/>
                          </a:solidFill>
                          <a:latin typeface="Arial" panose="020B0604020202020204" pitchFamily="34" charset="0"/>
                          <a:ea typeface="微軟正黑體" panose="020B0604030504040204" pitchFamily="34" charset="-120"/>
                          <a:cs typeface="Arial" panose="020B0604020202020204" pitchFamily="34" charset="0"/>
                        </a:rPr>
                        <a:t>校</a:t>
                      </a:r>
                      <a:r>
                        <a:rPr lang="en-US" altLang="zh-TW" sz="2000" b="1" kern="1200" dirty="0" smtClean="0">
                          <a:solidFill>
                            <a:schemeClr val="tx1"/>
                          </a:solidFill>
                          <a:latin typeface="Arial" panose="020B0604020202020204" pitchFamily="34" charset="0"/>
                          <a:ea typeface="微軟正黑體" panose="020B0604030504040204" pitchFamily="34" charset="-120"/>
                          <a:cs typeface="Arial" panose="020B0604020202020204" pitchFamily="34" charset="0"/>
                        </a:rPr>
                        <a:t>14</a:t>
                      </a:r>
                      <a:r>
                        <a:rPr lang="zh-TW" altLang="en-US" sz="2000" b="1" kern="12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en-US" sz="2000" b="1" kern="1200" dirty="0" smtClean="0">
                          <a:solidFill>
                            <a:srgbClr val="0000FF"/>
                          </a:solidFill>
                          <a:latin typeface="Arial" panose="020B0604020202020204" pitchFamily="34" charset="0"/>
                          <a:ea typeface="微軟正黑體" panose="020B0604030504040204" pitchFamily="34" charset="-120"/>
                          <a:cs typeface="Arial" panose="020B0604020202020204" pitchFamily="34" charset="0"/>
                        </a:rPr>
                        <a:t>校</a:t>
                      </a:r>
                      <a:r>
                        <a:rPr lang="en-US" altLang="zh-TW" sz="2000" b="1" kern="1200" dirty="0" smtClean="0">
                          <a:solidFill>
                            <a:srgbClr val="0000FF"/>
                          </a:solidFill>
                          <a:latin typeface="Arial" panose="020B0604020202020204" pitchFamily="34" charset="0"/>
                          <a:ea typeface="微軟正黑體" panose="020B0604030504040204" pitchFamily="34" charset="-120"/>
                          <a:cs typeface="Arial" panose="020B0604020202020204" pitchFamily="34" charset="0"/>
                        </a:rPr>
                        <a:t>25</a:t>
                      </a:r>
                      <a:r>
                        <a:rPr lang="en-US" altLang="zh-TW" sz="2000" b="1" i="0" u="none" strike="noStrike" kern="1200" cap="none" spc="0" baseline="0" dirty="0" smtClean="0">
                          <a:solidFill>
                            <a:schemeClr val="tx1"/>
                          </a:solidFill>
                          <a:uFillTx/>
                          <a:latin typeface="Arial" panose="020B0604020202020204" pitchFamily="34" charset="0"/>
                          <a:ea typeface="微軟正黑體" panose="020B0604030504040204" pitchFamily="34" charset="-120"/>
                          <a:cs typeface="Arial" panose="020B0604020202020204" pitchFamily="34" charset="0"/>
                        </a:rPr>
                        <a:t>(</a:t>
                      </a:r>
                      <a:r>
                        <a:rPr lang="zh-TW" altLang="en-US" sz="2000" b="1" i="0" u="none" strike="noStrike" kern="1200" cap="none" spc="0" baseline="0" dirty="0" smtClean="0">
                          <a:solidFill>
                            <a:srgbClr val="008000"/>
                          </a:solidFill>
                          <a:uFillTx/>
                          <a:latin typeface="Arial" panose="020B0604020202020204" pitchFamily="34" charset="0"/>
                          <a:ea typeface="微軟正黑體" panose="020B0604030504040204" pitchFamily="34" charset="-120"/>
                          <a:cs typeface="Arial" panose="020B0604020202020204" pitchFamily="34" charset="0"/>
                        </a:rPr>
                        <a:t>僅私立大學填報</a:t>
                      </a:r>
                      <a:r>
                        <a:rPr lang="en-US" altLang="zh-TW" sz="2000" b="1" i="0" u="none" strike="noStrike" kern="1200" cap="none" spc="0" baseline="0" dirty="0" smtClean="0">
                          <a:solidFill>
                            <a:schemeClr val="tx1"/>
                          </a:solidFill>
                          <a:uFillTx/>
                          <a:latin typeface="Arial" panose="020B0604020202020204" pitchFamily="34" charset="0"/>
                          <a:ea typeface="微軟正黑體" panose="020B0604030504040204" pitchFamily="34" charset="-120"/>
                          <a:cs typeface="Arial" panose="020B0604020202020204" pitchFamily="34" charset="0"/>
                        </a:rPr>
                        <a:t>)</a:t>
                      </a:r>
                      <a:r>
                        <a:rPr lang="zh-TW" altLang="en-US" sz="2000" b="1" kern="12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endParaRPr lang="en-US" altLang="zh-TW" sz="2000" b="1" kern="12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endParaRPr>
                    </a:p>
                    <a:p>
                      <a:pPr marL="0" marR="0" lvl="0" indent="0" algn="l" defTabSz="914400" rtl="0" eaLnBrk="1" fontAlgn="auto" latinLnBrk="0" hangingPunct="1">
                        <a:lnSpc>
                          <a:spcPts val="2500"/>
                        </a:lnSpc>
                        <a:spcBef>
                          <a:spcPts val="0"/>
                        </a:spcBef>
                        <a:spcAft>
                          <a:spcPts val="0"/>
                        </a:spcAft>
                        <a:buClrTx/>
                        <a:buSzTx/>
                        <a:buFontTx/>
                        <a:buNone/>
                        <a:tabLst/>
                        <a:defRPr/>
                      </a:pPr>
                      <a:r>
                        <a:rPr lang="zh-TW" altLang="en-US" sz="2000" b="1" kern="1200" dirty="0" smtClean="0">
                          <a:solidFill>
                            <a:srgbClr val="0000FF"/>
                          </a:solidFill>
                          <a:latin typeface="Arial" panose="020B0604020202020204" pitchFamily="34" charset="0"/>
                          <a:ea typeface="微軟正黑體" panose="020B0604030504040204" pitchFamily="34" charset="-120"/>
                          <a:cs typeface="Arial" panose="020B0604020202020204" pitchFamily="34" charset="0"/>
                        </a:rPr>
                        <a:t>校</a:t>
                      </a:r>
                      <a:r>
                        <a:rPr lang="en-US" altLang="zh-TW" sz="2000" b="1" kern="1200" dirty="0" smtClean="0">
                          <a:solidFill>
                            <a:srgbClr val="0000FF"/>
                          </a:solidFill>
                          <a:latin typeface="Arial" panose="020B0604020202020204" pitchFamily="34" charset="0"/>
                          <a:ea typeface="微軟正黑體" panose="020B0604030504040204" pitchFamily="34" charset="-120"/>
                          <a:cs typeface="Arial" panose="020B0604020202020204" pitchFamily="34" charset="0"/>
                        </a:rPr>
                        <a:t>25-1</a:t>
                      </a:r>
                      <a:r>
                        <a:rPr lang="en-US" altLang="zh-TW" sz="2000" b="1" i="0" u="none" strike="noStrike" kern="1200" cap="none" spc="0" baseline="0" dirty="0" smtClean="0">
                          <a:solidFill>
                            <a:schemeClr val="tx1"/>
                          </a:solidFill>
                          <a:uFillTx/>
                          <a:latin typeface="Arial" panose="020B0604020202020204" pitchFamily="34" charset="0"/>
                          <a:ea typeface="微軟正黑體" panose="020B0604030504040204" pitchFamily="34" charset="-120"/>
                          <a:cs typeface="Arial" panose="020B0604020202020204" pitchFamily="34" charset="0"/>
                        </a:rPr>
                        <a:t>(</a:t>
                      </a:r>
                      <a:r>
                        <a:rPr lang="zh-TW" altLang="en-US" sz="2000" b="1" i="0" u="none" strike="noStrike" kern="1200" cap="none" spc="0" baseline="0" dirty="0" smtClean="0">
                          <a:solidFill>
                            <a:srgbClr val="008000"/>
                          </a:solidFill>
                          <a:uFillTx/>
                          <a:latin typeface="Arial" panose="020B0604020202020204" pitchFamily="34" charset="0"/>
                          <a:ea typeface="微軟正黑體" panose="020B0604030504040204" pitchFamily="34" charset="-120"/>
                          <a:cs typeface="Arial" panose="020B0604020202020204" pitchFamily="34" charset="0"/>
                        </a:rPr>
                        <a:t>僅私立大學填報</a:t>
                      </a:r>
                      <a:r>
                        <a:rPr lang="en-US" altLang="zh-TW" sz="2000" b="1" i="0" u="none" strike="noStrike" kern="1200" cap="none" spc="0" baseline="0" dirty="0" smtClean="0">
                          <a:solidFill>
                            <a:schemeClr val="tx1"/>
                          </a:solidFill>
                          <a:uFillTx/>
                          <a:latin typeface="Arial" panose="020B0604020202020204" pitchFamily="34" charset="0"/>
                          <a:ea typeface="微軟正黑體" panose="020B0604030504040204" pitchFamily="34" charset="-120"/>
                          <a:cs typeface="Arial" panose="020B0604020202020204" pitchFamily="34" charset="0"/>
                        </a:rPr>
                        <a:t>)</a:t>
                      </a:r>
                      <a:r>
                        <a:rPr lang="zh-TW" altLang="en-US" sz="2000" b="1" kern="12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en-US" sz="2000" b="1" kern="1200" dirty="0" smtClean="0">
                          <a:solidFill>
                            <a:srgbClr val="0000FF"/>
                          </a:solidFill>
                          <a:latin typeface="Arial" panose="020B0604020202020204" pitchFamily="34" charset="0"/>
                          <a:ea typeface="微軟正黑體" panose="020B0604030504040204" pitchFamily="34" charset="-120"/>
                          <a:cs typeface="Arial" panose="020B0604020202020204" pitchFamily="34" charset="0"/>
                        </a:rPr>
                        <a:t>校</a:t>
                      </a:r>
                      <a:r>
                        <a:rPr lang="en-US" altLang="zh-TW" sz="2000" b="1" kern="1200" dirty="0" smtClean="0">
                          <a:solidFill>
                            <a:srgbClr val="0000FF"/>
                          </a:solidFill>
                          <a:latin typeface="Arial" panose="020B0604020202020204" pitchFamily="34" charset="0"/>
                          <a:ea typeface="微軟正黑體" panose="020B0604030504040204" pitchFamily="34" charset="-120"/>
                          <a:cs typeface="Arial" panose="020B0604020202020204" pitchFamily="34" charset="0"/>
                        </a:rPr>
                        <a:t>27</a:t>
                      </a:r>
                      <a:endParaRPr lang="en-US" altLang="zh-TW" sz="2000" b="1" kern="1200" dirty="0">
                        <a:solidFill>
                          <a:srgbClr val="0000FF"/>
                        </a:solidFill>
                        <a:latin typeface="Arial" panose="020B0604020202020204" pitchFamily="34" charset="0"/>
                        <a:ea typeface="微軟正黑體" panose="020B0604030504040204" pitchFamily="34" charset="-120"/>
                        <a:cs typeface="Arial" panose="020B0604020202020204" pitchFamily="34" charset="0"/>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r h="504024">
                <a:tc>
                  <a:txBody>
                    <a:bodyPr/>
                    <a:lstStyle/>
                    <a:p>
                      <a:pPr marL="0" algn="l" defTabSz="914400" rtl="0" eaLnBrk="1" latinLnBrk="0" hangingPunct="1">
                        <a:lnSpc>
                          <a:spcPct val="100000"/>
                        </a:lnSpc>
                      </a:pPr>
                      <a:r>
                        <a:rPr lang="zh-TW" altLang="en-US" sz="2000" b="1" kern="12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財務類</a:t>
                      </a:r>
                      <a:endParaRPr lang="zh-TW" altLang="en-US" sz="2000" b="1" kern="1200" dirty="0">
                        <a:solidFill>
                          <a:srgbClr val="000000"/>
                        </a:solidFill>
                        <a:latin typeface="Arial" panose="020B0604020202020204" pitchFamily="34" charset="0"/>
                        <a:ea typeface="微軟正黑體" panose="020B0604030504040204" pitchFamily="34" charset="-120"/>
                        <a:cs typeface="Arial" panose="020B0604020202020204" pitchFamily="34" charset="0"/>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TW" altLang="en-US" sz="2000" b="1" kern="1200" dirty="0" smtClean="0">
                          <a:solidFill>
                            <a:schemeClr val="tx1"/>
                          </a:solidFill>
                          <a:latin typeface="Arial" panose="020B0604020202020204" pitchFamily="34" charset="0"/>
                          <a:ea typeface="微軟正黑體" panose="020B0604030504040204" pitchFamily="34" charset="-120"/>
                          <a:cs typeface="Arial" panose="020B0604020202020204" pitchFamily="34" charset="0"/>
                        </a:rPr>
                        <a:t>財</a:t>
                      </a:r>
                      <a:r>
                        <a:rPr lang="en-US" altLang="zh-TW" sz="2000" b="1" kern="1200" dirty="0" smtClean="0">
                          <a:solidFill>
                            <a:schemeClr val="tx1"/>
                          </a:solidFill>
                          <a:latin typeface="Arial" panose="020B0604020202020204" pitchFamily="34" charset="0"/>
                          <a:ea typeface="微軟正黑體" panose="020B0604030504040204" pitchFamily="34" charset="-120"/>
                          <a:cs typeface="Arial" panose="020B0604020202020204" pitchFamily="34" charset="0"/>
                        </a:rPr>
                        <a:t>15</a:t>
                      </a:r>
                      <a:r>
                        <a:rPr lang="en-US" altLang="zh-TW" sz="2000" b="1" kern="12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en-US" sz="2000" b="1" i="0" u="none" strike="noStrike" kern="1200" cap="none" spc="0" baseline="0" dirty="0" smtClean="0">
                          <a:solidFill>
                            <a:srgbClr val="008000"/>
                          </a:solidFill>
                          <a:uFillTx/>
                          <a:latin typeface="Arial" panose="020B0604020202020204" pitchFamily="34" charset="0"/>
                          <a:ea typeface="微軟正黑體" panose="020B0604030504040204" pitchFamily="34" charset="-120"/>
                          <a:cs typeface="Arial" panose="020B0604020202020204" pitchFamily="34" charset="0"/>
                        </a:rPr>
                        <a:t>僅國立大學填報</a:t>
                      </a:r>
                      <a:r>
                        <a:rPr lang="en-US" altLang="zh-TW" sz="2000" b="1" kern="12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33347227"/>
                  </a:ext>
                </a:extLst>
              </a:tr>
              <a:tr h="516744">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algn="l">
                        <a:lnSpc>
                          <a:spcPct val="100000"/>
                        </a:lnSpc>
                      </a:pPr>
                      <a:r>
                        <a:rPr lang="zh-TW" altLang="en-US" sz="3200" b="1" dirty="0">
                          <a:solidFill>
                            <a:schemeClr val="tx1"/>
                          </a:solidFill>
                          <a:latin typeface="Arial" panose="020B0604020202020204" pitchFamily="34" charset="0"/>
                          <a:ea typeface="微軟正黑體" panose="020B0604030504040204" pitchFamily="34" charset="-120"/>
                          <a:cs typeface="Arial" panose="020B0604020202020204" pitchFamily="34" charset="0"/>
                        </a:rPr>
                        <a:t>合計</a:t>
                      </a: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TW" altLang="en-US" sz="3200" b="1" kern="1200" dirty="0" smtClean="0">
                          <a:solidFill>
                            <a:schemeClr val="tx1"/>
                          </a:solidFill>
                          <a:latin typeface="Arial" panose="020B0604020202020204" pitchFamily="34" charset="0"/>
                          <a:ea typeface="微軟正黑體" panose="020B0604030504040204" pitchFamily="34" charset="-120"/>
                          <a:cs typeface="Arial" panose="020B0604020202020204" pitchFamily="34" charset="0"/>
                        </a:rPr>
                        <a:t>國立</a:t>
                      </a:r>
                      <a:r>
                        <a:rPr lang="en-US" altLang="zh-TW" sz="3200" b="1" kern="1200" dirty="0" smtClean="0">
                          <a:solidFill>
                            <a:schemeClr val="tx1"/>
                          </a:solidFill>
                          <a:latin typeface="Arial" panose="020B0604020202020204" pitchFamily="34" charset="0"/>
                          <a:ea typeface="微軟正黑體" panose="020B0604030504040204" pitchFamily="34" charset="-120"/>
                          <a:cs typeface="Arial" panose="020B0604020202020204" pitchFamily="34" charset="0"/>
                        </a:rPr>
                        <a:t>54</a:t>
                      </a:r>
                      <a:r>
                        <a:rPr lang="zh-TW" altLang="en-US" sz="3200" b="1" kern="1200" dirty="0" smtClean="0">
                          <a:solidFill>
                            <a:schemeClr val="tx1"/>
                          </a:solidFill>
                          <a:latin typeface="Arial" panose="020B0604020202020204" pitchFamily="34" charset="0"/>
                          <a:ea typeface="微軟正黑體" panose="020B0604030504040204" pitchFamily="34" charset="-120"/>
                          <a:cs typeface="Arial" panose="020B0604020202020204" pitchFamily="34" charset="0"/>
                        </a:rPr>
                        <a:t>張</a:t>
                      </a:r>
                      <a:r>
                        <a:rPr lang="zh-TW" altLang="en-US" sz="3200" b="1" kern="1200" dirty="0">
                          <a:solidFill>
                            <a:schemeClr val="tx1"/>
                          </a:solidFill>
                          <a:latin typeface="Arial" panose="020B0604020202020204" pitchFamily="34" charset="0"/>
                          <a:ea typeface="微軟正黑體" panose="020B0604030504040204" pitchFamily="34" charset="-120"/>
                          <a:cs typeface="Arial" panose="020B0604020202020204" pitchFamily="34" charset="0"/>
                        </a:rPr>
                        <a:t>表冊，</a:t>
                      </a:r>
                      <a:r>
                        <a:rPr lang="zh-TW" altLang="en-US" sz="3200" b="1" kern="1200" dirty="0" smtClean="0">
                          <a:solidFill>
                            <a:schemeClr val="tx1"/>
                          </a:solidFill>
                          <a:latin typeface="Arial" panose="020B0604020202020204" pitchFamily="34" charset="0"/>
                          <a:ea typeface="微軟正黑體" panose="020B0604030504040204" pitchFamily="34" charset="-120"/>
                          <a:cs typeface="Arial" panose="020B0604020202020204" pitchFamily="34" charset="0"/>
                        </a:rPr>
                        <a:t>私立</a:t>
                      </a:r>
                      <a:r>
                        <a:rPr lang="en-US" altLang="zh-TW" sz="3200" b="1" kern="1200" dirty="0" smtClean="0">
                          <a:solidFill>
                            <a:schemeClr val="tx1"/>
                          </a:solidFill>
                          <a:effectLst/>
                          <a:latin typeface="Arial" panose="020B0604020202020204" pitchFamily="34" charset="0"/>
                          <a:ea typeface="微軟正黑體" panose="020B0604030504040204" pitchFamily="34" charset="-120"/>
                          <a:cs typeface="Arial" panose="020B0604020202020204" pitchFamily="34" charset="0"/>
                        </a:rPr>
                        <a:t>58</a:t>
                      </a:r>
                      <a:r>
                        <a:rPr lang="zh-TW" altLang="en-US" sz="3200" b="1" kern="1200" dirty="0" smtClean="0">
                          <a:solidFill>
                            <a:schemeClr val="tx1"/>
                          </a:solidFill>
                          <a:latin typeface="Arial" panose="020B0604020202020204" pitchFamily="34" charset="0"/>
                          <a:ea typeface="微軟正黑體" panose="020B0604030504040204" pitchFamily="34" charset="-120"/>
                          <a:cs typeface="Arial" panose="020B0604020202020204" pitchFamily="34" charset="0"/>
                        </a:rPr>
                        <a:t>張</a:t>
                      </a:r>
                      <a:r>
                        <a:rPr lang="zh-TW" altLang="en-US" sz="3200" b="1" kern="1200" dirty="0">
                          <a:solidFill>
                            <a:schemeClr val="tx1"/>
                          </a:solidFill>
                          <a:latin typeface="Arial" panose="020B0604020202020204" pitchFamily="34" charset="0"/>
                          <a:ea typeface="微軟正黑體" panose="020B0604030504040204" pitchFamily="34" charset="-120"/>
                          <a:cs typeface="Arial" panose="020B0604020202020204" pitchFamily="34" charset="0"/>
                        </a:rPr>
                        <a:t>表冊</a:t>
                      </a: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46401555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Grp="1" noChangeArrowheads="1"/>
          </p:cNvSpPr>
          <p:nvPr>
            <p:ph type="title"/>
          </p:nvPr>
        </p:nvSpPr>
        <p:spPr>
          <a:xfrm>
            <a:off x="11396" y="116687"/>
            <a:ext cx="8038097" cy="609600"/>
          </a:xfrm>
        </p:spPr>
        <p:txBody>
          <a:bodyPr>
            <a:noAutofit/>
          </a:bodyPr>
          <a:lstStyle/>
          <a:p>
            <a:pPr algn="l"/>
            <a:r>
              <a:rPr lang="en-US" altLang="zh-TW" sz="4400" b="1" dirty="0">
                <a:solidFill>
                  <a:schemeClr val="tx1">
                    <a:lumMod val="10000"/>
                  </a:schemeClr>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3.1.2</a:t>
            </a:r>
            <a:r>
              <a:rPr lang="zh-TW" altLang="en-US" sz="4400" b="1" dirty="0">
                <a:solidFill>
                  <a:schemeClr val="tx1">
                    <a:lumMod val="10000"/>
                  </a:schemeClr>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 </a:t>
            </a:r>
            <a:r>
              <a:rPr lang="zh-TW" altLang="en-US" sz="4400" b="1" dirty="0">
                <a:solidFill>
                  <a:srgbClr val="000000"/>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本期免填表冊</a:t>
            </a:r>
            <a:endParaRPr lang="zh-TW" altLang="en-US" sz="4400" b="1" dirty="0">
              <a:solidFill>
                <a:srgbClr val="FF0000"/>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endParaRPr>
          </a:p>
        </p:txBody>
      </p:sp>
      <p:graphicFrame>
        <p:nvGraphicFramePr>
          <p:cNvPr id="7" name="表格 6"/>
          <p:cNvGraphicFramePr>
            <a:graphicFrameLocks noGrp="1"/>
          </p:cNvGraphicFramePr>
          <p:nvPr>
            <p:extLst>
              <p:ext uri="{D42A27DB-BD31-4B8C-83A1-F6EECF244321}">
                <p14:modId xmlns:p14="http://schemas.microsoft.com/office/powerpoint/2010/main" val="2218386862"/>
              </p:ext>
            </p:extLst>
          </p:nvPr>
        </p:nvGraphicFramePr>
        <p:xfrm>
          <a:off x="2090352" y="1406786"/>
          <a:ext cx="8099853" cy="2895616"/>
        </p:xfrm>
        <a:graphic>
          <a:graphicData uri="http://schemas.openxmlformats.org/drawingml/2006/table">
            <a:tbl>
              <a:tblPr firstRow="1" bandRow="1">
                <a:tableStyleId>{93296810-A885-4BE3-A3E7-6D5BEEA58F35}</a:tableStyleId>
              </a:tblPr>
              <a:tblGrid>
                <a:gridCol w="1319394">
                  <a:extLst>
                    <a:ext uri="{9D8B030D-6E8A-4147-A177-3AD203B41FA5}">
                      <a16:colId xmlns:a16="http://schemas.microsoft.com/office/drawing/2014/main" val="20000"/>
                    </a:ext>
                  </a:extLst>
                </a:gridCol>
                <a:gridCol w="6780459">
                  <a:extLst>
                    <a:ext uri="{9D8B030D-6E8A-4147-A177-3AD203B41FA5}">
                      <a16:colId xmlns:a16="http://schemas.microsoft.com/office/drawing/2014/main" val="20001"/>
                    </a:ext>
                  </a:extLst>
                </a:gridCol>
              </a:tblGrid>
              <a:tr h="636364">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zh-TW" altLang="en-US" sz="3200" b="1" dirty="0">
                          <a:solidFill>
                            <a:srgbClr val="000000"/>
                          </a:solidFill>
                          <a:effectLst/>
                          <a:latin typeface="微軟正黑體" panose="020B0604030504040204" pitchFamily="34" charset="-120"/>
                          <a:ea typeface="微軟正黑體" panose="020B0604030504040204" pitchFamily="34" charset="-120"/>
                        </a:rPr>
                        <a:t>國</a:t>
                      </a:r>
                      <a:r>
                        <a:rPr lang="en-US" altLang="zh-TW" sz="3200" b="1" dirty="0">
                          <a:solidFill>
                            <a:srgbClr val="000000"/>
                          </a:solidFill>
                          <a:effectLst/>
                          <a:latin typeface="微軟正黑體" panose="020B0604030504040204" pitchFamily="34" charset="-120"/>
                          <a:ea typeface="微軟正黑體" panose="020B0604030504040204" pitchFamily="34" charset="-120"/>
                        </a:rPr>
                        <a:t>/</a:t>
                      </a:r>
                      <a:r>
                        <a:rPr lang="zh-TW" altLang="en-US" sz="3200" b="1" dirty="0">
                          <a:solidFill>
                            <a:srgbClr val="000000"/>
                          </a:solidFill>
                          <a:effectLst/>
                          <a:latin typeface="微軟正黑體" panose="020B0604030504040204" pitchFamily="34" charset="-120"/>
                          <a:ea typeface="微軟正黑體" panose="020B0604030504040204" pitchFamily="34" charset="-120"/>
                        </a:rPr>
                        <a:t>私立大學</a:t>
                      </a:r>
                      <a:endParaRPr lang="zh-TW" altLang="en-US" sz="3200" b="1" dirty="0">
                        <a:solidFill>
                          <a:srgbClr val="000000"/>
                        </a:solidFill>
                        <a:effectLst/>
                        <a:latin typeface="微軟正黑體" panose="020B0604030504040204" pitchFamily="34" charset="-120"/>
                        <a:ea typeface="微軟正黑體" panose="020B0604030504040204" pitchFamily="34" charset="-120"/>
                        <a:cs typeface="Arial Unicode MS" pitchFamily="34" charset="-12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hMerge="1">
                  <a:txBody>
                    <a:bodyPr/>
                    <a:lstStyle/>
                    <a:p>
                      <a:endParaRPr lang="zh-TW" altLang="en-US" dirty="0"/>
                    </a:p>
                  </a:txBody>
                  <a:tcPr/>
                </a:tc>
                <a:extLst>
                  <a:ext uri="{0D108BD9-81ED-4DB2-BD59-A6C34878D82A}">
                    <a16:rowId xmlns:a16="http://schemas.microsoft.com/office/drawing/2014/main" val="10000"/>
                  </a:ext>
                </a:extLst>
              </a:tr>
              <a:tr h="560044">
                <a:tc>
                  <a:txBody>
                    <a:bodyPr/>
                    <a:lstStyle/>
                    <a:p>
                      <a:pPr algn="l"/>
                      <a:r>
                        <a:rPr lang="zh-TW" altLang="en-US" sz="2000" b="1" dirty="0">
                          <a:solidFill>
                            <a:srgbClr val="000000"/>
                          </a:solidFill>
                          <a:latin typeface="微軟正黑體" panose="020B0604030504040204" pitchFamily="34" charset="-120"/>
                          <a:ea typeface="微軟正黑體" panose="020B0604030504040204" pitchFamily="34" charset="-120"/>
                        </a:rPr>
                        <a:t>學生類</a:t>
                      </a:r>
                      <a:endParaRPr lang="en-US" altLang="zh-TW" sz="2000" b="1" dirty="0">
                        <a:solidFill>
                          <a:srgbClr val="000000"/>
                        </a:solidFill>
                        <a:latin typeface="微軟正黑體" panose="020B0604030504040204" pitchFamily="34" charset="-120"/>
                        <a:ea typeface="微軟正黑體" panose="020B0604030504040204" pitchFamily="34" charset="-120"/>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TW" altLang="en-US" sz="2000" b="1" kern="1200" dirty="0">
                          <a:solidFill>
                            <a:srgbClr val="000000"/>
                          </a:solidFill>
                          <a:latin typeface="Arial" panose="020B0604020202020204" pitchFamily="34" charset="0"/>
                          <a:ea typeface="微軟正黑體" panose="020B0604030504040204" pitchFamily="34" charset="-120"/>
                          <a:cs typeface="Arial" panose="020B0604020202020204" pitchFamily="34" charset="0"/>
                        </a:rPr>
                        <a:t>學</a:t>
                      </a:r>
                      <a:r>
                        <a:rPr lang="en-US" altLang="zh-TW" sz="2000" b="1" kern="12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4-2</a:t>
                      </a:r>
                      <a:endParaRPr lang="zh-TW" altLang="en-US" sz="2000" b="1" kern="1200" dirty="0">
                        <a:solidFill>
                          <a:srgbClr val="0000FF"/>
                        </a:solidFill>
                        <a:latin typeface="Arial" panose="020B0604020202020204" pitchFamily="34" charset="0"/>
                        <a:ea typeface="微軟正黑體" panose="020B0604030504040204" pitchFamily="34" charset="-120"/>
                        <a:cs typeface="Arial" panose="020B0604020202020204" pitchFamily="34" charset="0"/>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1"/>
                  </a:ext>
                </a:extLst>
              </a:tr>
              <a:tr h="560044">
                <a:tc>
                  <a:txBody>
                    <a:bodyPr/>
                    <a:lstStyle/>
                    <a:p>
                      <a:pPr algn="l"/>
                      <a:r>
                        <a:rPr lang="zh-TW" altLang="en-US" sz="2000" b="1" dirty="0">
                          <a:solidFill>
                            <a:schemeClr val="tx1">
                              <a:lumMod val="10000"/>
                            </a:schemeClr>
                          </a:solidFill>
                          <a:latin typeface="微軟正黑體" panose="020B0604030504040204" pitchFamily="34" charset="-120"/>
                          <a:ea typeface="微軟正黑體" panose="020B0604030504040204" pitchFamily="34" charset="-120"/>
                        </a:rPr>
                        <a:t>教職員</a:t>
                      </a:r>
                      <a:r>
                        <a:rPr lang="zh-TW" altLang="en-US" sz="2000" b="1" kern="1200" dirty="0">
                          <a:solidFill>
                            <a:srgbClr val="000000"/>
                          </a:solidFill>
                          <a:latin typeface="Arial" panose="020B0604020202020204" pitchFamily="34" charset="0"/>
                          <a:ea typeface="微軟正黑體" panose="020B0604030504040204" pitchFamily="34" charset="-120"/>
                          <a:cs typeface="Arial" panose="020B0604020202020204" pitchFamily="34" charset="0"/>
                        </a:rPr>
                        <a:t>類</a:t>
                      </a:r>
                      <a:endParaRPr lang="en-US" altLang="zh-TW" sz="2000" b="1" dirty="0">
                        <a:solidFill>
                          <a:srgbClr val="000000"/>
                        </a:solidFill>
                        <a:latin typeface="微軟正黑體" panose="020B0604030504040204" pitchFamily="34" charset="-120"/>
                        <a:ea typeface="微軟正黑體" panose="020B0604030504040204" pitchFamily="34" charset="-120"/>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TW" altLang="zh-TW" sz="2000" b="1" i="0" u="none" strike="noStrike" kern="1200" cap="none" spc="0" baseline="0" dirty="0">
                          <a:solidFill>
                            <a:schemeClr val="tx1"/>
                          </a:solidFill>
                          <a:uFillTx/>
                          <a:latin typeface="Arial" panose="020B0604020202020204" pitchFamily="34" charset="0"/>
                          <a:ea typeface="微軟正黑體" panose="020B0604030504040204" pitchFamily="34" charset="-120"/>
                          <a:cs typeface="Arial" panose="020B0604020202020204" pitchFamily="34" charset="0"/>
                        </a:rPr>
                        <a:t>教</a:t>
                      </a:r>
                      <a:r>
                        <a:rPr lang="en-US" altLang="zh-TW" sz="2000" b="1" i="0" u="none" strike="noStrike" kern="1200" cap="none" spc="0" baseline="0" dirty="0">
                          <a:solidFill>
                            <a:schemeClr val="tx1"/>
                          </a:solidFill>
                          <a:uFillTx/>
                          <a:latin typeface="Arial" panose="020B0604020202020204" pitchFamily="34" charset="0"/>
                          <a:ea typeface="微軟正黑體" panose="020B0604030504040204" pitchFamily="34" charset="-120"/>
                          <a:cs typeface="Arial" panose="020B0604020202020204" pitchFamily="34" charset="0"/>
                        </a:rPr>
                        <a:t>1-1</a:t>
                      </a:r>
                      <a:r>
                        <a:rPr lang="zh-TW" altLang="zh-TW" sz="2000" b="1" i="0" u="none" strike="noStrike" kern="1200" cap="none" spc="0" baseline="0" dirty="0">
                          <a:solidFill>
                            <a:schemeClr val="tx1"/>
                          </a:solidFill>
                          <a:uFillTx/>
                          <a:latin typeface="Arial" panose="020B0604020202020204" pitchFamily="34" charset="0"/>
                          <a:ea typeface="微軟正黑體" panose="020B0604030504040204" pitchFamily="34" charset="-120"/>
                          <a:cs typeface="Arial" panose="020B0604020202020204" pitchFamily="34" charset="0"/>
                        </a:rPr>
                        <a:t>、教</a:t>
                      </a:r>
                      <a:r>
                        <a:rPr lang="en-US" altLang="zh-TW" sz="2000" b="1" i="0" u="none" strike="noStrike" kern="1200" cap="none" spc="0" baseline="0" dirty="0">
                          <a:solidFill>
                            <a:schemeClr val="tx1"/>
                          </a:solidFill>
                          <a:uFillTx/>
                          <a:latin typeface="Arial" panose="020B0604020202020204" pitchFamily="34" charset="0"/>
                          <a:ea typeface="微軟正黑體" panose="020B0604030504040204" pitchFamily="34" charset="-120"/>
                          <a:cs typeface="Arial" panose="020B0604020202020204" pitchFamily="34" charset="0"/>
                        </a:rPr>
                        <a:t>1-2</a:t>
                      </a:r>
                      <a:r>
                        <a:rPr lang="zh-TW" altLang="en-US" sz="2000" b="1" i="0" u="none" strike="noStrike" kern="1200" cap="none" spc="0" baseline="0" dirty="0">
                          <a:solidFill>
                            <a:schemeClr val="tx1"/>
                          </a:solidFill>
                          <a:uFillTx/>
                          <a:latin typeface="Arial" panose="020B0604020202020204" pitchFamily="34" charset="0"/>
                          <a:ea typeface="微軟正黑體" panose="020B0604030504040204" pitchFamily="34" charset="-120"/>
                          <a:cs typeface="Arial" panose="020B0604020202020204" pitchFamily="34" charset="0"/>
                        </a:rPr>
                        <a:t>、教</a:t>
                      </a:r>
                      <a:r>
                        <a:rPr lang="en-US" altLang="zh-TW" sz="2000" b="1" i="0" u="none" strike="noStrike" kern="1200" cap="none" spc="0" baseline="0" dirty="0">
                          <a:solidFill>
                            <a:schemeClr val="tx1"/>
                          </a:solidFill>
                          <a:uFillTx/>
                          <a:latin typeface="Arial" panose="020B0604020202020204" pitchFamily="34" charset="0"/>
                          <a:ea typeface="微軟正黑體" panose="020B0604030504040204" pitchFamily="34" charset="-120"/>
                          <a:cs typeface="Arial" panose="020B0604020202020204" pitchFamily="34" charset="0"/>
                        </a:rPr>
                        <a:t>1-3</a:t>
                      </a:r>
                      <a:r>
                        <a:rPr lang="zh-TW" altLang="en-US" sz="2000" b="1" i="0" u="none" strike="noStrike" kern="1200" cap="none" spc="0" baseline="0" dirty="0">
                          <a:solidFill>
                            <a:schemeClr val="tx1"/>
                          </a:solidFill>
                          <a:uFillTx/>
                          <a:latin typeface="Arial" panose="020B0604020202020204" pitchFamily="34" charset="0"/>
                          <a:ea typeface="微軟正黑體" panose="020B0604030504040204" pitchFamily="34" charset="-120"/>
                          <a:cs typeface="Arial" panose="020B0604020202020204" pitchFamily="34" charset="0"/>
                        </a:rPr>
                        <a:t>、教</a:t>
                      </a:r>
                      <a:r>
                        <a:rPr lang="en-US" altLang="zh-TW" sz="2000" b="1" i="0" u="none" strike="noStrike" kern="1200" cap="none" spc="0" baseline="0" dirty="0" smtClean="0">
                          <a:solidFill>
                            <a:schemeClr val="tx1"/>
                          </a:solidFill>
                          <a:uFillTx/>
                          <a:latin typeface="Arial" panose="020B0604020202020204" pitchFamily="34" charset="0"/>
                          <a:ea typeface="微軟正黑體" panose="020B0604030504040204" pitchFamily="34" charset="-120"/>
                          <a:cs typeface="Arial" panose="020B0604020202020204" pitchFamily="34" charset="0"/>
                        </a:rPr>
                        <a:t>4</a:t>
                      </a:r>
                      <a:endParaRPr lang="zh-TW" altLang="en-US" sz="2000" b="1" i="0" u="none" strike="noStrike" kern="1200" cap="none" spc="0" baseline="0" dirty="0" smtClean="0">
                        <a:solidFill>
                          <a:srgbClr val="000000"/>
                        </a:solidFill>
                        <a:uFillTx/>
                        <a:latin typeface="Arial" panose="020B0604020202020204" pitchFamily="34" charset="0"/>
                        <a:ea typeface="微軟正黑體" panose="020B0604030504040204" pitchFamily="34" charset="-120"/>
                        <a:cs typeface="Arial" panose="020B0604020202020204" pitchFamily="34" charset="0"/>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782235145"/>
                  </a:ext>
                </a:extLst>
              </a:tr>
              <a:tr h="560044">
                <a:tc>
                  <a:txBody>
                    <a:bodyPr/>
                    <a:lstStyle/>
                    <a:p>
                      <a:pPr algn="l"/>
                      <a:r>
                        <a:rPr lang="zh-TW" altLang="en-US" sz="2000" b="1" dirty="0" smtClean="0">
                          <a:solidFill>
                            <a:schemeClr val="tx1"/>
                          </a:solidFill>
                          <a:latin typeface="微軟正黑體" panose="020B0604030504040204" pitchFamily="34" charset="-120"/>
                          <a:ea typeface="微軟正黑體" panose="020B0604030504040204" pitchFamily="34" charset="-120"/>
                        </a:rPr>
                        <a:t>研究類</a:t>
                      </a:r>
                      <a:endParaRPr lang="en-US" altLang="zh-TW" sz="2000" b="1" dirty="0">
                        <a:solidFill>
                          <a:schemeClr val="tx1"/>
                        </a:solidFill>
                        <a:latin typeface="微軟正黑體" panose="020B0604030504040204" pitchFamily="34" charset="-120"/>
                        <a:ea typeface="微軟正黑體" panose="020B0604030504040204" pitchFamily="34" charset="-120"/>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TW" altLang="en-US" sz="2000" b="1" i="0" u="none" strike="noStrike" kern="1200" cap="none" spc="0" baseline="0" dirty="0" smtClean="0">
                          <a:solidFill>
                            <a:schemeClr val="tx1"/>
                          </a:solidFill>
                          <a:uFillTx/>
                          <a:latin typeface="Arial" panose="020B0604020202020204" pitchFamily="34" charset="0"/>
                          <a:ea typeface="微軟正黑體" panose="020B0604030504040204" pitchFamily="34" charset="-120"/>
                          <a:cs typeface="Arial" panose="020B0604020202020204" pitchFamily="34" charset="0"/>
                        </a:rPr>
                        <a:t>研</a:t>
                      </a:r>
                      <a:r>
                        <a:rPr lang="en-US" altLang="zh-TW" sz="2000" b="1" i="0" u="none" strike="noStrike" kern="1200" cap="none" spc="0" baseline="0" dirty="0" smtClean="0">
                          <a:solidFill>
                            <a:schemeClr val="tx1"/>
                          </a:solidFill>
                          <a:uFillTx/>
                          <a:latin typeface="Arial" panose="020B0604020202020204" pitchFamily="34" charset="0"/>
                          <a:ea typeface="微軟正黑體" panose="020B0604030504040204" pitchFamily="34" charset="-120"/>
                          <a:cs typeface="Arial" panose="020B0604020202020204" pitchFamily="34" charset="0"/>
                        </a:rPr>
                        <a:t>15</a:t>
                      </a:r>
                      <a:endParaRPr lang="zh-TW" altLang="en-US" sz="2000" b="1" i="0" u="none" strike="noStrike" kern="1200" cap="none" spc="0" baseline="0" dirty="0" smtClean="0">
                        <a:solidFill>
                          <a:schemeClr val="tx1"/>
                        </a:solidFill>
                        <a:uFillTx/>
                        <a:latin typeface="Arial" panose="020B0604020202020204" pitchFamily="34" charset="0"/>
                        <a:ea typeface="微軟正黑體" panose="020B0604030504040204" pitchFamily="34" charset="-120"/>
                        <a:cs typeface="Arial" panose="020B0604020202020204" pitchFamily="34" charset="0"/>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344150111"/>
                  </a:ext>
                </a:extLst>
              </a:tr>
              <a:tr h="560044">
                <a:tc>
                  <a:txBody>
                    <a:bodyPr/>
                    <a:lstStyle/>
                    <a:p>
                      <a:pPr algn="l"/>
                      <a:r>
                        <a:rPr lang="zh-TW" altLang="en-US" sz="3200" b="1" dirty="0">
                          <a:solidFill>
                            <a:schemeClr val="tx1"/>
                          </a:solidFill>
                          <a:latin typeface="微軟正黑體" panose="020B0604030504040204" pitchFamily="34" charset="-120"/>
                          <a:ea typeface="微軟正黑體" panose="020B0604030504040204" pitchFamily="34" charset="-120"/>
                        </a:rPr>
                        <a:t>合計</a:t>
                      </a: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TW" altLang="en-US" sz="3200" b="1" kern="1200" dirty="0" smtClean="0">
                          <a:solidFill>
                            <a:schemeClr val="tx1"/>
                          </a:solidFill>
                          <a:effectLst/>
                          <a:latin typeface="微軟正黑體" panose="020B0604030504040204" pitchFamily="34" charset="-120"/>
                          <a:ea typeface="微軟正黑體" panose="020B0604030504040204" pitchFamily="34" charset="-120"/>
                          <a:cs typeface="+mn-cs"/>
                        </a:rPr>
                        <a:t>共</a:t>
                      </a:r>
                      <a:r>
                        <a:rPr lang="en-US" altLang="zh-TW" sz="3200" b="1" kern="1200" dirty="0" smtClean="0">
                          <a:solidFill>
                            <a:schemeClr val="tx1"/>
                          </a:solidFill>
                          <a:effectLst/>
                          <a:latin typeface="Arial" panose="020B0604020202020204" pitchFamily="34" charset="0"/>
                          <a:ea typeface="微軟正黑體" panose="020B0604030504040204" pitchFamily="34" charset="-120"/>
                          <a:cs typeface="Arial" panose="020B0604020202020204" pitchFamily="34" charset="0"/>
                        </a:rPr>
                        <a:t>6</a:t>
                      </a:r>
                      <a:r>
                        <a:rPr lang="zh-TW" altLang="en-US" sz="3200" b="1" kern="1200" dirty="0" smtClean="0">
                          <a:solidFill>
                            <a:schemeClr val="tx1"/>
                          </a:solidFill>
                          <a:latin typeface="微軟正黑體" panose="020B0604030504040204" pitchFamily="34" charset="-120"/>
                          <a:ea typeface="微軟正黑體" panose="020B0604030504040204" pitchFamily="34" charset="-120"/>
                          <a:cs typeface="+mn-cs"/>
                        </a:rPr>
                        <a:t>張</a:t>
                      </a:r>
                      <a:r>
                        <a:rPr lang="zh-TW" altLang="en-US" sz="3200" b="1" kern="1200" dirty="0">
                          <a:solidFill>
                            <a:schemeClr val="tx1"/>
                          </a:solidFill>
                          <a:latin typeface="微軟正黑體" panose="020B0604030504040204" pitchFamily="34" charset="-120"/>
                          <a:ea typeface="微軟正黑體" panose="020B0604030504040204" pitchFamily="34" charset="-120"/>
                          <a:cs typeface="+mn-cs"/>
                        </a:rPr>
                        <a:t>表冊</a:t>
                      </a: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7"/>
                  </a:ext>
                </a:extLst>
              </a:tr>
            </a:tbl>
          </a:graphicData>
        </a:graphic>
      </p:graphicFrame>
      <p:sp>
        <p:nvSpPr>
          <p:cNvPr id="5" name="Rectangle 2"/>
          <p:cNvSpPr txBox="1">
            <a:spLocks noChangeArrowheads="1"/>
          </p:cNvSpPr>
          <p:nvPr/>
        </p:nvSpPr>
        <p:spPr bwMode="black">
          <a:xfrm>
            <a:off x="2002478" y="858739"/>
            <a:ext cx="6105202" cy="5381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3200" b="1" kern="1200">
                <a:solidFill>
                  <a:schemeClr val="tx1"/>
                </a:solidFill>
                <a:latin typeface="+mj-lt"/>
                <a:ea typeface="+mj-ea"/>
                <a:cs typeface="+mj-cs"/>
              </a:defRPr>
            </a:lvl1pPr>
            <a:lvl2pPr algn="l" rtl="0" eaLnBrk="1" fontAlgn="base" hangingPunct="1">
              <a:spcBef>
                <a:spcPct val="0"/>
              </a:spcBef>
              <a:spcAft>
                <a:spcPct val="0"/>
              </a:spcAft>
              <a:defRPr sz="3200" b="1">
                <a:solidFill>
                  <a:schemeClr val="tx1"/>
                </a:solidFill>
                <a:latin typeface="Verdana" panose="020B0604030504040204" pitchFamily="34" charset="0"/>
              </a:defRPr>
            </a:lvl2pPr>
            <a:lvl3pPr algn="l" rtl="0" eaLnBrk="1" fontAlgn="base" hangingPunct="1">
              <a:spcBef>
                <a:spcPct val="0"/>
              </a:spcBef>
              <a:spcAft>
                <a:spcPct val="0"/>
              </a:spcAft>
              <a:defRPr sz="3200" b="1">
                <a:solidFill>
                  <a:schemeClr val="tx1"/>
                </a:solidFill>
                <a:latin typeface="Verdana" panose="020B0604030504040204" pitchFamily="34" charset="0"/>
              </a:defRPr>
            </a:lvl3pPr>
            <a:lvl4pPr algn="l" rtl="0" eaLnBrk="1" fontAlgn="base" hangingPunct="1">
              <a:spcBef>
                <a:spcPct val="0"/>
              </a:spcBef>
              <a:spcAft>
                <a:spcPct val="0"/>
              </a:spcAft>
              <a:defRPr sz="3200" b="1">
                <a:solidFill>
                  <a:schemeClr val="tx1"/>
                </a:solidFill>
                <a:latin typeface="Verdana" panose="020B0604030504040204" pitchFamily="34" charset="0"/>
              </a:defRPr>
            </a:lvl4pPr>
            <a:lvl5pPr algn="l" rtl="0" eaLnBrk="1" fontAlgn="base" hangingPunct="1">
              <a:spcBef>
                <a:spcPct val="0"/>
              </a:spcBef>
              <a:spcAft>
                <a:spcPct val="0"/>
              </a:spcAft>
              <a:defRPr sz="3200" b="1">
                <a:solidFill>
                  <a:schemeClr val="tx1"/>
                </a:solidFill>
                <a:latin typeface="Verdana" panose="020B0604030504040204" pitchFamily="34" charset="0"/>
              </a:defRPr>
            </a:lvl5pPr>
            <a:lvl6pPr marL="457200" algn="l" rtl="0" eaLnBrk="1" fontAlgn="base" hangingPunct="1">
              <a:spcBef>
                <a:spcPct val="0"/>
              </a:spcBef>
              <a:spcAft>
                <a:spcPct val="0"/>
              </a:spcAft>
              <a:defRPr sz="3200" b="1">
                <a:solidFill>
                  <a:schemeClr val="tx1"/>
                </a:solidFill>
                <a:latin typeface="Verdana" panose="020B0604030504040204" pitchFamily="34" charset="0"/>
              </a:defRPr>
            </a:lvl6pPr>
            <a:lvl7pPr marL="914400" algn="l" rtl="0" eaLnBrk="1" fontAlgn="base" hangingPunct="1">
              <a:spcBef>
                <a:spcPct val="0"/>
              </a:spcBef>
              <a:spcAft>
                <a:spcPct val="0"/>
              </a:spcAft>
              <a:defRPr sz="3200" b="1">
                <a:solidFill>
                  <a:schemeClr val="tx1"/>
                </a:solidFill>
                <a:latin typeface="Verdana" panose="020B0604030504040204" pitchFamily="34" charset="0"/>
              </a:defRPr>
            </a:lvl7pPr>
            <a:lvl8pPr marL="1371600" algn="l" rtl="0" eaLnBrk="1" fontAlgn="base" hangingPunct="1">
              <a:spcBef>
                <a:spcPct val="0"/>
              </a:spcBef>
              <a:spcAft>
                <a:spcPct val="0"/>
              </a:spcAft>
              <a:defRPr sz="3200" b="1">
                <a:solidFill>
                  <a:schemeClr val="tx1"/>
                </a:solidFill>
                <a:latin typeface="Verdana" panose="020B0604030504040204" pitchFamily="34" charset="0"/>
              </a:defRPr>
            </a:lvl8pPr>
            <a:lvl9pPr marL="1828800" algn="l" rtl="0" eaLnBrk="1" fontAlgn="base" hangingPunct="1">
              <a:spcBef>
                <a:spcPct val="0"/>
              </a:spcBef>
              <a:spcAft>
                <a:spcPct val="0"/>
              </a:spcAft>
              <a:defRPr sz="3200" b="1">
                <a:solidFill>
                  <a:schemeClr val="tx1"/>
                </a:solidFill>
                <a:latin typeface="Verdana" panose="020B0604030504040204" pitchFamily="34" charset="0"/>
              </a:defRPr>
            </a:lvl9pPr>
          </a:lstStyle>
          <a:p>
            <a:pPr marL="285750" indent="-285750">
              <a:buClr>
                <a:srgbClr val="000000"/>
              </a:buClr>
              <a:buFont typeface="Wingdings" panose="05000000000000000000" pitchFamily="2" charset="2"/>
              <a:buChar char="l"/>
            </a:pPr>
            <a:r>
              <a:rPr lang="zh-TW" altLang="en-US" sz="2400" dirty="0">
                <a:solidFill>
                  <a:srgbClr val="000000"/>
                </a:solidFill>
                <a:latin typeface="Arial" panose="020B0604020202020204" pitchFamily="34" charset="0"/>
                <a:ea typeface="微軟正黑體" panose="020B0604030504040204" pitchFamily="34" charset="-120"/>
                <a:cs typeface="Arial" panose="020B0604020202020204" pitchFamily="34" charset="0"/>
              </a:rPr>
              <a:t>以下表冊為</a:t>
            </a:r>
            <a:r>
              <a:rPr lang="zh-TW" altLang="en-US" sz="2400" dirty="0">
                <a:solidFill>
                  <a:srgbClr val="FF0000"/>
                </a:solidFill>
                <a:latin typeface="Arial" panose="020B0604020202020204" pitchFamily="34" charset="0"/>
                <a:ea typeface="微軟正黑體" panose="020B0604030504040204" pitchFamily="34" charset="-120"/>
                <a:cs typeface="Arial" panose="020B0604020202020204" pitchFamily="34" charset="0"/>
              </a:rPr>
              <a:t>本期免填</a:t>
            </a:r>
            <a:r>
              <a:rPr lang="zh-TW" altLang="en-US" sz="2400" dirty="0">
                <a:solidFill>
                  <a:srgbClr val="000000"/>
                </a:solidFill>
                <a:latin typeface="Arial" panose="020B0604020202020204" pitchFamily="34" charset="0"/>
                <a:ea typeface="微軟正黑體" panose="020B0604030504040204" pitchFamily="34" charset="-120"/>
                <a:cs typeface="Arial" panose="020B0604020202020204" pitchFamily="34" charset="0"/>
              </a:rPr>
              <a:t>，請確認資料正確性。</a:t>
            </a:r>
          </a:p>
        </p:txBody>
      </p:sp>
    </p:spTree>
    <p:extLst>
      <p:ext uri="{BB962C8B-B14F-4D97-AF65-F5344CB8AC3E}">
        <p14:creationId xmlns:p14="http://schemas.microsoft.com/office/powerpoint/2010/main" val="244375132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4"/>
          <p:cNvSpPr txBox="1">
            <a:spLocks noChangeArrowheads="1"/>
          </p:cNvSpPr>
          <p:nvPr/>
        </p:nvSpPr>
        <p:spPr bwMode="gray">
          <a:xfrm>
            <a:off x="2106051" y="2184150"/>
            <a:ext cx="8443784"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2800" b="1" i="1" kern="1200">
                <a:solidFill>
                  <a:schemeClr val="tx1"/>
                </a:solidFill>
                <a:latin typeface="+mj-lt"/>
                <a:ea typeface="+mj-ea"/>
                <a:cs typeface="+mj-cs"/>
              </a:defRPr>
            </a:lvl1pPr>
            <a:lvl2pPr algn="l" rtl="0" eaLnBrk="1" fontAlgn="base" hangingPunct="1">
              <a:spcBef>
                <a:spcPct val="0"/>
              </a:spcBef>
              <a:spcAft>
                <a:spcPct val="0"/>
              </a:spcAft>
              <a:defRPr sz="2800" b="1" i="1">
                <a:solidFill>
                  <a:schemeClr val="tx1"/>
                </a:solidFill>
                <a:latin typeface="Verdana" panose="020B0604030504040204" pitchFamily="34" charset="0"/>
              </a:defRPr>
            </a:lvl2pPr>
            <a:lvl3pPr algn="l" rtl="0" eaLnBrk="1" fontAlgn="base" hangingPunct="1">
              <a:spcBef>
                <a:spcPct val="0"/>
              </a:spcBef>
              <a:spcAft>
                <a:spcPct val="0"/>
              </a:spcAft>
              <a:defRPr sz="2800" b="1" i="1">
                <a:solidFill>
                  <a:schemeClr val="tx1"/>
                </a:solidFill>
                <a:latin typeface="Verdana" panose="020B0604030504040204" pitchFamily="34" charset="0"/>
              </a:defRPr>
            </a:lvl3pPr>
            <a:lvl4pPr algn="l" rtl="0" eaLnBrk="1" fontAlgn="base" hangingPunct="1">
              <a:spcBef>
                <a:spcPct val="0"/>
              </a:spcBef>
              <a:spcAft>
                <a:spcPct val="0"/>
              </a:spcAft>
              <a:defRPr sz="2800" b="1" i="1">
                <a:solidFill>
                  <a:schemeClr val="tx1"/>
                </a:solidFill>
                <a:latin typeface="Verdana" panose="020B0604030504040204" pitchFamily="34" charset="0"/>
              </a:defRPr>
            </a:lvl4pPr>
            <a:lvl5pPr algn="l" rtl="0" eaLnBrk="1" fontAlgn="base" hangingPunct="1">
              <a:spcBef>
                <a:spcPct val="0"/>
              </a:spcBef>
              <a:spcAft>
                <a:spcPct val="0"/>
              </a:spcAft>
              <a:defRPr sz="2800" b="1" i="1">
                <a:solidFill>
                  <a:schemeClr val="tx1"/>
                </a:solidFill>
                <a:latin typeface="Verdana" panose="020B0604030504040204" pitchFamily="34" charset="0"/>
              </a:defRPr>
            </a:lvl5pPr>
            <a:lvl6pPr marL="457200" algn="l" rtl="0" eaLnBrk="1" fontAlgn="base" hangingPunct="1">
              <a:spcBef>
                <a:spcPct val="0"/>
              </a:spcBef>
              <a:spcAft>
                <a:spcPct val="0"/>
              </a:spcAft>
              <a:defRPr sz="2800" b="1" i="1">
                <a:solidFill>
                  <a:schemeClr val="tx1"/>
                </a:solidFill>
                <a:latin typeface="Verdana" panose="020B0604030504040204" pitchFamily="34" charset="0"/>
              </a:defRPr>
            </a:lvl6pPr>
            <a:lvl7pPr marL="914400" algn="l" rtl="0" eaLnBrk="1" fontAlgn="base" hangingPunct="1">
              <a:spcBef>
                <a:spcPct val="0"/>
              </a:spcBef>
              <a:spcAft>
                <a:spcPct val="0"/>
              </a:spcAft>
              <a:defRPr sz="2800" b="1" i="1">
                <a:solidFill>
                  <a:schemeClr val="tx1"/>
                </a:solidFill>
                <a:latin typeface="Verdana" panose="020B0604030504040204" pitchFamily="34" charset="0"/>
              </a:defRPr>
            </a:lvl7pPr>
            <a:lvl8pPr marL="1371600" algn="l" rtl="0" eaLnBrk="1" fontAlgn="base" hangingPunct="1">
              <a:spcBef>
                <a:spcPct val="0"/>
              </a:spcBef>
              <a:spcAft>
                <a:spcPct val="0"/>
              </a:spcAft>
              <a:defRPr sz="2800" b="1" i="1">
                <a:solidFill>
                  <a:schemeClr val="tx1"/>
                </a:solidFill>
                <a:latin typeface="Verdana" panose="020B0604030504040204" pitchFamily="34" charset="0"/>
              </a:defRPr>
            </a:lvl8pPr>
            <a:lvl9pPr marL="1828800" algn="l" rtl="0" eaLnBrk="1" fontAlgn="base" hangingPunct="1">
              <a:spcBef>
                <a:spcPct val="0"/>
              </a:spcBef>
              <a:spcAft>
                <a:spcPct val="0"/>
              </a:spcAft>
              <a:defRPr sz="2800" b="1" i="1">
                <a:solidFill>
                  <a:schemeClr val="tx1"/>
                </a:solidFill>
                <a:latin typeface="Verdana" panose="020B0604030504040204" pitchFamily="34" charset="0"/>
              </a:defRPr>
            </a:lvl9pPr>
          </a:lstStyle>
          <a:p>
            <a:pPr>
              <a:defRPr/>
            </a:pPr>
            <a:r>
              <a:rPr lang="en-US" altLang="zh-TW" sz="7200" i="0" dirty="0">
                <a:solidFill>
                  <a:schemeClr val="tx1">
                    <a:lumMod val="10000"/>
                  </a:schemeClr>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3.2</a:t>
            </a:r>
            <a:r>
              <a:rPr lang="zh-TW" altLang="en-US" sz="7200" i="0" dirty="0">
                <a:solidFill>
                  <a:schemeClr val="tx1">
                    <a:lumMod val="10000"/>
                  </a:schemeClr>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 本期填報表冊</a:t>
            </a:r>
            <a:endParaRPr lang="en-US" altLang="zh-TW" sz="7200" i="0" dirty="0">
              <a:solidFill>
                <a:schemeClr val="tx1">
                  <a:lumMod val="10000"/>
                </a:schemeClr>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endParaRPr>
          </a:p>
          <a:p>
            <a:pPr>
              <a:defRPr/>
            </a:pPr>
            <a:r>
              <a:rPr lang="zh-TW" altLang="en-US" sz="7200" i="0" dirty="0">
                <a:solidFill>
                  <a:schemeClr val="tx1">
                    <a:lumMod val="10000"/>
                  </a:schemeClr>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      注意事項</a:t>
            </a:r>
          </a:p>
        </p:txBody>
      </p:sp>
      <p:sp>
        <p:nvSpPr>
          <p:cNvPr id="5" name="Rectangle 8"/>
          <p:cNvSpPr txBox="1">
            <a:spLocks noChangeArrowheads="1"/>
          </p:cNvSpPr>
          <p:nvPr/>
        </p:nvSpPr>
        <p:spPr bwMode="auto">
          <a:xfrm>
            <a:off x="1523428" y="5199864"/>
            <a:ext cx="3042851" cy="3911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8000" tIns="10800" rIns="18000" bIns="10800" numCol="1" anchor="t" anchorCtr="0" compatLnSpc="1">
            <a:prstTxWarp prst="textNoShape">
              <a:avLst/>
            </a:prstTxWarp>
            <a:spAutoFit/>
          </a:bodyPr>
          <a:lstStyle>
            <a:lvl1pPr marL="0" indent="0" algn="ctr" rtl="0" eaLnBrk="1" fontAlgn="base" hangingPunct="1">
              <a:spcBef>
                <a:spcPct val="20000"/>
              </a:spcBef>
              <a:spcAft>
                <a:spcPct val="0"/>
              </a:spcAft>
              <a:buClr>
                <a:schemeClr val="accent1"/>
              </a:buClr>
              <a:buSzPct val="80000"/>
              <a:buFont typeface="Wingdings" panose="05000000000000000000" pitchFamily="2" charset="2"/>
              <a:buNone/>
              <a:defRPr sz="2400" kern="1200">
                <a:solidFill>
                  <a:schemeClr val="bg1"/>
                </a:solidFill>
                <a:latin typeface="Arial" panose="020B0604020202020204" pitchFamily="34" charset="0"/>
                <a:ea typeface="+mn-ea"/>
                <a:cs typeface="+mn-cs"/>
              </a:defRPr>
            </a:lvl1pPr>
            <a:lvl2pPr marL="742950" indent="-285750" algn="l" rtl="0" eaLnBrk="1" fontAlgn="base" hangingPunct="1">
              <a:spcBef>
                <a:spcPct val="20000"/>
              </a:spcBef>
              <a:spcAft>
                <a:spcPct val="0"/>
              </a:spcAft>
              <a:buClr>
                <a:schemeClr val="accent2"/>
              </a:buClr>
              <a:buSzPct val="70000"/>
              <a:buFont typeface="Wingdings" panose="05000000000000000000" pitchFamily="2" charset="2"/>
              <a:buChar char="l"/>
              <a:defRPr sz="2400" kern="1200">
                <a:solidFill>
                  <a:schemeClr val="tx1"/>
                </a:solidFill>
                <a:latin typeface="+mn-lt"/>
                <a:ea typeface="+mn-ea"/>
                <a:cs typeface="+mn-cs"/>
              </a:defRPr>
            </a:lvl2pPr>
            <a:lvl3pPr marL="1143000" indent="-228600" algn="l" rtl="0" eaLnBrk="1" fontAlgn="base" hangingPunct="1">
              <a:spcBef>
                <a:spcPct val="20000"/>
              </a:spcBef>
              <a:spcAft>
                <a:spcPct val="0"/>
              </a:spcAft>
              <a:buClr>
                <a:schemeClr val="folHlink"/>
              </a:buClr>
              <a:buSzPct val="60000"/>
              <a:buFont typeface="Wingdings" panose="05000000000000000000" pitchFamily="2" charset="2"/>
              <a:buChar char="l"/>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Clr>
                <a:schemeClr val="tx1"/>
              </a:buClr>
              <a:buSzPct val="85000"/>
              <a:buFont typeface="Arial" panose="020B0604020202020204" pitchFamily="34"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Clr>
                <a:schemeClr val="tx1"/>
              </a:buClr>
              <a:buSzPct val="75000"/>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ct val="0"/>
              </a:spcBef>
              <a:defRPr/>
            </a:pPr>
            <a:r>
              <a:rPr lang="zh-TW" altLang="en-US" b="1" dirty="0">
                <a:solidFill>
                  <a:srgbClr val="000000"/>
                </a:solidFill>
                <a:latin typeface="微軟正黑體" panose="020B0604030504040204" pitchFamily="34" charset="-120"/>
                <a:ea typeface="微軟正黑體" panose="020B0604030504040204" pitchFamily="34" charset="-120"/>
                <a:cs typeface="華康中圓體"/>
              </a:rPr>
              <a:t>大學校院校務資料庫</a:t>
            </a:r>
          </a:p>
        </p:txBody>
      </p:sp>
      <p:sp>
        <p:nvSpPr>
          <p:cNvPr id="7" name="Rectangle 17"/>
          <p:cNvSpPr>
            <a:spLocks noChangeArrowheads="1"/>
          </p:cNvSpPr>
          <p:nvPr/>
        </p:nvSpPr>
        <p:spPr bwMode="auto">
          <a:xfrm>
            <a:off x="1683894" y="5739288"/>
            <a:ext cx="2552871" cy="266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000" tIns="10800" rIns="18000" bIns="10800">
            <a:spAutoFit/>
          </a:bodyPr>
          <a:lstStyle>
            <a:lvl1pPr algn="ctr">
              <a:spcBef>
                <a:spcPct val="20000"/>
              </a:spcBef>
              <a:buClr>
                <a:schemeClr val="tx1"/>
              </a:buClr>
              <a:buFont typeface="Wingdings" panose="05000000000000000000" pitchFamily="2" charset="2"/>
              <a:defRPr sz="2000">
                <a:solidFill>
                  <a:schemeClr val="tx1"/>
                </a:solidFill>
                <a:latin typeface="Verdana" panose="020B0604030504040204" pitchFamily="34" charset="0"/>
              </a:defRPr>
            </a:lvl1pPr>
            <a:lvl2pPr algn="ctr">
              <a:spcBef>
                <a:spcPct val="20000"/>
              </a:spcBef>
              <a:buClr>
                <a:schemeClr val="tx2"/>
              </a:buClr>
              <a:buSzPct val="60000"/>
              <a:buFont typeface="Wingdings" panose="05000000000000000000" pitchFamily="2" charset="2"/>
              <a:defRPr sz="2400">
                <a:solidFill>
                  <a:schemeClr val="tx1"/>
                </a:solidFill>
                <a:latin typeface="Verdana" panose="020B0604030504040204" pitchFamily="34" charset="0"/>
              </a:defRPr>
            </a:lvl2pPr>
            <a:lvl3pPr algn="ctr">
              <a:spcBef>
                <a:spcPct val="20000"/>
              </a:spcBef>
              <a:buClr>
                <a:schemeClr val="folHlink"/>
              </a:buClr>
              <a:buSzPct val="60000"/>
              <a:buFont typeface="Wingdings" panose="05000000000000000000" pitchFamily="2" charset="2"/>
              <a:defRPr sz="2400">
                <a:solidFill>
                  <a:schemeClr val="tx1"/>
                </a:solidFill>
                <a:latin typeface="Verdana" panose="020B0604030504040204" pitchFamily="34" charset="0"/>
              </a:defRPr>
            </a:lvl3pPr>
            <a:lvl4pPr algn="ctr">
              <a:spcBef>
                <a:spcPct val="20000"/>
              </a:spcBef>
              <a:buClr>
                <a:schemeClr val="tx1"/>
              </a:buClr>
              <a:buSzPct val="60000"/>
              <a:buFont typeface="Wingdings" panose="05000000000000000000" pitchFamily="2" charset="2"/>
              <a:defRPr sz="2000">
                <a:solidFill>
                  <a:schemeClr val="tx1"/>
                </a:solidFill>
                <a:latin typeface="Verdana" panose="020B0604030504040204" pitchFamily="34" charset="0"/>
              </a:defRPr>
            </a:lvl4pPr>
            <a:lvl5pPr algn="ctr">
              <a:spcBef>
                <a:spcPct val="20000"/>
              </a:spcBef>
              <a:buClr>
                <a:schemeClr val="hlink"/>
              </a:buClr>
              <a:buSzPct val="60000"/>
              <a:buFont typeface="Wingdings" panose="05000000000000000000" pitchFamily="2" charset="2"/>
              <a:defRPr sz="2000">
                <a:solidFill>
                  <a:schemeClr val="tx1"/>
                </a:solidFill>
                <a:latin typeface="Verdana" panose="020B0604030504040204" pitchFamily="34" charset="0"/>
              </a:defRPr>
            </a:lvl5pPr>
            <a:lvl6pPr algn="ctr" fontAlgn="base">
              <a:spcBef>
                <a:spcPct val="20000"/>
              </a:spcBef>
              <a:spcAft>
                <a:spcPct val="0"/>
              </a:spcAft>
              <a:buClr>
                <a:schemeClr val="hlink"/>
              </a:buClr>
              <a:buSzPct val="60000"/>
              <a:buFont typeface="Wingdings" panose="05000000000000000000" pitchFamily="2" charset="2"/>
              <a:defRPr sz="2000">
                <a:solidFill>
                  <a:schemeClr val="tx1"/>
                </a:solidFill>
                <a:latin typeface="Verdana" panose="020B0604030504040204" pitchFamily="34" charset="0"/>
              </a:defRPr>
            </a:lvl6pPr>
            <a:lvl7pPr algn="ctr" fontAlgn="base">
              <a:spcBef>
                <a:spcPct val="20000"/>
              </a:spcBef>
              <a:spcAft>
                <a:spcPct val="0"/>
              </a:spcAft>
              <a:buClr>
                <a:schemeClr val="hlink"/>
              </a:buClr>
              <a:buSzPct val="60000"/>
              <a:buFont typeface="Wingdings" panose="05000000000000000000" pitchFamily="2" charset="2"/>
              <a:defRPr sz="2000">
                <a:solidFill>
                  <a:schemeClr val="tx1"/>
                </a:solidFill>
                <a:latin typeface="Verdana" panose="020B0604030504040204" pitchFamily="34" charset="0"/>
              </a:defRPr>
            </a:lvl7pPr>
            <a:lvl8pPr algn="ctr" fontAlgn="base">
              <a:spcBef>
                <a:spcPct val="20000"/>
              </a:spcBef>
              <a:spcAft>
                <a:spcPct val="0"/>
              </a:spcAft>
              <a:buClr>
                <a:schemeClr val="hlink"/>
              </a:buClr>
              <a:buSzPct val="60000"/>
              <a:buFont typeface="Wingdings" panose="05000000000000000000" pitchFamily="2" charset="2"/>
              <a:defRPr sz="2000">
                <a:solidFill>
                  <a:schemeClr val="tx1"/>
                </a:solidFill>
                <a:latin typeface="Verdana" panose="020B0604030504040204" pitchFamily="34" charset="0"/>
              </a:defRPr>
            </a:lvl8pPr>
            <a:lvl9pPr algn="ctr" fontAlgn="base">
              <a:spcBef>
                <a:spcPct val="20000"/>
              </a:spcBef>
              <a:spcAft>
                <a:spcPct val="0"/>
              </a:spcAft>
              <a:buClr>
                <a:schemeClr val="hlink"/>
              </a:buClr>
              <a:buSzPct val="60000"/>
              <a:buFont typeface="Wingdings" panose="05000000000000000000" pitchFamily="2" charset="2"/>
              <a:defRPr sz="2000">
                <a:solidFill>
                  <a:schemeClr val="tx1"/>
                </a:solidFill>
                <a:latin typeface="Verdana" panose="020B0604030504040204" pitchFamily="34" charset="0"/>
              </a:defRPr>
            </a:lvl9pPr>
          </a:lstStyle>
          <a:p>
            <a:pPr algn="l" eaLnBrk="1" hangingPunct="1"/>
            <a:r>
              <a:rPr lang="en-US" altLang="ko-KR" sz="1600" b="1" dirty="0">
                <a:solidFill>
                  <a:srgbClr val="0000FF"/>
                </a:solidFill>
                <a:latin typeface="Arial" panose="020B0604020202020204" pitchFamily="34" charset="0"/>
                <a:ea typeface="Gulim" panose="020B0600000101010101" pitchFamily="34" charset="-127"/>
                <a:cs typeface="Arial" panose="020B0604020202020204" pitchFamily="34" charset="0"/>
              </a:rPr>
              <a:t>https://hedb.moe.edu.tw/</a:t>
            </a:r>
          </a:p>
        </p:txBody>
      </p:sp>
    </p:spTree>
    <p:extLst>
      <p:ext uri="{BB962C8B-B14F-4D97-AF65-F5344CB8AC3E}">
        <p14:creationId xmlns:p14="http://schemas.microsoft.com/office/powerpoint/2010/main" val="152856966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ectangle 47"/>
          <p:cNvSpPr>
            <a:spLocks noChangeArrowheads="1"/>
          </p:cNvSpPr>
          <p:nvPr/>
        </p:nvSpPr>
        <p:spPr bwMode="gray">
          <a:xfrm>
            <a:off x="3569" y="7006"/>
            <a:ext cx="890140" cy="400110"/>
          </a:xfrm>
          <a:prstGeom prst="rect">
            <a:avLst/>
          </a:prstGeom>
          <a:noFill/>
          <a:ln>
            <a:noFill/>
          </a:ln>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defRPr/>
            </a:pPr>
            <a:r>
              <a:rPr lang="en-US" altLang="zh-TW" sz="2000" b="1" dirty="0" smtClean="0">
                <a:solidFill>
                  <a:srgbClr val="000000"/>
                </a:solidFill>
                <a:cs typeface="Arial" panose="020B0604020202020204" pitchFamily="34" charset="0"/>
              </a:rPr>
              <a:t>3.2.1</a:t>
            </a:r>
            <a:endParaRPr lang="en-US" altLang="zh-TW" sz="2000" b="1" dirty="0">
              <a:solidFill>
                <a:srgbClr val="000000"/>
              </a:solidFill>
              <a:cs typeface="Arial" panose="020B0604020202020204" pitchFamily="34" charset="0"/>
            </a:endParaRPr>
          </a:p>
        </p:txBody>
      </p:sp>
      <p:sp>
        <p:nvSpPr>
          <p:cNvPr id="7" name="Rectangle 2"/>
          <p:cNvSpPr>
            <a:spLocks noGrp="1" noChangeArrowheads="1"/>
          </p:cNvSpPr>
          <p:nvPr>
            <p:ph type="title"/>
          </p:nvPr>
        </p:nvSpPr>
        <p:spPr>
          <a:xfrm>
            <a:off x="9336" y="363118"/>
            <a:ext cx="12182664" cy="498548"/>
          </a:xfrm>
        </p:spPr>
        <p:txBody>
          <a:bodyPr anchor="t">
            <a:noAutofit/>
          </a:bodyPr>
          <a:lstStyle/>
          <a:p>
            <a:pPr algn="l">
              <a:defRPr/>
            </a:pPr>
            <a:r>
              <a:rPr lang="zh-TW" altLang="zh-TW"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學</a:t>
            </a:r>
            <a:r>
              <a:rPr lang="en-US" altLang="zh-TW" sz="30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13</a:t>
            </a:r>
            <a:r>
              <a:rPr lang="en-US" altLang="zh-TW"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zh-TW"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學生</a:t>
            </a:r>
            <a:r>
              <a:rPr lang="zh-TW" altLang="zh-TW" sz="30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退學人數</a:t>
            </a:r>
            <a:r>
              <a:rPr lang="en-US" altLang="zh-TW"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							</a:t>
            </a:r>
            <a:r>
              <a:rPr lang="zh-TW" altLang="en-US" sz="30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 </a:t>
            </a:r>
            <a:r>
              <a:rPr lang="en-US" altLang="zh-TW"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(3</a:t>
            </a:r>
            <a:r>
              <a:rPr lang="zh-TW" altLang="en-US"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月、</a:t>
            </a:r>
            <a:r>
              <a:rPr lang="en-US" altLang="zh-TW"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10</a:t>
            </a:r>
            <a:r>
              <a:rPr lang="zh-TW" altLang="en-US"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月</a:t>
            </a:r>
            <a:r>
              <a:rPr lang="zh-TW" altLang="zh-TW"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填報</a:t>
            </a:r>
            <a:r>
              <a:rPr lang="en-US" altLang="zh-TW" sz="30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a:t>
            </a:r>
            <a:endParaRPr lang="zh-TW" altLang="en-US" sz="3000" b="1" dirty="0">
              <a:solidFill>
                <a:srgbClr val="000000"/>
              </a:solidFill>
              <a:latin typeface="Arial" panose="020B0604020202020204" pitchFamily="34" charset="0"/>
              <a:ea typeface="微軟正黑體" panose="020B0604030504040204" pitchFamily="34" charset="-120"/>
              <a:cs typeface="Arial" panose="020B0604020202020204" pitchFamily="34" charset="0"/>
            </a:endParaRPr>
          </a:p>
        </p:txBody>
      </p:sp>
      <p:sp>
        <p:nvSpPr>
          <p:cNvPr id="6" name="矩形 5"/>
          <p:cNvSpPr/>
          <p:nvPr/>
        </p:nvSpPr>
        <p:spPr>
          <a:xfrm>
            <a:off x="138634" y="2192166"/>
            <a:ext cx="11859770" cy="3970318"/>
          </a:xfrm>
          <a:prstGeom prst="rect">
            <a:avLst/>
          </a:prstGeom>
        </p:spPr>
        <p:txBody>
          <a:bodyPr wrap="square">
            <a:spAutoFit/>
          </a:bodyPr>
          <a:lstStyle/>
          <a:p>
            <a:pPr algn="just">
              <a:lnSpc>
                <a:spcPct val="150000"/>
              </a:lnSpc>
            </a:pPr>
            <a:r>
              <a:rPr lang="en-US" altLang="zh-TW" sz="28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en-US" altLang="zh-TW" sz="28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114.03</a:t>
            </a:r>
            <a:r>
              <a:rPr lang="zh-TW" altLang="en-US" sz="28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期</a:t>
            </a:r>
            <a:r>
              <a:rPr lang="en-US" altLang="zh-TW" sz="28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en-US" sz="28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修正填表說明</a:t>
            </a:r>
            <a:r>
              <a:rPr lang="en-US" altLang="zh-TW" sz="28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endParaRPr lang="en-US" altLang="zh-TW" sz="2800" b="1" dirty="0">
              <a:solidFill>
                <a:srgbClr val="0000FF"/>
              </a:solidFill>
              <a:latin typeface="Arial" panose="020B0604020202020204" pitchFamily="34" charset="0"/>
              <a:ea typeface="微軟正黑體" panose="020B0604030504040204" pitchFamily="34" charset="-120"/>
              <a:cs typeface="Arial" panose="020B0604020202020204" pitchFamily="34" charset="0"/>
            </a:endParaRPr>
          </a:p>
          <a:p>
            <a:pPr marL="342900" indent="-342900" algn="just">
              <a:lnSpc>
                <a:spcPct val="150000"/>
              </a:lnSpc>
              <a:buFont typeface="Wingdings" panose="05000000000000000000" pitchFamily="2" charset="2"/>
              <a:buChar char="l"/>
            </a:pPr>
            <a:r>
              <a:rPr lang="zh-TW" altLang="zh-TW" sz="28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就讀</a:t>
            </a:r>
            <a:r>
              <a:rPr lang="zh-TW" altLang="zh-TW" sz="28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學校、科系不符期待</a:t>
            </a:r>
            <a:r>
              <a:rPr lang="zh-TW" altLang="en-US" sz="28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zh-TW" sz="28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就讀</a:t>
            </a:r>
            <a:r>
              <a:rPr lang="zh-TW" altLang="zh-TW" sz="2800" dirty="0">
                <a:solidFill>
                  <a:srgbClr val="000000"/>
                </a:solidFill>
                <a:latin typeface="Arial" panose="020B0604020202020204" pitchFamily="34" charset="0"/>
                <a:ea typeface="微軟正黑體" panose="020B0604030504040204" pitchFamily="34" charset="-120"/>
                <a:cs typeface="Arial" panose="020B0604020202020204" pitchFamily="34" charset="0"/>
              </a:rPr>
              <a:t>之學校或科系不理想、對就讀科系缺乏興趣、或該科系職涯發展受限等</a:t>
            </a:r>
            <a:r>
              <a:rPr lang="zh-TW" altLang="zh-TW" sz="28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。如</a:t>
            </a:r>
            <a:r>
              <a:rPr lang="zh-TW" altLang="zh-TW" sz="2800" dirty="0">
                <a:solidFill>
                  <a:srgbClr val="000000"/>
                </a:solidFill>
                <a:latin typeface="Arial" panose="020B0604020202020204" pitchFamily="34" charset="0"/>
                <a:ea typeface="微軟正黑體" panose="020B0604030504040204" pitchFamily="34" charset="-120"/>
                <a:cs typeface="Arial" panose="020B0604020202020204" pitchFamily="34" charset="0"/>
              </a:rPr>
              <a:t>遇下述情形，請合併至此項</a:t>
            </a:r>
            <a:r>
              <a:rPr lang="zh-TW" altLang="zh-TW" sz="28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統計</a:t>
            </a:r>
            <a:r>
              <a:rPr lang="zh-TW" altLang="en-US" sz="2800" dirty="0">
                <a:solidFill>
                  <a:srgbClr val="000000"/>
                </a:solidFill>
                <a:latin typeface="Arial" panose="020B0604020202020204" pitchFamily="34" charset="0"/>
                <a:ea typeface="微軟正黑體" panose="020B0604030504040204" pitchFamily="34" charset="-120"/>
                <a:cs typeface="Arial" panose="020B0604020202020204" pitchFamily="34" charset="0"/>
              </a:rPr>
              <a:t>：</a:t>
            </a:r>
            <a:endParaRPr lang="en-US" altLang="zh-TW" sz="28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endParaRPr>
          </a:p>
          <a:p>
            <a:pPr marL="800100" lvl="1" indent="-342900" algn="just">
              <a:lnSpc>
                <a:spcPct val="150000"/>
              </a:lnSpc>
              <a:buFont typeface="Wingdings" panose="05000000000000000000" pitchFamily="2" charset="2"/>
              <a:buChar char="l"/>
            </a:pPr>
            <a:r>
              <a:rPr lang="zh-TW" altLang="zh-TW" sz="28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因</a:t>
            </a:r>
            <a:r>
              <a:rPr lang="zh-TW" altLang="zh-TW" sz="2800" dirty="0">
                <a:solidFill>
                  <a:srgbClr val="000000"/>
                </a:solidFill>
                <a:latin typeface="Arial" panose="020B0604020202020204" pitchFamily="34" charset="0"/>
                <a:ea typeface="微軟正黑體" panose="020B0604030504040204" pitchFamily="34" charset="-120"/>
                <a:cs typeface="Arial" panose="020B0604020202020204" pitchFamily="34" charset="0"/>
              </a:rPr>
              <a:t>就讀學校或科系不符個人生涯規劃而申請退學者，包含出國留</a:t>
            </a:r>
            <a:r>
              <a:rPr lang="en-US" altLang="zh-TW" sz="2800" dirty="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zh-TW" sz="2800" dirty="0">
                <a:solidFill>
                  <a:srgbClr val="000000"/>
                </a:solidFill>
                <a:latin typeface="Arial" panose="020B0604020202020204" pitchFamily="34" charset="0"/>
                <a:ea typeface="微軟正黑體" panose="020B0604030504040204" pitchFamily="34" charset="-120"/>
                <a:cs typeface="Arial" panose="020B0604020202020204" pitchFamily="34" charset="0"/>
              </a:rPr>
              <a:t>遊</a:t>
            </a:r>
            <a:r>
              <a:rPr lang="en-US" altLang="zh-TW" sz="2800" dirty="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zh-TW" sz="2800" dirty="0">
                <a:solidFill>
                  <a:srgbClr val="000000"/>
                </a:solidFill>
                <a:latin typeface="Arial" panose="020B0604020202020204" pitchFamily="34" charset="0"/>
                <a:ea typeface="微軟正黑體" panose="020B0604030504040204" pitchFamily="34" charset="-120"/>
                <a:cs typeface="Arial" panose="020B0604020202020204" pitchFamily="34" charset="0"/>
              </a:rPr>
              <a:t>學、</a:t>
            </a:r>
            <a:r>
              <a:rPr lang="zh-TW" altLang="zh-TW" sz="28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準備升學</a:t>
            </a:r>
            <a:r>
              <a:rPr lang="en-US" altLang="zh-TW" sz="28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a:t>
            </a:r>
            <a:r>
              <a:rPr lang="zh-TW" altLang="zh-TW" sz="28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工作職訓類</a:t>
            </a:r>
            <a:r>
              <a:rPr lang="en-US" altLang="zh-TW" sz="28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a:t>
            </a:r>
            <a:r>
              <a:rPr lang="zh-TW" altLang="zh-TW" sz="2800" b="1" dirty="0" smtClean="0">
                <a:solidFill>
                  <a:srgbClr val="FF0000"/>
                </a:solidFill>
                <a:latin typeface="Arial" panose="020B0604020202020204" pitchFamily="34" charset="0"/>
                <a:ea typeface="微軟正黑體" panose="020B0604030504040204" pitchFamily="34" charset="-120"/>
                <a:cs typeface="Arial" panose="020B0604020202020204" pitchFamily="34" charset="0"/>
              </a:rPr>
              <a:t>考試</a:t>
            </a:r>
            <a:r>
              <a:rPr lang="zh-TW" altLang="zh-TW" sz="2800" dirty="0" smtClean="0">
                <a:solidFill>
                  <a:srgbClr val="FF0000"/>
                </a:solidFill>
                <a:latin typeface="Arial" panose="020B0604020202020204" pitchFamily="34" charset="0"/>
                <a:ea typeface="微軟正黑體" panose="020B0604030504040204" pitchFamily="34" charset="-120"/>
                <a:cs typeface="Arial" panose="020B0604020202020204" pitchFamily="34" charset="0"/>
              </a:rPr>
              <a:t>、</a:t>
            </a:r>
            <a:r>
              <a:rPr lang="zh-TW" altLang="zh-TW" sz="2800" b="1" dirty="0" smtClean="0">
                <a:solidFill>
                  <a:srgbClr val="FF0000"/>
                </a:solidFill>
                <a:latin typeface="Arial" panose="020B0604020202020204" pitchFamily="34" charset="0"/>
                <a:ea typeface="微軟正黑體" panose="020B0604030504040204" pitchFamily="34" charset="-120"/>
                <a:cs typeface="Arial" panose="020B0604020202020204" pitchFamily="34" charset="0"/>
              </a:rPr>
              <a:t>以</a:t>
            </a:r>
            <a:r>
              <a:rPr lang="zh-TW" altLang="zh-TW" sz="28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同等學力於同校</a:t>
            </a:r>
            <a:r>
              <a:rPr lang="zh-TW" altLang="zh-TW" sz="2800" b="1" dirty="0" smtClean="0">
                <a:solidFill>
                  <a:srgbClr val="FF0000"/>
                </a:solidFill>
                <a:latin typeface="Arial" panose="020B0604020202020204" pitchFamily="34" charset="0"/>
                <a:ea typeface="微軟正黑體" panose="020B0604030504040204" pitchFamily="34" charset="-120"/>
                <a:cs typeface="Arial" panose="020B0604020202020204" pitchFamily="34" charset="0"/>
              </a:rPr>
              <a:t>升讀</a:t>
            </a:r>
            <a:r>
              <a:rPr lang="zh-TW" altLang="en-US" sz="28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或</a:t>
            </a:r>
            <a:r>
              <a:rPr lang="zh-TW" altLang="zh-TW" sz="28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至他校就讀而申請退學者</a:t>
            </a:r>
            <a:r>
              <a:rPr lang="zh-TW" altLang="zh-TW" sz="2800" dirty="0">
                <a:solidFill>
                  <a:srgbClr val="000000"/>
                </a:solidFill>
                <a:latin typeface="Arial" panose="020B0604020202020204" pitchFamily="34" charset="0"/>
                <a:ea typeface="微軟正黑體" panose="020B0604030504040204" pitchFamily="34" charset="-120"/>
                <a:cs typeface="Arial" panose="020B0604020202020204" pitchFamily="34" charset="0"/>
              </a:rPr>
              <a:t>。</a:t>
            </a:r>
            <a:endParaRPr lang="zh-TW" altLang="en-US" sz="2800" dirty="0">
              <a:solidFill>
                <a:srgbClr val="000000"/>
              </a:solidFill>
              <a:latin typeface="Arial" panose="020B0604020202020204" pitchFamily="34" charset="0"/>
              <a:ea typeface="微軟正黑體" panose="020B0604030504040204" pitchFamily="34" charset="-120"/>
              <a:cs typeface="Arial" panose="020B0604020202020204" pitchFamily="34" charset="0"/>
            </a:endParaRPr>
          </a:p>
        </p:txBody>
      </p:sp>
      <p:graphicFrame>
        <p:nvGraphicFramePr>
          <p:cNvPr id="2" name="表格 1"/>
          <p:cNvGraphicFramePr>
            <a:graphicFrameLocks noGrp="1"/>
          </p:cNvGraphicFramePr>
          <p:nvPr>
            <p:extLst>
              <p:ext uri="{D42A27DB-BD31-4B8C-83A1-F6EECF244321}">
                <p14:modId xmlns:p14="http://schemas.microsoft.com/office/powerpoint/2010/main" val="2864527861"/>
              </p:ext>
            </p:extLst>
          </p:nvPr>
        </p:nvGraphicFramePr>
        <p:xfrm>
          <a:off x="138634" y="850878"/>
          <a:ext cx="11859773" cy="1336697"/>
        </p:xfrm>
        <a:graphic>
          <a:graphicData uri="http://schemas.openxmlformats.org/drawingml/2006/table">
            <a:tbl>
              <a:tblPr firstRow="1" firstCol="1" bandRow="1" bandCol="1"/>
              <a:tblGrid>
                <a:gridCol w="194771">
                  <a:extLst>
                    <a:ext uri="{9D8B030D-6E8A-4147-A177-3AD203B41FA5}">
                      <a16:colId xmlns:a16="http://schemas.microsoft.com/office/drawing/2014/main" val="3525207627"/>
                    </a:ext>
                  </a:extLst>
                </a:gridCol>
                <a:gridCol w="206172">
                  <a:extLst>
                    <a:ext uri="{9D8B030D-6E8A-4147-A177-3AD203B41FA5}">
                      <a16:colId xmlns:a16="http://schemas.microsoft.com/office/drawing/2014/main" val="2475022154"/>
                    </a:ext>
                  </a:extLst>
                </a:gridCol>
                <a:gridCol w="186536">
                  <a:extLst>
                    <a:ext uri="{9D8B030D-6E8A-4147-A177-3AD203B41FA5}">
                      <a16:colId xmlns:a16="http://schemas.microsoft.com/office/drawing/2014/main" val="3507614297"/>
                    </a:ext>
                  </a:extLst>
                </a:gridCol>
                <a:gridCol w="235625">
                  <a:extLst>
                    <a:ext uri="{9D8B030D-6E8A-4147-A177-3AD203B41FA5}">
                      <a16:colId xmlns:a16="http://schemas.microsoft.com/office/drawing/2014/main" val="4252414150"/>
                    </a:ext>
                  </a:extLst>
                </a:gridCol>
                <a:gridCol w="186536">
                  <a:extLst>
                    <a:ext uri="{9D8B030D-6E8A-4147-A177-3AD203B41FA5}">
                      <a16:colId xmlns:a16="http://schemas.microsoft.com/office/drawing/2014/main" val="165411766"/>
                    </a:ext>
                  </a:extLst>
                </a:gridCol>
                <a:gridCol w="196354">
                  <a:extLst>
                    <a:ext uri="{9D8B030D-6E8A-4147-A177-3AD203B41FA5}">
                      <a16:colId xmlns:a16="http://schemas.microsoft.com/office/drawing/2014/main" val="931790916"/>
                    </a:ext>
                  </a:extLst>
                </a:gridCol>
                <a:gridCol w="196354">
                  <a:extLst>
                    <a:ext uri="{9D8B030D-6E8A-4147-A177-3AD203B41FA5}">
                      <a16:colId xmlns:a16="http://schemas.microsoft.com/office/drawing/2014/main" val="625743781"/>
                    </a:ext>
                  </a:extLst>
                </a:gridCol>
                <a:gridCol w="1001405">
                  <a:extLst>
                    <a:ext uri="{9D8B030D-6E8A-4147-A177-3AD203B41FA5}">
                      <a16:colId xmlns:a16="http://schemas.microsoft.com/office/drawing/2014/main" val="4245706347"/>
                    </a:ext>
                  </a:extLst>
                </a:gridCol>
                <a:gridCol w="373072">
                  <a:extLst>
                    <a:ext uri="{9D8B030D-6E8A-4147-A177-3AD203B41FA5}">
                      <a16:colId xmlns:a16="http://schemas.microsoft.com/office/drawing/2014/main" val="829380572"/>
                    </a:ext>
                  </a:extLst>
                </a:gridCol>
                <a:gridCol w="392708">
                  <a:extLst>
                    <a:ext uri="{9D8B030D-6E8A-4147-A177-3AD203B41FA5}">
                      <a16:colId xmlns:a16="http://schemas.microsoft.com/office/drawing/2014/main" val="1928358100"/>
                    </a:ext>
                  </a:extLst>
                </a:gridCol>
                <a:gridCol w="514025">
                  <a:extLst>
                    <a:ext uri="{9D8B030D-6E8A-4147-A177-3AD203B41FA5}">
                      <a16:colId xmlns:a16="http://schemas.microsoft.com/office/drawing/2014/main" val="573064785"/>
                    </a:ext>
                  </a:extLst>
                </a:gridCol>
                <a:gridCol w="546286">
                  <a:extLst>
                    <a:ext uri="{9D8B030D-6E8A-4147-A177-3AD203B41FA5}">
                      <a16:colId xmlns:a16="http://schemas.microsoft.com/office/drawing/2014/main" val="2984429751"/>
                    </a:ext>
                  </a:extLst>
                </a:gridCol>
                <a:gridCol w="765780">
                  <a:extLst>
                    <a:ext uri="{9D8B030D-6E8A-4147-A177-3AD203B41FA5}">
                      <a16:colId xmlns:a16="http://schemas.microsoft.com/office/drawing/2014/main" val="3276715739"/>
                    </a:ext>
                  </a:extLst>
                </a:gridCol>
                <a:gridCol w="814868">
                  <a:extLst>
                    <a:ext uri="{9D8B030D-6E8A-4147-A177-3AD203B41FA5}">
                      <a16:colId xmlns:a16="http://schemas.microsoft.com/office/drawing/2014/main" val="1492736338"/>
                    </a:ext>
                  </a:extLst>
                </a:gridCol>
                <a:gridCol w="1289602">
                  <a:extLst>
                    <a:ext uri="{9D8B030D-6E8A-4147-A177-3AD203B41FA5}">
                      <a16:colId xmlns:a16="http://schemas.microsoft.com/office/drawing/2014/main" val="2348687557"/>
                    </a:ext>
                  </a:extLst>
                </a:gridCol>
                <a:gridCol w="899432">
                  <a:extLst>
                    <a:ext uri="{9D8B030D-6E8A-4147-A177-3AD203B41FA5}">
                      <a16:colId xmlns:a16="http://schemas.microsoft.com/office/drawing/2014/main" val="2188577227"/>
                    </a:ext>
                  </a:extLst>
                </a:gridCol>
                <a:gridCol w="640080">
                  <a:extLst>
                    <a:ext uri="{9D8B030D-6E8A-4147-A177-3AD203B41FA5}">
                      <a16:colId xmlns:a16="http://schemas.microsoft.com/office/drawing/2014/main" val="1398670772"/>
                    </a:ext>
                  </a:extLst>
                </a:gridCol>
                <a:gridCol w="812121">
                  <a:extLst>
                    <a:ext uri="{9D8B030D-6E8A-4147-A177-3AD203B41FA5}">
                      <a16:colId xmlns:a16="http://schemas.microsoft.com/office/drawing/2014/main" val="1787123657"/>
                    </a:ext>
                  </a:extLst>
                </a:gridCol>
                <a:gridCol w="1025823">
                  <a:extLst>
                    <a:ext uri="{9D8B030D-6E8A-4147-A177-3AD203B41FA5}">
                      <a16:colId xmlns:a16="http://schemas.microsoft.com/office/drawing/2014/main" val="3553533573"/>
                    </a:ext>
                  </a:extLst>
                </a:gridCol>
                <a:gridCol w="463491">
                  <a:extLst>
                    <a:ext uri="{9D8B030D-6E8A-4147-A177-3AD203B41FA5}">
                      <a16:colId xmlns:a16="http://schemas.microsoft.com/office/drawing/2014/main" val="3765343782"/>
                    </a:ext>
                  </a:extLst>
                </a:gridCol>
                <a:gridCol w="459366">
                  <a:extLst>
                    <a:ext uri="{9D8B030D-6E8A-4147-A177-3AD203B41FA5}">
                      <a16:colId xmlns:a16="http://schemas.microsoft.com/office/drawing/2014/main" val="1078567290"/>
                    </a:ext>
                  </a:extLst>
                </a:gridCol>
                <a:gridCol w="459366">
                  <a:extLst>
                    <a:ext uri="{9D8B030D-6E8A-4147-A177-3AD203B41FA5}">
                      <a16:colId xmlns:a16="http://schemas.microsoft.com/office/drawing/2014/main" val="507966504"/>
                    </a:ext>
                  </a:extLst>
                </a:gridCol>
              </a:tblGrid>
              <a:tr h="282978">
                <a:tc rowSpan="3">
                  <a:txBody>
                    <a:bodyPr/>
                    <a:lstStyle/>
                    <a:p>
                      <a:pPr marL="0" algn="ctr"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學年度</a:t>
                      </a: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marL="0" algn="ctr"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學期</a:t>
                      </a: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marL="0" algn="ctr"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學院</a:t>
                      </a: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marL="0" algn="ctr"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單位名稱</a:t>
                      </a: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marL="0" algn="ctr"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學制班別</a:t>
                      </a: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marL="0" algn="ctr"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性別</a:t>
                      </a: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marL="0" algn="ctr"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身分類別</a:t>
                      </a: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13">
                  <a:txBody>
                    <a:bodyPr/>
                    <a:lstStyle/>
                    <a:p>
                      <a:pPr marL="0" algn="ctr" defTabSz="914400" rtl="0" eaLnBrk="1" latinLnBrk="0" hangingPunct="1">
                        <a:lnSpc>
                          <a:spcPts val="1200"/>
                        </a:lnSpc>
                        <a:spcAft>
                          <a:spcPts val="0"/>
                        </a:spcAft>
                      </a:pPr>
                      <a:r>
                        <a:rPr kumimoji="0" lang="zh-TW" sz="12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學期間退學人數—按退學原因</a:t>
                      </a:r>
                      <a:r>
                        <a:rPr kumimoji="0" lang="zh-TW" sz="1200" b="1" i="0" u="none" strike="noStrike" kern="1200" cap="none" normalizeH="0" baseline="0" dirty="0" smtClean="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別分</a:t>
                      </a:r>
                      <a:endParaRPr kumimoji="0" lang="zh-TW" sz="12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rowSpan="3">
                  <a:txBody>
                    <a:bodyPr/>
                    <a:lstStyle/>
                    <a:p>
                      <a:pPr marL="0" algn="ctr"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開除學籍人數</a:t>
                      </a: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marL="0" algn="ctr"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死亡人數</a:t>
                      </a: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18015804"/>
                  </a:ext>
                </a:extLst>
              </a:tr>
              <a:tr h="271780">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gridSpan="7">
                  <a:txBody>
                    <a:bodyPr/>
                    <a:lstStyle/>
                    <a:p>
                      <a:pPr marL="0" algn="ctr" defTabSz="914400" rtl="0" eaLnBrk="1" latinLnBrk="0" hangingPunct="1">
                        <a:lnSpc>
                          <a:spcPts val="1200"/>
                        </a:lnSpc>
                        <a:spcAft>
                          <a:spcPts val="0"/>
                        </a:spcAft>
                      </a:pPr>
                      <a:r>
                        <a:rPr kumimoji="0" lang="zh-TW" sz="12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學生自請退學</a:t>
                      </a: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gridSpan="5">
                  <a:txBody>
                    <a:bodyPr/>
                    <a:lstStyle/>
                    <a:p>
                      <a:pPr marL="0" algn="ctr"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學校勒令退學</a:t>
                      </a: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rowSpan="2">
                  <a:txBody>
                    <a:bodyPr/>
                    <a:lstStyle/>
                    <a:p>
                      <a:pPr marL="0" algn="ctr"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小計</a:t>
                      </a:r>
                    </a:p>
                    <a:p>
                      <a:pPr marL="0" algn="ctr"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系統自動加總</a:t>
                      </a: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zh-TW" altLang="en-US"/>
                    </a:p>
                  </a:txBody>
                  <a:tcPr/>
                </a:tc>
                <a:tc vMerge="1">
                  <a:txBody>
                    <a:bodyPr/>
                    <a:lstStyle/>
                    <a:p>
                      <a:endParaRPr lang="zh-TW" altLang="en-US"/>
                    </a:p>
                  </a:txBody>
                  <a:tcPr/>
                </a:tc>
                <a:extLst>
                  <a:ext uri="{0D108BD9-81ED-4DB2-BD59-A6C34878D82A}">
                    <a16:rowId xmlns:a16="http://schemas.microsoft.com/office/drawing/2014/main" val="1558617673"/>
                  </a:ext>
                </a:extLst>
              </a:tr>
              <a:tr h="468884">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a:txBody>
                    <a:bodyPr/>
                    <a:lstStyle/>
                    <a:p>
                      <a:pPr marL="0" algn="ctr" defTabSz="914400" rtl="0" eaLnBrk="1" latinLnBrk="0" hangingPunct="1">
                        <a:lnSpc>
                          <a:spcPts val="1200"/>
                        </a:lnSpc>
                        <a:spcAft>
                          <a:spcPts val="0"/>
                        </a:spcAft>
                      </a:pPr>
                      <a:r>
                        <a:rPr kumimoji="0" lang="zh-TW" sz="12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就讀</a:t>
                      </a:r>
                      <a:r>
                        <a:rPr kumimoji="0" lang="zh-TW" sz="1200" b="1" i="0" u="none" strike="noStrike" kern="1200" cap="none" normalizeH="0" baseline="0" dirty="0" smtClean="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學校</a:t>
                      </a:r>
                      <a:r>
                        <a:rPr kumimoji="0" lang="zh-TW" sz="12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zh-TW" sz="1200" b="1" i="0" u="none" strike="noStrike" kern="1200" cap="none" normalizeH="0" baseline="0" dirty="0" smtClean="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科系不符期待</a:t>
                      </a:r>
                      <a:endParaRPr kumimoji="0" lang="zh-TW" sz="12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a:txBody>
                    <a:bodyPr/>
                    <a:lstStyle/>
                    <a:p>
                      <a:pPr marL="0" algn="ctr"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懷孕</a:t>
                      </a: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育嬰</a:t>
                      </a: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傷病</a:t>
                      </a: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lnSpc>
                          <a:spcPts val="1200"/>
                        </a:lnSpc>
                        <a:spcAft>
                          <a:spcPts val="0"/>
                        </a:spcAft>
                      </a:pPr>
                      <a:r>
                        <a:rPr kumimoji="0" lang="zh-TW" sz="800" b="1" i="0" u="none" strike="noStrike" kern="1200" cap="none" normalizeH="0" baseline="0" dirty="0" smtClean="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工作</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lnSpc>
                          <a:spcPts val="1200"/>
                        </a:lnSpc>
                        <a:spcAft>
                          <a:spcPts val="0"/>
                        </a:spcAft>
                      </a:pPr>
                      <a:r>
                        <a:rPr kumimoji="0" lang="zh-TW" sz="800" b="1" i="0" u="none" strike="noStrike" kern="1200" cap="none" normalizeH="0" baseline="0" dirty="0" smtClean="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經濟困難</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lnSpc>
                          <a:spcPts val="1200"/>
                        </a:lnSpc>
                        <a:spcAft>
                          <a:spcPts val="0"/>
                        </a:spcAft>
                      </a:pPr>
                      <a:r>
                        <a:rPr kumimoji="0" lang="zh-TW" sz="800" b="1" i="0" u="none" strike="noStrike" kern="1200" cap="none" normalizeH="0" baseline="0" dirty="0" smtClean="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其他</a:t>
                      </a:r>
                      <a:r>
                        <a:rPr kumimoji="0" lang="en-US" sz="800" b="1" i="0" u="none" strike="noStrike" kern="1200" cap="none" normalizeH="0" baseline="0" dirty="0" smtClean="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不含死亡</a:t>
                      </a: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成績</a:t>
                      </a:r>
                      <a:r>
                        <a:rPr kumimoji="0" lang="zh-TW" sz="800" b="1" i="0" u="none" strike="noStrike" kern="1200" cap="none" normalizeH="0" baseline="0" dirty="0" smtClean="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不佳</a:t>
                      </a: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或</a:t>
                      </a:r>
                      <a:r>
                        <a:rPr kumimoji="0" lang="zh-TW" sz="800" b="1" i="0" u="none" strike="noStrike" kern="1200" cap="none" normalizeH="0" baseline="0" dirty="0" smtClean="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曠課時數過多</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操行</a:t>
                      </a:r>
                      <a:r>
                        <a:rPr kumimoji="0" lang="zh-TW" sz="800" b="1" i="0" u="none" strike="noStrike" kern="1200" cap="none" normalizeH="0" baseline="0" dirty="0" smtClean="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成績低於標準</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逾期</a:t>
                      </a:r>
                      <a:r>
                        <a:rPr kumimoji="0" lang="zh-TW" sz="800" b="1" i="0" u="none" strike="noStrike" kern="1200" cap="none" normalizeH="0" baseline="0" dirty="0" smtClean="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未註冊</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休學逾期未</a:t>
                      </a:r>
                      <a:r>
                        <a:rPr kumimoji="0" lang="zh-TW" sz="800" b="1" i="0" u="none" strike="noStrike" kern="1200" cap="none" normalizeH="0" baseline="0" dirty="0" smtClean="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復學</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lnSpc>
                          <a:spcPts val="1200"/>
                        </a:lnSpc>
                        <a:spcAft>
                          <a:spcPts val="0"/>
                        </a:spcAft>
                      </a:pPr>
                      <a:r>
                        <a:rPr kumimoji="0" lang="zh-TW" sz="800" b="1" i="0" u="none" strike="noStrike" kern="1200" cap="none" normalizeH="0" baseline="0" dirty="0" smtClean="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其他</a:t>
                      </a:r>
                      <a:endParaRPr kumimoji="0" lang="en-US" altLang="zh-TW" sz="800" b="1" i="0" u="none" strike="noStrike" kern="1200" cap="none" normalizeH="0" baseline="0" dirty="0" smtClean="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p>
                      <a:pPr marL="0" algn="ctr" defTabSz="914400" rtl="0" eaLnBrk="1" latinLnBrk="0" hangingPunct="1">
                        <a:lnSpc>
                          <a:spcPts val="1200"/>
                        </a:lnSpc>
                        <a:spcAft>
                          <a:spcPts val="0"/>
                        </a:spcAft>
                      </a:pPr>
                      <a:r>
                        <a:rPr kumimoji="0" lang="en-US" sz="800" b="1" i="0" u="none" strike="noStrike" kern="1200" cap="none" normalizeH="0" baseline="0" dirty="0" smtClean="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不含開除學籍及死亡</a:t>
                      </a: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extLst>
                  <a:ext uri="{0D108BD9-81ED-4DB2-BD59-A6C34878D82A}">
                    <a16:rowId xmlns:a16="http://schemas.microsoft.com/office/drawing/2014/main" val="1540950147"/>
                  </a:ext>
                </a:extLst>
              </a:tr>
              <a:tr h="313055">
                <a:tc>
                  <a:txBody>
                    <a:bodyPr/>
                    <a:lstStyle/>
                    <a:p>
                      <a:pPr marL="0" algn="ctr"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a:txBody>
                    <a:bodyPr/>
                    <a:lstStyle/>
                    <a:p>
                      <a:pPr marL="0" algn="ctr"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algn="ctr" defTabSz="914400" rtl="0" eaLnBrk="1" latinLnBrk="0" hangingPunct="1">
                        <a:lnSpc>
                          <a:spcPts val="1200"/>
                        </a:lnSpc>
                        <a:spcAft>
                          <a:spcPts val="0"/>
                        </a:spcAft>
                      </a:pP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TW" altLang="en-US"/>
                    </a:p>
                  </a:txBody>
                  <a:tcPr/>
                </a:tc>
                <a:tc>
                  <a:txBody>
                    <a:bodyPr/>
                    <a:lstStyle/>
                    <a:p>
                      <a:pPr marL="0" algn="ctr" defTabSz="914400" rtl="0" eaLnBrk="1" latinLnBrk="0" hangingPunct="1">
                        <a:lnSpc>
                          <a:spcPts val="1200"/>
                        </a:lnSpc>
                        <a:spcAft>
                          <a:spcPts val="0"/>
                        </a:spcAft>
                      </a:pP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12995334"/>
                  </a:ext>
                </a:extLst>
              </a:tr>
            </a:tbl>
          </a:graphicData>
        </a:graphic>
      </p:graphicFrame>
    </p:spTree>
    <p:extLst>
      <p:ext uri="{BB962C8B-B14F-4D97-AF65-F5344CB8AC3E}">
        <p14:creationId xmlns:p14="http://schemas.microsoft.com/office/powerpoint/2010/main" val="261243036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ectangle 47"/>
          <p:cNvSpPr>
            <a:spLocks noChangeArrowheads="1"/>
          </p:cNvSpPr>
          <p:nvPr/>
        </p:nvSpPr>
        <p:spPr bwMode="gray">
          <a:xfrm>
            <a:off x="3569" y="7006"/>
            <a:ext cx="890140" cy="400110"/>
          </a:xfrm>
          <a:prstGeom prst="rect">
            <a:avLst/>
          </a:prstGeom>
          <a:noFill/>
          <a:ln>
            <a:noFill/>
          </a:ln>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defRPr/>
            </a:pPr>
            <a:r>
              <a:rPr lang="en-US" altLang="zh-TW" sz="2000" b="1" dirty="0" smtClean="0">
                <a:solidFill>
                  <a:srgbClr val="000000"/>
                </a:solidFill>
                <a:cs typeface="Arial" panose="020B0604020202020204" pitchFamily="34" charset="0"/>
              </a:rPr>
              <a:t>3.2.2</a:t>
            </a:r>
            <a:endParaRPr lang="en-US" altLang="zh-TW" sz="2000" b="1" dirty="0">
              <a:solidFill>
                <a:srgbClr val="000000"/>
              </a:solidFill>
              <a:cs typeface="Arial" panose="020B0604020202020204" pitchFamily="34" charset="0"/>
            </a:endParaRPr>
          </a:p>
        </p:txBody>
      </p:sp>
      <p:sp>
        <p:nvSpPr>
          <p:cNvPr id="7" name="Rectangle 2"/>
          <p:cNvSpPr>
            <a:spLocks noGrp="1" noChangeArrowheads="1"/>
          </p:cNvSpPr>
          <p:nvPr>
            <p:ph type="title"/>
          </p:nvPr>
        </p:nvSpPr>
        <p:spPr>
          <a:xfrm>
            <a:off x="9336" y="363118"/>
            <a:ext cx="12182664" cy="498548"/>
          </a:xfrm>
        </p:spPr>
        <p:txBody>
          <a:bodyPr anchor="t">
            <a:noAutofit/>
          </a:bodyPr>
          <a:lstStyle/>
          <a:p>
            <a:pPr algn="l">
              <a:defRPr/>
            </a:pPr>
            <a:r>
              <a:rPr lang="zh-TW" altLang="zh-TW" sz="30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教</a:t>
            </a:r>
            <a:r>
              <a:rPr lang="en-US" altLang="zh-TW" sz="30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6. </a:t>
            </a:r>
            <a:r>
              <a:rPr lang="zh-TW" altLang="zh-TW" sz="30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私立大專校院編制內專任教師待遇標準</a:t>
            </a:r>
            <a:r>
              <a:rPr lang="en-US" altLang="zh-TW"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			</a:t>
            </a:r>
            <a:r>
              <a:rPr lang="zh-TW" altLang="en-US" sz="30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 </a:t>
            </a:r>
            <a:r>
              <a:rPr lang="en-US" altLang="zh-TW"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en-US" altLang="zh-TW" sz="30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3</a:t>
            </a:r>
            <a:r>
              <a:rPr lang="zh-TW" altLang="en-US" sz="30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月、</a:t>
            </a:r>
            <a:r>
              <a:rPr lang="en-US" altLang="zh-TW" sz="30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10</a:t>
            </a:r>
            <a:r>
              <a:rPr lang="zh-TW" altLang="en-US" sz="30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月</a:t>
            </a:r>
            <a:r>
              <a:rPr lang="zh-TW" altLang="zh-TW" sz="30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填報</a:t>
            </a:r>
            <a:r>
              <a:rPr lang="en-US" altLang="zh-TW" sz="30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a:t>
            </a:r>
            <a:endParaRPr lang="zh-TW" altLang="en-US" sz="3000" b="1" dirty="0">
              <a:solidFill>
                <a:srgbClr val="000000"/>
              </a:solidFill>
              <a:latin typeface="Arial" panose="020B0604020202020204" pitchFamily="34" charset="0"/>
              <a:ea typeface="微軟正黑體" panose="020B0604030504040204" pitchFamily="34" charset="-120"/>
              <a:cs typeface="Arial" panose="020B0604020202020204" pitchFamily="34" charset="0"/>
            </a:endParaRPr>
          </a:p>
        </p:txBody>
      </p:sp>
      <p:sp>
        <p:nvSpPr>
          <p:cNvPr id="6" name="矩形 5"/>
          <p:cNvSpPr/>
          <p:nvPr/>
        </p:nvSpPr>
        <p:spPr>
          <a:xfrm>
            <a:off x="170782" y="3161430"/>
            <a:ext cx="11926729" cy="3323987"/>
          </a:xfrm>
          <a:prstGeom prst="rect">
            <a:avLst/>
          </a:prstGeom>
        </p:spPr>
        <p:txBody>
          <a:bodyPr wrap="square">
            <a:spAutoFit/>
          </a:bodyPr>
          <a:lstStyle/>
          <a:p>
            <a:pPr algn="just">
              <a:lnSpc>
                <a:spcPct val="150000"/>
              </a:lnSpc>
            </a:pPr>
            <a:r>
              <a:rPr lang="en-US" altLang="zh-TW" sz="28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en-US" altLang="zh-TW" sz="28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114.03</a:t>
            </a:r>
            <a:r>
              <a:rPr lang="zh-TW" altLang="en-US" sz="28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期</a:t>
            </a:r>
            <a:r>
              <a:rPr lang="en-US" altLang="zh-TW" sz="28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en-US" sz="28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修正填表說明</a:t>
            </a:r>
            <a:r>
              <a:rPr lang="en-US" altLang="zh-TW" sz="28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endParaRPr lang="en-US" altLang="zh-TW" sz="2800" b="1" dirty="0" smtClean="0">
              <a:solidFill>
                <a:srgbClr val="0000FF"/>
              </a:solidFill>
              <a:latin typeface="Arial" panose="020B0604020202020204" pitchFamily="34" charset="0"/>
              <a:ea typeface="微軟正黑體" panose="020B0604030504040204" pitchFamily="34" charset="-120"/>
              <a:cs typeface="Arial" panose="020B0604020202020204" pitchFamily="34" charset="0"/>
            </a:endParaRPr>
          </a:p>
          <a:p>
            <a:pPr marL="342900" indent="-342900" algn="just">
              <a:lnSpc>
                <a:spcPct val="150000"/>
              </a:lnSpc>
              <a:buFont typeface="Wingdings" panose="05000000000000000000" pitchFamily="2" charset="2"/>
              <a:buChar char="l"/>
            </a:pPr>
            <a:r>
              <a:rPr lang="zh-TW" altLang="zh-TW" sz="28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依聘約所載數額支給情形</a:t>
            </a:r>
            <a:r>
              <a:rPr lang="en-US" altLang="zh-TW" sz="28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zh-TW" sz="28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支給人數</a:t>
            </a:r>
            <a:r>
              <a:rPr lang="zh-TW" altLang="en-US" sz="2800" dirty="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zh-TW" sz="2800" dirty="0">
                <a:solidFill>
                  <a:srgbClr val="000000"/>
                </a:solidFill>
                <a:latin typeface="Arial" panose="020B0604020202020204" pitchFamily="34" charset="0"/>
                <a:ea typeface="微軟正黑體" panose="020B0604030504040204" pitchFamily="34" charset="-120"/>
                <a:cs typeface="Arial" panose="020B0604020202020204" pitchFamily="34" charset="0"/>
              </a:rPr>
              <a:t>請私立大專校院填報學校</a:t>
            </a:r>
            <a:r>
              <a:rPr lang="en-US" altLang="zh-TW" sz="2800" dirty="0">
                <a:solidFill>
                  <a:srgbClr val="000000"/>
                </a:solidFill>
                <a:latin typeface="Arial" panose="020B0604020202020204" pitchFamily="34" charset="0"/>
                <a:ea typeface="微軟正黑體" panose="020B0604030504040204" pitchFamily="34" charset="-120"/>
                <a:cs typeface="Arial" panose="020B0604020202020204" pitchFamily="34" charset="0"/>
              </a:rPr>
              <a:t>10</a:t>
            </a:r>
            <a:r>
              <a:rPr lang="zh-TW" altLang="zh-TW" sz="2800" dirty="0">
                <a:solidFill>
                  <a:srgbClr val="000000"/>
                </a:solidFill>
                <a:latin typeface="Arial" panose="020B0604020202020204" pitchFamily="34" charset="0"/>
                <a:ea typeface="微軟正黑體" panose="020B0604030504040204" pitchFamily="34" charset="-120"/>
                <a:cs typeface="Arial" panose="020B0604020202020204" pitchFamily="34" charset="0"/>
              </a:rPr>
              <a:t>月</a:t>
            </a:r>
            <a:r>
              <a:rPr lang="en-US" altLang="zh-TW" sz="2800" dirty="0">
                <a:solidFill>
                  <a:srgbClr val="000000"/>
                </a:solidFill>
                <a:latin typeface="Arial" panose="020B0604020202020204" pitchFamily="34" charset="0"/>
                <a:ea typeface="微軟正黑體" panose="020B0604030504040204" pitchFamily="34" charset="-120"/>
                <a:cs typeface="Arial" panose="020B0604020202020204" pitchFamily="34" charset="0"/>
              </a:rPr>
              <a:t>15</a:t>
            </a:r>
            <a:r>
              <a:rPr lang="zh-TW" altLang="zh-TW" sz="2800" dirty="0">
                <a:solidFill>
                  <a:srgbClr val="000000"/>
                </a:solidFill>
                <a:latin typeface="Arial" panose="020B0604020202020204" pitchFamily="34" charset="0"/>
                <a:ea typeface="微軟正黑體" panose="020B0604030504040204" pitchFamily="34" charset="-120"/>
                <a:cs typeface="Arial" panose="020B0604020202020204" pitchFamily="34" charset="0"/>
              </a:rPr>
              <a:t>日或</a:t>
            </a:r>
            <a:r>
              <a:rPr lang="en-US" altLang="zh-TW" sz="2800" dirty="0">
                <a:solidFill>
                  <a:srgbClr val="000000"/>
                </a:solidFill>
                <a:latin typeface="Arial" panose="020B0604020202020204" pitchFamily="34" charset="0"/>
                <a:ea typeface="微軟正黑體" panose="020B0604030504040204" pitchFamily="34" charset="-120"/>
                <a:cs typeface="Arial" panose="020B0604020202020204" pitchFamily="34" charset="0"/>
              </a:rPr>
              <a:t>3</a:t>
            </a:r>
            <a:r>
              <a:rPr lang="zh-TW" altLang="zh-TW" sz="2800" dirty="0">
                <a:solidFill>
                  <a:srgbClr val="000000"/>
                </a:solidFill>
                <a:latin typeface="Arial" panose="020B0604020202020204" pitchFamily="34" charset="0"/>
                <a:ea typeface="微軟正黑體" panose="020B0604030504040204" pitchFamily="34" charset="-120"/>
                <a:cs typeface="Arial" panose="020B0604020202020204" pitchFamily="34" charset="0"/>
              </a:rPr>
              <a:t>月</a:t>
            </a:r>
            <a:r>
              <a:rPr lang="en-US" altLang="zh-TW" sz="2800" dirty="0">
                <a:solidFill>
                  <a:srgbClr val="000000"/>
                </a:solidFill>
                <a:latin typeface="Arial" panose="020B0604020202020204" pitchFamily="34" charset="0"/>
                <a:ea typeface="微軟正黑體" panose="020B0604030504040204" pitchFamily="34" charset="-120"/>
                <a:cs typeface="Arial" panose="020B0604020202020204" pitchFamily="34" charset="0"/>
              </a:rPr>
              <a:t>15</a:t>
            </a:r>
            <a:r>
              <a:rPr lang="zh-TW" altLang="zh-TW" sz="2800" dirty="0">
                <a:solidFill>
                  <a:srgbClr val="000000"/>
                </a:solidFill>
                <a:latin typeface="Arial" panose="020B0604020202020204" pitchFamily="34" charset="0"/>
                <a:ea typeface="微軟正黑體" panose="020B0604030504040204" pitchFamily="34" charset="-120"/>
                <a:cs typeface="Arial" panose="020B0604020202020204" pitchFamily="34" charset="0"/>
              </a:rPr>
              <a:t>日聘任之「編制內」專任教師領有學校現行學術研究加給之【教授；副教授；助理教授；講師</a:t>
            </a:r>
            <a:r>
              <a:rPr lang="en-US" altLang="zh-TW" sz="2800" dirty="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zh-TW" sz="2800" dirty="0">
                <a:solidFill>
                  <a:srgbClr val="000000"/>
                </a:solidFill>
                <a:latin typeface="Arial" panose="020B0604020202020204" pitchFamily="34" charset="0"/>
                <a:ea typeface="微軟正黑體" panose="020B0604030504040204" pitchFamily="34" charset="-120"/>
                <a:cs typeface="Arial" panose="020B0604020202020204" pitchFamily="34" charset="0"/>
              </a:rPr>
              <a:t>聘書職級</a:t>
            </a:r>
            <a:r>
              <a:rPr lang="en-US" altLang="zh-TW" sz="2800" dirty="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zh-TW" sz="2800" dirty="0">
                <a:solidFill>
                  <a:srgbClr val="000000"/>
                </a:solidFill>
                <a:latin typeface="Arial" panose="020B0604020202020204" pitchFamily="34" charset="0"/>
                <a:ea typeface="微軟正黑體" panose="020B0604030504040204" pitchFamily="34" charset="-120"/>
                <a:cs typeface="Arial" panose="020B0604020202020204" pitchFamily="34" charset="0"/>
              </a:rPr>
              <a:t>】人數，</a:t>
            </a:r>
            <a:r>
              <a:rPr lang="zh-TW" altLang="zh-TW" sz="2800" b="1" u="heavy" dirty="0">
                <a:solidFill>
                  <a:srgbClr val="000000"/>
                </a:solidFill>
                <a:latin typeface="Arial" panose="020B0604020202020204" pitchFamily="34" charset="0"/>
                <a:ea typeface="微軟正黑體" panose="020B0604030504040204" pitchFamily="34" charset="-120"/>
                <a:cs typeface="Arial" panose="020B0604020202020204" pitchFamily="34" charset="0"/>
              </a:rPr>
              <a:t>不包括</a:t>
            </a:r>
            <a:r>
              <a:rPr lang="zh-TW" altLang="zh-TW" sz="28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留職停薪者</a:t>
            </a:r>
            <a:r>
              <a:rPr lang="en-US" altLang="zh-TW" sz="28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zh-TW" sz="28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未扣除是類人員會影響「平均支給數額」欄位計算結果，務必確認勿填報</a:t>
            </a:r>
            <a:r>
              <a:rPr lang="en-US" altLang="zh-TW" sz="28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zh-TW" sz="2800" dirty="0">
                <a:solidFill>
                  <a:srgbClr val="000000"/>
                </a:solidFill>
                <a:latin typeface="Arial" panose="020B0604020202020204" pitchFamily="34" charset="0"/>
                <a:ea typeface="微軟正黑體" panose="020B0604030504040204" pitchFamily="34" charset="-120"/>
                <a:cs typeface="Arial" panose="020B0604020202020204" pitchFamily="34" charset="0"/>
              </a:rPr>
              <a:t>。</a:t>
            </a:r>
            <a:endParaRPr lang="en-US" altLang="zh-TW" sz="2800" dirty="0">
              <a:solidFill>
                <a:srgbClr val="000000"/>
              </a:solidFill>
              <a:latin typeface="Arial" panose="020B0604020202020204" pitchFamily="34" charset="0"/>
              <a:ea typeface="微軟正黑體" panose="020B0604030504040204" pitchFamily="34" charset="-120"/>
              <a:cs typeface="Arial" panose="020B0604020202020204" pitchFamily="34" charset="0"/>
            </a:endParaRPr>
          </a:p>
        </p:txBody>
      </p:sp>
      <p:graphicFrame>
        <p:nvGraphicFramePr>
          <p:cNvPr id="2" name="表格 1"/>
          <p:cNvGraphicFramePr>
            <a:graphicFrameLocks noGrp="1"/>
          </p:cNvGraphicFramePr>
          <p:nvPr>
            <p:extLst>
              <p:ext uri="{D42A27DB-BD31-4B8C-83A1-F6EECF244321}">
                <p14:modId xmlns:p14="http://schemas.microsoft.com/office/powerpoint/2010/main" val="2499411867"/>
              </p:ext>
            </p:extLst>
          </p:nvPr>
        </p:nvGraphicFramePr>
        <p:xfrm>
          <a:off x="170783" y="861667"/>
          <a:ext cx="11859772" cy="2299499"/>
        </p:xfrm>
        <a:graphic>
          <a:graphicData uri="http://schemas.openxmlformats.org/drawingml/2006/table">
            <a:tbl>
              <a:tblPr firstRow="1" firstCol="1" bandRow="1"/>
              <a:tblGrid>
                <a:gridCol w="213265">
                  <a:extLst>
                    <a:ext uri="{9D8B030D-6E8A-4147-A177-3AD203B41FA5}">
                      <a16:colId xmlns:a16="http://schemas.microsoft.com/office/drawing/2014/main" val="3106349685"/>
                    </a:ext>
                  </a:extLst>
                </a:gridCol>
                <a:gridCol w="182880">
                  <a:extLst>
                    <a:ext uri="{9D8B030D-6E8A-4147-A177-3AD203B41FA5}">
                      <a16:colId xmlns:a16="http://schemas.microsoft.com/office/drawing/2014/main" val="638944781"/>
                    </a:ext>
                  </a:extLst>
                </a:gridCol>
                <a:gridCol w="813816">
                  <a:extLst>
                    <a:ext uri="{9D8B030D-6E8A-4147-A177-3AD203B41FA5}">
                      <a16:colId xmlns:a16="http://schemas.microsoft.com/office/drawing/2014/main" val="4077172418"/>
                    </a:ext>
                  </a:extLst>
                </a:gridCol>
                <a:gridCol w="1307592">
                  <a:extLst>
                    <a:ext uri="{9D8B030D-6E8A-4147-A177-3AD203B41FA5}">
                      <a16:colId xmlns:a16="http://schemas.microsoft.com/office/drawing/2014/main" val="2081270195"/>
                    </a:ext>
                  </a:extLst>
                </a:gridCol>
                <a:gridCol w="987552">
                  <a:extLst>
                    <a:ext uri="{9D8B030D-6E8A-4147-A177-3AD203B41FA5}">
                      <a16:colId xmlns:a16="http://schemas.microsoft.com/office/drawing/2014/main" val="1977574363"/>
                    </a:ext>
                  </a:extLst>
                </a:gridCol>
                <a:gridCol w="951919">
                  <a:extLst>
                    <a:ext uri="{9D8B030D-6E8A-4147-A177-3AD203B41FA5}">
                      <a16:colId xmlns:a16="http://schemas.microsoft.com/office/drawing/2014/main" val="1017983629"/>
                    </a:ext>
                  </a:extLst>
                </a:gridCol>
                <a:gridCol w="663072">
                  <a:extLst>
                    <a:ext uri="{9D8B030D-6E8A-4147-A177-3AD203B41FA5}">
                      <a16:colId xmlns:a16="http://schemas.microsoft.com/office/drawing/2014/main" val="1132467015"/>
                    </a:ext>
                  </a:extLst>
                </a:gridCol>
                <a:gridCol w="789404">
                  <a:extLst>
                    <a:ext uri="{9D8B030D-6E8A-4147-A177-3AD203B41FA5}">
                      <a16:colId xmlns:a16="http://schemas.microsoft.com/office/drawing/2014/main" val="1767534634"/>
                    </a:ext>
                  </a:extLst>
                </a:gridCol>
                <a:gridCol w="658845">
                  <a:extLst>
                    <a:ext uri="{9D8B030D-6E8A-4147-A177-3AD203B41FA5}">
                      <a16:colId xmlns:a16="http://schemas.microsoft.com/office/drawing/2014/main" val="2935933799"/>
                    </a:ext>
                  </a:extLst>
                </a:gridCol>
                <a:gridCol w="983463">
                  <a:extLst>
                    <a:ext uri="{9D8B030D-6E8A-4147-A177-3AD203B41FA5}">
                      <a16:colId xmlns:a16="http://schemas.microsoft.com/office/drawing/2014/main" val="3307302901"/>
                    </a:ext>
                  </a:extLst>
                </a:gridCol>
                <a:gridCol w="1042066">
                  <a:extLst>
                    <a:ext uri="{9D8B030D-6E8A-4147-A177-3AD203B41FA5}">
                      <a16:colId xmlns:a16="http://schemas.microsoft.com/office/drawing/2014/main" val="2293016818"/>
                    </a:ext>
                  </a:extLst>
                </a:gridCol>
                <a:gridCol w="973703">
                  <a:extLst>
                    <a:ext uri="{9D8B030D-6E8A-4147-A177-3AD203B41FA5}">
                      <a16:colId xmlns:a16="http://schemas.microsoft.com/office/drawing/2014/main" val="3229786129"/>
                    </a:ext>
                  </a:extLst>
                </a:gridCol>
                <a:gridCol w="2292195">
                  <a:extLst>
                    <a:ext uri="{9D8B030D-6E8A-4147-A177-3AD203B41FA5}">
                      <a16:colId xmlns:a16="http://schemas.microsoft.com/office/drawing/2014/main" val="2072927569"/>
                    </a:ext>
                  </a:extLst>
                </a:gridCol>
              </a:tblGrid>
              <a:tr h="272189">
                <a:tc rowSpan="4">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學年度</a:t>
                      </a: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rowSpan="4">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學期</a:t>
                      </a: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rowSpan="4">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教師職級</a:t>
                      </a: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聘書</a:t>
                      </a: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rowSpan="4">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現行本薪</a:t>
                      </a: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年功薪</a:t>
                      </a: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月支數額</a:t>
                      </a:r>
                    </a:p>
                  </a:txBody>
                  <a:tcPr marL="17780" marR="17780" marT="0" marB="0">
                    <a:lnL w="12700" cap="flat" cmpd="sng"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9">
                  <a:txBody>
                    <a:bodyPr/>
                    <a:lstStyle/>
                    <a:p>
                      <a:pPr marL="0" algn="ctr" defTabSz="914400" rtl="0" eaLnBrk="1" latinLnBrk="0" hangingPunct="1">
                        <a:lnSpc>
                          <a:spcPts val="1200"/>
                        </a:lnSpc>
                        <a:spcAft>
                          <a:spcPts val="0"/>
                        </a:spcAft>
                      </a:pPr>
                      <a:r>
                        <a:rPr kumimoji="0" lang="zh-TW" sz="12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學術研究加給數額及調整情形</a:t>
                      </a:r>
                    </a:p>
                  </a:txBody>
                  <a:tcPr marL="17780" marR="17780" marT="0" marB="0" anchor="ctr">
                    <a:lnL w="571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3073501205"/>
                  </a:ext>
                </a:extLst>
              </a:tr>
              <a:tr h="221645">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rowSpan="3">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現行學術研究加給支給數額是否採分級制</a:t>
                      </a:r>
                    </a:p>
                  </a:txBody>
                  <a:tcPr marL="17780" marR="17780" marT="0" marB="0">
                    <a:lnL w="571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5">
                  <a:txBody>
                    <a:bodyPr/>
                    <a:lstStyle/>
                    <a:p>
                      <a:pPr marL="0" algn="ctr" defTabSz="914400" rtl="0" eaLnBrk="1" latinLnBrk="0" hangingPunct="1">
                        <a:lnSpc>
                          <a:spcPts val="1200"/>
                        </a:lnSpc>
                        <a:spcAft>
                          <a:spcPts val="0"/>
                        </a:spcAft>
                      </a:pPr>
                      <a:r>
                        <a:rPr kumimoji="0" lang="zh-TW" sz="12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現行學術研究加給支給情形</a:t>
                      </a:r>
                      <a:r>
                        <a:rPr kumimoji="0" lang="en-US" sz="12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zh-TW" sz="12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單位：元</a:t>
                      </a:r>
                      <a:r>
                        <a:rPr kumimoji="0" lang="en-US" sz="12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a:t>
                      </a:r>
                      <a:endParaRPr kumimoji="0" lang="zh-TW" sz="12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rowSpan="2" gridSpan="3">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調整學術研究加給情形</a:t>
                      </a: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rowSpan="2" hMerge="1">
                  <a:txBody>
                    <a:bodyPr/>
                    <a:lstStyle/>
                    <a:p>
                      <a:endParaRPr lang="zh-TW" altLang="en-US"/>
                    </a:p>
                  </a:txBody>
                  <a:tcPr/>
                </a:tc>
                <a:tc rowSpan="2" hMerge="1">
                  <a:txBody>
                    <a:bodyPr/>
                    <a:lstStyle/>
                    <a:p>
                      <a:endParaRPr lang="zh-TW" altLang="en-US"/>
                    </a:p>
                  </a:txBody>
                  <a:tcPr/>
                </a:tc>
                <a:extLst>
                  <a:ext uri="{0D108BD9-81ED-4DB2-BD59-A6C34878D82A}">
                    <a16:rowId xmlns:a16="http://schemas.microsoft.com/office/drawing/2014/main" val="118049097"/>
                  </a:ext>
                </a:extLst>
              </a:tr>
              <a:tr h="244890">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gridSpan="2">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支給數額規定</a:t>
                      </a: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TW" altLang="en-US"/>
                    </a:p>
                  </a:txBody>
                  <a:tcPr/>
                </a:tc>
                <a:tc gridSpan="3">
                  <a:txBody>
                    <a:bodyPr/>
                    <a:lstStyle/>
                    <a:p>
                      <a:pPr marL="0" algn="ctr" defTabSz="914400" rtl="0" eaLnBrk="1" latinLnBrk="0" hangingPunct="1">
                        <a:lnSpc>
                          <a:spcPts val="1200"/>
                        </a:lnSpc>
                        <a:spcAft>
                          <a:spcPts val="0"/>
                        </a:spcAft>
                      </a:pPr>
                      <a:r>
                        <a:rPr kumimoji="0" lang="zh-TW" sz="12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依聘約所載數額支給情形</a:t>
                      </a: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hMerge="1">
                  <a:txBody>
                    <a:bodyPr/>
                    <a:lstStyle/>
                    <a:p>
                      <a:endParaRPr lang="zh-TW" altLang="en-US"/>
                    </a:p>
                  </a:txBody>
                  <a:tcPr/>
                </a:tc>
                <a:tc hMerge="1">
                  <a:txBody>
                    <a:bodyPr/>
                    <a:lstStyle/>
                    <a:p>
                      <a:endParaRPr lang="zh-TW" altLang="en-US"/>
                    </a:p>
                  </a:txBody>
                  <a:tcPr/>
                </a:tc>
                <a:tc gridSpan="3" vMerge="1">
                  <a:txBody>
                    <a:bodyPr/>
                    <a:lstStyle/>
                    <a:p>
                      <a:endParaRPr lang="zh-TW" altLang="en-US"/>
                    </a:p>
                  </a:txBody>
                  <a:tcPr/>
                </a:tc>
                <a:tc hMerge="1" vMerge="1">
                  <a:txBody>
                    <a:bodyPr/>
                    <a:lstStyle/>
                    <a:p>
                      <a:endParaRPr lang="zh-TW" altLang="en-US"/>
                    </a:p>
                  </a:txBody>
                  <a:tcPr/>
                </a:tc>
                <a:tc hMerge="1" vMerge="1">
                  <a:txBody>
                    <a:bodyPr/>
                    <a:lstStyle/>
                    <a:p>
                      <a:endParaRPr lang="zh-TW" altLang="en-US"/>
                    </a:p>
                  </a:txBody>
                  <a:tcPr/>
                </a:tc>
                <a:extLst>
                  <a:ext uri="{0D108BD9-81ED-4DB2-BD59-A6C34878D82A}">
                    <a16:rowId xmlns:a16="http://schemas.microsoft.com/office/drawing/2014/main" val="2905221241"/>
                  </a:ext>
                </a:extLst>
              </a:tr>
              <a:tr h="424263">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a:txBody>
                    <a:bodyPr/>
                    <a:lstStyle/>
                    <a:p>
                      <a:pPr marL="0" algn="l" defTabSz="914400" rtl="0" eaLnBrk="1" latinLnBrk="0" hangingPunct="1">
                        <a:lnSpc>
                          <a:spcPts val="1200"/>
                        </a:lnSpc>
                        <a:spcAft>
                          <a:spcPts val="0"/>
                        </a:spcAft>
                      </a:pPr>
                      <a:r>
                        <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規定開始適用之日期</a:t>
                      </a: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規定支給數額</a:t>
                      </a: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lnSpc>
                          <a:spcPts val="1200"/>
                        </a:lnSpc>
                        <a:spcAft>
                          <a:spcPts val="0"/>
                        </a:spcAft>
                      </a:pPr>
                      <a:r>
                        <a:rPr kumimoji="0" lang="zh-TW" sz="12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支</a:t>
                      </a:r>
                      <a:r>
                        <a:rPr kumimoji="0" lang="zh-TW" sz="1200" b="1" i="0" u="none" strike="noStrike" kern="1200" cap="none" normalizeH="0" baseline="0" dirty="0" smtClean="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給人數</a:t>
                      </a:r>
                      <a:endParaRPr kumimoji="0" lang="zh-TW" sz="12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支</a:t>
                      </a:r>
                      <a:r>
                        <a:rPr kumimoji="0" lang="zh-TW" sz="800" b="1" i="0" u="none" strike="noStrike" kern="1200" cap="none" normalizeH="0" baseline="0" dirty="0" smtClean="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給總額</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algn="ctr" defTabSz="914400" rtl="0" eaLnBrk="1" latinLnBrk="0" hangingPunct="1">
                        <a:lnSpc>
                          <a:spcPts val="1200"/>
                        </a:lnSpc>
                        <a:spcAft>
                          <a:spcPts val="0"/>
                        </a:spcAft>
                      </a:pPr>
                      <a:r>
                        <a:rPr kumimoji="0" lang="zh-TW" sz="1200" b="1" i="0" u="none" strike="noStrike" kern="1200" cap="none" normalizeH="0" baseline="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平均支給數額</a:t>
                      </a: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a:txBody>
                    <a:bodyPr/>
                    <a:lstStyle/>
                    <a:p>
                      <a:pPr marL="0" algn="l" defTabSz="914400" rtl="0" eaLnBrk="1" latinLnBrk="0" hangingPunct="1">
                        <a:lnSpc>
                          <a:spcPts val="1200"/>
                        </a:lnSpc>
                        <a:spcAft>
                          <a:spcPts val="0"/>
                        </a:spcAft>
                      </a:pPr>
                      <a:r>
                        <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是否調整</a:t>
                      </a: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支給數額調整情形</a:t>
                      </a: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經與教師協議，並納入聘約</a:t>
                      </a: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871386587"/>
                  </a:ext>
                </a:extLst>
              </a:tr>
              <a:tr h="283871">
                <a:tc rowSpan="4">
                  <a:txBody>
                    <a:bodyPr/>
                    <a:lstStyle/>
                    <a:p>
                      <a:pPr marL="0" algn="l"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rowSpan="4">
                  <a:txBody>
                    <a:bodyPr/>
                    <a:lstStyle/>
                    <a:p>
                      <a:pPr marL="0" algn="l"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algn="l" defTabSz="914400" rtl="0" eaLnBrk="1" latinLnBrk="0" hangingPunct="1">
                        <a:lnSpc>
                          <a:spcPts val="1200"/>
                        </a:lnSpc>
                        <a:spcAft>
                          <a:spcPts val="0"/>
                        </a:spcAft>
                      </a:pPr>
                      <a:r>
                        <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教授</a:t>
                      </a: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rowSpan="4">
                  <a:txBody>
                    <a:bodyPr/>
                    <a:lstStyle/>
                    <a:p>
                      <a:pPr marL="0" indent="-99060" algn="l"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與公立大專校院一致</a:t>
                      </a:r>
                    </a:p>
                    <a:p>
                      <a:pPr marL="0" indent="-71120" algn="l"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高於公立大專校院</a:t>
                      </a:r>
                    </a:p>
                    <a:p>
                      <a:pPr marL="0" indent="-71120" algn="l"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低於公立大專校院</a:t>
                      </a:r>
                    </a:p>
                    <a:p>
                      <a:pPr marL="0" algn="l"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其他</a:t>
                      </a:r>
                    </a:p>
                  </a:txBody>
                  <a:tcPr marL="17780" marR="17780" marT="0" marB="0">
                    <a:lnL w="12700" cap="flat" cmpd="sng"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rowSpan="4">
                  <a:txBody>
                    <a:bodyPr/>
                    <a:lstStyle/>
                    <a:p>
                      <a:pPr marL="0" indent="-196850" algn="l"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是</a:t>
                      </a: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分級制</a:t>
                      </a: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p>
                      <a:pPr marL="0" indent="-196850" algn="l"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否</a:t>
                      </a: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非分級制</a:t>
                      </a: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lnL w="571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rowSpan="4">
                  <a:txBody>
                    <a:bodyPr/>
                    <a:lstStyle/>
                    <a:p>
                      <a:pPr marL="0" algn="l"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年</a:t>
                      </a: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月</a:t>
                      </a: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日</a:t>
                      </a: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並上傳相關規定檔案</a:t>
                      </a: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rowSpan="4">
                  <a:txBody>
                    <a:bodyPr/>
                    <a:lstStyle/>
                    <a:p>
                      <a:pPr marL="0" algn="l"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rowSpan="4">
                  <a:txBody>
                    <a:bodyPr/>
                    <a:lstStyle/>
                    <a:p>
                      <a:pPr marL="0" algn="l"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rowSpan="4">
                  <a:txBody>
                    <a:bodyPr/>
                    <a:lstStyle/>
                    <a:p>
                      <a:pPr marL="0" algn="l"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rowSpan="4">
                  <a:txBody>
                    <a:bodyPr/>
                    <a:lstStyle/>
                    <a:p>
                      <a:pPr marL="0" algn="ctr" defTabSz="914400" rtl="0" eaLnBrk="1" latinLnBrk="0" hangingPunct="1">
                        <a:lnSpc>
                          <a:spcPts val="1200"/>
                        </a:lnSpc>
                        <a:spcAft>
                          <a:spcPts val="0"/>
                        </a:spcAft>
                      </a:pPr>
                      <a:r>
                        <a:rPr kumimoji="0" lang="zh-TW" sz="1200" b="1" i="0" u="none" strike="noStrike" kern="1200" cap="none" normalizeH="0" baseline="0" dirty="0">
                          <a:ln>
                            <a:noFill/>
                          </a:ln>
                          <a:solidFill>
                            <a:srgbClr val="0000FF"/>
                          </a:solidFill>
                          <a:effectLst/>
                          <a:latin typeface="微軟正黑體" panose="020B0604030504040204" pitchFamily="34" charset="-120"/>
                          <a:ea typeface="微軟正黑體" panose="020B0604030504040204" pitchFamily="34" charset="-120"/>
                          <a:cs typeface="Arial" panose="020B0604020202020204" pitchFamily="34" charset="0"/>
                        </a:rPr>
                        <a:t>系統自動計算</a:t>
                      </a: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rowSpan="4">
                  <a:txBody>
                    <a:bodyPr/>
                    <a:lstStyle/>
                    <a:p>
                      <a:pPr marL="0" indent="-251460" algn="l"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是</a:t>
                      </a: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包括配合軍公教員工待遇調整者</a:t>
                      </a: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p>
                      <a:pPr marL="0" algn="l"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zh-TW" sz="800" b="1" i="0" u="none" strike="noStrike" kern="1200" cap="none" normalizeH="0" baseline="0" dirty="0" smtClean="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否</a:t>
                      </a:r>
                      <a:r>
                        <a:rPr kumimoji="0" lang="en-US" sz="800" b="1" i="0" u="none" strike="noStrike" kern="1200" cap="none" normalizeH="0" baseline="0" dirty="0" smtClean="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右列免填</a:t>
                      </a: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rowSpan="4">
                  <a:txBody>
                    <a:bodyPr/>
                    <a:lstStyle/>
                    <a:p>
                      <a:pPr marL="0" algn="l"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調高</a:t>
                      </a:r>
                    </a:p>
                    <a:p>
                      <a:pPr marL="0" algn="l"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調低</a:t>
                      </a: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rowSpan="4">
                  <a:txBody>
                    <a:bodyPr/>
                    <a:lstStyle/>
                    <a:p>
                      <a:pPr marL="0" indent="-127000" algn="l"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全部完成，完成人數</a:t>
                      </a: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位</a:t>
                      </a:r>
                    </a:p>
                    <a:p>
                      <a:pPr marL="0" indent="-127000" algn="l"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部分完成，完成人數</a:t>
                      </a: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位、未完成人數</a:t>
                      </a: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位</a:t>
                      </a:r>
                    </a:p>
                    <a:p>
                      <a:pPr marL="0" indent="-127000" algn="l"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全部未完成，未完成人數</a:t>
                      </a: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位</a:t>
                      </a: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410875691"/>
                  </a:ext>
                </a:extLst>
              </a:tr>
              <a:tr h="284385">
                <a:tc vMerge="1">
                  <a:txBody>
                    <a:bodyPr/>
                    <a:lstStyle/>
                    <a:p>
                      <a:endParaRPr lang="zh-TW" altLang="en-US"/>
                    </a:p>
                  </a:txBody>
                  <a:tcPr/>
                </a:tc>
                <a:tc vMerge="1">
                  <a:txBody>
                    <a:bodyPr/>
                    <a:lstStyle/>
                    <a:p>
                      <a:endParaRPr lang="zh-TW" altLang="en-US"/>
                    </a:p>
                  </a:txBody>
                  <a:tcPr/>
                </a:tc>
                <a:tc>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副教授</a:t>
                      </a: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extLst>
                  <a:ext uri="{0D108BD9-81ED-4DB2-BD59-A6C34878D82A}">
                    <a16:rowId xmlns:a16="http://schemas.microsoft.com/office/drawing/2014/main" val="1041295279"/>
                  </a:ext>
                </a:extLst>
              </a:tr>
              <a:tr h="283871">
                <a:tc vMerge="1">
                  <a:txBody>
                    <a:bodyPr/>
                    <a:lstStyle/>
                    <a:p>
                      <a:endParaRPr lang="zh-TW" altLang="en-US"/>
                    </a:p>
                  </a:txBody>
                  <a:tcPr/>
                </a:tc>
                <a:tc vMerge="1">
                  <a:txBody>
                    <a:bodyPr/>
                    <a:lstStyle/>
                    <a:p>
                      <a:endParaRPr lang="zh-TW" altLang="en-US"/>
                    </a:p>
                  </a:txBody>
                  <a:tcPr/>
                </a:tc>
                <a:tc>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助理教授</a:t>
                      </a: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extLst>
                  <a:ext uri="{0D108BD9-81ED-4DB2-BD59-A6C34878D82A}">
                    <a16:rowId xmlns:a16="http://schemas.microsoft.com/office/drawing/2014/main" val="908117957"/>
                  </a:ext>
                </a:extLst>
              </a:tr>
              <a:tr h="284385">
                <a:tc vMerge="1">
                  <a:txBody>
                    <a:bodyPr/>
                    <a:lstStyle/>
                    <a:p>
                      <a:endParaRPr lang="zh-TW" altLang="en-US"/>
                    </a:p>
                  </a:txBody>
                  <a:tcPr/>
                </a:tc>
                <a:tc vMerge="1">
                  <a:txBody>
                    <a:bodyPr/>
                    <a:lstStyle/>
                    <a:p>
                      <a:endParaRPr lang="zh-TW" altLang="en-US"/>
                    </a:p>
                  </a:txBody>
                  <a:tcPr/>
                </a:tc>
                <a:tc>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講師</a:t>
                      </a: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extLst>
                  <a:ext uri="{0D108BD9-81ED-4DB2-BD59-A6C34878D82A}">
                    <a16:rowId xmlns:a16="http://schemas.microsoft.com/office/drawing/2014/main" val="3505074262"/>
                  </a:ext>
                </a:extLst>
              </a:tr>
            </a:tbl>
          </a:graphicData>
        </a:graphic>
      </p:graphicFrame>
    </p:spTree>
    <p:extLst>
      <p:ext uri="{BB962C8B-B14F-4D97-AF65-F5344CB8AC3E}">
        <p14:creationId xmlns:p14="http://schemas.microsoft.com/office/powerpoint/2010/main" val="252325102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ectangle 47"/>
          <p:cNvSpPr>
            <a:spLocks noChangeArrowheads="1"/>
          </p:cNvSpPr>
          <p:nvPr/>
        </p:nvSpPr>
        <p:spPr bwMode="gray">
          <a:xfrm>
            <a:off x="3569" y="7006"/>
            <a:ext cx="890140" cy="400110"/>
          </a:xfrm>
          <a:prstGeom prst="rect">
            <a:avLst/>
          </a:prstGeom>
          <a:noFill/>
          <a:ln>
            <a:noFill/>
          </a:ln>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defRPr/>
            </a:pPr>
            <a:r>
              <a:rPr lang="en-US" altLang="zh-TW" sz="2000" b="1" dirty="0" smtClean="0">
                <a:solidFill>
                  <a:srgbClr val="000000"/>
                </a:solidFill>
                <a:cs typeface="Arial" panose="020B0604020202020204" pitchFamily="34" charset="0"/>
              </a:rPr>
              <a:t>3.2.3</a:t>
            </a:r>
            <a:endParaRPr lang="en-US" altLang="zh-TW" sz="2000" b="1" dirty="0">
              <a:solidFill>
                <a:srgbClr val="000000"/>
              </a:solidFill>
              <a:cs typeface="Arial" panose="020B0604020202020204" pitchFamily="34" charset="0"/>
            </a:endParaRPr>
          </a:p>
        </p:txBody>
      </p:sp>
      <p:sp>
        <p:nvSpPr>
          <p:cNvPr id="7" name="Rectangle 2"/>
          <p:cNvSpPr>
            <a:spLocks noGrp="1" noChangeArrowheads="1"/>
          </p:cNvSpPr>
          <p:nvPr>
            <p:ph type="title"/>
          </p:nvPr>
        </p:nvSpPr>
        <p:spPr>
          <a:xfrm>
            <a:off x="9336" y="363118"/>
            <a:ext cx="12182664" cy="498548"/>
          </a:xfrm>
        </p:spPr>
        <p:txBody>
          <a:bodyPr anchor="t">
            <a:noAutofit/>
          </a:bodyPr>
          <a:lstStyle/>
          <a:p>
            <a:pPr algn="l">
              <a:defRPr/>
            </a:pPr>
            <a:r>
              <a:rPr lang="zh-TW" altLang="zh-TW" sz="30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教</a:t>
            </a:r>
            <a:r>
              <a:rPr lang="en-US" altLang="zh-TW" sz="30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6. </a:t>
            </a:r>
            <a:r>
              <a:rPr lang="zh-TW" altLang="zh-TW" sz="30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私立大專校院編制內專任教師待遇標準</a:t>
            </a:r>
            <a:r>
              <a:rPr lang="en-US" altLang="zh-TW"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			</a:t>
            </a:r>
            <a:r>
              <a:rPr lang="zh-TW" altLang="en-US" sz="30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 </a:t>
            </a:r>
            <a:r>
              <a:rPr lang="en-US" altLang="zh-TW"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en-US" altLang="zh-TW" sz="30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3</a:t>
            </a:r>
            <a:r>
              <a:rPr lang="zh-TW" altLang="en-US" sz="30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月、</a:t>
            </a:r>
            <a:r>
              <a:rPr lang="en-US" altLang="zh-TW" sz="30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10</a:t>
            </a:r>
            <a:r>
              <a:rPr lang="zh-TW" altLang="en-US" sz="30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月</a:t>
            </a:r>
            <a:r>
              <a:rPr lang="zh-TW" altLang="zh-TW" sz="30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填報</a:t>
            </a:r>
            <a:r>
              <a:rPr lang="en-US" altLang="zh-TW" sz="30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a:t>
            </a:r>
            <a:endParaRPr lang="zh-TW" altLang="en-US" sz="3000" b="1" dirty="0">
              <a:solidFill>
                <a:srgbClr val="000000"/>
              </a:solidFill>
              <a:latin typeface="Arial" panose="020B0604020202020204" pitchFamily="34" charset="0"/>
              <a:ea typeface="微軟正黑體" panose="020B0604030504040204" pitchFamily="34" charset="-120"/>
              <a:cs typeface="Arial" panose="020B0604020202020204" pitchFamily="34" charset="0"/>
            </a:endParaRPr>
          </a:p>
        </p:txBody>
      </p:sp>
      <p:sp>
        <p:nvSpPr>
          <p:cNvPr id="6" name="矩形 5"/>
          <p:cNvSpPr/>
          <p:nvPr/>
        </p:nvSpPr>
        <p:spPr>
          <a:xfrm>
            <a:off x="170783" y="2795670"/>
            <a:ext cx="11859770" cy="3978012"/>
          </a:xfrm>
          <a:prstGeom prst="rect">
            <a:avLst/>
          </a:prstGeom>
        </p:spPr>
        <p:txBody>
          <a:bodyPr wrap="square">
            <a:spAutoFit/>
          </a:bodyPr>
          <a:lstStyle/>
          <a:p>
            <a:pPr algn="just">
              <a:lnSpc>
                <a:spcPts val="3400"/>
              </a:lnSpc>
            </a:pPr>
            <a:r>
              <a:rPr lang="en-US" altLang="zh-TW" sz="24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en-US" altLang="zh-TW" sz="24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114.03</a:t>
            </a:r>
            <a:r>
              <a:rPr lang="zh-TW" altLang="en-US" sz="24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期</a:t>
            </a:r>
            <a:r>
              <a:rPr lang="en-US" altLang="zh-TW" sz="24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en-US" sz="24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修正填表說明</a:t>
            </a:r>
            <a:r>
              <a:rPr lang="en-US" altLang="zh-TW" sz="24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endParaRPr lang="en-US" altLang="zh-TW" sz="2400" b="1" dirty="0" smtClean="0">
              <a:solidFill>
                <a:srgbClr val="0000FF"/>
              </a:solidFill>
              <a:latin typeface="Arial" panose="020B0604020202020204" pitchFamily="34" charset="0"/>
              <a:ea typeface="微軟正黑體" panose="020B0604030504040204" pitchFamily="34" charset="-120"/>
              <a:cs typeface="Arial" panose="020B0604020202020204" pitchFamily="34" charset="0"/>
            </a:endParaRPr>
          </a:p>
          <a:p>
            <a:pPr marL="342900" indent="-342900" algn="just">
              <a:lnSpc>
                <a:spcPts val="3400"/>
              </a:lnSpc>
              <a:buFont typeface="Wingdings" panose="05000000000000000000" pitchFamily="2" charset="2"/>
              <a:buChar char="l"/>
            </a:pPr>
            <a:r>
              <a:rPr lang="zh-TW" altLang="zh-TW" sz="24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調整學術研究加給情形</a:t>
            </a:r>
            <a:r>
              <a:rPr lang="en-US" altLang="zh-TW" sz="24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zh-TW" sz="24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是否</a:t>
            </a:r>
            <a:r>
              <a:rPr lang="zh-TW" altLang="zh-TW" sz="24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調整</a:t>
            </a:r>
            <a:r>
              <a:rPr lang="zh-TW" altLang="en-US" sz="24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zh-TW" sz="24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本</a:t>
            </a:r>
            <a:r>
              <a:rPr lang="zh-TW" altLang="zh-TW" sz="2400" dirty="0">
                <a:solidFill>
                  <a:srgbClr val="000000"/>
                </a:solidFill>
                <a:latin typeface="Arial" panose="020B0604020202020204" pitchFamily="34" charset="0"/>
                <a:ea typeface="微軟正黑體" panose="020B0604030504040204" pitchFamily="34" charset="-120"/>
                <a:cs typeface="Arial" panose="020B0604020202020204" pitchFamily="34" charset="0"/>
              </a:rPr>
              <a:t>欄調查</a:t>
            </a:r>
            <a:r>
              <a:rPr lang="zh-TW" altLang="zh-TW" sz="24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前一學期</a:t>
            </a:r>
            <a:r>
              <a:rPr lang="zh-TW" altLang="zh-TW" sz="2400" dirty="0">
                <a:solidFill>
                  <a:srgbClr val="000000"/>
                </a:solidFill>
                <a:latin typeface="Arial" panose="020B0604020202020204" pitchFamily="34" charset="0"/>
                <a:ea typeface="微軟正黑體" panose="020B0604030504040204" pitchFamily="34" charset="-120"/>
                <a:cs typeface="Arial" panose="020B0604020202020204" pitchFamily="34" charset="0"/>
              </a:rPr>
              <a:t>資料，</a:t>
            </a:r>
            <a:r>
              <a:rPr lang="zh-TW" altLang="zh-TW" sz="24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是否調整係以完成調整變更之時間點落於填報區間</a:t>
            </a:r>
            <a:r>
              <a:rPr lang="zh-TW" altLang="zh-TW" sz="24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。如當年度僅調整</a:t>
            </a:r>
            <a:r>
              <a:rPr lang="en-US" altLang="zh-TW" sz="24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1</a:t>
            </a:r>
            <a:r>
              <a:rPr lang="zh-TW" altLang="zh-TW" sz="24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次學術研究加給，</a:t>
            </a:r>
            <a:r>
              <a:rPr lang="zh-TW" altLang="zh-TW" sz="2400" b="1" u="heavy" dirty="0">
                <a:solidFill>
                  <a:srgbClr val="000000"/>
                </a:solidFill>
                <a:latin typeface="Arial" panose="020B0604020202020204" pitchFamily="34" charset="0"/>
                <a:ea typeface="微軟正黑體" panose="020B0604030504040204" pitchFamily="34" charset="-120"/>
                <a:cs typeface="Arial" panose="020B0604020202020204" pitchFamily="34" charset="0"/>
              </a:rPr>
              <a:t>請勿</a:t>
            </a:r>
            <a:r>
              <a:rPr lang="zh-TW" altLang="zh-TW" sz="24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於</a:t>
            </a:r>
            <a:r>
              <a:rPr lang="en-US" altLang="zh-TW" sz="24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3</a:t>
            </a:r>
            <a:r>
              <a:rPr lang="zh-TW" altLang="zh-TW" sz="24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月及</a:t>
            </a:r>
            <a:r>
              <a:rPr lang="en-US" altLang="zh-TW" sz="24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10</a:t>
            </a:r>
            <a:r>
              <a:rPr lang="zh-TW" altLang="zh-TW" sz="24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月均認列填報為「是」</a:t>
            </a:r>
            <a:r>
              <a:rPr lang="zh-TW" altLang="zh-TW" sz="24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endParaRPr lang="en-US" altLang="zh-TW" sz="24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endParaRPr>
          </a:p>
          <a:p>
            <a:pPr marL="800100" lvl="1" indent="-342900" algn="just">
              <a:lnSpc>
                <a:spcPts val="3400"/>
              </a:lnSpc>
              <a:buFont typeface="Wingdings" panose="05000000000000000000" pitchFamily="2" charset="2"/>
              <a:buChar char="l"/>
            </a:pPr>
            <a:r>
              <a:rPr lang="zh-TW" altLang="zh-TW" sz="24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例如</a:t>
            </a:r>
            <a:r>
              <a:rPr lang="zh-TW" altLang="zh-TW" sz="2400" dirty="0">
                <a:solidFill>
                  <a:srgbClr val="000000"/>
                </a:solidFill>
                <a:latin typeface="Arial" panose="020B0604020202020204" pitchFamily="34" charset="0"/>
                <a:ea typeface="微軟正黑體" panose="020B0604030504040204" pitchFamily="34" charset="-120"/>
                <a:cs typeface="Arial" panose="020B0604020202020204" pitchFamily="34" charset="0"/>
              </a:rPr>
              <a:t>：學校於</a:t>
            </a:r>
            <a:r>
              <a:rPr lang="en-US" altLang="zh-TW" sz="2400" u="heavy" dirty="0">
                <a:solidFill>
                  <a:srgbClr val="000000"/>
                </a:solidFill>
                <a:latin typeface="Arial" panose="020B0604020202020204" pitchFamily="34" charset="0"/>
                <a:ea typeface="微軟正黑體" panose="020B0604030504040204" pitchFamily="34" charset="-120"/>
                <a:cs typeface="Arial" panose="020B0604020202020204" pitchFamily="34" charset="0"/>
              </a:rPr>
              <a:t>114</a:t>
            </a:r>
            <a:r>
              <a:rPr lang="zh-TW" altLang="zh-TW" sz="2400" u="heavy" dirty="0">
                <a:solidFill>
                  <a:srgbClr val="000000"/>
                </a:solidFill>
                <a:latin typeface="Arial" panose="020B0604020202020204" pitchFamily="34" charset="0"/>
                <a:ea typeface="微軟正黑體" panose="020B0604030504040204" pitchFamily="34" charset="-120"/>
                <a:cs typeface="Arial" panose="020B0604020202020204" pitchFamily="34" charset="0"/>
              </a:rPr>
              <a:t>年</a:t>
            </a:r>
            <a:r>
              <a:rPr lang="en-US" altLang="zh-TW" sz="2400" u="heavy" dirty="0">
                <a:solidFill>
                  <a:srgbClr val="000000"/>
                </a:solidFill>
                <a:latin typeface="Arial" panose="020B0604020202020204" pitchFamily="34" charset="0"/>
                <a:ea typeface="微軟正黑體" panose="020B0604030504040204" pitchFamily="34" charset="-120"/>
                <a:cs typeface="Arial" panose="020B0604020202020204" pitchFamily="34" charset="0"/>
              </a:rPr>
              <a:t>3</a:t>
            </a:r>
            <a:r>
              <a:rPr lang="zh-TW" altLang="zh-TW" sz="2400" u="heavy" dirty="0">
                <a:solidFill>
                  <a:srgbClr val="000000"/>
                </a:solidFill>
                <a:latin typeface="Arial" panose="020B0604020202020204" pitchFamily="34" charset="0"/>
                <a:ea typeface="微軟正黑體" panose="020B0604030504040204" pitchFamily="34" charset="-120"/>
                <a:cs typeface="Arial" panose="020B0604020202020204" pitchFamily="34" charset="0"/>
              </a:rPr>
              <a:t>月</a:t>
            </a:r>
            <a:r>
              <a:rPr lang="en-US" altLang="zh-TW" sz="2400" u="heavy" dirty="0">
                <a:solidFill>
                  <a:srgbClr val="000000"/>
                </a:solidFill>
                <a:latin typeface="Arial" panose="020B0604020202020204" pitchFamily="34" charset="0"/>
                <a:ea typeface="微軟正黑體" panose="020B0604030504040204" pitchFamily="34" charset="-120"/>
                <a:cs typeface="Arial" panose="020B0604020202020204" pitchFamily="34" charset="0"/>
              </a:rPr>
              <a:t>1</a:t>
            </a:r>
            <a:r>
              <a:rPr lang="zh-TW" altLang="zh-TW" sz="2400" u="heavy" dirty="0">
                <a:solidFill>
                  <a:srgbClr val="000000"/>
                </a:solidFill>
                <a:latin typeface="Arial" panose="020B0604020202020204" pitchFamily="34" charset="0"/>
                <a:ea typeface="微軟正黑體" panose="020B0604030504040204" pitchFamily="34" charset="-120"/>
                <a:cs typeface="Arial" panose="020B0604020202020204" pitchFamily="34" charset="0"/>
              </a:rPr>
              <a:t>日完成調整</a:t>
            </a:r>
            <a:r>
              <a:rPr lang="zh-TW" altLang="zh-TW" sz="2400" dirty="0">
                <a:solidFill>
                  <a:srgbClr val="000000"/>
                </a:solidFill>
                <a:latin typeface="Arial" panose="020B0604020202020204" pitchFamily="34" charset="0"/>
                <a:ea typeface="微軟正黑體" panose="020B0604030504040204" pitchFamily="34" charset="-120"/>
                <a:cs typeface="Arial" panose="020B0604020202020204" pitchFamily="34" charset="0"/>
              </a:rPr>
              <a:t>編制內專任教師學術研究加給之校內</a:t>
            </a:r>
            <a:r>
              <a:rPr lang="zh-TW" altLang="zh-TW" sz="24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程序</a:t>
            </a:r>
            <a:r>
              <a:rPr lang="zh-TW" altLang="en-US" sz="24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zh-TW" sz="24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並</a:t>
            </a:r>
            <a:r>
              <a:rPr lang="zh-TW" altLang="zh-TW" sz="2400" dirty="0">
                <a:solidFill>
                  <a:srgbClr val="000000"/>
                </a:solidFill>
                <a:latin typeface="Arial" panose="020B0604020202020204" pitchFamily="34" charset="0"/>
                <a:ea typeface="微軟正黑體" panose="020B0604030504040204" pitchFamily="34" charset="-120"/>
                <a:cs typeface="Arial" panose="020B0604020202020204" pitchFamily="34" charset="0"/>
              </a:rPr>
              <a:t>溯自</a:t>
            </a:r>
            <a:r>
              <a:rPr lang="en-US" altLang="zh-TW" sz="2400" dirty="0">
                <a:solidFill>
                  <a:srgbClr val="000000"/>
                </a:solidFill>
                <a:latin typeface="Arial" panose="020B0604020202020204" pitchFamily="34" charset="0"/>
                <a:ea typeface="微軟正黑體" panose="020B0604030504040204" pitchFamily="34" charset="-120"/>
                <a:cs typeface="Arial" panose="020B0604020202020204" pitchFamily="34" charset="0"/>
              </a:rPr>
              <a:t>114</a:t>
            </a:r>
            <a:r>
              <a:rPr lang="zh-TW" altLang="zh-TW" sz="2400" dirty="0">
                <a:solidFill>
                  <a:srgbClr val="000000"/>
                </a:solidFill>
                <a:latin typeface="Arial" panose="020B0604020202020204" pitchFamily="34" charset="0"/>
                <a:ea typeface="微軟正黑體" panose="020B0604030504040204" pitchFamily="34" charset="-120"/>
                <a:cs typeface="Arial" panose="020B0604020202020204" pitchFamily="34" charset="0"/>
              </a:rPr>
              <a:t>年</a:t>
            </a:r>
            <a:r>
              <a:rPr lang="en-US" altLang="zh-TW" sz="2400" dirty="0">
                <a:solidFill>
                  <a:srgbClr val="000000"/>
                </a:solidFill>
                <a:latin typeface="Arial" panose="020B0604020202020204" pitchFamily="34" charset="0"/>
                <a:ea typeface="微軟正黑體" panose="020B0604030504040204" pitchFamily="34" charset="-120"/>
                <a:cs typeface="Arial" panose="020B0604020202020204" pitchFamily="34" charset="0"/>
              </a:rPr>
              <a:t>1</a:t>
            </a:r>
            <a:r>
              <a:rPr lang="zh-TW" altLang="zh-TW" sz="2400" dirty="0">
                <a:solidFill>
                  <a:srgbClr val="000000"/>
                </a:solidFill>
                <a:latin typeface="Arial" panose="020B0604020202020204" pitchFamily="34" charset="0"/>
                <a:ea typeface="微軟正黑體" panose="020B0604030504040204" pitchFamily="34" charset="-120"/>
                <a:cs typeface="Arial" panose="020B0604020202020204" pitchFamily="34" charset="0"/>
              </a:rPr>
              <a:t>月</a:t>
            </a:r>
            <a:r>
              <a:rPr lang="en-US" altLang="zh-TW" sz="2400" dirty="0">
                <a:solidFill>
                  <a:srgbClr val="000000"/>
                </a:solidFill>
                <a:latin typeface="Arial" panose="020B0604020202020204" pitchFamily="34" charset="0"/>
                <a:ea typeface="微軟正黑體" panose="020B0604030504040204" pitchFamily="34" charset="-120"/>
                <a:cs typeface="Arial" panose="020B0604020202020204" pitchFamily="34" charset="0"/>
              </a:rPr>
              <a:t>1</a:t>
            </a:r>
            <a:r>
              <a:rPr lang="zh-TW" altLang="zh-TW" sz="2400" dirty="0">
                <a:solidFill>
                  <a:srgbClr val="000000"/>
                </a:solidFill>
                <a:latin typeface="Arial" panose="020B0604020202020204" pitchFamily="34" charset="0"/>
                <a:ea typeface="微軟正黑體" panose="020B0604030504040204" pitchFamily="34" charset="-120"/>
                <a:cs typeface="Arial" panose="020B0604020202020204" pitchFamily="34" charset="0"/>
              </a:rPr>
              <a:t>日生效，係以</a:t>
            </a:r>
            <a:r>
              <a:rPr lang="zh-TW" altLang="zh-TW" sz="24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a:t>
            </a:r>
            <a:r>
              <a:rPr lang="en-US" altLang="zh-TW" sz="24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114</a:t>
            </a:r>
            <a:r>
              <a:rPr lang="zh-TW" altLang="zh-TW" sz="24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年</a:t>
            </a:r>
            <a:r>
              <a:rPr lang="en-US" altLang="zh-TW" sz="24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3</a:t>
            </a:r>
            <a:r>
              <a:rPr lang="zh-TW" altLang="zh-TW" sz="24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月</a:t>
            </a:r>
            <a:r>
              <a:rPr lang="en-US" altLang="zh-TW" sz="24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1</a:t>
            </a:r>
            <a:r>
              <a:rPr lang="zh-TW" altLang="zh-TW" sz="24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日」為完成調整變更之時間點</a:t>
            </a:r>
            <a:r>
              <a:rPr lang="zh-TW" altLang="zh-TW" sz="2400" dirty="0">
                <a:solidFill>
                  <a:srgbClr val="000000"/>
                </a:solidFill>
                <a:latin typeface="Arial" panose="020B0604020202020204" pitchFamily="34" charset="0"/>
                <a:ea typeface="微軟正黑體" panose="020B0604030504040204" pitchFamily="34" charset="-120"/>
                <a:cs typeface="Arial" panose="020B0604020202020204" pitchFamily="34" charset="0"/>
              </a:rPr>
              <a:t>，因此，</a:t>
            </a:r>
            <a:r>
              <a:rPr lang="zh-TW" altLang="zh-TW" sz="24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於</a:t>
            </a:r>
            <a:r>
              <a:rPr lang="en-US" altLang="zh-TW" sz="24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114</a:t>
            </a:r>
            <a:r>
              <a:rPr lang="zh-TW" altLang="zh-TW" sz="24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年</a:t>
            </a:r>
            <a:r>
              <a:rPr lang="en-US" altLang="zh-TW" sz="24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3</a:t>
            </a:r>
            <a:r>
              <a:rPr lang="zh-TW" altLang="zh-TW" sz="24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月填報時，該變更之時間點未</a:t>
            </a:r>
            <a:r>
              <a:rPr lang="zh-TW" altLang="zh-TW" sz="2400" b="1" dirty="0" smtClean="0">
                <a:solidFill>
                  <a:srgbClr val="FF0000"/>
                </a:solidFill>
                <a:latin typeface="Arial" panose="020B0604020202020204" pitchFamily="34" charset="0"/>
                <a:ea typeface="微軟正黑體" panose="020B0604030504040204" pitchFamily="34" charset="-120"/>
                <a:cs typeface="Arial" panose="020B0604020202020204" pitchFamily="34" charset="0"/>
              </a:rPr>
              <a:t>落</a:t>
            </a:r>
            <a:r>
              <a:rPr lang="zh-TW" altLang="en-US" sz="2400" b="1" dirty="0" smtClean="0">
                <a:solidFill>
                  <a:srgbClr val="FF0000"/>
                </a:solidFill>
                <a:latin typeface="Arial" panose="020B0604020202020204" pitchFamily="34" charset="0"/>
                <a:ea typeface="微軟正黑體" panose="020B0604030504040204" pitchFamily="34" charset="-120"/>
                <a:cs typeface="Arial" panose="020B0604020202020204" pitchFamily="34" charset="0"/>
              </a:rPr>
              <a:t>在</a:t>
            </a:r>
            <a:r>
              <a:rPr lang="zh-TW" altLang="zh-TW" sz="2400" b="1" dirty="0" smtClean="0">
                <a:solidFill>
                  <a:srgbClr val="FF0000"/>
                </a:solidFill>
                <a:latin typeface="Arial" panose="020B0604020202020204" pitchFamily="34" charset="0"/>
                <a:ea typeface="微軟正黑體" panose="020B0604030504040204" pitchFamily="34" charset="-120"/>
                <a:cs typeface="Arial" panose="020B0604020202020204" pitchFamily="34" charset="0"/>
              </a:rPr>
              <a:t>該</a:t>
            </a:r>
            <a:r>
              <a:rPr lang="zh-TW" altLang="zh-TW" sz="24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次填報區間</a:t>
            </a:r>
            <a:r>
              <a:rPr lang="en-US" altLang="zh-TW" sz="24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(113</a:t>
            </a:r>
            <a:r>
              <a:rPr lang="zh-TW" altLang="zh-TW" sz="24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年</a:t>
            </a:r>
            <a:r>
              <a:rPr lang="en-US" altLang="zh-TW" sz="24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8</a:t>
            </a:r>
            <a:r>
              <a:rPr lang="zh-TW" altLang="zh-TW" sz="24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月</a:t>
            </a:r>
            <a:r>
              <a:rPr lang="en-US" altLang="zh-TW" sz="24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1</a:t>
            </a:r>
            <a:r>
              <a:rPr lang="zh-TW" altLang="zh-TW" sz="24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日至</a:t>
            </a:r>
            <a:r>
              <a:rPr lang="en-US" altLang="zh-TW" sz="24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114</a:t>
            </a:r>
            <a:r>
              <a:rPr lang="zh-TW" altLang="zh-TW" sz="24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年</a:t>
            </a:r>
            <a:r>
              <a:rPr lang="en-US" altLang="zh-TW" sz="24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1</a:t>
            </a:r>
            <a:r>
              <a:rPr lang="zh-TW" altLang="zh-TW" sz="24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月</a:t>
            </a:r>
            <a:r>
              <a:rPr lang="en-US" altLang="zh-TW" sz="24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31</a:t>
            </a:r>
            <a:r>
              <a:rPr lang="zh-TW" altLang="zh-TW" sz="24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日</a:t>
            </a:r>
            <a:r>
              <a:rPr lang="en-US" altLang="zh-TW" sz="24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a:t>
            </a:r>
            <a:r>
              <a:rPr lang="zh-TW" altLang="zh-TW" sz="24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，應填「否」</a:t>
            </a:r>
            <a:r>
              <a:rPr lang="zh-TW" altLang="zh-TW" sz="2400" dirty="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en-US" altLang="zh-TW" sz="2400" u="heavy" dirty="0">
                <a:solidFill>
                  <a:srgbClr val="000000"/>
                </a:solidFill>
                <a:latin typeface="Arial" panose="020B0604020202020204" pitchFamily="34" charset="0"/>
                <a:ea typeface="微軟正黑體" panose="020B0604030504040204" pitchFamily="34" charset="-120"/>
                <a:cs typeface="Arial" panose="020B0604020202020204" pitchFamily="34" charset="0"/>
              </a:rPr>
              <a:t>114</a:t>
            </a:r>
            <a:r>
              <a:rPr lang="zh-TW" altLang="zh-TW" sz="2400" u="heavy" dirty="0">
                <a:solidFill>
                  <a:srgbClr val="000000"/>
                </a:solidFill>
                <a:latin typeface="Arial" panose="020B0604020202020204" pitchFamily="34" charset="0"/>
                <a:ea typeface="微軟正黑體" panose="020B0604030504040204" pitchFamily="34" charset="-120"/>
                <a:cs typeface="Arial" panose="020B0604020202020204" pitchFamily="34" charset="0"/>
              </a:rPr>
              <a:t>年</a:t>
            </a:r>
            <a:r>
              <a:rPr lang="en-US" altLang="zh-TW" sz="2400" u="heavy" dirty="0">
                <a:solidFill>
                  <a:srgbClr val="000000"/>
                </a:solidFill>
                <a:latin typeface="Arial" panose="020B0604020202020204" pitchFamily="34" charset="0"/>
                <a:ea typeface="微軟正黑體" panose="020B0604030504040204" pitchFamily="34" charset="-120"/>
                <a:cs typeface="Arial" panose="020B0604020202020204" pitchFamily="34" charset="0"/>
              </a:rPr>
              <a:t>10</a:t>
            </a:r>
            <a:r>
              <a:rPr lang="zh-TW" altLang="zh-TW" sz="2400" u="heavy" dirty="0">
                <a:solidFill>
                  <a:srgbClr val="000000"/>
                </a:solidFill>
                <a:latin typeface="Arial" panose="020B0604020202020204" pitchFamily="34" charset="0"/>
                <a:ea typeface="微軟正黑體" panose="020B0604030504040204" pitchFamily="34" charset="-120"/>
                <a:cs typeface="Arial" panose="020B0604020202020204" pitchFamily="34" charset="0"/>
              </a:rPr>
              <a:t>月填報，該變更之時間點</a:t>
            </a:r>
            <a:r>
              <a:rPr lang="zh-TW" altLang="zh-TW" sz="2400" u="heavy"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落</a:t>
            </a:r>
            <a:r>
              <a:rPr lang="zh-TW" altLang="en-US" sz="2400" u="heavy"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在</a:t>
            </a:r>
            <a:r>
              <a:rPr lang="zh-TW" altLang="zh-TW" sz="2400" u="heavy"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該</a:t>
            </a:r>
            <a:r>
              <a:rPr lang="zh-TW" altLang="zh-TW" sz="2400" u="heavy" dirty="0">
                <a:solidFill>
                  <a:srgbClr val="000000"/>
                </a:solidFill>
                <a:latin typeface="Arial" panose="020B0604020202020204" pitchFamily="34" charset="0"/>
                <a:ea typeface="微軟正黑體" panose="020B0604030504040204" pitchFamily="34" charset="-120"/>
                <a:cs typeface="Arial" panose="020B0604020202020204" pitchFamily="34" charset="0"/>
              </a:rPr>
              <a:t>次填報區間</a:t>
            </a:r>
            <a:r>
              <a:rPr lang="en-US" altLang="zh-TW" sz="2400" u="heavy" dirty="0">
                <a:solidFill>
                  <a:srgbClr val="000000"/>
                </a:solidFill>
                <a:latin typeface="Arial" panose="020B0604020202020204" pitchFamily="34" charset="0"/>
                <a:ea typeface="微軟正黑體" panose="020B0604030504040204" pitchFamily="34" charset="-120"/>
                <a:cs typeface="Arial" panose="020B0604020202020204" pitchFamily="34" charset="0"/>
              </a:rPr>
              <a:t>(114</a:t>
            </a:r>
            <a:r>
              <a:rPr lang="zh-TW" altLang="zh-TW" sz="2400" u="heavy" dirty="0">
                <a:solidFill>
                  <a:srgbClr val="000000"/>
                </a:solidFill>
                <a:latin typeface="Arial" panose="020B0604020202020204" pitchFamily="34" charset="0"/>
                <a:ea typeface="微軟正黑體" panose="020B0604030504040204" pitchFamily="34" charset="-120"/>
                <a:cs typeface="Arial" panose="020B0604020202020204" pitchFamily="34" charset="0"/>
              </a:rPr>
              <a:t>年</a:t>
            </a:r>
            <a:r>
              <a:rPr lang="en-US" altLang="zh-TW" sz="2400" u="heavy" dirty="0">
                <a:solidFill>
                  <a:srgbClr val="000000"/>
                </a:solidFill>
                <a:latin typeface="Arial" panose="020B0604020202020204" pitchFamily="34" charset="0"/>
                <a:ea typeface="微軟正黑體" panose="020B0604030504040204" pitchFamily="34" charset="-120"/>
                <a:cs typeface="Arial" panose="020B0604020202020204" pitchFamily="34" charset="0"/>
              </a:rPr>
              <a:t>2</a:t>
            </a:r>
            <a:r>
              <a:rPr lang="zh-TW" altLang="zh-TW" sz="2400" u="heavy" dirty="0">
                <a:solidFill>
                  <a:srgbClr val="000000"/>
                </a:solidFill>
                <a:latin typeface="Arial" panose="020B0604020202020204" pitchFamily="34" charset="0"/>
                <a:ea typeface="微軟正黑體" panose="020B0604030504040204" pitchFamily="34" charset="-120"/>
                <a:cs typeface="Arial" panose="020B0604020202020204" pitchFamily="34" charset="0"/>
              </a:rPr>
              <a:t>月</a:t>
            </a:r>
            <a:r>
              <a:rPr lang="en-US" altLang="zh-TW" sz="2400" u="heavy" dirty="0">
                <a:solidFill>
                  <a:srgbClr val="000000"/>
                </a:solidFill>
                <a:latin typeface="Arial" panose="020B0604020202020204" pitchFamily="34" charset="0"/>
                <a:ea typeface="微軟正黑體" panose="020B0604030504040204" pitchFamily="34" charset="-120"/>
                <a:cs typeface="Arial" panose="020B0604020202020204" pitchFamily="34" charset="0"/>
              </a:rPr>
              <a:t>1</a:t>
            </a:r>
            <a:r>
              <a:rPr lang="zh-TW" altLang="zh-TW" sz="2400" u="heavy" dirty="0">
                <a:solidFill>
                  <a:srgbClr val="000000"/>
                </a:solidFill>
                <a:latin typeface="Arial" panose="020B0604020202020204" pitchFamily="34" charset="0"/>
                <a:ea typeface="微軟正黑體" panose="020B0604030504040204" pitchFamily="34" charset="-120"/>
                <a:cs typeface="Arial" panose="020B0604020202020204" pitchFamily="34" charset="0"/>
              </a:rPr>
              <a:t>日至</a:t>
            </a:r>
            <a:r>
              <a:rPr lang="en-US" altLang="zh-TW" sz="2400" u="heavy" dirty="0">
                <a:solidFill>
                  <a:srgbClr val="000000"/>
                </a:solidFill>
                <a:latin typeface="Arial" panose="020B0604020202020204" pitchFamily="34" charset="0"/>
                <a:ea typeface="微軟正黑體" panose="020B0604030504040204" pitchFamily="34" charset="-120"/>
                <a:cs typeface="Arial" panose="020B0604020202020204" pitchFamily="34" charset="0"/>
              </a:rPr>
              <a:t>114</a:t>
            </a:r>
            <a:r>
              <a:rPr lang="zh-TW" altLang="zh-TW" sz="2400" u="heavy" dirty="0">
                <a:solidFill>
                  <a:srgbClr val="000000"/>
                </a:solidFill>
                <a:latin typeface="Arial" panose="020B0604020202020204" pitchFamily="34" charset="0"/>
                <a:ea typeface="微軟正黑體" panose="020B0604030504040204" pitchFamily="34" charset="-120"/>
                <a:cs typeface="Arial" panose="020B0604020202020204" pitchFamily="34" charset="0"/>
              </a:rPr>
              <a:t>年</a:t>
            </a:r>
            <a:r>
              <a:rPr lang="en-US" altLang="zh-TW" sz="2400" u="heavy" dirty="0">
                <a:solidFill>
                  <a:srgbClr val="000000"/>
                </a:solidFill>
                <a:latin typeface="Arial" panose="020B0604020202020204" pitchFamily="34" charset="0"/>
                <a:ea typeface="微軟正黑體" panose="020B0604030504040204" pitchFamily="34" charset="-120"/>
                <a:cs typeface="Arial" panose="020B0604020202020204" pitchFamily="34" charset="0"/>
              </a:rPr>
              <a:t>7</a:t>
            </a:r>
            <a:r>
              <a:rPr lang="zh-TW" altLang="zh-TW" sz="2400" u="heavy" dirty="0">
                <a:solidFill>
                  <a:srgbClr val="000000"/>
                </a:solidFill>
                <a:latin typeface="Arial" panose="020B0604020202020204" pitchFamily="34" charset="0"/>
                <a:ea typeface="微軟正黑體" panose="020B0604030504040204" pitchFamily="34" charset="-120"/>
                <a:cs typeface="Arial" panose="020B0604020202020204" pitchFamily="34" charset="0"/>
              </a:rPr>
              <a:t>月</a:t>
            </a:r>
            <a:r>
              <a:rPr lang="en-US" altLang="zh-TW" sz="2400" u="heavy" dirty="0">
                <a:solidFill>
                  <a:srgbClr val="000000"/>
                </a:solidFill>
                <a:latin typeface="Arial" panose="020B0604020202020204" pitchFamily="34" charset="0"/>
                <a:ea typeface="微軟正黑體" panose="020B0604030504040204" pitchFamily="34" charset="-120"/>
                <a:cs typeface="Arial" panose="020B0604020202020204" pitchFamily="34" charset="0"/>
              </a:rPr>
              <a:t>31</a:t>
            </a:r>
            <a:r>
              <a:rPr lang="zh-TW" altLang="zh-TW" sz="2400" u="heavy" dirty="0">
                <a:solidFill>
                  <a:srgbClr val="000000"/>
                </a:solidFill>
                <a:latin typeface="Arial" panose="020B0604020202020204" pitchFamily="34" charset="0"/>
                <a:ea typeface="微軟正黑體" panose="020B0604030504040204" pitchFamily="34" charset="-120"/>
                <a:cs typeface="Arial" panose="020B0604020202020204" pitchFamily="34" charset="0"/>
              </a:rPr>
              <a:t>日</a:t>
            </a:r>
            <a:r>
              <a:rPr lang="en-US" altLang="zh-TW" sz="2400" u="heavy" dirty="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zh-TW" sz="2400" u="heavy" dirty="0">
                <a:solidFill>
                  <a:srgbClr val="000000"/>
                </a:solidFill>
                <a:latin typeface="Arial" panose="020B0604020202020204" pitchFamily="34" charset="0"/>
                <a:ea typeface="微軟正黑體" panose="020B0604030504040204" pitchFamily="34" charset="-120"/>
                <a:cs typeface="Arial" panose="020B0604020202020204" pitchFamily="34" charset="0"/>
              </a:rPr>
              <a:t>，應填「是」</a:t>
            </a:r>
            <a:r>
              <a:rPr lang="zh-TW" altLang="zh-TW" sz="2400" dirty="0">
                <a:solidFill>
                  <a:srgbClr val="000000"/>
                </a:solidFill>
                <a:latin typeface="Arial" panose="020B0604020202020204" pitchFamily="34" charset="0"/>
                <a:ea typeface="微軟正黑體" panose="020B0604030504040204" pitchFamily="34" charset="-120"/>
                <a:cs typeface="Arial" panose="020B0604020202020204" pitchFamily="34" charset="0"/>
              </a:rPr>
              <a:t>。</a:t>
            </a:r>
            <a:endParaRPr lang="en-US" altLang="zh-TW" sz="2400" dirty="0">
              <a:solidFill>
                <a:srgbClr val="000000"/>
              </a:solidFill>
              <a:latin typeface="Arial" panose="020B0604020202020204" pitchFamily="34" charset="0"/>
              <a:ea typeface="微軟正黑體" panose="020B0604030504040204" pitchFamily="34" charset="-120"/>
              <a:cs typeface="Arial" panose="020B0604020202020204" pitchFamily="34" charset="0"/>
            </a:endParaRPr>
          </a:p>
        </p:txBody>
      </p:sp>
      <p:graphicFrame>
        <p:nvGraphicFramePr>
          <p:cNvPr id="2" name="表格 1"/>
          <p:cNvGraphicFramePr>
            <a:graphicFrameLocks noGrp="1"/>
          </p:cNvGraphicFramePr>
          <p:nvPr>
            <p:extLst>
              <p:ext uri="{D42A27DB-BD31-4B8C-83A1-F6EECF244321}">
                <p14:modId xmlns:p14="http://schemas.microsoft.com/office/powerpoint/2010/main" val="1090541652"/>
              </p:ext>
            </p:extLst>
          </p:nvPr>
        </p:nvGraphicFramePr>
        <p:xfrm>
          <a:off x="170783" y="861667"/>
          <a:ext cx="11859772" cy="1942809"/>
        </p:xfrm>
        <a:graphic>
          <a:graphicData uri="http://schemas.openxmlformats.org/drawingml/2006/table">
            <a:tbl>
              <a:tblPr firstRow="1" firstCol="1" bandRow="1"/>
              <a:tblGrid>
                <a:gridCol w="213265">
                  <a:extLst>
                    <a:ext uri="{9D8B030D-6E8A-4147-A177-3AD203B41FA5}">
                      <a16:colId xmlns:a16="http://schemas.microsoft.com/office/drawing/2014/main" val="3106349685"/>
                    </a:ext>
                  </a:extLst>
                </a:gridCol>
                <a:gridCol w="182880">
                  <a:extLst>
                    <a:ext uri="{9D8B030D-6E8A-4147-A177-3AD203B41FA5}">
                      <a16:colId xmlns:a16="http://schemas.microsoft.com/office/drawing/2014/main" val="638944781"/>
                    </a:ext>
                  </a:extLst>
                </a:gridCol>
                <a:gridCol w="813816">
                  <a:extLst>
                    <a:ext uri="{9D8B030D-6E8A-4147-A177-3AD203B41FA5}">
                      <a16:colId xmlns:a16="http://schemas.microsoft.com/office/drawing/2014/main" val="4077172418"/>
                    </a:ext>
                  </a:extLst>
                </a:gridCol>
                <a:gridCol w="1307592">
                  <a:extLst>
                    <a:ext uri="{9D8B030D-6E8A-4147-A177-3AD203B41FA5}">
                      <a16:colId xmlns:a16="http://schemas.microsoft.com/office/drawing/2014/main" val="2081270195"/>
                    </a:ext>
                  </a:extLst>
                </a:gridCol>
                <a:gridCol w="987552">
                  <a:extLst>
                    <a:ext uri="{9D8B030D-6E8A-4147-A177-3AD203B41FA5}">
                      <a16:colId xmlns:a16="http://schemas.microsoft.com/office/drawing/2014/main" val="1977574363"/>
                    </a:ext>
                  </a:extLst>
                </a:gridCol>
                <a:gridCol w="951919">
                  <a:extLst>
                    <a:ext uri="{9D8B030D-6E8A-4147-A177-3AD203B41FA5}">
                      <a16:colId xmlns:a16="http://schemas.microsoft.com/office/drawing/2014/main" val="1017983629"/>
                    </a:ext>
                  </a:extLst>
                </a:gridCol>
                <a:gridCol w="663072">
                  <a:extLst>
                    <a:ext uri="{9D8B030D-6E8A-4147-A177-3AD203B41FA5}">
                      <a16:colId xmlns:a16="http://schemas.microsoft.com/office/drawing/2014/main" val="1132467015"/>
                    </a:ext>
                  </a:extLst>
                </a:gridCol>
                <a:gridCol w="478985">
                  <a:extLst>
                    <a:ext uri="{9D8B030D-6E8A-4147-A177-3AD203B41FA5}">
                      <a16:colId xmlns:a16="http://schemas.microsoft.com/office/drawing/2014/main" val="1767534634"/>
                    </a:ext>
                  </a:extLst>
                </a:gridCol>
                <a:gridCol w="466344">
                  <a:extLst>
                    <a:ext uri="{9D8B030D-6E8A-4147-A177-3AD203B41FA5}">
                      <a16:colId xmlns:a16="http://schemas.microsoft.com/office/drawing/2014/main" val="2935933799"/>
                    </a:ext>
                  </a:extLst>
                </a:gridCol>
                <a:gridCol w="676656">
                  <a:extLst>
                    <a:ext uri="{9D8B030D-6E8A-4147-A177-3AD203B41FA5}">
                      <a16:colId xmlns:a16="http://schemas.microsoft.com/office/drawing/2014/main" val="3307302901"/>
                    </a:ext>
                  </a:extLst>
                </a:gridCol>
                <a:gridCol w="1851793">
                  <a:extLst>
                    <a:ext uri="{9D8B030D-6E8A-4147-A177-3AD203B41FA5}">
                      <a16:colId xmlns:a16="http://schemas.microsoft.com/office/drawing/2014/main" val="2293016818"/>
                    </a:ext>
                  </a:extLst>
                </a:gridCol>
                <a:gridCol w="973703">
                  <a:extLst>
                    <a:ext uri="{9D8B030D-6E8A-4147-A177-3AD203B41FA5}">
                      <a16:colId xmlns:a16="http://schemas.microsoft.com/office/drawing/2014/main" val="3229786129"/>
                    </a:ext>
                  </a:extLst>
                </a:gridCol>
                <a:gridCol w="2292195">
                  <a:extLst>
                    <a:ext uri="{9D8B030D-6E8A-4147-A177-3AD203B41FA5}">
                      <a16:colId xmlns:a16="http://schemas.microsoft.com/office/drawing/2014/main" val="2072927569"/>
                    </a:ext>
                  </a:extLst>
                </a:gridCol>
              </a:tblGrid>
              <a:tr h="252597">
                <a:tc rowSpan="4">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學年度</a:t>
                      </a: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rowSpan="4">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學期</a:t>
                      </a: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rowSpan="4">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教師職級</a:t>
                      </a: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聘書</a:t>
                      </a: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rowSpan="4">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現行本薪</a:t>
                      </a: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年功薪</a:t>
                      </a: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月支數額</a:t>
                      </a:r>
                    </a:p>
                  </a:txBody>
                  <a:tcPr marL="17780" marR="17780" marT="0" marB="0">
                    <a:lnL w="12700" cap="flat" cmpd="sng"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9">
                  <a:txBody>
                    <a:bodyPr/>
                    <a:lstStyle/>
                    <a:p>
                      <a:pPr marL="0" algn="ctr" defTabSz="914400" rtl="0" eaLnBrk="1" latinLnBrk="0" hangingPunct="1">
                        <a:lnSpc>
                          <a:spcPts val="1200"/>
                        </a:lnSpc>
                        <a:spcAft>
                          <a:spcPts val="0"/>
                        </a:spcAft>
                      </a:pPr>
                      <a:r>
                        <a:rPr kumimoji="0" lang="zh-TW" sz="12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學術研究加給數額及調整情形</a:t>
                      </a:r>
                    </a:p>
                  </a:txBody>
                  <a:tcPr marL="17780" marR="17780" marT="0" marB="0" anchor="ctr">
                    <a:lnL w="571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3073501205"/>
                  </a:ext>
                </a:extLst>
              </a:tr>
              <a:tr h="191228">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rowSpan="3">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現行學術研究加給支給數額是否採分級制</a:t>
                      </a:r>
                    </a:p>
                  </a:txBody>
                  <a:tcPr marL="17780" marR="17780" marT="0" marB="0">
                    <a:lnL w="571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5">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現行學術研究加給支給情形</a:t>
                      </a: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單位：元</a:t>
                      </a: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rowSpan="2" gridSpan="3">
                  <a:txBody>
                    <a:bodyPr/>
                    <a:lstStyle/>
                    <a:p>
                      <a:pPr marL="0" algn="ctr" defTabSz="914400" rtl="0" eaLnBrk="1" latinLnBrk="0" hangingPunct="1">
                        <a:lnSpc>
                          <a:spcPts val="1200"/>
                        </a:lnSpc>
                        <a:spcAft>
                          <a:spcPts val="0"/>
                        </a:spcAft>
                      </a:pPr>
                      <a:r>
                        <a:rPr kumimoji="0" lang="zh-TW" sz="12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調整學術研究加給情形</a:t>
                      </a: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rowSpan="2" hMerge="1">
                  <a:txBody>
                    <a:bodyPr/>
                    <a:lstStyle/>
                    <a:p>
                      <a:endParaRPr lang="zh-TW" altLang="en-US"/>
                    </a:p>
                  </a:txBody>
                  <a:tcPr/>
                </a:tc>
                <a:tc rowSpan="2" hMerge="1">
                  <a:txBody>
                    <a:bodyPr/>
                    <a:lstStyle/>
                    <a:p>
                      <a:endParaRPr lang="zh-TW" altLang="en-US"/>
                    </a:p>
                  </a:txBody>
                  <a:tcPr/>
                </a:tc>
                <a:extLst>
                  <a:ext uri="{0D108BD9-81ED-4DB2-BD59-A6C34878D82A}">
                    <a16:rowId xmlns:a16="http://schemas.microsoft.com/office/drawing/2014/main" val="118049097"/>
                  </a:ext>
                </a:extLst>
              </a:tr>
              <a:tr h="127700">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gridSpan="2">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支給數額規定</a:t>
                      </a: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TW" altLang="en-US"/>
                    </a:p>
                  </a:txBody>
                  <a:tcPr/>
                </a:tc>
                <a:tc gridSpan="3">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依聘約所載數額支給情形</a:t>
                      </a: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zh-TW" altLang="en-US"/>
                    </a:p>
                  </a:txBody>
                  <a:tcPr/>
                </a:tc>
                <a:tc hMerge="1">
                  <a:txBody>
                    <a:bodyPr/>
                    <a:lstStyle/>
                    <a:p>
                      <a:endParaRPr lang="zh-TW" altLang="en-US"/>
                    </a:p>
                  </a:txBody>
                  <a:tcPr/>
                </a:tc>
                <a:tc gridSpan="3" vMerge="1">
                  <a:txBody>
                    <a:bodyPr/>
                    <a:lstStyle/>
                    <a:p>
                      <a:endParaRPr lang="zh-TW" altLang="en-US"/>
                    </a:p>
                  </a:txBody>
                  <a:tcPr/>
                </a:tc>
                <a:tc hMerge="1" vMerge="1">
                  <a:txBody>
                    <a:bodyPr/>
                    <a:lstStyle/>
                    <a:p>
                      <a:endParaRPr lang="zh-TW" altLang="en-US"/>
                    </a:p>
                  </a:txBody>
                  <a:tcPr/>
                </a:tc>
                <a:tc hMerge="1" vMerge="1">
                  <a:txBody>
                    <a:bodyPr/>
                    <a:lstStyle/>
                    <a:p>
                      <a:endParaRPr lang="zh-TW" altLang="en-US"/>
                    </a:p>
                  </a:txBody>
                  <a:tcPr/>
                </a:tc>
                <a:extLst>
                  <a:ext uri="{0D108BD9-81ED-4DB2-BD59-A6C34878D82A}">
                    <a16:rowId xmlns:a16="http://schemas.microsoft.com/office/drawing/2014/main" val="2905221241"/>
                  </a:ext>
                </a:extLst>
              </a:tr>
              <a:tr h="366040">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a:txBody>
                    <a:bodyPr/>
                    <a:lstStyle/>
                    <a:p>
                      <a:pPr marL="0" algn="l" defTabSz="914400" rtl="0" eaLnBrk="1" latinLnBrk="0" hangingPunct="1">
                        <a:lnSpc>
                          <a:spcPts val="1200"/>
                        </a:lnSpc>
                        <a:spcAft>
                          <a:spcPts val="0"/>
                        </a:spcAft>
                      </a:pPr>
                      <a:r>
                        <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規定開始適用之日期</a:t>
                      </a: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規定支給數額</a:t>
                      </a: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支</a:t>
                      </a:r>
                      <a:r>
                        <a:rPr kumimoji="0" lang="zh-TW" sz="800" b="1" i="0" u="none" strike="noStrike" kern="1200" cap="none" normalizeH="0" baseline="0" dirty="0" smtClean="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給人數</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支</a:t>
                      </a:r>
                      <a:r>
                        <a:rPr kumimoji="0" lang="zh-TW" sz="800" b="1" i="0" u="none" strike="noStrike" kern="1200" cap="none" normalizeH="0" baseline="0" dirty="0" smtClean="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給總額</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algn="l" defTabSz="914400" rtl="0" eaLnBrk="1" latinLnBrk="0" hangingPunct="1">
                        <a:lnSpc>
                          <a:spcPts val="1200"/>
                        </a:lnSpc>
                        <a:spcAft>
                          <a:spcPts val="0"/>
                        </a:spcAft>
                      </a:pPr>
                      <a:r>
                        <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平均支給數額</a:t>
                      </a: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algn="ctr" defTabSz="914400" rtl="0" eaLnBrk="1" latinLnBrk="0" hangingPunct="1">
                        <a:lnSpc>
                          <a:spcPts val="1200"/>
                        </a:lnSpc>
                        <a:spcAft>
                          <a:spcPts val="0"/>
                        </a:spcAft>
                      </a:pPr>
                      <a:r>
                        <a:rPr kumimoji="0" lang="zh-TW" sz="12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是否調整</a:t>
                      </a: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支給數額調整情形</a:t>
                      </a: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經與教師協議，並納入聘約</a:t>
                      </a: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871386587"/>
                  </a:ext>
                </a:extLst>
              </a:tr>
              <a:tr h="244914">
                <a:tc rowSpan="4">
                  <a:txBody>
                    <a:bodyPr/>
                    <a:lstStyle/>
                    <a:p>
                      <a:pPr marL="0" algn="l"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rowSpan="4">
                  <a:txBody>
                    <a:bodyPr/>
                    <a:lstStyle/>
                    <a:p>
                      <a:pPr marL="0" algn="l"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algn="l" defTabSz="914400" rtl="0" eaLnBrk="1" latinLnBrk="0" hangingPunct="1">
                        <a:lnSpc>
                          <a:spcPts val="1200"/>
                        </a:lnSpc>
                        <a:spcAft>
                          <a:spcPts val="0"/>
                        </a:spcAft>
                      </a:pPr>
                      <a:r>
                        <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教授</a:t>
                      </a: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rowSpan="4">
                  <a:txBody>
                    <a:bodyPr/>
                    <a:lstStyle/>
                    <a:p>
                      <a:pPr marL="0" indent="-99060" algn="l"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與公立大專校院一致</a:t>
                      </a:r>
                    </a:p>
                    <a:p>
                      <a:pPr marL="0" indent="-71120" algn="l"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高於公立大專校院</a:t>
                      </a:r>
                    </a:p>
                    <a:p>
                      <a:pPr marL="0" indent="-71120" algn="l"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低於公立大專校院</a:t>
                      </a:r>
                    </a:p>
                    <a:p>
                      <a:pPr marL="0" algn="l"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其他</a:t>
                      </a:r>
                    </a:p>
                  </a:txBody>
                  <a:tcPr marL="17780" marR="17780" marT="0" marB="0">
                    <a:lnL w="12700" cap="flat" cmpd="sng"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rowSpan="4">
                  <a:txBody>
                    <a:bodyPr/>
                    <a:lstStyle/>
                    <a:p>
                      <a:pPr marL="0" indent="-196850" algn="l"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是</a:t>
                      </a: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分級制</a:t>
                      </a: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p>
                      <a:pPr marL="0" indent="-196850" algn="l"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否</a:t>
                      </a: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非分級制</a:t>
                      </a: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lnL w="571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rowSpan="4">
                  <a:txBody>
                    <a:bodyPr/>
                    <a:lstStyle/>
                    <a:p>
                      <a:pPr marL="0" algn="l"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年</a:t>
                      </a: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月</a:t>
                      </a: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日</a:t>
                      </a: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並上傳相關規定檔案</a:t>
                      </a: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rowSpan="4">
                  <a:txBody>
                    <a:bodyPr/>
                    <a:lstStyle/>
                    <a:p>
                      <a:pPr marL="0" algn="l"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rowSpan="4">
                  <a:txBody>
                    <a:bodyPr/>
                    <a:lstStyle/>
                    <a:p>
                      <a:pPr marL="0" algn="l"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rowSpan="4">
                  <a:txBody>
                    <a:bodyPr/>
                    <a:lstStyle/>
                    <a:p>
                      <a:pPr marL="0" algn="l"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rowSpan="4">
                  <a:txBody>
                    <a:bodyPr/>
                    <a:lstStyle/>
                    <a:p>
                      <a:pPr marL="0" algn="l" defTabSz="914400" rtl="0" eaLnBrk="1" latinLnBrk="0" hangingPunct="1">
                        <a:lnSpc>
                          <a:spcPts val="1200"/>
                        </a:lnSpc>
                        <a:spcAft>
                          <a:spcPts val="0"/>
                        </a:spcAft>
                      </a:pPr>
                      <a:r>
                        <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系統自動計算</a:t>
                      </a: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rowSpan="4">
                  <a:txBody>
                    <a:bodyPr/>
                    <a:lstStyle/>
                    <a:p>
                      <a:pPr marL="0" indent="-251460" algn="l" defTabSz="914400" rtl="0" eaLnBrk="1" latinLnBrk="0" hangingPunct="1">
                        <a:lnSpc>
                          <a:spcPct val="150000"/>
                        </a:lnSpc>
                        <a:spcAft>
                          <a:spcPts val="0"/>
                        </a:spcAft>
                      </a:pPr>
                      <a:r>
                        <a:rPr kumimoji="0" lang="en-US" sz="1200" b="1" i="0" u="none" strike="noStrike" kern="1200" cap="none" normalizeH="0" baseline="0" dirty="0" smtClean="0">
                          <a:ln>
                            <a:noFill/>
                          </a:ln>
                          <a:solidFill>
                            <a:schemeClr val="tx1"/>
                          </a:solidFill>
                          <a:effectLst/>
                          <a:latin typeface="細明體" panose="02020509000000000000" pitchFamily="49" charset="-120"/>
                          <a:ea typeface="細明體" panose="02020509000000000000" pitchFamily="49" charset="-120"/>
                          <a:cs typeface="Arial" panose="020B0604020202020204" pitchFamily="34" charset="0"/>
                        </a:rPr>
                        <a:t>□</a:t>
                      </a:r>
                      <a:r>
                        <a:rPr kumimoji="0" lang="zh-TW" sz="1200" b="1" i="0" u="none" strike="noStrike" kern="1200" cap="none" normalizeH="0" baseline="0" dirty="0" smtClean="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是</a:t>
                      </a:r>
                      <a:r>
                        <a:rPr kumimoji="0" lang="en-US" sz="12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zh-TW" sz="12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包括配合軍公教員工待遇調整者</a:t>
                      </a:r>
                      <a:r>
                        <a:rPr kumimoji="0" lang="en-US" sz="12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a:t>
                      </a:r>
                      <a:endParaRPr kumimoji="0" lang="zh-TW" sz="12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p>
                      <a:pPr marL="0" algn="l" defTabSz="914400" rtl="0" eaLnBrk="1" latinLnBrk="0" hangingPunct="1">
                        <a:lnSpc>
                          <a:spcPct val="150000"/>
                        </a:lnSpc>
                        <a:spcAft>
                          <a:spcPts val="0"/>
                        </a:spcAft>
                      </a:pPr>
                      <a:r>
                        <a:rPr kumimoji="0" lang="en-US" altLang="zh-TW" sz="1200" b="1" i="0" u="none" strike="noStrike" kern="1200" cap="none" normalizeH="0" baseline="0" dirty="0" smtClean="0">
                          <a:ln>
                            <a:noFill/>
                          </a:ln>
                          <a:solidFill>
                            <a:schemeClr val="tx1"/>
                          </a:solidFill>
                          <a:effectLst/>
                          <a:latin typeface="細明體" panose="02020509000000000000" pitchFamily="49" charset="-120"/>
                          <a:ea typeface="細明體" panose="02020509000000000000" pitchFamily="49" charset="-120"/>
                          <a:cs typeface="Arial" panose="020B0604020202020204" pitchFamily="34" charset="0"/>
                        </a:rPr>
                        <a:t>□</a:t>
                      </a:r>
                      <a:r>
                        <a:rPr kumimoji="0" lang="zh-TW" sz="1200" b="1" i="0" u="none" strike="noStrike" kern="1200" cap="none" normalizeH="0" baseline="0" dirty="0" smtClean="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否</a:t>
                      </a:r>
                      <a:r>
                        <a:rPr kumimoji="0" lang="en-US" sz="1200" b="1" i="0" u="none" strike="noStrike" kern="1200" cap="none" normalizeH="0" baseline="0" dirty="0" smtClean="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zh-TW" sz="12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右列免填</a:t>
                      </a:r>
                      <a:r>
                        <a:rPr kumimoji="0" lang="en-US" sz="12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a:t>
                      </a:r>
                      <a:endParaRPr kumimoji="0" lang="zh-TW" sz="12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rowSpan="4">
                  <a:txBody>
                    <a:bodyPr/>
                    <a:lstStyle/>
                    <a:p>
                      <a:pPr marL="0" algn="l"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調高</a:t>
                      </a:r>
                    </a:p>
                    <a:p>
                      <a:pPr marL="0" algn="l"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調低</a:t>
                      </a: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rowSpan="4">
                  <a:txBody>
                    <a:bodyPr/>
                    <a:lstStyle/>
                    <a:p>
                      <a:pPr marL="0" indent="-127000" algn="l"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全部完成，完成人數</a:t>
                      </a: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位</a:t>
                      </a:r>
                    </a:p>
                    <a:p>
                      <a:pPr marL="0" indent="-127000" algn="l"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部分完成，完成人數</a:t>
                      </a: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位、未完成人數</a:t>
                      </a: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位</a:t>
                      </a:r>
                    </a:p>
                    <a:p>
                      <a:pPr marL="0" indent="-127000" algn="l"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全部未完成，未完成人數</a:t>
                      </a: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位</a:t>
                      </a: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410875691"/>
                  </a:ext>
                </a:extLst>
              </a:tr>
              <a:tr h="245358">
                <a:tc vMerge="1">
                  <a:txBody>
                    <a:bodyPr/>
                    <a:lstStyle/>
                    <a:p>
                      <a:endParaRPr lang="zh-TW" altLang="en-US"/>
                    </a:p>
                  </a:txBody>
                  <a:tcPr/>
                </a:tc>
                <a:tc vMerge="1">
                  <a:txBody>
                    <a:bodyPr/>
                    <a:lstStyle/>
                    <a:p>
                      <a:endParaRPr lang="zh-TW" altLang="en-US"/>
                    </a:p>
                  </a:txBody>
                  <a:tcPr/>
                </a:tc>
                <a:tc>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副教授</a:t>
                      </a: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extLst>
                  <a:ext uri="{0D108BD9-81ED-4DB2-BD59-A6C34878D82A}">
                    <a16:rowId xmlns:a16="http://schemas.microsoft.com/office/drawing/2014/main" val="1041295279"/>
                  </a:ext>
                </a:extLst>
              </a:tr>
              <a:tr h="244914">
                <a:tc vMerge="1">
                  <a:txBody>
                    <a:bodyPr/>
                    <a:lstStyle/>
                    <a:p>
                      <a:endParaRPr lang="zh-TW" altLang="en-US"/>
                    </a:p>
                  </a:txBody>
                  <a:tcPr/>
                </a:tc>
                <a:tc vMerge="1">
                  <a:txBody>
                    <a:bodyPr/>
                    <a:lstStyle/>
                    <a:p>
                      <a:endParaRPr lang="zh-TW" altLang="en-US"/>
                    </a:p>
                  </a:txBody>
                  <a:tcPr/>
                </a:tc>
                <a:tc>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助理教授</a:t>
                      </a: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extLst>
                  <a:ext uri="{0D108BD9-81ED-4DB2-BD59-A6C34878D82A}">
                    <a16:rowId xmlns:a16="http://schemas.microsoft.com/office/drawing/2014/main" val="908117957"/>
                  </a:ext>
                </a:extLst>
              </a:tr>
              <a:tr h="245358">
                <a:tc vMerge="1">
                  <a:txBody>
                    <a:bodyPr/>
                    <a:lstStyle/>
                    <a:p>
                      <a:endParaRPr lang="zh-TW" altLang="en-US"/>
                    </a:p>
                  </a:txBody>
                  <a:tcPr/>
                </a:tc>
                <a:tc vMerge="1">
                  <a:txBody>
                    <a:bodyPr/>
                    <a:lstStyle/>
                    <a:p>
                      <a:endParaRPr lang="zh-TW" altLang="en-US"/>
                    </a:p>
                  </a:txBody>
                  <a:tcPr/>
                </a:tc>
                <a:tc>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講師</a:t>
                      </a: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extLst>
                  <a:ext uri="{0D108BD9-81ED-4DB2-BD59-A6C34878D82A}">
                    <a16:rowId xmlns:a16="http://schemas.microsoft.com/office/drawing/2014/main" val="3505074262"/>
                  </a:ext>
                </a:extLst>
              </a:tr>
            </a:tbl>
          </a:graphicData>
        </a:graphic>
      </p:graphicFrame>
    </p:spTree>
    <p:extLst>
      <p:ext uri="{BB962C8B-B14F-4D97-AF65-F5344CB8AC3E}">
        <p14:creationId xmlns:p14="http://schemas.microsoft.com/office/powerpoint/2010/main" val="272158446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ectangle 47"/>
          <p:cNvSpPr>
            <a:spLocks noChangeArrowheads="1"/>
          </p:cNvSpPr>
          <p:nvPr/>
        </p:nvSpPr>
        <p:spPr bwMode="gray">
          <a:xfrm>
            <a:off x="3569" y="7006"/>
            <a:ext cx="890140" cy="400110"/>
          </a:xfrm>
          <a:prstGeom prst="rect">
            <a:avLst/>
          </a:prstGeom>
          <a:noFill/>
          <a:ln>
            <a:noFill/>
          </a:ln>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defRPr/>
            </a:pPr>
            <a:r>
              <a:rPr lang="en-US" altLang="zh-TW" sz="2000" b="1" dirty="0" smtClean="0">
                <a:solidFill>
                  <a:srgbClr val="000000"/>
                </a:solidFill>
                <a:cs typeface="Arial" panose="020B0604020202020204" pitchFamily="34" charset="0"/>
              </a:rPr>
              <a:t>3.2.4</a:t>
            </a:r>
            <a:endParaRPr lang="en-US" altLang="zh-TW" sz="2000" b="1" dirty="0">
              <a:solidFill>
                <a:srgbClr val="000000"/>
              </a:solidFill>
              <a:cs typeface="Arial" panose="020B0604020202020204" pitchFamily="34" charset="0"/>
            </a:endParaRPr>
          </a:p>
        </p:txBody>
      </p:sp>
      <p:sp>
        <p:nvSpPr>
          <p:cNvPr id="7" name="Rectangle 2"/>
          <p:cNvSpPr>
            <a:spLocks noGrp="1" noChangeArrowheads="1"/>
          </p:cNvSpPr>
          <p:nvPr>
            <p:ph type="title"/>
          </p:nvPr>
        </p:nvSpPr>
        <p:spPr>
          <a:xfrm>
            <a:off x="9336" y="363118"/>
            <a:ext cx="12182664" cy="498548"/>
          </a:xfrm>
        </p:spPr>
        <p:txBody>
          <a:bodyPr anchor="t">
            <a:noAutofit/>
          </a:bodyPr>
          <a:lstStyle/>
          <a:p>
            <a:pPr algn="l">
              <a:defRPr/>
            </a:pPr>
            <a:r>
              <a:rPr lang="zh-TW" altLang="zh-TW" sz="30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研</a:t>
            </a:r>
            <a:r>
              <a:rPr lang="en-US" altLang="zh-TW" sz="30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4</a:t>
            </a:r>
            <a:r>
              <a:rPr lang="en-US" altLang="zh-TW"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zh-TW"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學校</a:t>
            </a:r>
            <a:r>
              <a:rPr lang="zh-TW" altLang="zh-TW" sz="30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學術研究計畫成效</a:t>
            </a:r>
            <a:r>
              <a:rPr lang="en-US" altLang="zh-TW"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							</a:t>
            </a:r>
            <a:r>
              <a:rPr lang="zh-TW" altLang="en-US" sz="30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 </a:t>
            </a:r>
            <a:r>
              <a:rPr lang="zh-TW" altLang="en-US"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  </a:t>
            </a:r>
            <a:r>
              <a:rPr lang="en-US" altLang="zh-TW"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en-US" altLang="zh-TW" sz="30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3</a:t>
            </a:r>
            <a:r>
              <a:rPr lang="zh-TW" altLang="en-US"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月</a:t>
            </a:r>
            <a:r>
              <a:rPr lang="zh-TW" altLang="zh-TW"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填報</a:t>
            </a:r>
            <a:r>
              <a:rPr lang="en-US" altLang="zh-TW" sz="30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a:t>
            </a:r>
            <a:endParaRPr lang="zh-TW" altLang="en-US" sz="3000" b="1" dirty="0">
              <a:solidFill>
                <a:srgbClr val="000000"/>
              </a:solidFill>
              <a:latin typeface="Arial" panose="020B0604020202020204" pitchFamily="34" charset="0"/>
              <a:ea typeface="微軟正黑體" panose="020B0604030504040204" pitchFamily="34" charset="-120"/>
              <a:cs typeface="Arial" panose="020B0604020202020204" pitchFamily="34" charset="0"/>
            </a:endParaRPr>
          </a:p>
        </p:txBody>
      </p:sp>
      <p:sp>
        <p:nvSpPr>
          <p:cNvPr id="6" name="矩形 5"/>
          <p:cNvSpPr/>
          <p:nvPr/>
        </p:nvSpPr>
        <p:spPr>
          <a:xfrm>
            <a:off x="138634" y="2941974"/>
            <a:ext cx="11859770" cy="2677656"/>
          </a:xfrm>
          <a:prstGeom prst="rect">
            <a:avLst/>
          </a:prstGeom>
        </p:spPr>
        <p:txBody>
          <a:bodyPr wrap="square">
            <a:spAutoFit/>
          </a:bodyPr>
          <a:lstStyle/>
          <a:p>
            <a:pPr algn="just">
              <a:lnSpc>
                <a:spcPct val="150000"/>
              </a:lnSpc>
            </a:pPr>
            <a:r>
              <a:rPr lang="en-US" altLang="zh-TW" sz="28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en-US" altLang="zh-TW" sz="28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114.03</a:t>
            </a:r>
            <a:r>
              <a:rPr lang="zh-TW" altLang="en-US" sz="28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期</a:t>
            </a:r>
            <a:r>
              <a:rPr lang="en-US" altLang="zh-TW" sz="28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en-US" sz="28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修正填表說明</a:t>
            </a:r>
            <a:r>
              <a:rPr lang="en-US" altLang="zh-TW" sz="28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en-US" sz="2800" b="1" dirty="0" smtClean="0">
                <a:solidFill>
                  <a:srgbClr val="0000FF"/>
                </a:solidFill>
                <a:latin typeface="Arial" panose="020B0604020202020204" pitchFamily="34" charset="0"/>
                <a:ea typeface="微軟正黑體" panose="020B0604030504040204" pitchFamily="34" charset="-120"/>
                <a:cs typeface="Arial" panose="020B0604020202020204" pitchFamily="34" charset="0"/>
              </a:rPr>
              <a:t>欄位名稱調整及補充定義</a:t>
            </a:r>
            <a:endParaRPr lang="en-US" altLang="zh-TW" sz="2800" b="1" dirty="0" smtClean="0">
              <a:solidFill>
                <a:srgbClr val="0000FF"/>
              </a:solidFill>
              <a:latin typeface="Arial" panose="020B0604020202020204" pitchFamily="34" charset="0"/>
              <a:ea typeface="微軟正黑體" panose="020B0604030504040204" pitchFamily="34" charset="-120"/>
              <a:cs typeface="Arial" panose="020B0604020202020204" pitchFamily="34" charset="0"/>
            </a:endParaRPr>
          </a:p>
          <a:p>
            <a:pPr marL="342900" indent="-342900" algn="just">
              <a:lnSpc>
                <a:spcPct val="150000"/>
              </a:lnSpc>
              <a:buFont typeface="Wingdings" panose="05000000000000000000" pitchFamily="2" charset="2"/>
              <a:buChar char="l"/>
            </a:pPr>
            <a:r>
              <a:rPr lang="zh-TW" altLang="en-US" sz="2800" b="1" dirty="0" smtClean="0">
                <a:latin typeface="Arial" panose="020B0604020202020204" pitchFamily="34" charset="0"/>
                <a:ea typeface="微軟正黑體" panose="020B0604030504040204" pitchFamily="34" charset="-120"/>
                <a:cs typeface="Arial" panose="020B0604020202020204" pitchFamily="34" charset="0"/>
              </a:rPr>
              <a:t>「計畫主持人隸屬單位」欄位名稱</a:t>
            </a:r>
            <a:r>
              <a:rPr lang="zh-TW" altLang="en-US" sz="2800" b="1" dirty="0">
                <a:latin typeface="Arial" panose="020B0604020202020204" pitchFamily="34" charset="0"/>
                <a:ea typeface="微軟正黑體" panose="020B0604030504040204" pitchFamily="34" charset="-120"/>
                <a:cs typeface="Arial" panose="020B0604020202020204" pitchFamily="34" charset="0"/>
              </a:rPr>
              <a:t>調整</a:t>
            </a:r>
            <a:r>
              <a:rPr lang="zh-TW" altLang="en-US" sz="2800" b="1" dirty="0" smtClean="0">
                <a:latin typeface="Arial" panose="020B0604020202020204" pitchFamily="34" charset="0"/>
                <a:ea typeface="微軟正黑體" panose="020B0604030504040204" pitchFamily="34" charset="-120"/>
                <a:cs typeface="Arial" panose="020B0604020202020204" pitchFamily="34" charset="0"/>
              </a:rPr>
              <a:t>為「計畫執行單位」。</a:t>
            </a:r>
            <a:endParaRPr lang="en-US" altLang="zh-TW" sz="2800" b="1" dirty="0" smtClean="0">
              <a:latin typeface="Arial" panose="020B0604020202020204" pitchFamily="34" charset="0"/>
              <a:ea typeface="微軟正黑體" panose="020B0604030504040204" pitchFamily="34" charset="-120"/>
              <a:cs typeface="Arial" panose="020B0604020202020204" pitchFamily="34" charset="0"/>
            </a:endParaRPr>
          </a:p>
          <a:p>
            <a:pPr marL="342900" indent="-342900" algn="just">
              <a:lnSpc>
                <a:spcPct val="150000"/>
              </a:lnSpc>
              <a:buFont typeface="Wingdings" panose="05000000000000000000" pitchFamily="2" charset="2"/>
              <a:buChar char="l"/>
            </a:pPr>
            <a:r>
              <a:rPr lang="zh-TW" altLang="en-US" sz="2800" b="1" dirty="0">
                <a:latin typeface="Arial" panose="020B0604020202020204" pitchFamily="34" charset="0"/>
                <a:ea typeface="微軟正黑體" panose="020B0604030504040204" pitchFamily="34" charset="-120"/>
                <a:cs typeface="Arial" panose="020B0604020202020204" pitchFamily="34" charset="0"/>
              </a:rPr>
              <a:t>計畫執行</a:t>
            </a:r>
            <a:r>
              <a:rPr lang="zh-TW" altLang="en-US" sz="2800" b="1" dirty="0" smtClean="0">
                <a:latin typeface="Arial" panose="020B0604020202020204" pitchFamily="34" charset="0"/>
                <a:ea typeface="微軟正黑體" panose="020B0604030504040204" pitchFamily="34" charset="-120"/>
                <a:cs typeface="Arial" panose="020B0604020202020204" pitchFamily="34" charset="0"/>
              </a:rPr>
              <a:t>單位：</a:t>
            </a:r>
            <a:r>
              <a:rPr lang="zh-TW" altLang="zh-TW" sz="2800" b="1" dirty="0" smtClean="0">
                <a:solidFill>
                  <a:srgbClr val="FF0000"/>
                </a:solidFill>
                <a:latin typeface="Arial" panose="020B0604020202020204" pitchFamily="34" charset="0"/>
                <a:ea typeface="微軟正黑體" panose="020B0604030504040204" pitchFamily="34" charset="-120"/>
                <a:cs typeface="Arial" panose="020B0604020202020204" pitchFamily="34" charset="0"/>
              </a:rPr>
              <a:t>如</a:t>
            </a:r>
            <a:r>
              <a:rPr lang="zh-TW" altLang="zh-TW" sz="28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學校與研究學院共同承接學術研究計畫，請自行判斷研究成果所屬，擇一認列於學校或研究學院，</a:t>
            </a:r>
            <a:r>
              <a:rPr lang="zh-TW" altLang="zh-TW" sz="2800" b="1" u="heavy" dirty="0">
                <a:solidFill>
                  <a:srgbClr val="FF0000"/>
                </a:solidFill>
                <a:latin typeface="Arial" panose="020B0604020202020204" pitchFamily="34" charset="0"/>
                <a:ea typeface="微軟正黑體" panose="020B0604030504040204" pitchFamily="34" charset="-120"/>
                <a:cs typeface="Arial" panose="020B0604020202020204" pitchFamily="34" charset="0"/>
              </a:rPr>
              <a:t>不可重複認列</a:t>
            </a:r>
            <a:r>
              <a:rPr lang="zh-TW" altLang="zh-TW" sz="2800" dirty="0">
                <a:solidFill>
                  <a:srgbClr val="000000"/>
                </a:solidFill>
                <a:latin typeface="Arial" panose="020B0604020202020204" pitchFamily="34" charset="0"/>
                <a:ea typeface="微軟正黑體" panose="020B0604030504040204" pitchFamily="34" charset="-120"/>
                <a:cs typeface="Arial" panose="020B0604020202020204" pitchFamily="34" charset="0"/>
              </a:rPr>
              <a:t>。</a:t>
            </a:r>
            <a:endParaRPr lang="zh-TW" altLang="en-US" sz="2800" dirty="0">
              <a:solidFill>
                <a:srgbClr val="000000"/>
              </a:solidFill>
              <a:latin typeface="Arial" panose="020B0604020202020204" pitchFamily="34" charset="0"/>
              <a:ea typeface="微軟正黑體" panose="020B0604030504040204" pitchFamily="34" charset="-120"/>
              <a:cs typeface="Arial" panose="020B0604020202020204" pitchFamily="34" charset="0"/>
            </a:endParaRPr>
          </a:p>
        </p:txBody>
      </p:sp>
      <p:graphicFrame>
        <p:nvGraphicFramePr>
          <p:cNvPr id="2" name="表格 1"/>
          <p:cNvGraphicFramePr>
            <a:graphicFrameLocks noGrp="1"/>
          </p:cNvGraphicFramePr>
          <p:nvPr>
            <p:extLst>
              <p:ext uri="{D42A27DB-BD31-4B8C-83A1-F6EECF244321}">
                <p14:modId xmlns:p14="http://schemas.microsoft.com/office/powerpoint/2010/main" val="852111835"/>
              </p:ext>
            </p:extLst>
          </p:nvPr>
        </p:nvGraphicFramePr>
        <p:xfrm>
          <a:off x="138632" y="881799"/>
          <a:ext cx="11859772" cy="2043919"/>
        </p:xfrm>
        <a:graphic>
          <a:graphicData uri="http://schemas.openxmlformats.org/drawingml/2006/table">
            <a:tbl>
              <a:tblPr firstRow="1" firstCol="1" bandRow="1"/>
              <a:tblGrid>
                <a:gridCol w="163120">
                  <a:extLst>
                    <a:ext uri="{9D8B030D-6E8A-4147-A177-3AD203B41FA5}">
                      <a16:colId xmlns:a16="http://schemas.microsoft.com/office/drawing/2014/main" val="1657981973"/>
                    </a:ext>
                  </a:extLst>
                </a:gridCol>
                <a:gridCol w="630936">
                  <a:extLst>
                    <a:ext uri="{9D8B030D-6E8A-4147-A177-3AD203B41FA5}">
                      <a16:colId xmlns:a16="http://schemas.microsoft.com/office/drawing/2014/main" val="3874074948"/>
                    </a:ext>
                  </a:extLst>
                </a:gridCol>
                <a:gridCol w="233998">
                  <a:extLst>
                    <a:ext uri="{9D8B030D-6E8A-4147-A177-3AD203B41FA5}">
                      <a16:colId xmlns:a16="http://schemas.microsoft.com/office/drawing/2014/main" val="3830104675"/>
                    </a:ext>
                  </a:extLst>
                </a:gridCol>
                <a:gridCol w="415226">
                  <a:extLst>
                    <a:ext uri="{9D8B030D-6E8A-4147-A177-3AD203B41FA5}">
                      <a16:colId xmlns:a16="http://schemas.microsoft.com/office/drawing/2014/main" val="208800783"/>
                    </a:ext>
                  </a:extLst>
                </a:gridCol>
                <a:gridCol w="411480">
                  <a:extLst>
                    <a:ext uri="{9D8B030D-6E8A-4147-A177-3AD203B41FA5}">
                      <a16:colId xmlns:a16="http://schemas.microsoft.com/office/drawing/2014/main" val="1063328466"/>
                    </a:ext>
                  </a:extLst>
                </a:gridCol>
                <a:gridCol w="329184">
                  <a:extLst>
                    <a:ext uri="{9D8B030D-6E8A-4147-A177-3AD203B41FA5}">
                      <a16:colId xmlns:a16="http://schemas.microsoft.com/office/drawing/2014/main" val="1182494317"/>
                    </a:ext>
                  </a:extLst>
                </a:gridCol>
                <a:gridCol w="484632">
                  <a:extLst>
                    <a:ext uri="{9D8B030D-6E8A-4147-A177-3AD203B41FA5}">
                      <a16:colId xmlns:a16="http://schemas.microsoft.com/office/drawing/2014/main" val="1991323911"/>
                    </a:ext>
                  </a:extLst>
                </a:gridCol>
                <a:gridCol w="1005840">
                  <a:extLst>
                    <a:ext uri="{9D8B030D-6E8A-4147-A177-3AD203B41FA5}">
                      <a16:colId xmlns:a16="http://schemas.microsoft.com/office/drawing/2014/main" val="2866223104"/>
                    </a:ext>
                  </a:extLst>
                </a:gridCol>
                <a:gridCol w="768096">
                  <a:extLst>
                    <a:ext uri="{9D8B030D-6E8A-4147-A177-3AD203B41FA5}">
                      <a16:colId xmlns:a16="http://schemas.microsoft.com/office/drawing/2014/main" val="3289369505"/>
                    </a:ext>
                  </a:extLst>
                </a:gridCol>
                <a:gridCol w="914400">
                  <a:extLst>
                    <a:ext uri="{9D8B030D-6E8A-4147-A177-3AD203B41FA5}">
                      <a16:colId xmlns:a16="http://schemas.microsoft.com/office/drawing/2014/main" val="3931263289"/>
                    </a:ext>
                  </a:extLst>
                </a:gridCol>
                <a:gridCol w="841248">
                  <a:extLst>
                    <a:ext uri="{9D8B030D-6E8A-4147-A177-3AD203B41FA5}">
                      <a16:colId xmlns:a16="http://schemas.microsoft.com/office/drawing/2014/main" val="3222128296"/>
                    </a:ext>
                  </a:extLst>
                </a:gridCol>
                <a:gridCol w="1108595">
                  <a:extLst>
                    <a:ext uri="{9D8B030D-6E8A-4147-A177-3AD203B41FA5}">
                      <a16:colId xmlns:a16="http://schemas.microsoft.com/office/drawing/2014/main" val="1381557477"/>
                    </a:ext>
                  </a:extLst>
                </a:gridCol>
                <a:gridCol w="1904650">
                  <a:extLst>
                    <a:ext uri="{9D8B030D-6E8A-4147-A177-3AD203B41FA5}">
                      <a16:colId xmlns:a16="http://schemas.microsoft.com/office/drawing/2014/main" val="2065423781"/>
                    </a:ext>
                  </a:extLst>
                </a:gridCol>
                <a:gridCol w="1661032">
                  <a:extLst>
                    <a:ext uri="{9D8B030D-6E8A-4147-A177-3AD203B41FA5}">
                      <a16:colId xmlns:a16="http://schemas.microsoft.com/office/drawing/2014/main" val="202572676"/>
                    </a:ext>
                  </a:extLst>
                </a:gridCol>
                <a:gridCol w="987335">
                  <a:extLst>
                    <a:ext uri="{9D8B030D-6E8A-4147-A177-3AD203B41FA5}">
                      <a16:colId xmlns:a16="http://schemas.microsoft.com/office/drawing/2014/main" val="3209197964"/>
                    </a:ext>
                  </a:extLst>
                </a:gridCol>
              </a:tblGrid>
              <a:tr h="205027">
                <a:tc rowSpan="3">
                  <a:txBody>
                    <a:bodyPr/>
                    <a:lstStyle/>
                    <a:p>
                      <a:pPr marL="0" algn="ctr"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年度</a:t>
                      </a:r>
                    </a:p>
                  </a:txBody>
                  <a:tcPr marL="68554" marR="6855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marL="0" algn="ctr"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計畫編號</a:t>
                      </a:r>
                    </a:p>
                    <a:p>
                      <a:pPr marL="0" algn="ctr"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校內編號</a:t>
                      </a: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8554" marR="6855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marL="0" algn="ctr"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計</a:t>
                      </a:r>
                    </a:p>
                    <a:p>
                      <a:pPr marL="0" algn="ctr"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畫</a:t>
                      </a:r>
                    </a:p>
                    <a:p>
                      <a:pPr marL="0" algn="ctr"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名</a:t>
                      </a:r>
                    </a:p>
                    <a:p>
                      <a:pPr marL="0" algn="ctr"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稱</a:t>
                      </a:r>
                    </a:p>
                  </a:txBody>
                  <a:tcPr marL="68554" marR="6855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gridSpan="2">
                  <a:txBody>
                    <a:bodyPr/>
                    <a:lstStyle/>
                    <a:p>
                      <a:pPr marL="0" algn="ctr"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計畫</a:t>
                      </a:r>
                      <a:r>
                        <a:rPr kumimoji="0" lang="zh-TW" sz="800" b="1" i="0" u="none" strike="noStrike" kern="1200" cap="none" normalizeH="0" baseline="0" dirty="0" smtClean="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起訖日期</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8554" marR="6855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hMerge="1">
                  <a:txBody>
                    <a:bodyPr/>
                    <a:lstStyle/>
                    <a:p>
                      <a:endParaRPr lang="zh-TW" altLang="en-US"/>
                    </a:p>
                  </a:txBody>
                  <a:tcPr/>
                </a:tc>
                <a:tc gridSpan="7">
                  <a:txBody>
                    <a:bodyPr/>
                    <a:lstStyle/>
                    <a:p>
                      <a:pPr marL="0" algn="ctr"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計畫經費</a:t>
                      </a:r>
                    </a:p>
                  </a:txBody>
                  <a:tcPr marL="68554" marR="6855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rowSpan="3">
                  <a:txBody>
                    <a:bodyPr/>
                    <a:lstStyle/>
                    <a:p>
                      <a:pPr marL="0" algn="ctr" defTabSz="914400" rtl="0" eaLnBrk="1" latinLnBrk="0" hangingPunct="1">
                        <a:lnSpc>
                          <a:spcPts val="1200"/>
                        </a:lnSpc>
                        <a:spcAft>
                          <a:spcPts val="0"/>
                        </a:spcAft>
                      </a:pPr>
                      <a:r>
                        <a:rPr kumimoji="0" lang="zh-TW" sz="1200" b="1" i="0" u="none" strike="dbl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計畫主持人隸屬單位</a:t>
                      </a:r>
                    </a:p>
                    <a:p>
                      <a:pPr marL="0" algn="ctr" defTabSz="914400" rtl="0" eaLnBrk="1" latinLnBrk="0" hangingPunct="1">
                        <a:lnSpc>
                          <a:spcPts val="1200"/>
                        </a:lnSpc>
                        <a:spcAft>
                          <a:spcPts val="0"/>
                        </a:spcAft>
                      </a:pPr>
                      <a:r>
                        <a:rPr kumimoji="0" lang="zh-TW" sz="12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計畫執行單位</a:t>
                      </a:r>
                    </a:p>
                  </a:txBody>
                  <a:tcPr marL="68554" marR="685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rowSpan="3">
                  <a:txBody>
                    <a:bodyPr/>
                    <a:lstStyle/>
                    <a:p>
                      <a:pPr marL="0" algn="ctr"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計畫</a:t>
                      </a:r>
                      <a:r>
                        <a:rPr kumimoji="0" lang="zh-TW" sz="800" b="1" i="0" u="none" strike="noStrike" kern="1200" cap="none" normalizeH="0" baseline="0" dirty="0" smtClean="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主持人類別</a:t>
                      </a: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及姓名</a:t>
                      </a:r>
                    </a:p>
                  </a:txBody>
                  <a:tcPr marL="68554" marR="6855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marL="0" algn="ctr"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補充說明</a:t>
                      </a:r>
                    </a:p>
                  </a:txBody>
                  <a:tcPr marL="68554" marR="6855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13503512"/>
                  </a:ext>
                </a:extLst>
              </a:tr>
              <a:tr h="182810">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gridSpan="2" vMerge="1">
                  <a:txBody>
                    <a:bodyPr/>
                    <a:lstStyle/>
                    <a:p>
                      <a:endParaRPr lang="zh-TW" altLang="en-US"/>
                    </a:p>
                  </a:txBody>
                  <a:tcPr/>
                </a:tc>
                <a:tc hMerge="1" vMerge="1">
                  <a:txBody>
                    <a:bodyPr/>
                    <a:lstStyle/>
                    <a:p>
                      <a:endParaRPr lang="zh-TW" altLang="en-US"/>
                    </a:p>
                  </a:txBody>
                  <a:tcPr/>
                </a:tc>
                <a:tc gridSpan="3">
                  <a:txBody>
                    <a:bodyPr/>
                    <a:lstStyle/>
                    <a:p>
                      <a:pPr marL="0" algn="ctr" defTabSz="914400" rtl="0" eaLnBrk="1" latinLnBrk="0" hangingPunct="1">
                        <a:lnSpc>
                          <a:spcPts val="1200"/>
                        </a:lnSpc>
                        <a:spcAft>
                          <a:spcPts val="0"/>
                        </a:spcAft>
                      </a:pPr>
                      <a:r>
                        <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政府部門資助經費</a:t>
                      </a: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8554" marR="6855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TW" altLang="en-US"/>
                    </a:p>
                  </a:txBody>
                  <a:tcPr/>
                </a:tc>
                <a:tc hMerge="1">
                  <a:txBody>
                    <a:bodyPr/>
                    <a:lstStyle/>
                    <a:p>
                      <a:endParaRPr lang="zh-TW" altLang="en-US"/>
                    </a:p>
                  </a:txBody>
                  <a:tcPr/>
                </a:tc>
                <a:tc rowSpan="2">
                  <a:txBody>
                    <a:bodyPr/>
                    <a:lstStyle/>
                    <a:p>
                      <a:pPr marL="0" algn="ctr" defTabSz="914400" rtl="0" eaLnBrk="1" latinLnBrk="0" hangingPunct="1">
                        <a:lnSpc>
                          <a:spcPts val="1200"/>
                        </a:lnSpc>
                        <a:spcAft>
                          <a:spcPts val="0"/>
                        </a:spcAft>
                      </a:pPr>
                      <a:r>
                        <a:rPr kumimoji="0" lang="zh-TW" sz="800" b="1" i="0" u="none" strike="noStrike" kern="1200" cap="none" normalizeH="0" baseline="0" dirty="0" smtClean="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企業資助</a:t>
                      </a:r>
                      <a:r>
                        <a:rPr kumimoji="0" lang="en-US" sz="800" b="1" i="0" u="none" strike="noStrike" kern="1200" cap="none" normalizeH="0" baseline="0" dirty="0" smtClean="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B)</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8554" marR="6855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marL="0" algn="ctr" defTabSz="914400" rtl="0" eaLnBrk="1" latinLnBrk="0" hangingPunct="1">
                        <a:lnSpc>
                          <a:spcPts val="1200"/>
                        </a:lnSpc>
                        <a:spcAft>
                          <a:spcPts val="0"/>
                        </a:spcAft>
                      </a:pPr>
                      <a:r>
                        <a:rPr kumimoji="0" lang="zh-TW" sz="800" b="1" i="0" u="none" strike="noStrike" kern="1200" cap="none" normalizeH="0" baseline="0" dirty="0" smtClean="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其他單位資助</a:t>
                      </a:r>
                      <a:r>
                        <a:rPr kumimoji="0" lang="en-US" sz="800" b="1" i="0" u="none" strike="noStrike" kern="1200" cap="none" normalizeH="0" baseline="0" dirty="0" smtClean="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C)</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8554" marR="6855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marL="0" algn="ctr" defTabSz="914400" rtl="0" eaLnBrk="1" latinLnBrk="0" hangingPunct="1">
                        <a:lnSpc>
                          <a:spcPts val="1200"/>
                        </a:lnSpc>
                        <a:spcAft>
                          <a:spcPts val="0"/>
                        </a:spcAft>
                      </a:pPr>
                      <a:r>
                        <a:rPr kumimoji="0" lang="zh-TW" sz="800" b="1" i="0" u="none" strike="noStrike" kern="1200" cap="none" normalizeH="0" baseline="0" dirty="0" smtClean="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學校自籌</a:t>
                      </a:r>
                      <a:r>
                        <a:rPr kumimoji="0" lang="en-US" sz="800" b="1" i="0" u="none" strike="noStrike" kern="1200" cap="none" normalizeH="0" baseline="0" dirty="0" smtClean="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D)</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8554" marR="6855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marL="0" algn="ctr"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總經費</a:t>
                      </a: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(E=A+B+C+D)</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8554" marR="6855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extLst>
                  <a:ext uri="{0D108BD9-81ED-4DB2-BD59-A6C34878D82A}">
                    <a16:rowId xmlns:a16="http://schemas.microsoft.com/office/drawing/2014/main" val="2958888912"/>
                  </a:ext>
                </a:extLst>
              </a:tr>
              <a:tr h="500824">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a:txBody>
                    <a:bodyPr/>
                    <a:lstStyle/>
                    <a:p>
                      <a:pPr marL="0" algn="ctr"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開始日期</a:t>
                      </a:r>
                    </a:p>
                  </a:txBody>
                  <a:tcPr marL="68554" marR="6855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結束日期</a:t>
                      </a:r>
                    </a:p>
                  </a:txBody>
                  <a:tcPr marL="68554" marR="6855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lnSpc>
                          <a:spcPts val="1200"/>
                        </a:lnSpc>
                        <a:spcAft>
                          <a:spcPts val="0"/>
                        </a:spcAft>
                      </a:pPr>
                      <a:r>
                        <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教育部</a:t>
                      </a:r>
                    </a:p>
                  </a:txBody>
                  <a:tcPr marL="68554" marR="6855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lnSpc>
                          <a:spcPts val="1200"/>
                        </a:lnSpc>
                        <a:spcAft>
                          <a:spcPts val="0"/>
                        </a:spcAft>
                      </a:pPr>
                      <a:r>
                        <a:rPr kumimoji="0" lang="en-US" altLang="zh-TW" sz="800" b="1" i="0" u="none" strike="noStrike" kern="1200" cap="none" normalizeH="0" baseline="0" dirty="0" smtClean="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8554" marR="6855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小計</a:t>
                      </a:r>
                    </a:p>
                    <a:p>
                      <a:pPr marL="0" algn="ctr"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8554" marR="6855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extLst>
                  <a:ext uri="{0D108BD9-81ED-4DB2-BD59-A6C34878D82A}">
                    <a16:rowId xmlns:a16="http://schemas.microsoft.com/office/drawing/2014/main" val="2536667897"/>
                  </a:ext>
                </a:extLst>
              </a:tr>
              <a:tr h="1155258">
                <a:tc>
                  <a:txBody>
                    <a:bodyPr/>
                    <a:lstStyle/>
                    <a:p>
                      <a:pPr marL="0" algn="ctr"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8554" marR="6855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8554" marR="6855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8554" marR="6855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8554" marR="6855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8554" marR="6855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8554" marR="6855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8554" marR="6855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系統自動加總</a:t>
                      </a:r>
                    </a:p>
                  </a:txBody>
                  <a:tcPr marL="68554" marR="6855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8554" marR="6855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8554" marR="6855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8554" marR="6855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lnSpc>
                          <a:spcPts val="1200"/>
                        </a:lnSpc>
                        <a:spcAft>
                          <a:spcPts val="0"/>
                        </a:spcAft>
                      </a:pPr>
                      <a:r>
                        <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系統自動加總</a:t>
                      </a:r>
                    </a:p>
                  </a:txBody>
                  <a:tcPr marL="68554" marR="6855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8554" marR="6855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□專任教師</a:t>
                      </a: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姓名</a:t>
                      </a: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□其他專任教師</a:t>
                      </a: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姓名</a:t>
                      </a: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□行政人員</a:t>
                      </a: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姓名</a:t>
                      </a: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□研究人員</a:t>
                      </a: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姓名</a:t>
                      </a: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職級</a:t>
                      </a: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□學校</a:t>
                      </a:r>
                    </a:p>
                  </a:txBody>
                  <a:tcPr marL="68554" marR="6855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8554" marR="6855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95522118"/>
                  </a:ext>
                </a:extLst>
              </a:tr>
            </a:tbl>
          </a:graphicData>
        </a:graphic>
      </p:graphicFrame>
    </p:spTree>
    <p:extLst>
      <p:ext uri="{BB962C8B-B14F-4D97-AF65-F5344CB8AC3E}">
        <p14:creationId xmlns:p14="http://schemas.microsoft.com/office/powerpoint/2010/main" val="426252001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ectangle 47"/>
          <p:cNvSpPr>
            <a:spLocks noChangeArrowheads="1"/>
          </p:cNvSpPr>
          <p:nvPr/>
        </p:nvSpPr>
        <p:spPr bwMode="gray">
          <a:xfrm>
            <a:off x="3569" y="7006"/>
            <a:ext cx="890140" cy="400110"/>
          </a:xfrm>
          <a:prstGeom prst="rect">
            <a:avLst/>
          </a:prstGeom>
          <a:noFill/>
          <a:ln>
            <a:noFill/>
          </a:ln>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defRPr/>
            </a:pPr>
            <a:r>
              <a:rPr lang="en-US" altLang="zh-TW" sz="2000" b="1" dirty="0" smtClean="0">
                <a:solidFill>
                  <a:srgbClr val="000000"/>
                </a:solidFill>
                <a:cs typeface="Arial" panose="020B0604020202020204" pitchFamily="34" charset="0"/>
              </a:rPr>
              <a:t>3.2.5</a:t>
            </a:r>
            <a:endParaRPr lang="en-US" altLang="zh-TW" sz="2000" b="1" dirty="0">
              <a:solidFill>
                <a:srgbClr val="000000"/>
              </a:solidFill>
              <a:cs typeface="Arial" panose="020B0604020202020204" pitchFamily="34" charset="0"/>
            </a:endParaRPr>
          </a:p>
        </p:txBody>
      </p:sp>
      <p:sp>
        <p:nvSpPr>
          <p:cNvPr id="7" name="Rectangle 2"/>
          <p:cNvSpPr>
            <a:spLocks noGrp="1" noChangeArrowheads="1"/>
          </p:cNvSpPr>
          <p:nvPr>
            <p:ph type="title"/>
          </p:nvPr>
        </p:nvSpPr>
        <p:spPr>
          <a:xfrm>
            <a:off x="9336" y="363118"/>
            <a:ext cx="12182664" cy="498548"/>
          </a:xfrm>
        </p:spPr>
        <p:txBody>
          <a:bodyPr anchor="t">
            <a:noAutofit/>
          </a:bodyPr>
          <a:lstStyle/>
          <a:p>
            <a:pPr algn="l">
              <a:defRPr/>
            </a:pPr>
            <a:r>
              <a:rPr lang="zh-TW" altLang="zh-TW" sz="30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研</a:t>
            </a:r>
            <a:r>
              <a:rPr lang="en-US" altLang="zh-TW" sz="30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9</a:t>
            </a:r>
            <a:r>
              <a:rPr lang="en-US" altLang="zh-TW"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zh-TW"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學校</a:t>
            </a:r>
            <a:r>
              <a:rPr lang="zh-TW" altLang="zh-TW" sz="30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、研究學院承接產學計畫</a:t>
            </a:r>
            <a:r>
              <a:rPr lang="zh-TW" altLang="zh-TW"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經費</a:t>
            </a:r>
            <a:r>
              <a:rPr lang="en-US" altLang="zh-TW"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				</a:t>
            </a:r>
            <a:r>
              <a:rPr lang="zh-TW" altLang="en-US" sz="30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 </a:t>
            </a:r>
            <a:r>
              <a:rPr lang="zh-TW" altLang="en-US"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  </a:t>
            </a:r>
            <a:r>
              <a:rPr lang="en-US" altLang="zh-TW"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en-US" altLang="zh-TW" sz="30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3</a:t>
            </a:r>
            <a:r>
              <a:rPr lang="zh-TW" altLang="en-US"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月</a:t>
            </a:r>
            <a:r>
              <a:rPr lang="zh-TW" altLang="zh-TW"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填報</a:t>
            </a:r>
            <a:r>
              <a:rPr lang="en-US" altLang="zh-TW" sz="30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a:t>
            </a:r>
            <a:endParaRPr lang="zh-TW" altLang="en-US" sz="3000" b="1" dirty="0">
              <a:solidFill>
                <a:srgbClr val="000000"/>
              </a:solidFill>
              <a:latin typeface="Arial" panose="020B0604020202020204" pitchFamily="34" charset="0"/>
              <a:ea typeface="微軟正黑體" panose="020B0604030504040204" pitchFamily="34" charset="-120"/>
              <a:cs typeface="Arial" panose="020B0604020202020204" pitchFamily="34" charset="0"/>
            </a:endParaRPr>
          </a:p>
        </p:txBody>
      </p:sp>
      <p:sp>
        <p:nvSpPr>
          <p:cNvPr id="6" name="矩形 5"/>
          <p:cNvSpPr/>
          <p:nvPr/>
        </p:nvSpPr>
        <p:spPr>
          <a:xfrm>
            <a:off x="199842" y="2336706"/>
            <a:ext cx="11859770" cy="1892826"/>
          </a:xfrm>
          <a:prstGeom prst="rect">
            <a:avLst/>
          </a:prstGeom>
        </p:spPr>
        <p:txBody>
          <a:bodyPr wrap="square">
            <a:spAutoFit/>
          </a:bodyPr>
          <a:lstStyle/>
          <a:p>
            <a:pPr algn="just">
              <a:lnSpc>
                <a:spcPct val="150000"/>
              </a:lnSpc>
            </a:pPr>
            <a:r>
              <a:rPr lang="en-US" altLang="zh-TW" sz="26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en-US" altLang="zh-TW" sz="26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114.03</a:t>
            </a:r>
            <a:r>
              <a:rPr lang="zh-TW" altLang="en-US" sz="26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期</a:t>
            </a:r>
            <a:r>
              <a:rPr lang="en-US" altLang="zh-TW" sz="26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en-US" sz="26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修正填表說明</a:t>
            </a:r>
            <a:r>
              <a:rPr lang="en-US" altLang="zh-TW" sz="26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endParaRPr lang="en-US" altLang="zh-TW" sz="2600" b="1" dirty="0" smtClean="0">
              <a:solidFill>
                <a:srgbClr val="0000FF"/>
              </a:solidFill>
              <a:latin typeface="Arial" panose="020B0604020202020204" pitchFamily="34" charset="0"/>
              <a:ea typeface="微軟正黑體" panose="020B0604030504040204" pitchFamily="34" charset="-120"/>
              <a:cs typeface="Arial" panose="020B0604020202020204" pitchFamily="34" charset="0"/>
            </a:endParaRPr>
          </a:p>
          <a:p>
            <a:pPr marL="342900" indent="-342900" algn="just">
              <a:lnSpc>
                <a:spcPct val="150000"/>
              </a:lnSpc>
              <a:buFont typeface="Wingdings" panose="05000000000000000000" pitchFamily="2" charset="2"/>
              <a:buChar char="l"/>
            </a:pPr>
            <a:r>
              <a:rPr lang="zh-TW" altLang="en-US" sz="26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承接</a:t>
            </a:r>
            <a:r>
              <a:rPr lang="zh-TW" altLang="en-US" sz="26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代表</a:t>
            </a:r>
            <a:r>
              <a:rPr lang="zh-TW" altLang="en-US" sz="2600" dirty="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zh-TW" sz="26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如學校與研究學院共同承接產學計畫，請自行判斷研究成果所屬，擇一認列於學校或研究學院，</a:t>
            </a:r>
            <a:r>
              <a:rPr lang="zh-TW" altLang="zh-TW" sz="2600" b="1" u="heavy" dirty="0">
                <a:solidFill>
                  <a:srgbClr val="FF0000"/>
                </a:solidFill>
                <a:latin typeface="Arial" panose="020B0604020202020204" pitchFamily="34" charset="0"/>
                <a:ea typeface="微軟正黑體" panose="020B0604030504040204" pitchFamily="34" charset="-120"/>
                <a:cs typeface="Arial" panose="020B0604020202020204" pitchFamily="34" charset="0"/>
              </a:rPr>
              <a:t>不可重複認列</a:t>
            </a:r>
            <a:r>
              <a:rPr lang="zh-TW" altLang="zh-TW" sz="2600" dirty="0">
                <a:solidFill>
                  <a:srgbClr val="000000"/>
                </a:solidFill>
                <a:latin typeface="Arial" panose="020B0604020202020204" pitchFamily="34" charset="0"/>
                <a:ea typeface="微軟正黑體" panose="020B0604030504040204" pitchFamily="34" charset="-120"/>
                <a:cs typeface="Arial" panose="020B0604020202020204" pitchFamily="34" charset="0"/>
              </a:rPr>
              <a:t>。</a:t>
            </a:r>
            <a:endParaRPr lang="zh-TW" altLang="en-US" sz="2600" dirty="0">
              <a:solidFill>
                <a:srgbClr val="000000"/>
              </a:solidFill>
              <a:latin typeface="Arial" panose="020B0604020202020204" pitchFamily="34" charset="0"/>
              <a:ea typeface="微軟正黑體" panose="020B0604030504040204" pitchFamily="34" charset="-120"/>
              <a:cs typeface="Arial" panose="020B0604020202020204" pitchFamily="34" charset="0"/>
            </a:endParaRPr>
          </a:p>
        </p:txBody>
      </p:sp>
      <p:graphicFrame>
        <p:nvGraphicFramePr>
          <p:cNvPr id="5" name="表格 4"/>
          <p:cNvGraphicFramePr>
            <a:graphicFrameLocks noGrp="1"/>
          </p:cNvGraphicFramePr>
          <p:nvPr>
            <p:extLst>
              <p:ext uri="{D42A27DB-BD31-4B8C-83A1-F6EECF244321}">
                <p14:modId xmlns:p14="http://schemas.microsoft.com/office/powerpoint/2010/main" val="1474759449"/>
              </p:ext>
            </p:extLst>
          </p:nvPr>
        </p:nvGraphicFramePr>
        <p:xfrm>
          <a:off x="199842" y="843369"/>
          <a:ext cx="11814048" cy="1484193"/>
        </p:xfrm>
        <a:graphic>
          <a:graphicData uri="http://schemas.openxmlformats.org/drawingml/2006/table">
            <a:tbl>
              <a:tblPr firstRow="1" firstCol="1" bandRow="1"/>
              <a:tblGrid>
                <a:gridCol w="1638102">
                  <a:extLst>
                    <a:ext uri="{9D8B030D-6E8A-4147-A177-3AD203B41FA5}">
                      <a16:colId xmlns:a16="http://schemas.microsoft.com/office/drawing/2014/main" val="2468040479"/>
                    </a:ext>
                  </a:extLst>
                </a:gridCol>
                <a:gridCol w="1370272">
                  <a:extLst>
                    <a:ext uri="{9D8B030D-6E8A-4147-A177-3AD203B41FA5}">
                      <a16:colId xmlns:a16="http://schemas.microsoft.com/office/drawing/2014/main" val="2573918202"/>
                    </a:ext>
                  </a:extLst>
                </a:gridCol>
                <a:gridCol w="2290286">
                  <a:extLst>
                    <a:ext uri="{9D8B030D-6E8A-4147-A177-3AD203B41FA5}">
                      <a16:colId xmlns:a16="http://schemas.microsoft.com/office/drawing/2014/main" val="1679084235"/>
                    </a:ext>
                  </a:extLst>
                </a:gridCol>
                <a:gridCol w="3353257">
                  <a:extLst>
                    <a:ext uri="{9D8B030D-6E8A-4147-A177-3AD203B41FA5}">
                      <a16:colId xmlns:a16="http://schemas.microsoft.com/office/drawing/2014/main" val="1113017730"/>
                    </a:ext>
                  </a:extLst>
                </a:gridCol>
                <a:gridCol w="3162131">
                  <a:extLst>
                    <a:ext uri="{9D8B030D-6E8A-4147-A177-3AD203B41FA5}">
                      <a16:colId xmlns:a16="http://schemas.microsoft.com/office/drawing/2014/main" val="4285331327"/>
                    </a:ext>
                  </a:extLst>
                </a:gridCol>
              </a:tblGrid>
              <a:tr h="27016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zh-TW" altLang="zh-TW" sz="800" b="1" i="0" u="none" strike="noStrike" kern="1200" cap="none" normalizeH="0" baseline="0" dirty="0" smtClean="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年度</a:t>
                      </a:r>
                    </a:p>
                  </a:txBody>
                  <a:tcPr marL="36937" marR="369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zh-TW" altLang="zh-TW" sz="1200" b="1" i="0" u="none" strike="noStrike" kern="1200"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承接代表</a:t>
                      </a:r>
                    </a:p>
                  </a:txBody>
                  <a:tcPr marL="36937" marR="36937" marT="0"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CC"/>
                    </a:solidFill>
                  </a:tcPr>
                </a:tc>
                <a:tc gridSpan="2">
                  <a:txBody>
                    <a:bodyPr/>
                    <a:lstStyle/>
                    <a:p>
                      <a:pPr marL="0" algn="ctr" defTabSz="914400" rtl="0" eaLnBrk="1" latinLnBrk="0" hangingPunct="1">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項目</a:t>
                      </a:r>
                    </a:p>
                  </a:txBody>
                  <a:tcPr marL="36937" marR="36937" marT="0"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pPr marL="0" algn="ctr" defTabSz="914400" rtl="0" eaLnBrk="1" latinLnBrk="0" hangingPunct="1">
                        <a:spcAft>
                          <a:spcPts val="0"/>
                        </a:spcAft>
                      </a:pP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36937" marR="369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algn="ctr" defTabSz="914400" rtl="0" eaLnBrk="1" latinLnBrk="0" hangingPunct="1">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經費</a:t>
                      </a: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單位：元</a:t>
                      </a: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36937" marR="369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141333786"/>
                  </a:ext>
                </a:extLst>
              </a:tr>
              <a:tr h="190541">
                <a:tc rowSpan="8">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0" lang="zh-TW" altLang="zh-TW" sz="1200" b="1" i="0" u="none" strike="noStrike" kern="1200"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endParaRPr>
                    </a:p>
                  </a:txBody>
                  <a:tcPr marL="36937" marR="369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rowSpan="8">
                  <a:txBody>
                    <a:bodyPr/>
                    <a:lstStyle/>
                    <a:p>
                      <a:pPr marL="0" marR="0" indent="0" algn="l" defTabSz="914400" rtl="0" eaLnBrk="1" fontAlgn="auto" latinLnBrk="0" hangingPunct="1">
                        <a:lnSpc>
                          <a:spcPct val="150000"/>
                        </a:lnSpc>
                        <a:spcBef>
                          <a:spcPts val="0"/>
                        </a:spcBef>
                        <a:spcAft>
                          <a:spcPts val="0"/>
                        </a:spcAft>
                        <a:buClrTx/>
                        <a:buSzTx/>
                        <a:buFontTx/>
                        <a:buNone/>
                        <a:tabLst/>
                        <a:defRPr/>
                      </a:pPr>
                      <a:r>
                        <a:rPr kumimoji="0" lang="en-US" altLang="zh-TW" sz="1200" b="1" i="0" u="none" strike="noStrike" kern="1200" cap="none" normalizeH="0" baseline="0" dirty="0" smtClean="0">
                          <a:ln>
                            <a:noFill/>
                          </a:ln>
                          <a:solidFill>
                            <a:schemeClr val="tx1"/>
                          </a:solidFill>
                          <a:effectLst/>
                          <a:latin typeface="細明體" panose="02020509000000000000" pitchFamily="49" charset="-120"/>
                          <a:ea typeface="細明體" panose="02020509000000000000" pitchFamily="49" charset="-120"/>
                          <a:cs typeface="Arial" panose="020B0604020202020204" pitchFamily="34" charset="0"/>
                        </a:rPr>
                        <a:t>□</a:t>
                      </a:r>
                      <a:r>
                        <a:rPr kumimoji="0" lang="zh-TW" altLang="zh-TW" sz="1200" b="1" i="0" u="none" strike="noStrike" kern="1200"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學校</a:t>
                      </a:r>
                    </a:p>
                    <a:p>
                      <a:pPr marL="0" marR="0" indent="0" algn="l" defTabSz="914400" rtl="0" eaLnBrk="1" fontAlgn="auto" latinLnBrk="0" hangingPunct="1">
                        <a:lnSpc>
                          <a:spcPct val="150000"/>
                        </a:lnSpc>
                        <a:spcBef>
                          <a:spcPts val="0"/>
                        </a:spcBef>
                        <a:spcAft>
                          <a:spcPts val="0"/>
                        </a:spcAft>
                        <a:buClrTx/>
                        <a:buSzTx/>
                        <a:buFontTx/>
                        <a:buNone/>
                        <a:tabLst/>
                        <a:defRPr/>
                      </a:pPr>
                      <a:r>
                        <a:rPr kumimoji="0" lang="en-US" altLang="zh-TW" sz="1200" b="1" i="0" u="none" strike="noStrike" kern="1200" cap="none" normalizeH="0" baseline="0" dirty="0" smtClean="0">
                          <a:ln>
                            <a:noFill/>
                          </a:ln>
                          <a:solidFill>
                            <a:schemeClr val="tx1"/>
                          </a:solidFill>
                          <a:effectLst/>
                          <a:latin typeface="細明體" panose="02020509000000000000" pitchFamily="49" charset="-120"/>
                          <a:ea typeface="細明體" panose="02020509000000000000" pitchFamily="49" charset="-120"/>
                          <a:cs typeface="Arial" panose="020B0604020202020204" pitchFamily="34" charset="0"/>
                        </a:rPr>
                        <a:t>□</a:t>
                      </a:r>
                      <a:r>
                        <a:rPr kumimoji="0" lang="zh-TW" altLang="zh-TW" sz="1200" b="1" i="0" u="none" strike="noStrike" kern="1200"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研究學院</a:t>
                      </a:r>
                      <a:endParaRPr kumimoji="0" lang="zh-TW" sz="12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endParaRPr>
                    </a:p>
                  </a:txBody>
                  <a:tcPr marL="36937" marR="36937" marT="0"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gridSpan="2">
                  <a:txBody>
                    <a:bodyPr/>
                    <a:lstStyle/>
                    <a:p>
                      <a:pPr marL="0" algn="ctr" defTabSz="914400" rtl="0" eaLnBrk="1" latinLnBrk="0" hangingPunct="1">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全</a:t>
                      </a:r>
                      <a:r>
                        <a:rPr kumimoji="0" lang="zh-TW" sz="800" b="1" i="0" u="none" strike="noStrike" kern="1200" cap="none" normalizeH="0" baseline="0" dirty="0" smtClean="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校</a:t>
                      </a:r>
                      <a:r>
                        <a:rPr kumimoji="0" lang="en-US" altLang="zh-TW" sz="800" b="1" i="0" u="none" strike="noStrike" kern="1200" cap="none" normalizeH="0" baseline="0" dirty="0" smtClean="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zh-TW" altLang="zh-TW" sz="800" b="1" i="0" u="none" strike="noStrike" kern="1200" cap="none" normalizeH="0" baseline="0" dirty="0" smtClean="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研究學院</a:t>
                      </a:r>
                      <a:r>
                        <a:rPr kumimoji="0" lang="en-US" altLang="zh-TW" sz="800" b="1" i="0" u="none" strike="noStrike" kern="1200" cap="none" normalizeH="0" baseline="0" dirty="0" smtClean="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zh-TW" sz="800" b="1" i="0" u="none" strike="noStrike" kern="1200" cap="none" normalizeH="0" baseline="0" dirty="0" smtClean="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總</a:t>
                      </a: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經費</a:t>
                      </a:r>
                    </a:p>
                  </a:txBody>
                  <a:tcPr marL="36937" marR="36937" marT="0"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marL="0" algn="ctr" defTabSz="914400" rtl="0" eaLnBrk="1" latinLnBrk="0" hangingPunct="1">
                        <a:spcAft>
                          <a:spcPts val="0"/>
                        </a:spcAft>
                      </a:pP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36937" marR="369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algn="ctr" defTabSz="914400" rtl="0" eaLnBrk="1" latinLnBrk="0" hangingPunct="1">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36937" marR="369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88771666"/>
                  </a:ext>
                </a:extLst>
              </a:tr>
              <a:tr h="162319">
                <a:tc vMerge="1">
                  <a:txBody>
                    <a:bodyPr/>
                    <a:lstStyle/>
                    <a:p>
                      <a:pPr marL="0" algn="ctr" defTabSz="914400" rtl="0" eaLnBrk="1" latinLnBrk="0" hangingPunct="1">
                        <a:spcAft>
                          <a:spcPts val="0"/>
                        </a:spcAft>
                      </a:pP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36937" marR="36937" marT="0"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pPr marL="0" algn="ctr" defTabSz="914400" rtl="0" eaLnBrk="1" latinLnBrk="0" hangingPunct="1">
                        <a:spcAft>
                          <a:spcPts val="0"/>
                        </a:spcAft>
                      </a:pP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36937" marR="3693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algn="ctr" defTabSz="914400" rtl="0" eaLnBrk="1" latinLnBrk="0" hangingPunct="1">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經費來源</a:t>
                      </a:r>
                    </a:p>
                  </a:txBody>
                  <a:tcPr marL="36937" marR="36937" marT="0"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algn="ctr" defTabSz="914400" rtl="0" eaLnBrk="1" latinLnBrk="0" hangingPunct="1">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計畫類型</a:t>
                      </a:r>
                    </a:p>
                  </a:txBody>
                  <a:tcPr marL="36937" marR="369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algn="ctr" defTabSz="914400" rtl="0" eaLnBrk="1" latinLnBrk="0" hangingPunct="1">
                        <a:spcAft>
                          <a:spcPts val="0"/>
                        </a:spcAft>
                      </a:pPr>
                      <a:endParaRPr kumimoji="0" lang="zh-TW" altLang="zh-TW" sz="800" b="1" i="0" u="none" strike="noStrike" kern="1200" cap="none" normalizeH="0" baseline="0" dirty="0" smtClean="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36937" marR="36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65753797"/>
                  </a:ext>
                </a:extLst>
              </a:tr>
              <a:tr h="180654">
                <a:tc vMerge="1">
                  <a:txBody>
                    <a:bodyPr/>
                    <a:lstStyle/>
                    <a:p>
                      <a:pPr marL="0" algn="l" defTabSz="914400" rtl="0" eaLnBrk="1" latinLnBrk="0" hangingPunct="1">
                        <a:spcAft>
                          <a:spcPts val="0"/>
                        </a:spcAft>
                      </a:pP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36937" marR="369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pPr marL="0" algn="l" defTabSz="914400" rtl="0" eaLnBrk="1" latinLnBrk="0" hangingPunct="1">
                        <a:spcAft>
                          <a:spcPts val="0"/>
                        </a:spcAft>
                      </a:pP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36937" marR="369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rowSpan="2">
                  <a:txBody>
                    <a:bodyPr/>
                    <a:lstStyle/>
                    <a:p>
                      <a:pPr marL="0" algn="ctr" defTabSz="914400" rtl="0" eaLnBrk="1" latinLnBrk="0" hangingPunct="1">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政府部門資助</a:t>
                      </a:r>
                    </a:p>
                  </a:txBody>
                  <a:tcPr marL="36937" marR="369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algn="ctr" defTabSz="914400" rtl="0" eaLnBrk="1" latinLnBrk="0" hangingPunct="1">
                        <a:lnSpc>
                          <a:spcPct val="100000"/>
                        </a:lnSpc>
                        <a:spcAft>
                          <a:spcPts val="0"/>
                        </a:spcAft>
                      </a:pPr>
                      <a:r>
                        <a:rPr kumimoji="0" lang="zh-TW" sz="800" b="1" i="0" u="none" strike="noStrike" kern="1200" cap="none" normalizeH="0" baseline="0" dirty="0" smtClean="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產學合作計畫</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36937" marR="369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algn="ctr" defTabSz="914400" rtl="0" eaLnBrk="1" latinLnBrk="0" hangingPunct="1">
                        <a:spcAft>
                          <a:spcPts val="0"/>
                        </a:spcAft>
                      </a:pP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36937" marR="36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99136769"/>
                  </a:ext>
                </a:extLst>
              </a:tr>
              <a:tr h="162319">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a:txBody>
                    <a:bodyPr/>
                    <a:lstStyle/>
                    <a:p>
                      <a:pPr marL="0" algn="ctr" defTabSz="914400" rtl="0" eaLnBrk="1" latinLnBrk="0" hangingPunct="1">
                        <a:spcAft>
                          <a:spcPts val="0"/>
                        </a:spcAft>
                      </a:pPr>
                      <a:r>
                        <a:rPr kumimoji="0" lang="en-US" altLang="zh-TW" sz="800" b="1" i="0" u="none" strike="noStrike" kern="1200" cap="none" normalizeH="0" baseline="0" dirty="0" smtClean="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endParaRPr kumimoji="0" lang="zh-TW" altLang="zh-TW" sz="800" b="1" i="0" u="none" strike="noStrike" kern="1200" cap="none" normalizeH="0" baseline="0" dirty="0" smtClean="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36937" marR="369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36937" marR="36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8125549"/>
                  </a:ext>
                </a:extLst>
              </a:tr>
              <a:tr h="132070">
                <a:tc vMerge="1">
                  <a:txBody>
                    <a:bodyPr/>
                    <a:lstStyle/>
                    <a:p>
                      <a:endParaRPr lang="zh-TW" altLang="en-US"/>
                    </a:p>
                  </a:txBody>
                  <a:tcPr/>
                </a:tc>
                <a:tc vMerge="1">
                  <a:txBody>
                    <a:bodyPr/>
                    <a:lstStyle/>
                    <a:p>
                      <a:endParaRPr lang="zh-TW" altLang="en-US"/>
                    </a:p>
                  </a:txBody>
                  <a:tcPr/>
                </a:tc>
                <a:tc rowSpan="2">
                  <a:txBody>
                    <a:bodyPr/>
                    <a:lstStyle/>
                    <a:p>
                      <a:pPr marL="0" algn="ctr" defTabSz="914400" rtl="0" eaLnBrk="1" latinLnBrk="0" hangingPunct="1">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企業部門資助</a:t>
                      </a:r>
                    </a:p>
                  </a:txBody>
                  <a:tcPr marL="36937" marR="369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zh-TW" altLang="zh-TW" sz="800" b="1" i="0" u="none" strike="noStrike" kern="1200" cap="none" normalizeH="0" baseline="0" dirty="0" smtClean="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產學合作基礎</a:t>
                      </a:r>
                      <a:r>
                        <a:rPr kumimoji="0" lang="en-US" altLang="zh-TW" sz="800" b="1" i="0" u="none" strike="noStrike" kern="1200" cap="none" normalizeH="0" baseline="0" dirty="0" smtClean="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zh-TW" altLang="zh-TW" sz="800" b="1" i="0" u="none" strike="noStrike" kern="1200" cap="none" normalizeH="0" baseline="0" dirty="0" smtClean="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環境建構之補助計畫</a:t>
                      </a:r>
                    </a:p>
                  </a:txBody>
                  <a:tcPr marL="36937" marR="369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spcAft>
                          <a:spcPts val="0"/>
                        </a:spcAft>
                      </a:pP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36937" marR="36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06502582"/>
                  </a:ext>
                </a:extLst>
              </a:tr>
              <a:tr h="132070">
                <a:tc vMerge="1">
                  <a:txBody>
                    <a:bodyPr/>
                    <a:lstStyle/>
                    <a:p>
                      <a:endParaRPr lang="zh-TW" altLang="en-US"/>
                    </a:p>
                  </a:txBody>
                  <a:tcPr/>
                </a:tc>
                <a:tc vMerge="1">
                  <a:txBody>
                    <a:bodyPr/>
                    <a:lstStyle/>
                    <a:p>
                      <a:endParaRPr lang="zh-TW" altLang="en-US"/>
                    </a:p>
                  </a:txBody>
                  <a:tcPr/>
                </a:tc>
                <a:tc vMerge="1">
                  <a:txBody>
                    <a:bodyPr/>
                    <a:lstStyle/>
                    <a:p>
                      <a:pPr algn="ctr">
                        <a:spcAft>
                          <a:spcPts val="0"/>
                        </a:spcAft>
                      </a:pP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36937" marR="369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en-US" altLang="zh-TW" sz="800" b="1" i="0" u="none" strike="noStrike" kern="1200" cap="none" normalizeH="0" baseline="0" dirty="0" smtClean="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endParaRPr kumimoji="0" lang="zh-TW" altLang="zh-TW" sz="800" b="1" i="0" u="none" strike="noStrike" kern="1200" cap="none" normalizeH="0" baseline="0" dirty="0" smtClean="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36937" marR="369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spcAft>
                          <a:spcPts val="0"/>
                        </a:spcAft>
                      </a:pP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36937" marR="36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54564101"/>
                  </a:ext>
                </a:extLst>
              </a:tr>
              <a:tr h="127027">
                <a:tc vMerge="1">
                  <a:txBody>
                    <a:bodyPr/>
                    <a:lstStyle/>
                    <a:p>
                      <a:endParaRPr lang="zh-TW" altLang="en-US"/>
                    </a:p>
                  </a:txBody>
                  <a:tcPr/>
                </a:tc>
                <a:tc vMerge="1">
                  <a:txBody>
                    <a:bodyPr/>
                    <a:lstStyle/>
                    <a:p>
                      <a:pPr marL="0" algn="ctr" defTabSz="914400" rtl="0" eaLnBrk="1" latinLnBrk="0" hangingPunct="1">
                        <a:spcAft>
                          <a:spcPts val="0"/>
                        </a:spcAft>
                      </a:pP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36937" marR="369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rowSpan="2">
                  <a:txBody>
                    <a:bodyPr/>
                    <a:lstStyle/>
                    <a:p>
                      <a:pPr marL="0" algn="ctr" defTabSz="914400" rtl="0" eaLnBrk="1" latinLnBrk="0" hangingPunct="1">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其他單位資助</a:t>
                      </a:r>
                    </a:p>
                  </a:txBody>
                  <a:tcPr marL="36937" marR="369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zh-TW" altLang="zh-TW" sz="800" b="1" i="0" u="none" strike="noStrike" kern="1200" cap="none" normalizeH="0" baseline="0" dirty="0" smtClean="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產學合作計畫</a:t>
                      </a:r>
                    </a:p>
                  </a:txBody>
                  <a:tcPr marL="36937" marR="369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36937" marR="369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9230571"/>
                  </a:ext>
                </a:extLst>
              </a:tr>
              <a:tr h="127027">
                <a:tc vMerge="1">
                  <a:txBody>
                    <a:bodyPr/>
                    <a:lstStyle/>
                    <a:p>
                      <a:endParaRPr lang="zh-TW" altLang="en-US"/>
                    </a:p>
                  </a:txBody>
                  <a:tcPr/>
                </a:tc>
                <a:tc vMerge="1">
                  <a:txBody>
                    <a:bodyPr/>
                    <a:lstStyle/>
                    <a:p>
                      <a:endParaRPr lang="zh-TW" altLang="en-US"/>
                    </a:p>
                  </a:txBody>
                  <a:tcPr/>
                </a:tc>
                <a:tc vMerge="1">
                  <a:txBody>
                    <a:bodyPr/>
                    <a:lstStyle/>
                    <a:p>
                      <a:pPr marL="0" algn="ctr" defTabSz="914400" rtl="0" eaLnBrk="1" latinLnBrk="0" hangingPunct="1">
                        <a:spcAft>
                          <a:spcPts val="0"/>
                        </a:spcAft>
                      </a:pP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36937" marR="369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en-US" altLang="zh-TW" sz="800" b="1" i="0" u="none" strike="noStrike" kern="1200" cap="none" normalizeH="0" baseline="0" dirty="0" smtClean="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endParaRPr kumimoji="0" lang="zh-TW" altLang="zh-TW" sz="800" b="1" i="0" u="none" strike="noStrike" kern="1200" cap="none" normalizeH="0" baseline="0" dirty="0" smtClean="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36937" marR="369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spcAft>
                          <a:spcPts val="0"/>
                        </a:spcAft>
                      </a:pP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36937" marR="369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99021001"/>
                  </a:ext>
                </a:extLst>
              </a:tr>
            </a:tbl>
          </a:graphicData>
        </a:graphic>
      </p:graphicFrame>
    </p:spTree>
    <p:extLst>
      <p:ext uri="{BB962C8B-B14F-4D97-AF65-F5344CB8AC3E}">
        <p14:creationId xmlns:p14="http://schemas.microsoft.com/office/powerpoint/2010/main" val="164020869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4"/>
          <p:cNvSpPr txBox="1">
            <a:spLocks noChangeArrowheads="1"/>
          </p:cNvSpPr>
          <p:nvPr/>
        </p:nvSpPr>
        <p:spPr bwMode="gray">
          <a:xfrm>
            <a:off x="2228340" y="1124744"/>
            <a:ext cx="8443784"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2800" b="1" i="1" kern="1200">
                <a:solidFill>
                  <a:schemeClr val="tx1"/>
                </a:solidFill>
                <a:latin typeface="+mj-lt"/>
                <a:ea typeface="+mj-ea"/>
                <a:cs typeface="+mj-cs"/>
              </a:defRPr>
            </a:lvl1pPr>
            <a:lvl2pPr algn="l" rtl="0" eaLnBrk="1" fontAlgn="base" hangingPunct="1">
              <a:spcBef>
                <a:spcPct val="0"/>
              </a:spcBef>
              <a:spcAft>
                <a:spcPct val="0"/>
              </a:spcAft>
              <a:defRPr sz="2800" b="1" i="1">
                <a:solidFill>
                  <a:schemeClr val="tx1"/>
                </a:solidFill>
                <a:latin typeface="Verdana" panose="020B0604030504040204" pitchFamily="34" charset="0"/>
              </a:defRPr>
            </a:lvl2pPr>
            <a:lvl3pPr algn="l" rtl="0" eaLnBrk="1" fontAlgn="base" hangingPunct="1">
              <a:spcBef>
                <a:spcPct val="0"/>
              </a:spcBef>
              <a:spcAft>
                <a:spcPct val="0"/>
              </a:spcAft>
              <a:defRPr sz="2800" b="1" i="1">
                <a:solidFill>
                  <a:schemeClr val="tx1"/>
                </a:solidFill>
                <a:latin typeface="Verdana" panose="020B0604030504040204" pitchFamily="34" charset="0"/>
              </a:defRPr>
            </a:lvl3pPr>
            <a:lvl4pPr algn="l" rtl="0" eaLnBrk="1" fontAlgn="base" hangingPunct="1">
              <a:spcBef>
                <a:spcPct val="0"/>
              </a:spcBef>
              <a:spcAft>
                <a:spcPct val="0"/>
              </a:spcAft>
              <a:defRPr sz="2800" b="1" i="1">
                <a:solidFill>
                  <a:schemeClr val="tx1"/>
                </a:solidFill>
                <a:latin typeface="Verdana" panose="020B0604030504040204" pitchFamily="34" charset="0"/>
              </a:defRPr>
            </a:lvl4pPr>
            <a:lvl5pPr algn="l" rtl="0" eaLnBrk="1" fontAlgn="base" hangingPunct="1">
              <a:spcBef>
                <a:spcPct val="0"/>
              </a:spcBef>
              <a:spcAft>
                <a:spcPct val="0"/>
              </a:spcAft>
              <a:defRPr sz="2800" b="1" i="1">
                <a:solidFill>
                  <a:schemeClr val="tx1"/>
                </a:solidFill>
                <a:latin typeface="Verdana" panose="020B0604030504040204" pitchFamily="34" charset="0"/>
              </a:defRPr>
            </a:lvl5pPr>
            <a:lvl6pPr marL="457200" algn="l" rtl="0" eaLnBrk="1" fontAlgn="base" hangingPunct="1">
              <a:spcBef>
                <a:spcPct val="0"/>
              </a:spcBef>
              <a:spcAft>
                <a:spcPct val="0"/>
              </a:spcAft>
              <a:defRPr sz="2800" b="1" i="1">
                <a:solidFill>
                  <a:schemeClr val="tx1"/>
                </a:solidFill>
                <a:latin typeface="Verdana" panose="020B0604030504040204" pitchFamily="34" charset="0"/>
              </a:defRPr>
            </a:lvl6pPr>
            <a:lvl7pPr marL="914400" algn="l" rtl="0" eaLnBrk="1" fontAlgn="base" hangingPunct="1">
              <a:spcBef>
                <a:spcPct val="0"/>
              </a:spcBef>
              <a:spcAft>
                <a:spcPct val="0"/>
              </a:spcAft>
              <a:defRPr sz="2800" b="1" i="1">
                <a:solidFill>
                  <a:schemeClr val="tx1"/>
                </a:solidFill>
                <a:latin typeface="Verdana" panose="020B0604030504040204" pitchFamily="34" charset="0"/>
              </a:defRPr>
            </a:lvl7pPr>
            <a:lvl8pPr marL="1371600" algn="l" rtl="0" eaLnBrk="1" fontAlgn="base" hangingPunct="1">
              <a:spcBef>
                <a:spcPct val="0"/>
              </a:spcBef>
              <a:spcAft>
                <a:spcPct val="0"/>
              </a:spcAft>
              <a:defRPr sz="2800" b="1" i="1">
                <a:solidFill>
                  <a:schemeClr val="tx1"/>
                </a:solidFill>
                <a:latin typeface="Verdana" panose="020B0604030504040204" pitchFamily="34" charset="0"/>
              </a:defRPr>
            </a:lvl8pPr>
            <a:lvl9pPr marL="1828800" algn="l" rtl="0" eaLnBrk="1" fontAlgn="base" hangingPunct="1">
              <a:spcBef>
                <a:spcPct val="0"/>
              </a:spcBef>
              <a:spcAft>
                <a:spcPct val="0"/>
              </a:spcAft>
              <a:defRPr sz="2800" b="1" i="1">
                <a:solidFill>
                  <a:schemeClr val="tx1"/>
                </a:solidFill>
                <a:latin typeface="Verdana" panose="020B0604030504040204" pitchFamily="34" charset="0"/>
              </a:defRPr>
            </a:lvl9pPr>
          </a:lstStyle>
          <a:p>
            <a:pPr>
              <a:defRPr/>
            </a:pPr>
            <a:endParaRPr lang="zh-TW" altLang="en-US" sz="7200" i="0" dirty="0">
              <a:solidFill>
                <a:schemeClr val="tx1">
                  <a:lumMod val="10000"/>
                </a:schemeClr>
              </a:solidFill>
              <a:latin typeface="Arial" panose="020B0604020202020204" pitchFamily="34" charset="0"/>
              <a:ea typeface="微軟正黑體" panose="020B0604030504040204" pitchFamily="34" charset="-120"/>
              <a:cs typeface="Arial" panose="020B0604020202020204" pitchFamily="34" charset="0"/>
            </a:endParaRPr>
          </a:p>
        </p:txBody>
      </p:sp>
      <p:sp>
        <p:nvSpPr>
          <p:cNvPr id="8" name="Rectangle 8"/>
          <p:cNvSpPr txBox="1">
            <a:spLocks noChangeArrowheads="1"/>
          </p:cNvSpPr>
          <p:nvPr/>
        </p:nvSpPr>
        <p:spPr bwMode="auto">
          <a:xfrm>
            <a:off x="1523428" y="5199864"/>
            <a:ext cx="3042851" cy="3911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8000" tIns="10800" rIns="18000" bIns="10800" numCol="1" anchor="t" anchorCtr="0" compatLnSpc="1">
            <a:prstTxWarp prst="textNoShape">
              <a:avLst/>
            </a:prstTxWarp>
            <a:spAutoFit/>
          </a:bodyPr>
          <a:lstStyle>
            <a:lvl1pPr marL="0" indent="0" algn="ctr" rtl="0" eaLnBrk="1" fontAlgn="base" hangingPunct="1">
              <a:spcBef>
                <a:spcPct val="20000"/>
              </a:spcBef>
              <a:spcAft>
                <a:spcPct val="0"/>
              </a:spcAft>
              <a:buClr>
                <a:schemeClr val="accent1"/>
              </a:buClr>
              <a:buSzPct val="80000"/>
              <a:buFont typeface="Wingdings" panose="05000000000000000000" pitchFamily="2" charset="2"/>
              <a:buNone/>
              <a:defRPr sz="2400" kern="1200">
                <a:solidFill>
                  <a:schemeClr val="bg1"/>
                </a:solidFill>
                <a:latin typeface="Arial" panose="020B0604020202020204" pitchFamily="34" charset="0"/>
                <a:ea typeface="+mn-ea"/>
                <a:cs typeface="+mn-cs"/>
              </a:defRPr>
            </a:lvl1pPr>
            <a:lvl2pPr marL="742950" indent="-285750" algn="l" rtl="0" eaLnBrk="1" fontAlgn="base" hangingPunct="1">
              <a:spcBef>
                <a:spcPct val="20000"/>
              </a:spcBef>
              <a:spcAft>
                <a:spcPct val="0"/>
              </a:spcAft>
              <a:buClr>
                <a:schemeClr val="accent2"/>
              </a:buClr>
              <a:buSzPct val="70000"/>
              <a:buFont typeface="Wingdings" panose="05000000000000000000" pitchFamily="2" charset="2"/>
              <a:buChar char="l"/>
              <a:defRPr sz="2400" kern="1200">
                <a:solidFill>
                  <a:schemeClr val="tx1"/>
                </a:solidFill>
                <a:latin typeface="+mn-lt"/>
                <a:ea typeface="+mn-ea"/>
                <a:cs typeface="+mn-cs"/>
              </a:defRPr>
            </a:lvl2pPr>
            <a:lvl3pPr marL="1143000" indent="-228600" algn="l" rtl="0" eaLnBrk="1" fontAlgn="base" hangingPunct="1">
              <a:spcBef>
                <a:spcPct val="20000"/>
              </a:spcBef>
              <a:spcAft>
                <a:spcPct val="0"/>
              </a:spcAft>
              <a:buClr>
                <a:schemeClr val="folHlink"/>
              </a:buClr>
              <a:buSzPct val="60000"/>
              <a:buFont typeface="Wingdings" panose="05000000000000000000" pitchFamily="2" charset="2"/>
              <a:buChar char="l"/>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Clr>
                <a:schemeClr val="tx1"/>
              </a:buClr>
              <a:buSzPct val="85000"/>
              <a:buFont typeface="Arial" panose="020B0604020202020204" pitchFamily="34"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Clr>
                <a:schemeClr val="tx1"/>
              </a:buClr>
              <a:buSzPct val="75000"/>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ct val="0"/>
              </a:spcBef>
              <a:defRPr/>
            </a:pPr>
            <a:r>
              <a:rPr lang="zh-TW" altLang="en-US" b="1" dirty="0">
                <a:solidFill>
                  <a:srgbClr val="000000"/>
                </a:solidFill>
                <a:latin typeface="微軟正黑體" panose="020B0604030504040204" pitchFamily="34" charset="-120"/>
                <a:ea typeface="微軟正黑體" panose="020B0604030504040204" pitchFamily="34" charset="-120"/>
                <a:cs typeface="華康中圓體"/>
              </a:rPr>
              <a:t>大學校院校務資料庫</a:t>
            </a:r>
          </a:p>
        </p:txBody>
      </p:sp>
      <p:sp>
        <p:nvSpPr>
          <p:cNvPr id="9" name="Rectangle 17"/>
          <p:cNvSpPr>
            <a:spLocks noChangeArrowheads="1"/>
          </p:cNvSpPr>
          <p:nvPr/>
        </p:nvSpPr>
        <p:spPr bwMode="auto">
          <a:xfrm>
            <a:off x="1683894" y="5739288"/>
            <a:ext cx="2552871" cy="266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000" tIns="10800" rIns="18000" bIns="10800">
            <a:spAutoFit/>
          </a:bodyPr>
          <a:lstStyle>
            <a:lvl1pPr algn="ctr">
              <a:spcBef>
                <a:spcPct val="20000"/>
              </a:spcBef>
              <a:buClr>
                <a:schemeClr val="tx1"/>
              </a:buClr>
              <a:buFont typeface="Wingdings" panose="05000000000000000000" pitchFamily="2" charset="2"/>
              <a:defRPr sz="2000">
                <a:solidFill>
                  <a:schemeClr val="tx1"/>
                </a:solidFill>
                <a:latin typeface="Verdana" panose="020B0604030504040204" pitchFamily="34" charset="0"/>
              </a:defRPr>
            </a:lvl1pPr>
            <a:lvl2pPr algn="ctr">
              <a:spcBef>
                <a:spcPct val="20000"/>
              </a:spcBef>
              <a:buClr>
                <a:schemeClr val="tx2"/>
              </a:buClr>
              <a:buSzPct val="60000"/>
              <a:buFont typeface="Wingdings" panose="05000000000000000000" pitchFamily="2" charset="2"/>
              <a:defRPr sz="2400">
                <a:solidFill>
                  <a:schemeClr val="tx1"/>
                </a:solidFill>
                <a:latin typeface="Verdana" panose="020B0604030504040204" pitchFamily="34" charset="0"/>
              </a:defRPr>
            </a:lvl2pPr>
            <a:lvl3pPr algn="ctr">
              <a:spcBef>
                <a:spcPct val="20000"/>
              </a:spcBef>
              <a:buClr>
                <a:schemeClr val="folHlink"/>
              </a:buClr>
              <a:buSzPct val="60000"/>
              <a:buFont typeface="Wingdings" panose="05000000000000000000" pitchFamily="2" charset="2"/>
              <a:defRPr sz="2400">
                <a:solidFill>
                  <a:schemeClr val="tx1"/>
                </a:solidFill>
                <a:latin typeface="Verdana" panose="020B0604030504040204" pitchFamily="34" charset="0"/>
              </a:defRPr>
            </a:lvl3pPr>
            <a:lvl4pPr algn="ctr">
              <a:spcBef>
                <a:spcPct val="20000"/>
              </a:spcBef>
              <a:buClr>
                <a:schemeClr val="tx1"/>
              </a:buClr>
              <a:buSzPct val="60000"/>
              <a:buFont typeface="Wingdings" panose="05000000000000000000" pitchFamily="2" charset="2"/>
              <a:defRPr sz="2000">
                <a:solidFill>
                  <a:schemeClr val="tx1"/>
                </a:solidFill>
                <a:latin typeface="Verdana" panose="020B0604030504040204" pitchFamily="34" charset="0"/>
              </a:defRPr>
            </a:lvl4pPr>
            <a:lvl5pPr algn="ctr">
              <a:spcBef>
                <a:spcPct val="20000"/>
              </a:spcBef>
              <a:buClr>
                <a:schemeClr val="hlink"/>
              </a:buClr>
              <a:buSzPct val="60000"/>
              <a:buFont typeface="Wingdings" panose="05000000000000000000" pitchFamily="2" charset="2"/>
              <a:defRPr sz="2000">
                <a:solidFill>
                  <a:schemeClr val="tx1"/>
                </a:solidFill>
                <a:latin typeface="Verdana" panose="020B0604030504040204" pitchFamily="34" charset="0"/>
              </a:defRPr>
            </a:lvl5pPr>
            <a:lvl6pPr algn="ctr" fontAlgn="base">
              <a:spcBef>
                <a:spcPct val="20000"/>
              </a:spcBef>
              <a:spcAft>
                <a:spcPct val="0"/>
              </a:spcAft>
              <a:buClr>
                <a:schemeClr val="hlink"/>
              </a:buClr>
              <a:buSzPct val="60000"/>
              <a:buFont typeface="Wingdings" panose="05000000000000000000" pitchFamily="2" charset="2"/>
              <a:defRPr sz="2000">
                <a:solidFill>
                  <a:schemeClr val="tx1"/>
                </a:solidFill>
                <a:latin typeface="Verdana" panose="020B0604030504040204" pitchFamily="34" charset="0"/>
              </a:defRPr>
            </a:lvl6pPr>
            <a:lvl7pPr algn="ctr" fontAlgn="base">
              <a:spcBef>
                <a:spcPct val="20000"/>
              </a:spcBef>
              <a:spcAft>
                <a:spcPct val="0"/>
              </a:spcAft>
              <a:buClr>
                <a:schemeClr val="hlink"/>
              </a:buClr>
              <a:buSzPct val="60000"/>
              <a:buFont typeface="Wingdings" panose="05000000000000000000" pitchFamily="2" charset="2"/>
              <a:defRPr sz="2000">
                <a:solidFill>
                  <a:schemeClr val="tx1"/>
                </a:solidFill>
                <a:latin typeface="Verdana" panose="020B0604030504040204" pitchFamily="34" charset="0"/>
              </a:defRPr>
            </a:lvl7pPr>
            <a:lvl8pPr algn="ctr" fontAlgn="base">
              <a:spcBef>
                <a:spcPct val="20000"/>
              </a:spcBef>
              <a:spcAft>
                <a:spcPct val="0"/>
              </a:spcAft>
              <a:buClr>
                <a:schemeClr val="hlink"/>
              </a:buClr>
              <a:buSzPct val="60000"/>
              <a:buFont typeface="Wingdings" panose="05000000000000000000" pitchFamily="2" charset="2"/>
              <a:defRPr sz="2000">
                <a:solidFill>
                  <a:schemeClr val="tx1"/>
                </a:solidFill>
                <a:latin typeface="Verdana" panose="020B0604030504040204" pitchFamily="34" charset="0"/>
              </a:defRPr>
            </a:lvl8pPr>
            <a:lvl9pPr algn="ctr" fontAlgn="base">
              <a:spcBef>
                <a:spcPct val="20000"/>
              </a:spcBef>
              <a:spcAft>
                <a:spcPct val="0"/>
              </a:spcAft>
              <a:buClr>
                <a:schemeClr val="hlink"/>
              </a:buClr>
              <a:buSzPct val="60000"/>
              <a:buFont typeface="Wingdings" panose="05000000000000000000" pitchFamily="2" charset="2"/>
              <a:defRPr sz="2000">
                <a:solidFill>
                  <a:schemeClr val="tx1"/>
                </a:solidFill>
                <a:latin typeface="Verdana" panose="020B0604030504040204" pitchFamily="34" charset="0"/>
              </a:defRPr>
            </a:lvl9pPr>
          </a:lstStyle>
          <a:p>
            <a:pPr algn="l" eaLnBrk="1" hangingPunct="1"/>
            <a:r>
              <a:rPr lang="en-US" altLang="ko-KR" sz="1600" b="1" dirty="0">
                <a:solidFill>
                  <a:srgbClr val="0000FF"/>
                </a:solidFill>
                <a:latin typeface="Arial" panose="020B0604020202020204" pitchFamily="34" charset="0"/>
                <a:ea typeface="Gulim" panose="020B0600000101010101" pitchFamily="34" charset="-127"/>
                <a:cs typeface="Arial" panose="020B0604020202020204" pitchFamily="34" charset="0"/>
              </a:rPr>
              <a:t>https://hedb.moe.edu.tw/</a:t>
            </a:r>
          </a:p>
        </p:txBody>
      </p:sp>
      <p:sp>
        <p:nvSpPr>
          <p:cNvPr id="10" name="Rectangle 8"/>
          <p:cNvSpPr txBox="1">
            <a:spLocks noChangeArrowheads="1"/>
          </p:cNvSpPr>
          <p:nvPr/>
        </p:nvSpPr>
        <p:spPr bwMode="auto">
          <a:xfrm>
            <a:off x="1883376" y="1944791"/>
            <a:ext cx="8578678" cy="25148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8000" tIns="10800" rIns="18000" bIns="10800" numCol="1" anchor="t" anchorCtr="0" compatLnSpc="1">
            <a:prstTxWarp prst="textNoShape">
              <a:avLst/>
            </a:prstTxWarp>
            <a:spAutoFit/>
          </a:bodyPr>
          <a:lstStyle>
            <a:lvl1pPr marL="0" indent="0" algn="ctr" rtl="0" eaLnBrk="1" fontAlgn="base" hangingPunct="1">
              <a:spcBef>
                <a:spcPct val="20000"/>
              </a:spcBef>
              <a:spcAft>
                <a:spcPct val="0"/>
              </a:spcAft>
              <a:buClr>
                <a:schemeClr val="accent1"/>
              </a:buClr>
              <a:buSzPct val="80000"/>
              <a:buFont typeface="Wingdings" panose="05000000000000000000" pitchFamily="2" charset="2"/>
              <a:buNone/>
              <a:defRPr sz="2400" kern="1200">
                <a:solidFill>
                  <a:schemeClr val="bg1"/>
                </a:solidFill>
                <a:latin typeface="Arial" panose="020B0604020202020204" pitchFamily="34" charset="0"/>
                <a:ea typeface="+mn-ea"/>
                <a:cs typeface="+mn-cs"/>
              </a:defRPr>
            </a:lvl1pPr>
            <a:lvl2pPr marL="742950" indent="-285750" algn="l" rtl="0" eaLnBrk="1" fontAlgn="base" hangingPunct="1">
              <a:spcBef>
                <a:spcPct val="20000"/>
              </a:spcBef>
              <a:spcAft>
                <a:spcPct val="0"/>
              </a:spcAft>
              <a:buClr>
                <a:schemeClr val="accent2"/>
              </a:buClr>
              <a:buSzPct val="70000"/>
              <a:buFont typeface="Wingdings" panose="05000000000000000000" pitchFamily="2" charset="2"/>
              <a:buChar char="l"/>
              <a:defRPr sz="2400" kern="1200">
                <a:solidFill>
                  <a:schemeClr val="tx1"/>
                </a:solidFill>
                <a:latin typeface="+mn-lt"/>
                <a:ea typeface="+mn-ea"/>
                <a:cs typeface="+mn-cs"/>
              </a:defRPr>
            </a:lvl2pPr>
            <a:lvl3pPr marL="1143000" indent="-228600" algn="l" rtl="0" eaLnBrk="1" fontAlgn="base" hangingPunct="1">
              <a:spcBef>
                <a:spcPct val="20000"/>
              </a:spcBef>
              <a:spcAft>
                <a:spcPct val="0"/>
              </a:spcAft>
              <a:buClr>
                <a:schemeClr val="folHlink"/>
              </a:buClr>
              <a:buSzPct val="60000"/>
              <a:buFont typeface="Wingdings" panose="05000000000000000000" pitchFamily="2" charset="2"/>
              <a:buChar char="l"/>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Clr>
                <a:schemeClr val="tx1"/>
              </a:buClr>
              <a:buSzPct val="85000"/>
              <a:buFont typeface="Arial" panose="020B0604020202020204" pitchFamily="34"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Clr>
                <a:schemeClr val="tx1"/>
              </a:buClr>
              <a:buSzPct val="75000"/>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ct val="0"/>
              </a:spcBef>
              <a:defRPr/>
            </a:pPr>
            <a:r>
              <a:rPr lang="zh-TW" altLang="en-US" sz="5400" b="1" dirty="0">
                <a:solidFill>
                  <a:srgbClr val="000000"/>
                </a:solidFill>
                <a:effectLst>
                  <a:outerShdw blurRad="38100" dist="38100" dir="2700000" algn="tl">
                    <a:srgbClr val="000000">
                      <a:alpha val="43137"/>
                    </a:srgbClr>
                  </a:outerShdw>
                </a:effectLst>
                <a:ea typeface="微軟正黑體" panose="020B0604030504040204" pitchFamily="34" charset="-120"/>
                <a:cs typeface="Arial" panose="020B0604020202020204" pitchFamily="34" charset="0"/>
              </a:rPr>
              <a:t>教育部大學校院校務資料庫</a:t>
            </a:r>
            <a:endParaRPr lang="en-US" altLang="zh-TW" sz="5400" b="1" dirty="0">
              <a:solidFill>
                <a:srgbClr val="000000"/>
              </a:solidFill>
              <a:effectLst>
                <a:outerShdw blurRad="38100" dist="38100" dir="2700000" algn="tl">
                  <a:srgbClr val="000000">
                    <a:alpha val="43137"/>
                  </a:srgbClr>
                </a:outerShdw>
              </a:effectLst>
              <a:ea typeface="微軟正黑體" panose="020B0604030504040204" pitchFamily="34" charset="-120"/>
              <a:cs typeface="Arial" panose="020B0604020202020204" pitchFamily="34" charset="0"/>
            </a:endParaRPr>
          </a:p>
          <a:p>
            <a:pPr>
              <a:spcBef>
                <a:spcPct val="0"/>
              </a:spcBef>
              <a:defRPr/>
            </a:pPr>
            <a:r>
              <a:rPr lang="en-US" altLang="zh-TW" sz="5400" b="1" dirty="0">
                <a:solidFill>
                  <a:srgbClr val="000000"/>
                </a:solidFill>
                <a:effectLst>
                  <a:outerShdw blurRad="38100" dist="38100" dir="2700000" algn="tl">
                    <a:srgbClr val="000000">
                      <a:alpha val="43137"/>
                    </a:srgbClr>
                  </a:outerShdw>
                </a:effectLst>
                <a:ea typeface="微軟正黑體" panose="020B0604030504040204" pitchFamily="34" charset="-120"/>
                <a:cs typeface="Arial" panose="020B0604020202020204" pitchFamily="34" charset="0"/>
              </a:rPr>
              <a:t>【</a:t>
            </a:r>
            <a:r>
              <a:rPr lang="en-US" altLang="zh-TW" sz="5400" b="1" dirty="0" smtClean="0">
                <a:solidFill>
                  <a:srgbClr val="000000"/>
                </a:solidFill>
                <a:effectLst>
                  <a:outerShdw blurRad="38100" dist="38100" dir="2700000" algn="tl">
                    <a:srgbClr val="000000">
                      <a:alpha val="43137"/>
                    </a:srgbClr>
                  </a:outerShdw>
                </a:effectLst>
                <a:ea typeface="微軟正黑體" panose="020B0604030504040204" pitchFamily="34" charset="-120"/>
                <a:cs typeface="Arial" panose="020B0604020202020204" pitchFamily="34" charset="0"/>
              </a:rPr>
              <a:t>114.03】</a:t>
            </a:r>
            <a:r>
              <a:rPr lang="zh-TW" altLang="en-US" sz="5400" b="1" dirty="0">
                <a:solidFill>
                  <a:srgbClr val="000000"/>
                </a:solidFill>
                <a:effectLst>
                  <a:outerShdw blurRad="38100" dist="38100" dir="2700000" algn="tl">
                    <a:srgbClr val="000000">
                      <a:alpha val="43137"/>
                    </a:srgbClr>
                  </a:outerShdw>
                </a:effectLst>
                <a:ea typeface="微軟正黑體" panose="020B0604030504040204" pitchFamily="34" charset="-120"/>
                <a:cs typeface="Arial" panose="020B0604020202020204" pitchFamily="34" charset="0"/>
              </a:rPr>
              <a:t>期</a:t>
            </a:r>
            <a:endParaRPr lang="en-US" altLang="zh-TW" sz="5400" b="1" dirty="0">
              <a:solidFill>
                <a:srgbClr val="000000"/>
              </a:solidFill>
              <a:effectLst>
                <a:outerShdw blurRad="38100" dist="38100" dir="2700000" algn="tl">
                  <a:srgbClr val="000000">
                    <a:alpha val="43137"/>
                  </a:srgbClr>
                </a:outerShdw>
              </a:effectLst>
              <a:ea typeface="微軟正黑體" panose="020B0604030504040204" pitchFamily="34" charset="-120"/>
              <a:cs typeface="Arial" panose="020B0604020202020204" pitchFamily="34" charset="0"/>
            </a:endParaRPr>
          </a:p>
          <a:p>
            <a:pPr>
              <a:spcBef>
                <a:spcPct val="0"/>
              </a:spcBef>
              <a:defRPr/>
            </a:pPr>
            <a:r>
              <a:rPr lang="zh-TW" altLang="en-US" sz="5400" b="1" dirty="0">
                <a:solidFill>
                  <a:srgbClr val="000000"/>
                </a:solidFill>
                <a:effectLst>
                  <a:outerShdw blurRad="38100" dist="38100" dir="2700000" algn="tl">
                    <a:srgbClr val="000000">
                      <a:alpha val="43137"/>
                    </a:srgbClr>
                  </a:outerShdw>
                </a:effectLst>
                <a:ea typeface="微軟正黑體" panose="020B0604030504040204" pitchFamily="34" charset="-120"/>
                <a:cs typeface="Arial" panose="020B0604020202020204" pitchFamily="34" charset="0"/>
              </a:rPr>
              <a:t>填表暨系統操作說明會</a:t>
            </a:r>
          </a:p>
        </p:txBody>
      </p:sp>
    </p:spTree>
    <p:extLst>
      <p:ext uri="{BB962C8B-B14F-4D97-AF65-F5344CB8AC3E}">
        <p14:creationId xmlns:p14="http://schemas.microsoft.com/office/powerpoint/2010/main" val="24709887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ectangle 47"/>
          <p:cNvSpPr>
            <a:spLocks noChangeArrowheads="1"/>
          </p:cNvSpPr>
          <p:nvPr/>
        </p:nvSpPr>
        <p:spPr bwMode="gray">
          <a:xfrm>
            <a:off x="3569" y="7006"/>
            <a:ext cx="890140" cy="400110"/>
          </a:xfrm>
          <a:prstGeom prst="rect">
            <a:avLst/>
          </a:prstGeom>
          <a:noFill/>
          <a:ln>
            <a:noFill/>
          </a:ln>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defRPr/>
            </a:pPr>
            <a:r>
              <a:rPr lang="en-US" altLang="zh-TW" sz="2000" b="1" dirty="0" smtClean="0">
                <a:solidFill>
                  <a:srgbClr val="000000"/>
                </a:solidFill>
                <a:cs typeface="Arial" panose="020B0604020202020204" pitchFamily="34" charset="0"/>
              </a:rPr>
              <a:t>3.2.6</a:t>
            </a:r>
            <a:endParaRPr lang="en-US" altLang="zh-TW" sz="2000" b="1" dirty="0">
              <a:solidFill>
                <a:srgbClr val="000000"/>
              </a:solidFill>
              <a:cs typeface="Arial" panose="020B0604020202020204" pitchFamily="34" charset="0"/>
            </a:endParaRPr>
          </a:p>
        </p:txBody>
      </p:sp>
      <p:sp>
        <p:nvSpPr>
          <p:cNvPr id="7" name="Rectangle 2"/>
          <p:cNvSpPr>
            <a:spLocks noGrp="1" noChangeArrowheads="1"/>
          </p:cNvSpPr>
          <p:nvPr>
            <p:ph type="title"/>
          </p:nvPr>
        </p:nvSpPr>
        <p:spPr>
          <a:xfrm>
            <a:off x="9336" y="363118"/>
            <a:ext cx="12182664" cy="498548"/>
          </a:xfrm>
        </p:spPr>
        <p:txBody>
          <a:bodyPr anchor="t">
            <a:noAutofit/>
          </a:bodyPr>
          <a:lstStyle/>
          <a:p>
            <a:pPr algn="l">
              <a:defRPr/>
            </a:pPr>
            <a:r>
              <a:rPr lang="zh-TW" altLang="zh-TW" sz="30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研</a:t>
            </a:r>
            <a:r>
              <a:rPr lang="en-US" altLang="zh-TW" sz="30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12</a:t>
            </a:r>
            <a:r>
              <a:rPr lang="en-US" altLang="zh-TW"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zh-TW"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專利</a:t>
            </a:r>
            <a:r>
              <a:rPr lang="zh-TW" altLang="zh-TW" sz="30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、新品種、授權件數</a:t>
            </a:r>
            <a:r>
              <a:rPr lang="en-US" altLang="zh-TW" sz="30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	</a:t>
            </a:r>
            <a:r>
              <a:rPr lang="en-US" altLang="zh-TW"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			</a:t>
            </a:r>
            <a:r>
              <a:rPr lang="zh-TW" altLang="en-US" sz="30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 </a:t>
            </a:r>
            <a:r>
              <a:rPr lang="zh-TW" altLang="en-US"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  </a:t>
            </a:r>
            <a:r>
              <a:rPr lang="en-US" altLang="zh-TW"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		</a:t>
            </a:r>
            <a:r>
              <a:rPr lang="zh-TW" altLang="en-US"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   </a:t>
            </a:r>
            <a:r>
              <a:rPr lang="en-US" altLang="zh-TW"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en-US" altLang="zh-TW" sz="30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3</a:t>
            </a:r>
            <a:r>
              <a:rPr lang="zh-TW" altLang="en-US"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月</a:t>
            </a:r>
            <a:r>
              <a:rPr lang="zh-TW" altLang="zh-TW"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填報</a:t>
            </a:r>
            <a:r>
              <a:rPr lang="en-US" altLang="zh-TW" sz="30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a:t>
            </a:r>
            <a:endParaRPr lang="zh-TW" altLang="en-US" sz="3000" b="1" dirty="0">
              <a:solidFill>
                <a:srgbClr val="000000"/>
              </a:solidFill>
              <a:latin typeface="Arial" panose="020B0604020202020204" pitchFamily="34" charset="0"/>
              <a:ea typeface="微軟正黑體" panose="020B0604030504040204" pitchFamily="34" charset="-120"/>
              <a:cs typeface="Arial" panose="020B0604020202020204" pitchFamily="34" charset="0"/>
            </a:endParaRPr>
          </a:p>
        </p:txBody>
      </p:sp>
      <p:sp>
        <p:nvSpPr>
          <p:cNvPr id="6" name="矩形 5"/>
          <p:cNvSpPr/>
          <p:nvPr/>
        </p:nvSpPr>
        <p:spPr>
          <a:xfrm>
            <a:off x="164592" y="1738694"/>
            <a:ext cx="11878060" cy="2677656"/>
          </a:xfrm>
          <a:prstGeom prst="rect">
            <a:avLst/>
          </a:prstGeom>
        </p:spPr>
        <p:txBody>
          <a:bodyPr wrap="square">
            <a:spAutoFit/>
          </a:bodyPr>
          <a:lstStyle/>
          <a:p>
            <a:pPr algn="just">
              <a:lnSpc>
                <a:spcPct val="150000"/>
              </a:lnSpc>
            </a:pPr>
            <a:r>
              <a:rPr lang="en-US" altLang="zh-TW" sz="28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en-US" altLang="zh-TW" sz="28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114.03</a:t>
            </a:r>
            <a:r>
              <a:rPr lang="zh-TW" altLang="en-US" sz="28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期</a:t>
            </a:r>
            <a:r>
              <a:rPr lang="en-US" altLang="zh-TW" sz="28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en-US" sz="28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修正填表說明</a:t>
            </a:r>
            <a:r>
              <a:rPr lang="en-US" altLang="zh-TW" sz="28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endParaRPr lang="en-US" altLang="zh-TW" sz="2800" b="1" dirty="0" smtClean="0">
              <a:solidFill>
                <a:srgbClr val="0000FF"/>
              </a:solidFill>
              <a:latin typeface="Arial" panose="020B0604020202020204" pitchFamily="34" charset="0"/>
              <a:ea typeface="微軟正黑體" panose="020B0604030504040204" pitchFamily="34" charset="-120"/>
              <a:cs typeface="Arial" panose="020B0604020202020204" pitchFamily="34" charset="0"/>
            </a:endParaRPr>
          </a:p>
          <a:p>
            <a:pPr marL="457200" indent="-457200" algn="just">
              <a:lnSpc>
                <a:spcPct val="150000"/>
              </a:lnSpc>
              <a:buFont typeface="Wingdings" panose="05000000000000000000" pitchFamily="2" charset="2"/>
              <a:buChar char="l"/>
            </a:pPr>
            <a:r>
              <a:rPr lang="zh-TW" altLang="zh-TW" sz="28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專利、新品種、授權件數</a:t>
            </a:r>
            <a:r>
              <a:rPr lang="zh-TW" altLang="en-US" sz="28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zh-TW" sz="28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若「研究學院」之專利是以「學校」為專利申請人者，請自行判斷研究成果所屬，並擇一填報於「學校；研究學院」，</a:t>
            </a:r>
            <a:r>
              <a:rPr lang="zh-TW" altLang="zh-TW" sz="2800" b="1" u="heavy" dirty="0">
                <a:solidFill>
                  <a:srgbClr val="FF0000"/>
                </a:solidFill>
                <a:latin typeface="Arial" panose="020B0604020202020204" pitchFamily="34" charset="0"/>
                <a:ea typeface="微軟正黑體" panose="020B0604030504040204" pitchFamily="34" charset="-120"/>
                <a:cs typeface="Arial" panose="020B0604020202020204" pitchFamily="34" charset="0"/>
              </a:rPr>
              <a:t>不可重複認</a:t>
            </a:r>
            <a:r>
              <a:rPr lang="zh-TW" altLang="zh-TW" sz="2800" b="1" u="heavy" dirty="0" smtClean="0">
                <a:solidFill>
                  <a:srgbClr val="FF0000"/>
                </a:solidFill>
                <a:latin typeface="Arial" panose="020B0604020202020204" pitchFamily="34" charset="0"/>
                <a:ea typeface="微軟正黑體" panose="020B0604030504040204" pitchFamily="34" charset="-120"/>
                <a:cs typeface="Arial" panose="020B0604020202020204" pitchFamily="34" charset="0"/>
              </a:rPr>
              <a:t>列</a:t>
            </a:r>
            <a:r>
              <a:rPr lang="zh-TW" altLang="en-US" sz="2800" b="1" dirty="0" smtClean="0">
                <a:solidFill>
                  <a:srgbClr val="FF0000"/>
                </a:solidFill>
                <a:latin typeface="Arial" panose="020B0604020202020204" pitchFamily="34" charset="0"/>
                <a:ea typeface="微軟正黑體" panose="020B0604030504040204" pitchFamily="34" charset="-120"/>
                <a:cs typeface="Arial" panose="020B0604020202020204" pitchFamily="34" charset="0"/>
              </a:rPr>
              <a:t>。</a:t>
            </a:r>
            <a:endParaRPr lang="zh-TW" altLang="en-US" sz="2800" b="1" dirty="0">
              <a:solidFill>
                <a:srgbClr val="FF0000"/>
              </a:solidFill>
              <a:latin typeface="Arial" panose="020B0604020202020204" pitchFamily="34" charset="0"/>
              <a:ea typeface="微軟正黑體" panose="020B0604030504040204" pitchFamily="34" charset="-120"/>
              <a:cs typeface="Arial" panose="020B0604020202020204" pitchFamily="34" charset="0"/>
            </a:endParaRPr>
          </a:p>
        </p:txBody>
      </p:sp>
      <p:graphicFrame>
        <p:nvGraphicFramePr>
          <p:cNvPr id="5" name="表格 4"/>
          <p:cNvGraphicFramePr>
            <a:graphicFrameLocks noGrp="1"/>
          </p:cNvGraphicFramePr>
          <p:nvPr>
            <p:extLst>
              <p:ext uri="{D42A27DB-BD31-4B8C-83A1-F6EECF244321}">
                <p14:modId xmlns:p14="http://schemas.microsoft.com/office/powerpoint/2010/main" val="2448787912"/>
              </p:ext>
            </p:extLst>
          </p:nvPr>
        </p:nvGraphicFramePr>
        <p:xfrm>
          <a:off x="155450" y="848760"/>
          <a:ext cx="11887202" cy="871646"/>
        </p:xfrm>
        <a:graphic>
          <a:graphicData uri="http://schemas.openxmlformats.org/drawingml/2006/table">
            <a:tbl>
              <a:tblPr firstRow="1" firstCol="1" bandRow="1"/>
              <a:tblGrid>
                <a:gridCol w="512062">
                  <a:extLst>
                    <a:ext uri="{9D8B030D-6E8A-4147-A177-3AD203B41FA5}">
                      <a16:colId xmlns:a16="http://schemas.microsoft.com/office/drawing/2014/main" val="3417677926"/>
                    </a:ext>
                  </a:extLst>
                </a:gridCol>
                <a:gridCol w="1421777">
                  <a:extLst>
                    <a:ext uri="{9D8B030D-6E8A-4147-A177-3AD203B41FA5}">
                      <a16:colId xmlns:a16="http://schemas.microsoft.com/office/drawing/2014/main" val="2204563782"/>
                    </a:ext>
                  </a:extLst>
                </a:gridCol>
                <a:gridCol w="1626005">
                  <a:extLst>
                    <a:ext uri="{9D8B030D-6E8A-4147-A177-3AD203B41FA5}">
                      <a16:colId xmlns:a16="http://schemas.microsoft.com/office/drawing/2014/main" val="1611170684"/>
                    </a:ext>
                  </a:extLst>
                </a:gridCol>
                <a:gridCol w="1434859">
                  <a:extLst>
                    <a:ext uri="{9D8B030D-6E8A-4147-A177-3AD203B41FA5}">
                      <a16:colId xmlns:a16="http://schemas.microsoft.com/office/drawing/2014/main" val="3535091863"/>
                    </a:ext>
                  </a:extLst>
                </a:gridCol>
                <a:gridCol w="2237438">
                  <a:extLst>
                    <a:ext uri="{9D8B030D-6E8A-4147-A177-3AD203B41FA5}">
                      <a16:colId xmlns:a16="http://schemas.microsoft.com/office/drawing/2014/main" val="2654696668"/>
                    </a:ext>
                  </a:extLst>
                </a:gridCol>
                <a:gridCol w="1123340">
                  <a:extLst>
                    <a:ext uri="{9D8B030D-6E8A-4147-A177-3AD203B41FA5}">
                      <a16:colId xmlns:a16="http://schemas.microsoft.com/office/drawing/2014/main" val="154401823"/>
                    </a:ext>
                  </a:extLst>
                </a:gridCol>
                <a:gridCol w="1216401">
                  <a:extLst>
                    <a:ext uri="{9D8B030D-6E8A-4147-A177-3AD203B41FA5}">
                      <a16:colId xmlns:a16="http://schemas.microsoft.com/office/drawing/2014/main" val="2062767163"/>
                    </a:ext>
                  </a:extLst>
                </a:gridCol>
                <a:gridCol w="1115546">
                  <a:extLst>
                    <a:ext uri="{9D8B030D-6E8A-4147-A177-3AD203B41FA5}">
                      <a16:colId xmlns:a16="http://schemas.microsoft.com/office/drawing/2014/main" val="2120227439"/>
                    </a:ext>
                  </a:extLst>
                </a:gridCol>
                <a:gridCol w="1199774">
                  <a:extLst>
                    <a:ext uri="{9D8B030D-6E8A-4147-A177-3AD203B41FA5}">
                      <a16:colId xmlns:a16="http://schemas.microsoft.com/office/drawing/2014/main" val="3836742304"/>
                    </a:ext>
                  </a:extLst>
                </a:gridCol>
              </a:tblGrid>
              <a:tr h="348615">
                <a:tc>
                  <a:txBody>
                    <a:bodyPr/>
                    <a:lstStyle/>
                    <a:p>
                      <a:pPr marL="0" algn="ctr" defTabSz="914400" rtl="0" eaLnBrk="1" latinLnBrk="0" hangingPunct="1">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年度</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algn="ctr" defTabSz="914400" rtl="0" eaLnBrk="1" latinLnBrk="0" hangingPunct="1">
                        <a:lnSpc>
                          <a:spcPct val="100000"/>
                        </a:lnSpc>
                        <a:spcAft>
                          <a:spcPts val="0"/>
                        </a:spcAft>
                      </a:pPr>
                      <a:r>
                        <a:rPr kumimoji="0" lang="zh-TW" altLang="zh-TW" sz="800" b="1" i="0" u="none" strike="noStrike" kern="1200" cap="none" normalizeH="0" baseline="0" dirty="0" smtClean="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代表單位</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marL="0" algn="ctr" defTabSz="914400" rtl="0" eaLnBrk="1" latinLnBrk="0" hangingPunct="1">
                        <a:lnSpc>
                          <a:spcPts val="1600"/>
                        </a:lnSpc>
                        <a:spcAft>
                          <a:spcPts val="0"/>
                        </a:spcAft>
                      </a:pPr>
                      <a:r>
                        <a:rPr kumimoji="0" lang="zh-TW" sz="12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中華民國有實體</a:t>
                      </a:r>
                      <a:r>
                        <a:rPr kumimoji="0" lang="zh-TW" sz="1200" b="1" i="0" u="none" strike="noStrike" kern="1200"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審查</a:t>
                      </a:r>
                      <a:endParaRPr kumimoji="0" lang="zh-TW" sz="12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hMerge="1">
                  <a:txBody>
                    <a:bodyPr/>
                    <a:lstStyle/>
                    <a:p>
                      <a:endParaRPr lang="zh-TW" altLang="en-US"/>
                    </a:p>
                  </a:txBody>
                  <a:tcPr/>
                </a:tc>
                <a:tc rowSpan="2">
                  <a:txBody>
                    <a:bodyPr/>
                    <a:lstStyle/>
                    <a:p>
                      <a:pPr marL="0" algn="ctr" defTabSz="914400" rtl="0" eaLnBrk="1" latinLnBrk="0" hangingPunct="1">
                        <a:lnSpc>
                          <a:spcPts val="1600"/>
                        </a:lnSpc>
                        <a:spcAft>
                          <a:spcPts val="0"/>
                        </a:spcAft>
                      </a:pPr>
                      <a:r>
                        <a:rPr kumimoji="0" lang="zh-TW" sz="12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美國專利公告數合計</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gridSpan="2">
                  <a:txBody>
                    <a:bodyPr/>
                    <a:lstStyle/>
                    <a:p>
                      <a:pPr marL="0" algn="ctr" defTabSz="914400" rtl="0" eaLnBrk="1" latinLnBrk="0" hangingPunct="1">
                        <a:lnSpc>
                          <a:spcPts val="1600"/>
                        </a:lnSpc>
                        <a:spcAft>
                          <a:spcPts val="0"/>
                        </a:spcAft>
                      </a:pPr>
                      <a:r>
                        <a:rPr kumimoji="0" lang="zh-TW" sz="12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其他國家有實體</a:t>
                      </a:r>
                      <a:r>
                        <a:rPr kumimoji="0" lang="zh-TW" sz="1200" b="1" i="0" u="none" strike="noStrike" kern="1200"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審查</a:t>
                      </a:r>
                      <a:endParaRPr kumimoji="0" lang="zh-TW" sz="12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hMerge="1">
                  <a:txBody>
                    <a:bodyPr/>
                    <a:lstStyle/>
                    <a:p>
                      <a:endParaRPr lang="zh-TW" altLang="en-US"/>
                    </a:p>
                  </a:txBody>
                  <a:tcPr/>
                </a:tc>
                <a:tc gridSpan="2">
                  <a:txBody>
                    <a:bodyPr/>
                    <a:lstStyle/>
                    <a:p>
                      <a:pPr marL="0" algn="ctr" defTabSz="914400" rtl="0" eaLnBrk="1" latinLnBrk="0" hangingPunct="1">
                        <a:lnSpc>
                          <a:spcPts val="1600"/>
                        </a:lnSpc>
                        <a:spcAft>
                          <a:spcPts val="0"/>
                        </a:spcAft>
                      </a:pPr>
                      <a:r>
                        <a:rPr kumimoji="0" lang="zh-TW" sz="12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已</a:t>
                      </a:r>
                      <a:r>
                        <a:rPr kumimoji="0" lang="zh-TW" sz="1200" b="1" i="0" u="none" strike="noStrike" kern="1200"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授權</a:t>
                      </a:r>
                      <a:endParaRPr kumimoji="0" lang="zh-TW" sz="12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hMerge="1">
                  <a:txBody>
                    <a:bodyPr/>
                    <a:lstStyle/>
                    <a:p>
                      <a:endParaRPr lang="zh-TW" altLang="en-US"/>
                    </a:p>
                  </a:txBody>
                  <a:tcPr/>
                </a:tc>
                <a:extLst>
                  <a:ext uri="{0D108BD9-81ED-4DB2-BD59-A6C34878D82A}">
                    <a16:rowId xmlns:a16="http://schemas.microsoft.com/office/drawing/2014/main" val="3984184060"/>
                  </a:ext>
                </a:extLst>
              </a:tr>
              <a:tr h="256521">
                <a:tc rowSpan="2">
                  <a:txBody>
                    <a:bodyPr/>
                    <a:lstStyle/>
                    <a:p>
                      <a:pPr marL="0" algn="ctr" defTabSz="914400" rtl="0" eaLnBrk="1" latinLnBrk="0" hangingPunct="1">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rowSpan="2">
                  <a:txBody>
                    <a:bodyPr/>
                    <a:lstStyle/>
                    <a:p>
                      <a:pPr marL="0" algn="l" defTabSz="914400" rtl="0" eaLnBrk="1" latinLnBrk="0" hangingPunct="1">
                        <a:lnSpc>
                          <a:spcPts val="1600"/>
                        </a:lnSpc>
                        <a:spcAft>
                          <a:spcPts val="0"/>
                        </a:spcAft>
                      </a:pPr>
                      <a:r>
                        <a:rPr kumimoji="0" lang="zh-TW" altLang="zh-TW" sz="800" b="1" i="0" u="none" strike="noStrike" kern="1200" cap="none" normalizeH="0" baseline="0" dirty="0" smtClean="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□學校</a:t>
                      </a:r>
                    </a:p>
                    <a:p>
                      <a:pPr marL="0" algn="l" defTabSz="914400" rtl="0" eaLnBrk="1" latinLnBrk="0" hangingPunct="1">
                        <a:lnSpc>
                          <a:spcPts val="1600"/>
                        </a:lnSpc>
                        <a:spcAft>
                          <a:spcPts val="0"/>
                        </a:spcAft>
                      </a:pPr>
                      <a:r>
                        <a:rPr kumimoji="0" lang="zh-TW" altLang="zh-TW" sz="800" b="1" i="0" u="none" strike="noStrike" kern="1200" cap="none" normalizeH="0" baseline="0" dirty="0" smtClean="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□研究學院</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algn="ctr" defTabSz="914400" rtl="0" eaLnBrk="1" latinLnBrk="0" hangingPunct="1">
                        <a:lnSpc>
                          <a:spcPts val="1600"/>
                        </a:lnSpc>
                        <a:spcAft>
                          <a:spcPts val="0"/>
                        </a:spcAft>
                      </a:pPr>
                      <a:r>
                        <a:rPr kumimoji="0" lang="zh-TW" sz="1200" b="1" i="0" u="none" strike="noStrike" kern="1200" cap="none" normalizeH="0" baseline="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專利公告數</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a:txBody>
                    <a:bodyPr/>
                    <a:lstStyle/>
                    <a:p>
                      <a:pPr marL="0" algn="ctr" defTabSz="914400" rtl="0" eaLnBrk="1" latinLnBrk="0" hangingPunct="1">
                        <a:lnSpc>
                          <a:spcPts val="1600"/>
                        </a:lnSpc>
                        <a:spcAft>
                          <a:spcPts val="0"/>
                        </a:spcAft>
                      </a:pPr>
                      <a:r>
                        <a:rPr kumimoji="0" lang="zh-TW" sz="12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新品種數</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vMerge="1">
                  <a:txBody>
                    <a:bodyPr/>
                    <a:lstStyle/>
                    <a:p>
                      <a:endParaRPr lang="zh-TW" altLang="en-US"/>
                    </a:p>
                  </a:txBody>
                  <a:tcPr/>
                </a:tc>
                <a:tc>
                  <a:txBody>
                    <a:bodyPr/>
                    <a:lstStyle/>
                    <a:p>
                      <a:pPr marL="0" algn="ctr" defTabSz="914400" rtl="0" eaLnBrk="1" latinLnBrk="0" hangingPunct="1">
                        <a:lnSpc>
                          <a:spcPts val="1600"/>
                        </a:lnSpc>
                        <a:spcAft>
                          <a:spcPts val="0"/>
                        </a:spcAft>
                      </a:pPr>
                      <a:r>
                        <a:rPr kumimoji="0" lang="zh-TW" sz="12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專利公告數</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a:txBody>
                    <a:bodyPr/>
                    <a:lstStyle/>
                    <a:p>
                      <a:pPr marL="0" algn="ctr" defTabSz="914400" rtl="0" eaLnBrk="1" latinLnBrk="0" hangingPunct="1">
                        <a:lnSpc>
                          <a:spcPts val="1600"/>
                        </a:lnSpc>
                        <a:spcAft>
                          <a:spcPts val="0"/>
                        </a:spcAft>
                      </a:pPr>
                      <a:r>
                        <a:rPr kumimoji="0" lang="zh-TW" sz="12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新品種數</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a:txBody>
                    <a:bodyPr/>
                    <a:lstStyle/>
                    <a:p>
                      <a:pPr marL="0" algn="ctr" defTabSz="914400" rtl="0" eaLnBrk="1" latinLnBrk="0" hangingPunct="1">
                        <a:spcAft>
                          <a:spcPts val="0"/>
                        </a:spcAft>
                      </a:pPr>
                      <a:r>
                        <a:rPr kumimoji="0" lang="zh-TW" sz="12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專利數</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a:txBody>
                    <a:bodyPr/>
                    <a:lstStyle/>
                    <a:p>
                      <a:pPr marL="0" algn="ctr" defTabSz="914400" rtl="0" eaLnBrk="1" latinLnBrk="0" hangingPunct="1">
                        <a:spcAft>
                          <a:spcPts val="0"/>
                        </a:spcAft>
                      </a:pPr>
                      <a:r>
                        <a:rPr kumimoji="0" lang="zh-TW" sz="12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新品種數</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extLst>
                  <a:ext uri="{0D108BD9-81ED-4DB2-BD59-A6C34878D82A}">
                    <a16:rowId xmlns:a16="http://schemas.microsoft.com/office/drawing/2014/main" val="879829668"/>
                  </a:ext>
                </a:extLst>
              </a:tr>
              <a:tr h="266510">
                <a:tc vMerge="1">
                  <a:txBody>
                    <a:bodyPr/>
                    <a:lstStyle/>
                    <a:p>
                      <a:pPr marL="0" algn="l" defTabSz="914400" rtl="0" eaLnBrk="1" latinLnBrk="0" hangingPunct="1">
                        <a:spcAft>
                          <a:spcPts val="0"/>
                        </a:spcAft>
                      </a:pP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pPr marL="0" algn="ctr" defTabSz="914400" rtl="0" eaLnBrk="1" latinLnBrk="0" hangingPunct="1">
                        <a:spcAft>
                          <a:spcPts val="0"/>
                        </a:spcAft>
                      </a:pPr>
                      <a:endParaRPr kumimoji="0" lang="zh-TW" sz="12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a:txBody>
                    <a:bodyPr/>
                    <a:lstStyle/>
                    <a:p>
                      <a:pPr marL="0" algn="ctr" defTabSz="914400" rtl="0" eaLnBrk="1" latinLnBrk="0" hangingPunct="1">
                        <a:lnSpc>
                          <a:spcPts val="1600"/>
                        </a:lnSpc>
                        <a:spcAft>
                          <a:spcPts val="0"/>
                        </a:spcAft>
                      </a:pP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a:txBody>
                    <a:bodyPr/>
                    <a:lstStyle/>
                    <a:p>
                      <a:pPr marL="0" algn="ctr" defTabSz="914400" rtl="0" eaLnBrk="1" latinLnBrk="0" hangingPunct="1">
                        <a:lnSpc>
                          <a:spcPts val="1600"/>
                        </a:lnSpc>
                        <a:spcAft>
                          <a:spcPts val="0"/>
                        </a:spcAft>
                      </a:pP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a:txBody>
                    <a:bodyPr/>
                    <a:lstStyle/>
                    <a:p>
                      <a:pPr marL="0" algn="ctr" defTabSz="914400" rtl="0" eaLnBrk="1" latinLnBrk="0" hangingPunct="1">
                        <a:lnSpc>
                          <a:spcPts val="1600"/>
                        </a:lnSpc>
                        <a:spcAft>
                          <a:spcPts val="0"/>
                        </a:spcAft>
                      </a:pP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a:txBody>
                    <a:bodyPr/>
                    <a:lstStyle/>
                    <a:p>
                      <a:pPr marL="0" algn="ctr" defTabSz="914400" rtl="0" eaLnBrk="1" latinLnBrk="0" hangingPunct="1">
                        <a:lnSpc>
                          <a:spcPts val="1600"/>
                        </a:lnSpc>
                        <a:spcAft>
                          <a:spcPts val="0"/>
                        </a:spcAft>
                      </a:pP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a:txBody>
                    <a:bodyPr/>
                    <a:lstStyle/>
                    <a:p>
                      <a:pPr marL="0" algn="ctr" defTabSz="914400" rtl="0" eaLnBrk="1" latinLnBrk="0" hangingPunct="1">
                        <a:lnSpc>
                          <a:spcPts val="1600"/>
                        </a:lnSpc>
                        <a:spcAft>
                          <a:spcPts val="0"/>
                        </a:spcAft>
                      </a:pP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a:txBody>
                    <a:bodyPr/>
                    <a:lstStyle/>
                    <a:p>
                      <a:pPr marL="0" algn="ctr" defTabSz="914400" rtl="0" eaLnBrk="1" latinLnBrk="0" hangingPunct="1">
                        <a:spcAft>
                          <a:spcPts val="0"/>
                        </a:spcAft>
                      </a:pP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a:txBody>
                    <a:bodyPr/>
                    <a:lstStyle/>
                    <a:p>
                      <a:pPr marL="0" algn="ctr" defTabSz="914400" rtl="0" eaLnBrk="1" latinLnBrk="0" hangingPunct="1">
                        <a:spcAft>
                          <a:spcPts val="0"/>
                        </a:spcAft>
                      </a:pP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extLst>
                  <a:ext uri="{0D108BD9-81ED-4DB2-BD59-A6C34878D82A}">
                    <a16:rowId xmlns:a16="http://schemas.microsoft.com/office/drawing/2014/main" val="538722403"/>
                  </a:ext>
                </a:extLst>
              </a:tr>
            </a:tbl>
          </a:graphicData>
        </a:graphic>
      </p:graphicFrame>
    </p:spTree>
    <p:extLst>
      <p:ext uri="{BB962C8B-B14F-4D97-AF65-F5344CB8AC3E}">
        <p14:creationId xmlns:p14="http://schemas.microsoft.com/office/powerpoint/2010/main" val="371932714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ectangle 47"/>
          <p:cNvSpPr>
            <a:spLocks noChangeArrowheads="1"/>
          </p:cNvSpPr>
          <p:nvPr/>
        </p:nvSpPr>
        <p:spPr bwMode="gray">
          <a:xfrm>
            <a:off x="3569" y="7006"/>
            <a:ext cx="890140" cy="400110"/>
          </a:xfrm>
          <a:prstGeom prst="rect">
            <a:avLst/>
          </a:prstGeom>
          <a:noFill/>
          <a:ln>
            <a:noFill/>
          </a:ln>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defRPr/>
            </a:pPr>
            <a:r>
              <a:rPr lang="en-US" altLang="zh-TW" sz="2000" b="1" dirty="0" smtClean="0">
                <a:solidFill>
                  <a:srgbClr val="000000"/>
                </a:solidFill>
                <a:cs typeface="Arial" panose="020B0604020202020204" pitchFamily="34" charset="0"/>
              </a:rPr>
              <a:t>3.2.7</a:t>
            </a:r>
            <a:endParaRPr lang="en-US" altLang="zh-TW" sz="2000" b="1" dirty="0">
              <a:solidFill>
                <a:srgbClr val="000000"/>
              </a:solidFill>
              <a:cs typeface="Arial" panose="020B0604020202020204" pitchFamily="34" charset="0"/>
            </a:endParaRPr>
          </a:p>
        </p:txBody>
      </p:sp>
      <p:sp>
        <p:nvSpPr>
          <p:cNvPr id="7" name="Rectangle 2"/>
          <p:cNvSpPr>
            <a:spLocks noGrp="1" noChangeArrowheads="1"/>
          </p:cNvSpPr>
          <p:nvPr>
            <p:ph type="title"/>
          </p:nvPr>
        </p:nvSpPr>
        <p:spPr>
          <a:xfrm>
            <a:off x="9336" y="363118"/>
            <a:ext cx="12182664" cy="498548"/>
          </a:xfrm>
        </p:spPr>
        <p:txBody>
          <a:bodyPr anchor="t">
            <a:noAutofit/>
          </a:bodyPr>
          <a:lstStyle/>
          <a:p>
            <a:pPr algn="l">
              <a:defRPr/>
            </a:pPr>
            <a:r>
              <a:rPr lang="zh-TW" altLang="zh-TW" sz="30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研</a:t>
            </a:r>
            <a:r>
              <a:rPr lang="en-US" altLang="zh-TW" sz="30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13</a:t>
            </a:r>
            <a:r>
              <a:rPr lang="en-US" altLang="zh-TW"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zh-TW"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各種</a:t>
            </a:r>
            <a:r>
              <a:rPr lang="zh-TW" altLang="zh-TW" sz="30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智慧財產權衍生運用總</a:t>
            </a:r>
            <a:r>
              <a:rPr lang="zh-TW" altLang="zh-TW"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金額</a:t>
            </a:r>
            <a:r>
              <a:rPr lang="en-US" altLang="zh-TW"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			</a:t>
            </a:r>
            <a:r>
              <a:rPr lang="zh-TW" altLang="en-US" sz="30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 </a:t>
            </a:r>
            <a:r>
              <a:rPr lang="zh-TW" altLang="en-US"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  </a:t>
            </a:r>
            <a:r>
              <a:rPr lang="en-US" altLang="zh-TW"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		</a:t>
            </a:r>
            <a:r>
              <a:rPr lang="zh-TW" altLang="en-US"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   </a:t>
            </a:r>
            <a:r>
              <a:rPr lang="en-US" altLang="zh-TW"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en-US" altLang="zh-TW" sz="30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3</a:t>
            </a:r>
            <a:r>
              <a:rPr lang="zh-TW" altLang="en-US"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月</a:t>
            </a:r>
            <a:r>
              <a:rPr lang="zh-TW" altLang="zh-TW"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填報</a:t>
            </a:r>
            <a:r>
              <a:rPr lang="en-US" altLang="zh-TW" sz="30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a:t>
            </a:r>
            <a:endParaRPr lang="zh-TW" altLang="en-US" sz="3000" b="1" dirty="0">
              <a:solidFill>
                <a:srgbClr val="000000"/>
              </a:solidFill>
              <a:latin typeface="Arial" panose="020B0604020202020204" pitchFamily="34" charset="0"/>
              <a:ea typeface="微軟正黑體" panose="020B0604030504040204" pitchFamily="34" charset="-120"/>
              <a:cs typeface="Arial" panose="020B0604020202020204" pitchFamily="34" charset="0"/>
            </a:endParaRPr>
          </a:p>
        </p:txBody>
      </p:sp>
      <p:sp>
        <p:nvSpPr>
          <p:cNvPr id="6" name="矩形 5"/>
          <p:cNvSpPr/>
          <p:nvPr/>
        </p:nvSpPr>
        <p:spPr>
          <a:xfrm>
            <a:off x="158694" y="2487462"/>
            <a:ext cx="11859770" cy="2677656"/>
          </a:xfrm>
          <a:prstGeom prst="rect">
            <a:avLst/>
          </a:prstGeom>
        </p:spPr>
        <p:txBody>
          <a:bodyPr wrap="square">
            <a:spAutoFit/>
          </a:bodyPr>
          <a:lstStyle/>
          <a:p>
            <a:pPr algn="just">
              <a:lnSpc>
                <a:spcPct val="150000"/>
              </a:lnSpc>
            </a:pPr>
            <a:r>
              <a:rPr lang="en-US" altLang="zh-TW" sz="28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【114.03</a:t>
            </a:r>
            <a:r>
              <a:rPr lang="zh-TW" altLang="en-US" sz="28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期</a:t>
            </a:r>
            <a:r>
              <a:rPr lang="en-US" altLang="zh-TW" sz="28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en-US" sz="2800" b="1" dirty="0" smtClean="0">
                <a:solidFill>
                  <a:srgbClr val="FF0000"/>
                </a:solidFill>
                <a:latin typeface="Arial" panose="020B0604020202020204" pitchFamily="34" charset="0"/>
                <a:ea typeface="微軟正黑體" panose="020B0604030504040204" pitchFamily="34" charset="-120"/>
                <a:cs typeface="Arial" panose="020B0604020202020204" pitchFamily="34" charset="0"/>
              </a:rPr>
              <a:t>修正填表說明</a:t>
            </a:r>
            <a:r>
              <a:rPr lang="en-US" altLang="zh-TW" sz="28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endParaRPr lang="en-US" altLang="zh-TW" sz="2800" b="1" dirty="0" smtClean="0">
              <a:solidFill>
                <a:srgbClr val="0000FF"/>
              </a:solidFill>
              <a:latin typeface="Arial" panose="020B0604020202020204" pitchFamily="34" charset="0"/>
              <a:ea typeface="微軟正黑體" panose="020B0604030504040204" pitchFamily="34" charset="-120"/>
              <a:cs typeface="Arial" panose="020B0604020202020204" pitchFamily="34" charset="0"/>
            </a:endParaRPr>
          </a:p>
          <a:p>
            <a:pPr marL="342900" indent="-342900" algn="just">
              <a:lnSpc>
                <a:spcPct val="150000"/>
              </a:lnSpc>
              <a:buFont typeface="Wingdings" panose="05000000000000000000" pitchFamily="2" charset="2"/>
              <a:buChar char="l"/>
            </a:pPr>
            <a:r>
              <a:rPr lang="zh-TW" altLang="en-US" sz="28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代表單位</a:t>
            </a:r>
            <a:r>
              <a:rPr lang="zh-TW" altLang="en-US" sz="28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zh-TW" sz="2800" b="1" dirty="0">
                <a:latin typeface="Arial" panose="020B0604020202020204" pitchFamily="34" charset="0"/>
                <a:ea typeface="微軟正黑體" panose="020B0604030504040204" pitchFamily="34" charset="-120"/>
                <a:cs typeface="Arial" panose="020B0604020202020204" pitchFamily="34" charset="0"/>
              </a:rPr>
              <a:t>各種智慧財產權衍生運用收入請依【學校；研究學院】等類別填報，並</a:t>
            </a:r>
            <a:r>
              <a:rPr lang="zh-TW" altLang="zh-TW" sz="28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自行判斷及擇一填報該衍生運用收入所屬單位，</a:t>
            </a:r>
            <a:r>
              <a:rPr lang="zh-TW" altLang="zh-TW" sz="2800" b="1" u="heavy" dirty="0">
                <a:solidFill>
                  <a:srgbClr val="FF0000"/>
                </a:solidFill>
                <a:latin typeface="Arial" panose="020B0604020202020204" pitchFamily="34" charset="0"/>
                <a:ea typeface="微軟正黑體" panose="020B0604030504040204" pitchFamily="34" charset="-120"/>
                <a:cs typeface="Arial" panose="020B0604020202020204" pitchFamily="34" charset="0"/>
              </a:rPr>
              <a:t>不可重複認列</a:t>
            </a:r>
            <a:r>
              <a:rPr lang="zh-TW" altLang="zh-TW" sz="28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a:t>
            </a:r>
            <a:endParaRPr lang="zh-TW" altLang="en-US" sz="2800" b="1" dirty="0">
              <a:solidFill>
                <a:srgbClr val="FF0000"/>
              </a:solidFill>
              <a:latin typeface="Arial" panose="020B0604020202020204" pitchFamily="34" charset="0"/>
              <a:ea typeface="微軟正黑體" panose="020B0604030504040204" pitchFamily="34" charset="-120"/>
              <a:cs typeface="Arial" panose="020B0604020202020204" pitchFamily="34" charset="0"/>
            </a:endParaRPr>
          </a:p>
        </p:txBody>
      </p:sp>
      <p:graphicFrame>
        <p:nvGraphicFramePr>
          <p:cNvPr id="5" name="表格 4"/>
          <p:cNvGraphicFramePr>
            <a:graphicFrameLocks noGrp="1"/>
          </p:cNvGraphicFramePr>
          <p:nvPr>
            <p:extLst>
              <p:ext uri="{D42A27DB-BD31-4B8C-83A1-F6EECF244321}">
                <p14:modId xmlns:p14="http://schemas.microsoft.com/office/powerpoint/2010/main" val="1435971643"/>
              </p:ext>
            </p:extLst>
          </p:nvPr>
        </p:nvGraphicFramePr>
        <p:xfrm>
          <a:off x="158694" y="839616"/>
          <a:ext cx="11859769" cy="1638696"/>
        </p:xfrm>
        <a:graphic>
          <a:graphicData uri="http://schemas.openxmlformats.org/drawingml/2006/table">
            <a:tbl>
              <a:tblPr firstRow="1" firstCol="1" bandRow="1"/>
              <a:tblGrid>
                <a:gridCol w="448201">
                  <a:extLst>
                    <a:ext uri="{9D8B030D-6E8A-4147-A177-3AD203B41FA5}">
                      <a16:colId xmlns:a16="http://schemas.microsoft.com/office/drawing/2014/main" val="2168442768"/>
                    </a:ext>
                  </a:extLst>
                </a:gridCol>
                <a:gridCol w="1343827">
                  <a:extLst>
                    <a:ext uri="{9D8B030D-6E8A-4147-A177-3AD203B41FA5}">
                      <a16:colId xmlns:a16="http://schemas.microsoft.com/office/drawing/2014/main" val="1937346997"/>
                    </a:ext>
                  </a:extLst>
                </a:gridCol>
                <a:gridCol w="663484">
                  <a:extLst>
                    <a:ext uri="{9D8B030D-6E8A-4147-A177-3AD203B41FA5}">
                      <a16:colId xmlns:a16="http://schemas.microsoft.com/office/drawing/2014/main" val="4173926260"/>
                    </a:ext>
                  </a:extLst>
                </a:gridCol>
                <a:gridCol w="1079970">
                  <a:extLst>
                    <a:ext uri="{9D8B030D-6E8A-4147-A177-3AD203B41FA5}">
                      <a16:colId xmlns:a16="http://schemas.microsoft.com/office/drawing/2014/main" val="190876352"/>
                    </a:ext>
                  </a:extLst>
                </a:gridCol>
                <a:gridCol w="1417320">
                  <a:extLst>
                    <a:ext uri="{9D8B030D-6E8A-4147-A177-3AD203B41FA5}">
                      <a16:colId xmlns:a16="http://schemas.microsoft.com/office/drawing/2014/main" val="2196019986"/>
                    </a:ext>
                  </a:extLst>
                </a:gridCol>
                <a:gridCol w="1755648">
                  <a:extLst>
                    <a:ext uri="{9D8B030D-6E8A-4147-A177-3AD203B41FA5}">
                      <a16:colId xmlns:a16="http://schemas.microsoft.com/office/drawing/2014/main" val="889668146"/>
                    </a:ext>
                  </a:extLst>
                </a:gridCol>
                <a:gridCol w="1435608">
                  <a:extLst>
                    <a:ext uri="{9D8B030D-6E8A-4147-A177-3AD203B41FA5}">
                      <a16:colId xmlns:a16="http://schemas.microsoft.com/office/drawing/2014/main" val="1171119522"/>
                    </a:ext>
                  </a:extLst>
                </a:gridCol>
                <a:gridCol w="1481328">
                  <a:extLst>
                    <a:ext uri="{9D8B030D-6E8A-4147-A177-3AD203B41FA5}">
                      <a16:colId xmlns:a16="http://schemas.microsoft.com/office/drawing/2014/main" val="676704516"/>
                    </a:ext>
                  </a:extLst>
                </a:gridCol>
                <a:gridCol w="2234383">
                  <a:extLst>
                    <a:ext uri="{9D8B030D-6E8A-4147-A177-3AD203B41FA5}">
                      <a16:colId xmlns:a16="http://schemas.microsoft.com/office/drawing/2014/main" val="3796316931"/>
                    </a:ext>
                  </a:extLst>
                </a:gridCol>
              </a:tblGrid>
              <a:tr h="275952">
                <a:tc rowSpan="2">
                  <a:txBody>
                    <a:bodyPr/>
                    <a:lstStyle/>
                    <a:p>
                      <a:pPr marL="0" algn="l" defTabSz="914400" rtl="0" eaLnBrk="1" latinLnBrk="0" hangingPunct="1">
                        <a:lnSpc>
                          <a:spcPts val="16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年度</a:t>
                      </a:r>
                    </a:p>
                  </a:txBody>
                  <a:tcPr marL="53597" marR="53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rowSpan="2">
                  <a:txBody>
                    <a:bodyPr/>
                    <a:lstStyle/>
                    <a:p>
                      <a:pPr marL="0" algn="ctr" defTabSz="914400" rtl="0" eaLnBrk="1" latinLnBrk="0" hangingPunct="1">
                        <a:lnSpc>
                          <a:spcPts val="1600"/>
                        </a:lnSpc>
                        <a:spcAft>
                          <a:spcPts val="0"/>
                        </a:spcAft>
                      </a:pPr>
                      <a:r>
                        <a:rPr kumimoji="0" lang="zh-TW" altLang="zh-TW" sz="1200" b="1" i="0" u="none" strike="noStrike" kern="1200"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代表單位</a:t>
                      </a:r>
                      <a:endParaRPr kumimoji="0" lang="zh-TW" sz="12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endParaRPr>
                    </a:p>
                  </a:txBody>
                  <a:tcPr marL="53597" marR="535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rowSpan="2" gridSpan="2">
                  <a:txBody>
                    <a:bodyPr/>
                    <a:lstStyle/>
                    <a:p>
                      <a:pPr marL="0" algn="ctr" defTabSz="914400" rtl="0" eaLnBrk="1" latinLnBrk="0" hangingPunct="1">
                        <a:lnSpc>
                          <a:spcPts val="16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方式</a:t>
                      </a:r>
                    </a:p>
                  </a:txBody>
                  <a:tcPr marL="53597" marR="53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hMerge="1">
                  <a:txBody>
                    <a:bodyPr/>
                    <a:lstStyle/>
                    <a:p>
                      <a:endParaRPr lang="zh-TW" altLang="en-US"/>
                    </a:p>
                  </a:txBody>
                  <a:tcPr/>
                </a:tc>
                <a:tc gridSpan="3">
                  <a:txBody>
                    <a:bodyPr/>
                    <a:lstStyle/>
                    <a:p>
                      <a:pPr marL="0" algn="ctr" defTabSz="914400" rtl="0" eaLnBrk="1" latinLnBrk="0" hangingPunct="1">
                        <a:lnSpc>
                          <a:spcPts val="16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須繳交科發基金</a:t>
                      </a:r>
                    </a:p>
                  </a:txBody>
                  <a:tcPr marL="53597" marR="53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TW" altLang="en-US"/>
                    </a:p>
                  </a:txBody>
                  <a:tcPr/>
                </a:tc>
                <a:tc hMerge="1">
                  <a:txBody>
                    <a:bodyPr/>
                    <a:lstStyle/>
                    <a:p>
                      <a:endParaRPr lang="zh-TW" altLang="en-US"/>
                    </a:p>
                  </a:txBody>
                  <a:tcPr/>
                </a:tc>
                <a:tc rowSpan="2">
                  <a:txBody>
                    <a:bodyPr/>
                    <a:lstStyle/>
                    <a:p>
                      <a:pPr marL="0" algn="ctr" defTabSz="914400" rtl="0" eaLnBrk="1" latinLnBrk="0" hangingPunct="1">
                        <a:lnSpc>
                          <a:spcPts val="16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不須繳交科發基金</a:t>
                      </a:r>
                    </a:p>
                  </a:txBody>
                  <a:tcPr marL="53597" marR="53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marL="0" algn="ctr" defTabSz="914400" rtl="0" eaLnBrk="1" latinLnBrk="0" hangingPunct="1">
                        <a:lnSpc>
                          <a:spcPts val="1600"/>
                        </a:lnSpc>
                        <a:spcAft>
                          <a:spcPts val="0"/>
                        </a:spcAft>
                      </a:pPr>
                      <a:r>
                        <a:rPr kumimoji="0" lang="zh-TW" altLang="zh-TW" sz="800" b="1" i="0" u="none" strike="noStrike" kern="1200" cap="none" normalizeH="0" baseline="0" dirty="0" smtClean="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研究學院研發成果收入提供學校經費總金額</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53597" marR="53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23246254"/>
                  </a:ext>
                </a:extLst>
              </a:tr>
              <a:tr h="246488">
                <a:tc vMerge="1">
                  <a:txBody>
                    <a:bodyPr/>
                    <a:lstStyle/>
                    <a:p>
                      <a:endParaRPr lang="zh-TW" altLang="en-US"/>
                    </a:p>
                  </a:txBody>
                  <a:tcPr/>
                </a:tc>
                <a:tc vMerge="1">
                  <a:txBody>
                    <a:bodyPr/>
                    <a:lstStyle/>
                    <a:p>
                      <a:endParaRPr lang="zh-TW" altLang="en-US"/>
                    </a:p>
                  </a:txBody>
                  <a:tcPr/>
                </a:tc>
                <a:tc gridSpan="2" vMerge="1">
                  <a:txBody>
                    <a:bodyPr/>
                    <a:lstStyle/>
                    <a:p>
                      <a:endParaRPr lang="zh-TW" altLang="en-US"/>
                    </a:p>
                  </a:txBody>
                  <a:tcPr/>
                </a:tc>
                <a:tc hMerge="1" vMerge="1">
                  <a:txBody>
                    <a:bodyPr/>
                    <a:lstStyle/>
                    <a:p>
                      <a:endParaRPr lang="zh-TW" altLang="en-US"/>
                    </a:p>
                  </a:txBody>
                  <a:tcPr/>
                </a:tc>
                <a:tc>
                  <a:txBody>
                    <a:bodyPr/>
                    <a:lstStyle/>
                    <a:p>
                      <a:pPr marL="0" algn="l" defTabSz="914400" rtl="0" eaLnBrk="1" latinLnBrk="0" hangingPunct="1">
                        <a:lnSpc>
                          <a:spcPts val="16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國科會</a:t>
                      </a:r>
                    </a:p>
                  </a:txBody>
                  <a:tcPr marL="53597" marR="53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lnSpc>
                          <a:spcPts val="1600"/>
                        </a:lnSpc>
                        <a:spcAft>
                          <a:spcPts val="0"/>
                        </a:spcAft>
                      </a:pPr>
                      <a:r>
                        <a:rPr kumimoji="0" lang="en-US" altLang="zh-TW" sz="800" b="1" i="0" u="none" strike="noStrike" kern="1200" cap="none" normalizeH="0" baseline="0" dirty="0" smtClean="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53597" marR="53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6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其他部會</a:t>
                      </a:r>
                    </a:p>
                  </a:txBody>
                  <a:tcPr marL="53597" marR="53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zh-TW" altLang="en-US"/>
                    </a:p>
                  </a:txBody>
                  <a:tcPr/>
                </a:tc>
                <a:tc vMerge="1">
                  <a:txBody>
                    <a:bodyPr/>
                    <a:lstStyle/>
                    <a:p>
                      <a:endParaRPr lang="zh-TW" altLang="en-US"/>
                    </a:p>
                  </a:txBody>
                  <a:tcPr/>
                </a:tc>
                <a:extLst>
                  <a:ext uri="{0D108BD9-81ED-4DB2-BD59-A6C34878D82A}">
                    <a16:rowId xmlns:a16="http://schemas.microsoft.com/office/drawing/2014/main" val="3586821193"/>
                  </a:ext>
                </a:extLst>
              </a:tr>
              <a:tr h="148880">
                <a:tc rowSpan="5">
                  <a:txBody>
                    <a:bodyPr/>
                    <a:lstStyle/>
                    <a:p>
                      <a:pPr marL="0" algn="l" defTabSz="914400" rtl="0" eaLnBrk="1" latinLnBrk="0" hangingPunct="1">
                        <a:lnSpc>
                          <a:spcPts val="16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53597" marR="53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rowSpan="5">
                  <a:txBody>
                    <a:bodyPr/>
                    <a:lstStyle/>
                    <a:p>
                      <a:pPr marL="0" algn="l" defTabSz="914400" rtl="0" eaLnBrk="1" latinLnBrk="0" hangingPunct="1">
                        <a:lnSpc>
                          <a:spcPct val="150000"/>
                        </a:lnSpc>
                        <a:spcAft>
                          <a:spcPts val="0"/>
                        </a:spcAft>
                      </a:pPr>
                      <a:r>
                        <a:rPr kumimoji="0" lang="en-US" altLang="zh-TW" sz="1200" b="1" i="0" u="none" strike="noStrike" kern="1200" cap="none" normalizeH="0" baseline="0" dirty="0" smtClean="0">
                          <a:ln>
                            <a:noFill/>
                          </a:ln>
                          <a:solidFill>
                            <a:schemeClr val="tx1"/>
                          </a:solidFill>
                          <a:effectLst/>
                          <a:latin typeface="細明體" panose="02020509000000000000" pitchFamily="49" charset="-120"/>
                          <a:ea typeface="細明體" panose="02020509000000000000" pitchFamily="49" charset="-120"/>
                          <a:cs typeface="Arial" panose="020B0604020202020204" pitchFamily="34" charset="0"/>
                        </a:rPr>
                        <a:t>□</a:t>
                      </a:r>
                      <a:r>
                        <a:rPr kumimoji="0" lang="zh-TW" altLang="zh-TW" sz="1200" b="1" i="0" u="none" strike="noStrike" kern="1200"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學校</a:t>
                      </a:r>
                    </a:p>
                    <a:p>
                      <a:pPr marL="0" algn="l" defTabSz="914400" rtl="0" eaLnBrk="1" latinLnBrk="0" hangingPunct="1">
                        <a:lnSpc>
                          <a:spcPct val="150000"/>
                        </a:lnSpc>
                        <a:spcAft>
                          <a:spcPts val="0"/>
                        </a:spcAft>
                      </a:pPr>
                      <a:r>
                        <a:rPr kumimoji="0" lang="en-US" altLang="zh-TW" sz="1200" b="1" i="0" u="none" strike="noStrike" kern="1200" cap="none" normalizeH="0" baseline="0" dirty="0" smtClean="0">
                          <a:ln>
                            <a:noFill/>
                          </a:ln>
                          <a:solidFill>
                            <a:schemeClr val="tx1"/>
                          </a:solidFill>
                          <a:effectLst/>
                          <a:latin typeface="細明體" panose="02020509000000000000" pitchFamily="49" charset="-120"/>
                          <a:ea typeface="細明體" panose="02020509000000000000" pitchFamily="49" charset="-120"/>
                          <a:cs typeface="Arial" panose="020B0604020202020204" pitchFamily="34" charset="0"/>
                        </a:rPr>
                        <a:t>□</a:t>
                      </a:r>
                      <a:r>
                        <a:rPr kumimoji="0" lang="zh-TW" altLang="zh-TW" sz="1200" b="1" i="0" u="none" strike="noStrike" kern="1200"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研究學院</a:t>
                      </a:r>
                      <a:endParaRPr kumimoji="0" lang="zh-TW" sz="12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endParaRPr>
                    </a:p>
                  </a:txBody>
                  <a:tcPr marL="53597" marR="535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gridSpan="2">
                  <a:txBody>
                    <a:bodyPr/>
                    <a:lstStyle/>
                    <a:p>
                      <a:pPr marL="0" algn="l" defTabSz="914400" rtl="0" eaLnBrk="1" latinLnBrk="0" hangingPunct="1">
                        <a:lnSpc>
                          <a:spcPts val="16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現金金額</a:t>
                      </a:r>
                    </a:p>
                  </a:txBody>
                  <a:tcPr marL="53597" marR="53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TW" altLang="en-US"/>
                    </a:p>
                  </a:txBody>
                  <a:tcPr/>
                </a:tc>
                <a:tc>
                  <a:txBody>
                    <a:bodyPr/>
                    <a:lstStyle/>
                    <a:p>
                      <a:pPr marL="0" algn="l" defTabSz="914400" rtl="0" eaLnBrk="1" latinLnBrk="0" hangingPunct="1">
                        <a:lnSpc>
                          <a:spcPts val="16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53597" marR="53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6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53597" marR="53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6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53597" marR="53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ts val="1500"/>
                        </a:lnSpc>
                        <a:spcAft>
                          <a:spcPts val="0"/>
                        </a:spcAft>
                      </a:pPr>
                      <a:r>
                        <a:rPr lang="en-US" sz="900" kern="100">
                          <a:effectLst/>
                          <a:latin typeface="Arial" panose="020B0604020202020204" pitchFamily="34" charset="0"/>
                          <a:ea typeface="標楷體" panose="03000509000000000000" pitchFamily="65" charset="-120"/>
                          <a:cs typeface="Times New Roman" panose="02020603050405020304" pitchFamily="18" charset="0"/>
                        </a:rPr>
                        <a:t> </a:t>
                      </a:r>
                      <a:endParaRPr lang="zh-TW" sz="9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53597" marR="53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ts val="1500"/>
                        </a:lnSpc>
                        <a:spcAft>
                          <a:spcPts val="0"/>
                        </a:spcAft>
                      </a:pPr>
                      <a:endParaRPr lang="zh-TW" sz="9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53597" marR="53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93926793"/>
                  </a:ext>
                </a:extLst>
              </a:tr>
              <a:tr h="148880">
                <a:tc vMerge="1">
                  <a:txBody>
                    <a:bodyPr/>
                    <a:lstStyle/>
                    <a:p>
                      <a:endParaRPr lang="zh-TW" altLang="en-US"/>
                    </a:p>
                  </a:txBody>
                  <a:tcPr/>
                </a:tc>
                <a:tc vMerge="1">
                  <a:txBody>
                    <a:bodyPr/>
                    <a:lstStyle/>
                    <a:p>
                      <a:endParaRPr lang="zh-TW" altLang="en-US"/>
                    </a:p>
                  </a:txBody>
                  <a:tcPr/>
                </a:tc>
                <a:tc rowSpan="2">
                  <a:txBody>
                    <a:bodyPr/>
                    <a:lstStyle/>
                    <a:p>
                      <a:pPr marL="0" algn="l" defTabSz="914400" rtl="0" eaLnBrk="1" latinLnBrk="0" hangingPunct="1">
                        <a:lnSpc>
                          <a:spcPts val="1600"/>
                        </a:lnSpc>
                        <a:spcAft>
                          <a:spcPts val="0"/>
                        </a:spcAft>
                      </a:pPr>
                      <a:r>
                        <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股票</a:t>
                      </a:r>
                    </a:p>
                  </a:txBody>
                  <a:tcPr marL="53597" marR="53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600"/>
                        </a:lnSpc>
                        <a:spcAft>
                          <a:spcPts val="0"/>
                        </a:spcAft>
                      </a:pPr>
                      <a:r>
                        <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股數</a:t>
                      </a:r>
                    </a:p>
                  </a:txBody>
                  <a:tcPr marL="53597" marR="53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6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53597" marR="53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6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53597" marR="53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6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53597" marR="53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ts val="1500"/>
                        </a:lnSpc>
                        <a:spcAft>
                          <a:spcPts val="0"/>
                        </a:spcAft>
                      </a:pPr>
                      <a:r>
                        <a:rPr lang="en-US" sz="900" kern="100">
                          <a:effectLst/>
                          <a:latin typeface="Arial" panose="020B0604020202020204" pitchFamily="34" charset="0"/>
                          <a:ea typeface="標楷體" panose="03000509000000000000" pitchFamily="65" charset="-120"/>
                          <a:cs typeface="Times New Roman" panose="02020603050405020304" pitchFamily="18" charset="0"/>
                        </a:rPr>
                        <a:t> </a:t>
                      </a:r>
                      <a:endParaRPr lang="zh-TW" sz="9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53597" marR="53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ts val="1500"/>
                        </a:lnSpc>
                        <a:spcAft>
                          <a:spcPts val="0"/>
                        </a:spcAft>
                      </a:pPr>
                      <a:endParaRPr lang="zh-TW" sz="9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53597" marR="53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05633433"/>
                  </a:ext>
                </a:extLst>
              </a:tr>
              <a:tr h="148880">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a:txBody>
                    <a:bodyPr/>
                    <a:lstStyle/>
                    <a:p>
                      <a:pPr marL="0" algn="l" defTabSz="914400" rtl="0" eaLnBrk="1" latinLnBrk="0" hangingPunct="1">
                        <a:lnSpc>
                          <a:spcPts val="1600"/>
                        </a:lnSpc>
                        <a:spcAft>
                          <a:spcPts val="0"/>
                        </a:spcAft>
                      </a:pPr>
                      <a:r>
                        <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股價</a:t>
                      </a:r>
                    </a:p>
                  </a:txBody>
                  <a:tcPr marL="53597" marR="53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6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53597" marR="53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6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53597" marR="53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6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53597" marR="53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ts val="1500"/>
                        </a:lnSpc>
                        <a:spcAft>
                          <a:spcPts val="0"/>
                        </a:spcAft>
                      </a:pPr>
                      <a:r>
                        <a:rPr lang="en-US" sz="900" kern="100">
                          <a:effectLst/>
                          <a:latin typeface="Arial" panose="020B0604020202020204" pitchFamily="34" charset="0"/>
                          <a:ea typeface="標楷體" panose="03000509000000000000" pitchFamily="65" charset="-120"/>
                          <a:cs typeface="Times New Roman" panose="02020603050405020304" pitchFamily="18" charset="0"/>
                        </a:rPr>
                        <a:t> </a:t>
                      </a:r>
                      <a:endParaRPr lang="zh-TW" sz="9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53597" marR="53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ts val="1500"/>
                        </a:lnSpc>
                        <a:spcAft>
                          <a:spcPts val="0"/>
                        </a:spcAft>
                      </a:pPr>
                      <a:endParaRPr lang="zh-TW" sz="9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53597" marR="53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63946394"/>
                  </a:ext>
                </a:extLst>
              </a:tr>
              <a:tr h="208896">
                <a:tc vMerge="1">
                  <a:txBody>
                    <a:bodyPr/>
                    <a:lstStyle/>
                    <a:p>
                      <a:endParaRPr lang="zh-TW" altLang="en-US"/>
                    </a:p>
                  </a:txBody>
                  <a:tcPr/>
                </a:tc>
                <a:tc vMerge="1">
                  <a:txBody>
                    <a:bodyPr/>
                    <a:lstStyle/>
                    <a:p>
                      <a:endParaRPr lang="zh-TW" altLang="en-US"/>
                    </a:p>
                  </a:txBody>
                  <a:tcPr/>
                </a:tc>
                <a:tc rowSpan="2">
                  <a:txBody>
                    <a:bodyPr/>
                    <a:lstStyle/>
                    <a:p>
                      <a:pPr marL="0" algn="l" defTabSz="914400" rtl="0" eaLnBrk="1" latinLnBrk="0" hangingPunct="1">
                        <a:lnSpc>
                          <a:spcPts val="1600"/>
                        </a:lnSpc>
                        <a:spcAft>
                          <a:spcPts val="0"/>
                        </a:spcAft>
                      </a:pPr>
                      <a:r>
                        <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其他</a:t>
                      </a:r>
                    </a:p>
                  </a:txBody>
                  <a:tcPr marL="53597" marR="53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600"/>
                        </a:lnSpc>
                        <a:spcAft>
                          <a:spcPts val="0"/>
                        </a:spcAft>
                      </a:pPr>
                      <a:r>
                        <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項目說明</a:t>
                      </a:r>
                    </a:p>
                  </a:txBody>
                  <a:tcPr marL="53597" marR="53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6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53597" marR="53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6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53597" marR="53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6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53597" marR="53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ts val="1500"/>
                        </a:lnSpc>
                        <a:spcAft>
                          <a:spcPts val="0"/>
                        </a:spcAft>
                      </a:pPr>
                      <a:r>
                        <a:rPr lang="en-US" sz="900" kern="100">
                          <a:effectLst/>
                          <a:latin typeface="Arial" panose="020B0604020202020204" pitchFamily="34" charset="0"/>
                          <a:ea typeface="標楷體" panose="03000509000000000000" pitchFamily="65" charset="-120"/>
                          <a:cs typeface="Times New Roman" panose="02020603050405020304" pitchFamily="18" charset="0"/>
                        </a:rPr>
                        <a:t> </a:t>
                      </a:r>
                      <a:endParaRPr lang="zh-TW" sz="9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53597" marR="53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ts val="1500"/>
                        </a:lnSpc>
                        <a:spcAft>
                          <a:spcPts val="0"/>
                        </a:spcAft>
                      </a:pPr>
                      <a:endParaRPr lang="zh-TW" sz="9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53597" marR="53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87892672"/>
                  </a:ext>
                </a:extLst>
              </a:tr>
              <a:tr h="297760">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a:txBody>
                    <a:bodyPr/>
                    <a:lstStyle/>
                    <a:p>
                      <a:pPr marL="0" algn="l" defTabSz="914400" rtl="0" eaLnBrk="1" latinLnBrk="0" hangingPunct="1">
                        <a:lnSpc>
                          <a:spcPts val="16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合計金額</a:t>
                      </a:r>
                    </a:p>
                  </a:txBody>
                  <a:tcPr marL="53597" marR="53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6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53597" marR="53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6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53597" marR="53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6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53597" marR="53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ts val="1500"/>
                        </a:lnSpc>
                        <a:spcAft>
                          <a:spcPts val="0"/>
                        </a:spcAft>
                      </a:pPr>
                      <a:r>
                        <a:rPr lang="en-US" sz="900" kern="100" dirty="0">
                          <a:effectLst/>
                          <a:latin typeface="Arial" panose="020B0604020202020204" pitchFamily="34" charset="0"/>
                          <a:ea typeface="標楷體" panose="03000509000000000000" pitchFamily="65" charset="-120"/>
                          <a:cs typeface="Times New Roman" panose="02020603050405020304" pitchFamily="18" charset="0"/>
                        </a:rPr>
                        <a:t> </a:t>
                      </a:r>
                      <a:endParaRPr lang="zh-TW" sz="9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53597" marR="53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ts val="1500"/>
                        </a:lnSpc>
                        <a:spcAft>
                          <a:spcPts val="0"/>
                        </a:spcAft>
                      </a:pPr>
                      <a:endParaRPr lang="zh-TW" sz="9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53597" marR="53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31118951"/>
                  </a:ext>
                </a:extLst>
              </a:tr>
            </a:tbl>
          </a:graphicData>
        </a:graphic>
      </p:graphicFrame>
    </p:spTree>
    <p:extLst>
      <p:ext uri="{BB962C8B-B14F-4D97-AF65-F5344CB8AC3E}">
        <p14:creationId xmlns:p14="http://schemas.microsoft.com/office/powerpoint/2010/main" val="178956297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ectangle 47"/>
          <p:cNvSpPr>
            <a:spLocks noChangeArrowheads="1"/>
          </p:cNvSpPr>
          <p:nvPr/>
        </p:nvSpPr>
        <p:spPr bwMode="gray">
          <a:xfrm>
            <a:off x="3569" y="7006"/>
            <a:ext cx="890140" cy="400110"/>
          </a:xfrm>
          <a:prstGeom prst="rect">
            <a:avLst/>
          </a:prstGeom>
          <a:noFill/>
          <a:ln>
            <a:noFill/>
          </a:ln>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defRPr/>
            </a:pPr>
            <a:r>
              <a:rPr lang="en-US" altLang="zh-TW" sz="2000" b="1" dirty="0" smtClean="0">
                <a:solidFill>
                  <a:srgbClr val="000000"/>
                </a:solidFill>
                <a:cs typeface="Arial" panose="020B0604020202020204" pitchFamily="34" charset="0"/>
              </a:rPr>
              <a:t>3.2.8</a:t>
            </a:r>
            <a:endParaRPr lang="en-US" altLang="zh-TW" sz="2000" b="1" dirty="0">
              <a:solidFill>
                <a:srgbClr val="000000"/>
              </a:solidFill>
              <a:cs typeface="Arial" panose="020B0604020202020204" pitchFamily="34" charset="0"/>
            </a:endParaRPr>
          </a:p>
        </p:txBody>
      </p:sp>
      <p:sp>
        <p:nvSpPr>
          <p:cNvPr id="7" name="Rectangle 2"/>
          <p:cNvSpPr>
            <a:spLocks noGrp="1" noChangeArrowheads="1"/>
          </p:cNvSpPr>
          <p:nvPr>
            <p:ph type="title"/>
          </p:nvPr>
        </p:nvSpPr>
        <p:spPr>
          <a:xfrm>
            <a:off x="9336" y="363118"/>
            <a:ext cx="12182664" cy="498548"/>
          </a:xfrm>
        </p:spPr>
        <p:txBody>
          <a:bodyPr anchor="t">
            <a:noAutofit/>
          </a:bodyPr>
          <a:lstStyle/>
          <a:p>
            <a:pPr algn="l">
              <a:lnSpc>
                <a:spcPct val="100000"/>
              </a:lnSpc>
              <a:defRPr/>
            </a:pPr>
            <a:r>
              <a:rPr lang="zh-TW" altLang="zh-TW"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校</a:t>
            </a:r>
            <a:r>
              <a:rPr lang="en-US" altLang="zh-TW"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25.</a:t>
            </a:r>
            <a:r>
              <a:rPr lang="zh-TW" altLang="zh-TW"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私立</a:t>
            </a:r>
            <a:r>
              <a:rPr lang="zh-TW" altLang="zh-TW" sz="30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學校董事、監察人名單及其任期</a:t>
            </a:r>
            <a:r>
              <a:rPr lang="zh-TW" altLang="zh-TW"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資訊</a:t>
            </a:r>
            <a:r>
              <a:rPr lang="en-US" altLang="zh-TW"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
            </a:r>
            <a:br>
              <a:rPr lang="en-US" altLang="zh-TW"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br>
            <a:r>
              <a:rPr lang="zh-TW" altLang="zh-TW" sz="30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校</a:t>
            </a:r>
            <a:r>
              <a:rPr lang="en-US" altLang="zh-TW" sz="30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25-1</a:t>
            </a:r>
            <a:r>
              <a:rPr lang="en-US" altLang="zh-TW"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zh-TW"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私立</a:t>
            </a:r>
            <a:r>
              <a:rPr lang="zh-TW" altLang="zh-TW" sz="30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學校董事會成員之配偶或三親等於學校之任職</a:t>
            </a:r>
            <a:r>
              <a:rPr lang="zh-TW" altLang="zh-TW"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情形</a:t>
            </a:r>
            <a:r>
              <a:rPr lang="en-US" altLang="zh-TW"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
            </a:r>
            <a:br>
              <a:rPr lang="en-US" altLang="zh-TW"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br>
            <a:r>
              <a:rPr lang="en-US" altLang="zh-TW"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										(</a:t>
            </a:r>
            <a:r>
              <a:rPr lang="en-US" altLang="zh-TW" sz="3000" b="1" dirty="0" smtClean="0">
                <a:latin typeface="Arial" panose="020B0604020202020204" pitchFamily="34" charset="0"/>
                <a:ea typeface="微軟正黑體" panose="020B0604030504040204" pitchFamily="34" charset="-120"/>
                <a:cs typeface="Arial" panose="020B0604020202020204" pitchFamily="34" charset="0"/>
              </a:rPr>
              <a:t>3</a:t>
            </a:r>
            <a:r>
              <a:rPr lang="zh-TW" altLang="en-US" sz="3000" b="1" dirty="0" smtClean="0">
                <a:latin typeface="Arial" panose="020B0604020202020204" pitchFamily="34" charset="0"/>
                <a:ea typeface="微軟正黑體" panose="020B0604030504040204" pitchFamily="34" charset="-120"/>
                <a:cs typeface="Arial" panose="020B0604020202020204" pitchFamily="34" charset="0"/>
              </a:rPr>
              <a:t>月、</a:t>
            </a:r>
            <a:r>
              <a:rPr lang="en-US" altLang="zh-TW" sz="3000" b="1" dirty="0" smtClean="0">
                <a:latin typeface="Arial" panose="020B0604020202020204" pitchFamily="34" charset="0"/>
                <a:ea typeface="微軟正黑體" panose="020B0604030504040204" pitchFamily="34" charset="-120"/>
                <a:cs typeface="Arial" panose="020B0604020202020204" pitchFamily="34" charset="0"/>
              </a:rPr>
              <a:t>10</a:t>
            </a:r>
            <a:r>
              <a:rPr lang="zh-TW" altLang="zh-TW" sz="3000" b="1" dirty="0">
                <a:latin typeface="Arial" panose="020B0604020202020204" pitchFamily="34" charset="0"/>
                <a:ea typeface="微軟正黑體" panose="020B0604030504040204" pitchFamily="34" charset="-120"/>
                <a:cs typeface="Arial" panose="020B0604020202020204" pitchFamily="34" charset="0"/>
              </a:rPr>
              <a:t>月填報</a:t>
            </a:r>
            <a:r>
              <a:rPr lang="en-US" altLang="zh-TW" sz="30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a:t>
            </a:r>
            <a:endParaRPr lang="zh-TW" altLang="en-US" sz="3000" b="1" dirty="0">
              <a:solidFill>
                <a:srgbClr val="000000"/>
              </a:solidFill>
              <a:latin typeface="Arial" panose="020B0604020202020204" pitchFamily="34" charset="0"/>
              <a:ea typeface="微軟正黑體" panose="020B0604030504040204" pitchFamily="34" charset="-120"/>
              <a:cs typeface="Arial" panose="020B0604020202020204" pitchFamily="34" charset="0"/>
            </a:endParaRPr>
          </a:p>
        </p:txBody>
      </p:sp>
      <p:sp>
        <p:nvSpPr>
          <p:cNvPr id="6" name="矩形 5"/>
          <p:cNvSpPr/>
          <p:nvPr/>
        </p:nvSpPr>
        <p:spPr>
          <a:xfrm>
            <a:off x="131585" y="2218958"/>
            <a:ext cx="11859770" cy="2677656"/>
          </a:xfrm>
          <a:prstGeom prst="rect">
            <a:avLst/>
          </a:prstGeom>
        </p:spPr>
        <p:txBody>
          <a:bodyPr wrap="square">
            <a:spAutoFit/>
          </a:bodyPr>
          <a:lstStyle/>
          <a:p>
            <a:pPr algn="just">
              <a:lnSpc>
                <a:spcPct val="150000"/>
              </a:lnSpc>
            </a:pPr>
            <a:r>
              <a:rPr lang="en-US" altLang="zh-TW" sz="28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【114.03</a:t>
            </a:r>
            <a:r>
              <a:rPr lang="zh-TW" altLang="en-US" sz="28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期</a:t>
            </a:r>
            <a:r>
              <a:rPr lang="en-US" altLang="zh-TW" sz="28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en-US" sz="2800" b="1" dirty="0" smtClean="0">
                <a:solidFill>
                  <a:srgbClr val="FF0000"/>
                </a:solidFill>
                <a:latin typeface="Arial" panose="020B0604020202020204" pitchFamily="34" charset="0"/>
                <a:ea typeface="微軟正黑體" panose="020B0604030504040204" pitchFamily="34" charset="-120"/>
                <a:cs typeface="Arial" panose="020B0604020202020204" pitchFamily="34" charset="0"/>
              </a:rPr>
              <a:t>修正</a:t>
            </a:r>
            <a:r>
              <a:rPr lang="zh-TW" altLang="en-US" sz="28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填表</a:t>
            </a:r>
            <a:r>
              <a:rPr lang="zh-TW" altLang="en-US" sz="2800" b="1" dirty="0" smtClean="0">
                <a:solidFill>
                  <a:srgbClr val="FF0000"/>
                </a:solidFill>
                <a:latin typeface="Arial" panose="020B0604020202020204" pitchFamily="34" charset="0"/>
                <a:ea typeface="微軟正黑體" panose="020B0604030504040204" pitchFamily="34" charset="-120"/>
                <a:cs typeface="Arial" panose="020B0604020202020204" pitchFamily="34" charset="0"/>
              </a:rPr>
              <a:t>說明</a:t>
            </a:r>
            <a:r>
              <a:rPr lang="en-US" altLang="zh-TW" sz="28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en-US" sz="2800" b="1" dirty="0">
                <a:solidFill>
                  <a:srgbClr val="0000FF"/>
                </a:solidFill>
                <a:latin typeface="Arial" panose="020B0604020202020204" pitchFamily="34" charset="0"/>
                <a:ea typeface="微軟正黑體" panose="020B0604030504040204" pitchFamily="34" charset="-120"/>
                <a:cs typeface="Arial" panose="020B0604020202020204" pitchFamily="34" charset="0"/>
              </a:rPr>
              <a:t>增蒐</a:t>
            </a:r>
            <a:r>
              <a:rPr lang="en-US" altLang="zh-TW" sz="2800" b="1" dirty="0">
                <a:solidFill>
                  <a:srgbClr val="0000FF"/>
                </a:solidFill>
                <a:latin typeface="Arial" panose="020B0604020202020204" pitchFamily="34" charset="0"/>
                <a:ea typeface="微軟正黑體" panose="020B0604030504040204" pitchFamily="34" charset="-120"/>
                <a:cs typeface="Arial" panose="020B0604020202020204" pitchFamily="34" charset="0"/>
              </a:rPr>
              <a:t>3</a:t>
            </a:r>
            <a:r>
              <a:rPr lang="zh-TW" altLang="en-US" sz="2800" b="1" dirty="0">
                <a:solidFill>
                  <a:srgbClr val="0000FF"/>
                </a:solidFill>
                <a:latin typeface="Arial" panose="020B0604020202020204" pitchFamily="34" charset="0"/>
                <a:ea typeface="微軟正黑體" panose="020B0604030504040204" pitchFamily="34" charset="-120"/>
                <a:cs typeface="Arial" panose="020B0604020202020204" pitchFamily="34" charset="0"/>
              </a:rPr>
              <a:t>月</a:t>
            </a:r>
            <a:r>
              <a:rPr lang="en-US" altLang="zh-TW" sz="2800" b="1" dirty="0">
                <a:solidFill>
                  <a:srgbClr val="0000FF"/>
                </a:solidFill>
                <a:latin typeface="Arial" panose="020B0604020202020204" pitchFamily="34" charset="0"/>
                <a:ea typeface="微軟正黑體" panose="020B0604030504040204" pitchFamily="34" charset="-120"/>
                <a:cs typeface="Arial" panose="020B0604020202020204" pitchFamily="34" charset="0"/>
              </a:rPr>
              <a:t>15</a:t>
            </a:r>
            <a:r>
              <a:rPr lang="zh-TW" altLang="en-US" sz="2800" b="1" dirty="0">
                <a:solidFill>
                  <a:srgbClr val="0000FF"/>
                </a:solidFill>
                <a:latin typeface="Arial" panose="020B0604020202020204" pitchFamily="34" charset="0"/>
                <a:ea typeface="微軟正黑體" panose="020B0604030504040204" pitchFamily="34" charset="-120"/>
                <a:cs typeface="Arial" panose="020B0604020202020204" pitchFamily="34" charset="0"/>
              </a:rPr>
              <a:t>日現有資料</a:t>
            </a:r>
            <a:endParaRPr lang="en-US" altLang="zh-TW" sz="28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endParaRPr>
          </a:p>
          <a:p>
            <a:pPr marL="514350" indent="-514350" algn="just">
              <a:lnSpc>
                <a:spcPct val="150000"/>
              </a:lnSpc>
              <a:buFont typeface="Wingdings" panose="05000000000000000000" pitchFamily="2" charset="2"/>
              <a:buChar char="l"/>
            </a:pPr>
            <a:r>
              <a:rPr lang="zh-TW" altLang="en-US" sz="2800" b="1" dirty="0" smtClean="0">
                <a:latin typeface="Arial" panose="020B0604020202020204" pitchFamily="34" charset="0"/>
                <a:ea typeface="微軟正黑體" panose="020B0604030504040204" pitchFamily="34" charset="-120"/>
                <a:cs typeface="Arial" panose="020B0604020202020204" pitchFamily="34" charset="0"/>
              </a:rPr>
              <a:t>校</a:t>
            </a:r>
            <a:r>
              <a:rPr lang="en-US" altLang="zh-TW" sz="2800" b="1" dirty="0">
                <a:latin typeface="Arial" panose="020B0604020202020204" pitchFamily="34" charset="0"/>
                <a:ea typeface="微軟正黑體" panose="020B0604030504040204" pitchFamily="34" charset="-120"/>
                <a:cs typeface="Arial" panose="020B0604020202020204" pitchFamily="34" charset="0"/>
              </a:rPr>
              <a:t>25</a:t>
            </a:r>
            <a:r>
              <a:rPr lang="zh-TW" altLang="en-US" sz="2800" b="1" dirty="0">
                <a:latin typeface="Arial" panose="020B0604020202020204" pitchFamily="34" charset="0"/>
                <a:ea typeface="微軟正黑體" panose="020B0604030504040204" pitchFamily="34" charset="-120"/>
                <a:cs typeface="Arial" panose="020B0604020202020204" pitchFamily="34" charset="0"/>
              </a:rPr>
              <a:t>及校</a:t>
            </a:r>
            <a:r>
              <a:rPr lang="en-US" altLang="zh-TW" sz="2800" b="1" dirty="0">
                <a:latin typeface="Arial" panose="020B0604020202020204" pitchFamily="34" charset="0"/>
                <a:ea typeface="微軟正黑體" panose="020B0604030504040204" pitchFamily="34" charset="-120"/>
                <a:cs typeface="Arial" panose="020B0604020202020204" pitchFamily="34" charset="0"/>
              </a:rPr>
              <a:t>25-1</a:t>
            </a:r>
            <a:r>
              <a:rPr lang="zh-TW" altLang="en-US" sz="2800" b="1" dirty="0" smtClean="0">
                <a:latin typeface="Arial" panose="020B0604020202020204" pitchFamily="34" charset="0"/>
                <a:ea typeface="微軟正黑體" panose="020B0604030504040204" pitchFamily="34" charset="-120"/>
                <a:cs typeface="Arial" panose="020B0604020202020204" pitchFamily="34" charset="0"/>
              </a:rPr>
              <a:t>原為每年</a:t>
            </a:r>
            <a:r>
              <a:rPr lang="en-US" altLang="zh-TW" sz="2800" b="1" dirty="0" smtClean="0">
                <a:latin typeface="Arial" panose="020B0604020202020204" pitchFamily="34" charset="0"/>
                <a:ea typeface="微軟正黑體" panose="020B0604030504040204" pitchFamily="34" charset="-120"/>
                <a:cs typeface="Arial" panose="020B0604020202020204" pitchFamily="34" charset="0"/>
              </a:rPr>
              <a:t>10</a:t>
            </a:r>
            <a:r>
              <a:rPr lang="zh-TW" altLang="en-US" sz="2800" b="1" dirty="0">
                <a:latin typeface="Arial" panose="020B0604020202020204" pitchFamily="34" charset="0"/>
                <a:ea typeface="微軟正黑體" panose="020B0604030504040204" pitchFamily="34" charset="-120"/>
                <a:cs typeface="Arial" panose="020B0604020202020204" pitchFamily="34" charset="0"/>
              </a:rPr>
              <a:t>月填報，</a:t>
            </a:r>
            <a:r>
              <a:rPr lang="en-US" altLang="zh-TW" sz="28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114.03</a:t>
            </a:r>
            <a:r>
              <a:rPr lang="zh-TW" altLang="en-US" sz="28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期</a:t>
            </a:r>
            <a:r>
              <a:rPr lang="zh-TW" altLang="en-US" sz="2800" b="1" dirty="0" smtClean="0">
                <a:solidFill>
                  <a:srgbClr val="FF0000"/>
                </a:solidFill>
                <a:latin typeface="Arial" panose="020B0604020202020204" pitchFamily="34" charset="0"/>
                <a:ea typeface="微軟正黑體" panose="020B0604030504040204" pitchFamily="34" charset="-120"/>
                <a:cs typeface="Arial" panose="020B0604020202020204" pitchFamily="34" charset="0"/>
              </a:rPr>
              <a:t>起異動為</a:t>
            </a:r>
            <a:r>
              <a:rPr lang="en-US" altLang="zh-TW" sz="28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3</a:t>
            </a:r>
            <a:r>
              <a:rPr lang="zh-TW" altLang="en-US" sz="28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月及</a:t>
            </a:r>
            <a:r>
              <a:rPr lang="en-US" altLang="zh-TW" sz="28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10</a:t>
            </a:r>
            <a:r>
              <a:rPr lang="zh-TW" altLang="en-US" sz="28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月</a:t>
            </a:r>
            <a:r>
              <a:rPr lang="zh-TW" altLang="zh-TW" sz="2800" b="1" dirty="0" smtClean="0">
                <a:solidFill>
                  <a:srgbClr val="FF0000"/>
                </a:solidFill>
                <a:latin typeface="Arial" panose="020B0604020202020204" pitchFamily="34" charset="0"/>
                <a:ea typeface="微軟正黑體" panose="020B0604030504040204" pitchFamily="34" charset="-120"/>
                <a:cs typeface="Arial" panose="020B0604020202020204" pitchFamily="34" charset="0"/>
              </a:rPr>
              <a:t>填報</a:t>
            </a:r>
            <a:r>
              <a:rPr lang="zh-TW" altLang="en-US" sz="2800" dirty="0">
                <a:solidFill>
                  <a:srgbClr val="000000"/>
                </a:solidFill>
                <a:latin typeface="Arial" panose="020B0604020202020204" pitchFamily="34" charset="0"/>
                <a:ea typeface="微軟正黑體" panose="020B0604030504040204" pitchFamily="34" charset="-120"/>
                <a:cs typeface="Arial" panose="020B0604020202020204" pitchFamily="34" charset="0"/>
              </a:rPr>
              <a:t>。</a:t>
            </a:r>
            <a:endParaRPr lang="en-US" altLang="zh-TW" sz="2800" b="1" dirty="0" smtClean="0">
              <a:solidFill>
                <a:srgbClr val="FF0000"/>
              </a:solidFill>
              <a:latin typeface="Arial" panose="020B0604020202020204" pitchFamily="34" charset="0"/>
              <a:ea typeface="微軟正黑體" panose="020B0604030504040204" pitchFamily="34" charset="-120"/>
              <a:cs typeface="Arial" panose="020B0604020202020204" pitchFamily="34" charset="0"/>
            </a:endParaRPr>
          </a:p>
          <a:p>
            <a:pPr marL="457200" indent="-457200" algn="just">
              <a:lnSpc>
                <a:spcPct val="150000"/>
              </a:lnSpc>
              <a:buFont typeface="Wingdings" panose="05000000000000000000" pitchFamily="2" charset="2"/>
              <a:buChar char="l"/>
            </a:pPr>
            <a:r>
              <a:rPr lang="zh-TW" altLang="zh-TW" sz="2800" dirty="0">
                <a:solidFill>
                  <a:srgbClr val="000000"/>
                </a:solidFill>
                <a:latin typeface="Arial" panose="020B0604020202020204" pitchFamily="34" charset="0"/>
                <a:ea typeface="微軟正黑體" panose="020B0604030504040204" pitchFamily="34" charset="-120"/>
                <a:cs typeface="Arial" panose="020B0604020202020204" pitchFamily="34" charset="0"/>
              </a:rPr>
              <a:t>學校每年</a:t>
            </a:r>
            <a:r>
              <a:rPr lang="en-US" altLang="zh-TW" sz="2800" dirty="0">
                <a:solidFill>
                  <a:srgbClr val="000000"/>
                </a:solidFill>
                <a:latin typeface="Arial" panose="020B0604020202020204" pitchFamily="34" charset="0"/>
                <a:ea typeface="微軟正黑體" panose="020B0604030504040204" pitchFamily="34" charset="-120"/>
                <a:cs typeface="Arial" panose="020B0604020202020204" pitchFamily="34" charset="0"/>
              </a:rPr>
              <a:t>3</a:t>
            </a:r>
            <a:r>
              <a:rPr lang="zh-TW" altLang="zh-TW" sz="2800" dirty="0">
                <a:solidFill>
                  <a:srgbClr val="000000"/>
                </a:solidFill>
                <a:latin typeface="Arial" panose="020B0604020202020204" pitchFamily="34" charset="0"/>
                <a:ea typeface="微軟正黑體" panose="020B0604030504040204" pitchFamily="34" charset="-120"/>
                <a:cs typeface="Arial" panose="020B0604020202020204" pitchFamily="34" charset="0"/>
              </a:rPr>
              <a:t>月、</a:t>
            </a:r>
            <a:r>
              <a:rPr lang="en-US" altLang="zh-TW" sz="2800" dirty="0">
                <a:solidFill>
                  <a:srgbClr val="000000"/>
                </a:solidFill>
                <a:latin typeface="Arial" panose="020B0604020202020204" pitchFamily="34" charset="0"/>
                <a:ea typeface="微軟正黑體" panose="020B0604030504040204" pitchFamily="34" charset="-120"/>
                <a:cs typeface="Arial" panose="020B0604020202020204" pitchFamily="34" charset="0"/>
              </a:rPr>
              <a:t>10</a:t>
            </a:r>
            <a:r>
              <a:rPr lang="zh-TW" altLang="zh-TW" sz="2800" dirty="0">
                <a:solidFill>
                  <a:srgbClr val="000000"/>
                </a:solidFill>
                <a:latin typeface="Arial" panose="020B0604020202020204" pitchFamily="34" charset="0"/>
                <a:ea typeface="微軟正黑體" panose="020B0604030504040204" pitchFamily="34" charset="-120"/>
                <a:cs typeface="Arial" panose="020B0604020202020204" pitchFamily="34" charset="0"/>
              </a:rPr>
              <a:t>月填報，並以</a:t>
            </a:r>
            <a:r>
              <a:rPr lang="en-US" altLang="zh-TW" sz="2800" dirty="0">
                <a:solidFill>
                  <a:srgbClr val="000000"/>
                </a:solidFill>
                <a:latin typeface="Arial" panose="020B0604020202020204" pitchFamily="34" charset="0"/>
                <a:ea typeface="微軟正黑體" panose="020B0604030504040204" pitchFamily="34" charset="-120"/>
                <a:cs typeface="Arial" panose="020B0604020202020204" pitchFamily="34" charset="0"/>
              </a:rPr>
              <a:t>3</a:t>
            </a:r>
            <a:r>
              <a:rPr lang="zh-TW" altLang="zh-TW" sz="2800" dirty="0">
                <a:solidFill>
                  <a:srgbClr val="000000"/>
                </a:solidFill>
                <a:latin typeface="Arial" panose="020B0604020202020204" pitchFamily="34" charset="0"/>
                <a:ea typeface="微軟正黑體" panose="020B0604030504040204" pitchFamily="34" charset="-120"/>
                <a:cs typeface="Arial" panose="020B0604020202020204" pitchFamily="34" charset="0"/>
              </a:rPr>
              <a:t>月</a:t>
            </a:r>
            <a:r>
              <a:rPr lang="en-US" altLang="zh-TW" sz="2800" dirty="0">
                <a:solidFill>
                  <a:srgbClr val="000000"/>
                </a:solidFill>
                <a:latin typeface="Arial" panose="020B0604020202020204" pitchFamily="34" charset="0"/>
                <a:ea typeface="微軟正黑體" panose="020B0604030504040204" pitchFamily="34" charset="-120"/>
                <a:cs typeface="Arial" panose="020B0604020202020204" pitchFamily="34" charset="0"/>
              </a:rPr>
              <a:t>15</a:t>
            </a:r>
            <a:r>
              <a:rPr lang="zh-TW" altLang="zh-TW" sz="2800" dirty="0">
                <a:solidFill>
                  <a:srgbClr val="000000"/>
                </a:solidFill>
                <a:latin typeface="Arial" panose="020B0604020202020204" pitchFamily="34" charset="0"/>
                <a:ea typeface="微軟正黑體" panose="020B0604030504040204" pitchFamily="34" charset="-120"/>
                <a:cs typeface="Arial" panose="020B0604020202020204" pitchFamily="34" charset="0"/>
              </a:rPr>
              <a:t>日、</a:t>
            </a:r>
            <a:r>
              <a:rPr lang="en-US" altLang="zh-TW" sz="2800" dirty="0">
                <a:solidFill>
                  <a:srgbClr val="000000"/>
                </a:solidFill>
                <a:latin typeface="Arial" panose="020B0604020202020204" pitchFamily="34" charset="0"/>
                <a:ea typeface="微軟正黑體" panose="020B0604030504040204" pitchFamily="34" charset="-120"/>
                <a:cs typeface="Arial" panose="020B0604020202020204" pitchFamily="34" charset="0"/>
              </a:rPr>
              <a:t>10</a:t>
            </a:r>
            <a:r>
              <a:rPr lang="zh-TW" altLang="zh-TW" sz="2800" dirty="0">
                <a:solidFill>
                  <a:srgbClr val="000000"/>
                </a:solidFill>
                <a:latin typeface="Arial" panose="020B0604020202020204" pitchFamily="34" charset="0"/>
                <a:ea typeface="微軟正黑體" panose="020B0604030504040204" pitchFamily="34" charset="-120"/>
                <a:cs typeface="Arial" panose="020B0604020202020204" pitchFamily="34" charset="0"/>
              </a:rPr>
              <a:t>月</a:t>
            </a:r>
            <a:r>
              <a:rPr lang="en-US" altLang="zh-TW" sz="2800" dirty="0">
                <a:solidFill>
                  <a:srgbClr val="000000"/>
                </a:solidFill>
                <a:latin typeface="Arial" panose="020B0604020202020204" pitchFamily="34" charset="0"/>
                <a:ea typeface="微軟正黑體" panose="020B0604030504040204" pitchFamily="34" charset="-120"/>
                <a:cs typeface="Arial" panose="020B0604020202020204" pitchFamily="34" charset="0"/>
              </a:rPr>
              <a:t>15</a:t>
            </a:r>
            <a:r>
              <a:rPr lang="zh-TW" altLang="zh-TW" sz="2800" dirty="0">
                <a:solidFill>
                  <a:srgbClr val="000000"/>
                </a:solidFill>
                <a:latin typeface="Arial" panose="020B0604020202020204" pitchFamily="34" charset="0"/>
                <a:ea typeface="微軟正黑體" panose="020B0604030504040204" pitchFamily="34" charset="-120"/>
                <a:cs typeface="Arial" panose="020B0604020202020204" pitchFamily="34" charset="0"/>
              </a:rPr>
              <a:t>日為資料調查基準日，例如：</a:t>
            </a:r>
            <a:r>
              <a:rPr lang="en-US" altLang="zh-TW" sz="28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114</a:t>
            </a:r>
            <a:r>
              <a:rPr lang="zh-TW" altLang="zh-TW" sz="2800" b="1" dirty="0" smtClean="0">
                <a:solidFill>
                  <a:srgbClr val="FF0000"/>
                </a:solidFill>
                <a:latin typeface="Arial" panose="020B0604020202020204" pitchFamily="34" charset="0"/>
                <a:ea typeface="微軟正黑體" panose="020B0604030504040204" pitchFamily="34" charset="-120"/>
                <a:cs typeface="Arial" panose="020B0604020202020204" pitchFamily="34" charset="0"/>
              </a:rPr>
              <a:t>年</a:t>
            </a:r>
            <a:r>
              <a:rPr lang="en-US" altLang="zh-TW" sz="2800" b="1" dirty="0" smtClean="0">
                <a:solidFill>
                  <a:srgbClr val="FF0000"/>
                </a:solidFill>
                <a:latin typeface="Arial" panose="020B0604020202020204" pitchFamily="34" charset="0"/>
                <a:ea typeface="微軟正黑體" panose="020B0604030504040204" pitchFamily="34" charset="-120"/>
                <a:cs typeface="Arial" panose="020B0604020202020204" pitchFamily="34" charset="0"/>
              </a:rPr>
              <a:t>3</a:t>
            </a:r>
            <a:r>
              <a:rPr lang="zh-TW" altLang="zh-TW" sz="28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月填報</a:t>
            </a:r>
            <a:r>
              <a:rPr lang="en-US" altLang="zh-TW" sz="28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114</a:t>
            </a:r>
            <a:r>
              <a:rPr lang="zh-TW" altLang="zh-TW" sz="2800" b="1" dirty="0" smtClean="0">
                <a:solidFill>
                  <a:srgbClr val="FF0000"/>
                </a:solidFill>
                <a:latin typeface="Arial" panose="020B0604020202020204" pitchFamily="34" charset="0"/>
                <a:ea typeface="微軟正黑體" panose="020B0604030504040204" pitchFamily="34" charset="-120"/>
                <a:cs typeface="Arial" panose="020B0604020202020204" pitchFamily="34" charset="0"/>
              </a:rPr>
              <a:t>年</a:t>
            </a:r>
            <a:r>
              <a:rPr lang="en-US" altLang="zh-TW" sz="2800" b="1" dirty="0" smtClean="0">
                <a:solidFill>
                  <a:srgbClr val="FF0000"/>
                </a:solidFill>
                <a:latin typeface="Arial" panose="020B0604020202020204" pitchFamily="34" charset="0"/>
                <a:ea typeface="微軟正黑體" panose="020B0604030504040204" pitchFamily="34" charset="-120"/>
                <a:cs typeface="Arial" panose="020B0604020202020204" pitchFamily="34" charset="0"/>
              </a:rPr>
              <a:t>3</a:t>
            </a:r>
            <a:r>
              <a:rPr lang="zh-TW" altLang="zh-TW" sz="28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月</a:t>
            </a:r>
            <a:r>
              <a:rPr lang="en-US" altLang="zh-TW" sz="28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15</a:t>
            </a:r>
            <a:r>
              <a:rPr lang="zh-TW" altLang="zh-TW" sz="28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日現有</a:t>
            </a:r>
            <a:r>
              <a:rPr lang="zh-TW" altLang="zh-TW" sz="2800" b="1" dirty="0" smtClean="0">
                <a:solidFill>
                  <a:srgbClr val="FF0000"/>
                </a:solidFill>
                <a:latin typeface="Arial" panose="020B0604020202020204" pitchFamily="34" charset="0"/>
                <a:ea typeface="微軟正黑體" panose="020B0604030504040204" pitchFamily="34" charset="-120"/>
                <a:cs typeface="Arial" panose="020B0604020202020204" pitchFamily="34" charset="0"/>
              </a:rPr>
              <a:t>資料</a:t>
            </a:r>
            <a:r>
              <a:rPr lang="zh-TW" altLang="en-US" sz="28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endParaRPr lang="en-US" altLang="zh-TW" sz="2800" b="1" dirty="0">
              <a:solidFill>
                <a:srgbClr val="0000FF"/>
              </a:solidFill>
              <a:latin typeface="Arial" panose="020B0604020202020204" pitchFamily="34" charset="0"/>
              <a:ea typeface="微軟正黑體" panose="020B0604030504040204" pitchFamily="34" charset="-120"/>
              <a:cs typeface="Arial" panose="020B0604020202020204" pitchFamily="34" charset="0"/>
            </a:endParaRPr>
          </a:p>
        </p:txBody>
      </p:sp>
    </p:spTree>
    <p:extLst>
      <p:ext uri="{BB962C8B-B14F-4D97-AF65-F5344CB8AC3E}">
        <p14:creationId xmlns:p14="http://schemas.microsoft.com/office/powerpoint/2010/main" val="50824743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ectangle 47"/>
          <p:cNvSpPr>
            <a:spLocks noChangeArrowheads="1"/>
          </p:cNvSpPr>
          <p:nvPr/>
        </p:nvSpPr>
        <p:spPr bwMode="gray">
          <a:xfrm>
            <a:off x="3569" y="7006"/>
            <a:ext cx="890140" cy="400110"/>
          </a:xfrm>
          <a:prstGeom prst="rect">
            <a:avLst/>
          </a:prstGeom>
          <a:noFill/>
          <a:ln>
            <a:noFill/>
          </a:ln>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defRPr/>
            </a:pPr>
            <a:r>
              <a:rPr lang="en-US" altLang="zh-TW" sz="2000" b="1" dirty="0" smtClean="0">
                <a:solidFill>
                  <a:srgbClr val="000000"/>
                </a:solidFill>
                <a:cs typeface="Arial" panose="020B0604020202020204" pitchFamily="34" charset="0"/>
              </a:rPr>
              <a:t>3.2.9</a:t>
            </a:r>
            <a:endParaRPr lang="en-US" altLang="zh-TW" sz="2000" b="1" dirty="0">
              <a:solidFill>
                <a:srgbClr val="000000"/>
              </a:solidFill>
              <a:cs typeface="Arial" panose="020B0604020202020204" pitchFamily="34" charset="0"/>
            </a:endParaRPr>
          </a:p>
        </p:txBody>
      </p:sp>
      <p:sp>
        <p:nvSpPr>
          <p:cNvPr id="7" name="Rectangle 2"/>
          <p:cNvSpPr>
            <a:spLocks noGrp="1" noChangeArrowheads="1"/>
          </p:cNvSpPr>
          <p:nvPr>
            <p:ph type="title"/>
          </p:nvPr>
        </p:nvSpPr>
        <p:spPr>
          <a:xfrm>
            <a:off x="9336" y="363118"/>
            <a:ext cx="12182664" cy="498548"/>
          </a:xfrm>
        </p:spPr>
        <p:txBody>
          <a:bodyPr anchor="t">
            <a:noAutofit/>
          </a:bodyPr>
          <a:lstStyle/>
          <a:p>
            <a:pPr algn="l">
              <a:defRPr/>
            </a:pPr>
            <a:r>
              <a:rPr lang="zh-TW" altLang="zh-TW" sz="30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校</a:t>
            </a:r>
            <a:r>
              <a:rPr lang="en-US" altLang="zh-TW" sz="30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27</a:t>
            </a:r>
            <a:r>
              <a:rPr lang="en-US" altLang="zh-TW"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zh-TW"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學校</a:t>
            </a:r>
            <a:r>
              <a:rPr lang="zh-TW" altLang="zh-TW" sz="30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設置太陽光電發電設備設置</a:t>
            </a:r>
            <a:r>
              <a:rPr lang="zh-TW" altLang="zh-TW"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容量</a:t>
            </a:r>
            <a:r>
              <a:rPr lang="en-US" altLang="zh-TW"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		</a:t>
            </a:r>
            <a:r>
              <a:rPr lang="zh-TW" altLang="en-US" sz="30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 </a:t>
            </a:r>
            <a:r>
              <a:rPr lang="zh-TW" altLang="en-US"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  </a:t>
            </a:r>
            <a:r>
              <a:rPr lang="en-US" altLang="zh-TW"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	(</a:t>
            </a:r>
            <a:r>
              <a:rPr lang="en-US" altLang="zh-TW" sz="30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3</a:t>
            </a:r>
            <a:r>
              <a:rPr lang="zh-TW" altLang="en-US" sz="30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月、</a:t>
            </a:r>
            <a:r>
              <a:rPr lang="en-US" altLang="zh-TW" sz="30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10</a:t>
            </a:r>
            <a:r>
              <a:rPr lang="zh-TW" altLang="en-US" sz="30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月</a:t>
            </a:r>
            <a:r>
              <a:rPr lang="zh-TW" altLang="zh-TW" sz="30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填報</a:t>
            </a:r>
            <a:r>
              <a:rPr lang="en-US" altLang="zh-TW" sz="30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a:t>
            </a:r>
            <a:endParaRPr lang="zh-TW" altLang="en-US" sz="3000" b="1" dirty="0">
              <a:solidFill>
                <a:srgbClr val="000000"/>
              </a:solidFill>
              <a:latin typeface="Arial" panose="020B0604020202020204" pitchFamily="34" charset="0"/>
              <a:ea typeface="微軟正黑體" panose="020B0604030504040204" pitchFamily="34" charset="-120"/>
              <a:cs typeface="Arial" panose="020B0604020202020204" pitchFamily="34" charset="0"/>
            </a:endParaRPr>
          </a:p>
        </p:txBody>
      </p:sp>
      <p:sp>
        <p:nvSpPr>
          <p:cNvPr id="6" name="矩形 5"/>
          <p:cNvSpPr/>
          <p:nvPr/>
        </p:nvSpPr>
        <p:spPr>
          <a:xfrm>
            <a:off x="131585" y="2612150"/>
            <a:ext cx="11859770" cy="2492990"/>
          </a:xfrm>
          <a:prstGeom prst="rect">
            <a:avLst/>
          </a:prstGeom>
        </p:spPr>
        <p:txBody>
          <a:bodyPr wrap="square">
            <a:spAutoFit/>
          </a:bodyPr>
          <a:lstStyle/>
          <a:p>
            <a:pPr algn="just">
              <a:lnSpc>
                <a:spcPct val="150000"/>
              </a:lnSpc>
            </a:pPr>
            <a:r>
              <a:rPr lang="en-US" altLang="zh-TW" sz="26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【114.03</a:t>
            </a:r>
            <a:r>
              <a:rPr lang="zh-TW" altLang="en-US" sz="26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期</a:t>
            </a:r>
            <a:r>
              <a:rPr lang="en-US" altLang="zh-TW" sz="26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en-US" sz="2600" b="1" dirty="0" smtClean="0">
                <a:solidFill>
                  <a:srgbClr val="FF0000"/>
                </a:solidFill>
                <a:latin typeface="Arial" panose="020B0604020202020204" pitchFamily="34" charset="0"/>
                <a:ea typeface="微軟正黑體" panose="020B0604030504040204" pitchFamily="34" charset="-120"/>
                <a:cs typeface="Arial" panose="020B0604020202020204" pitchFamily="34" charset="0"/>
              </a:rPr>
              <a:t>修正填表說明</a:t>
            </a:r>
            <a:r>
              <a:rPr lang="en-US" altLang="zh-TW" sz="26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en-US" sz="2600" b="1" dirty="0">
                <a:solidFill>
                  <a:srgbClr val="0000FF"/>
                </a:solidFill>
                <a:latin typeface="Arial" panose="020B0604020202020204" pitchFamily="34" charset="0"/>
                <a:ea typeface="微軟正黑體" panose="020B0604030504040204" pitchFamily="34" charset="-120"/>
                <a:cs typeface="Arial" panose="020B0604020202020204" pitchFamily="34" charset="0"/>
              </a:rPr>
              <a:t>設置容量區分「</a:t>
            </a:r>
            <a:r>
              <a:rPr lang="zh-TW" altLang="en-US" sz="2600" b="1" dirty="0" smtClean="0">
                <a:solidFill>
                  <a:srgbClr val="0000FF"/>
                </a:solidFill>
                <a:latin typeface="Arial" panose="020B0604020202020204" pitchFamily="34" charset="0"/>
                <a:ea typeface="微軟正黑體" panose="020B0604030504040204" pitchFamily="34" charset="-120"/>
                <a:cs typeface="Arial" panose="020B0604020202020204" pitchFamily="34" charset="0"/>
              </a:rPr>
              <a:t>屋頂型」及「地面型」</a:t>
            </a:r>
            <a:endParaRPr lang="en-US" altLang="zh-TW" sz="2600" b="1" dirty="0" smtClean="0">
              <a:solidFill>
                <a:srgbClr val="0000FF"/>
              </a:solidFill>
              <a:latin typeface="Arial" panose="020B0604020202020204" pitchFamily="34" charset="0"/>
              <a:ea typeface="微軟正黑體" panose="020B0604030504040204" pitchFamily="34" charset="-120"/>
              <a:cs typeface="Arial" panose="020B0604020202020204" pitchFamily="34" charset="0"/>
            </a:endParaRPr>
          </a:p>
          <a:p>
            <a:pPr marL="342900" indent="-342900" algn="just">
              <a:lnSpc>
                <a:spcPct val="150000"/>
              </a:lnSpc>
              <a:buFont typeface="Wingdings" panose="05000000000000000000" pitchFamily="2" charset="2"/>
              <a:buChar char="l"/>
            </a:pPr>
            <a:r>
              <a:rPr lang="zh-TW" altLang="zh-TW" sz="26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設置太陽光電發電設備總設置容量</a:t>
            </a:r>
            <a:r>
              <a:rPr lang="zh-TW" altLang="en-US" sz="26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zh-TW" sz="2600" dirty="0">
                <a:solidFill>
                  <a:srgbClr val="000000"/>
                </a:solidFill>
                <a:latin typeface="Arial" panose="020B0604020202020204" pitchFamily="34" charset="0"/>
                <a:ea typeface="微軟正黑體" panose="020B0604030504040204" pitchFamily="34" charset="-120"/>
                <a:cs typeface="Arial" panose="020B0604020202020204" pitchFamily="34" charset="0"/>
              </a:rPr>
              <a:t>請填寫學校設置太陽光電發電設備【累計至今之總設置容量（單位：</a:t>
            </a:r>
            <a:r>
              <a:rPr lang="en-US" altLang="zh-TW" sz="2600" dirty="0" err="1">
                <a:solidFill>
                  <a:srgbClr val="000000"/>
                </a:solidFill>
                <a:latin typeface="Arial" panose="020B0604020202020204" pitchFamily="34" charset="0"/>
                <a:ea typeface="微軟正黑體" panose="020B0604030504040204" pitchFamily="34" charset="-120"/>
                <a:cs typeface="Arial" panose="020B0604020202020204" pitchFamily="34" charset="0"/>
              </a:rPr>
              <a:t>kWp</a:t>
            </a:r>
            <a:r>
              <a:rPr lang="zh-TW" altLang="zh-TW" sz="2600" dirty="0">
                <a:solidFill>
                  <a:srgbClr val="000000"/>
                </a:solidFill>
                <a:latin typeface="Arial" panose="020B0604020202020204" pitchFamily="34" charset="0"/>
                <a:ea typeface="微軟正黑體" panose="020B0604030504040204" pitchFamily="34" charset="-120"/>
                <a:cs typeface="Arial" panose="020B0604020202020204" pitchFamily="34" charset="0"/>
              </a:rPr>
              <a:t>峰瓩），並區分為標租設置或自行設置，</a:t>
            </a:r>
            <a:r>
              <a:rPr lang="zh-TW" altLang="en-US" sz="2600" b="1" dirty="0" smtClean="0">
                <a:solidFill>
                  <a:srgbClr val="FF0000"/>
                </a:solidFill>
                <a:latin typeface="Arial" panose="020B0604020202020204" pitchFamily="34" charset="0"/>
                <a:ea typeface="微軟正黑體" panose="020B0604030504040204" pitchFamily="34" charset="-120"/>
                <a:cs typeface="Arial" panose="020B0604020202020204" pitchFamily="34" charset="0"/>
              </a:rPr>
              <a:t>再</a:t>
            </a:r>
            <a:r>
              <a:rPr lang="zh-TW" altLang="en-US" sz="26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加以</a:t>
            </a:r>
            <a:r>
              <a:rPr lang="zh-TW" altLang="zh-TW" sz="2600" b="1" dirty="0" smtClean="0">
                <a:solidFill>
                  <a:srgbClr val="FF0000"/>
                </a:solidFill>
                <a:latin typeface="Arial" panose="020B0604020202020204" pitchFamily="34" charset="0"/>
                <a:ea typeface="微軟正黑體" panose="020B0604030504040204" pitchFamily="34" charset="-120"/>
                <a:cs typeface="Arial" panose="020B0604020202020204" pitchFamily="34" charset="0"/>
              </a:rPr>
              <a:t>個別</a:t>
            </a:r>
            <a:r>
              <a:rPr lang="zh-TW" altLang="zh-TW" sz="26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區分為屋頂型或地面型</a:t>
            </a:r>
            <a:r>
              <a:rPr lang="zh-TW" altLang="zh-TW" sz="26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endParaRPr lang="en-US" altLang="zh-TW" sz="2600" dirty="0">
              <a:solidFill>
                <a:srgbClr val="000000"/>
              </a:solidFill>
              <a:latin typeface="Arial" panose="020B0604020202020204" pitchFamily="34" charset="0"/>
              <a:ea typeface="微軟正黑體" panose="020B0604030504040204" pitchFamily="34" charset="-120"/>
              <a:cs typeface="Arial" panose="020B0604020202020204" pitchFamily="34" charset="0"/>
            </a:endParaRPr>
          </a:p>
        </p:txBody>
      </p:sp>
      <p:graphicFrame>
        <p:nvGraphicFramePr>
          <p:cNvPr id="2" name="表格 1"/>
          <p:cNvGraphicFramePr>
            <a:graphicFrameLocks noGrp="1"/>
          </p:cNvGraphicFramePr>
          <p:nvPr>
            <p:extLst>
              <p:ext uri="{D42A27DB-BD31-4B8C-83A1-F6EECF244321}">
                <p14:modId xmlns:p14="http://schemas.microsoft.com/office/powerpoint/2010/main" val="2657581335"/>
              </p:ext>
            </p:extLst>
          </p:nvPr>
        </p:nvGraphicFramePr>
        <p:xfrm>
          <a:off x="138634" y="861666"/>
          <a:ext cx="11949734" cy="1740564"/>
        </p:xfrm>
        <a:graphic>
          <a:graphicData uri="http://schemas.openxmlformats.org/drawingml/2006/table">
            <a:tbl>
              <a:tblPr firstRow="1" firstCol="1" bandRow="1"/>
              <a:tblGrid>
                <a:gridCol w="208838">
                  <a:extLst>
                    <a:ext uri="{9D8B030D-6E8A-4147-A177-3AD203B41FA5}">
                      <a16:colId xmlns:a16="http://schemas.microsoft.com/office/drawing/2014/main" val="4088473503"/>
                    </a:ext>
                  </a:extLst>
                </a:gridCol>
                <a:gridCol w="192024">
                  <a:extLst>
                    <a:ext uri="{9D8B030D-6E8A-4147-A177-3AD203B41FA5}">
                      <a16:colId xmlns:a16="http://schemas.microsoft.com/office/drawing/2014/main" val="3226707026"/>
                    </a:ext>
                  </a:extLst>
                </a:gridCol>
                <a:gridCol w="201168">
                  <a:extLst>
                    <a:ext uri="{9D8B030D-6E8A-4147-A177-3AD203B41FA5}">
                      <a16:colId xmlns:a16="http://schemas.microsoft.com/office/drawing/2014/main" val="449707769"/>
                    </a:ext>
                  </a:extLst>
                </a:gridCol>
                <a:gridCol w="749808">
                  <a:extLst>
                    <a:ext uri="{9D8B030D-6E8A-4147-A177-3AD203B41FA5}">
                      <a16:colId xmlns:a16="http://schemas.microsoft.com/office/drawing/2014/main" val="3162682306"/>
                    </a:ext>
                  </a:extLst>
                </a:gridCol>
                <a:gridCol w="512064">
                  <a:extLst>
                    <a:ext uri="{9D8B030D-6E8A-4147-A177-3AD203B41FA5}">
                      <a16:colId xmlns:a16="http://schemas.microsoft.com/office/drawing/2014/main" val="1126998706"/>
                    </a:ext>
                  </a:extLst>
                </a:gridCol>
                <a:gridCol w="1014984">
                  <a:extLst>
                    <a:ext uri="{9D8B030D-6E8A-4147-A177-3AD203B41FA5}">
                      <a16:colId xmlns:a16="http://schemas.microsoft.com/office/drawing/2014/main" val="1000508120"/>
                    </a:ext>
                  </a:extLst>
                </a:gridCol>
                <a:gridCol w="1060704">
                  <a:extLst>
                    <a:ext uri="{9D8B030D-6E8A-4147-A177-3AD203B41FA5}">
                      <a16:colId xmlns:a16="http://schemas.microsoft.com/office/drawing/2014/main" val="701882967"/>
                    </a:ext>
                  </a:extLst>
                </a:gridCol>
                <a:gridCol w="1106424">
                  <a:extLst>
                    <a:ext uri="{9D8B030D-6E8A-4147-A177-3AD203B41FA5}">
                      <a16:colId xmlns:a16="http://schemas.microsoft.com/office/drawing/2014/main" val="1515239217"/>
                    </a:ext>
                  </a:extLst>
                </a:gridCol>
                <a:gridCol w="1335024">
                  <a:extLst>
                    <a:ext uri="{9D8B030D-6E8A-4147-A177-3AD203B41FA5}">
                      <a16:colId xmlns:a16="http://schemas.microsoft.com/office/drawing/2014/main" val="2965276485"/>
                    </a:ext>
                  </a:extLst>
                </a:gridCol>
                <a:gridCol w="1152144">
                  <a:extLst>
                    <a:ext uri="{9D8B030D-6E8A-4147-A177-3AD203B41FA5}">
                      <a16:colId xmlns:a16="http://schemas.microsoft.com/office/drawing/2014/main" val="2506827787"/>
                    </a:ext>
                  </a:extLst>
                </a:gridCol>
                <a:gridCol w="1170432">
                  <a:extLst>
                    <a:ext uri="{9D8B030D-6E8A-4147-A177-3AD203B41FA5}">
                      <a16:colId xmlns:a16="http://schemas.microsoft.com/office/drawing/2014/main" val="2922908819"/>
                    </a:ext>
                  </a:extLst>
                </a:gridCol>
                <a:gridCol w="1033272">
                  <a:extLst>
                    <a:ext uri="{9D8B030D-6E8A-4147-A177-3AD203B41FA5}">
                      <a16:colId xmlns:a16="http://schemas.microsoft.com/office/drawing/2014/main" val="4021993482"/>
                    </a:ext>
                  </a:extLst>
                </a:gridCol>
                <a:gridCol w="1271078">
                  <a:extLst>
                    <a:ext uri="{9D8B030D-6E8A-4147-A177-3AD203B41FA5}">
                      <a16:colId xmlns:a16="http://schemas.microsoft.com/office/drawing/2014/main" val="2317340175"/>
                    </a:ext>
                  </a:extLst>
                </a:gridCol>
                <a:gridCol w="941770">
                  <a:extLst>
                    <a:ext uri="{9D8B030D-6E8A-4147-A177-3AD203B41FA5}">
                      <a16:colId xmlns:a16="http://schemas.microsoft.com/office/drawing/2014/main" val="2643167252"/>
                    </a:ext>
                  </a:extLst>
                </a:gridCol>
              </a:tblGrid>
              <a:tr h="290478">
                <a:tc rowSpan="4">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學年度</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4">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學期</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4">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校區名稱</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4">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校區別</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4">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縣市別</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8">
                  <a:txBody>
                    <a:bodyPr/>
                    <a:lstStyle/>
                    <a:p>
                      <a:pPr marL="0" algn="ctr" defTabSz="914400" rtl="0" eaLnBrk="1" latinLnBrk="0" hangingPunct="1">
                        <a:lnSpc>
                          <a:spcPts val="1200"/>
                        </a:lnSpc>
                        <a:spcAft>
                          <a:spcPts val="0"/>
                        </a:spcAft>
                      </a:pPr>
                      <a:r>
                        <a:rPr kumimoji="0" lang="zh-TW" sz="12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設置太陽光電發電設備總設置容量</a:t>
                      </a:r>
                      <a:r>
                        <a:rPr kumimoji="0" lang="en-US" sz="12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en-US" sz="1200" b="1" i="0" u="none" strike="noStrike" kern="1200" cap="none" normalizeH="0" baseline="0" dirty="0" err="1">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kWp</a:t>
                      </a:r>
                      <a:r>
                        <a:rPr kumimoji="0" lang="en-US" sz="12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a:t>
                      </a:r>
                      <a:endParaRPr kumimoji="0" lang="zh-TW" sz="12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rowSpan="4">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補充說明</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57577246"/>
                  </a:ext>
                </a:extLst>
              </a:tr>
              <a:tr h="356616">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gridSpan="4">
                  <a:txBody>
                    <a:bodyPr/>
                    <a:lstStyle/>
                    <a:p>
                      <a:pPr marL="0" algn="ctr" defTabSz="914400" rtl="0" eaLnBrk="1" latinLnBrk="0" hangingPunct="1">
                        <a:lnSpc>
                          <a:spcPts val="1200"/>
                        </a:lnSpc>
                        <a:spcAft>
                          <a:spcPts val="0"/>
                        </a:spcAft>
                      </a:pPr>
                      <a:r>
                        <a:rPr kumimoji="0" lang="zh-TW" sz="12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已運作，累積至今之總設置容量</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gridSpan="4">
                  <a:txBody>
                    <a:bodyPr/>
                    <a:lstStyle/>
                    <a:p>
                      <a:pPr marL="0" algn="ctr" defTabSz="914400" rtl="0" eaLnBrk="1" latinLnBrk="0" hangingPunct="1">
                        <a:lnSpc>
                          <a:spcPts val="1200"/>
                        </a:lnSpc>
                        <a:spcAft>
                          <a:spcPts val="0"/>
                        </a:spcAft>
                      </a:pPr>
                      <a:r>
                        <a:rPr kumimoji="0" lang="zh-TW" sz="12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尚未運作或未完成併聯發電者之預計設置容量</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vMerge="1">
                  <a:txBody>
                    <a:bodyPr/>
                    <a:lstStyle/>
                    <a:p>
                      <a:endParaRPr lang="zh-TW" altLang="en-US"/>
                    </a:p>
                  </a:txBody>
                  <a:tcPr/>
                </a:tc>
                <a:extLst>
                  <a:ext uri="{0D108BD9-81ED-4DB2-BD59-A6C34878D82A}">
                    <a16:rowId xmlns:a16="http://schemas.microsoft.com/office/drawing/2014/main" val="4043680044"/>
                  </a:ext>
                </a:extLst>
              </a:tr>
              <a:tr h="318135">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gridSpan="2">
                  <a:txBody>
                    <a:bodyPr/>
                    <a:lstStyle/>
                    <a:p>
                      <a:pPr marL="0" algn="ctr" defTabSz="914400" rtl="0" eaLnBrk="1" latinLnBrk="0" hangingPunct="1">
                        <a:lnSpc>
                          <a:spcPts val="1200"/>
                        </a:lnSpc>
                        <a:spcAft>
                          <a:spcPts val="0"/>
                        </a:spcAft>
                      </a:pPr>
                      <a:r>
                        <a:rPr kumimoji="0" lang="zh-TW" sz="1200" b="1" i="0" u="none" strike="noStrike" kern="1200" cap="none" normalizeH="0" baseline="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標租設置容量</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hMerge="1">
                  <a:txBody>
                    <a:bodyPr/>
                    <a:lstStyle/>
                    <a:p>
                      <a:endParaRPr lang="zh-TW" altLang="en-US"/>
                    </a:p>
                  </a:txBody>
                  <a:tcPr/>
                </a:tc>
                <a:tc gridSpan="2">
                  <a:txBody>
                    <a:bodyPr/>
                    <a:lstStyle/>
                    <a:p>
                      <a:pPr marL="0" algn="ctr" defTabSz="914400" rtl="0" eaLnBrk="1" latinLnBrk="0" hangingPunct="1">
                        <a:lnSpc>
                          <a:spcPts val="1200"/>
                        </a:lnSpc>
                        <a:spcAft>
                          <a:spcPts val="0"/>
                        </a:spcAft>
                      </a:pPr>
                      <a:r>
                        <a:rPr kumimoji="0" lang="zh-TW" sz="1200" b="1" i="0" u="none" strike="noStrike" kern="1200" cap="none" normalizeH="0" baseline="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自行設置容量</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hMerge="1">
                  <a:txBody>
                    <a:bodyPr/>
                    <a:lstStyle/>
                    <a:p>
                      <a:endParaRPr lang="zh-TW" altLang="en-US"/>
                    </a:p>
                  </a:txBody>
                  <a:tcPr/>
                </a:tc>
                <a:tc gridSpan="2">
                  <a:txBody>
                    <a:bodyPr/>
                    <a:lstStyle/>
                    <a:p>
                      <a:pPr marL="0" algn="ctr" defTabSz="914400" rtl="0" eaLnBrk="1" latinLnBrk="0" hangingPunct="1">
                        <a:lnSpc>
                          <a:spcPts val="1200"/>
                        </a:lnSpc>
                        <a:spcAft>
                          <a:spcPts val="0"/>
                        </a:spcAft>
                      </a:pPr>
                      <a:r>
                        <a:rPr kumimoji="0" lang="zh-TW" sz="12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標租設置容量</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hMerge="1">
                  <a:txBody>
                    <a:bodyPr/>
                    <a:lstStyle/>
                    <a:p>
                      <a:endParaRPr lang="zh-TW" altLang="en-US"/>
                    </a:p>
                  </a:txBody>
                  <a:tcPr/>
                </a:tc>
                <a:tc gridSpan="2">
                  <a:txBody>
                    <a:bodyPr/>
                    <a:lstStyle/>
                    <a:p>
                      <a:pPr marL="0" algn="ctr" defTabSz="914400" rtl="0" eaLnBrk="1" latinLnBrk="0" hangingPunct="1">
                        <a:lnSpc>
                          <a:spcPts val="1200"/>
                        </a:lnSpc>
                        <a:spcAft>
                          <a:spcPts val="0"/>
                        </a:spcAft>
                      </a:pPr>
                      <a:r>
                        <a:rPr kumimoji="0" lang="zh-TW" sz="12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自行設置容量</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hMerge="1">
                  <a:txBody>
                    <a:bodyPr/>
                    <a:lstStyle/>
                    <a:p>
                      <a:endParaRPr lang="zh-TW" altLang="en-US"/>
                    </a:p>
                  </a:txBody>
                  <a:tcPr/>
                </a:tc>
                <a:tc vMerge="1">
                  <a:txBody>
                    <a:bodyPr/>
                    <a:lstStyle/>
                    <a:p>
                      <a:endParaRPr lang="zh-TW" altLang="en-US"/>
                    </a:p>
                  </a:txBody>
                  <a:tcPr/>
                </a:tc>
                <a:extLst>
                  <a:ext uri="{0D108BD9-81ED-4DB2-BD59-A6C34878D82A}">
                    <a16:rowId xmlns:a16="http://schemas.microsoft.com/office/drawing/2014/main" val="143649886"/>
                  </a:ext>
                </a:extLst>
              </a:tr>
              <a:tr h="318135">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a:txBody>
                    <a:bodyPr/>
                    <a:lstStyle/>
                    <a:p>
                      <a:pPr marL="0" algn="ctr" defTabSz="914400" rtl="0" eaLnBrk="1" latinLnBrk="0" hangingPunct="1">
                        <a:lnSpc>
                          <a:spcPts val="1200"/>
                        </a:lnSpc>
                        <a:spcAft>
                          <a:spcPts val="0"/>
                        </a:spcAft>
                      </a:pPr>
                      <a:r>
                        <a:rPr kumimoji="0" lang="zh-TW" sz="12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屋頂型</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a:txBody>
                    <a:bodyPr/>
                    <a:lstStyle/>
                    <a:p>
                      <a:pPr marL="0" algn="ctr" defTabSz="914400" rtl="0" eaLnBrk="1" latinLnBrk="0" hangingPunct="1">
                        <a:lnSpc>
                          <a:spcPts val="1200"/>
                        </a:lnSpc>
                        <a:spcAft>
                          <a:spcPts val="0"/>
                        </a:spcAft>
                      </a:pPr>
                      <a:r>
                        <a:rPr kumimoji="0" lang="zh-TW" sz="12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地面型</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a:txBody>
                    <a:bodyPr/>
                    <a:lstStyle/>
                    <a:p>
                      <a:pPr marL="0" algn="ctr" defTabSz="914400" rtl="0" eaLnBrk="1" latinLnBrk="0" hangingPunct="1">
                        <a:lnSpc>
                          <a:spcPts val="1200"/>
                        </a:lnSpc>
                        <a:spcAft>
                          <a:spcPts val="0"/>
                        </a:spcAft>
                      </a:pPr>
                      <a:r>
                        <a:rPr kumimoji="0" lang="zh-TW" sz="1200" b="1" i="0" u="none" strike="noStrike" kern="1200" cap="none" normalizeH="0" baseline="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屋頂型</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a:txBody>
                    <a:bodyPr/>
                    <a:lstStyle/>
                    <a:p>
                      <a:pPr marL="0" algn="ctr" defTabSz="914400" rtl="0" eaLnBrk="1" latinLnBrk="0" hangingPunct="1">
                        <a:lnSpc>
                          <a:spcPts val="1200"/>
                        </a:lnSpc>
                        <a:spcAft>
                          <a:spcPts val="0"/>
                        </a:spcAft>
                      </a:pPr>
                      <a:r>
                        <a:rPr kumimoji="0" lang="zh-TW" sz="12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地面型</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a:txBody>
                    <a:bodyPr/>
                    <a:lstStyle/>
                    <a:p>
                      <a:pPr marL="0" algn="ctr" defTabSz="914400" rtl="0" eaLnBrk="1" latinLnBrk="0" hangingPunct="1">
                        <a:lnSpc>
                          <a:spcPts val="1200"/>
                        </a:lnSpc>
                        <a:spcAft>
                          <a:spcPts val="0"/>
                        </a:spcAft>
                      </a:pPr>
                      <a:r>
                        <a:rPr kumimoji="0" lang="zh-TW" sz="1200" b="1" i="0" u="none" strike="noStrike" kern="1200" cap="none" normalizeH="0" baseline="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屋頂型</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a:txBody>
                    <a:bodyPr/>
                    <a:lstStyle/>
                    <a:p>
                      <a:pPr marL="0" algn="ctr" defTabSz="914400" rtl="0" eaLnBrk="1" latinLnBrk="0" hangingPunct="1">
                        <a:lnSpc>
                          <a:spcPts val="1200"/>
                        </a:lnSpc>
                        <a:spcAft>
                          <a:spcPts val="0"/>
                        </a:spcAft>
                      </a:pPr>
                      <a:r>
                        <a:rPr kumimoji="0" lang="zh-TW" sz="1200" b="1" i="0" u="none" strike="noStrike" kern="1200" cap="none" normalizeH="0" baseline="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地面型</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a:txBody>
                    <a:bodyPr/>
                    <a:lstStyle/>
                    <a:p>
                      <a:pPr marL="0" algn="ctr" defTabSz="914400" rtl="0" eaLnBrk="1" latinLnBrk="0" hangingPunct="1">
                        <a:lnSpc>
                          <a:spcPts val="1200"/>
                        </a:lnSpc>
                        <a:spcAft>
                          <a:spcPts val="0"/>
                        </a:spcAft>
                      </a:pPr>
                      <a:r>
                        <a:rPr kumimoji="0" lang="zh-TW" sz="1200" b="1" i="0" u="none" strike="noStrike" kern="1200" cap="none" normalizeH="0" baseline="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屋頂型</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a:txBody>
                    <a:bodyPr/>
                    <a:lstStyle/>
                    <a:p>
                      <a:pPr marL="0" algn="ctr" defTabSz="914400" rtl="0" eaLnBrk="1" latinLnBrk="0" hangingPunct="1">
                        <a:lnSpc>
                          <a:spcPts val="1200"/>
                        </a:lnSpc>
                        <a:spcAft>
                          <a:spcPts val="0"/>
                        </a:spcAft>
                      </a:pPr>
                      <a:r>
                        <a:rPr kumimoji="0" lang="zh-TW" sz="12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地面型</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vMerge="1">
                  <a:txBody>
                    <a:bodyPr/>
                    <a:lstStyle/>
                    <a:p>
                      <a:endParaRPr lang="zh-TW" altLang="en-US"/>
                    </a:p>
                  </a:txBody>
                  <a:tcPr/>
                </a:tc>
                <a:extLst>
                  <a:ext uri="{0D108BD9-81ED-4DB2-BD59-A6C34878D82A}">
                    <a16:rowId xmlns:a16="http://schemas.microsoft.com/office/drawing/2014/main" val="3414468123"/>
                  </a:ext>
                </a:extLst>
              </a:tr>
              <a:tr h="318135">
                <a:tc>
                  <a:txBody>
                    <a:bodyPr/>
                    <a:lstStyle/>
                    <a:p>
                      <a:pPr marL="0" algn="l"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校本部</a:t>
                      </a:r>
                    </a:p>
                    <a:p>
                      <a:pPr marL="0" algn="l"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分部</a:t>
                      </a: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分校</a:t>
                      </a:r>
                    </a:p>
                    <a:p>
                      <a:pPr marL="0" algn="l"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校區</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a:txBody>
                    <a:bodyPr/>
                    <a:lstStyle/>
                    <a:p>
                      <a:pPr marL="0" algn="l"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a:txBody>
                    <a:bodyPr/>
                    <a:lstStyle/>
                    <a:p>
                      <a:pPr marL="0" algn="l"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a:txBody>
                    <a:bodyPr/>
                    <a:lstStyle/>
                    <a:p>
                      <a:pPr marL="0" algn="l"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a:txBody>
                    <a:bodyPr/>
                    <a:lstStyle/>
                    <a:p>
                      <a:pPr marL="0" algn="l"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a:txBody>
                    <a:bodyPr/>
                    <a:lstStyle/>
                    <a:p>
                      <a:pPr marL="0" algn="l"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a:txBody>
                    <a:bodyPr/>
                    <a:lstStyle/>
                    <a:p>
                      <a:pPr marL="0" algn="l"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a:txBody>
                    <a:bodyPr/>
                    <a:lstStyle/>
                    <a:p>
                      <a:pPr marL="0" algn="l"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a:txBody>
                    <a:bodyPr/>
                    <a:lstStyle/>
                    <a:p>
                      <a:pPr marL="0" algn="l"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25775372"/>
                  </a:ext>
                </a:extLst>
              </a:tr>
            </a:tbl>
          </a:graphicData>
        </a:graphic>
      </p:graphicFrame>
    </p:spTree>
    <p:extLst>
      <p:ext uri="{BB962C8B-B14F-4D97-AF65-F5344CB8AC3E}">
        <p14:creationId xmlns:p14="http://schemas.microsoft.com/office/powerpoint/2010/main" val="136280859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ectangle 47"/>
          <p:cNvSpPr>
            <a:spLocks noChangeArrowheads="1"/>
          </p:cNvSpPr>
          <p:nvPr/>
        </p:nvSpPr>
        <p:spPr bwMode="gray">
          <a:xfrm>
            <a:off x="3569" y="7006"/>
            <a:ext cx="890140" cy="400110"/>
          </a:xfrm>
          <a:prstGeom prst="rect">
            <a:avLst/>
          </a:prstGeom>
          <a:noFill/>
          <a:ln>
            <a:noFill/>
          </a:ln>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defRPr/>
            </a:pPr>
            <a:r>
              <a:rPr lang="en-US" altLang="zh-TW" sz="2000" b="1" dirty="0" smtClean="0">
                <a:solidFill>
                  <a:srgbClr val="000000"/>
                </a:solidFill>
                <a:cs typeface="Arial" panose="020B0604020202020204" pitchFamily="34" charset="0"/>
              </a:rPr>
              <a:t>3.2.10</a:t>
            </a:r>
            <a:endParaRPr lang="en-US" altLang="zh-TW" sz="2000" b="1" dirty="0">
              <a:solidFill>
                <a:srgbClr val="000000"/>
              </a:solidFill>
              <a:cs typeface="Arial" panose="020B0604020202020204" pitchFamily="34" charset="0"/>
            </a:endParaRPr>
          </a:p>
        </p:txBody>
      </p:sp>
      <p:sp>
        <p:nvSpPr>
          <p:cNvPr id="7" name="Rectangle 2"/>
          <p:cNvSpPr>
            <a:spLocks noGrp="1" noChangeArrowheads="1"/>
          </p:cNvSpPr>
          <p:nvPr>
            <p:ph type="title"/>
          </p:nvPr>
        </p:nvSpPr>
        <p:spPr>
          <a:xfrm>
            <a:off x="9336" y="363118"/>
            <a:ext cx="12182664" cy="498548"/>
          </a:xfrm>
        </p:spPr>
        <p:txBody>
          <a:bodyPr anchor="t">
            <a:noAutofit/>
          </a:bodyPr>
          <a:lstStyle/>
          <a:p>
            <a:pPr algn="l">
              <a:defRPr/>
            </a:pPr>
            <a:r>
              <a:rPr lang="zh-TW" altLang="zh-TW" sz="30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校</a:t>
            </a:r>
            <a:r>
              <a:rPr lang="en-US" altLang="zh-TW" sz="30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27</a:t>
            </a:r>
            <a:r>
              <a:rPr lang="en-US" altLang="zh-TW"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zh-TW"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學校</a:t>
            </a:r>
            <a:r>
              <a:rPr lang="zh-TW" altLang="zh-TW" sz="30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設置太陽光電發電設備設置</a:t>
            </a:r>
            <a:r>
              <a:rPr lang="zh-TW" altLang="zh-TW"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容量</a:t>
            </a:r>
            <a:r>
              <a:rPr lang="en-US" altLang="zh-TW"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		</a:t>
            </a:r>
            <a:r>
              <a:rPr lang="zh-TW" altLang="en-US" sz="30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 </a:t>
            </a:r>
            <a:r>
              <a:rPr lang="zh-TW" altLang="en-US"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  </a:t>
            </a:r>
            <a:r>
              <a:rPr lang="en-US" altLang="zh-TW"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	(</a:t>
            </a:r>
            <a:r>
              <a:rPr lang="en-US" altLang="zh-TW" sz="30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3</a:t>
            </a:r>
            <a:r>
              <a:rPr lang="zh-TW" altLang="en-US" sz="30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月、</a:t>
            </a:r>
            <a:r>
              <a:rPr lang="en-US" altLang="zh-TW" sz="30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10</a:t>
            </a:r>
            <a:r>
              <a:rPr lang="zh-TW" altLang="en-US" sz="30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月</a:t>
            </a:r>
            <a:r>
              <a:rPr lang="zh-TW" altLang="zh-TW" sz="30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填報</a:t>
            </a:r>
            <a:r>
              <a:rPr lang="en-US" altLang="zh-TW" sz="30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a:t>
            </a:r>
            <a:endParaRPr lang="zh-TW" altLang="en-US" sz="3000" b="1" dirty="0">
              <a:solidFill>
                <a:srgbClr val="000000"/>
              </a:solidFill>
              <a:latin typeface="Arial" panose="020B0604020202020204" pitchFamily="34" charset="0"/>
              <a:ea typeface="微軟正黑體" panose="020B0604030504040204" pitchFamily="34" charset="-120"/>
              <a:cs typeface="Arial" panose="020B0604020202020204" pitchFamily="34" charset="0"/>
            </a:endParaRPr>
          </a:p>
        </p:txBody>
      </p:sp>
      <p:sp>
        <p:nvSpPr>
          <p:cNvPr id="6" name="矩形 5"/>
          <p:cNvSpPr/>
          <p:nvPr/>
        </p:nvSpPr>
        <p:spPr>
          <a:xfrm>
            <a:off x="201169" y="792494"/>
            <a:ext cx="11781042" cy="3323987"/>
          </a:xfrm>
          <a:prstGeom prst="rect">
            <a:avLst/>
          </a:prstGeom>
        </p:spPr>
        <p:txBody>
          <a:bodyPr wrap="square">
            <a:spAutoFit/>
          </a:bodyPr>
          <a:lstStyle/>
          <a:p>
            <a:pPr algn="just">
              <a:lnSpc>
                <a:spcPts val="3600"/>
              </a:lnSpc>
            </a:pPr>
            <a:r>
              <a:rPr lang="en-US" altLang="zh-TW" sz="24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【114.03</a:t>
            </a:r>
            <a:r>
              <a:rPr lang="zh-TW" altLang="en-US" sz="24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期</a:t>
            </a:r>
            <a:r>
              <a:rPr lang="en-US" altLang="zh-TW" sz="24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en-US" sz="2400" b="1" dirty="0" smtClean="0">
                <a:solidFill>
                  <a:srgbClr val="FF0000"/>
                </a:solidFill>
                <a:latin typeface="Arial" panose="020B0604020202020204" pitchFamily="34" charset="0"/>
                <a:ea typeface="微軟正黑體" panose="020B0604030504040204" pitchFamily="34" charset="-120"/>
                <a:cs typeface="Arial" panose="020B0604020202020204" pitchFamily="34" charset="0"/>
              </a:rPr>
              <a:t>修正填表說明</a:t>
            </a:r>
            <a:r>
              <a:rPr lang="en-US" altLang="zh-TW" sz="24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en-US" sz="24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範例說明</a:t>
            </a:r>
            <a:endParaRPr lang="en-US" altLang="zh-TW" sz="24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endParaRPr>
          </a:p>
          <a:p>
            <a:pPr marL="342900" indent="-342900" algn="just">
              <a:lnSpc>
                <a:spcPts val="3600"/>
              </a:lnSpc>
              <a:buFont typeface="Wingdings" panose="05000000000000000000" pitchFamily="2" charset="2"/>
              <a:buChar char="l"/>
            </a:pPr>
            <a:r>
              <a:rPr lang="zh-TW" altLang="zh-TW" sz="24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學校</a:t>
            </a:r>
            <a:r>
              <a:rPr lang="zh-TW" altLang="zh-TW" sz="2400" dirty="0">
                <a:solidFill>
                  <a:srgbClr val="000000"/>
                </a:solidFill>
                <a:latin typeface="Arial" panose="020B0604020202020204" pitchFamily="34" charset="0"/>
                <a:ea typeface="微軟正黑體" panose="020B0604030504040204" pitchFamily="34" charset="-120"/>
                <a:cs typeface="Arial" panose="020B0604020202020204" pitchFamily="34" charset="0"/>
              </a:rPr>
              <a:t>統計已運作累計至今</a:t>
            </a:r>
            <a:r>
              <a:rPr lang="en-US" altLang="zh-TW" sz="2400" dirty="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zh-TW" sz="2400" dirty="0">
                <a:solidFill>
                  <a:srgbClr val="000000"/>
                </a:solidFill>
                <a:latin typeface="Arial" panose="020B0604020202020204" pitchFamily="34" charset="0"/>
                <a:ea typeface="微軟正黑體" panose="020B0604030504040204" pitchFamily="34" charset="-120"/>
                <a:cs typeface="Arial" panose="020B0604020202020204" pitchFamily="34" charset="0"/>
              </a:rPr>
              <a:t>資料填報基準日</a:t>
            </a:r>
            <a:r>
              <a:rPr lang="en-US" altLang="zh-TW" sz="2400" dirty="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zh-TW" sz="2400" dirty="0">
                <a:solidFill>
                  <a:srgbClr val="000000"/>
                </a:solidFill>
                <a:latin typeface="Arial" panose="020B0604020202020204" pitchFamily="34" charset="0"/>
                <a:ea typeface="微軟正黑體" panose="020B0604030504040204" pitchFamily="34" charset="-120"/>
                <a:cs typeface="Arial" panose="020B0604020202020204" pitchFamily="34" charset="0"/>
              </a:rPr>
              <a:t>之總容量為於</a:t>
            </a:r>
            <a:r>
              <a:rPr lang="en-US" altLang="zh-TW" sz="2400" dirty="0">
                <a:solidFill>
                  <a:srgbClr val="000000"/>
                </a:solidFill>
                <a:latin typeface="Arial" panose="020B0604020202020204" pitchFamily="34" charset="0"/>
                <a:ea typeface="微軟正黑體" panose="020B0604030504040204" pitchFamily="34" charset="-120"/>
                <a:cs typeface="Arial" panose="020B0604020202020204" pitchFamily="34" charset="0"/>
              </a:rPr>
              <a:t>99</a:t>
            </a:r>
            <a:r>
              <a:rPr lang="zh-TW" altLang="zh-TW" sz="2400" dirty="0">
                <a:solidFill>
                  <a:srgbClr val="000000"/>
                </a:solidFill>
                <a:latin typeface="Arial" panose="020B0604020202020204" pitchFamily="34" charset="0"/>
                <a:ea typeface="微軟正黑體" panose="020B0604030504040204" pitchFamily="34" charset="-120"/>
                <a:cs typeface="Arial" panose="020B0604020202020204" pitchFamily="34" charset="0"/>
              </a:rPr>
              <a:t>年自行設置</a:t>
            </a:r>
            <a:r>
              <a:rPr lang="en-US" altLang="zh-TW" sz="24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200kWp</a:t>
            </a:r>
            <a:r>
              <a:rPr lang="en-US" altLang="zh-TW" sz="2400" dirty="0" smtClean="0">
                <a:latin typeface="Arial" panose="020B0604020202020204" pitchFamily="34" charset="0"/>
                <a:ea typeface="微軟正黑體" panose="020B0604030504040204" pitchFamily="34" charset="-120"/>
                <a:cs typeface="Arial" panose="020B0604020202020204" pitchFamily="34" charset="0"/>
              </a:rPr>
              <a:t>(</a:t>
            </a:r>
            <a:r>
              <a:rPr lang="zh-TW" altLang="en-US" sz="2400" dirty="0">
                <a:latin typeface="Arial" panose="020B0604020202020204" pitchFamily="34" charset="0"/>
                <a:ea typeface="微軟正黑體" panose="020B0604030504040204" pitchFamily="34" charset="-120"/>
                <a:cs typeface="Arial" panose="020B0604020202020204" pitchFamily="34" charset="0"/>
              </a:rPr>
              <a:t>屋頂型</a:t>
            </a:r>
            <a:r>
              <a:rPr lang="en-US" altLang="zh-TW" sz="2400" dirty="0" smtClean="0">
                <a:latin typeface="Arial" panose="020B0604020202020204" pitchFamily="34" charset="0"/>
                <a:ea typeface="微軟正黑體" panose="020B0604030504040204" pitchFamily="34" charset="-120"/>
                <a:cs typeface="Arial" panose="020B0604020202020204" pitchFamily="34" charset="0"/>
              </a:rPr>
              <a:t>)</a:t>
            </a:r>
            <a:r>
              <a:rPr lang="zh-TW" altLang="zh-TW" sz="24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en-US" altLang="zh-TW" sz="2400" dirty="0">
                <a:solidFill>
                  <a:srgbClr val="000000"/>
                </a:solidFill>
                <a:latin typeface="Arial" panose="020B0604020202020204" pitchFamily="34" charset="0"/>
                <a:ea typeface="微軟正黑體" panose="020B0604030504040204" pitchFamily="34" charset="-120"/>
                <a:cs typeface="Arial" panose="020B0604020202020204" pitchFamily="34" charset="0"/>
              </a:rPr>
              <a:t>106</a:t>
            </a:r>
            <a:r>
              <a:rPr lang="zh-TW" altLang="zh-TW" sz="2400" dirty="0">
                <a:solidFill>
                  <a:srgbClr val="000000"/>
                </a:solidFill>
                <a:latin typeface="Arial" panose="020B0604020202020204" pitchFamily="34" charset="0"/>
                <a:ea typeface="微軟正黑體" panose="020B0604030504040204" pitchFamily="34" charset="-120"/>
                <a:cs typeface="Arial" panose="020B0604020202020204" pitchFamily="34" charset="0"/>
              </a:rPr>
              <a:t>年以</a:t>
            </a:r>
            <a:r>
              <a:rPr lang="en-US" altLang="zh-TW" sz="2400" dirty="0">
                <a:solidFill>
                  <a:srgbClr val="000000"/>
                </a:solidFill>
                <a:latin typeface="Arial" panose="020B0604020202020204" pitchFamily="34" charset="0"/>
                <a:ea typeface="微軟正黑體" panose="020B0604030504040204" pitchFamily="34" charset="-120"/>
                <a:cs typeface="Arial" panose="020B0604020202020204" pitchFamily="34" charset="0"/>
              </a:rPr>
              <a:t>PV-ESCO</a:t>
            </a:r>
            <a:r>
              <a:rPr lang="zh-TW" altLang="zh-TW" sz="2400" dirty="0">
                <a:solidFill>
                  <a:srgbClr val="000000"/>
                </a:solidFill>
                <a:latin typeface="Arial" panose="020B0604020202020204" pitchFamily="34" charset="0"/>
                <a:ea typeface="微軟正黑體" panose="020B0604030504040204" pitchFamily="34" charset="-120"/>
                <a:cs typeface="Arial" panose="020B0604020202020204" pitchFamily="34" charset="0"/>
              </a:rPr>
              <a:t>模式設置</a:t>
            </a:r>
            <a:r>
              <a:rPr lang="en-US" altLang="zh-TW" sz="24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300kWp</a:t>
            </a:r>
            <a:r>
              <a:rPr lang="en-US" altLang="zh-TW" sz="2400" dirty="0" smtClean="0">
                <a:latin typeface="Arial" panose="020B0604020202020204" pitchFamily="34" charset="0"/>
                <a:ea typeface="微軟正黑體" panose="020B0604030504040204" pitchFamily="34" charset="-120"/>
                <a:cs typeface="Arial" panose="020B0604020202020204" pitchFamily="34" charset="0"/>
              </a:rPr>
              <a:t>(</a:t>
            </a:r>
            <a:r>
              <a:rPr lang="zh-TW" altLang="en-US" sz="2400" dirty="0">
                <a:latin typeface="Arial" panose="020B0604020202020204" pitchFamily="34" charset="0"/>
                <a:ea typeface="微軟正黑體" panose="020B0604030504040204" pitchFamily="34" charset="-120"/>
                <a:cs typeface="Arial" panose="020B0604020202020204" pitchFamily="34" charset="0"/>
              </a:rPr>
              <a:t>屋頂型</a:t>
            </a:r>
            <a:r>
              <a:rPr lang="en-US" altLang="zh-TW" sz="2400" dirty="0" smtClean="0">
                <a:latin typeface="Arial" panose="020B0604020202020204" pitchFamily="34" charset="0"/>
                <a:ea typeface="微軟正黑體" panose="020B0604030504040204" pitchFamily="34" charset="-120"/>
                <a:cs typeface="Arial" panose="020B0604020202020204" pitchFamily="34" charset="0"/>
              </a:rPr>
              <a:t>)</a:t>
            </a:r>
            <a:r>
              <a:rPr lang="zh-TW" altLang="zh-TW" sz="24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zh-TW" sz="2400" dirty="0">
                <a:solidFill>
                  <a:srgbClr val="000000"/>
                </a:solidFill>
                <a:latin typeface="Arial" panose="020B0604020202020204" pitchFamily="34" charset="0"/>
                <a:ea typeface="微軟正黑體" panose="020B0604030504040204" pitchFamily="34" charset="-120"/>
                <a:cs typeface="Arial" panose="020B0604020202020204" pitchFamily="34" charset="0"/>
              </a:rPr>
              <a:t>但</a:t>
            </a:r>
            <a:r>
              <a:rPr lang="en-US" altLang="zh-TW" sz="24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114</a:t>
            </a:r>
            <a:r>
              <a:rPr lang="zh-TW" altLang="zh-TW" sz="24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年</a:t>
            </a:r>
            <a:r>
              <a:rPr lang="zh-TW" altLang="zh-TW" sz="2400" dirty="0">
                <a:solidFill>
                  <a:srgbClr val="000000"/>
                </a:solidFill>
                <a:latin typeface="Arial" panose="020B0604020202020204" pitchFamily="34" charset="0"/>
                <a:ea typeface="微軟正黑體" panose="020B0604030504040204" pitchFamily="34" charset="-120"/>
                <a:cs typeface="Arial" panose="020B0604020202020204" pitchFamily="34" charset="0"/>
              </a:rPr>
              <a:t>惟刻正建置中，預計以</a:t>
            </a:r>
            <a:r>
              <a:rPr lang="en-US" altLang="zh-TW" sz="2400" dirty="0">
                <a:solidFill>
                  <a:srgbClr val="000000"/>
                </a:solidFill>
                <a:latin typeface="Arial" panose="020B0604020202020204" pitchFamily="34" charset="0"/>
                <a:ea typeface="微軟正黑體" panose="020B0604030504040204" pitchFamily="34" charset="-120"/>
                <a:cs typeface="Arial" panose="020B0604020202020204" pitchFamily="34" charset="0"/>
              </a:rPr>
              <a:t>PV-ESCO</a:t>
            </a:r>
            <a:r>
              <a:rPr lang="zh-TW" altLang="zh-TW" sz="2400" dirty="0">
                <a:solidFill>
                  <a:srgbClr val="000000"/>
                </a:solidFill>
                <a:latin typeface="Arial" panose="020B0604020202020204" pitchFamily="34" charset="0"/>
                <a:ea typeface="微軟正黑體" panose="020B0604030504040204" pitchFamily="34" charset="-120"/>
                <a:cs typeface="Arial" panose="020B0604020202020204" pitchFamily="34" charset="0"/>
              </a:rPr>
              <a:t>模式設置</a:t>
            </a:r>
            <a:r>
              <a:rPr lang="en-US" altLang="zh-TW" sz="24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400kWp</a:t>
            </a:r>
            <a:r>
              <a:rPr lang="en-US" altLang="zh-TW" sz="2400" dirty="0">
                <a:latin typeface="Arial" panose="020B0604020202020204" pitchFamily="34" charset="0"/>
                <a:ea typeface="微軟正黑體" panose="020B0604030504040204" pitchFamily="34" charset="-120"/>
                <a:cs typeface="Arial" panose="020B0604020202020204" pitchFamily="34" charset="0"/>
              </a:rPr>
              <a:t> </a:t>
            </a:r>
            <a:r>
              <a:rPr lang="en-US" altLang="zh-TW" sz="2400" dirty="0" smtClean="0">
                <a:latin typeface="Arial" panose="020B0604020202020204" pitchFamily="34" charset="0"/>
                <a:ea typeface="微軟正黑體" panose="020B0604030504040204" pitchFamily="34" charset="-120"/>
                <a:cs typeface="Arial" panose="020B0604020202020204" pitchFamily="34" charset="0"/>
              </a:rPr>
              <a:t>(</a:t>
            </a:r>
            <a:r>
              <a:rPr lang="zh-TW" altLang="en-US" sz="2400" dirty="0">
                <a:latin typeface="Arial" panose="020B0604020202020204" pitchFamily="34" charset="0"/>
                <a:ea typeface="微軟正黑體" panose="020B0604030504040204" pitchFamily="34" charset="-120"/>
                <a:cs typeface="Arial" panose="020B0604020202020204" pitchFamily="34" charset="0"/>
              </a:rPr>
              <a:t>地面</a:t>
            </a:r>
            <a:r>
              <a:rPr lang="zh-TW" altLang="en-US" sz="2400" dirty="0" smtClean="0">
                <a:latin typeface="Arial" panose="020B0604020202020204" pitchFamily="34" charset="0"/>
                <a:ea typeface="微軟正黑體" panose="020B0604030504040204" pitchFamily="34" charset="-120"/>
                <a:cs typeface="Arial" panose="020B0604020202020204" pitchFamily="34" charset="0"/>
              </a:rPr>
              <a:t>型</a:t>
            </a:r>
            <a:r>
              <a:rPr lang="en-US" altLang="zh-TW" sz="2400" dirty="0">
                <a:latin typeface="Arial" panose="020B0604020202020204" pitchFamily="34" charset="0"/>
                <a:ea typeface="微軟正黑體" panose="020B0604030504040204" pitchFamily="34" charset="-120"/>
                <a:cs typeface="Arial" panose="020B0604020202020204" pitchFamily="34" charset="0"/>
              </a:rPr>
              <a:t>) </a:t>
            </a:r>
            <a:r>
              <a:rPr lang="zh-TW" altLang="zh-TW" sz="24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 </a:t>
            </a:r>
            <a:endParaRPr lang="en-US" altLang="zh-TW" sz="24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endParaRPr>
          </a:p>
          <a:p>
            <a:pPr lvl="1" algn="just">
              <a:lnSpc>
                <a:spcPts val="3600"/>
              </a:lnSpc>
              <a:spcBef>
                <a:spcPts val="0"/>
              </a:spcBef>
              <a:spcAft>
                <a:spcPts val="0"/>
              </a:spcAft>
              <a:tabLst>
                <a:tab pos="30480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altLang="zh-TW" sz="24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zh-TW" sz="24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學校應填報【已運作，累積至今之標租設置容量</a:t>
            </a:r>
            <a:r>
              <a:rPr lang="en-US" altLang="zh-TW" sz="24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300kWp</a:t>
            </a:r>
            <a:r>
              <a:rPr lang="en-US" altLang="zh-TW" sz="2400" b="1" dirty="0" smtClean="0">
                <a:solidFill>
                  <a:srgbClr val="0000FF"/>
                </a:solidFill>
                <a:latin typeface="Arial" panose="020B0604020202020204" pitchFamily="34" charset="0"/>
                <a:ea typeface="微軟正黑體" panose="020B0604030504040204" pitchFamily="34" charset="-120"/>
                <a:cs typeface="Arial" panose="020B0604020202020204" pitchFamily="34" charset="0"/>
              </a:rPr>
              <a:t>(</a:t>
            </a:r>
            <a:r>
              <a:rPr lang="zh-TW" altLang="en-US" sz="2400" b="1" dirty="0" smtClean="0">
                <a:solidFill>
                  <a:srgbClr val="0000FF"/>
                </a:solidFill>
                <a:latin typeface="Arial" panose="020B0604020202020204" pitchFamily="34" charset="0"/>
                <a:ea typeface="微軟正黑體" panose="020B0604030504040204" pitchFamily="34" charset="-120"/>
                <a:cs typeface="Arial" panose="020B0604020202020204" pitchFamily="34" charset="0"/>
              </a:rPr>
              <a:t>屋頂型</a:t>
            </a:r>
            <a:r>
              <a:rPr lang="en-US" altLang="zh-TW" sz="2400" b="1" dirty="0" smtClean="0">
                <a:solidFill>
                  <a:srgbClr val="0000FF"/>
                </a:solidFill>
                <a:latin typeface="Arial" panose="020B0604020202020204" pitchFamily="34" charset="0"/>
                <a:ea typeface="微軟正黑體" panose="020B0604030504040204" pitchFamily="34" charset="-120"/>
                <a:cs typeface="Arial" panose="020B0604020202020204" pitchFamily="34" charset="0"/>
              </a:rPr>
              <a:t>)</a:t>
            </a:r>
            <a:r>
              <a:rPr lang="zh-TW" altLang="zh-TW" sz="24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zh-TW" sz="24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自行設置容量</a:t>
            </a:r>
            <a:r>
              <a:rPr lang="en-US" altLang="zh-TW" sz="24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200kWp</a:t>
            </a:r>
            <a:r>
              <a:rPr lang="en-US" altLang="zh-TW" sz="2400" b="1" dirty="0" smtClean="0">
                <a:solidFill>
                  <a:srgbClr val="0000FF"/>
                </a:solidFill>
                <a:latin typeface="Arial" panose="020B0604020202020204" pitchFamily="34" charset="0"/>
                <a:ea typeface="微軟正黑體" panose="020B0604030504040204" pitchFamily="34" charset="-120"/>
                <a:cs typeface="Arial" panose="020B0604020202020204" pitchFamily="34" charset="0"/>
              </a:rPr>
              <a:t>(</a:t>
            </a:r>
            <a:r>
              <a:rPr lang="zh-TW" altLang="en-US" sz="2400" b="1" dirty="0" smtClean="0">
                <a:solidFill>
                  <a:srgbClr val="0000FF"/>
                </a:solidFill>
                <a:latin typeface="Arial" panose="020B0604020202020204" pitchFamily="34" charset="0"/>
                <a:ea typeface="微軟正黑體" panose="020B0604030504040204" pitchFamily="34" charset="-120"/>
                <a:cs typeface="Arial" panose="020B0604020202020204" pitchFamily="34" charset="0"/>
              </a:rPr>
              <a:t>屋頂型</a:t>
            </a:r>
            <a:r>
              <a:rPr lang="en-US" altLang="zh-TW" sz="2400" b="1" dirty="0" smtClean="0">
                <a:solidFill>
                  <a:srgbClr val="0000FF"/>
                </a:solidFill>
                <a:latin typeface="Arial" panose="020B0604020202020204" pitchFamily="34" charset="0"/>
                <a:ea typeface="微軟正黑體" panose="020B0604030504040204" pitchFamily="34" charset="-120"/>
                <a:cs typeface="Arial" panose="020B0604020202020204" pitchFamily="34" charset="0"/>
              </a:rPr>
              <a:t>)</a:t>
            </a:r>
            <a:r>
              <a:rPr lang="zh-TW" altLang="zh-TW" sz="24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zh-TW" sz="24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及【尚未運作或未完成併聯發電者之預計標租設置容量</a:t>
            </a:r>
            <a:r>
              <a:rPr lang="en-US" altLang="zh-TW" sz="24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400kWp</a:t>
            </a:r>
            <a:r>
              <a:rPr lang="en-US" altLang="zh-TW" sz="2400" b="1" dirty="0" smtClean="0">
                <a:solidFill>
                  <a:srgbClr val="0000FF"/>
                </a:solidFill>
                <a:latin typeface="Arial" panose="020B0604020202020204" pitchFamily="34" charset="0"/>
                <a:ea typeface="微軟正黑體" panose="020B0604030504040204" pitchFamily="34" charset="-120"/>
                <a:cs typeface="Arial" panose="020B0604020202020204" pitchFamily="34" charset="0"/>
              </a:rPr>
              <a:t>(</a:t>
            </a:r>
            <a:r>
              <a:rPr lang="zh-TW" altLang="en-US" sz="2400" b="1" dirty="0" smtClean="0">
                <a:solidFill>
                  <a:srgbClr val="0000FF"/>
                </a:solidFill>
                <a:latin typeface="Arial" panose="020B0604020202020204" pitchFamily="34" charset="0"/>
                <a:ea typeface="微軟正黑體" panose="020B0604030504040204" pitchFamily="34" charset="-120"/>
                <a:cs typeface="Arial" panose="020B0604020202020204" pitchFamily="34" charset="0"/>
              </a:rPr>
              <a:t>地面型</a:t>
            </a:r>
            <a:r>
              <a:rPr lang="en-US" altLang="zh-TW" sz="2400" b="1" dirty="0" smtClean="0">
                <a:solidFill>
                  <a:srgbClr val="0000FF"/>
                </a:solidFill>
                <a:latin typeface="Arial" panose="020B0604020202020204" pitchFamily="34" charset="0"/>
                <a:ea typeface="微軟正黑體" panose="020B0604030504040204" pitchFamily="34" charset="-120"/>
                <a:cs typeface="Arial" panose="020B0604020202020204" pitchFamily="34" charset="0"/>
              </a:rPr>
              <a:t>)</a:t>
            </a:r>
            <a:r>
              <a:rPr lang="zh-TW" altLang="zh-TW" sz="24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zh-TW" sz="24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預計自行設置容量</a:t>
            </a:r>
            <a:r>
              <a:rPr lang="en-US" altLang="zh-TW" sz="24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0kWp</a:t>
            </a:r>
            <a:r>
              <a:rPr lang="zh-TW" altLang="zh-TW" sz="24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a:t>
            </a:r>
            <a:endParaRPr lang="en-US" altLang="zh-TW" sz="2400" b="1" dirty="0">
              <a:solidFill>
                <a:srgbClr val="000000"/>
              </a:solidFill>
              <a:latin typeface="Arial" panose="020B0604020202020204" pitchFamily="34" charset="0"/>
              <a:ea typeface="微軟正黑體" panose="020B0604030504040204" pitchFamily="34" charset="-120"/>
              <a:cs typeface="Arial" panose="020B0604020202020204" pitchFamily="34" charset="0"/>
            </a:endParaRPr>
          </a:p>
        </p:txBody>
      </p:sp>
      <p:graphicFrame>
        <p:nvGraphicFramePr>
          <p:cNvPr id="3" name="表格 2"/>
          <p:cNvGraphicFramePr>
            <a:graphicFrameLocks noGrp="1"/>
          </p:cNvGraphicFramePr>
          <p:nvPr>
            <p:extLst>
              <p:ext uri="{D42A27DB-BD31-4B8C-83A1-F6EECF244321}">
                <p14:modId xmlns:p14="http://schemas.microsoft.com/office/powerpoint/2010/main" val="2375432090"/>
              </p:ext>
            </p:extLst>
          </p:nvPr>
        </p:nvGraphicFramePr>
        <p:xfrm>
          <a:off x="301751" y="4084584"/>
          <a:ext cx="11598163" cy="2325359"/>
        </p:xfrm>
        <a:graphic>
          <a:graphicData uri="http://schemas.openxmlformats.org/drawingml/2006/table">
            <a:tbl>
              <a:tblPr firstRow="1" firstCol="1" bandRow="1"/>
              <a:tblGrid>
                <a:gridCol w="1287387">
                  <a:extLst>
                    <a:ext uri="{9D8B030D-6E8A-4147-A177-3AD203B41FA5}">
                      <a16:colId xmlns:a16="http://schemas.microsoft.com/office/drawing/2014/main" val="3488321063"/>
                    </a:ext>
                  </a:extLst>
                </a:gridCol>
                <a:gridCol w="1345378">
                  <a:extLst>
                    <a:ext uri="{9D8B030D-6E8A-4147-A177-3AD203B41FA5}">
                      <a16:colId xmlns:a16="http://schemas.microsoft.com/office/drawing/2014/main" val="1591783483"/>
                    </a:ext>
                  </a:extLst>
                </a:gridCol>
                <a:gridCol w="1403368">
                  <a:extLst>
                    <a:ext uri="{9D8B030D-6E8A-4147-A177-3AD203B41FA5}">
                      <a16:colId xmlns:a16="http://schemas.microsoft.com/office/drawing/2014/main" val="224000389"/>
                    </a:ext>
                  </a:extLst>
                </a:gridCol>
                <a:gridCol w="1693320">
                  <a:extLst>
                    <a:ext uri="{9D8B030D-6E8A-4147-A177-3AD203B41FA5}">
                      <a16:colId xmlns:a16="http://schemas.microsoft.com/office/drawing/2014/main" val="2852785399"/>
                    </a:ext>
                  </a:extLst>
                </a:gridCol>
                <a:gridCol w="1461359">
                  <a:extLst>
                    <a:ext uri="{9D8B030D-6E8A-4147-A177-3AD203B41FA5}">
                      <a16:colId xmlns:a16="http://schemas.microsoft.com/office/drawing/2014/main" val="551167698"/>
                    </a:ext>
                  </a:extLst>
                </a:gridCol>
                <a:gridCol w="1484555">
                  <a:extLst>
                    <a:ext uri="{9D8B030D-6E8A-4147-A177-3AD203B41FA5}">
                      <a16:colId xmlns:a16="http://schemas.microsoft.com/office/drawing/2014/main" val="71924063"/>
                    </a:ext>
                  </a:extLst>
                </a:gridCol>
                <a:gridCol w="1310584">
                  <a:extLst>
                    <a:ext uri="{9D8B030D-6E8A-4147-A177-3AD203B41FA5}">
                      <a16:colId xmlns:a16="http://schemas.microsoft.com/office/drawing/2014/main" val="2599888593"/>
                    </a:ext>
                  </a:extLst>
                </a:gridCol>
                <a:gridCol w="1612212">
                  <a:extLst>
                    <a:ext uri="{9D8B030D-6E8A-4147-A177-3AD203B41FA5}">
                      <a16:colId xmlns:a16="http://schemas.microsoft.com/office/drawing/2014/main" val="3048401024"/>
                    </a:ext>
                  </a:extLst>
                </a:gridCol>
              </a:tblGrid>
              <a:tr h="448464">
                <a:tc gridSpan="8">
                  <a:txBody>
                    <a:bodyPr/>
                    <a:lstStyle/>
                    <a:p>
                      <a:pPr marL="0" algn="ctr" defTabSz="914400" rtl="0" eaLnBrk="1" latinLnBrk="0" hangingPunct="1">
                        <a:lnSpc>
                          <a:spcPts val="1200"/>
                        </a:lnSpc>
                        <a:spcAft>
                          <a:spcPts val="0"/>
                        </a:spcAft>
                      </a:pPr>
                      <a:r>
                        <a:rPr kumimoji="0" lang="zh-TW" sz="18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設置太陽光電發電設備總設置容量</a:t>
                      </a:r>
                      <a:r>
                        <a:rPr kumimoji="0" lang="en-US" sz="18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en-US" sz="1800" b="1" i="0" u="none" strike="noStrike" kern="1200" cap="none" normalizeH="0" baseline="0" dirty="0" err="1">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kWp</a:t>
                      </a:r>
                      <a:r>
                        <a:rPr kumimoji="0" lang="en-US" sz="18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a:t>
                      </a:r>
                      <a:endParaRPr kumimoji="0" lang="zh-TW" sz="18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2302548"/>
                  </a:ext>
                </a:extLst>
              </a:tr>
              <a:tr h="522997">
                <a:tc gridSpan="4">
                  <a:txBody>
                    <a:bodyPr/>
                    <a:lstStyle/>
                    <a:p>
                      <a:pPr marL="0" algn="ctr" defTabSz="914400" rtl="0" eaLnBrk="1" latinLnBrk="0" hangingPunct="1">
                        <a:lnSpc>
                          <a:spcPts val="1200"/>
                        </a:lnSpc>
                        <a:spcAft>
                          <a:spcPts val="0"/>
                        </a:spcAft>
                      </a:pPr>
                      <a:r>
                        <a:rPr kumimoji="0" lang="zh-TW" sz="18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已運作，累積至今之總設置容量</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DED0"/>
                    </a:solidFill>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gridSpan="4">
                  <a:txBody>
                    <a:bodyPr/>
                    <a:lstStyle/>
                    <a:p>
                      <a:pPr marL="0" algn="ctr" defTabSz="914400" rtl="0" eaLnBrk="1" latinLnBrk="0" hangingPunct="1">
                        <a:lnSpc>
                          <a:spcPts val="1200"/>
                        </a:lnSpc>
                        <a:spcAft>
                          <a:spcPts val="0"/>
                        </a:spcAft>
                      </a:pPr>
                      <a:r>
                        <a:rPr kumimoji="0" lang="zh-TW" sz="18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尚未運作或未完成併聯發電者之預計設置容量</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CFF"/>
                    </a:solidFill>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607358907"/>
                  </a:ext>
                </a:extLst>
              </a:tr>
              <a:tr h="513311">
                <a:tc gridSpan="2">
                  <a:txBody>
                    <a:bodyPr/>
                    <a:lstStyle/>
                    <a:p>
                      <a:pPr marL="0" algn="ctr" defTabSz="914400" rtl="0" eaLnBrk="1" latinLnBrk="0" hangingPunct="1">
                        <a:lnSpc>
                          <a:spcPts val="1200"/>
                        </a:lnSpc>
                        <a:spcAft>
                          <a:spcPts val="0"/>
                        </a:spcAft>
                      </a:pPr>
                      <a:r>
                        <a:rPr kumimoji="0" lang="zh-TW" sz="18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標租設置容量</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DED0"/>
                    </a:solidFill>
                  </a:tcPr>
                </a:tc>
                <a:tc hMerge="1">
                  <a:txBody>
                    <a:bodyPr/>
                    <a:lstStyle/>
                    <a:p>
                      <a:endParaRPr lang="zh-TW" altLang="en-US"/>
                    </a:p>
                  </a:txBody>
                  <a:tcPr/>
                </a:tc>
                <a:tc gridSpan="2">
                  <a:txBody>
                    <a:bodyPr/>
                    <a:lstStyle/>
                    <a:p>
                      <a:pPr marL="0" algn="ctr" defTabSz="914400" rtl="0" eaLnBrk="1" latinLnBrk="0" hangingPunct="1">
                        <a:lnSpc>
                          <a:spcPts val="1200"/>
                        </a:lnSpc>
                        <a:spcAft>
                          <a:spcPts val="0"/>
                        </a:spcAft>
                      </a:pPr>
                      <a:r>
                        <a:rPr kumimoji="0" lang="zh-TW" sz="18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自行設置容量</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DED0"/>
                    </a:solidFill>
                  </a:tcPr>
                </a:tc>
                <a:tc hMerge="1">
                  <a:txBody>
                    <a:bodyPr/>
                    <a:lstStyle/>
                    <a:p>
                      <a:endParaRPr lang="zh-TW" altLang="en-US"/>
                    </a:p>
                  </a:txBody>
                  <a:tcPr/>
                </a:tc>
                <a:tc gridSpan="2">
                  <a:txBody>
                    <a:bodyPr/>
                    <a:lstStyle/>
                    <a:p>
                      <a:pPr marL="0" algn="ctr" defTabSz="914400" rtl="0" eaLnBrk="1" latinLnBrk="0" hangingPunct="1">
                        <a:lnSpc>
                          <a:spcPts val="1200"/>
                        </a:lnSpc>
                        <a:spcAft>
                          <a:spcPts val="0"/>
                        </a:spcAft>
                      </a:pPr>
                      <a:r>
                        <a:rPr kumimoji="0" lang="zh-TW" sz="18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標租設置容量</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CFF"/>
                    </a:solidFill>
                  </a:tcPr>
                </a:tc>
                <a:tc hMerge="1">
                  <a:txBody>
                    <a:bodyPr/>
                    <a:lstStyle/>
                    <a:p>
                      <a:endParaRPr lang="zh-TW" altLang="en-US"/>
                    </a:p>
                  </a:txBody>
                  <a:tcPr/>
                </a:tc>
                <a:tc gridSpan="2">
                  <a:txBody>
                    <a:bodyPr/>
                    <a:lstStyle/>
                    <a:p>
                      <a:pPr marL="0" algn="ctr" defTabSz="914400" rtl="0" eaLnBrk="1" latinLnBrk="0" hangingPunct="1">
                        <a:lnSpc>
                          <a:spcPts val="1200"/>
                        </a:lnSpc>
                        <a:spcAft>
                          <a:spcPts val="0"/>
                        </a:spcAft>
                      </a:pPr>
                      <a:r>
                        <a:rPr kumimoji="0" lang="zh-TW" sz="18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自行設置容量</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CFF"/>
                    </a:solidFill>
                  </a:tcPr>
                </a:tc>
                <a:tc hMerge="1">
                  <a:txBody>
                    <a:bodyPr/>
                    <a:lstStyle/>
                    <a:p>
                      <a:endParaRPr lang="zh-TW" altLang="en-US"/>
                    </a:p>
                  </a:txBody>
                  <a:tcPr/>
                </a:tc>
                <a:extLst>
                  <a:ext uri="{0D108BD9-81ED-4DB2-BD59-A6C34878D82A}">
                    <a16:rowId xmlns:a16="http://schemas.microsoft.com/office/drawing/2014/main" val="1547484721"/>
                  </a:ext>
                </a:extLst>
              </a:tr>
              <a:tr h="503626">
                <a:tc>
                  <a:txBody>
                    <a:bodyPr/>
                    <a:lstStyle/>
                    <a:p>
                      <a:pPr marL="0" algn="ctr" defTabSz="914400" rtl="0" eaLnBrk="1" latinLnBrk="0" hangingPunct="1">
                        <a:lnSpc>
                          <a:spcPts val="1200"/>
                        </a:lnSpc>
                        <a:spcAft>
                          <a:spcPts val="0"/>
                        </a:spcAft>
                      </a:pPr>
                      <a:r>
                        <a:rPr kumimoji="0" lang="zh-TW" sz="18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屋頂型</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DED0"/>
                    </a:solidFill>
                  </a:tcPr>
                </a:tc>
                <a:tc>
                  <a:txBody>
                    <a:bodyPr/>
                    <a:lstStyle/>
                    <a:p>
                      <a:pPr marL="0" algn="ctr" defTabSz="914400" rtl="0" eaLnBrk="1" latinLnBrk="0" hangingPunct="1">
                        <a:lnSpc>
                          <a:spcPts val="1200"/>
                        </a:lnSpc>
                        <a:spcAft>
                          <a:spcPts val="0"/>
                        </a:spcAft>
                      </a:pPr>
                      <a:r>
                        <a:rPr kumimoji="0" lang="zh-TW" sz="18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地面型</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DED0"/>
                    </a:solidFill>
                  </a:tcPr>
                </a:tc>
                <a:tc>
                  <a:txBody>
                    <a:bodyPr/>
                    <a:lstStyle/>
                    <a:p>
                      <a:pPr marL="0" algn="ctr" defTabSz="914400" rtl="0" eaLnBrk="1" latinLnBrk="0" hangingPunct="1">
                        <a:lnSpc>
                          <a:spcPts val="1200"/>
                        </a:lnSpc>
                        <a:spcAft>
                          <a:spcPts val="0"/>
                        </a:spcAft>
                      </a:pPr>
                      <a:r>
                        <a:rPr kumimoji="0" lang="zh-TW" sz="18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屋頂型</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DED0"/>
                    </a:solidFill>
                  </a:tcPr>
                </a:tc>
                <a:tc>
                  <a:txBody>
                    <a:bodyPr/>
                    <a:lstStyle/>
                    <a:p>
                      <a:pPr marL="0" algn="ctr" defTabSz="914400" rtl="0" eaLnBrk="1" latinLnBrk="0" hangingPunct="1">
                        <a:lnSpc>
                          <a:spcPts val="1200"/>
                        </a:lnSpc>
                        <a:spcAft>
                          <a:spcPts val="0"/>
                        </a:spcAft>
                      </a:pPr>
                      <a:r>
                        <a:rPr kumimoji="0" lang="zh-TW" sz="18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地面型</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DED0"/>
                    </a:solidFill>
                  </a:tcPr>
                </a:tc>
                <a:tc>
                  <a:txBody>
                    <a:bodyPr/>
                    <a:lstStyle/>
                    <a:p>
                      <a:pPr marL="0" algn="ctr" defTabSz="914400" rtl="0" eaLnBrk="1" latinLnBrk="0" hangingPunct="1">
                        <a:lnSpc>
                          <a:spcPts val="1200"/>
                        </a:lnSpc>
                        <a:spcAft>
                          <a:spcPts val="0"/>
                        </a:spcAft>
                      </a:pPr>
                      <a:r>
                        <a:rPr kumimoji="0" lang="zh-TW" sz="18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屋頂型</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CFF"/>
                    </a:solidFill>
                  </a:tcPr>
                </a:tc>
                <a:tc>
                  <a:txBody>
                    <a:bodyPr/>
                    <a:lstStyle/>
                    <a:p>
                      <a:pPr marL="0" algn="ctr" defTabSz="914400" rtl="0" eaLnBrk="1" latinLnBrk="0" hangingPunct="1">
                        <a:lnSpc>
                          <a:spcPts val="1200"/>
                        </a:lnSpc>
                        <a:spcAft>
                          <a:spcPts val="0"/>
                        </a:spcAft>
                      </a:pPr>
                      <a:r>
                        <a:rPr kumimoji="0" lang="zh-TW" sz="1800" b="1" i="0" u="none" strike="noStrike" kern="1200" cap="none" normalizeH="0" baseline="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地面型</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CFF"/>
                    </a:solidFill>
                  </a:tcPr>
                </a:tc>
                <a:tc>
                  <a:txBody>
                    <a:bodyPr/>
                    <a:lstStyle/>
                    <a:p>
                      <a:pPr marL="0" algn="ctr" defTabSz="914400" rtl="0" eaLnBrk="1" latinLnBrk="0" hangingPunct="1">
                        <a:lnSpc>
                          <a:spcPts val="1200"/>
                        </a:lnSpc>
                        <a:spcAft>
                          <a:spcPts val="0"/>
                        </a:spcAft>
                      </a:pPr>
                      <a:r>
                        <a:rPr kumimoji="0" lang="zh-TW" sz="18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屋頂型</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CFF"/>
                    </a:solidFill>
                  </a:tcPr>
                </a:tc>
                <a:tc>
                  <a:txBody>
                    <a:bodyPr/>
                    <a:lstStyle/>
                    <a:p>
                      <a:pPr marL="0" algn="ctr" defTabSz="914400" rtl="0" eaLnBrk="1" latinLnBrk="0" hangingPunct="1">
                        <a:lnSpc>
                          <a:spcPts val="1200"/>
                        </a:lnSpc>
                        <a:spcAft>
                          <a:spcPts val="0"/>
                        </a:spcAft>
                      </a:pPr>
                      <a:r>
                        <a:rPr kumimoji="0" lang="zh-TW" sz="18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地面型</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CFF"/>
                    </a:solidFill>
                  </a:tcPr>
                </a:tc>
                <a:extLst>
                  <a:ext uri="{0D108BD9-81ED-4DB2-BD59-A6C34878D82A}">
                    <a16:rowId xmlns:a16="http://schemas.microsoft.com/office/drawing/2014/main" val="3747932688"/>
                  </a:ext>
                </a:extLst>
              </a:tr>
              <a:tr h="336961">
                <a:tc>
                  <a:txBody>
                    <a:bodyPr/>
                    <a:lstStyle/>
                    <a:p>
                      <a:pPr marL="0" algn="ctr" defTabSz="914400" rtl="0" eaLnBrk="1" latinLnBrk="0" hangingPunct="1">
                        <a:lnSpc>
                          <a:spcPts val="1200"/>
                        </a:lnSpc>
                        <a:spcAft>
                          <a:spcPts val="0"/>
                        </a:spcAft>
                      </a:pPr>
                      <a:r>
                        <a:rPr kumimoji="0" lang="en-US" sz="1800" b="1" i="0" u="none" strike="noStrike" kern="1200" cap="none" normalizeH="0" baseline="0" dirty="0" smtClean="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300</a:t>
                      </a:r>
                      <a:endParaRPr kumimoji="0" lang="zh-TW" sz="18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DED0"/>
                    </a:solidFill>
                  </a:tcPr>
                </a:tc>
                <a:tc>
                  <a:txBody>
                    <a:bodyPr/>
                    <a:lstStyle/>
                    <a:p>
                      <a:pPr marL="0" algn="ctr" defTabSz="914400" rtl="0" eaLnBrk="1" latinLnBrk="0" hangingPunct="1">
                        <a:lnSpc>
                          <a:spcPts val="1200"/>
                        </a:lnSpc>
                        <a:spcAft>
                          <a:spcPts val="0"/>
                        </a:spcAft>
                      </a:pPr>
                      <a:r>
                        <a:rPr kumimoji="0" lang="en-US" sz="1800" b="1" i="0" u="none" strike="noStrike" kern="1200" cap="none" normalizeH="0" baseline="0" dirty="0" smtClean="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0</a:t>
                      </a:r>
                      <a:endParaRPr kumimoji="0" lang="zh-TW" sz="18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DED0"/>
                    </a:solidFill>
                  </a:tcPr>
                </a:tc>
                <a:tc>
                  <a:txBody>
                    <a:bodyPr/>
                    <a:lstStyle/>
                    <a:p>
                      <a:pPr marL="0" algn="ctr" defTabSz="914400" rtl="0" eaLnBrk="1" latinLnBrk="0" hangingPunct="1">
                        <a:lnSpc>
                          <a:spcPts val="1200"/>
                        </a:lnSpc>
                        <a:spcAft>
                          <a:spcPts val="0"/>
                        </a:spcAft>
                      </a:pPr>
                      <a:r>
                        <a:rPr kumimoji="0" lang="en-US" sz="1800" b="1" i="0" u="none" strike="noStrike" kern="1200" cap="none" normalizeH="0" baseline="0" dirty="0" smtClean="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200</a:t>
                      </a:r>
                      <a:endParaRPr kumimoji="0" lang="zh-TW" sz="18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DED0"/>
                    </a:solidFill>
                  </a:tcPr>
                </a:tc>
                <a:tc>
                  <a:txBody>
                    <a:bodyPr/>
                    <a:lstStyle/>
                    <a:p>
                      <a:pPr marL="0" algn="ctr" defTabSz="914400" rtl="0" eaLnBrk="1" latinLnBrk="0" hangingPunct="1">
                        <a:lnSpc>
                          <a:spcPts val="1200"/>
                        </a:lnSpc>
                        <a:spcAft>
                          <a:spcPts val="0"/>
                        </a:spcAft>
                      </a:pPr>
                      <a:r>
                        <a:rPr kumimoji="0" lang="en-US" sz="1800" b="1" i="0" u="none" strike="noStrike" kern="1200" cap="none" normalizeH="0" baseline="0" dirty="0" smtClean="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0</a:t>
                      </a:r>
                      <a:endParaRPr kumimoji="0" lang="zh-TW" sz="18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DED0"/>
                    </a:solidFill>
                  </a:tcPr>
                </a:tc>
                <a:tc>
                  <a:txBody>
                    <a:bodyPr/>
                    <a:lstStyle/>
                    <a:p>
                      <a:pPr marL="0" algn="ctr" defTabSz="914400" rtl="0" eaLnBrk="1" latinLnBrk="0" hangingPunct="1">
                        <a:lnSpc>
                          <a:spcPts val="1200"/>
                        </a:lnSpc>
                        <a:spcAft>
                          <a:spcPts val="0"/>
                        </a:spcAft>
                      </a:pPr>
                      <a:r>
                        <a:rPr kumimoji="0" lang="en-US" sz="1800" b="1" i="0" u="none" strike="noStrike" kern="1200" cap="none" normalizeH="0" baseline="0" dirty="0" smtClean="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0</a:t>
                      </a:r>
                      <a:endParaRPr kumimoji="0" lang="zh-TW" sz="18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CFF"/>
                    </a:solidFill>
                  </a:tcPr>
                </a:tc>
                <a:tc>
                  <a:txBody>
                    <a:bodyPr/>
                    <a:lstStyle/>
                    <a:p>
                      <a:pPr marL="0" algn="ctr" defTabSz="914400" rtl="0" eaLnBrk="1" latinLnBrk="0" hangingPunct="1">
                        <a:lnSpc>
                          <a:spcPts val="1200"/>
                        </a:lnSpc>
                        <a:spcAft>
                          <a:spcPts val="0"/>
                        </a:spcAft>
                      </a:pPr>
                      <a:r>
                        <a:rPr kumimoji="0" lang="en-US" sz="1800" b="1" i="0" u="none" strike="noStrike" kern="1200" cap="none" normalizeH="0" baseline="0" dirty="0" smtClean="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400</a:t>
                      </a:r>
                      <a:endParaRPr kumimoji="0" lang="zh-TW" sz="18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CFF"/>
                    </a:solidFill>
                  </a:tcPr>
                </a:tc>
                <a:tc>
                  <a:txBody>
                    <a:bodyPr/>
                    <a:lstStyle/>
                    <a:p>
                      <a:pPr marL="0" algn="ctr" defTabSz="914400" rtl="0" eaLnBrk="1" latinLnBrk="0" hangingPunct="1">
                        <a:lnSpc>
                          <a:spcPts val="1200"/>
                        </a:lnSpc>
                        <a:spcAft>
                          <a:spcPts val="0"/>
                        </a:spcAft>
                      </a:pPr>
                      <a:r>
                        <a:rPr kumimoji="0" lang="en-US" sz="1800" b="1" i="0" u="none" strike="noStrike" kern="1200" cap="none" normalizeH="0" baseline="0" dirty="0" smtClean="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0</a:t>
                      </a:r>
                      <a:endParaRPr kumimoji="0" lang="zh-TW" sz="18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CFF"/>
                    </a:solidFill>
                  </a:tcPr>
                </a:tc>
                <a:tc>
                  <a:txBody>
                    <a:bodyPr/>
                    <a:lstStyle/>
                    <a:p>
                      <a:pPr marL="0" algn="ctr" defTabSz="914400" rtl="0" eaLnBrk="1" latinLnBrk="0" hangingPunct="1">
                        <a:lnSpc>
                          <a:spcPts val="1200"/>
                        </a:lnSpc>
                        <a:spcAft>
                          <a:spcPts val="0"/>
                        </a:spcAft>
                      </a:pPr>
                      <a:r>
                        <a:rPr kumimoji="0" lang="en-US" sz="1800" b="1" i="0" u="none" strike="noStrike" kern="1200" cap="none" normalizeH="0" baseline="0" dirty="0" smtClean="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0</a:t>
                      </a:r>
                      <a:endParaRPr kumimoji="0" lang="zh-TW" sz="18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CFF"/>
                    </a:solidFill>
                  </a:tcPr>
                </a:tc>
                <a:extLst>
                  <a:ext uri="{0D108BD9-81ED-4DB2-BD59-A6C34878D82A}">
                    <a16:rowId xmlns:a16="http://schemas.microsoft.com/office/drawing/2014/main" val="2561579854"/>
                  </a:ext>
                </a:extLst>
              </a:tr>
            </a:tbl>
          </a:graphicData>
        </a:graphic>
      </p:graphicFrame>
    </p:spTree>
    <p:extLst>
      <p:ext uri="{BB962C8B-B14F-4D97-AF65-F5344CB8AC3E}">
        <p14:creationId xmlns:p14="http://schemas.microsoft.com/office/powerpoint/2010/main" val="359727378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txBox="1">
            <a:spLocks noChangeArrowheads="1"/>
          </p:cNvSpPr>
          <p:nvPr/>
        </p:nvSpPr>
        <p:spPr bwMode="gray">
          <a:xfrm>
            <a:off x="2018269" y="1961223"/>
            <a:ext cx="8538524" cy="17532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2800" b="1" i="1" kern="1200">
                <a:solidFill>
                  <a:schemeClr val="tx1"/>
                </a:solidFill>
                <a:latin typeface="+mj-lt"/>
                <a:ea typeface="+mj-ea"/>
                <a:cs typeface="+mj-cs"/>
              </a:defRPr>
            </a:lvl1pPr>
            <a:lvl2pPr algn="l" rtl="0" eaLnBrk="1" fontAlgn="base" hangingPunct="1">
              <a:spcBef>
                <a:spcPct val="0"/>
              </a:spcBef>
              <a:spcAft>
                <a:spcPct val="0"/>
              </a:spcAft>
              <a:defRPr sz="2800" b="1" i="1">
                <a:solidFill>
                  <a:schemeClr val="tx1"/>
                </a:solidFill>
                <a:latin typeface="Verdana" panose="020B0604030504040204" pitchFamily="34" charset="0"/>
              </a:defRPr>
            </a:lvl2pPr>
            <a:lvl3pPr algn="l" rtl="0" eaLnBrk="1" fontAlgn="base" hangingPunct="1">
              <a:spcBef>
                <a:spcPct val="0"/>
              </a:spcBef>
              <a:spcAft>
                <a:spcPct val="0"/>
              </a:spcAft>
              <a:defRPr sz="2800" b="1" i="1">
                <a:solidFill>
                  <a:schemeClr val="tx1"/>
                </a:solidFill>
                <a:latin typeface="Verdana" panose="020B0604030504040204" pitchFamily="34" charset="0"/>
              </a:defRPr>
            </a:lvl3pPr>
            <a:lvl4pPr algn="l" rtl="0" eaLnBrk="1" fontAlgn="base" hangingPunct="1">
              <a:spcBef>
                <a:spcPct val="0"/>
              </a:spcBef>
              <a:spcAft>
                <a:spcPct val="0"/>
              </a:spcAft>
              <a:defRPr sz="2800" b="1" i="1">
                <a:solidFill>
                  <a:schemeClr val="tx1"/>
                </a:solidFill>
                <a:latin typeface="Verdana" panose="020B0604030504040204" pitchFamily="34" charset="0"/>
              </a:defRPr>
            </a:lvl4pPr>
            <a:lvl5pPr algn="l" rtl="0" eaLnBrk="1" fontAlgn="base" hangingPunct="1">
              <a:spcBef>
                <a:spcPct val="0"/>
              </a:spcBef>
              <a:spcAft>
                <a:spcPct val="0"/>
              </a:spcAft>
              <a:defRPr sz="2800" b="1" i="1">
                <a:solidFill>
                  <a:schemeClr val="tx1"/>
                </a:solidFill>
                <a:latin typeface="Verdana" panose="020B0604030504040204" pitchFamily="34" charset="0"/>
              </a:defRPr>
            </a:lvl5pPr>
            <a:lvl6pPr marL="457200" algn="l" rtl="0" eaLnBrk="1" fontAlgn="base" hangingPunct="1">
              <a:spcBef>
                <a:spcPct val="0"/>
              </a:spcBef>
              <a:spcAft>
                <a:spcPct val="0"/>
              </a:spcAft>
              <a:defRPr sz="2800" b="1" i="1">
                <a:solidFill>
                  <a:schemeClr val="tx1"/>
                </a:solidFill>
                <a:latin typeface="Verdana" panose="020B0604030504040204" pitchFamily="34" charset="0"/>
              </a:defRPr>
            </a:lvl6pPr>
            <a:lvl7pPr marL="914400" algn="l" rtl="0" eaLnBrk="1" fontAlgn="base" hangingPunct="1">
              <a:spcBef>
                <a:spcPct val="0"/>
              </a:spcBef>
              <a:spcAft>
                <a:spcPct val="0"/>
              </a:spcAft>
              <a:defRPr sz="2800" b="1" i="1">
                <a:solidFill>
                  <a:schemeClr val="tx1"/>
                </a:solidFill>
                <a:latin typeface="Verdana" panose="020B0604030504040204" pitchFamily="34" charset="0"/>
              </a:defRPr>
            </a:lvl7pPr>
            <a:lvl8pPr marL="1371600" algn="l" rtl="0" eaLnBrk="1" fontAlgn="base" hangingPunct="1">
              <a:spcBef>
                <a:spcPct val="0"/>
              </a:spcBef>
              <a:spcAft>
                <a:spcPct val="0"/>
              </a:spcAft>
              <a:defRPr sz="2800" b="1" i="1">
                <a:solidFill>
                  <a:schemeClr val="tx1"/>
                </a:solidFill>
                <a:latin typeface="Verdana" panose="020B0604030504040204" pitchFamily="34" charset="0"/>
              </a:defRPr>
            </a:lvl8pPr>
            <a:lvl9pPr marL="1828800" algn="l" rtl="0" eaLnBrk="1" fontAlgn="base" hangingPunct="1">
              <a:spcBef>
                <a:spcPct val="0"/>
              </a:spcBef>
              <a:spcAft>
                <a:spcPct val="0"/>
              </a:spcAft>
              <a:defRPr sz="2800" b="1" i="1">
                <a:solidFill>
                  <a:schemeClr val="tx1"/>
                </a:solidFill>
                <a:latin typeface="Verdana" panose="020B0604030504040204" pitchFamily="34" charset="0"/>
              </a:defRPr>
            </a:lvl9pPr>
          </a:lstStyle>
          <a:p>
            <a:pPr>
              <a:defRPr/>
            </a:pPr>
            <a:r>
              <a:rPr lang="en-US" altLang="zh-TW" sz="7200" i="0" dirty="0">
                <a:solidFill>
                  <a:schemeClr val="tx1">
                    <a:lumMod val="10000"/>
                  </a:schemeClr>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4.</a:t>
            </a:r>
            <a:r>
              <a:rPr lang="zh-TW" altLang="en-US" sz="7200" i="0" dirty="0">
                <a:solidFill>
                  <a:schemeClr val="tx1">
                    <a:lumMod val="10000"/>
                  </a:schemeClr>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 下期表冊異動預告</a:t>
            </a:r>
          </a:p>
        </p:txBody>
      </p:sp>
      <p:sp>
        <p:nvSpPr>
          <p:cNvPr id="6" name="Rectangle 8"/>
          <p:cNvSpPr txBox="1">
            <a:spLocks noChangeArrowheads="1"/>
          </p:cNvSpPr>
          <p:nvPr/>
        </p:nvSpPr>
        <p:spPr bwMode="auto">
          <a:xfrm>
            <a:off x="1523428" y="5199864"/>
            <a:ext cx="3042851" cy="3911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8000" tIns="10800" rIns="18000" bIns="10800" numCol="1" anchor="t" anchorCtr="0" compatLnSpc="1">
            <a:prstTxWarp prst="textNoShape">
              <a:avLst/>
            </a:prstTxWarp>
            <a:spAutoFit/>
          </a:bodyPr>
          <a:lstStyle>
            <a:lvl1pPr marL="0" indent="0" algn="ctr" rtl="0" eaLnBrk="1" fontAlgn="base" hangingPunct="1">
              <a:spcBef>
                <a:spcPct val="20000"/>
              </a:spcBef>
              <a:spcAft>
                <a:spcPct val="0"/>
              </a:spcAft>
              <a:buClr>
                <a:schemeClr val="accent1"/>
              </a:buClr>
              <a:buSzPct val="80000"/>
              <a:buFont typeface="Wingdings" panose="05000000000000000000" pitchFamily="2" charset="2"/>
              <a:buNone/>
              <a:defRPr sz="2400" kern="1200">
                <a:solidFill>
                  <a:schemeClr val="bg1"/>
                </a:solidFill>
                <a:latin typeface="Arial" panose="020B0604020202020204" pitchFamily="34" charset="0"/>
                <a:ea typeface="+mn-ea"/>
                <a:cs typeface="+mn-cs"/>
              </a:defRPr>
            </a:lvl1pPr>
            <a:lvl2pPr marL="742950" indent="-285750" algn="l" rtl="0" eaLnBrk="1" fontAlgn="base" hangingPunct="1">
              <a:spcBef>
                <a:spcPct val="20000"/>
              </a:spcBef>
              <a:spcAft>
                <a:spcPct val="0"/>
              </a:spcAft>
              <a:buClr>
                <a:schemeClr val="accent2"/>
              </a:buClr>
              <a:buSzPct val="70000"/>
              <a:buFont typeface="Wingdings" panose="05000000000000000000" pitchFamily="2" charset="2"/>
              <a:buChar char="l"/>
              <a:defRPr sz="2400" kern="1200">
                <a:solidFill>
                  <a:schemeClr val="tx1"/>
                </a:solidFill>
                <a:latin typeface="+mn-lt"/>
                <a:ea typeface="+mn-ea"/>
                <a:cs typeface="+mn-cs"/>
              </a:defRPr>
            </a:lvl2pPr>
            <a:lvl3pPr marL="1143000" indent="-228600" algn="l" rtl="0" eaLnBrk="1" fontAlgn="base" hangingPunct="1">
              <a:spcBef>
                <a:spcPct val="20000"/>
              </a:spcBef>
              <a:spcAft>
                <a:spcPct val="0"/>
              </a:spcAft>
              <a:buClr>
                <a:schemeClr val="folHlink"/>
              </a:buClr>
              <a:buSzPct val="60000"/>
              <a:buFont typeface="Wingdings" panose="05000000000000000000" pitchFamily="2" charset="2"/>
              <a:buChar char="l"/>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Clr>
                <a:schemeClr val="tx1"/>
              </a:buClr>
              <a:buSzPct val="85000"/>
              <a:buFont typeface="Arial" panose="020B0604020202020204" pitchFamily="34"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Clr>
                <a:schemeClr val="tx1"/>
              </a:buClr>
              <a:buSzPct val="75000"/>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ct val="0"/>
              </a:spcBef>
              <a:defRPr/>
            </a:pPr>
            <a:r>
              <a:rPr lang="zh-TW" altLang="en-US" b="1" dirty="0">
                <a:solidFill>
                  <a:srgbClr val="000000"/>
                </a:solidFill>
                <a:latin typeface="微軟正黑體" panose="020B0604030504040204" pitchFamily="34" charset="-120"/>
                <a:ea typeface="微軟正黑體" panose="020B0604030504040204" pitchFamily="34" charset="-120"/>
                <a:cs typeface="華康中圓體"/>
              </a:rPr>
              <a:t>大學校院校務資料庫</a:t>
            </a:r>
          </a:p>
        </p:txBody>
      </p:sp>
      <p:sp>
        <p:nvSpPr>
          <p:cNvPr id="7" name="Rectangle 17"/>
          <p:cNvSpPr>
            <a:spLocks noChangeArrowheads="1"/>
          </p:cNvSpPr>
          <p:nvPr/>
        </p:nvSpPr>
        <p:spPr bwMode="auto">
          <a:xfrm>
            <a:off x="1683894" y="5739288"/>
            <a:ext cx="2552871" cy="266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000" tIns="10800" rIns="18000" bIns="10800">
            <a:spAutoFit/>
          </a:bodyPr>
          <a:lstStyle>
            <a:lvl1pPr algn="ctr">
              <a:spcBef>
                <a:spcPct val="20000"/>
              </a:spcBef>
              <a:buClr>
                <a:schemeClr val="tx1"/>
              </a:buClr>
              <a:buFont typeface="Wingdings" panose="05000000000000000000" pitchFamily="2" charset="2"/>
              <a:defRPr sz="2000">
                <a:solidFill>
                  <a:schemeClr val="tx1"/>
                </a:solidFill>
                <a:latin typeface="Verdana" panose="020B0604030504040204" pitchFamily="34" charset="0"/>
              </a:defRPr>
            </a:lvl1pPr>
            <a:lvl2pPr algn="ctr">
              <a:spcBef>
                <a:spcPct val="20000"/>
              </a:spcBef>
              <a:buClr>
                <a:schemeClr val="tx2"/>
              </a:buClr>
              <a:buSzPct val="60000"/>
              <a:buFont typeface="Wingdings" panose="05000000000000000000" pitchFamily="2" charset="2"/>
              <a:defRPr sz="2400">
                <a:solidFill>
                  <a:schemeClr val="tx1"/>
                </a:solidFill>
                <a:latin typeface="Verdana" panose="020B0604030504040204" pitchFamily="34" charset="0"/>
              </a:defRPr>
            </a:lvl2pPr>
            <a:lvl3pPr algn="ctr">
              <a:spcBef>
                <a:spcPct val="20000"/>
              </a:spcBef>
              <a:buClr>
                <a:schemeClr val="folHlink"/>
              </a:buClr>
              <a:buSzPct val="60000"/>
              <a:buFont typeface="Wingdings" panose="05000000000000000000" pitchFamily="2" charset="2"/>
              <a:defRPr sz="2400">
                <a:solidFill>
                  <a:schemeClr val="tx1"/>
                </a:solidFill>
                <a:latin typeface="Verdana" panose="020B0604030504040204" pitchFamily="34" charset="0"/>
              </a:defRPr>
            </a:lvl3pPr>
            <a:lvl4pPr algn="ctr">
              <a:spcBef>
                <a:spcPct val="20000"/>
              </a:spcBef>
              <a:buClr>
                <a:schemeClr val="tx1"/>
              </a:buClr>
              <a:buSzPct val="60000"/>
              <a:buFont typeface="Wingdings" panose="05000000000000000000" pitchFamily="2" charset="2"/>
              <a:defRPr sz="2000">
                <a:solidFill>
                  <a:schemeClr val="tx1"/>
                </a:solidFill>
                <a:latin typeface="Verdana" panose="020B0604030504040204" pitchFamily="34" charset="0"/>
              </a:defRPr>
            </a:lvl4pPr>
            <a:lvl5pPr algn="ctr">
              <a:spcBef>
                <a:spcPct val="20000"/>
              </a:spcBef>
              <a:buClr>
                <a:schemeClr val="hlink"/>
              </a:buClr>
              <a:buSzPct val="60000"/>
              <a:buFont typeface="Wingdings" panose="05000000000000000000" pitchFamily="2" charset="2"/>
              <a:defRPr sz="2000">
                <a:solidFill>
                  <a:schemeClr val="tx1"/>
                </a:solidFill>
                <a:latin typeface="Verdana" panose="020B0604030504040204" pitchFamily="34" charset="0"/>
              </a:defRPr>
            </a:lvl5pPr>
            <a:lvl6pPr algn="ctr" fontAlgn="base">
              <a:spcBef>
                <a:spcPct val="20000"/>
              </a:spcBef>
              <a:spcAft>
                <a:spcPct val="0"/>
              </a:spcAft>
              <a:buClr>
                <a:schemeClr val="hlink"/>
              </a:buClr>
              <a:buSzPct val="60000"/>
              <a:buFont typeface="Wingdings" panose="05000000000000000000" pitchFamily="2" charset="2"/>
              <a:defRPr sz="2000">
                <a:solidFill>
                  <a:schemeClr val="tx1"/>
                </a:solidFill>
                <a:latin typeface="Verdana" panose="020B0604030504040204" pitchFamily="34" charset="0"/>
              </a:defRPr>
            </a:lvl6pPr>
            <a:lvl7pPr algn="ctr" fontAlgn="base">
              <a:spcBef>
                <a:spcPct val="20000"/>
              </a:spcBef>
              <a:spcAft>
                <a:spcPct val="0"/>
              </a:spcAft>
              <a:buClr>
                <a:schemeClr val="hlink"/>
              </a:buClr>
              <a:buSzPct val="60000"/>
              <a:buFont typeface="Wingdings" panose="05000000000000000000" pitchFamily="2" charset="2"/>
              <a:defRPr sz="2000">
                <a:solidFill>
                  <a:schemeClr val="tx1"/>
                </a:solidFill>
                <a:latin typeface="Verdana" panose="020B0604030504040204" pitchFamily="34" charset="0"/>
              </a:defRPr>
            </a:lvl7pPr>
            <a:lvl8pPr algn="ctr" fontAlgn="base">
              <a:spcBef>
                <a:spcPct val="20000"/>
              </a:spcBef>
              <a:spcAft>
                <a:spcPct val="0"/>
              </a:spcAft>
              <a:buClr>
                <a:schemeClr val="hlink"/>
              </a:buClr>
              <a:buSzPct val="60000"/>
              <a:buFont typeface="Wingdings" panose="05000000000000000000" pitchFamily="2" charset="2"/>
              <a:defRPr sz="2000">
                <a:solidFill>
                  <a:schemeClr val="tx1"/>
                </a:solidFill>
                <a:latin typeface="Verdana" panose="020B0604030504040204" pitchFamily="34" charset="0"/>
              </a:defRPr>
            </a:lvl8pPr>
            <a:lvl9pPr algn="ctr" fontAlgn="base">
              <a:spcBef>
                <a:spcPct val="20000"/>
              </a:spcBef>
              <a:spcAft>
                <a:spcPct val="0"/>
              </a:spcAft>
              <a:buClr>
                <a:schemeClr val="hlink"/>
              </a:buClr>
              <a:buSzPct val="60000"/>
              <a:buFont typeface="Wingdings" panose="05000000000000000000" pitchFamily="2" charset="2"/>
              <a:defRPr sz="2000">
                <a:solidFill>
                  <a:schemeClr val="tx1"/>
                </a:solidFill>
                <a:latin typeface="Verdana" panose="020B0604030504040204" pitchFamily="34" charset="0"/>
              </a:defRPr>
            </a:lvl9pPr>
          </a:lstStyle>
          <a:p>
            <a:pPr algn="l" eaLnBrk="1" hangingPunct="1"/>
            <a:r>
              <a:rPr lang="en-US" altLang="ko-KR" sz="1600" b="1" dirty="0">
                <a:solidFill>
                  <a:srgbClr val="0000FF"/>
                </a:solidFill>
                <a:latin typeface="Arial" panose="020B0604020202020204" pitchFamily="34" charset="0"/>
                <a:ea typeface="Gulim" panose="020B0600000101010101" pitchFamily="34" charset="-127"/>
                <a:cs typeface="Arial" panose="020B0604020202020204" pitchFamily="34" charset="0"/>
              </a:rPr>
              <a:t>https://hedb.moe.edu.tw/</a:t>
            </a:r>
          </a:p>
        </p:txBody>
      </p:sp>
    </p:spTree>
    <p:extLst>
      <p:ext uri="{BB962C8B-B14F-4D97-AF65-F5344CB8AC3E}">
        <p14:creationId xmlns:p14="http://schemas.microsoft.com/office/powerpoint/2010/main" val="338182085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ectangle 47"/>
          <p:cNvSpPr>
            <a:spLocks noChangeArrowheads="1"/>
          </p:cNvSpPr>
          <p:nvPr/>
        </p:nvSpPr>
        <p:spPr bwMode="gray">
          <a:xfrm>
            <a:off x="3569" y="7006"/>
            <a:ext cx="890140" cy="400110"/>
          </a:xfrm>
          <a:prstGeom prst="rect">
            <a:avLst/>
          </a:prstGeom>
          <a:noFill/>
          <a:ln>
            <a:noFill/>
          </a:ln>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defRPr/>
            </a:pPr>
            <a:r>
              <a:rPr lang="en-US" altLang="zh-TW" sz="2000" b="1" dirty="0" smtClean="0">
                <a:solidFill>
                  <a:srgbClr val="000000"/>
                </a:solidFill>
                <a:cs typeface="Arial" panose="020B0604020202020204" pitchFamily="34" charset="0"/>
              </a:rPr>
              <a:t>4.1</a:t>
            </a:r>
            <a:endParaRPr lang="en-US" altLang="zh-TW" sz="2000" b="1" dirty="0">
              <a:solidFill>
                <a:srgbClr val="000000"/>
              </a:solidFill>
              <a:cs typeface="Arial" panose="020B0604020202020204" pitchFamily="34" charset="0"/>
            </a:endParaRPr>
          </a:p>
        </p:txBody>
      </p:sp>
      <p:sp>
        <p:nvSpPr>
          <p:cNvPr id="7" name="Rectangle 2"/>
          <p:cNvSpPr>
            <a:spLocks noGrp="1" noChangeArrowheads="1"/>
          </p:cNvSpPr>
          <p:nvPr>
            <p:ph type="title"/>
          </p:nvPr>
        </p:nvSpPr>
        <p:spPr>
          <a:xfrm>
            <a:off x="9336" y="363118"/>
            <a:ext cx="12182664" cy="498548"/>
          </a:xfrm>
        </p:spPr>
        <p:txBody>
          <a:bodyPr anchor="t">
            <a:noAutofit/>
          </a:bodyPr>
          <a:lstStyle/>
          <a:p>
            <a:pPr algn="l">
              <a:lnSpc>
                <a:spcPct val="100000"/>
              </a:lnSpc>
              <a:defRPr/>
            </a:pPr>
            <a:r>
              <a:rPr lang="zh-TW" altLang="zh-TW"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原住民學生</a:t>
            </a:r>
            <a:r>
              <a:rPr lang="zh-TW" altLang="en-US"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具雙重國籍</a:t>
            </a:r>
            <a:r>
              <a:rPr lang="zh-TW" altLang="en-US" sz="30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之身分認</a:t>
            </a:r>
            <a:r>
              <a:rPr lang="zh-TW" altLang="en-US"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列相關說明</a:t>
            </a:r>
            <a:endParaRPr lang="zh-TW" altLang="en-US" sz="3000" b="1" dirty="0">
              <a:solidFill>
                <a:srgbClr val="000000"/>
              </a:solidFill>
              <a:latin typeface="Arial" panose="020B0604020202020204" pitchFamily="34" charset="0"/>
              <a:ea typeface="微軟正黑體" panose="020B0604030504040204" pitchFamily="34" charset="-120"/>
              <a:cs typeface="Arial" panose="020B0604020202020204" pitchFamily="34" charset="0"/>
            </a:endParaRPr>
          </a:p>
        </p:txBody>
      </p:sp>
      <p:sp>
        <p:nvSpPr>
          <p:cNvPr id="6" name="矩形 5"/>
          <p:cNvSpPr/>
          <p:nvPr/>
        </p:nvSpPr>
        <p:spPr>
          <a:xfrm>
            <a:off x="122441" y="1103602"/>
            <a:ext cx="11859770" cy="2862322"/>
          </a:xfrm>
          <a:prstGeom prst="rect">
            <a:avLst/>
          </a:prstGeom>
        </p:spPr>
        <p:txBody>
          <a:bodyPr wrap="square">
            <a:spAutoFit/>
          </a:bodyPr>
          <a:lstStyle/>
          <a:p>
            <a:pPr algn="just">
              <a:lnSpc>
                <a:spcPct val="150000"/>
              </a:lnSpc>
            </a:pPr>
            <a:r>
              <a:rPr lang="en-US" altLang="zh-TW" sz="24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en-US" altLang="zh-TW" sz="24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114.10</a:t>
            </a:r>
            <a:r>
              <a:rPr lang="zh-TW" altLang="en-US" sz="24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期</a:t>
            </a:r>
            <a:r>
              <a:rPr lang="en-US" altLang="zh-TW" sz="24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en-US" sz="24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修正填表說明</a:t>
            </a:r>
            <a:r>
              <a:rPr lang="en-US" altLang="zh-TW" sz="24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endParaRPr lang="en-US" altLang="zh-TW" sz="2400" b="1" dirty="0" smtClean="0">
              <a:solidFill>
                <a:srgbClr val="0000FF"/>
              </a:solidFill>
              <a:latin typeface="Arial" panose="020B0604020202020204" pitchFamily="34" charset="0"/>
              <a:ea typeface="微軟正黑體" panose="020B0604030504040204" pitchFamily="34" charset="-120"/>
              <a:cs typeface="Arial" panose="020B0604020202020204" pitchFamily="34" charset="0"/>
            </a:endParaRPr>
          </a:p>
          <a:p>
            <a:pPr marL="342900" indent="-342900" algn="just">
              <a:lnSpc>
                <a:spcPct val="150000"/>
              </a:lnSpc>
              <a:buFont typeface="Wingdings" panose="05000000000000000000" pitchFamily="2" charset="2"/>
              <a:buChar char="l"/>
            </a:pPr>
            <a:r>
              <a:rPr lang="zh-TW" altLang="zh-TW" sz="24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原住民學生</a:t>
            </a:r>
            <a:r>
              <a:rPr lang="zh-TW" altLang="en-US" sz="24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en-US" sz="24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若</a:t>
            </a:r>
            <a:r>
              <a:rPr lang="zh-TW" altLang="en-US" sz="24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原住民學生</a:t>
            </a:r>
            <a:r>
              <a:rPr lang="zh-TW" altLang="en-US" sz="24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具備「雙重國籍」</a:t>
            </a:r>
            <a:r>
              <a:rPr lang="zh-TW" altLang="en-US" sz="24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同時符合</a:t>
            </a:r>
            <a:r>
              <a:rPr lang="zh-TW" altLang="en-US" sz="24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「原住民身分法」及「僑生回國就學及輔導辦法」者，</a:t>
            </a:r>
            <a:r>
              <a:rPr lang="zh-TW" altLang="en-US" sz="24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請擇一種身份資訊填報，以</a:t>
            </a:r>
            <a:r>
              <a:rPr lang="zh-TW" altLang="en-US" sz="2400" b="1" u="heavy" dirty="0">
                <a:solidFill>
                  <a:srgbClr val="FF0000"/>
                </a:solidFill>
                <a:latin typeface="Arial" panose="020B0604020202020204" pitchFamily="34" charset="0"/>
                <a:ea typeface="微軟正黑體" panose="020B0604030504040204" pitchFamily="34" charset="-120"/>
                <a:cs typeface="Arial" panose="020B0604020202020204" pitchFamily="34" charset="0"/>
              </a:rPr>
              <a:t>不重複認列</a:t>
            </a:r>
            <a:r>
              <a:rPr lang="zh-TW" altLang="en-US" sz="24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為原則</a:t>
            </a:r>
            <a:r>
              <a:rPr lang="zh-TW" altLang="en-US" sz="24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endParaRPr lang="en-US" altLang="zh-TW" sz="24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endParaRPr>
          </a:p>
          <a:p>
            <a:pPr marL="800100" lvl="1" indent="-342900" algn="just">
              <a:lnSpc>
                <a:spcPct val="150000"/>
              </a:lnSpc>
              <a:buFont typeface="Wingdings" panose="05000000000000000000" pitchFamily="2" charset="2"/>
              <a:buChar char="l"/>
            </a:pPr>
            <a:r>
              <a:rPr lang="zh-TW" altLang="en-US" sz="24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例如</a:t>
            </a:r>
            <a:r>
              <a:rPr lang="zh-TW" altLang="en-US" sz="24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：該生符合「原住民身分法」及「僑生回國就學及輔導辦法」，若該生已</a:t>
            </a:r>
            <a:r>
              <a:rPr lang="zh-TW" altLang="en-US" sz="24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填入「學</a:t>
            </a:r>
            <a:r>
              <a:rPr lang="en-US" altLang="zh-TW" sz="24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4.</a:t>
            </a:r>
            <a:r>
              <a:rPr lang="zh-TW" altLang="en-US" sz="24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僑</a:t>
            </a:r>
            <a:r>
              <a:rPr lang="zh-TW" altLang="en-US" sz="24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生及港澳生</a:t>
            </a:r>
            <a:r>
              <a:rPr lang="zh-TW" altLang="en-US" sz="24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學生」，則「學</a:t>
            </a:r>
            <a:r>
              <a:rPr lang="en-US" altLang="zh-TW" sz="24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3.</a:t>
            </a:r>
            <a:r>
              <a:rPr lang="zh-TW" altLang="en-US" sz="24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原住民學生</a:t>
            </a:r>
            <a:r>
              <a:rPr lang="zh-TW" altLang="en-US" sz="24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en-US" sz="24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不再</a:t>
            </a:r>
            <a:r>
              <a:rPr lang="zh-TW" altLang="en-US" sz="24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重複填報。</a:t>
            </a:r>
            <a:endParaRPr lang="zh-TW" altLang="en-US" sz="2400" dirty="0">
              <a:solidFill>
                <a:srgbClr val="000000"/>
              </a:solidFill>
              <a:latin typeface="Arial" panose="020B0604020202020204" pitchFamily="34" charset="0"/>
              <a:ea typeface="微軟正黑體" panose="020B0604030504040204" pitchFamily="34" charset="-120"/>
              <a:cs typeface="Arial" panose="020B0604020202020204" pitchFamily="34" charset="0"/>
            </a:endParaRPr>
          </a:p>
        </p:txBody>
      </p:sp>
    </p:spTree>
    <p:extLst>
      <p:ext uri="{BB962C8B-B14F-4D97-AF65-F5344CB8AC3E}">
        <p14:creationId xmlns:p14="http://schemas.microsoft.com/office/powerpoint/2010/main" val="259429248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ectangle 47"/>
          <p:cNvSpPr>
            <a:spLocks noChangeArrowheads="1"/>
          </p:cNvSpPr>
          <p:nvPr/>
        </p:nvSpPr>
        <p:spPr bwMode="gray">
          <a:xfrm>
            <a:off x="3569" y="7006"/>
            <a:ext cx="890140" cy="400110"/>
          </a:xfrm>
          <a:prstGeom prst="rect">
            <a:avLst/>
          </a:prstGeom>
          <a:noFill/>
          <a:ln>
            <a:noFill/>
          </a:ln>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defRPr/>
            </a:pPr>
            <a:r>
              <a:rPr lang="en-US" altLang="zh-TW" sz="2000" b="1" dirty="0" smtClean="0">
                <a:solidFill>
                  <a:srgbClr val="000000"/>
                </a:solidFill>
                <a:cs typeface="Arial" panose="020B0604020202020204" pitchFamily="34" charset="0"/>
              </a:rPr>
              <a:t>4.2</a:t>
            </a:r>
            <a:endParaRPr lang="en-US" altLang="zh-TW" sz="2000" b="1" dirty="0">
              <a:solidFill>
                <a:srgbClr val="000000"/>
              </a:solidFill>
              <a:cs typeface="Arial" panose="020B0604020202020204" pitchFamily="34" charset="0"/>
            </a:endParaRPr>
          </a:p>
        </p:txBody>
      </p:sp>
      <p:sp>
        <p:nvSpPr>
          <p:cNvPr id="7" name="Rectangle 2"/>
          <p:cNvSpPr>
            <a:spLocks noGrp="1" noChangeArrowheads="1"/>
          </p:cNvSpPr>
          <p:nvPr>
            <p:ph type="title"/>
          </p:nvPr>
        </p:nvSpPr>
        <p:spPr>
          <a:xfrm>
            <a:off x="9336" y="363118"/>
            <a:ext cx="12182664" cy="498548"/>
          </a:xfrm>
        </p:spPr>
        <p:txBody>
          <a:bodyPr anchor="t">
            <a:noAutofit/>
          </a:bodyPr>
          <a:lstStyle/>
          <a:p>
            <a:pPr algn="l">
              <a:defRPr/>
            </a:pPr>
            <a:r>
              <a:rPr lang="zh-TW" altLang="zh-TW" sz="30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研</a:t>
            </a:r>
            <a:r>
              <a:rPr lang="en-US" altLang="zh-TW" sz="30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7</a:t>
            </a:r>
            <a:r>
              <a:rPr lang="en-US" altLang="zh-TW"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zh-TW"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學校</a:t>
            </a:r>
            <a:r>
              <a:rPr lang="zh-TW" altLang="zh-TW" sz="30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、研究學院辦理國際及兩岸學術</a:t>
            </a:r>
            <a:r>
              <a:rPr lang="zh-TW" altLang="zh-TW"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研討會</a:t>
            </a:r>
            <a:r>
              <a:rPr lang="en-US" altLang="zh-TW"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	</a:t>
            </a:r>
            <a:r>
              <a:rPr lang="zh-TW" altLang="en-US"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   </a:t>
            </a:r>
            <a:r>
              <a:rPr lang="en-US" altLang="zh-TW"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		(10</a:t>
            </a:r>
            <a:r>
              <a:rPr lang="zh-TW" altLang="zh-TW" sz="30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月</a:t>
            </a:r>
            <a:r>
              <a:rPr lang="zh-TW" altLang="zh-TW"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填報</a:t>
            </a:r>
            <a:r>
              <a:rPr lang="en-US" altLang="zh-TW"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endParaRPr lang="zh-TW" altLang="en-US" sz="3000" b="1" dirty="0">
              <a:solidFill>
                <a:srgbClr val="000000"/>
              </a:solidFill>
              <a:latin typeface="Arial" panose="020B0604020202020204" pitchFamily="34" charset="0"/>
              <a:ea typeface="微軟正黑體" panose="020B0604030504040204" pitchFamily="34" charset="-120"/>
              <a:cs typeface="Arial" panose="020B0604020202020204" pitchFamily="34" charset="0"/>
            </a:endParaRPr>
          </a:p>
        </p:txBody>
      </p:sp>
      <p:sp>
        <p:nvSpPr>
          <p:cNvPr id="6" name="矩形 5"/>
          <p:cNvSpPr/>
          <p:nvPr/>
        </p:nvSpPr>
        <p:spPr>
          <a:xfrm>
            <a:off x="113330" y="1834167"/>
            <a:ext cx="11965337" cy="2031325"/>
          </a:xfrm>
          <a:prstGeom prst="rect">
            <a:avLst/>
          </a:prstGeom>
        </p:spPr>
        <p:txBody>
          <a:bodyPr wrap="square">
            <a:spAutoFit/>
          </a:bodyPr>
          <a:lstStyle/>
          <a:p>
            <a:pPr algn="just">
              <a:lnSpc>
                <a:spcPct val="150000"/>
              </a:lnSpc>
            </a:pPr>
            <a:r>
              <a:rPr lang="en-US" altLang="zh-TW" sz="2800" dirty="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en-US" altLang="zh-TW" sz="28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114.10</a:t>
            </a:r>
            <a:r>
              <a:rPr lang="zh-TW" altLang="en-US" sz="28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期</a:t>
            </a:r>
            <a:r>
              <a:rPr lang="en-US" altLang="zh-TW" sz="28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en-US" sz="28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修正填表說明</a:t>
            </a:r>
            <a:r>
              <a:rPr lang="en-US" altLang="zh-TW" sz="28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endParaRPr lang="en-US" altLang="zh-TW" sz="2800" b="1" dirty="0">
              <a:solidFill>
                <a:srgbClr val="0000FF"/>
              </a:solidFill>
              <a:latin typeface="Arial" panose="020B0604020202020204" pitchFamily="34" charset="0"/>
              <a:ea typeface="微軟正黑體" panose="020B0604030504040204" pitchFamily="34" charset="-120"/>
              <a:cs typeface="Arial" panose="020B0604020202020204" pitchFamily="34" charset="0"/>
            </a:endParaRPr>
          </a:p>
          <a:p>
            <a:pPr marL="457200" indent="-457200" algn="just">
              <a:lnSpc>
                <a:spcPct val="150000"/>
              </a:lnSpc>
              <a:spcBef>
                <a:spcPts val="0"/>
              </a:spcBef>
              <a:spcAft>
                <a:spcPts val="0"/>
              </a:spcAft>
              <a:buFont typeface="Wingdings" panose="05000000000000000000" pitchFamily="2" charset="2"/>
              <a:buChar char="l"/>
              <a:tabLst>
                <a:tab pos="30480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zh-TW" altLang="zh-TW" sz="28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舉辦方式</a:t>
            </a:r>
            <a:r>
              <a:rPr lang="zh-TW" altLang="en-US" sz="2800" dirty="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zh-TW" sz="2800" dirty="0">
                <a:solidFill>
                  <a:srgbClr val="000000"/>
                </a:solidFill>
                <a:latin typeface="Arial" panose="020B0604020202020204" pitchFamily="34" charset="0"/>
                <a:ea typeface="微軟正黑體" panose="020B0604030504040204" pitchFamily="34" charset="-120"/>
                <a:cs typeface="Arial" panose="020B0604020202020204" pitchFamily="34" charset="0"/>
              </a:rPr>
              <a:t>請依研討會舉辦方式選填【主辦；協辦】，</a:t>
            </a:r>
            <a:r>
              <a:rPr lang="zh-TW" altLang="zh-TW" sz="28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該會議若採「實體；線上；線上及實體」等方式辦理皆可填報</a:t>
            </a:r>
            <a:r>
              <a:rPr lang="zh-TW" altLang="zh-TW" sz="2800" dirty="0">
                <a:solidFill>
                  <a:srgbClr val="000000"/>
                </a:solidFill>
                <a:latin typeface="Arial" panose="020B0604020202020204" pitchFamily="34" charset="0"/>
                <a:ea typeface="微軟正黑體" panose="020B0604030504040204" pitchFamily="34" charset="-120"/>
                <a:cs typeface="Arial" panose="020B0604020202020204" pitchFamily="34" charset="0"/>
              </a:rPr>
              <a:t>。</a:t>
            </a:r>
            <a:endParaRPr lang="en-US" altLang="zh-TW" sz="2800" dirty="0">
              <a:solidFill>
                <a:srgbClr val="000000"/>
              </a:solidFill>
              <a:latin typeface="Arial" panose="020B0604020202020204" pitchFamily="34" charset="0"/>
              <a:ea typeface="微軟正黑體" panose="020B0604030504040204" pitchFamily="34" charset="-120"/>
              <a:cs typeface="Arial" panose="020B0604020202020204" pitchFamily="34" charset="0"/>
            </a:endParaRPr>
          </a:p>
        </p:txBody>
      </p:sp>
      <p:graphicFrame>
        <p:nvGraphicFramePr>
          <p:cNvPr id="2" name="表格 1"/>
          <p:cNvGraphicFramePr>
            <a:graphicFrameLocks noGrp="1"/>
          </p:cNvGraphicFramePr>
          <p:nvPr>
            <p:extLst>
              <p:ext uri="{D42A27DB-BD31-4B8C-83A1-F6EECF244321}">
                <p14:modId xmlns:p14="http://schemas.microsoft.com/office/powerpoint/2010/main" val="1070271724"/>
              </p:ext>
            </p:extLst>
          </p:nvPr>
        </p:nvGraphicFramePr>
        <p:xfrm>
          <a:off x="113330" y="861665"/>
          <a:ext cx="11965337" cy="966007"/>
        </p:xfrm>
        <a:graphic>
          <a:graphicData uri="http://schemas.openxmlformats.org/drawingml/2006/table">
            <a:tbl>
              <a:tblPr firstRow="1" firstCol="1" lastRow="1" lastCol="1" bandRow="1" bandCol="1"/>
              <a:tblGrid>
                <a:gridCol w="1593478">
                  <a:extLst>
                    <a:ext uri="{9D8B030D-6E8A-4147-A177-3AD203B41FA5}">
                      <a16:colId xmlns:a16="http://schemas.microsoft.com/office/drawing/2014/main" val="3888063451"/>
                    </a:ext>
                  </a:extLst>
                </a:gridCol>
                <a:gridCol w="2402156">
                  <a:extLst>
                    <a:ext uri="{9D8B030D-6E8A-4147-A177-3AD203B41FA5}">
                      <a16:colId xmlns:a16="http://schemas.microsoft.com/office/drawing/2014/main" val="1353405210"/>
                    </a:ext>
                  </a:extLst>
                </a:gridCol>
                <a:gridCol w="1511070">
                  <a:extLst>
                    <a:ext uri="{9D8B030D-6E8A-4147-A177-3AD203B41FA5}">
                      <a16:colId xmlns:a16="http://schemas.microsoft.com/office/drawing/2014/main" val="3303541910"/>
                    </a:ext>
                  </a:extLst>
                </a:gridCol>
                <a:gridCol w="1511841">
                  <a:extLst>
                    <a:ext uri="{9D8B030D-6E8A-4147-A177-3AD203B41FA5}">
                      <a16:colId xmlns:a16="http://schemas.microsoft.com/office/drawing/2014/main" val="2157770051"/>
                    </a:ext>
                  </a:extLst>
                </a:gridCol>
                <a:gridCol w="1808356">
                  <a:extLst>
                    <a:ext uri="{9D8B030D-6E8A-4147-A177-3AD203B41FA5}">
                      <a16:colId xmlns:a16="http://schemas.microsoft.com/office/drawing/2014/main" val="220721774"/>
                    </a:ext>
                  </a:extLst>
                </a:gridCol>
                <a:gridCol w="1593478">
                  <a:extLst>
                    <a:ext uri="{9D8B030D-6E8A-4147-A177-3AD203B41FA5}">
                      <a16:colId xmlns:a16="http://schemas.microsoft.com/office/drawing/2014/main" val="2162330868"/>
                    </a:ext>
                  </a:extLst>
                </a:gridCol>
                <a:gridCol w="1544958">
                  <a:extLst>
                    <a:ext uri="{9D8B030D-6E8A-4147-A177-3AD203B41FA5}">
                      <a16:colId xmlns:a16="http://schemas.microsoft.com/office/drawing/2014/main" val="1445881879"/>
                    </a:ext>
                  </a:extLst>
                </a:gridCol>
              </a:tblGrid>
              <a:tr h="147215">
                <a:tc rowSpan="2">
                  <a:txBody>
                    <a:bodyPr/>
                    <a:lstStyle/>
                    <a:p>
                      <a:pPr algn="l">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學年度</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l">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辦理代表</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a:spcAft>
                          <a:spcPts val="0"/>
                        </a:spcAft>
                      </a:pPr>
                      <a:r>
                        <a:rPr kumimoji="0" lang="zh-TW" sz="12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舉辦方式</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rowSpan="2">
                  <a:txBody>
                    <a:bodyPr/>
                    <a:lstStyle/>
                    <a:p>
                      <a:pPr algn="l">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會議名稱</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l">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會議舉行國家</a:t>
                      </a: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地區</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l">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會議舉行起迄日期</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TW" altLang="en-US"/>
                    </a:p>
                  </a:txBody>
                  <a:tcPr/>
                </a:tc>
                <a:extLst>
                  <a:ext uri="{0D108BD9-81ED-4DB2-BD59-A6C34878D82A}">
                    <a16:rowId xmlns:a16="http://schemas.microsoft.com/office/drawing/2014/main" val="1433052826"/>
                  </a:ext>
                </a:extLst>
              </a:tr>
              <a:tr h="258736">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a:txBody>
                    <a:bodyPr/>
                    <a:lstStyle/>
                    <a:p>
                      <a:pPr algn="l">
                        <a:spcAft>
                          <a:spcPts val="0"/>
                        </a:spcAft>
                      </a:pPr>
                      <a:r>
                        <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開始日期</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結束日期</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31258491"/>
                  </a:ext>
                </a:extLst>
              </a:tr>
              <a:tr h="560056">
                <a:tc>
                  <a:txBody>
                    <a:bodyPr/>
                    <a:lstStyle/>
                    <a:p>
                      <a:pPr algn="l">
                        <a:lnSpc>
                          <a:spcPts val="15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ts val="15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□學校</a:t>
                      </a:r>
                    </a:p>
                    <a:p>
                      <a:pPr algn="l">
                        <a:lnSpc>
                          <a:spcPts val="15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□研究</a:t>
                      </a:r>
                      <a:r>
                        <a:rPr kumimoji="0" lang="zh-TW" sz="800" b="1" i="0" u="none" strike="noStrike" kern="1200" cap="none" normalizeH="0" baseline="0" dirty="0" smtClean="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學院</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50000"/>
                        </a:lnSpc>
                        <a:spcAft>
                          <a:spcPts val="0"/>
                        </a:spcAft>
                      </a:pPr>
                      <a:r>
                        <a:rPr kumimoji="0" lang="en-US" altLang="zh-TW" sz="1200" b="1" i="0" u="none" strike="noStrike" kern="1200" cap="none" normalizeH="0" baseline="0" dirty="0" smtClean="0">
                          <a:ln>
                            <a:noFill/>
                          </a:ln>
                          <a:solidFill>
                            <a:schemeClr val="tx1"/>
                          </a:solidFill>
                          <a:effectLst/>
                          <a:latin typeface="細明體" panose="02020509000000000000" pitchFamily="49" charset="-120"/>
                          <a:ea typeface="細明體" panose="02020509000000000000" pitchFamily="49" charset="-120"/>
                          <a:cs typeface="Arial" panose="020B0604020202020204" pitchFamily="34" charset="0"/>
                        </a:rPr>
                        <a:t>□</a:t>
                      </a:r>
                      <a:r>
                        <a:rPr kumimoji="0" lang="zh-TW" sz="1200" b="1" i="0" u="none" strike="noStrike" kern="1200" cap="none" normalizeH="0" baseline="0" dirty="0" smtClean="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主辦</a:t>
                      </a:r>
                      <a:endParaRPr kumimoji="0" lang="zh-TW" sz="12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p>
                      <a:pPr algn="l">
                        <a:lnSpc>
                          <a:spcPct val="150000"/>
                        </a:lnSpc>
                        <a:spcAft>
                          <a:spcPts val="0"/>
                        </a:spcAft>
                      </a:pPr>
                      <a:r>
                        <a:rPr kumimoji="0" lang="en-US" altLang="zh-TW" sz="1200" b="1" i="0" u="none" strike="noStrike" kern="1200" cap="none" normalizeH="0" baseline="0" dirty="0" smtClean="0">
                          <a:ln>
                            <a:noFill/>
                          </a:ln>
                          <a:solidFill>
                            <a:schemeClr val="tx1"/>
                          </a:solidFill>
                          <a:effectLst/>
                          <a:latin typeface="細明體" panose="02020509000000000000" pitchFamily="49" charset="-120"/>
                          <a:ea typeface="細明體" panose="02020509000000000000" pitchFamily="49" charset="-120"/>
                          <a:cs typeface="Arial" panose="020B0604020202020204" pitchFamily="34" charset="0"/>
                        </a:rPr>
                        <a:t>□</a:t>
                      </a:r>
                      <a:r>
                        <a:rPr kumimoji="0" lang="zh-TW" sz="1200" b="1" i="0" u="none" strike="noStrike" kern="1200" cap="none" normalizeH="0" baseline="0" dirty="0" smtClean="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協辦</a:t>
                      </a:r>
                      <a:endParaRPr kumimoji="0" lang="zh-TW" sz="12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a:txBody>
                    <a:bodyPr/>
                    <a:lstStyle/>
                    <a:p>
                      <a:pPr algn="l">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83084429"/>
                  </a:ext>
                </a:extLst>
              </a:tr>
            </a:tbl>
          </a:graphicData>
        </a:graphic>
      </p:graphicFrame>
    </p:spTree>
    <p:extLst>
      <p:ext uri="{BB962C8B-B14F-4D97-AF65-F5344CB8AC3E}">
        <p14:creationId xmlns:p14="http://schemas.microsoft.com/office/powerpoint/2010/main" val="7980318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ectangle 47"/>
          <p:cNvSpPr>
            <a:spLocks noChangeArrowheads="1"/>
          </p:cNvSpPr>
          <p:nvPr/>
        </p:nvSpPr>
        <p:spPr bwMode="gray">
          <a:xfrm>
            <a:off x="3569" y="7006"/>
            <a:ext cx="890140" cy="400110"/>
          </a:xfrm>
          <a:prstGeom prst="rect">
            <a:avLst/>
          </a:prstGeom>
          <a:noFill/>
          <a:ln>
            <a:noFill/>
          </a:ln>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defRPr/>
            </a:pPr>
            <a:r>
              <a:rPr lang="en-US" altLang="zh-TW" sz="2000" b="1" dirty="0" smtClean="0">
                <a:solidFill>
                  <a:srgbClr val="000000"/>
                </a:solidFill>
                <a:cs typeface="Arial" panose="020B0604020202020204" pitchFamily="34" charset="0"/>
              </a:rPr>
              <a:t>4.3</a:t>
            </a:r>
            <a:endParaRPr lang="en-US" altLang="zh-TW" sz="2000" b="1" dirty="0">
              <a:solidFill>
                <a:srgbClr val="000000"/>
              </a:solidFill>
              <a:cs typeface="Arial" panose="020B0604020202020204" pitchFamily="34" charset="0"/>
            </a:endParaRPr>
          </a:p>
        </p:txBody>
      </p:sp>
      <p:sp>
        <p:nvSpPr>
          <p:cNvPr id="7" name="Rectangle 2"/>
          <p:cNvSpPr>
            <a:spLocks noGrp="1" noChangeArrowheads="1"/>
          </p:cNvSpPr>
          <p:nvPr>
            <p:ph type="title"/>
          </p:nvPr>
        </p:nvSpPr>
        <p:spPr>
          <a:xfrm>
            <a:off x="9336" y="363118"/>
            <a:ext cx="12182664" cy="498548"/>
          </a:xfrm>
        </p:spPr>
        <p:txBody>
          <a:bodyPr anchor="t">
            <a:noAutofit/>
          </a:bodyPr>
          <a:lstStyle/>
          <a:p>
            <a:pPr algn="l">
              <a:defRPr/>
            </a:pPr>
            <a:r>
              <a:rPr lang="zh-TW" altLang="en-US"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學</a:t>
            </a:r>
            <a:r>
              <a:rPr lang="en-US" altLang="zh-TW" sz="30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10-2.</a:t>
            </a:r>
            <a:r>
              <a:rPr lang="zh-TW" altLang="zh-TW" sz="30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學生實習機構及權益保障</a:t>
            </a:r>
            <a:r>
              <a:rPr lang="en-US" altLang="zh-TW"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	</a:t>
            </a:r>
            <a:r>
              <a:rPr lang="zh-TW" altLang="en-US"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   </a:t>
            </a:r>
            <a:r>
              <a:rPr lang="en-US" altLang="zh-TW"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					(10</a:t>
            </a:r>
            <a:r>
              <a:rPr lang="zh-TW" altLang="zh-TW" sz="30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月</a:t>
            </a:r>
            <a:r>
              <a:rPr lang="zh-TW" altLang="zh-TW"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填報</a:t>
            </a:r>
            <a:r>
              <a:rPr lang="en-US" altLang="zh-TW"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endParaRPr lang="zh-TW" altLang="en-US" sz="3000" b="1" dirty="0">
              <a:solidFill>
                <a:srgbClr val="000000"/>
              </a:solidFill>
              <a:latin typeface="Arial" panose="020B0604020202020204" pitchFamily="34" charset="0"/>
              <a:ea typeface="微軟正黑體" panose="020B0604030504040204" pitchFamily="34" charset="-120"/>
              <a:cs typeface="Arial" panose="020B0604020202020204" pitchFamily="34" charset="0"/>
            </a:endParaRPr>
          </a:p>
        </p:txBody>
      </p:sp>
      <p:sp>
        <p:nvSpPr>
          <p:cNvPr id="6" name="矩形 5"/>
          <p:cNvSpPr/>
          <p:nvPr/>
        </p:nvSpPr>
        <p:spPr>
          <a:xfrm>
            <a:off x="146304" y="2897022"/>
            <a:ext cx="11965337" cy="3734869"/>
          </a:xfrm>
          <a:prstGeom prst="rect">
            <a:avLst/>
          </a:prstGeom>
        </p:spPr>
        <p:txBody>
          <a:bodyPr wrap="square">
            <a:spAutoFit/>
          </a:bodyPr>
          <a:lstStyle/>
          <a:p>
            <a:pPr algn="just">
              <a:lnSpc>
                <a:spcPts val="3600"/>
              </a:lnSpc>
              <a:spcBef>
                <a:spcPts val="0"/>
              </a:spcBef>
              <a:spcAft>
                <a:spcPts val="0"/>
              </a:spcAft>
              <a:tabLst>
                <a:tab pos="30480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altLang="zh-TW" sz="2200" dirty="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en-US" altLang="zh-TW" sz="22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114.10</a:t>
            </a:r>
            <a:r>
              <a:rPr lang="zh-TW" altLang="en-US" sz="22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期</a:t>
            </a:r>
            <a:r>
              <a:rPr lang="en-US" altLang="zh-TW" sz="22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en-US" sz="22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修正填表說明</a:t>
            </a:r>
            <a:r>
              <a:rPr lang="en-US" altLang="zh-TW" sz="22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endParaRPr lang="en-US" altLang="zh-TW" sz="2200" b="1" dirty="0" smtClean="0">
              <a:solidFill>
                <a:srgbClr val="0000FF"/>
              </a:solidFill>
              <a:latin typeface="Arial" panose="020B0604020202020204" pitchFamily="34" charset="0"/>
              <a:ea typeface="微軟正黑體" panose="020B0604030504040204" pitchFamily="34" charset="-120"/>
              <a:cs typeface="Arial" panose="020B0604020202020204" pitchFamily="34" charset="0"/>
            </a:endParaRPr>
          </a:p>
          <a:p>
            <a:pPr marL="342900" indent="-342900" algn="just">
              <a:lnSpc>
                <a:spcPts val="3600"/>
              </a:lnSpc>
              <a:spcBef>
                <a:spcPts val="0"/>
              </a:spcBef>
              <a:spcAft>
                <a:spcPts val="0"/>
              </a:spcAft>
              <a:buFont typeface="Wingdings" panose="05000000000000000000" pitchFamily="2" charset="2"/>
              <a:buChar char="l"/>
              <a:tabLst>
                <a:tab pos="30480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zh-TW" altLang="en-US" sz="22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實習待遇</a:t>
            </a:r>
            <a:r>
              <a:rPr lang="zh-TW" altLang="en-US" sz="22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zh-TW" sz="22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依</a:t>
            </a:r>
            <a:r>
              <a:rPr lang="zh-TW" altLang="zh-TW" sz="2200" u="heavy" dirty="0">
                <a:solidFill>
                  <a:srgbClr val="000000"/>
                </a:solidFill>
                <a:latin typeface="Arial" panose="020B0604020202020204" pitchFamily="34" charset="0"/>
                <a:ea typeface="微軟正黑體" panose="020B0604030504040204" pitchFamily="34" charset="-120"/>
                <a:cs typeface="Arial" panose="020B0604020202020204" pitchFamily="34" charset="0"/>
              </a:rPr>
              <a:t>專科以上學校產學合作實施辦法第</a:t>
            </a:r>
            <a:r>
              <a:rPr lang="en-US" altLang="zh-TW" sz="2200" u="heavy" dirty="0">
                <a:solidFill>
                  <a:srgbClr val="000000"/>
                </a:solidFill>
                <a:latin typeface="Arial" panose="020B0604020202020204" pitchFamily="34" charset="0"/>
                <a:ea typeface="微軟正黑體" panose="020B0604030504040204" pitchFamily="34" charset="-120"/>
                <a:cs typeface="Arial" panose="020B0604020202020204" pitchFamily="34" charset="0"/>
              </a:rPr>
              <a:t>6</a:t>
            </a:r>
            <a:r>
              <a:rPr lang="zh-TW" altLang="zh-TW" sz="2200" u="heavy" dirty="0">
                <a:solidFill>
                  <a:srgbClr val="000000"/>
                </a:solidFill>
                <a:latin typeface="Arial" panose="020B0604020202020204" pitchFamily="34" charset="0"/>
                <a:ea typeface="微軟正黑體" panose="020B0604030504040204" pitchFamily="34" charset="-120"/>
                <a:cs typeface="Arial" panose="020B0604020202020204" pitchFamily="34" charset="0"/>
              </a:rPr>
              <a:t>條之</a:t>
            </a:r>
            <a:r>
              <a:rPr lang="en-US" altLang="zh-TW" sz="2200" u="heavy" dirty="0">
                <a:solidFill>
                  <a:srgbClr val="000000"/>
                </a:solidFill>
                <a:latin typeface="Arial" panose="020B0604020202020204" pitchFamily="34" charset="0"/>
                <a:ea typeface="微軟正黑體" panose="020B0604030504040204" pitchFamily="34" charset="-120"/>
                <a:cs typeface="Arial" panose="020B0604020202020204" pitchFamily="34" charset="0"/>
              </a:rPr>
              <a:t>1</a:t>
            </a:r>
            <a:r>
              <a:rPr lang="zh-TW" altLang="zh-TW" sz="2200" u="heavy" dirty="0">
                <a:solidFill>
                  <a:srgbClr val="000000"/>
                </a:solidFill>
                <a:latin typeface="Arial" panose="020B0604020202020204" pitchFamily="34" charset="0"/>
                <a:ea typeface="微軟正黑體" panose="020B0604030504040204" pitchFamily="34" charset="-120"/>
                <a:cs typeface="Arial" panose="020B0604020202020204" pitchFamily="34" charset="0"/>
              </a:rPr>
              <a:t>第</a:t>
            </a:r>
            <a:r>
              <a:rPr lang="en-US" altLang="zh-TW" sz="2200" u="heavy" dirty="0">
                <a:solidFill>
                  <a:srgbClr val="000000"/>
                </a:solidFill>
                <a:latin typeface="Arial" panose="020B0604020202020204" pitchFamily="34" charset="0"/>
                <a:ea typeface="微軟正黑體" panose="020B0604030504040204" pitchFamily="34" charset="-120"/>
                <a:cs typeface="Arial" panose="020B0604020202020204" pitchFamily="34" charset="0"/>
              </a:rPr>
              <a:t>2</a:t>
            </a:r>
            <a:r>
              <a:rPr lang="zh-TW" altLang="zh-TW" sz="2200" u="heavy" dirty="0">
                <a:solidFill>
                  <a:srgbClr val="000000"/>
                </a:solidFill>
                <a:latin typeface="Arial" panose="020B0604020202020204" pitchFamily="34" charset="0"/>
                <a:ea typeface="微軟正黑體" panose="020B0604030504040204" pitchFamily="34" charset="-120"/>
                <a:cs typeface="Arial" panose="020B0604020202020204" pitchFamily="34" charset="0"/>
              </a:rPr>
              <a:t>項</a:t>
            </a:r>
            <a:r>
              <a:rPr lang="zh-TW" altLang="zh-TW" sz="2200" dirty="0">
                <a:solidFill>
                  <a:srgbClr val="000000"/>
                </a:solidFill>
                <a:latin typeface="Arial" panose="020B0604020202020204" pitchFamily="34" charset="0"/>
                <a:ea typeface="微軟正黑體" panose="020B0604030504040204" pitchFamily="34" charset="-120"/>
                <a:cs typeface="Arial" panose="020B0604020202020204" pitchFamily="34" charset="0"/>
              </a:rPr>
              <a:t>規定：「學生實習期間於合作機構有從事學習訓練以外之勞務提供或工作事實者，所定產學合作書面契約應依勞動基準法規定辦理」。故</a:t>
            </a:r>
            <a:r>
              <a:rPr lang="zh-TW" altLang="zh-TW" sz="22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屬</a:t>
            </a:r>
            <a:r>
              <a:rPr lang="zh-TW" altLang="en-US" sz="22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a:t>
            </a:r>
            <a:r>
              <a:rPr lang="zh-TW" altLang="zh-TW" sz="2200" b="1" dirty="0" smtClean="0">
                <a:solidFill>
                  <a:srgbClr val="FF0000"/>
                </a:solidFill>
                <a:latin typeface="Arial" panose="020B0604020202020204" pitchFamily="34" charset="0"/>
                <a:ea typeface="微軟正黑體" panose="020B0604030504040204" pitchFamily="34" charset="-120"/>
                <a:cs typeface="Arial" panose="020B0604020202020204" pitchFamily="34" charset="0"/>
              </a:rPr>
              <a:t>僱</a:t>
            </a:r>
            <a:r>
              <a:rPr lang="zh-TW" altLang="zh-TW" sz="22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傭</a:t>
            </a:r>
            <a:r>
              <a:rPr lang="zh-TW" altLang="zh-TW" sz="2200" b="1" dirty="0" smtClean="0">
                <a:solidFill>
                  <a:srgbClr val="FF0000"/>
                </a:solidFill>
                <a:latin typeface="Arial" panose="020B0604020202020204" pitchFamily="34" charset="0"/>
                <a:ea typeface="微軟正黑體" panose="020B0604030504040204" pitchFamily="34" charset="-120"/>
                <a:cs typeface="Arial" panose="020B0604020202020204" pitchFamily="34" charset="0"/>
              </a:rPr>
              <a:t>關係</a:t>
            </a:r>
            <a:r>
              <a:rPr lang="zh-TW" altLang="en-US" sz="2200" b="1" dirty="0" smtClean="0">
                <a:solidFill>
                  <a:srgbClr val="FF0000"/>
                </a:solidFill>
                <a:latin typeface="Arial" panose="020B0604020202020204" pitchFamily="34" charset="0"/>
                <a:ea typeface="微軟正黑體" panose="020B0604030504040204" pitchFamily="34" charset="-120"/>
                <a:cs typeface="Arial" panose="020B0604020202020204" pitchFamily="34" charset="0"/>
              </a:rPr>
              <a:t>型」</a:t>
            </a:r>
            <a:r>
              <a:rPr lang="zh-TW" altLang="zh-TW" sz="22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實習</a:t>
            </a:r>
            <a:r>
              <a:rPr lang="zh-TW" altLang="zh-TW" sz="2200" dirty="0">
                <a:solidFill>
                  <a:srgbClr val="000000"/>
                </a:solidFill>
                <a:latin typeface="Arial" panose="020B0604020202020204" pitchFamily="34" charset="0"/>
                <a:ea typeface="微軟正黑體" panose="020B0604030504040204" pitchFamily="34" charset="-120"/>
                <a:cs typeface="Arial" panose="020B0604020202020204" pitchFamily="34" charset="0"/>
              </a:rPr>
              <a:t>契約，內容應載明</a:t>
            </a:r>
            <a:r>
              <a:rPr lang="zh-TW" altLang="zh-TW" sz="22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實習機構提供符合最低工資以上之待遇，並依規定投保勞保、職災保險及</a:t>
            </a:r>
            <a:r>
              <a:rPr lang="zh-TW" altLang="zh-TW" sz="2200" b="1" dirty="0" smtClean="0">
                <a:solidFill>
                  <a:srgbClr val="FF0000"/>
                </a:solidFill>
                <a:latin typeface="Arial" panose="020B0604020202020204" pitchFamily="34" charset="0"/>
                <a:ea typeface="微軟正黑體" panose="020B0604030504040204" pitchFamily="34" charset="-120"/>
                <a:cs typeface="Arial" panose="020B0604020202020204" pitchFamily="34" charset="0"/>
              </a:rPr>
              <a:t>退休金</a:t>
            </a:r>
            <a:r>
              <a:rPr lang="zh-TW" altLang="zh-TW" sz="22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endParaRPr lang="en-US" altLang="zh-TW" sz="22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endParaRPr>
          </a:p>
          <a:p>
            <a:pPr marL="342900" indent="-342900" algn="just">
              <a:lnSpc>
                <a:spcPts val="3600"/>
              </a:lnSpc>
              <a:spcBef>
                <a:spcPts val="0"/>
              </a:spcBef>
              <a:spcAft>
                <a:spcPts val="0"/>
              </a:spcAft>
              <a:buFont typeface="Wingdings" panose="05000000000000000000" pitchFamily="2" charset="2"/>
              <a:buChar char="l"/>
              <a:tabLst>
                <a:tab pos="30480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zh-TW" altLang="zh-TW" sz="2200" dirty="0">
                <a:solidFill>
                  <a:srgbClr val="000000"/>
                </a:solidFill>
                <a:latin typeface="Arial" panose="020B0604020202020204" pitchFamily="34" charset="0"/>
                <a:ea typeface="微軟正黑體" panose="020B0604030504040204" pitchFamily="34" charset="-120"/>
                <a:cs typeface="Arial" panose="020B0604020202020204" pitchFamily="34" charset="0"/>
              </a:rPr>
              <a:t>同一學生於</a:t>
            </a:r>
            <a:r>
              <a:rPr lang="en-US" altLang="zh-TW" sz="2200" dirty="0">
                <a:solidFill>
                  <a:srgbClr val="000000"/>
                </a:solidFill>
                <a:latin typeface="Arial" panose="020B0604020202020204" pitchFamily="34" charset="0"/>
                <a:ea typeface="微軟正黑體" panose="020B0604030504040204" pitchFamily="34" charset="-120"/>
                <a:cs typeface="Arial" panose="020B0604020202020204" pitchFamily="34" charset="0"/>
              </a:rPr>
              <a:t>113</a:t>
            </a:r>
            <a:r>
              <a:rPr lang="zh-TW" altLang="zh-TW" sz="2200" dirty="0">
                <a:solidFill>
                  <a:srgbClr val="000000"/>
                </a:solidFill>
                <a:latin typeface="Arial" panose="020B0604020202020204" pitchFamily="34" charset="0"/>
                <a:ea typeface="微軟正黑體" panose="020B0604030504040204" pitchFamily="34" charset="-120"/>
                <a:cs typeface="Arial" panose="020B0604020202020204" pitchFamily="34" charset="0"/>
              </a:rPr>
              <a:t>學年度修讀</a:t>
            </a:r>
            <a:r>
              <a:rPr lang="en-US" altLang="zh-TW" sz="2200" dirty="0">
                <a:solidFill>
                  <a:srgbClr val="000000"/>
                </a:solidFill>
                <a:latin typeface="Arial" panose="020B0604020202020204" pitchFamily="34" charset="0"/>
                <a:ea typeface="微軟正黑體" panose="020B0604030504040204" pitchFamily="34" charset="-120"/>
                <a:cs typeface="Arial" panose="020B0604020202020204" pitchFamily="34" charset="0"/>
              </a:rPr>
              <a:t>2</a:t>
            </a:r>
            <a:r>
              <a:rPr lang="zh-TW" altLang="zh-TW" sz="2200" dirty="0">
                <a:solidFill>
                  <a:srgbClr val="000000"/>
                </a:solidFill>
                <a:latin typeface="Arial" panose="020B0604020202020204" pitchFamily="34" charset="0"/>
                <a:ea typeface="微軟正黑體" panose="020B0604030504040204" pitchFamily="34" charset="-120"/>
                <a:cs typeface="Arial" panose="020B0604020202020204" pitchFamily="34" charset="0"/>
              </a:rPr>
              <a:t>門實習課程，並安排至不同場所進行實習，請分別依【實習單位】給予之【保險及待遇】列計其「人次」；但若同一家實習單位，提供同一學生</a:t>
            </a:r>
            <a:r>
              <a:rPr lang="en-US" altLang="zh-TW" sz="2200" dirty="0">
                <a:solidFill>
                  <a:srgbClr val="000000"/>
                </a:solidFill>
                <a:latin typeface="Arial" panose="020B0604020202020204" pitchFamily="34" charset="0"/>
                <a:ea typeface="微軟正黑體" panose="020B0604030504040204" pitchFamily="34" charset="-120"/>
                <a:cs typeface="Arial" panose="020B0604020202020204" pitchFamily="34" charset="0"/>
              </a:rPr>
              <a:t>2</a:t>
            </a:r>
            <a:r>
              <a:rPr lang="zh-TW" altLang="zh-TW" sz="2200" dirty="0">
                <a:solidFill>
                  <a:srgbClr val="000000"/>
                </a:solidFill>
                <a:latin typeface="Arial" panose="020B0604020202020204" pitchFamily="34" charset="0"/>
                <a:ea typeface="微軟正黑體" panose="020B0604030504040204" pitchFamily="34" charset="-120"/>
                <a:cs typeface="Arial" panose="020B0604020202020204" pitchFamily="34" charset="0"/>
              </a:rPr>
              <a:t>種待遇，請以「主要待遇」擇一</a:t>
            </a:r>
            <a:r>
              <a:rPr lang="zh-TW" altLang="zh-TW" sz="22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填報</a:t>
            </a:r>
            <a:r>
              <a:rPr lang="zh-TW" altLang="en-US" sz="22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，並</a:t>
            </a:r>
            <a:r>
              <a:rPr lang="zh-TW" altLang="zh-TW" sz="2200" dirty="0" smtClean="0">
                <a:latin typeface="Arial" panose="020B0604020202020204" pitchFamily="34" charset="0"/>
                <a:ea typeface="微軟正黑體" panose="020B0604030504040204" pitchFamily="34" charset="-120"/>
                <a:cs typeface="Arial" panose="020B0604020202020204" pitchFamily="34" charset="0"/>
              </a:rPr>
              <a:t>於</a:t>
            </a:r>
            <a:r>
              <a:rPr lang="zh-TW" altLang="zh-TW" sz="2200" b="1" dirty="0">
                <a:latin typeface="Arial" panose="020B0604020202020204" pitchFamily="34" charset="0"/>
                <a:ea typeface="微軟正黑體" panose="020B0604030504040204" pitchFamily="34" charset="-120"/>
                <a:cs typeface="Arial" panose="020B0604020202020204" pitchFamily="34" charset="0"/>
              </a:rPr>
              <a:t>填報時確認【保險及待遇】需為同一方案</a:t>
            </a:r>
            <a:r>
              <a:rPr lang="zh-TW" altLang="zh-TW" sz="22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endParaRPr lang="en-US" altLang="zh-TW" sz="2200" dirty="0">
              <a:solidFill>
                <a:srgbClr val="000000"/>
              </a:solidFill>
              <a:latin typeface="Arial" panose="020B0604020202020204" pitchFamily="34" charset="0"/>
              <a:ea typeface="微軟正黑體" panose="020B0604030504040204" pitchFamily="34" charset="-120"/>
              <a:cs typeface="Arial" panose="020B0604020202020204" pitchFamily="34" charset="0"/>
            </a:endParaRPr>
          </a:p>
        </p:txBody>
      </p:sp>
      <p:graphicFrame>
        <p:nvGraphicFramePr>
          <p:cNvPr id="8" name="表格 7"/>
          <p:cNvGraphicFramePr>
            <a:graphicFrameLocks noGrp="1"/>
          </p:cNvGraphicFramePr>
          <p:nvPr>
            <p:extLst>
              <p:ext uri="{D42A27DB-BD31-4B8C-83A1-F6EECF244321}">
                <p14:modId xmlns:p14="http://schemas.microsoft.com/office/powerpoint/2010/main" val="3772295946"/>
              </p:ext>
            </p:extLst>
          </p:nvPr>
        </p:nvGraphicFramePr>
        <p:xfrm>
          <a:off x="137830" y="861666"/>
          <a:ext cx="11895672" cy="2014777"/>
        </p:xfrm>
        <a:graphic>
          <a:graphicData uri="http://schemas.openxmlformats.org/drawingml/2006/table">
            <a:tbl>
              <a:tblPr firstRow="1" firstCol="1" bandRow="1"/>
              <a:tblGrid>
                <a:gridCol w="246218">
                  <a:extLst>
                    <a:ext uri="{9D8B030D-6E8A-4147-A177-3AD203B41FA5}">
                      <a16:colId xmlns:a16="http://schemas.microsoft.com/office/drawing/2014/main" val="4008184815"/>
                    </a:ext>
                  </a:extLst>
                </a:gridCol>
                <a:gridCol w="201168">
                  <a:extLst>
                    <a:ext uri="{9D8B030D-6E8A-4147-A177-3AD203B41FA5}">
                      <a16:colId xmlns:a16="http://schemas.microsoft.com/office/drawing/2014/main" val="2150226042"/>
                    </a:ext>
                  </a:extLst>
                </a:gridCol>
                <a:gridCol w="173736">
                  <a:extLst>
                    <a:ext uri="{9D8B030D-6E8A-4147-A177-3AD203B41FA5}">
                      <a16:colId xmlns:a16="http://schemas.microsoft.com/office/drawing/2014/main" val="556411653"/>
                    </a:ext>
                  </a:extLst>
                </a:gridCol>
                <a:gridCol w="192024">
                  <a:extLst>
                    <a:ext uri="{9D8B030D-6E8A-4147-A177-3AD203B41FA5}">
                      <a16:colId xmlns:a16="http://schemas.microsoft.com/office/drawing/2014/main" val="1735472475"/>
                    </a:ext>
                  </a:extLst>
                </a:gridCol>
                <a:gridCol w="210312">
                  <a:extLst>
                    <a:ext uri="{9D8B030D-6E8A-4147-A177-3AD203B41FA5}">
                      <a16:colId xmlns:a16="http://schemas.microsoft.com/office/drawing/2014/main" val="2570597361"/>
                    </a:ext>
                  </a:extLst>
                </a:gridCol>
                <a:gridCol w="210312">
                  <a:extLst>
                    <a:ext uri="{9D8B030D-6E8A-4147-A177-3AD203B41FA5}">
                      <a16:colId xmlns:a16="http://schemas.microsoft.com/office/drawing/2014/main" val="3705450189"/>
                    </a:ext>
                  </a:extLst>
                </a:gridCol>
                <a:gridCol w="402336">
                  <a:extLst>
                    <a:ext uri="{9D8B030D-6E8A-4147-A177-3AD203B41FA5}">
                      <a16:colId xmlns:a16="http://schemas.microsoft.com/office/drawing/2014/main" val="1272193864"/>
                    </a:ext>
                  </a:extLst>
                </a:gridCol>
                <a:gridCol w="411480">
                  <a:extLst>
                    <a:ext uri="{9D8B030D-6E8A-4147-A177-3AD203B41FA5}">
                      <a16:colId xmlns:a16="http://schemas.microsoft.com/office/drawing/2014/main" val="3889374029"/>
                    </a:ext>
                  </a:extLst>
                </a:gridCol>
                <a:gridCol w="585216">
                  <a:extLst>
                    <a:ext uri="{9D8B030D-6E8A-4147-A177-3AD203B41FA5}">
                      <a16:colId xmlns:a16="http://schemas.microsoft.com/office/drawing/2014/main" val="843182655"/>
                    </a:ext>
                  </a:extLst>
                </a:gridCol>
                <a:gridCol w="731520">
                  <a:extLst>
                    <a:ext uri="{9D8B030D-6E8A-4147-A177-3AD203B41FA5}">
                      <a16:colId xmlns:a16="http://schemas.microsoft.com/office/drawing/2014/main" val="1630442864"/>
                    </a:ext>
                  </a:extLst>
                </a:gridCol>
                <a:gridCol w="621792">
                  <a:extLst>
                    <a:ext uri="{9D8B030D-6E8A-4147-A177-3AD203B41FA5}">
                      <a16:colId xmlns:a16="http://schemas.microsoft.com/office/drawing/2014/main" val="3503463009"/>
                    </a:ext>
                  </a:extLst>
                </a:gridCol>
                <a:gridCol w="621792">
                  <a:extLst>
                    <a:ext uri="{9D8B030D-6E8A-4147-A177-3AD203B41FA5}">
                      <a16:colId xmlns:a16="http://schemas.microsoft.com/office/drawing/2014/main" val="4286134012"/>
                    </a:ext>
                  </a:extLst>
                </a:gridCol>
                <a:gridCol w="557784">
                  <a:extLst>
                    <a:ext uri="{9D8B030D-6E8A-4147-A177-3AD203B41FA5}">
                      <a16:colId xmlns:a16="http://schemas.microsoft.com/office/drawing/2014/main" val="4278511865"/>
                    </a:ext>
                  </a:extLst>
                </a:gridCol>
                <a:gridCol w="649224">
                  <a:extLst>
                    <a:ext uri="{9D8B030D-6E8A-4147-A177-3AD203B41FA5}">
                      <a16:colId xmlns:a16="http://schemas.microsoft.com/office/drawing/2014/main" val="3528157265"/>
                    </a:ext>
                  </a:extLst>
                </a:gridCol>
                <a:gridCol w="850392">
                  <a:extLst>
                    <a:ext uri="{9D8B030D-6E8A-4147-A177-3AD203B41FA5}">
                      <a16:colId xmlns:a16="http://schemas.microsoft.com/office/drawing/2014/main" val="3831540940"/>
                    </a:ext>
                  </a:extLst>
                </a:gridCol>
                <a:gridCol w="585216">
                  <a:extLst>
                    <a:ext uri="{9D8B030D-6E8A-4147-A177-3AD203B41FA5}">
                      <a16:colId xmlns:a16="http://schemas.microsoft.com/office/drawing/2014/main" val="3598535930"/>
                    </a:ext>
                  </a:extLst>
                </a:gridCol>
                <a:gridCol w="548640">
                  <a:extLst>
                    <a:ext uri="{9D8B030D-6E8A-4147-A177-3AD203B41FA5}">
                      <a16:colId xmlns:a16="http://schemas.microsoft.com/office/drawing/2014/main" val="3694896986"/>
                    </a:ext>
                  </a:extLst>
                </a:gridCol>
                <a:gridCol w="749808">
                  <a:extLst>
                    <a:ext uri="{9D8B030D-6E8A-4147-A177-3AD203B41FA5}">
                      <a16:colId xmlns:a16="http://schemas.microsoft.com/office/drawing/2014/main" val="2767886972"/>
                    </a:ext>
                  </a:extLst>
                </a:gridCol>
                <a:gridCol w="493776">
                  <a:extLst>
                    <a:ext uri="{9D8B030D-6E8A-4147-A177-3AD203B41FA5}">
                      <a16:colId xmlns:a16="http://schemas.microsoft.com/office/drawing/2014/main" val="1550950004"/>
                    </a:ext>
                  </a:extLst>
                </a:gridCol>
                <a:gridCol w="484632">
                  <a:extLst>
                    <a:ext uri="{9D8B030D-6E8A-4147-A177-3AD203B41FA5}">
                      <a16:colId xmlns:a16="http://schemas.microsoft.com/office/drawing/2014/main" val="190707523"/>
                    </a:ext>
                  </a:extLst>
                </a:gridCol>
                <a:gridCol w="758952">
                  <a:extLst>
                    <a:ext uri="{9D8B030D-6E8A-4147-A177-3AD203B41FA5}">
                      <a16:colId xmlns:a16="http://schemas.microsoft.com/office/drawing/2014/main" val="2577366269"/>
                    </a:ext>
                  </a:extLst>
                </a:gridCol>
                <a:gridCol w="457200">
                  <a:extLst>
                    <a:ext uri="{9D8B030D-6E8A-4147-A177-3AD203B41FA5}">
                      <a16:colId xmlns:a16="http://schemas.microsoft.com/office/drawing/2014/main" val="1246855038"/>
                    </a:ext>
                  </a:extLst>
                </a:gridCol>
                <a:gridCol w="457200">
                  <a:extLst>
                    <a:ext uri="{9D8B030D-6E8A-4147-A177-3AD203B41FA5}">
                      <a16:colId xmlns:a16="http://schemas.microsoft.com/office/drawing/2014/main" val="3113535718"/>
                    </a:ext>
                  </a:extLst>
                </a:gridCol>
                <a:gridCol w="314505">
                  <a:extLst>
                    <a:ext uri="{9D8B030D-6E8A-4147-A177-3AD203B41FA5}">
                      <a16:colId xmlns:a16="http://schemas.microsoft.com/office/drawing/2014/main" val="594929287"/>
                    </a:ext>
                  </a:extLst>
                </a:gridCol>
                <a:gridCol w="380437">
                  <a:extLst>
                    <a:ext uri="{9D8B030D-6E8A-4147-A177-3AD203B41FA5}">
                      <a16:colId xmlns:a16="http://schemas.microsoft.com/office/drawing/2014/main" val="3722681966"/>
                    </a:ext>
                  </a:extLst>
                </a:gridCol>
              </a:tblGrid>
              <a:tr h="345342">
                <a:tc rowSpan="4">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學年度</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4">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學院</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4">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單位名稱</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4">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學制班別</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4">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實習場所國別</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實習機構資訊</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TW" altLang="en-US"/>
                    </a:p>
                  </a:txBody>
                  <a:tcPr/>
                </a:tc>
                <a:tc hMerge="1">
                  <a:txBody>
                    <a:bodyPr/>
                    <a:lstStyle/>
                    <a:p>
                      <a:endParaRPr lang="zh-TW" altLang="en-US"/>
                    </a:p>
                  </a:txBody>
                  <a:tcPr/>
                </a:tc>
                <a:tc gridSpan="2">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學生</a:t>
                      </a:r>
                      <a:r>
                        <a:rPr kumimoji="0" lang="zh-TW" sz="800" b="1" i="0" u="none" strike="noStrike" kern="1200" cap="none" normalizeH="0" baseline="0" dirty="0" smtClean="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實際實習</a:t>
                      </a: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場所</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TW" altLang="en-US"/>
                    </a:p>
                  </a:txBody>
                  <a:tcPr/>
                </a:tc>
                <a:tc gridSpan="14">
                  <a:txBody>
                    <a:bodyPr/>
                    <a:lstStyle/>
                    <a:p>
                      <a:pPr marL="0" algn="ctr" defTabSz="914400" rtl="0" eaLnBrk="1" latinLnBrk="0" hangingPunct="1">
                        <a:lnSpc>
                          <a:spcPts val="1200"/>
                        </a:lnSpc>
                        <a:spcAft>
                          <a:spcPts val="0"/>
                        </a:spcAft>
                      </a:pPr>
                      <a:r>
                        <a:rPr kumimoji="0" lang="zh-TW" sz="12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學生實習權益人次</a:t>
                      </a:r>
                    </a:p>
                  </a:txBody>
                  <a:tcPr marL="64937" marR="649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rowSpan="4">
                  <a:txBody>
                    <a:bodyPr/>
                    <a:lstStyle/>
                    <a:p>
                      <a:pPr marL="0" algn="l" defTabSz="914400" rtl="0" eaLnBrk="1" latinLnBrk="0" hangingPunct="1">
                        <a:lnSpc>
                          <a:spcPts val="1200"/>
                        </a:lnSpc>
                        <a:spcAft>
                          <a:spcPts val="0"/>
                        </a:spcAft>
                      </a:pPr>
                      <a:r>
                        <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補充說明</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39504382"/>
                  </a:ext>
                </a:extLst>
              </a:tr>
              <a:tr h="316379">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rowSpan="3">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行業別</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機構名稱</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統一編號</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縣市別</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地址</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4">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投保</a:t>
                      </a:r>
                      <a:r>
                        <a:rPr kumimoji="0" lang="zh-TW" sz="800" b="1" i="0" u="none" strike="noStrike" kern="1200" cap="none" normalizeH="0" baseline="0" dirty="0" smtClean="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情形</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gridSpan="10">
                  <a:txBody>
                    <a:bodyPr/>
                    <a:lstStyle/>
                    <a:p>
                      <a:pPr marL="0" algn="ctr" defTabSz="914400" rtl="0" eaLnBrk="1" latinLnBrk="0" hangingPunct="1">
                        <a:lnSpc>
                          <a:spcPts val="1200"/>
                        </a:lnSpc>
                        <a:spcAft>
                          <a:spcPts val="0"/>
                        </a:spcAft>
                      </a:pPr>
                      <a:r>
                        <a:rPr kumimoji="0" lang="zh-TW" sz="12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實習</a:t>
                      </a:r>
                      <a:r>
                        <a:rPr kumimoji="0" lang="zh-TW" sz="1200" b="1" i="0" u="none" strike="noStrike" kern="1200" cap="none" normalizeH="0" baseline="0" dirty="0" smtClean="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待遇</a:t>
                      </a:r>
                      <a:r>
                        <a:rPr kumimoji="0" lang="en-US" altLang="zh-TW" sz="1200" b="1" i="0" u="none" strike="noStrike" kern="1200" cap="none" normalizeH="0" baseline="0" dirty="0" smtClean="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en-US"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Arial" panose="020B0604020202020204" pitchFamily="34" charset="0"/>
                        </a:rPr>
                        <a:t>114.10</a:t>
                      </a:r>
                      <a:r>
                        <a:rPr kumimoji="0" 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Arial" panose="020B0604020202020204" pitchFamily="34" charset="0"/>
                        </a:rPr>
                        <a:t>期</a:t>
                      </a:r>
                      <a:r>
                        <a:rPr kumimoji="0" lang="zh-TW" altLang="en-US"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Arial" panose="020B0604020202020204" pitchFamily="34" charset="0"/>
                        </a:rPr>
                        <a:t>調整</a:t>
                      </a:r>
                      <a:r>
                        <a:rPr kumimoji="0" 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Arial" panose="020B0604020202020204" pitchFamily="34" charset="0"/>
                        </a:rPr>
                        <a:t>欄位</a:t>
                      </a:r>
                      <a:r>
                        <a:rPr kumimoji="0" lang="en-US" altLang="zh-TW" sz="1200" b="1" i="0" u="none" strike="noStrike" kern="1200" cap="none" normalizeH="0" baseline="0" dirty="0" smtClean="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a:t>
                      </a:r>
                      <a:endParaRPr kumimoji="0" lang="zh-TW" sz="12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vMerge="1">
                  <a:txBody>
                    <a:bodyPr/>
                    <a:lstStyle/>
                    <a:p>
                      <a:endParaRPr lang="zh-TW" altLang="en-US"/>
                    </a:p>
                  </a:txBody>
                  <a:tcPr/>
                </a:tc>
                <a:extLst>
                  <a:ext uri="{0D108BD9-81ED-4DB2-BD59-A6C34878D82A}">
                    <a16:rowId xmlns:a16="http://schemas.microsoft.com/office/drawing/2014/main" val="2372816307"/>
                  </a:ext>
                </a:extLst>
              </a:tr>
              <a:tr h="250549">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rowSpan="2">
                  <a:txBody>
                    <a:bodyPr/>
                    <a:lstStyle/>
                    <a:p>
                      <a:pPr marL="0" marR="71755"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僅勞保</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marL="0" marR="71755"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僅校外實習保險</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marL="0" marR="71755"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兩者皆有</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marL="0" marR="71755"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兩者皆無</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marL="0" algn="ctr" defTabSz="914400" rtl="0" eaLnBrk="1" latinLnBrk="0" hangingPunct="1">
                        <a:lnSpc>
                          <a:spcPts val="1200"/>
                        </a:lnSpc>
                        <a:spcAft>
                          <a:spcPts val="0"/>
                        </a:spcAft>
                      </a:pPr>
                      <a:r>
                        <a:rPr kumimoji="0" lang="zh-TW" sz="12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工資</a:t>
                      </a:r>
                    </a:p>
                  </a:txBody>
                  <a:tcPr marL="64937" marR="649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hMerge="1">
                  <a:txBody>
                    <a:bodyPr/>
                    <a:lstStyle/>
                    <a:p>
                      <a:endParaRPr lang="zh-TW" altLang="en-US"/>
                    </a:p>
                  </a:txBody>
                  <a:tcPr/>
                </a:tc>
                <a:tc hMerge="1">
                  <a:txBody>
                    <a:bodyPr/>
                    <a:lstStyle/>
                    <a:p>
                      <a:endParaRPr lang="zh-TW" altLang="en-US"/>
                    </a:p>
                  </a:txBody>
                  <a:tcPr/>
                </a:tc>
                <a:tc gridSpan="3">
                  <a:txBody>
                    <a:bodyPr/>
                    <a:lstStyle/>
                    <a:p>
                      <a:pPr marL="0" algn="ctr" defTabSz="914400" rtl="0" eaLnBrk="1" latinLnBrk="0" hangingPunct="1">
                        <a:lnSpc>
                          <a:spcPts val="1200"/>
                        </a:lnSpc>
                        <a:spcAft>
                          <a:spcPts val="0"/>
                        </a:spcAft>
                      </a:pPr>
                      <a:r>
                        <a:rPr kumimoji="0" lang="zh-TW" sz="1200" b="1" i="0" u="none" strike="noStrike" kern="1200" cap="none" normalizeH="0" baseline="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獎學金</a:t>
                      </a:r>
                    </a:p>
                  </a:txBody>
                  <a:tcPr marL="64937" marR="649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hMerge="1">
                  <a:txBody>
                    <a:bodyPr/>
                    <a:lstStyle/>
                    <a:p>
                      <a:endParaRPr lang="zh-TW" altLang="en-US"/>
                    </a:p>
                  </a:txBody>
                  <a:tcPr/>
                </a:tc>
                <a:tc hMerge="1">
                  <a:txBody>
                    <a:bodyPr/>
                    <a:lstStyle/>
                    <a:p>
                      <a:endParaRPr lang="zh-TW" altLang="en-US"/>
                    </a:p>
                  </a:txBody>
                  <a:tcPr/>
                </a:tc>
                <a:tc gridSpan="3">
                  <a:txBody>
                    <a:bodyPr/>
                    <a:lstStyle/>
                    <a:p>
                      <a:pPr marL="0" algn="ctr" defTabSz="914400" rtl="0" eaLnBrk="1" latinLnBrk="0" hangingPunct="1">
                        <a:lnSpc>
                          <a:spcPts val="1200"/>
                        </a:lnSpc>
                        <a:spcAft>
                          <a:spcPts val="0"/>
                        </a:spcAft>
                      </a:pPr>
                      <a:r>
                        <a:rPr kumimoji="0" lang="zh-TW" sz="12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津貼</a:t>
                      </a:r>
                    </a:p>
                  </a:txBody>
                  <a:tcPr marL="64937" marR="649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hMerge="1">
                  <a:txBody>
                    <a:bodyPr/>
                    <a:lstStyle/>
                    <a:p>
                      <a:endParaRPr lang="zh-TW" altLang="en-US"/>
                    </a:p>
                  </a:txBody>
                  <a:tcPr/>
                </a:tc>
                <a:tc hMerge="1">
                  <a:txBody>
                    <a:bodyPr/>
                    <a:lstStyle/>
                    <a:p>
                      <a:endParaRPr lang="zh-TW" altLang="en-US"/>
                    </a:p>
                  </a:txBody>
                  <a:tcPr/>
                </a:tc>
                <a:tc rowSpan="2">
                  <a:txBody>
                    <a:bodyPr/>
                    <a:lstStyle/>
                    <a:p>
                      <a:pPr marL="0" marR="71755" algn="ctr" defTabSz="914400" rtl="0" eaLnBrk="1" latinLnBrk="0" hangingPunct="1">
                        <a:lnSpc>
                          <a:spcPts val="1600"/>
                        </a:lnSpc>
                        <a:spcAft>
                          <a:spcPts val="0"/>
                        </a:spcAft>
                      </a:pPr>
                      <a:r>
                        <a:rPr kumimoji="0" lang="zh-TW" sz="12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無</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vMerge="1">
                  <a:txBody>
                    <a:bodyPr/>
                    <a:lstStyle/>
                    <a:p>
                      <a:endParaRPr lang="zh-TW" altLang="en-US"/>
                    </a:p>
                  </a:txBody>
                  <a:tcPr/>
                </a:tc>
                <a:extLst>
                  <a:ext uri="{0D108BD9-81ED-4DB2-BD59-A6C34878D82A}">
                    <a16:rowId xmlns:a16="http://schemas.microsoft.com/office/drawing/2014/main" val="1101165122"/>
                  </a:ext>
                </a:extLst>
              </a:tr>
              <a:tr h="423672">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a:txBody>
                    <a:bodyPr/>
                    <a:lstStyle/>
                    <a:p>
                      <a:pPr marL="0" algn="l" defTabSz="914400" rtl="0" eaLnBrk="1" latinLnBrk="0" hangingPunct="1">
                        <a:lnSpc>
                          <a:spcPts val="1200"/>
                        </a:lnSpc>
                        <a:spcAft>
                          <a:spcPts val="0"/>
                        </a:spcAft>
                      </a:pPr>
                      <a:r>
                        <a:rPr kumimoji="0" lang="zh-TW" sz="800" b="1" i="0" u="none" strike="noStrike" kern="1200" cap="none" normalizeH="0" baseline="0" dirty="0" smtClean="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給付</a:t>
                      </a: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類型</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金額</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人次</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給付類型</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金額</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人次</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給付類型</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金額</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人次</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endParaRPr lang="zh-TW" altLang="en-US"/>
                    </a:p>
                  </a:txBody>
                  <a:tcPr/>
                </a:tc>
                <a:tc vMerge="1">
                  <a:txBody>
                    <a:bodyPr/>
                    <a:lstStyle/>
                    <a:p>
                      <a:endParaRPr lang="zh-TW" altLang="en-US"/>
                    </a:p>
                  </a:txBody>
                  <a:tcPr/>
                </a:tc>
                <a:extLst>
                  <a:ext uri="{0D108BD9-81ED-4DB2-BD59-A6C34878D82A}">
                    <a16:rowId xmlns:a16="http://schemas.microsoft.com/office/drawing/2014/main" val="1477393347"/>
                  </a:ext>
                </a:extLst>
              </a:tr>
              <a:tr h="678835">
                <a:tc>
                  <a:txBody>
                    <a:bodyPr/>
                    <a:lstStyle/>
                    <a:p>
                      <a:pPr marL="0" algn="l"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月薪</a:t>
                      </a:r>
                    </a:p>
                    <a:p>
                      <a:pPr marL="0" algn="l"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時薪</a:t>
                      </a:r>
                    </a:p>
                    <a:p>
                      <a:pPr marL="0" marR="0" indent="0" algn="l" defTabSz="914400" rtl="0" eaLnBrk="1" fontAlgn="auto" latinLnBrk="0" hangingPunct="1">
                        <a:lnSpc>
                          <a:spcPts val="1200"/>
                        </a:lnSpc>
                        <a:spcBef>
                          <a:spcPts val="0"/>
                        </a:spcBef>
                        <a:spcAft>
                          <a:spcPts val="0"/>
                        </a:spcAft>
                        <a:buClrTx/>
                        <a:buSzTx/>
                        <a:buFontTx/>
                        <a:buNone/>
                        <a:tabLst/>
                        <a:defRPr/>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其他</a:t>
                      </a:r>
                      <a:r>
                        <a:rPr kumimoji="0" lang="zh-TW" sz="800" b="1" i="0" u="none" strike="noStrike" kern="1200" cap="none" normalizeH="0" baseline="0" dirty="0" smtClean="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月給</a:t>
                      </a:r>
                    </a:p>
                    <a:p>
                      <a:pPr marL="0" algn="l"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一次性</a:t>
                      </a:r>
                    </a:p>
                    <a:p>
                      <a:pPr marL="0" algn="l"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其他</a:t>
                      </a:r>
                      <a:r>
                        <a:rPr kumimoji="0" lang="zh-TW" sz="800" b="1" i="0" u="none" strike="noStrike" kern="1200" cap="none" normalizeH="0" baseline="0" dirty="0" smtClean="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月給</a:t>
                      </a:r>
                    </a:p>
                    <a:p>
                      <a:pPr marL="0" algn="l"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一次性</a:t>
                      </a:r>
                    </a:p>
                    <a:p>
                      <a:pPr marL="0" marR="0" indent="0" algn="l" defTabSz="914400" rtl="0" eaLnBrk="1" fontAlgn="auto" latinLnBrk="0" hangingPunct="1">
                        <a:lnSpc>
                          <a:spcPts val="1200"/>
                        </a:lnSpc>
                        <a:spcBef>
                          <a:spcPts val="0"/>
                        </a:spcBef>
                        <a:spcAft>
                          <a:spcPts val="0"/>
                        </a:spcAft>
                        <a:buClrTx/>
                        <a:buSzTx/>
                        <a:buFontTx/>
                        <a:buNone/>
                        <a:tabLst/>
                        <a:defRPr/>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其他</a:t>
                      </a:r>
                      <a:r>
                        <a:rPr kumimoji="0" lang="zh-TW" sz="800" b="1" i="0" u="none" strike="noStrike" kern="1200" cap="none" normalizeH="0" baseline="0" dirty="0" smtClean="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endParaRPr kumimoji="0" lang="zh-TW" altLang="zh-TW" sz="800" b="1" i="0" u="none" strike="noStrike" kern="1200" cap="none" normalizeH="0" baseline="0" dirty="0" smtClean="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vert="ea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vert="ea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68372344"/>
                  </a:ext>
                </a:extLst>
              </a:tr>
            </a:tbl>
          </a:graphicData>
        </a:graphic>
      </p:graphicFrame>
    </p:spTree>
    <p:extLst>
      <p:ext uri="{BB962C8B-B14F-4D97-AF65-F5344CB8AC3E}">
        <p14:creationId xmlns:p14="http://schemas.microsoft.com/office/powerpoint/2010/main" val="19865106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ectangle 47"/>
          <p:cNvSpPr>
            <a:spLocks noChangeArrowheads="1"/>
          </p:cNvSpPr>
          <p:nvPr/>
        </p:nvSpPr>
        <p:spPr bwMode="gray">
          <a:xfrm>
            <a:off x="3569" y="7006"/>
            <a:ext cx="890140" cy="400110"/>
          </a:xfrm>
          <a:prstGeom prst="rect">
            <a:avLst/>
          </a:prstGeom>
          <a:noFill/>
          <a:ln>
            <a:noFill/>
          </a:ln>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defRPr/>
            </a:pPr>
            <a:r>
              <a:rPr lang="en-US" altLang="zh-TW" sz="2000" b="1" dirty="0" smtClean="0">
                <a:solidFill>
                  <a:srgbClr val="000000"/>
                </a:solidFill>
                <a:cs typeface="Arial" panose="020B0604020202020204" pitchFamily="34" charset="0"/>
              </a:rPr>
              <a:t>4.4</a:t>
            </a:r>
            <a:endParaRPr lang="en-US" altLang="zh-TW" sz="2000" b="1" dirty="0">
              <a:solidFill>
                <a:srgbClr val="000000"/>
              </a:solidFill>
              <a:cs typeface="Arial" panose="020B0604020202020204" pitchFamily="34" charset="0"/>
            </a:endParaRPr>
          </a:p>
        </p:txBody>
      </p:sp>
      <p:sp>
        <p:nvSpPr>
          <p:cNvPr id="7" name="Rectangle 2"/>
          <p:cNvSpPr>
            <a:spLocks noGrp="1" noChangeArrowheads="1"/>
          </p:cNvSpPr>
          <p:nvPr>
            <p:ph type="title"/>
          </p:nvPr>
        </p:nvSpPr>
        <p:spPr>
          <a:xfrm>
            <a:off x="9336" y="363118"/>
            <a:ext cx="12182664" cy="498548"/>
          </a:xfrm>
        </p:spPr>
        <p:txBody>
          <a:bodyPr anchor="t">
            <a:noAutofit/>
          </a:bodyPr>
          <a:lstStyle/>
          <a:p>
            <a:pPr algn="l">
              <a:defRPr/>
            </a:pPr>
            <a:r>
              <a:rPr lang="zh-TW" altLang="en-US"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學</a:t>
            </a:r>
            <a:r>
              <a:rPr lang="en-US" altLang="zh-TW" sz="30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10-2.</a:t>
            </a:r>
            <a:r>
              <a:rPr lang="zh-TW" altLang="zh-TW" sz="30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學生實習機構及權益保障</a:t>
            </a:r>
            <a:r>
              <a:rPr lang="en-US" altLang="zh-TW"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	</a:t>
            </a:r>
            <a:r>
              <a:rPr lang="zh-TW" altLang="en-US"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   </a:t>
            </a:r>
            <a:r>
              <a:rPr lang="en-US" altLang="zh-TW"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					(10</a:t>
            </a:r>
            <a:r>
              <a:rPr lang="zh-TW" altLang="zh-TW" sz="30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月</a:t>
            </a:r>
            <a:r>
              <a:rPr lang="zh-TW" altLang="zh-TW"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填報</a:t>
            </a:r>
            <a:r>
              <a:rPr lang="en-US" altLang="zh-TW"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endParaRPr lang="zh-TW" altLang="en-US" sz="3000" b="1" dirty="0">
              <a:solidFill>
                <a:srgbClr val="000000"/>
              </a:solidFill>
              <a:latin typeface="Arial" panose="020B0604020202020204" pitchFamily="34" charset="0"/>
              <a:ea typeface="微軟正黑體" panose="020B0604030504040204" pitchFamily="34" charset="-120"/>
              <a:cs typeface="Arial" panose="020B0604020202020204" pitchFamily="34" charset="0"/>
            </a:endParaRPr>
          </a:p>
        </p:txBody>
      </p:sp>
      <p:sp>
        <p:nvSpPr>
          <p:cNvPr id="6" name="矩形 5"/>
          <p:cNvSpPr/>
          <p:nvPr/>
        </p:nvSpPr>
        <p:spPr>
          <a:xfrm>
            <a:off x="137159" y="2876583"/>
            <a:ext cx="11896343" cy="3908121"/>
          </a:xfrm>
          <a:prstGeom prst="rect">
            <a:avLst/>
          </a:prstGeom>
        </p:spPr>
        <p:txBody>
          <a:bodyPr wrap="square">
            <a:spAutoFit/>
          </a:bodyPr>
          <a:lstStyle/>
          <a:p>
            <a:pPr algn="just">
              <a:lnSpc>
                <a:spcPts val="3000"/>
              </a:lnSpc>
              <a:spcBef>
                <a:spcPts val="0"/>
              </a:spcBef>
              <a:spcAft>
                <a:spcPts val="0"/>
              </a:spcAft>
              <a:tabLst>
                <a:tab pos="30480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altLang="zh-TW" sz="2200" dirty="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en-US" altLang="zh-TW" sz="22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114.10</a:t>
            </a:r>
            <a:r>
              <a:rPr lang="zh-TW" altLang="en-US" sz="22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期</a:t>
            </a:r>
            <a:r>
              <a:rPr lang="en-US" altLang="zh-TW" sz="22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en-US" sz="22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修正填表說明</a:t>
            </a:r>
            <a:r>
              <a:rPr lang="en-US" altLang="zh-TW" sz="22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endParaRPr lang="en-US" altLang="zh-TW" sz="2200" b="1" dirty="0" smtClean="0">
              <a:solidFill>
                <a:srgbClr val="0000FF"/>
              </a:solidFill>
              <a:latin typeface="Arial" panose="020B0604020202020204" pitchFamily="34" charset="0"/>
              <a:ea typeface="微軟正黑體" panose="020B0604030504040204" pitchFamily="34" charset="-120"/>
              <a:cs typeface="Arial" panose="020B0604020202020204" pitchFamily="34" charset="0"/>
            </a:endParaRPr>
          </a:p>
          <a:p>
            <a:pPr marL="342900" indent="-342900" algn="just">
              <a:lnSpc>
                <a:spcPts val="3000"/>
              </a:lnSpc>
              <a:spcBef>
                <a:spcPts val="0"/>
              </a:spcBef>
              <a:spcAft>
                <a:spcPts val="0"/>
              </a:spcAft>
              <a:buFont typeface="Wingdings" panose="05000000000000000000" pitchFamily="2" charset="2"/>
              <a:buChar char="l"/>
              <a:tabLst>
                <a:tab pos="30480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zh-TW" altLang="en-US" sz="22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實習待遇</a:t>
            </a:r>
            <a:r>
              <a:rPr lang="zh-TW" altLang="en-US" sz="2200" dirty="0" smtClean="0"/>
              <a:t>：</a:t>
            </a:r>
            <a:r>
              <a:rPr lang="zh-TW" altLang="zh-TW" sz="22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請填報學校前一學年度安排學生實習待遇為【工資；獎學金；津貼；無】等類</a:t>
            </a:r>
            <a:r>
              <a:rPr lang="zh-TW" altLang="en-US" sz="22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zh-TW" sz="22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若</a:t>
            </a:r>
            <a:r>
              <a:rPr lang="zh-TW" altLang="zh-TW" sz="22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實習待遇為【工資；獎學金；津貼】者，請分別填報【給付類型、金額及人次】等資訊</a:t>
            </a:r>
            <a:r>
              <a:rPr lang="zh-TW" altLang="en-US" sz="22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endParaRPr lang="en-US" altLang="zh-TW" sz="22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endParaRPr>
          </a:p>
          <a:p>
            <a:pPr marL="342900" indent="-342900" algn="just">
              <a:lnSpc>
                <a:spcPts val="3000"/>
              </a:lnSpc>
              <a:spcBef>
                <a:spcPts val="0"/>
              </a:spcBef>
              <a:spcAft>
                <a:spcPts val="0"/>
              </a:spcAft>
              <a:buFont typeface="Wingdings" panose="05000000000000000000" pitchFamily="2" charset="2"/>
              <a:buChar char="l"/>
              <a:tabLst>
                <a:tab pos="30480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zh-TW" altLang="zh-TW" sz="22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若</a:t>
            </a:r>
            <a:r>
              <a:rPr lang="zh-TW" altLang="zh-TW" sz="2200" dirty="0">
                <a:solidFill>
                  <a:srgbClr val="000000"/>
                </a:solidFill>
                <a:latin typeface="Arial" panose="020B0604020202020204" pitchFamily="34" charset="0"/>
                <a:ea typeface="微軟正黑體" panose="020B0604030504040204" pitchFamily="34" charset="-120"/>
                <a:cs typeface="Arial" panose="020B0604020202020204" pitchFamily="34" charset="0"/>
              </a:rPr>
              <a:t>實習合約給薪</a:t>
            </a:r>
            <a:r>
              <a:rPr lang="zh-TW" altLang="zh-TW" sz="22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非以「月」為單位者，請依實習合約所載明每月實習時數</a:t>
            </a:r>
            <a:r>
              <a:rPr lang="zh-TW" altLang="zh-TW" sz="2200" b="1" dirty="0" smtClean="0">
                <a:solidFill>
                  <a:srgbClr val="FF0000"/>
                </a:solidFill>
                <a:latin typeface="Arial" panose="020B0604020202020204" pitchFamily="34" charset="0"/>
                <a:ea typeface="微軟正黑體" panose="020B0604030504040204" pitchFamily="34" charset="-120"/>
                <a:cs typeface="Arial" panose="020B0604020202020204" pitchFamily="34" charset="0"/>
              </a:rPr>
              <a:t>，換算</a:t>
            </a:r>
            <a:r>
              <a:rPr lang="zh-TW" altLang="zh-TW" sz="22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為「每月給付之金額」</a:t>
            </a:r>
            <a:r>
              <a:rPr lang="zh-TW" altLang="zh-TW" sz="22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endParaRPr lang="en-US" altLang="zh-TW" sz="22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endParaRPr>
          </a:p>
          <a:p>
            <a:pPr marL="342900" indent="-342900" algn="just">
              <a:lnSpc>
                <a:spcPts val="3000"/>
              </a:lnSpc>
              <a:spcBef>
                <a:spcPts val="0"/>
              </a:spcBef>
              <a:spcAft>
                <a:spcPts val="0"/>
              </a:spcAft>
              <a:buFont typeface="Wingdings" panose="05000000000000000000" pitchFamily="2" charset="2"/>
              <a:buChar char="l"/>
              <a:tabLst>
                <a:tab pos="30480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zh-TW" altLang="zh-TW" sz="22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若</a:t>
            </a:r>
            <a:r>
              <a:rPr lang="zh-TW" altLang="zh-TW" sz="2200" dirty="0">
                <a:solidFill>
                  <a:srgbClr val="000000"/>
                </a:solidFill>
                <a:latin typeface="Arial" panose="020B0604020202020204" pitchFamily="34" charset="0"/>
                <a:ea typeface="微軟正黑體" panose="020B0604030504040204" pitchFamily="34" charset="-120"/>
                <a:cs typeface="Arial" panose="020B0604020202020204" pitchFamily="34" charset="0"/>
              </a:rPr>
              <a:t>實習合約給薪</a:t>
            </a:r>
            <a:r>
              <a:rPr lang="zh-TW" altLang="zh-TW" sz="22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以「外幣」計者，請依該「合約生效首日」當日臺灣銀行歷史匯率之即期匯率</a:t>
            </a:r>
            <a:r>
              <a:rPr lang="en-US" altLang="zh-TW" sz="22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a:t>
            </a:r>
            <a:r>
              <a:rPr lang="zh-TW" altLang="zh-TW" sz="22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本行買入為換算基準</a:t>
            </a:r>
            <a:r>
              <a:rPr lang="zh-TW" altLang="zh-TW" sz="22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，若合約生效首日並無匯率收盤資料，請以「合約生效首日」往後起算有匯率資料之日為準。</a:t>
            </a:r>
            <a:r>
              <a:rPr lang="zh-TW" altLang="zh-TW" sz="2200" dirty="0">
                <a:solidFill>
                  <a:srgbClr val="000000"/>
                </a:solidFill>
                <a:latin typeface="Arial" panose="020B0604020202020204" pitchFamily="34" charset="0"/>
                <a:ea typeface="微軟正黑體" panose="020B0604030504040204" pitchFamily="34" charset="-120"/>
                <a:cs typeface="Arial" panose="020B0604020202020204" pitchFamily="34" charset="0"/>
              </a:rPr>
              <a:t>例如：「合約生效首日」為星期六，因當日及隔日</a:t>
            </a:r>
            <a:r>
              <a:rPr lang="en-US" altLang="zh-TW" sz="2200" dirty="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zh-TW" sz="2200" dirty="0">
                <a:solidFill>
                  <a:srgbClr val="000000"/>
                </a:solidFill>
                <a:latin typeface="Arial" panose="020B0604020202020204" pitchFamily="34" charset="0"/>
                <a:ea typeface="微軟正黑體" panose="020B0604030504040204" pitchFamily="34" charset="-120"/>
                <a:cs typeface="Arial" panose="020B0604020202020204" pitchFamily="34" charset="0"/>
              </a:rPr>
              <a:t>星期日</a:t>
            </a:r>
            <a:r>
              <a:rPr lang="en-US" altLang="zh-TW" sz="2200" dirty="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zh-TW" sz="2200" dirty="0">
                <a:solidFill>
                  <a:srgbClr val="000000"/>
                </a:solidFill>
                <a:latin typeface="Arial" panose="020B0604020202020204" pitchFamily="34" charset="0"/>
                <a:ea typeface="微軟正黑體" panose="020B0604030504040204" pitchFamily="34" charset="-120"/>
                <a:cs typeface="Arial" panose="020B0604020202020204" pitchFamily="34" charset="0"/>
              </a:rPr>
              <a:t>並無外匯收盤資料，故請以星期一之匯率資料計算</a:t>
            </a:r>
            <a:r>
              <a:rPr lang="zh-TW" altLang="zh-TW" sz="22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endParaRPr lang="en-US" altLang="zh-TW" sz="22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endParaRPr>
          </a:p>
          <a:p>
            <a:pPr marL="342900" indent="-342900" algn="just">
              <a:lnSpc>
                <a:spcPts val="3000"/>
              </a:lnSpc>
              <a:spcBef>
                <a:spcPts val="0"/>
              </a:spcBef>
              <a:spcAft>
                <a:spcPts val="0"/>
              </a:spcAft>
              <a:buClr>
                <a:schemeClr val="tx1"/>
              </a:buClr>
              <a:buFont typeface="Wingdings" panose="05000000000000000000" pitchFamily="2" charset="2"/>
              <a:buChar char="l"/>
              <a:tabLst>
                <a:tab pos="30480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zh-TW" altLang="en-US" sz="2200" b="1" dirty="0" smtClean="0">
                <a:solidFill>
                  <a:srgbClr val="FF0000"/>
                </a:solidFill>
                <a:latin typeface="Arial" panose="020B0604020202020204" pitchFamily="34" charset="0"/>
                <a:ea typeface="微軟正黑體" panose="020B0604030504040204" pitchFamily="34" charset="-120"/>
                <a:cs typeface="Arial" panose="020B0604020202020204" pitchFamily="34" charset="0"/>
              </a:rPr>
              <a:t>換算之金額</a:t>
            </a:r>
            <a:r>
              <a:rPr lang="zh-TW" altLang="en-US" sz="22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請四捨五入以「整數」填列</a:t>
            </a:r>
            <a:r>
              <a:rPr lang="zh-TW" altLang="en-US" sz="22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en-US" sz="1600" b="1" dirty="0">
                <a:solidFill>
                  <a:srgbClr val="0000FF"/>
                </a:solidFill>
                <a:latin typeface="Arial" panose="020B0604020202020204" pitchFamily="34" charset="0"/>
                <a:ea typeface="微軟正黑體" panose="020B0604030504040204" pitchFamily="34" charset="-120"/>
                <a:cs typeface="Arial" panose="020B0604020202020204" pitchFamily="34" charset="0"/>
              </a:rPr>
              <a:t>表冊</a:t>
            </a:r>
            <a:r>
              <a:rPr lang="en-US" altLang="zh-TW" sz="1600" b="1" dirty="0">
                <a:solidFill>
                  <a:srgbClr val="0000FF"/>
                </a:solidFill>
                <a:latin typeface="Arial" panose="020B0604020202020204" pitchFamily="34" charset="0"/>
                <a:ea typeface="微軟正黑體" panose="020B0604030504040204" pitchFamily="34" charset="-120"/>
                <a:cs typeface="Arial" panose="020B0604020202020204" pitchFamily="34" charset="0"/>
              </a:rPr>
              <a:t>P.64</a:t>
            </a:r>
            <a:r>
              <a:rPr lang="zh-TW" altLang="en-US" sz="1600" b="1" dirty="0">
                <a:solidFill>
                  <a:srgbClr val="0000FF"/>
                </a:solidFill>
                <a:latin typeface="Arial" panose="020B0604020202020204" pitchFamily="34" charset="0"/>
                <a:ea typeface="微軟正黑體" panose="020B0604030504040204" pitchFamily="34" charset="-120"/>
                <a:cs typeface="Arial" panose="020B0604020202020204" pitchFamily="34" charset="0"/>
              </a:rPr>
              <a:t>文字內容尚未增列，會後一併公告修正</a:t>
            </a:r>
            <a:r>
              <a:rPr lang="zh-TW" altLang="en-US" sz="1600" b="1" dirty="0" smtClean="0">
                <a:solidFill>
                  <a:srgbClr val="0000FF"/>
                </a:solidFill>
                <a:latin typeface="Arial" panose="020B0604020202020204" pitchFamily="34" charset="0"/>
                <a:ea typeface="微軟正黑體" panose="020B0604030504040204" pitchFamily="34" charset="-120"/>
                <a:cs typeface="Arial" panose="020B0604020202020204" pitchFamily="34" charset="0"/>
              </a:rPr>
              <a:t>對照表</a:t>
            </a:r>
            <a:r>
              <a:rPr lang="zh-TW" altLang="en-US" sz="1600" b="1" dirty="0">
                <a:solidFill>
                  <a:srgbClr val="0000FF"/>
                </a:solidFill>
                <a:latin typeface="Arial" panose="020B0604020202020204" pitchFamily="34" charset="0"/>
                <a:ea typeface="微軟正黑體" panose="020B0604030504040204" pitchFamily="34" charset="-120"/>
                <a:cs typeface="Arial" panose="020B0604020202020204" pitchFamily="34" charset="0"/>
              </a:rPr>
              <a:t>。</a:t>
            </a:r>
            <a:endParaRPr lang="en-US" altLang="zh-TW" sz="1600" b="1" dirty="0">
              <a:solidFill>
                <a:srgbClr val="000000"/>
              </a:solidFill>
              <a:latin typeface="Arial" panose="020B0604020202020204" pitchFamily="34" charset="0"/>
              <a:ea typeface="微軟正黑體" panose="020B0604030504040204" pitchFamily="34" charset="-120"/>
              <a:cs typeface="Arial" panose="020B0604020202020204" pitchFamily="34" charset="0"/>
            </a:endParaRPr>
          </a:p>
        </p:txBody>
      </p:sp>
      <p:graphicFrame>
        <p:nvGraphicFramePr>
          <p:cNvPr id="8" name="表格 7"/>
          <p:cNvGraphicFramePr>
            <a:graphicFrameLocks noGrp="1"/>
          </p:cNvGraphicFramePr>
          <p:nvPr>
            <p:extLst>
              <p:ext uri="{D42A27DB-BD31-4B8C-83A1-F6EECF244321}">
                <p14:modId xmlns:p14="http://schemas.microsoft.com/office/powerpoint/2010/main" val="908631336"/>
              </p:ext>
            </p:extLst>
          </p:nvPr>
        </p:nvGraphicFramePr>
        <p:xfrm>
          <a:off x="137830" y="861666"/>
          <a:ext cx="11895672" cy="2014777"/>
        </p:xfrm>
        <a:graphic>
          <a:graphicData uri="http://schemas.openxmlformats.org/drawingml/2006/table">
            <a:tbl>
              <a:tblPr firstRow="1" firstCol="1" bandRow="1"/>
              <a:tblGrid>
                <a:gridCol w="246218">
                  <a:extLst>
                    <a:ext uri="{9D8B030D-6E8A-4147-A177-3AD203B41FA5}">
                      <a16:colId xmlns:a16="http://schemas.microsoft.com/office/drawing/2014/main" val="4008184815"/>
                    </a:ext>
                  </a:extLst>
                </a:gridCol>
                <a:gridCol w="201168">
                  <a:extLst>
                    <a:ext uri="{9D8B030D-6E8A-4147-A177-3AD203B41FA5}">
                      <a16:colId xmlns:a16="http://schemas.microsoft.com/office/drawing/2014/main" val="2150226042"/>
                    </a:ext>
                  </a:extLst>
                </a:gridCol>
                <a:gridCol w="173736">
                  <a:extLst>
                    <a:ext uri="{9D8B030D-6E8A-4147-A177-3AD203B41FA5}">
                      <a16:colId xmlns:a16="http://schemas.microsoft.com/office/drawing/2014/main" val="556411653"/>
                    </a:ext>
                  </a:extLst>
                </a:gridCol>
                <a:gridCol w="192024">
                  <a:extLst>
                    <a:ext uri="{9D8B030D-6E8A-4147-A177-3AD203B41FA5}">
                      <a16:colId xmlns:a16="http://schemas.microsoft.com/office/drawing/2014/main" val="1735472475"/>
                    </a:ext>
                  </a:extLst>
                </a:gridCol>
                <a:gridCol w="210312">
                  <a:extLst>
                    <a:ext uri="{9D8B030D-6E8A-4147-A177-3AD203B41FA5}">
                      <a16:colId xmlns:a16="http://schemas.microsoft.com/office/drawing/2014/main" val="2570597361"/>
                    </a:ext>
                  </a:extLst>
                </a:gridCol>
                <a:gridCol w="210312">
                  <a:extLst>
                    <a:ext uri="{9D8B030D-6E8A-4147-A177-3AD203B41FA5}">
                      <a16:colId xmlns:a16="http://schemas.microsoft.com/office/drawing/2014/main" val="3705450189"/>
                    </a:ext>
                  </a:extLst>
                </a:gridCol>
                <a:gridCol w="402336">
                  <a:extLst>
                    <a:ext uri="{9D8B030D-6E8A-4147-A177-3AD203B41FA5}">
                      <a16:colId xmlns:a16="http://schemas.microsoft.com/office/drawing/2014/main" val="1272193864"/>
                    </a:ext>
                  </a:extLst>
                </a:gridCol>
                <a:gridCol w="411480">
                  <a:extLst>
                    <a:ext uri="{9D8B030D-6E8A-4147-A177-3AD203B41FA5}">
                      <a16:colId xmlns:a16="http://schemas.microsoft.com/office/drawing/2014/main" val="3889374029"/>
                    </a:ext>
                  </a:extLst>
                </a:gridCol>
                <a:gridCol w="585216">
                  <a:extLst>
                    <a:ext uri="{9D8B030D-6E8A-4147-A177-3AD203B41FA5}">
                      <a16:colId xmlns:a16="http://schemas.microsoft.com/office/drawing/2014/main" val="843182655"/>
                    </a:ext>
                  </a:extLst>
                </a:gridCol>
                <a:gridCol w="731520">
                  <a:extLst>
                    <a:ext uri="{9D8B030D-6E8A-4147-A177-3AD203B41FA5}">
                      <a16:colId xmlns:a16="http://schemas.microsoft.com/office/drawing/2014/main" val="1630442864"/>
                    </a:ext>
                  </a:extLst>
                </a:gridCol>
                <a:gridCol w="621792">
                  <a:extLst>
                    <a:ext uri="{9D8B030D-6E8A-4147-A177-3AD203B41FA5}">
                      <a16:colId xmlns:a16="http://schemas.microsoft.com/office/drawing/2014/main" val="3503463009"/>
                    </a:ext>
                  </a:extLst>
                </a:gridCol>
                <a:gridCol w="621792">
                  <a:extLst>
                    <a:ext uri="{9D8B030D-6E8A-4147-A177-3AD203B41FA5}">
                      <a16:colId xmlns:a16="http://schemas.microsoft.com/office/drawing/2014/main" val="4286134012"/>
                    </a:ext>
                  </a:extLst>
                </a:gridCol>
                <a:gridCol w="557784">
                  <a:extLst>
                    <a:ext uri="{9D8B030D-6E8A-4147-A177-3AD203B41FA5}">
                      <a16:colId xmlns:a16="http://schemas.microsoft.com/office/drawing/2014/main" val="4278511865"/>
                    </a:ext>
                  </a:extLst>
                </a:gridCol>
                <a:gridCol w="649224">
                  <a:extLst>
                    <a:ext uri="{9D8B030D-6E8A-4147-A177-3AD203B41FA5}">
                      <a16:colId xmlns:a16="http://schemas.microsoft.com/office/drawing/2014/main" val="3528157265"/>
                    </a:ext>
                  </a:extLst>
                </a:gridCol>
                <a:gridCol w="850392">
                  <a:extLst>
                    <a:ext uri="{9D8B030D-6E8A-4147-A177-3AD203B41FA5}">
                      <a16:colId xmlns:a16="http://schemas.microsoft.com/office/drawing/2014/main" val="3831540940"/>
                    </a:ext>
                  </a:extLst>
                </a:gridCol>
                <a:gridCol w="585216">
                  <a:extLst>
                    <a:ext uri="{9D8B030D-6E8A-4147-A177-3AD203B41FA5}">
                      <a16:colId xmlns:a16="http://schemas.microsoft.com/office/drawing/2014/main" val="3598535930"/>
                    </a:ext>
                  </a:extLst>
                </a:gridCol>
                <a:gridCol w="548640">
                  <a:extLst>
                    <a:ext uri="{9D8B030D-6E8A-4147-A177-3AD203B41FA5}">
                      <a16:colId xmlns:a16="http://schemas.microsoft.com/office/drawing/2014/main" val="3694896986"/>
                    </a:ext>
                  </a:extLst>
                </a:gridCol>
                <a:gridCol w="749808">
                  <a:extLst>
                    <a:ext uri="{9D8B030D-6E8A-4147-A177-3AD203B41FA5}">
                      <a16:colId xmlns:a16="http://schemas.microsoft.com/office/drawing/2014/main" val="2767886972"/>
                    </a:ext>
                  </a:extLst>
                </a:gridCol>
                <a:gridCol w="493776">
                  <a:extLst>
                    <a:ext uri="{9D8B030D-6E8A-4147-A177-3AD203B41FA5}">
                      <a16:colId xmlns:a16="http://schemas.microsoft.com/office/drawing/2014/main" val="1550950004"/>
                    </a:ext>
                  </a:extLst>
                </a:gridCol>
                <a:gridCol w="484632">
                  <a:extLst>
                    <a:ext uri="{9D8B030D-6E8A-4147-A177-3AD203B41FA5}">
                      <a16:colId xmlns:a16="http://schemas.microsoft.com/office/drawing/2014/main" val="190707523"/>
                    </a:ext>
                  </a:extLst>
                </a:gridCol>
                <a:gridCol w="758952">
                  <a:extLst>
                    <a:ext uri="{9D8B030D-6E8A-4147-A177-3AD203B41FA5}">
                      <a16:colId xmlns:a16="http://schemas.microsoft.com/office/drawing/2014/main" val="2577366269"/>
                    </a:ext>
                  </a:extLst>
                </a:gridCol>
                <a:gridCol w="457200">
                  <a:extLst>
                    <a:ext uri="{9D8B030D-6E8A-4147-A177-3AD203B41FA5}">
                      <a16:colId xmlns:a16="http://schemas.microsoft.com/office/drawing/2014/main" val="1246855038"/>
                    </a:ext>
                  </a:extLst>
                </a:gridCol>
                <a:gridCol w="457200">
                  <a:extLst>
                    <a:ext uri="{9D8B030D-6E8A-4147-A177-3AD203B41FA5}">
                      <a16:colId xmlns:a16="http://schemas.microsoft.com/office/drawing/2014/main" val="3113535718"/>
                    </a:ext>
                  </a:extLst>
                </a:gridCol>
                <a:gridCol w="314505">
                  <a:extLst>
                    <a:ext uri="{9D8B030D-6E8A-4147-A177-3AD203B41FA5}">
                      <a16:colId xmlns:a16="http://schemas.microsoft.com/office/drawing/2014/main" val="594929287"/>
                    </a:ext>
                  </a:extLst>
                </a:gridCol>
                <a:gridCol w="380437">
                  <a:extLst>
                    <a:ext uri="{9D8B030D-6E8A-4147-A177-3AD203B41FA5}">
                      <a16:colId xmlns:a16="http://schemas.microsoft.com/office/drawing/2014/main" val="3722681966"/>
                    </a:ext>
                  </a:extLst>
                </a:gridCol>
              </a:tblGrid>
              <a:tr h="345342">
                <a:tc rowSpan="4">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學年度</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4">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學院</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4">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單位名稱</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4">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學制班別</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4">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實習場所國別</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實習機構資訊</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TW" altLang="en-US"/>
                    </a:p>
                  </a:txBody>
                  <a:tcPr/>
                </a:tc>
                <a:tc hMerge="1">
                  <a:txBody>
                    <a:bodyPr/>
                    <a:lstStyle/>
                    <a:p>
                      <a:endParaRPr lang="zh-TW" altLang="en-US"/>
                    </a:p>
                  </a:txBody>
                  <a:tcPr/>
                </a:tc>
                <a:tc gridSpan="2">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學生</a:t>
                      </a:r>
                      <a:r>
                        <a:rPr kumimoji="0" lang="zh-TW" sz="800" b="1" i="0" u="none" strike="noStrike" kern="1200" cap="none" normalizeH="0" baseline="0" dirty="0" smtClean="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實際實習</a:t>
                      </a: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場所</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TW" altLang="en-US"/>
                    </a:p>
                  </a:txBody>
                  <a:tcPr/>
                </a:tc>
                <a:tc gridSpan="14">
                  <a:txBody>
                    <a:bodyPr/>
                    <a:lstStyle/>
                    <a:p>
                      <a:pPr marL="0" algn="ctr" defTabSz="914400" rtl="0" eaLnBrk="1" latinLnBrk="0" hangingPunct="1">
                        <a:lnSpc>
                          <a:spcPts val="1200"/>
                        </a:lnSpc>
                        <a:spcAft>
                          <a:spcPts val="0"/>
                        </a:spcAft>
                      </a:pPr>
                      <a:r>
                        <a:rPr kumimoji="0" lang="zh-TW" sz="12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學生實習權益人次</a:t>
                      </a:r>
                    </a:p>
                  </a:txBody>
                  <a:tcPr marL="64937" marR="649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rowSpan="4">
                  <a:txBody>
                    <a:bodyPr/>
                    <a:lstStyle/>
                    <a:p>
                      <a:pPr marL="0" algn="l" defTabSz="914400" rtl="0" eaLnBrk="1" latinLnBrk="0" hangingPunct="1">
                        <a:lnSpc>
                          <a:spcPts val="1200"/>
                        </a:lnSpc>
                        <a:spcAft>
                          <a:spcPts val="0"/>
                        </a:spcAft>
                      </a:pPr>
                      <a:r>
                        <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補充說明</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39504382"/>
                  </a:ext>
                </a:extLst>
              </a:tr>
              <a:tr h="316379">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rowSpan="3">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行業別</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機構名稱</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統一編號</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縣市別</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地址</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4">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投保</a:t>
                      </a:r>
                      <a:r>
                        <a:rPr kumimoji="0" lang="zh-TW" sz="800" b="1" i="0" u="none" strike="noStrike" kern="1200" cap="none" normalizeH="0" baseline="0" dirty="0" smtClean="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情形</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gridSpan="10">
                  <a:txBody>
                    <a:bodyPr/>
                    <a:lstStyle/>
                    <a:p>
                      <a:pPr marL="0" algn="ctr" defTabSz="914400" rtl="0" eaLnBrk="1" latinLnBrk="0" hangingPunct="1">
                        <a:lnSpc>
                          <a:spcPts val="1200"/>
                        </a:lnSpc>
                        <a:spcAft>
                          <a:spcPts val="0"/>
                        </a:spcAft>
                      </a:pPr>
                      <a:r>
                        <a:rPr kumimoji="0" lang="zh-TW" sz="12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實習</a:t>
                      </a:r>
                      <a:r>
                        <a:rPr kumimoji="0" lang="zh-TW" sz="1200" b="1" i="0" u="none" strike="noStrike" kern="1200" cap="none" normalizeH="0" baseline="0" dirty="0" smtClean="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待遇</a:t>
                      </a:r>
                      <a:r>
                        <a:rPr kumimoji="0" lang="en-US" altLang="zh-TW" sz="1200" b="1" i="0" u="none" strike="noStrike" kern="1200" cap="none" normalizeH="0" baseline="0" dirty="0" smtClean="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en-US"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Arial" panose="020B0604020202020204" pitchFamily="34" charset="0"/>
                        </a:rPr>
                        <a:t>114.10</a:t>
                      </a:r>
                      <a:r>
                        <a:rPr kumimoji="0" 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Arial" panose="020B0604020202020204" pitchFamily="34" charset="0"/>
                        </a:rPr>
                        <a:t>期</a:t>
                      </a:r>
                      <a:r>
                        <a:rPr kumimoji="0" lang="zh-TW" altLang="en-US"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Arial" panose="020B0604020202020204" pitchFamily="34" charset="0"/>
                        </a:rPr>
                        <a:t>調整</a:t>
                      </a:r>
                      <a:r>
                        <a:rPr kumimoji="0" 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Arial" panose="020B0604020202020204" pitchFamily="34" charset="0"/>
                        </a:rPr>
                        <a:t>欄位</a:t>
                      </a:r>
                      <a:r>
                        <a:rPr kumimoji="0" lang="en-US" altLang="zh-TW" sz="1200" b="1" i="0" u="none" strike="noStrike" kern="1200" cap="none" normalizeH="0" baseline="0" dirty="0" smtClean="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a:t>
                      </a:r>
                      <a:endParaRPr kumimoji="0" lang="zh-TW" sz="12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vMerge="1">
                  <a:txBody>
                    <a:bodyPr/>
                    <a:lstStyle/>
                    <a:p>
                      <a:endParaRPr lang="zh-TW" altLang="en-US"/>
                    </a:p>
                  </a:txBody>
                  <a:tcPr/>
                </a:tc>
                <a:extLst>
                  <a:ext uri="{0D108BD9-81ED-4DB2-BD59-A6C34878D82A}">
                    <a16:rowId xmlns:a16="http://schemas.microsoft.com/office/drawing/2014/main" val="2372816307"/>
                  </a:ext>
                </a:extLst>
              </a:tr>
              <a:tr h="250549">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rowSpan="2">
                  <a:txBody>
                    <a:bodyPr/>
                    <a:lstStyle/>
                    <a:p>
                      <a:pPr marL="0" marR="71755"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僅勞保</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marL="0" marR="71755"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僅校外實習保險</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marL="0" marR="71755"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兩者皆有</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marL="0" marR="71755"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兩者皆無</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marL="0" algn="ctr" defTabSz="914400" rtl="0" eaLnBrk="1" latinLnBrk="0" hangingPunct="1">
                        <a:lnSpc>
                          <a:spcPts val="1200"/>
                        </a:lnSpc>
                        <a:spcAft>
                          <a:spcPts val="0"/>
                        </a:spcAft>
                      </a:pPr>
                      <a:r>
                        <a:rPr kumimoji="0" lang="zh-TW" sz="12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工資</a:t>
                      </a:r>
                    </a:p>
                  </a:txBody>
                  <a:tcPr marL="64937" marR="649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hMerge="1">
                  <a:txBody>
                    <a:bodyPr/>
                    <a:lstStyle/>
                    <a:p>
                      <a:endParaRPr lang="zh-TW" altLang="en-US"/>
                    </a:p>
                  </a:txBody>
                  <a:tcPr/>
                </a:tc>
                <a:tc hMerge="1">
                  <a:txBody>
                    <a:bodyPr/>
                    <a:lstStyle/>
                    <a:p>
                      <a:endParaRPr lang="zh-TW" altLang="en-US"/>
                    </a:p>
                  </a:txBody>
                  <a:tcPr/>
                </a:tc>
                <a:tc gridSpan="3">
                  <a:txBody>
                    <a:bodyPr/>
                    <a:lstStyle/>
                    <a:p>
                      <a:pPr marL="0" algn="ctr" defTabSz="914400" rtl="0" eaLnBrk="1" latinLnBrk="0" hangingPunct="1">
                        <a:lnSpc>
                          <a:spcPts val="1200"/>
                        </a:lnSpc>
                        <a:spcAft>
                          <a:spcPts val="0"/>
                        </a:spcAft>
                      </a:pPr>
                      <a:r>
                        <a:rPr kumimoji="0" lang="zh-TW" sz="1200" b="1" i="0" u="none" strike="noStrike" kern="1200" cap="none" normalizeH="0" baseline="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獎學金</a:t>
                      </a:r>
                    </a:p>
                  </a:txBody>
                  <a:tcPr marL="64937" marR="649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hMerge="1">
                  <a:txBody>
                    <a:bodyPr/>
                    <a:lstStyle/>
                    <a:p>
                      <a:endParaRPr lang="zh-TW" altLang="en-US"/>
                    </a:p>
                  </a:txBody>
                  <a:tcPr/>
                </a:tc>
                <a:tc hMerge="1">
                  <a:txBody>
                    <a:bodyPr/>
                    <a:lstStyle/>
                    <a:p>
                      <a:endParaRPr lang="zh-TW" altLang="en-US"/>
                    </a:p>
                  </a:txBody>
                  <a:tcPr/>
                </a:tc>
                <a:tc gridSpan="3">
                  <a:txBody>
                    <a:bodyPr/>
                    <a:lstStyle/>
                    <a:p>
                      <a:pPr marL="0" algn="ctr" defTabSz="914400" rtl="0" eaLnBrk="1" latinLnBrk="0" hangingPunct="1">
                        <a:lnSpc>
                          <a:spcPts val="1200"/>
                        </a:lnSpc>
                        <a:spcAft>
                          <a:spcPts val="0"/>
                        </a:spcAft>
                      </a:pPr>
                      <a:r>
                        <a:rPr kumimoji="0" lang="zh-TW" sz="1200" b="1" i="0" u="none" strike="noStrike" kern="1200" cap="none" normalizeH="0" baseline="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津貼</a:t>
                      </a:r>
                    </a:p>
                  </a:txBody>
                  <a:tcPr marL="64937" marR="649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hMerge="1">
                  <a:txBody>
                    <a:bodyPr/>
                    <a:lstStyle/>
                    <a:p>
                      <a:endParaRPr lang="zh-TW" altLang="en-US"/>
                    </a:p>
                  </a:txBody>
                  <a:tcPr/>
                </a:tc>
                <a:tc hMerge="1">
                  <a:txBody>
                    <a:bodyPr/>
                    <a:lstStyle/>
                    <a:p>
                      <a:endParaRPr lang="zh-TW" altLang="en-US"/>
                    </a:p>
                  </a:txBody>
                  <a:tcPr/>
                </a:tc>
                <a:tc rowSpan="2">
                  <a:txBody>
                    <a:bodyPr/>
                    <a:lstStyle/>
                    <a:p>
                      <a:pPr marL="0" marR="71755"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無</a:t>
                      </a:r>
                    </a:p>
                  </a:txBody>
                  <a:tcPr marL="64937" marR="64937" marT="0" marB="0" vert="ea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zh-TW" altLang="en-US"/>
                    </a:p>
                  </a:txBody>
                  <a:tcPr/>
                </a:tc>
                <a:extLst>
                  <a:ext uri="{0D108BD9-81ED-4DB2-BD59-A6C34878D82A}">
                    <a16:rowId xmlns:a16="http://schemas.microsoft.com/office/drawing/2014/main" val="1101165122"/>
                  </a:ext>
                </a:extLst>
              </a:tr>
              <a:tr h="423672">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a:txBody>
                    <a:bodyPr/>
                    <a:lstStyle/>
                    <a:p>
                      <a:pPr marL="0" algn="ctr" defTabSz="914400" rtl="0" eaLnBrk="1" latinLnBrk="0" hangingPunct="1">
                        <a:lnSpc>
                          <a:spcPts val="1200"/>
                        </a:lnSpc>
                        <a:spcAft>
                          <a:spcPts val="0"/>
                        </a:spcAft>
                      </a:pPr>
                      <a:r>
                        <a:rPr kumimoji="0" lang="zh-TW" sz="1200" b="1" i="0" u="none" strike="noStrike" kern="1200" cap="none" normalizeH="0" baseline="0" dirty="0" smtClean="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給付</a:t>
                      </a:r>
                      <a:r>
                        <a:rPr kumimoji="0" lang="zh-TW" sz="12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類型</a:t>
                      </a:r>
                    </a:p>
                  </a:txBody>
                  <a:tcPr marL="64937" marR="649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a:txBody>
                    <a:bodyPr/>
                    <a:lstStyle/>
                    <a:p>
                      <a:pPr marL="0" algn="ctr" defTabSz="914400" rtl="0" eaLnBrk="1" latinLnBrk="0" hangingPunct="1">
                        <a:lnSpc>
                          <a:spcPts val="1200"/>
                        </a:lnSpc>
                        <a:spcAft>
                          <a:spcPts val="0"/>
                        </a:spcAft>
                      </a:pPr>
                      <a:r>
                        <a:rPr kumimoji="0" lang="zh-TW" sz="12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金額</a:t>
                      </a:r>
                    </a:p>
                  </a:txBody>
                  <a:tcPr marL="64937" marR="649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a:txBody>
                    <a:bodyPr/>
                    <a:lstStyle/>
                    <a:p>
                      <a:pPr marL="0" algn="ctr" defTabSz="914400" rtl="0" eaLnBrk="1" latinLnBrk="0" hangingPunct="1">
                        <a:lnSpc>
                          <a:spcPts val="1200"/>
                        </a:lnSpc>
                        <a:spcAft>
                          <a:spcPts val="0"/>
                        </a:spcAft>
                      </a:pPr>
                      <a:r>
                        <a:rPr kumimoji="0" lang="zh-TW" sz="12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人次</a:t>
                      </a:r>
                    </a:p>
                  </a:txBody>
                  <a:tcPr marL="64937" marR="649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a:txBody>
                    <a:bodyPr/>
                    <a:lstStyle/>
                    <a:p>
                      <a:pPr marL="0" algn="ctr" defTabSz="914400" rtl="0" eaLnBrk="1" latinLnBrk="0" hangingPunct="1">
                        <a:lnSpc>
                          <a:spcPts val="1200"/>
                        </a:lnSpc>
                        <a:spcAft>
                          <a:spcPts val="0"/>
                        </a:spcAft>
                      </a:pPr>
                      <a:r>
                        <a:rPr kumimoji="0" lang="zh-TW" sz="12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給付類型</a:t>
                      </a:r>
                    </a:p>
                  </a:txBody>
                  <a:tcPr marL="64937" marR="649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a:txBody>
                    <a:bodyPr/>
                    <a:lstStyle/>
                    <a:p>
                      <a:pPr marL="0" algn="ctr" defTabSz="914400" rtl="0" eaLnBrk="1" latinLnBrk="0" hangingPunct="1">
                        <a:lnSpc>
                          <a:spcPts val="1200"/>
                        </a:lnSpc>
                        <a:spcAft>
                          <a:spcPts val="0"/>
                        </a:spcAft>
                      </a:pPr>
                      <a:r>
                        <a:rPr kumimoji="0" lang="zh-TW" sz="12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金額</a:t>
                      </a:r>
                    </a:p>
                  </a:txBody>
                  <a:tcPr marL="64937" marR="649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a:txBody>
                    <a:bodyPr/>
                    <a:lstStyle/>
                    <a:p>
                      <a:pPr marL="0" algn="ctr" defTabSz="914400" rtl="0" eaLnBrk="1" latinLnBrk="0" hangingPunct="1">
                        <a:lnSpc>
                          <a:spcPts val="1200"/>
                        </a:lnSpc>
                        <a:spcAft>
                          <a:spcPts val="0"/>
                        </a:spcAft>
                      </a:pPr>
                      <a:r>
                        <a:rPr kumimoji="0" lang="zh-TW" sz="12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人次</a:t>
                      </a:r>
                    </a:p>
                  </a:txBody>
                  <a:tcPr marL="64937" marR="649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a:txBody>
                    <a:bodyPr/>
                    <a:lstStyle/>
                    <a:p>
                      <a:pPr marL="0" algn="ctr" defTabSz="914400" rtl="0" eaLnBrk="1" latinLnBrk="0" hangingPunct="1">
                        <a:lnSpc>
                          <a:spcPts val="1200"/>
                        </a:lnSpc>
                        <a:spcAft>
                          <a:spcPts val="0"/>
                        </a:spcAft>
                      </a:pPr>
                      <a:r>
                        <a:rPr kumimoji="0" lang="zh-TW" sz="12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給付類型</a:t>
                      </a:r>
                    </a:p>
                  </a:txBody>
                  <a:tcPr marL="64937" marR="649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a:txBody>
                    <a:bodyPr/>
                    <a:lstStyle/>
                    <a:p>
                      <a:pPr marL="0" algn="ctr" defTabSz="914400" rtl="0" eaLnBrk="1" latinLnBrk="0" hangingPunct="1">
                        <a:lnSpc>
                          <a:spcPts val="1200"/>
                        </a:lnSpc>
                        <a:spcAft>
                          <a:spcPts val="0"/>
                        </a:spcAft>
                      </a:pPr>
                      <a:r>
                        <a:rPr kumimoji="0" lang="zh-TW" sz="12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金額</a:t>
                      </a:r>
                    </a:p>
                  </a:txBody>
                  <a:tcPr marL="64937" marR="649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a:txBody>
                    <a:bodyPr/>
                    <a:lstStyle/>
                    <a:p>
                      <a:pPr marL="0" algn="ctr" defTabSz="914400" rtl="0" eaLnBrk="1" latinLnBrk="0" hangingPunct="1">
                        <a:lnSpc>
                          <a:spcPts val="1200"/>
                        </a:lnSpc>
                        <a:spcAft>
                          <a:spcPts val="0"/>
                        </a:spcAft>
                      </a:pPr>
                      <a:r>
                        <a:rPr kumimoji="0" lang="zh-TW" sz="12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人次</a:t>
                      </a:r>
                    </a:p>
                  </a:txBody>
                  <a:tcPr marL="64937" marR="649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vMerge="1">
                  <a:txBody>
                    <a:bodyPr/>
                    <a:lstStyle/>
                    <a:p>
                      <a:endParaRPr lang="zh-TW" altLang="en-US"/>
                    </a:p>
                  </a:txBody>
                  <a:tcPr/>
                </a:tc>
                <a:tc vMerge="1">
                  <a:txBody>
                    <a:bodyPr/>
                    <a:lstStyle/>
                    <a:p>
                      <a:endParaRPr lang="zh-TW" altLang="en-US"/>
                    </a:p>
                  </a:txBody>
                  <a:tcPr/>
                </a:tc>
                <a:extLst>
                  <a:ext uri="{0D108BD9-81ED-4DB2-BD59-A6C34878D82A}">
                    <a16:rowId xmlns:a16="http://schemas.microsoft.com/office/drawing/2014/main" val="1477393347"/>
                  </a:ext>
                </a:extLst>
              </a:tr>
              <a:tr h="678835">
                <a:tc>
                  <a:txBody>
                    <a:bodyPr/>
                    <a:lstStyle/>
                    <a:p>
                      <a:pPr marL="0" algn="l"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月薪</a:t>
                      </a:r>
                    </a:p>
                    <a:p>
                      <a:pPr marL="0" algn="l"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時薪</a:t>
                      </a:r>
                    </a:p>
                    <a:p>
                      <a:pPr marL="0" marR="0" indent="0" algn="l" defTabSz="914400" rtl="0" eaLnBrk="1" fontAlgn="auto" latinLnBrk="0" hangingPunct="1">
                        <a:lnSpc>
                          <a:spcPts val="1200"/>
                        </a:lnSpc>
                        <a:spcBef>
                          <a:spcPts val="0"/>
                        </a:spcBef>
                        <a:spcAft>
                          <a:spcPts val="0"/>
                        </a:spcAft>
                        <a:buClrTx/>
                        <a:buSzTx/>
                        <a:buFontTx/>
                        <a:buNone/>
                        <a:tabLst/>
                        <a:defRPr/>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其他</a:t>
                      </a:r>
                      <a:r>
                        <a:rPr kumimoji="0" lang="zh-TW" sz="800" b="1" i="0" u="none" strike="noStrike" kern="1200" cap="none" normalizeH="0" baseline="0" dirty="0" smtClean="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月給</a:t>
                      </a:r>
                    </a:p>
                    <a:p>
                      <a:pPr marL="0" algn="l"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一次性</a:t>
                      </a:r>
                    </a:p>
                    <a:p>
                      <a:pPr marL="0" algn="l"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其他</a:t>
                      </a:r>
                      <a:r>
                        <a:rPr kumimoji="0" lang="zh-TW" sz="800" b="1" i="0" u="none" strike="noStrike" kern="1200" cap="none" normalizeH="0" baseline="0" dirty="0" smtClean="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月給</a:t>
                      </a:r>
                    </a:p>
                    <a:p>
                      <a:pPr marL="0" algn="l"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一次性</a:t>
                      </a:r>
                    </a:p>
                    <a:p>
                      <a:pPr marL="0" marR="0" indent="0" algn="l" defTabSz="914400" rtl="0" eaLnBrk="1" fontAlgn="auto" latinLnBrk="0" hangingPunct="1">
                        <a:lnSpc>
                          <a:spcPts val="1200"/>
                        </a:lnSpc>
                        <a:spcBef>
                          <a:spcPts val="0"/>
                        </a:spcBef>
                        <a:spcAft>
                          <a:spcPts val="0"/>
                        </a:spcAft>
                        <a:buClrTx/>
                        <a:buSzTx/>
                        <a:buFontTx/>
                        <a:buNone/>
                        <a:tabLst/>
                        <a:defRPr/>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其他</a:t>
                      </a:r>
                      <a:r>
                        <a:rPr kumimoji="0" lang="zh-TW" sz="800" b="1" i="0" u="none" strike="noStrike" kern="1200" cap="none" normalizeH="0" baseline="0" dirty="0" smtClean="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endParaRPr kumimoji="0" lang="zh-TW" altLang="zh-TW" sz="800" b="1" i="0" u="none" strike="noStrike" kern="1200" cap="none" normalizeH="0" baseline="0" dirty="0" smtClean="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vert="ea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vert="ea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68372344"/>
                  </a:ext>
                </a:extLst>
              </a:tr>
            </a:tbl>
          </a:graphicData>
        </a:graphic>
      </p:graphicFrame>
    </p:spTree>
    <p:extLst>
      <p:ext uri="{BB962C8B-B14F-4D97-AF65-F5344CB8AC3E}">
        <p14:creationId xmlns:p14="http://schemas.microsoft.com/office/powerpoint/2010/main" val="183789289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1524000" y="109294"/>
            <a:ext cx="9144000" cy="609600"/>
          </a:xfrm>
        </p:spPr>
        <p:txBody>
          <a:bodyPr anchor="ctr">
            <a:noAutofit/>
          </a:bodyPr>
          <a:lstStyle/>
          <a:p>
            <a:pPr algn="l">
              <a:lnSpc>
                <a:spcPct val="150000"/>
              </a:lnSpc>
              <a:defRPr/>
            </a:pPr>
            <a:r>
              <a:rPr lang="en-US" altLang="zh-TW" sz="4400" b="1" dirty="0">
                <a:solidFill>
                  <a:srgbClr val="000000"/>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a:t>
            </a:r>
            <a:r>
              <a:rPr lang="en-US" altLang="zh-TW" sz="4400" b="1" dirty="0" smtClean="0">
                <a:solidFill>
                  <a:srgbClr val="000000"/>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114.03</a:t>
            </a:r>
            <a:r>
              <a:rPr lang="zh-TW" altLang="en-US" sz="4400" b="1" dirty="0" smtClean="0">
                <a:solidFill>
                  <a:srgbClr val="000000"/>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期</a:t>
            </a:r>
            <a:r>
              <a:rPr lang="en-US" altLang="zh-TW" sz="4400" b="1" dirty="0">
                <a:solidFill>
                  <a:srgbClr val="000000"/>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a:t>
            </a:r>
            <a:r>
              <a:rPr lang="zh-TW" altLang="en-US" sz="4400" b="1" dirty="0">
                <a:solidFill>
                  <a:srgbClr val="000000"/>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填表暨系統操作說明會</a:t>
            </a:r>
          </a:p>
        </p:txBody>
      </p:sp>
      <p:graphicFrame>
        <p:nvGraphicFramePr>
          <p:cNvPr id="4" name="資料庫圖表 3"/>
          <p:cNvGraphicFramePr/>
          <p:nvPr>
            <p:extLst>
              <p:ext uri="{D42A27DB-BD31-4B8C-83A1-F6EECF244321}">
                <p14:modId xmlns:p14="http://schemas.microsoft.com/office/powerpoint/2010/main" val="938440874"/>
              </p:ext>
            </p:extLst>
          </p:nvPr>
        </p:nvGraphicFramePr>
        <p:xfrm>
          <a:off x="2817341" y="914848"/>
          <a:ext cx="6672649" cy="558825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7268418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ectangle 47"/>
          <p:cNvSpPr>
            <a:spLocks noChangeArrowheads="1"/>
          </p:cNvSpPr>
          <p:nvPr/>
        </p:nvSpPr>
        <p:spPr bwMode="gray">
          <a:xfrm>
            <a:off x="3569" y="7006"/>
            <a:ext cx="890140" cy="400110"/>
          </a:xfrm>
          <a:prstGeom prst="rect">
            <a:avLst/>
          </a:prstGeom>
          <a:noFill/>
          <a:ln>
            <a:noFill/>
          </a:ln>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defRPr/>
            </a:pPr>
            <a:r>
              <a:rPr lang="en-US" altLang="zh-TW" sz="2000" b="1" dirty="0" smtClean="0">
                <a:solidFill>
                  <a:srgbClr val="000000"/>
                </a:solidFill>
                <a:cs typeface="Arial" panose="020B0604020202020204" pitchFamily="34" charset="0"/>
              </a:rPr>
              <a:t>4.5</a:t>
            </a:r>
            <a:endParaRPr lang="en-US" altLang="zh-TW" sz="2000" b="1" dirty="0">
              <a:solidFill>
                <a:srgbClr val="000000"/>
              </a:solidFill>
              <a:cs typeface="Arial" panose="020B0604020202020204" pitchFamily="34" charset="0"/>
            </a:endParaRPr>
          </a:p>
        </p:txBody>
      </p:sp>
      <p:sp>
        <p:nvSpPr>
          <p:cNvPr id="7" name="Rectangle 2"/>
          <p:cNvSpPr>
            <a:spLocks noGrp="1" noChangeArrowheads="1"/>
          </p:cNvSpPr>
          <p:nvPr>
            <p:ph type="title"/>
          </p:nvPr>
        </p:nvSpPr>
        <p:spPr>
          <a:xfrm>
            <a:off x="9336" y="363118"/>
            <a:ext cx="12182664" cy="498548"/>
          </a:xfrm>
        </p:spPr>
        <p:txBody>
          <a:bodyPr anchor="t">
            <a:noAutofit/>
          </a:bodyPr>
          <a:lstStyle/>
          <a:p>
            <a:pPr algn="l">
              <a:defRPr/>
            </a:pPr>
            <a:r>
              <a:rPr lang="zh-TW" altLang="en-US"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學</a:t>
            </a:r>
            <a:r>
              <a:rPr lang="en-US" altLang="zh-TW" sz="30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10-2.</a:t>
            </a:r>
            <a:r>
              <a:rPr lang="zh-TW" altLang="zh-TW" sz="30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學生實習機構及權益保障</a:t>
            </a:r>
            <a:r>
              <a:rPr lang="en-US" altLang="zh-TW"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	</a:t>
            </a:r>
            <a:r>
              <a:rPr lang="zh-TW" altLang="en-US"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   </a:t>
            </a:r>
            <a:r>
              <a:rPr lang="en-US" altLang="zh-TW"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					(10</a:t>
            </a:r>
            <a:r>
              <a:rPr lang="zh-TW" altLang="zh-TW" sz="30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月</a:t>
            </a:r>
            <a:r>
              <a:rPr lang="zh-TW" altLang="zh-TW"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填報</a:t>
            </a:r>
            <a:r>
              <a:rPr lang="en-US" altLang="zh-TW"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endParaRPr lang="zh-TW" altLang="en-US" sz="3000" b="1" dirty="0">
              <a:solidFill>
                <a:srgbClr val="000000"/>
              </a:solidFill>
              <a:latin typeface="Arial" panose="020B0604020202020204" pitchFamily="34" charset="0"/>
              <a:ea typeface="微軟正黑體" panose="020B0604030504040204" pitchFamily="34" charset="-120"/>
              <a:cs typeface="Arial" panose="020B0604020202020204" pitchFamily="34" charset="0"/>
            </a:endParaRPr>
          </a:p>
        </p:txBody>
      </p:sp>
      <p:sp>
        <p:nvSpPr>
          <p:cNvPr id="6" name="矩形 5"/>
          <p:cNvSpPr/>
          <p:nvPr/>
        </p:nvSpPr>
        <p:spPr>
          <a:xfrm>
            <a:off x="137830" y="2849151"/>
            <a:ext cx="11895672" cy="3734869"/>
          </a:xfrm>
          <a:prstGeom prst="rect">
            <a:avLst/>
          </a:prstGeom>
        </p:spPr>
        <p:txBody>
          <a:bodyPr wrap="square">
            <a:spAutoFit/>
          </a:bodyPr>
          <a:lstStyle/>
          <a:p>
            <a:pPr algn="just">
              <a:lnSpc>
                <a:spcPts val="3600"/>
              </a:lnSpc>
              <a:spcBef>
                <a:spcPts val="0"/>
              </a:spcBef>
              <a:spcAft>
                <a:spcPts val="0"/>
              </a:spcAft>
              <a:tabLst>
                <a:tab pos="30480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altLang="zh-TW" sz="2200" dirty="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en-US" altLang="zh-TW" sz="22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114.10</a:t>
            </a:r>
            <a:r>
              <a:rPr lang="zh-TW" altLang="en-US" sz="22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期</a:t>
            </a:r>
            <a:r>
              <a:rPr lang="en-US" altLang="zh-TW" sz="22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en-US" sz="22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修正填表說明</a:t>
            </a:r>
            <a:r>
              <a:rPr lang="en-US" altLang="zh-TW" sz="22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en-US" sz="2200" b="1" dirty="0" smtClean="0">
                <a:solidFill>
                  <a:srgbClr val="0000FF"/>
                </a:solidFill>
                <a:latin typeface="Arial" panose="020B0604020202020204" pitchFamily="34" charset="0"/>
                <a:ea typeface="微軟正黑體" panose="020B0604030504040204" pitchFamily="34" charset="-120"/>
                <a:cs typeface="Arial" panose="020B0604020202020204" pitchFamily="34" charset="0"/>
              </a:rPr>
              <a:t>工資新增「給付類型」及「金額」欄位</a:t>
            </a:r>
            <a:endParaRPr lang="en-US" altLang="zh-TW" sz="2200" b="1" dirty="0" smtClean="0">
              <a:solidFill>
                <a:srgbClr val="0000FF"/>
              </a:solidFill>
              <a:latin typeface="Arial" panose="020B0604020202020204" pitchFamily="34" charset="0"/>
              <a:ea typeface="微軟正黑體" panose="020B0604030504040204" pitchFamily="34" charset="-120"/>
              <a:cs typeface="Arial" panose="020B0604020202020204" pitchFamily="34" charset="0"/>
            </a:endParaRPr>
          </a:p>
          <a:p>
            <a:pPr marL="342900" indent="-342900" algn="just">
              <a:lnSpc>
                <a:spcPts val="3600"/>
              </a:lnSpc>
              <a:spcBef>
                <a:spcPts val="0"/>
              </a:spcBef>
              <a:spcAft>
                <a:spcPts val="0"/>
              </a:spcAft>
              <a:buFont typeface="Wingdings" panose="05000000000000000000" pitchFamily="2" charset="2"/>
              <a:buChar char="l"/>
              <a:tabLst>
                <a:tab pos="30480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zh-TW" altLang="zh-TW" sz="22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工資</a:t>
            </a:r>
            <a:r>
              <a:rPr lang="zh-TW" altLang="zh-TW" sz="2200" dirty="0">
                <a:solidFill>
                  <a:srgbClr val="000000"/>
                </a:solidFill>
                <a:latin typeface="Arial" panose="020B0604020202020204" pitchFamily="34" charset="0"/>
                <a:ea typeface="微軟正黑體" panose="020B0604030504040204" pitchFamily="34" charset="-120"/>
                <a:cs typeface="Arial" panose="020B0604020202020204" pitchFamily="34" charset="0"/>
              </a:rPr>
              <a:t>：係指學生實習之機構按照</a:t>
            </a:r>
            <a:r>
              <a:rPr lang="zh-TW" altLang="zh-TW" sz="2200" u="heavy" dirty="0">
                <a:solidFill>
                  <a:srgbClr val="000000"/>
                </a:solidFill>
                <a:latin typeface="Arial" panose="020B0604020202020204" pitchFamily="34" charset="0"/>
                <a:ea typeface="微軟正黑體" panose="020B0604030504040204" pitchFamily="34" charset="-120"/>
                <a:cs typeface="Arial" panose="020B0604020202020204" pitchFamily="34" charset="0"/>
              </a:rPr>
              <a:t>「勞動基準法」及「</a:t>
            </a:r>
            <a:r>
              <a:rPr lang="zh-TW" altLang="zh-TW" sz="2200" u="heavy" dirty="0">
                <a:solidFill>
                  <a:srgbClr val="FF0000"/>
                </a:solidFill>
                <a:latin typeface="Arial" panose="020B0604020202020204" pitchFamily="34" charset="0"/>
                <a:ea typeface="微軟正黑體" panose="020B0604030504040204" pitchFamily="34" charset="-120"/>
                <a:cs typeface="Arial" panose="020B0604020202020204" pitchFamily="34" charset="0"/>
              </a:rPr>
              <a:t>最低工資法</a:t>
            </a:r>
            <a:r>
              <a:rPr lang="zh-TW" altLang="zh-TW" sz="2200" u="heavy" dirty="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zh-TW" sz="2200" dirty="0">
                <a:solidFill>
                  <a:srgbClr val="000000"/>
                </a:solidFill>
                <a:latin typeface="Arial" panose="020B0604020202020204" pitchFamily="34" charset="0"/>
                <a:ea typeface="微軟正黑體" panose="020B0604030504040204" pitchFamily="34" charset="-120"/>
                <a:cs typeface="Arial" panose="020B0604020202020204" pitchFamily="34" charset="0"/>
              </a:rPr>
              <a:t>規定，給予學生符合最低基本月薪工資之待遇。</a:t>
            </a:r>
            <a:endParaRPr lang="en-US" altLang="zh-TW" sz="2200" dirty="0">
              <a:solidFill>
                <a:srgbClr val="000000"/>
              </a:solidFill>
              <a:latin typeface="Arial" panose="020B0604020202020204" pitchFamily="34" charset="0"/>
              <a:ea typeface="微軟正黑體" panose="020B0604030504040204" pitchFamily="34" charset="-120"/>
              <a:cs typeface="Arial" panose="020B0604020202020204" pitchFamily="34" charset="0"/>
            </a:endParaRPr>
          </a:p>
          <a:p>
            <a:pPr marL="342900" lvl="2" indent="-342900" algn="just">
              <a:lnSpc>
                <a:spcPts val="3600"/>
              </a:lnSpc>
              <a:spcBef>
                <a:spcPts val="0"/>
              </a:spcBef>
              <a:spcAft>
                <a:spcPts val="0"/>
              </a:spcAft>
              <a:buFont typeface="Wingdings" panose="05000000000000000000" pitchFamily="2" charset="2"/>
              <a:buChar char="l"/>
              <a:tabLst>
                <a:tab pos="30480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zh-TW" altLang="zh-TW" sz="22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給付</a:t>
            </a:r>
            <a:r>
              <a:rPr lang="zh-TW" altLang="zh-TW" sz="22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類型</a:t>
            </a:r>
            <a:r>
              <a:rPr lang="zh-TW" altLang="zh-TW" sz="2200" dirty="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zh-TW" sz="22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分為「月薪」、「時薪」及「其他」</a:t>
            </a:r>
            <a:r>
              <a:rPr lang="zh-TW" altLang="en-US" sz="22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等</a:t>
            </a:r>
            <a:r>
              <a:rPr lang="en-US" altLang="zh-TW" sz="22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3</a:t>
            </a:r>
            <a:r>
              <a:rPr lang="zh-TW" altLang="en-US" sz="22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類</a:t>
            </a:r>
            <a:r>
              <a:rPr lang="zh-TW" altLang="zh-TW" sz="22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，請依實習合約</a:t>
            </a:r>
            <a:r>
              <a:rPr lang="en-US" altLang="zh-TW" sz="22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a:t>
            </a:r>
            <a:r>
              <a:rPr lang="zh-TW" altLang="zh-TW" sz="22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公函、其他同等合約效力之文件</a:t>
            </a:r>
            <a:r>
              <a:rPr lang="en-US" altLang="zh-TW" sz="22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a:t>
            </a:r>
            <a:r>
              <a:rPr lang="zh-TW" altLang="zh-TW" sz="22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實際議定給付薪資類型</a:t>
            </a:r>
            <a:r>
              <a:rPr lang="en-US" altLang="zh-TW" sz="22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a:t>
            </a:r>
            <a:r>
              <a:rPr lang="zh-TW" altLang="zh-TW" sz="22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或給付週期</a:t>
            </a:r>
            <a:r>
              <a:rPr lang="en-US" altLang="zh-TW" sz="22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a:t>
            </a:r>
            <a:r>
              <a:rPr lang="zh-TW" altLang="zh-TW" sz="22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進行填</a:t>
            </a:r>
            <a:r>
              <a:rPr lang="zh-TW" altLang="en-US" sz="22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報</a:t>
            </a:r>
            <a:r>
              <a:rPr lang="zh-TW" altLang="zh-TW" sz="22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。若填</a:t>
            </a:r>
            <a:r>
              <a:rPr lang="zh-TW" altLang="en-US" sz="22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報</a:t>
            </a:r>
            <a:r>
              <a:rPr lang="zh-TW" altLang="zh-TW" sz="22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「其他」</a:t>
            </a:r>
            <a:r>
              <a:rPr lang="zh-TW" altLang="en-US" sz="22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者，</a:t>
            </a:r>
            <a:r>
              <a:rPr lang="zh-TW" altLang="zh-TW" sz="22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請</a:t>
            </a:r>
            <a:r>
              <a:rPr lang="zh-TW" altLang="en-US" sz="22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簡述具體</a:t>
            </a:r>
            <a:r>
              <a:rPr lang="zh-TW" altLang="zh-TW" sz="22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給付方式（</a:t>
            </a:r>
            <a:r>
              <a:rPr lang="zh-TW" altLang="en-US" sz="22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以</a:t>
            </a:r>
            <a:r>
              <a:rPr lang="en-US" altLang="zh-TW" sz="22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20</a:t>
            </a:r>
            <a:r>
              <a:rPr lang="zh-TW" altLang="zh-TW" sz="22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字</a:t>
            </a:r>
            <a:r>
              <a:rPr lang="zh-TW" altLang="en-US" sz="22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為限</a:t>
            </a:r>
            <a:r>
              <a:rPr lang="zh-TW" altLang="zh-TW" sz="22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a:t>
            </a:r>
            <a:r>
              <a:rPr lang="zh-TW" altLang="zh-TW" sz="22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zh-TW" sz="22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例如</a:t>
            </a:r>
            <a:r>
              <a:rPr lang="zh-TW" altLang="zh-TW" sz="2200" dirty="0">
                <a:solidFill>
                  <a:srgbClr val="000000"/>
                </a:solidFill>
                <a:latin typeface="Arial" panose="020B0604020202020204" pitchFamily="34" charset="0"/>
                <a:ea typeface="微軟正黑體" panose="020B0604030504040204" pitchFamily="34" charset="-120"/>
                <a:cs typeface="Arial" panose="020B0604020202020204" pitchFamily="34" charset="0"/>
              </a:rPr>
              <a:t>：安排學生至</a:t>
            </a:r>
            <a:r>
              <a:rPr lang="en-US" altLang="zh-TW" sz="2200" dirty="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zh-TW" sz="2200" dirty="0">
                <a:solidFill>
                  <a:srgbClr val="000000"/>
                </a:solidFill>
                <a:latin typeface="Arial" panose="020B0604020202020204" pitchFamily="34" charset="0"/>
                <a:ea typeface="微軟正黑體" panose="020B0604030504040204" pitchFamily="34" charset="-120"/>
                <a:cs typeface="Arial" panose="020B0604020202020204" pitchFamily="34" charset="0"/>
              </a:rPr>
              <a:t>國實習，且給薪頻率以「週」為單位，故請填報【其他：以週給薪】。</a:t>
            </a:r>
            <a:endParaRPr lang="en-US" altLang="zh-TW" sz="22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endParaRPr>
          </a:p>
          <a:p>
            <a:pPr marL="342900" indent="-342900" algn="just">
              <a:lnSpc>
                <a:spcPts val="3600"/>
              </a:lnSpc>
              <a:spcBef>
                <a:spcPts val="0"/>
              </a:spcBef>
              <a:spcAft>
                <a:spcPts val="0"/>
              </a:spcAft>
              <a:buFont typeface="Wingdings" panose="05000000000000000000" pitchFamily="2" charset="2"/>
              <a:buChar char="l"/>
              <a:tabLst>
                <a:tab pos="30480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zh-TW" altLang="zh-TW" sz="22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金額（元</a:t>
            </a:r>
            <a:r>
              <a:rPr lang="en-US" altLang="zh-TW" sz="22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zh-TW" sz="22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月）</a:t>
            </a:r>
            <a:r>
              <a:rPr lang="zh-TW" altLang="zh-TW" sz="22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zh-TW" sz="22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請填報實習</a:t>
            </a:r>
            <a:r>
              <a:rPr lang="zh-TW" altLang="zh-TW" sz="2200" b="1" dirty="0" smtClean="0">
                <a:solidFill>
                  <a:srgbClr val="FF0000"/>
                </a:solidFill>
                <a:latin typeface="Arial" panose="020B0604020202020204" pitchFamily="34" charset="0"/>
                <a:ea typeface="微軟正黑體" panose="020B0604030504040204" pitchFamily="34" charset="-120"/>
                <a:cs typeface="Arial" panose="020B0604020202020204" pitchFamily="34" charset="0"/>
              </a:rPr>
              <a:t>合約</a:t>
            </a:r>
            <a:r>
              <a:rPr lang="en-US" altLang="zh-TW" sz="2200" b="1" dirty="0" smtClean="0">
                <a:solidFill>
                  <a:srgbClr val="FF0000"/>
                </a:solidFill>
                <a:latin typeface="Arial" panose="020B0604020202020204" pitchFamily="34" charset="0"/>
                <a:ea typeface="微軟正黑體" panose="020B0604030504040204" pitchFamily="34" charset="-120"/>
                <a:cs typeface="Arial" panose="020B0604020202020204" pitchFamily="34" charset="0"/>
              </a:rPr>
              <a:t>(</a:t>
            </a:r>
            <a:r>
              <a:rPr lang="zh-TW" altLang="zh-TW" sz="2200" b="1" dirty="0" smtClean="0">
                <a:solidFill>
                  <a:srgbClr val="FF0000"/>
                </a:solidFill>
                <a:latin typeface="Arial" panose="020B0604020202020204" pitchFamily="34" charset="0"/>
                <a:ea typeface="微軟正黑體" panose="020B0604030504040204" pitchFamily="34" charset="-120"/>
                <a:cs typeface="Arial" panose="020B0604020202020204" pitchFamily="34" charset="0"/>
              </a:rPr>
              <a:t>公函、其他同等合約效力之文件</a:t>
            </a:r>
            <a:r>
              <a:rPr lang="en-US" altLang="zh-TW" sz="2200" b="1" dirty="0" smtClean="0">
                <a:solidFill>
                  <a:srgbClr val="FF0000"/>
                </a:solidFill>
                <a:latin typeface="Arial" panose="020B0604020202020204" pitchFamily="34" charset="0"/>
                <a:ea typeface="微軟正黑體" panose="020B0604030504040204" pitchFamily="34" charset="-120"/>
                <a:cs typeface="Arial" panose="020B0604020202020204" pitchFamily="34" charset="0"/>
              </a:rPr>
              <a:t>)</a:t>
            </a:r>
            <a:r>
              <a:rPr lang="zh-TW" altLang="zh-TW" sz="2200" b="1" dirty="0" smtClean="0">
                <a:solidFill>
                  <a:srgbClr val="FF0000"/>
                </a:solidFill>
                <a:latin typeface="Arial" panose="020B0604020202020204" pitchFamily="34" charset="0"/>
                <a:ea typeface="微軟正黑體" panose="020B0604030504040204" pitchFamily="34" charset="-120"/>
                <a:cs typeface="Arial" panose="020B0604020202020204" pitchFamily="34" charset="0"/>
              </a:rPr>
              <a:t>中載明之</a:t>
            </a:r>
            <a:r>
              <a:rPr lang="zh-TW" altLang="zh-TW" sz="22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a:t>
            </a:r>
            <a:r>
              <a:rPr lang="zh-TW" altLang="zh-TW" sz="2200" b="1" dirty="0" smtClean="0">
                <a:solidFill>
                  <a:srgbClr val="FF0000"/>
                </a:solidFill>
                <a:latin typeface="Arial" panose="020B0604020202020204" pitchFamily="34" charset="0"/>
                <a:ea typeface="微軟正黑體" panose="020B0604030504040204" pitchFamily="34" charset="-120"/>
                <a:cs typeface="Arial" panose="020B0604020202020204" pitchFamily="34" charset="0"/>
              </a:rPr>
              <a:t>元</a:t>
            </a:r>
            <a:r>
              <a:rPr lang="en-US" altLang="zh-TW" sz="22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a:t>
            </a:r>
            <a:r>
              <a:rPr lang="zh-TW" altLang="zh-TW" sz="2200" b="1" dirty="0" smtClean="0">
                <a:solidFill>
                  <a:srgbClr val="FF0000"/>
                </a:solidFill>
                <a:latin typeface="Arial" panose="020B0604020202020204" pitchFamily="34" charset="0"/>
                <a:ea typeface="微軟正黑體" panose="020B0604030504040204" pitchFamily="34" charset="-120"/>
                <a:cs typeface="Arial" panose="020B0604020202020204" pitchFamily="34" charset="0"/>
              </a:rPr>
              <a:t>月」金額</a:t>
            </a:r>
            <a:r>
              <a:rPr lang="zh-TW" altLang="zh-TW" sz="2200" b="1" dirty="0" smtClean="0">
                <a:latin typeface="Arial" panose="020B0604020202020204" pitchFamily="34" charset="0"/>
                <a:ea typeface="微軟正黑體" panose="020B0604030504040204" pitchFamily="34" charset="-120"/>
                <a:cs typeface="Arial" panose="020B0604020202020204" pitchFamily="34" charset="0"/>
              </a:rPr>
              <a:t>。</a:t>
            </a:r>
            <a:endParaRPr lang="zh-TW" altLang="zh-TW" sz="2200" dirty="0">
              <a:solidFill>
                <a:srgbClr val="000000"/>
              </a:solidFill>
              <a:latin typeface="Arial" panose="020B0604020202020204" pitchFamily="34" charset="0"/>
              <a:ea typeface="微軟正黑體" panose="020B0604030504040204" pitchFamily="34" charset="-120"/>
              <a:cs typeface="Arial" panose="020B0604020202020204" pitchFamily="34" charset="0"/>
            </a:endParaRPr>
          </a:p>
        </p:txBody>
      </p:sp>
      <p:graphicFrame>
        <p:nvGraphicFramePr>
          <p:cNvPr id="2" name="表格 1"/>
          <p:cNvGraphicFramePr>
            <a:graphicFrameLocks noGrp="1"/>
          </p:cNvGraphicFramePr>
          <p:nvPr>
            <p:extLst>
              <p:ext uri="{D42A27DB-BD31-4B8C-83A1-F6EECF244321}">
                <p14:modId xmlns:p14="http://schemas.microsoft.com/office/powerpoint/2010/main" val="35731301"/>
              </p:ext>
            </p:extLst>
          </p:nvPr>
        </p:nvGraphicFramePr>
        <p:xfrm>
          <a:off x="137830" y="861666"/>
          <a:ext cx="11895672" cy="1982118"/>
        </p:xfrm>
        <a:graphic>
          <a:graphicData uri="http://schemas.openxmlformats.org/drawingml/2006/table">
            <a:tbl>
              <a:tblPr firstRow="1" firstCol="1" bandRow="1"/>
              <a:tblGrid>
                <a:gridCol w="246218">
                  <a:extLst>
                    <a:ext uri="{9D8B030D-6E8A-4147-A177-3AD203B41FA5}">
                      <a16:colId xmlns:a16="http://schemas.microsoft.com/office/drawing/2014/main" val="4008184815"/>
                    </a:ext>
                  </a:extLst>
                </a:gridCol>
                <a:gridCol w="201168">
                  <a:extLst>
                    <a:ext uri="{9D8B030D-6E8A-4147-A177-3AD203B41FA5}">
                      <a16:colId xmlns:a16="http://schemas.microsoft.com/office/drawing/2014/main" val="2150226042"/>
                    </a:ext>
                  </a:extLst>
                </a:gridCol>
                <a:gridCol w="173736">
                  <a:extLst>
                    <a:ext uri="{9D8B030D-6E8A-4147-A177-3AD203B41FA5}">
                      <a16:colId xmlns:a16="http://schemas.microsoft.com/office/drawing/2014/main" val="556411653"/>
                    </a:ext>
                  </a:extLst>
                </a:gridCol>
                <a:gridCol w="192024">
                  <a:extLst>
                    <a:ext uri="{9D8B030D-6E8A-4147-A177-3AD203B41FA5}">
                      <a16:colId xmlns:a16="http://schemas.microsoft.com/office/drawing/2014/main" val="1735472475"/>
                    </a:ext>
                  </a:extLst>
                </a:gridCol>
                <a:gridCol w="210312">
                  <a:extLst>
                    <a:ext uri="{9D8B030D-6E8A-4147-A177-3AD203B41FA5}">
                      <a16:colId xmlns:a16="http://schemas.microsoft.com/office/drawing/2014/main" val="2570597361"/>
                    </a:ext>
                  </a:extLst>
                </a:gridCol>
                <a:gridCol w="210312">
                  <a:extLst>
                    <a:ext uri="{9D8B030D-6E8A-4147-A177-3AD203B41FA5}">
                      <a16:colId xmlns:a16="http://schemas.microsoft.com/office/drawing/2014/main" val="3705450189"/>
                    </a:ext>
                  </a:extLst>
                </a:gridCol>
                <a:gridCol w="402336">
                  <a:extLst>
                    <a:ext uri="{9D8B030D-6E8A-4147-A177-3AD203B41FA5}">
                      <a16:colId xmlns:a16="http://schemas.microsoft.com/office/drawing/2014/main" val="1272193864"/>
                    </a:ext>
                  </a:extLst>
                </a:gridCol>
                <a:gridCol w="411480">
                  <a:extLst>
                    <a:ext uri="{9D8B030D-6E8A-4147-A177-3AD203B41FA5}">
                      <a16:colId xmlns:a16="http://schemas.microsoft.com/office/drawing/2014/main" val="3889374029"/>
                    </a:ext>
                  </a:extLst>
                </a:gridCol>
                <a:gridCol w="585216">
                  <a:extLst>
                    <a:ext uri="{9D8B030D-6E8A-4147-A177-3AD203B41FA5}">
                      <a16:colId xmlns:a16="http://schemas.microsoft.com/office/drawing/2014/main" val="843182655"/>
                    </a:ext>
                  </a:extLst>
                </a:gridCol>
                <a:gridCol w="731520">
                  <a:extLst>
                    <a:ext uri="{9D8B030D-6E8A-4147-A177-3AD203B41FA5}">
                      <a16:colId xmlns:a16="http://schemas.microsoft.com/office/drawing/2014/main" val="1630442864"/>
                    </a:ext>
                  </a:extLst>
                </a:gridCol>
                <a:gridCol w="621792">
                  <a:extLst>
                    <a:ext uri="{9D8B030D-6E8A-4147-A177-3AD203B41FA5}">
                      <a16:colId xmlns:a16="http://schemas.microsoft.com/office/drawing/2014/main" val="3503463009"/>
                    </a:ext>
                  </a:extLst>
                </a:gridCol>
                <a:gridCol w="621792">
                  <a:extLst>
                    <a:ext uri="{9D8B030D-6E8A-4147-A177-3AD203B41FA5}">
                      <a16:colId xmlns:a16="http://schemas.microsoft.com/office/drawing/2014/main" val="4286134012"/>
                    </a:ext>
                  </a:extLst>
                </a:gridCol>
                <a:gridCol w="557784">
                  <a:extLst>
                    <a:ext uri="{9D8B030D-6E8A-4147-A177-3AD203B41FA5}">
                      <a16:colId xmlns:a16="http://schemas.microsoft.com/office/drawing/2014/main" val="4278511865"/>
                    </a:ext>
                  </a:extLst>
                </a:gridCol>
                <a:gridCol w="649224">
                  <a:extLst>
                    <a:ext uri="{9D8B030D-6E8A-4147-A177-3AD203B41FA5}">
                      <a16:colId xmlns:a16="http://schemas.microsoft.com/office/drawing/2014/main" val="3528157265"/>
                    </a:ext>
                  </a:extLst>
                </a:gridCol>
                <a:gridCol w="850392">
                  <a:extLst>
                    <a:ext uri="{9D8B030D-6E8A-4147-A177-3AD203B41FA5}">
                      <a16:colId xmlns:a16="http://schemas.microsoft.com/office/drawing/2014/main" val="3831540940"/>
                    </a:ext>
                  </a:extLst>
                </a:gridCol>
                <a:gridCol w="585216">
                  <a:extLst>
                    <a:ext uri="{9D8B030D-6E8A-4147-A177-3AD203B41FA5}">
                      <a16:colId xmlns:a16="http://schemas.microsoft.com/office/drawing/2014/main" val="3598535930"/>
                    </a:ext>
                  </a:extLst>
                </a:gridCol>
                <a:gridCol w="548640">
                  <a:extLst>
                    <a:ext uri="{9D8B030D-6E8A-4147-A177-3AD203B41FA5}">
                      <a16:colId xmlns:a16="http://schemas.microsoft.com/office/drawing/2014/main" val="3694896986"/>
                    </a:ext>
                  </a:extLst>
                </a:gridCol>
                <a:gridCol w="749808">
                  <a:extLst>
                    <a:ext uri="{9D8B030D-6E8A-4147-A177-3AD203B41FA5}">
                      <a16:colId xmlns:a16="http://schemas.microsoft.com/office/drawing/2014/main" val="2767886972"/>
                    </a:ext>
                  </a:extLst>
                </a:gridCol>
                <a:gridCol w="493776">
                  <a:extLst>
                    <a:ext uri="{9D8B030D-6E8A-4147-A177-3AD203B41FA5}">
                      <a16:colId xmlns:a16="http://schemas.microsoft.com/office/drawing/2014/main" val="1550950004"/>
                    </a:ext>
                  </a:extLst>
                </a:gridCol>
                <a:gridCol w="484632">
                  <a:extLst>
                    <a:ext uri="{9D8B030D-6E8A-4147-A177-3AD203B41FA5}">
                      <a16:colId xmlns:a16="http://schemas.microsoft.com/office/drawing/2014/main" val="190707523"/>
                    </a:ext>
                  </a:extLst>
                </a:gridCol>
                <a:gridCol w="758952">
                  <a:extLst>
                    <a:ext uri="{9D8B030D-6E8A-4147-A177-3AD203B41FA5}">
                      <a16:colId xmlns:a16="http://schemas.microsoft.com/office/drawing/2014/main" val="2577366269"/>
                    </a:ext>
                  </a:extLst>
                </a:gridCol>
                <a:gridCol w="457200">
                  <a:extLst>
                    <a:ext uri="{9D8B030D-6E8A-4147-A177-3AD203B41FA5}">
                      <a16:colId xmlns:a16="http://schemas.microsoft.com/office/drawing/2014/main" val="1246855038"/>
                    </a:ext>
                  </a:extLst>
                </a:gridCol>
                <a:gridCol w="457200">
                  <a:extLst>
                    <a:ext uri="{9D8B030D-6E8A-4147-A177-3AD203B41FA5}">
                      <a16:colId xmlns:a16="http://schemas.microsoft.com/office/drawing/2014/main" val="3113535718"/>
                    </a:ext>
                  </a:extLst>
                </a:gridCol>
                <a:gridCol w="314505">
                  <a:extLst>
                    <a:ext uri="{9D8B030D-6E8A-4147-A177-3AD203B41FA5}">
                      <a16:colId xmlns:a16="http://schemas.microsoft.com/office/drawing/2014/main" val="594929287"/>
                    </a:ext>
                  </a:extLst>
                </a:gridCol>
                <a:gridCol w="380437">
                  <a:extLst>
                    <a:ext uri="{9D8B030D-6E8A-4147-A177-3AD203B41FA5}">
                      <a16:colId xmlns:a16="http://schemas.microsoft.com/office/drawing/2014/main" val="3722681966"/>
                    </a:ext>
                  </a:extLst>
                </a:gridCol>
              </a:tblGrid>
              <a:tr h="235614">
                <a:tc rowSpan="4">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學年度</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4">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學院</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4">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單位名稱</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4">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學制班別</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4">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實習場所國別</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實習機構資訊</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TW" altLang="en-US"/>
                    </a:p>
                  </a:txBody>
                  <a:tcPr/>
                </a:tc>
                <a:tc hMerge="1">
                  <a:txBody>
                    <a:bodyPr/>
                    <a:lstStyle/>
                    <a:p>
                      <a:endParaRPr lang="zh-TW" altLang="en-US"/>
                    </a:p>
                  </a:txBody>
                  <a:tcPr/>
                </a:tc>
                <a:tc gridSpan="2">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學生</a:t>
                      </a:r>
                      <a:r>
                        <a:rPr kumimoji="0" lang="zh-TW" sz="800" b="1" i="0" u="none" strike="noStrike" kern="1200" cap="none" normalizeH="0" baseline="0" dirty="0" smtClean="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實際實習</a:t>
                      </a: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場所</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TW" altLang="en-US"/>
                    </a:p>
                  </a:txBody>
                  <a:tcPr/>
                </a:tc>
                <a:tc gridSpan="14">
                  <a:txBody>
                    <a:bodyPr/>
                    <a:lstStyle/>
                    <a:p>
                      <a:pPr marL="0" algn="ctr" defTabSz="914400" rtl="0" eaLnBrk="1" latinLnBrk="0" hangingPunct="1">
                        <a:lnSpc>
                          <a:spcPts val="1200"/>
                        </a:lnSpc>
                        <a:spcAft>
                          <a:spcPts val="0"/>
                        </a:spcAft>
                      </a:pPr>
                      <a:r>
                        <a:rPr kumimoji="0" lang="zh-TW" sz="12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學生實習權益人次</a:t>
                      </a:r>
                    </a:p>
                  </a:txBody>
                  <a:tcPr marL="64937" marR="649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rowSpan="4">
                  <a:txBody>
                    <a:bodyPr/>
                    <a:lstStyle/>
                    <a:p>
                      <a:pPr marL="0" algn="l" defTabSz="914400" rtl="0" eaLnBrk="1" latinLnBrk="0" hangingPunct="1">
                        <a:lnSpc>
                          <a:spcPts val="1200"/>
                        </a:lnSpc>
                        <a:spcAft>
                          <a:spcPts val="0"/>
                        </a:spcAft>
                      </a:pPr>
                      <a:r>
                        <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補充說明</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39504382"/>
                  </a:ext>
                </a:extLst>
              </a:tr>
              <a:tr h="316379">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rowSpan="3">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行業別</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機構名稱</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統一編號</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縣市別</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地址</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4">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投保</a:t>
                      </a:r>
                      <a:r>
                        <a:rPr kumimoji="0" lang="zh-TW" sz="800" b="1" i="0" u="none" strike="noStrike" kern="1200" cap="none" normalizeH="0" baseline="0" dirty="0" smtClean="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情形</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gridSpan="10">
                  <a:txBody>
                    <a:bodyPr/>
                    <a:lstStyle/>
                    <a:p>
                      <a:pPr marL="0" algn="ctr" defTabSz="914400" rtl="0" eaLnBrk="1" latinLnBrk="0" hangingPunct="1">
                        <a:lnSpc>
                          <a:spcPts val="1200"/>
                        </a:lnSpc>
                        <a:spcAft>
                          <a:spcPts val="0"/>
                        </a:spcAft>
                      </a:pPr>
                      <a:r>
                        <a:rPr kumimoji="0" lang="zh-TW" altLang="zh-TW" sz="1200" b="1" i="0" u="none" strike="noStrike" kern="1200" cap="none" normalizeH="0" baseline="0" dirty="0" smtClean="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實習待遇</a:t>
                      </a:r>
                      <a:r>
                        <a:rPr kumimoji="0" lang="en-US" altLang="zh-TW" sz="1200" b="1" i="0" u="none" strike="noStrike" kern="1200" cap="none" normalizeH="0" baseline="0" dirty="0" smtClean="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en-US"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Arial" panose="020B0604020202020204" pitchFamily="34" charset="0"/>
                        </a:rPr>
                        <a:t>114.10</a:t>
                      </a:r>
                      <a:r>
                        <a:rPr kumimoji="0" lang="zh-TW"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Arial" panose="020B0604020202020204" pitchFamily="34" charset="0"/>
                        </a:rPr>
                        <a:t>期</a:t>
                      </a:r>
                      <a:r>
                        <a:rPr kumimoji="0" lang="zh-TW" altLang="en-US"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Arial" panose="020B0604020202020204" pitchFamily="34" charset="0"/>
                        </a:rPr>
                        <a:t>調整</a:t>
                      </a:r>
                      <a:r>
                        <a:rPr kumimoji="0" lang="zh-TW"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Arial" panose="020B0604020202020204" pitchFamily="34" charset="0"/>
                        </a:rPr>
                        <a:t>欄位</a:t>
                      </a:r>
                      <a:r>
                        <a:rPr kumimoji="0" lang="en-US" altLang="zh-TW" sz="1200" b="1" i="0" u="none" strike="noStrike" kern="1200" cap="none" normalizeH="0" baseline="0" dirty="0" smtClean="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a:t>
                      </a:r>
                      <a:endParaRPr kumimoji="0" lang="zh-TW" altLang="zh-TW" sz="12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vMerge="1">
                  <a:txBody>
                    <a:bodyPr/>
                    <a:lstStyle/>
                    <a:p>
                      <a:endParaRPr lang="zh-TW" altLang="en-US"/>
                    </a:p>
                  </a:txBody>
                  <a:tcPr/>
                </a:tc>
                <a:extLst>
                  <a:ext uri="{0D108BD9-81ED-4DB2-BD59-A6C34878D82A}">
                    <a16:rowId xmlns:a16="http://schemas.microsoft.com/office/drawing/2014/main" val="2372816307"/>
                  </a:ext>
                </a:extLst>
              </a:tr>
              <a:tr h="268837">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rowSpan="2">
                  <a:txBody>
                    <a:bodyPr/>
                    <a:lstStyle/>
                    <a:p>
                      <a:pPr marL="0" marR="71755"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僅勞保</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marL="0" marR="71755"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僅校外實習保險</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marL="0" marR="71755"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兩者皆有</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marL="0" marR="71755"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兩者皆無</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marL="0" algn="ctr" defTabSz="914400" rtl="0" eaLnBrk="1" latinLnBrk="0" hangingPunct="1">
                        <a:lnSpc>
                          <a:spcPts val="1200"/>
                        </a:lnSpc>
                        <a:spcAft>
                          <a:spcPts val="0"/>
                        </a:spcAft>
                      </a:pPr>
                      <a:r>
                        <a:rPr kumimoji="0" lang="zh-TW" sz="12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工資</a:t>
                      </a:r>
                    </a:p>
                  </a:txBody>
                  <a:tcPr marL="64937" marR="649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hMerge="1">
                  <a:txBody>
                    <a:bodyPr/>
                    <a:lstStyle/>
                    <a:p>
                      <a:endParaRPr lang="zh-TW" altLang="en-US"/>
                    </a:p>
                  </a:txBody>
                  <a:tcPr/>
                </a:tc>
                <a:tc hMerge="1">
                  <a:txBody>
                    <a:bodyPr/>
                    <a:lstStyle/>
                    <a:p>
                      <a:endParaRPr lang="zh-TW" altLang="en-US"/>
                    </a:p>
                  </a:txBody>
                  <a:tcPr/>
                </a:tc>
                <a:tc gridSpan="3">
                  <a:txBody>
                    <a:bodyPr/>
                    <a:lstStyle/>
                    <a:p>
                      <a:pPr marL="0" algn="l" defTabSz="914400" rtl="0" eaLnBrk="1" latinLnBrk="0" hangingPunct="1">
                        <a:lnSpc>
                          <a:spcPts val="1200"/>
                        </a:lnSpc>
                        <a:spcAft>
                          <a:spcPts val="0"/>
                        </a:spcAft>
                      </a:pPr>
                      <a:r>
                        <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獎學金</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TW" altLang="en-US"/>
                    </a:p>
                  </a:txBody>
                  <a:tcPr/>
                </a:tc>
                <a:tc hMerge="1">
                  <a:txBody>
                    <a:bodyPr/>
                    <a:lstStyle/>
                    <a:p>
                      <a:endParaRPr lang="zh-TW" altLang="en-US"/>
                    </a:p>
                  </a:txBody>
                  <a:tcPr/>
                </a:tc>
                <a:tc gridSpan="3">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津貼</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TW" altLang="en-US"/>
                    </a:p>
                  </a:txBody>
                  <a:tcPr/>
                </a:tc>
                <a:tc hMerge="1">
                  <a:txBody>
                    <a:bodyPr/>
                    <a:lstStyle/>
                    <a:p>
                      <a:endParaRPr lang="zh-TW" altLang="en-US"/>
                    </a:p>
                  </a:txBody>
                  <a:tcPr/>
                </a:tc>
                <a:tc rowSpan="2">
                  <a:txBody>
                    <a:bodyPr/>
                    <a:lstStyle/>
                    <a:p>
                      <a:pPr marL="0" marR="71755"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無</a:t>
                      </a:r>
                    </a:p>
                  </a:txBody>
                  <a:tcPr marL="64937" marR="64937" marT="0" marB="0" vert="ea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zh-TW" altLang="en-US"/>
                    </a:p>
                  </a:txBody>
                  <a:tcPr/>
                </a:tc>
                <a:extLst>
                  <a:ext uri="{0D108BD9-81ED-4DB2-BD59-A6C34878D82A}">
                    <a16:rowId xmlns:a16="http://schemas.microsoft.com/office/drawing/2014/main" val="1101165122"/>
                  </a:ext>
                </a:extLst>
              </a:tr>
              <a:tr h="338328">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a:txBody>
                    <a:bodyPr/>
                    <a:lstStyle/>
                    <a:p>
                      <a:pPr marL="0" marR="71755" algn="ctr" defTabSz="914400" rtl="0" eaLnBrk="1" latinLnBrk="0" hangingPunct="1">
                        <a:lnSpc>
                          <a:spcPts val="1200"/>
                        </a:lnSpc>
                        <a:spcAft>
                          <a:spcPts val="0"/>
                        </a:spcAft>
                      </a:pPr>
                      <a:r>
                        <a:rPr kumimoji="0" lang="zh-TW" sz="1200" b="1" i="0" u="none" strike="noStrike" kern="1200" cap="none" normalizeH="0" baseline="0" dirty="0" smtClean="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給付</a:t>
                      </a:r>
                      <a:r>
                        <a:rPr kumimoji="0" lang="zh-TW" sz="12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類型</a:t>
                      </a:r>
                    </a:p>
                  </a:txBody>
                  <a:tcPr marL="64937" marR="649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a:txBody>
                    <a:bodyPr/>
                    <a:lstStyle/>
                    <a:p>
                      <a:pPr marL="0" algn="ctr" defTabSz="914400" rtl="0" eaLnBrk="1" latinLnBrk="0" hangingPunct="1">
                        <a:lnSpc>
                          <a:spcPts val="1200"/>
                        </a:lnSpc>
                        <a:spcAft>
                          <a:spcPts val="0"/>
                        </a:spcAft>
                      </a:pPr>
                      <a:r>
                        <a:rPr kumimoji="0" lang="zh-TW" sz="12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金額</a:t>
                      </a:r>
                    </a:p>
                  </a:txBody>
                  <a:tcPr marL="64937" marR="649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人次</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給付類型</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金額</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人次</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給付類型</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金額</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人次</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zh-TW" altLang="en-US"/>
                    </a:p>
                  </a:txBody>
                  <a:tcPr/>
                </a:tc>
                <a:tc vMerge="1">
                  <a:txBody>
                    <a:bodyPr/>
                    <a:lstStyle/>
                    <a:p>
                      <a:endParaRPr lang="zh-TW" altLang="en-US"/>
                    </a:p>
                  </a:txBody>
                  <a:tcPr/>
                </a:tc>
                <a:extLst>
                  <a:ext uri="{0D108BD9-81ED-4DB2-BD59-A6C34878D82A}">
                    <a16:rowId xmlns:a16="http://schemas.microsoft.com/office/drawing/2014/main" val="1477393347"/>
                  </a:ext>
                </a:extLst>
              </a:tr>
              <a:tr h="678835">
                <a:tc>
                  <a:txBody>
                    <a:bodyPr/>
                    <a:lstStyle/>
                    <a:p>
                      <a:pPr marL="0" algn="l"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71755" algn="l" defTabSz="914400" rtl="0" eaLnBrk="1" latinLnBrk="0" hangingPunct="1">
                        <a:lnSpc>
                          <a:spcPct val="150000"/>
                        </a:lnSpc>
                        <a:spcAft>
                          <a:spcPts val="0"/>
                        </a:spcAft>
                      </a:pPr>
                      <a:r>
                        <a:rPr kumimoji="0" lang="en-US" altLang="zh-TW" sz="1200" b="1" i="0" u="none" strike="noStrike" kern="1200" cap="none" normalizeH="0" baseline="0" dirty="0" smtClean="0">
                          <a:ln>
                            <a:noFill/>
                          </a:ln>
                          <a:solidFill>
                            <a:schemeClr val="tx1"/>
                          </a:solidFill>
                          <a:effectLst/>
                          <a:latin typeface="細明體" panose="02020509000000000000" pitchFamily="49" charset="-120"/>
                          <a:ea typeface="細明體" panose="02020509000000000000" pitchFamily="49" charset="-120"/>
                          <a:cs typeface="Arial" panose="020B0604020202020204" pitchFamily="34" charset="0"/>
                        </a:rPr>
                        <a:t>□</a:t>
                      </a:r>
                      <a:r>
                        <a:rPr kumimoji="0" lang="zh-TW" sz="1200" b="1" i="0" u="none" strike="noStrike" kern="1200" cap="none" normalizeH="0" baseline="0" dirty="0" smtClean="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月薪</a:t>
                      </a:r>
                      <a:endParaRPr kumimoji="0" lang="zh-TW" sz="12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p>
                      <a:pPr marL="0" marR="71755" algn="l" defTabSz="914400" rtl="0" eaLnBrk="1" latinLnBrk="0" hangingPunct="1">
                        <a:lnSpc>
                          <a:spcPct val="150000"/>
                        </a:lnSpc>
                        <a:spcAft>
                          <a:spcPts val="0"/>
                        </a:spcAft>
                      </a:pPr>
                      <a:r>
                        <a:rPr kumimoji="0" lang="en-US" altLang="zh-TW" sz="1200" b="1" i="0" u="none" strike="noStrike" kern="1200" cap="none" normalizeH="0" baseline="0" dirty="0" smtClean="0">
                          <a:ln>
                            <a:noFill/>
                          </a:ln>
                          <a:solidFill>
                            <a:schemeClr val="tx1"/>
                          </a:solidFill>
                          <a:effectLst/>
                          <a:latin typeface="細明體" panose="02020509000000000000" pitchFamily="49" charset="-120"/>
                          <a:ea typeface="細明體" panose="02020509000000000000" pitchFamily="49" charset="-120"/>
                          <a:cs typeface="Arial" panose="020B0604020202020204" pitchFamily="34" charset="0"/>
                        </a:rPr>
                        <a:t>□</a:t>
                      </a:r>
                      <a:r>
                        <a:rPr kumimoji="0" lang="zh-TW" sz="1200" b="1" i="0" u="none" strike="noStrike" kern="1200" cap="none" normalizeH="0" baseline="0" dirty="0" smtClean="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時</a:t>
                      </a:r>
                      <a:r>
                        <a:rPr kumimoji="0" lang="zh-TW" sz="12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薪</a:t>
                      </a:r>
                    </a:p>
                    <a:p>
                      <a:pPr marL="0" marR="71755" indent="0" algn="l" defTabSz="914400" rtl="0" eaLnBrk="1" fontAlgn="auto" latinLnBrk="0" hangingPunct="1">
                        <a:lnSpc>
                          <a:spcPct val="150000"/>
                        </a:lnSpc>
                        <a:spcBef>
                          <a:spcPts val="0"/>
                        </a:spcBef>
                        <a:spcAft>
                          <a:spcPts val="0"/>
                        </a:spcAft>
                        <a:buClrTx/>
                        <a:buSzTx/>
                        <a:buFontTx/>
                        <a:buNone/>
                        <a:tabLst/>
                        <a:defRPr/>
                      </a:pPr>
                      <a:r>
                        <a:rPr kumimoji="0" lang="en-US" altLang="zh-TW" sz="1200" b="1" i="0" u="none" strike="noStrike" kern="1200" cap="none" normalizeH="0" baseline="0" dirty="0" smtClean="0">
                          <a:ln>
                            <a:noFill/>
                          </a:ln>
                          <a:solidFill>
                            <a:schemeClr val="tx1"/>
                          </a:solidFill>
                          <a:effectLst/>
                          <a:latin typeface="細明體" panose="02020509000000000000" pitchFamily="49" charset="-120"/>
                          <a:ea typeface="細明體" panose="02020509000000000000" pitchFamily="49" charset="-120"/>
                          <a:cs typeface="Arial" panose="020B0604020202020204" pitchFamily="34" charset="0"/>
                        </a:rPr>
                        <a:t>□</a:t>
                      </a:r>
                      <a:r>
                        <a:rPr kumimoji="0" lang="zh-TW" sz="1200" b="1" i="0" u="none" strike="noStrike" kern="1200" cap="none" normalizeH="0" baseline="0" dirty="0" smtClean="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其他：</a:t>
                      </a:r>
                      <a:endParaRPr kumimoji="0" lang="zh-TW" sz="12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a:txBody>
                    <a:bodyPr/>
                    <a:lstStyle/>
                    <a:p>
                      <a:pPr marL="0" algn="l" defTabSz="914400" rtl="0" eaLnBrk="1" latinLnBrk="0" hangingPunct="1">
                        <a:lnSpc>
                          <a:spcPts val="1200"/>
                        </a:lnSpc>
                        <a:spcAft>
                          <a:spcPts val="0"/>
                        </a:spcAft>
                      </a:pPr>
                      <a:r>
                        <a:rPr kumimoji="0" lang="en-US" sz="12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12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a:txBody>
                    <a:bodyPr/>
                    <a:lstStyle/>
                    <a:p>
                      <a:pPr marL="0" algn="l" defTabSz="914400" rtl="0" eaLnBrk="1" latinLnBrk="0" hangingPunct="1">
                        <a:lnSpc>
                          <a:spcPts val="1200"/>
                        </a:lnSpc>
                        <a:spcAft>
                          <a:spcPts val="0"/>
                        </a:spcAft>
                      </a:pPr>
                      <a:r>
                        <a:rPr kumimoji="0" lang="en-US" sz="12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12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algn="l"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月給</a:t>
                      </a:r>
                    </a:p>
                    <a:p>
                      <a:pPr marL="0" algn="l"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一次性</a:t>
                      </a:r>
                    </a:p>
                    <a:p>
                      <a:pPr marL="0" algn="l"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其他</a:t>
                      </a:r>
                      <a:r>
                        <a:rPr kumimoji="0" lang="zh-TW" sz="800" b="1" i="0" u="none" strike="noStrike" kern="1200" cap="none" normalizeH="0" baseline="0" dirty="0" smtClean="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月給</a:t>
                      </a:r>
                    </a:p>
                    <a:p>
                      <a:pPr marL="0" algn="l"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一次性</a:t>
                      </a:r>
                    </a:p>
                    <a:p>
                      <a:pPr marL="0" marR="0" indent="0" algn="l" defTabSz="914400" rtl="0" eaLnBrk="1" fontAlgn="auto" latinLnBrk="0" hangingPunct="1">
                        <a:lnSpc>
                          <a:spcPts val="1200"/>
                        </a:lnSpc>
                        <a:spcBef>
                          <a:spcPts val="0"/>
                        </a:spcBef>
                        <a:spcAft>
                          <a:spcPts val="0"/>
                        </a:spcAft>
                        <a:buClrTx/>
                        <a:buSzTx/>
                        <a:buFontTx/>
                        <a:buNone/>
                        <a:tabLst/>
                        <a:defRPr/>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其他</a:t>
                      </a:r>
                      <a:r>
                        <a:rPr kumimoji="0" lang="zh-TW" sz="800" b="1" i="0" u="none" strike="noStrike" kern="1200" cap="none" normalizeH="0" baseline="0" dirty="0" smtClean="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endParaRPr kumimoji="0" lang="zh-TW" altLang="zh-TW" sz="800" b="1" i="0" u="none" strike="noStrike" kern="1200" cap="none" normalizeH="0" baseline="0" dirty="0" smtClean="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vert="eaVert"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vert="eaVert"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68372344"/>
                  </a:ext>
                </a:extLst>
              </a:tr>
            </a:tbl>
          </a:graphicData>
        </a:graphic>
      </p:graphicFrame>
    </p:spTree>
    <p:extLst>
      <p:ext uri="{BB962C8B-B14F-4D97-AF65-F5344CB8AC3E}">
        <p14:creationId xmlns:p14="http://schemas.microsoft.com/office/powerpoint/2010/main" val="165659151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ectangle 47"/>
          <p:cNvSpPr>
            <a:spLocks noChangeArrowheads="1"/>
          </p:cNvSpPr>
          <p:nvPr/>
        </p:nvSpPr>
        <p:spPr bwMode="gray">
          <a:xfrm>
            <a:off x="3569" y="7006"/>
            <a:ext cx="890140" cy="400110"/>
          </a:xfrm>
          <a:prstGeom prst="rect">
            <a:avLst/>
          </a:prstGeom>
          <a:noFill/>
          <a:ln>
            <a:noFill/>
          </a:ln>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defRPr/>
            </a:pPr>
            <a:r>
              <a:rPr lang="en-US" altLang="zh-TW" sz="2000" b="1" dirty="0" smtClean="0">
                <a:solidFill>
                  <a:srgbClr val="000000"/>
                </a:solidFill>
                <a:cs typeface="Arial" panose="020B0604020202020204" pitchFamily="34" charset="0"/>
              </a:rPr>
              <a:t>4.6</a:t>
            </a:r>
            <a:endParaRPr lang="en-US" altLang="zh-TW" sz="2000" b="1" dirty="0">
              <a:solidFill>
                <a:srgbClr val="000000"/>
              </a:solidFill>
              <a:cs typeface="Arial" panose="020B0604020202020204" pitchFamily="34" charset="0"/>
            </a:endParaRPr>
          </a:p>
        </p:txBody>
      </p:sp>
      <p:sp>
        <p:nvSpPr>
          <p:cNvPr id="7" name="Rectangle 2"/>
          <p:cNvSpPr>
            <a:spLocks noGrp="1" noChangeArrowheads="1"/>
          </p:cNvSpPr>
          <p:nvPr>
            <p:ph type="title"/>
          </p:nvPr>
        </p:nvSpPr>
        <p:spPr>
          <a:xfrm>
            <a:off x="9336" y="363118"/>
            <a:ext cx="12182664" cy="498548"/>
          </a:xfrm>
        </p:spPr>
        <p:txBody>
          <a:bodyPr anchor="t">
            <a:noAutofit/>
          </a:bodyPr>
          <a:lstStyle/>
          <a:p>
            <a:pPr algn="l">
              <a:defRPr/>
            </a:pPr>
            <a:r>
              <a:rPr lang="zh-TW" altLang="en-US"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學</a:t>
            </a:r>
            <a:r>
              <a:rPr lang="en-US" altLang="zh-TW" sz="30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10-2.</a:t>
            </a:r>
            <a:r>
              <a:rPr lang="zh-TW" altLang="zh-TW" sz="30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學生實習機構及權益保障</a:t>
            </a:r>
            <a:r>
              <a:rPr lang="en-US" altLang="zh-TW"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	</a:t>
            </a:r>
            <a:r>
              <a:rPr lang="zh-TW" altLang="en-US"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   </a:t>
            </a:r>
            <a:r>
              <a:rPr lang="en-US" altLang="zh-TW"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					(10</a:t>
            </a:r>
            <a:r>
              <a:rPr lang="zh-TW" altLang="zh-TW" sz="30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月</a:t>
            </a:r>
            <a:r>
              <a:rPr lang="zh-TW" altLang="zh-TW"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填報</a:t>
            </a:r>
            <a:r>
              <a:rPr lang="en-US" altLang="zh-TW"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endParaRPr lang="zh-TW" altLang="en-US" sz="3000" b="1" dirty="0">
              <a:solidFill>
                <a:srgbClr val="000000"/>
              </a:solidFill>
              <a:latin typeface="Arial" panose="020B0604020202020204" pitchFamily="34" charset="0"/>
              <a:ea typeface="微軟正黑體" panose="020B0604030504040204" pitchFamily="34" charset="-120"/>
              <a:cs typeface="Arial" panose="020B0604020202020204" pitchFamily="34" charset="0"/>
            </a:endParaRPr>
          </a:p>
        </p:txBody>
      </p:sp>
      <p:sp>
        <p:nvSpPr>
          <p:cNvPr id="6" name="矩形 5"/>
          <p:cNvSpPr/>
          <p:nvPr/>
        </p:nvSpPr>
        <p:spPr>
          <a:xfrm>
            <a:off x="159051" y="2849151"/>
            <a:ext cx="11571132" cy="3990836"/>
          </a:xfrm>
          <a:prstGeom prst="rect">
            <a:avLst/>
          </a:prstGeom>
        </p:spPr>
        <p:txBody>
          <a:bodyPr wrap="square">
            <a:spAutoFit/>
          </a:bodyPr>
          <a:lstStyle/>
          <a:p>
            <a:pPr algn="just">
              <a:lnSpc>
                <a:spcPts val="3800"/>
              </a:lnSpc>
              <a:spcBef>
                <a:spcPts val="0"/>
              </a:spcBef>
              <a:spcAft>
                <a:spcPts val="0"/>
              </a:spcAft>
              <a:tabLst>
                <a:tab pos="30480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altLang="zh-TW" sz="2400" dirty="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en-US" altLang="zh-TW" sz="24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114.10</a:t>
            </a:r>
            <a:r>
              <a:rPr lang="zh-TW" altLang="en-US" sz="24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期</a:t>
            </a:r>
            <a:r>
              <a:rPr lang="en-US" altLang="zh-TW" sz="24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en-US" sz="24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修正填表說明</a:t>
            </a:r>
            <a:r>
              <a:rPr lang="en-US" altLang="zh-TW" sz="24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endParaRPr lang="en-US" altLang="zh-TW" sz="2400" b="1" dirty="0" smtClean="0">
              <a:solidFill>
                <a:srgbClr val="0000FF"/>
              </a:solidFill>
              <a:latin typeface="Arial" panose="020B0604020202020204" pitchFamily="34" charset="0"/>
              <a:ea typeface="微軟正黑體" panose="020B0604030504040204" pitchFamily="34" charset="-120"/>
              <a:cs typeface="Arial" panose="020B0604020202020204" pitchFamily="34" charset="0"/>
            </a:endParaRPr>
          </a:p>
          <a:p>
            <a:pPr marL="342900" indent="-342900" algn="just">
              <a:lnSpc>
                <a:spcPts val="3800"/>
              </a:lnSpc>
              <a:spcBef>
                <a:spcPts val="0"/>
              </a:spcBef>
              <a:spcAft>
                <a:spcPts val="0"/>
              </a:spcAft>
              <a:buFont typeface="Wingdings" panose="05000000000000000000" pitchFamily="2" charset="2"/>
              <a:buChar char="l"/>
              <a:tabLst>
                <a:tab pos="30480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zh-TW" altLang="en-US" sz="24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工資</a:t>
            </a:r>
            <a:r>
              <a:rPr lang="en-US" altLang="zh-TW" sz="24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en-US" sz="24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金額範例說明：</a:t>
            </a:r>
            <a:endParaRPr lang="en-US" altLang="zh-TW" sz="24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endParaRPr>
          </a:p>
          <a:p>
            <a:pPr marL="800100" lvl="1" indent="-342900" algn="just">
              <a:lnSpc>
                <a:spcPts val="3800"/>
              </a:lnSpc>
              <a:spcBef>
                <a:spcPts val="0"/>
              </a:spcBef>
              <a:spcAft>
                <a:spcPts val="0"/>
              </a:spcAft>
              <a:buFont typeface="Wingdings" panose="05000000000000000000" pitchFamily="2" charset="2"/>
              <a:buChar char="l"/>
              <a:tabLst>
                <a:tab pos="30480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zh-TW" altLang="en-US" sz="24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範例</a:t>
            </a:r>
            <a:r>
              <a:rPr lang="en-US" altLang="zh-TW" sz="24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1</a:t>
            </a:r>
            <a:r>
              <a:rPr lang="zh-TW" altLang="en-US" sz="24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en-US" altLang="zh-TW" sz="24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a:t>
            </a:r>
            <a:r>
              <a:rPr lang="zh-TW" altLang="zh-TW" sz="24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機構</a:t>
            </a:r>
            <a:r>
              <a:rPr lang="zh-TW" altLang="zh-TW" sz="2400" dirty="0">
                <a:solidFill>
                  <a:srgbClr val="000000"/>
                </a:solidFill>
                <a:latin typeface="Arial" panose="020B0604020202020204" pitchFamily="34" charset="0"/>
                <a:ea typeface="微軟正黑體" panose="020B0604030504040204" pitchFamily="34" charset="-120"/>
                <a:cs typeface="Arial" panose="020B0604020202020204" pitchFamily="34" charset="0"/>
              </a:rPr>
              <a:t>規定每週實習時數為</a:t>
            </a:r>
            <a:r>
              <a:rPr lang="en-US" altLang="zh-TW" sz="2400" dirty="0">
                <a:solidFill>
                  <a:srgbClr val="000000"/>
                </a:solidFill>
                <a:latin typeface="Arial" panose="020B0604020202020204" pitchFamily="34" charset="0"/>
                <a:ea typeface="微軟正黑體" panose="020B0604030504040204" pitchFamily="34" charset="-120"/>
                <a:cs typeface="Arial" panose="020B0604020202020204" pitchFamily="34" charset="0"/>
              </a:rPr>
              <a:t>16</a:t>
            </a:r>
            <a:r>
              <a:rPr lang="zh-TW" altLang="zh-TW" sz="2400" dirty="0">
                <a:solidFill>
                  <a:srgbClr val="000000"/>
                </a:solidFill>
                <a:latin typeface="Arial" panose="020B0604020202020204" pitchFamily="34" charset="0"/>
                <a:ea typeface="微軟正黑體" panose="020B0604030504040204" pitchFamily="34" charset="-120"/>
                <a:cs typeface="Arial" panose="020B0604020202020204" pitchFamily="34" charset="0"/>
              </a:rPr>
              <a:t>小時，</a:t>
            </a:r>
            <a:r>
              <a:rPr lang="zh-TW" altLang="zh-TW" sz="2400" u="heavy" dirty="0">
                <a:solidFill>
                  <a:srgbClr val="000000"/>
                </a:solidFill>
                <a:latin typeface="Arial" panose="020B0604020202020204" pitchFamily="34" charset="0"/>
                <a:ea typeface="微軟正黑體" panose="020B0604030504040204" pitchFamily="34" charset="-120"/>
                <a:cs typeface="Arial" panose="020B0604020202020204" pitchFamily="34" charset="0"/>
              </a:rPr>
              <a:t>每月實習</a:t>
            </a:r>
            <a:r>
              <a:rPr lang="en-US" altLang="zh-TW" sz="2400" u="heavy" dirty="0">
                <a:solidFill>
                  <a:srgbClr val="000000"/>
                </a:solidFill>
                <a:latin typeface="Arial" panose="020B0604020202020204" pitchFamily="34" charset="0"/>
                <a:ea typeface="微軟正黑體" panose="020B0604030504040204" pitchFamily="34" charset="-120"/>
                <a:cs typeface="Arial" panose="020B0604020202020204" pitchFamily="34" charset="0"/>
              </a:rPr>
              <a:t>3</a:t>
            </a:r>
            <a:r>
              <a:rPr lang="zh-TW" altLang="zh-TW" sz="2400" u="heavy" dirty="0">
                <a:solidFill>
                  <a:srgbClr val="000000"/>
                </a:solidFill>
                <a:latin typeface="Arial" panose="020B0604020202020204" pitchFamily="34" charset="0"/>
                <a:ea typeface="微軟正黑體" panose="020B0604030504040204" pitchFamily="34" charset="-120"/>
                <a:cs typeface="Arial" panose="020B0604020202020204" pitchFamily="34" charset="0"/>
              </a:rPr>
              <a:t>週，週薪議定金額為每週</a:t>
            </a:r>
            <a:r>
              <a:rPr lang="en-US" altLang="zh-TW" sz="2400" u="heavy" dirty="0">
                <a:solidFill>
                  <a:srgbClr val="000000"/>
                </a:solidFill>
                <a:latin typeface="Arial" panose="020B0604020202020204" pitchFamily="34" charset="0"/>
                <a:ea typeface="微軟正黑體" panose="020B0604030504040204" pitchFamily="34" charset="-120"/>
                <a:cs typeface="Arial" panose="020B0604020202020204" pitchFamily="34" charset="0"/>
              </a:rPr>
              <a:t>100</a:t>
            </a:r>
            <a:r>
              <a:rPr lang="zh-TW" altLang="zh-TW" sz="2400" u="heavy" dirty="0">
                <a:solidFill>
                  <a:srgbClr val="000000"/>
                </a:solidFill>
                <a:latin typeface="Arial" panose="020B0604020202020204" pitchFamily="34" charset="0"/>
                <a:ea typeface="微軟正黑體" panose="020B0604030504040204" pitchFamily="34" charset="-120"/>
                <a:cs typeface="Arial" panose="020B0604020202020204" pitchFamily="34" charset="0"/>
              </a:rPr>
              <a:t>美金</a:t>
            </a:r>
            <a:r>
              <a:rPr lang="en-US" altLang="zh-TW" sz="24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en-US" sz="24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「合約生效首日</a:t>
            </a:r>
            <a:r>
              <a:rPr lang="zh-TW" altLang="en-US" sz="2400" dirty="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zh-TW" sz="2400" dirty="0">
                <a:solidFill>
                  <a:srgbClr val="000000"/>
                </a:solidFill>
                <a:latin typeface="Arial" panose="020B0604020202020204" pitchFamily="34" charset="0"/>
                <a:ea typeface="微軟正黑體" panose="020B0604030504040204" pitchFamily="34" charset="-120"/>
                <a:cs typeface="Arial" panose="020B0604020202020204" pitchFamily="34" charset="0"/>
              </a:rPr>
              <a:t>匯率收盤</a:t>
            </a:r>
            <a:r>
              <a:rPr lang="zh-TW" altLang="en-US" sz="24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價為</a:t>
            </a:r>
            <a:r>
              <a:rPr lang="en-US" altLang="zh-TW" sz="24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32.81</a:t>
            </a:r>
            <a:r>
              <a:rPr lang="zh-TW" altLang="en-US" sz="24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，換算</a:t>
            </a:r>
            <a:r>
              <a:rPr lang="zh-TW" altLang="zh-TW" sz="24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新</a:t>
            </a:r>
            <a:r>
              <a:rPr lang="zh-TW" altLang="en-US" sz="24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臺</a:t>
            </a:r>
            <a:r>
              <a:rPr lang="zh-TW" altLang="zh-TW" sz="24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幣</a:t>
            </a:r>
            <a:r>
              <a:rPr lang="zh-TW" altLang="en-US" sz="2400" dirty="0">
                <a:solidFill>
                  <a:srgbClr val="000000"/>
                </a:solidFill>
                <a:latin typeface="Arial" panose="020B0604020202020204" pitchFamily="34" charset="0"/>
                <a:ea typeface="微軟正黑體" panose="020B0604030504040204" pitchFamily="34" charset="-120"/>
                <a:cs typeface="Arial" panose="020B0604020202020204" pitchFamily="34" charset="0"/>
              </a:rPr>
              <a:t>為</a:t>
            </a:r>
            <a:r>
              <a:rPr lang="en-US" altLang="zh-TW" sz="24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3,281</a:t>
            </a:r>
            <a:r>
              <a:rPr lang="zh-TW" altLang="zh-TW" sz="2400" dirty="0">
                <a:solidFill>
                  <a:srgbClr val="000000"/>
                </a:solidFill>
                <a:latin typeface="Arial" panose="020B0604020202020204" pitchFamily="34" charset="0"/>
                <a:ea typeface="微軟正黑體" panose="020B0604030504040204" pitchFamily="34" charset="-120"/>
                <a:cs typeface="Arial" panose="020B0604020202020204" pitchFamily="34" charset="0"/>
              </a:rPr>
              <a:t>元</a:t>
            </a:r>
            <a:r>
              <a:rPr lang="en-US" altLang="zh-TW" sz="2400" dirty="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zh-TW" sz="24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，請填</a:t>
            </a:r>
            <a:r>
              <a:rPr lang="zh-TW" altLang="en-US" sz="2400" dirty="0">
                <a:solidFill>
                  <a:srgbClr val="000000"/>
                </a:solidFill>
                <a:latin typeface="Arial" panose="020B0604020202020204" pitchFamily="34" charset="0"/>
                <a:ea typeface="微軟正黑體" panose="020B0604030504040204" pitchFamily="34" charset="-120"/>
                <a:cs typeface="Arial" panose="020B0604020202020204" pitchFamily="34" charset="0"/>
              </a:rPr>
              <a:t>報</a:t>
            </a:r>
            <a:r>
              <a:rPr lang="en-US" altLang="zh-TW" sz="24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9,843</a:t>
            </a:r>
            <a:r>
              <a:rPr lang="zh-TW" altLang="zh-TW" sz="2400" dirty="0">
                <a:solidFill>
                  <a:srgbClr val="000000"/>
                </a:solidFill>
                <a:latin typeface="Arial" panose="020B0604020202020204" pitchFamily="34" charset="0"/>
                <a:ea typeface="微軟正黑體" panose="020B0604030504040204" pitchFamily="34" charset="-120"/>
                <a:cs typeface="Arial" panose="020B0604020202020204" pitchFamily="34" charset="0"/>
              </a:rPr>
              <a:t>元</a:t>
            </a:r>
            <a:r>
              <a:rPr lang="en-US" altLang="zh-TW" sz="24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zh-TW" sz="2400" dirty="0">
                <a:solidFill>
                  <a:srgbClr val="000000"/>
                </a:solidFill>
                <a:latin typeface="Arial" panose="020B0604020202020204" pitchFamily="34" charset="0"/>
                <a:ea typeface="微軟正黑體" panose="020B0604030504040204" pitchFamily="34" charset="-120"/>
                <a:cs typeface="Arial" panose="020B0604020202020204" pitchFamily="34" charset="0"/>
              </a:rPr>
              <a:t>亦即實習</a:t>
            </a:r>
            <a:r>
              <a:rPr lang="en-US" altLang="zh-TW" sz="2400" dirty="0">
                <a:solidFill>
                  <a:srgbClr val="000000"/>
                </a:solidFill>
                <a:latin typeface="Arial" panose="020B0604020202020204" pitchFamily="34" charset="0"/>
                <a:ea typeface="微軟正黑體" panose="020B0604030504040204" pitchFamily="34" charset="-120"/>
                <a:cs typeface="Arial" panose="020B0604020202020204" pitchFamily="34" charset="0"/>
              </a:rPr>
              <a:t>3</a:t>
            </a:r>
            <a:r>
              <a:rPr lang="zh-TW" altLang="en-US" sz="2400" dirty="0">
                <a:solidFill>
                  <a:srgbClr val="000000"/>
                </a:solidFill>
                <a:latin typeface="Arial" panose="020B0604020202020204" pitchFamily="34" charset="0"/>
                <a:ea typeface="微軟正黑體" panose="020B0604030504040204" pitchFamily="34" charset="-120"/>
                <a:cs typeface="Arial" panose="020B0604020202020204" pitchFamily="34" charset="0"/>
              </a:rPr>
              <a:t>週</a:t>
            </a:r>
            <a:r>
              <a:rPr lang="en-US" altLang="zh-TW" sz="24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en-US" altLang="zh-TW" sz="2400" dirty="0">
                <a:solidFill>
                  <a:srgbClr val="000000"/>
                </a:solidFill>
                <a:latin typeface="Arial" panose="020B0604020202020204" pitchFamily="34" charset="0"/>
                <a:ea typeface="微軟正黑體" panose="020B0604030504040204" pitchFamily="34" charset="-120"/>
                <a:cs typeface="Arial" panose="020B0604020202020204" pitchFamily="34" charset="0"/>
              </a:rPr>
              <a:t>3,281</a:t>
            </a:r>
            <a:r>
              <a:rPr lang="zh-TW" altLang="en-US" sz="2400" dirty="0">
                <a:solidFill>
                  <a:srgbClr val="000000"/>
                </a:solidFill>
                <a:latin typeface="Arial" panose="020B0604020202020204" pitchFamily="34" charset="0"/>
                <a:ea typeface="微軟正黑體" panose="020B0604030504040204" pitchFamily="34" charset="-120"/>
                <a:cs typeface="Arial" panose="020B0604020202020204" pitchFamily="34" charset="0"/>
              </a:rPr>
              <a:t>元</a:t>
            </a:r>
            <a:r>
              <a:rPr lang="en-US" altLang="zh-TW" sz="2400" dirty="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en-US" sz="2400" dirty="0">
                <a:solidFill>
                  <a:srgbClr val="000000"/>
                </a:solidFill>
                <a:latin typeface="Arial" panose="020B0604020202020204" pitchFamily="34" charset="0"/>
                <a:ea typeface="微軟正黑體" panose="020B0604030504040204" pitchFamily="34" charset="-120"/>
                <a:cs typeface="Arial" panose="020B0604020202020204" pitchFamily="34" charset="0"/>
              </a:rPr>
              <a:t>週</a:t>
            </a:r>
            <a:r>
              <a:rPr lang="en-US" altLang="zh-TW" sz="2400" b="1" dirty="0">
                <a:solidFill>
                  <a:srgbClr val="000000"/>
                </a:solidFill>
                <a:latin typeface="細明體" panose="02020509000000000000" pitchFamily="49" charset="-120"/>
                <a:ea typeface="細明體" panose="02020509000000000000" pitchFamily="49" charset="-120"/>
                <a:cs typeface="Arial" panose="020B0604020202020204" pitchFamily="34" charset="0"/>
                <a:sym typeface="Wingdings 2" panose="05020102010507070707" pitchFamily="18" charset="2"/>
              </a:rPr>
              <a:t>=</a:t>
            </a:r>
            <a:r>
              <a:rPr lang="en-US" altLang="zh-TW" sz="24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9,843</a:t>
            </a:r>
            <a:r>
              <a:rPr lang="zh-TW" altLang="en-US" sz="24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元</a:t>
            </a:r>
            <a:r>
              <a:rPr lang="en-US" altLang="zh-TW" sz="24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en-US" sz="24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月</a:t>
            </a:r>
            <a:r>
              <a:rPr lang="en-US" altLang="zh-TW" sz="24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en-US" sz="24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endParaRPr lang="en-US" altLang="zh-TW" sz="24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endParaRPr>
          </a:p>
          <a:p>
            <a:pPr marL="342000" lvl="1" indent="-342900" algn="just">
              <a:lnSpc>
                <a:spcPts val="3800"/>
              </a:lnSpc>
              <a:spcBef>
                <a:spcPts val="0"/>
              </a:spcBef>
              <a:spcAft>
                <a:spcPts val="0"/>
              </a:spcAft>
              <a:buFont typeface="Wingdings" panose="05000000000000000000" pitchFamily="2" charset="2"/>
              <a:buChar char="l"/>
              <a:tabLst>
                <a:tab pos="30480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zh-TW" altLang="zh-TW" sz="24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若實習合約給薪以「</a:t>
            </a:r>
            <a:r>
              <a:rPr lang="zh-TW" altLang="zh-TW" sz="24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時薪</a:t>
            </a:r>
            <a:r>
              <a:rPr lang="zh-TW" altLang="zh-TW" sz="24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」計者，請填報</a:t>
            </a:r>
            <a:r>
              <a:rPr lang="zh-TW" altLang="zh-TW" sz="24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每月實習時數乘上時薪</a:t>
            </a:r>
            <a:r>
              <a:rPr lang="zh-TW" altLang="zh-TW" sz="24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計算。</a:t>
            </a:r>
            <a:endParaRPr lang="en-US" altLang="zh-TW" sz="2400" b="1" dirty="0">
              <a:solidFill>
                <a:srgbClr val="000000"/>
              </a:solidFill>
              <a:latin typeface="Arial" panose="020B0604020202020204" pitchFamily="34" charset="0"/>
              <a:ea typeface="微軟正黑體" panose="020B0604030504040204" pitchFamily="34" charset="-120"/>
              <a:cs typeface="Arial" panose="020B0604020202020204" pitchFamily="34" charset="0"/>
            </a:endParaRPr>
          </a:p>
          <a:p>
            <a:pPr marL="800100" lvl="1" indent="-342900" algn="just">
              <a:lnSpc>
                <a:spcPts val="3800"/>
              </a:lnSpc>
              <a:spcBef>
                <a:spcPts val="0"/>
              </a:spcBef>
              <a:spcAft>
                <a:spcPts val="0"/>
              </a:spcAft>
              <a:buFont typeface="Wingdings" panose="05000000000000000000" pitchFamily="2" charset="2"/>
              <a:buChar char="l"/>
              <a:tabLst>
                <a:tab pos="30480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zh-TW" altLang="en-US" sz="24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範例</a:t>
            </a:r>
            <a:r>
              <a:rPr lang="en-US" altLang="zh-TW" sz="24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2</a:t>
            </a:r>
            <a:r>
              <a:rPr lang="zh-TW" altLang="en-US" sz="24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en-US" altLang="zh-TW" sz="24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B</a:t>
            </a:r>
            <a:r>
              <a:rPr lang="zh-TW" altLang="zh-TW" sz="24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機構</a:t>
            </a:r>
            <a:r>
              <a:rPr lang="zh-TW" altLang="zh-TW" sz="2400" dirty="0">
                <a:solidFill>
                  <a:srgbClr val="000000"/>
                </a:solidFill>
                <a:latin typeface="Arial" panose="020B0604020202020204" pitchFamily="34" charset="0"/>
                <a:ea typeface="微軟正黑體" panose="020B0604030504040204" pitchFamily="34" charset="-120"/>
                <a:cs typeface="Arial" panose="020B0604020202020204" pitchFamily="34" charset="0"/>
              </a:rPr>
              <a:t>規定</a:t>
            </a:r>
            <a:r>
              <a:rPr lang="zh-TW" altLang="zh-TW" sz="2400" u="heavy" dirty="0">
                <a:solidFill>
                  <a:srgbClr val="000000"/>
                </a:solidFill>
                <a:latin typeface="Arial" panose="020B0604020202020204" pitchFamily="34" charset="0"/>
                <a:ea typeface="微軟正黑體" panose="020B0604030504040204" pitchFamily="34" charset="-120"/>
                <a:cs typeface="Arial" panose="020B0604020202020204" pitchFamily="34" charset="0"/>
              </a:rPr>
              <a:t>每月實習時數為</a:t>
            </a:r>
            <a:r>
              <a:rPr lang="en-US" altLang="zh-TW" sz="2400" u="heavy" dirty="0">
                <a:solidFill>
                  <a:srgbClr val="000000"/>
                </a:solidFill>
                <a:latin typeface="Arial" panose="020B0604020202020204" pitchFamily="34" charset="0"/>
                <a:ea typeface="微軟正黑體" panose="020B0604030504040204" pitchFamily="34" charset="-120"/>
                <a:cs typeface="Arial" panose="020B0604020202020204" pitchFamily="34" charset="0"/>
              </a:rPr>
              <a:t>80</a:t>
            </a:r>
            <a:r>
              <a:rPr lang="zh-TW" altLang="zh-TW" sz="2400" u="heavy" dirty="0">
                <a:solidFill>
                  <a:srgbClr val="000000"/>
                </a:solidFill>
                <a:latin typeface="Arial" panose="020B0604020202020204" pitchFamily="34" charset="0"/>
                <a:ea typeface="微軟正黑體" panose="020B0604030504040204" pitchFamily="34" charset="-120"/>
                <a:cs typeface="Arial" panose="020B0604020202020204" pitchFamily="34" charset="0"/>
              </a:rPr>
              <a:t>小時，時薪議定金額為</a:t>
            </a:r>
            <a:r>
              <a:rPr lang="en-US" altLang="zh-TW" sz="2400" u="heavy" dirty="0">
                <a:solidFill>
                  <a:srgbClr val="000000"/>
                </a:solidFill>
                <a:latin typeface="Arial" panose="020B0604020202020204" pitchFamily="34" charset="0"/>
                <a:ea typeface="微軟正黑體" panose="020B0604030504040204" pitchFamily="34" charset="-120"/>
                <a:cs typeface="Arial" panose="020B0604020202020204" pitchFamily="34" charset="0"/>
              </a:rPr>
              <a:t>190</a:t>
            </a:r>
            <a:r>
              <a:rPr lang="zh-TW" altLang="zh-TW" sz="2400" u="heavy" dirty="0">
                <a:solidFill>
                  <a:srgbClr val="000000"/>
                </a:solidFill>
                <a:latin typeface="Arial" panose="020B0604020202020204" pitchFamily="34" charset="0"/>
                <a:ea typeface="微軟正黑體" panose="020B0604030504040204" pitchFamily="34" charset="-120"/>
                <a:cs typeface="Arial" panose="020B0604020202020204" pitchFamily="34" charset="0"/>
              </a:rPr>
              <a:t>元</a:t>
            </a:r>
            <a:r>
              <a:rPr lang="zh-TW" altLang="zh-TW" sz="24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，請填</a:t>
            </a:r>
            <a:r>
              <a:rPr lang="zh-TW" altLang="en-US" sz="2400" dirty="0">
                <a:solidFill>
                  <a:srgbClr val="000000"/>
                </a:solidFill>
                <a:latin typeface="Arial" panose="020B0604020202020204" pitchFamily="34" charset="0"/>
                <a:ea typeface="微軟正黑體" panose="020B0604030504040204" pitchFamily="34" charset="-120"/>
                <a:cs typeface="Arial" panose="020B0604020202020204" pitchFamily="34" charset="0"/>
              </a:rPr>
              <a:t>報</a:t>
            </a:r>
            <a:r>
              <a:rPr lang="en-US" altLang="zh-TW" sz="24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15,200</a:t>
            </a:r>
            <a:r>
              <a:rPr lang="zh-TW" altLang="zh-TW" sz="2400" dirty="0">
                <a:solidFill>
                  <a:srgbClr val="000000"/>
                </a:solidFill>
                <a:latin typeface="Arial" panose="020B0604020202020204" pitchFamily="34" charset="0"/>
                <a:ea typeface="微軟正黑體" panose="020B0604030504040204" pitchFamily="34" charset="-120"/>
                <a:cs typeface="Arial" panose="020B0604020202020204" pitchFamily="34" charset="0"/>
              </a:rPr>
              <a:t>元</a:t>
            </a:r>
            <a:r>
              <a:rPr lang="en-US" altLang="zh-TW" sz="24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zh-TW" sz="2400" dirty="0">
                <a:solidFill>
                  <a:srgbClr val="000000"/>
                </a:solidFill>
                <a:latin typeface="Arial" panose="020B0604020202020204" pitchFamily="34" charset="0"/>
                <a:ea typeface="微軟正黑體" panose="020B0604030504040204" pitchFamily="34" charset="-120"/>
                <a:cs typeface="Arial" panose="020B0604020202020204" pitchFamily="34" charset="0"/>
              </a:rPr>
              <a:t>亦即實習</a:t>
            </a:r>
            <a:r>
              <a:rPr lang="en-US" altLang="zh-TW" sz="24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80</a:t>
            </a:r>
            <a:r>
              <a:rPr lang="zh-TW" altLang="en-US" sz="2400" dirty="0">
                <a:solidFill>
                  <a:srgbClr val="000000"/>
                </a:solidFill>
                <a:latin typeface="Arial" panose="020B0604020202020204" pitchFamily="34" charset="0"/>
                <a:ea typeface="微軟正黑體" panose="020B0604030504040204" pitchFamily="34" charset="-120"/>
                <a:cs typeface="Arial" panose="020B0604020202020204" pitchFamily="34" charset="0"/>
              </a:rPr>
              <a:t>小時</a:t>
            </a:r>
            <a:r>
              <a:rPr lang="en-US" altLang="zh-TW" sz="24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en-US" altLang="zh-TW" sz="2400" dirty="0">
                <a:solidFill>
                  <a:srgbClr val="000000"/>
                </a:solidFill>
                <a:latin typeface="Arial" panose="020B0604020202020204" pitchFamily="34" charset="0"/>
                <a:ea typeface="微軟正黑體" panose="020B0604030504040204" pitchFamily="34" charset="-120"/>
                <a:cs typeface="Arial" panose="020B0604020202020204" pitchFamily="34" charset="0"/>
              </a:rPr>
              <a:t>190</a:t>
            </a:r>
            <a:r>
              <a:rPr lang="zh-TW" altLang="en-US" sz="2400" dirty="0">
                <a:solidFill>
                  <a:srgbClr val="000000"/>
                </a:solidFill>
                <a:latin typeface="Arial" panose="020B0604020202020204" pitchFamily="34" charset="0"/>
                <a:ea typeface="微軟正黑體" panose="020B0604030504040204" pitchFamily="34" charset="-120"/>
                <a:cs typeface="Arial" panose="020B0604020202020204" pitchFamily="34" charset="0"/>
              </a:rPr>
              <a:t>元</a:t>
            </a:r>
            <a:r>
              <a:rPr lang="en-US" altLang="zh-TW" sz="2400" dirty="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en-US" sz="2400" dirty="0">
                <a:solidFill>
                  <a:srgbClr val="000000"/>
                </a:solidFill>
                <a:latin typeface="Arial" panose="020B0604020202020204" pitchFamily="34" charset="0"/>
                <a:ea typeface="微軟正黑體" panose="020B0604030504040204" pitchFamily="34" charset="-120"/>
                <a:cs typeface="Arial" panose="020B0604020202020204" pitchFamily="34" charset="0"/>
              </a:rPr>
              <a:t>時</a:t>
            </a:r>
            <a:r>
              <a:rPr lang="en-US" altLang="zh-TW" sz="2400" b="1" dirty="0">
                <a:solidFill>
                  <a:srgbClr val="000000"/>
                </a:solidFill>
                <a:latin typeface="細明體" panose="02020509000000000000" pitchFamily="49" charset="-120"/>
                <a:ea typeface="細明體" panose="02020509000000000000" pitchFamily="49" charset="-120"/>
                <a:cs typeface="Arial" panose="020B0604020202020204" pitchFamily="34" charset="0"/>
                <a:sym typeface="Wingdings 2" panose="05020102010507070707" pitchFamily="18" charset="2"/>
              </a:rPr>
              <a:t>=</a:t>
            </a:r>
            <a:r>
              <a:rPr lang="en-US" altLang="zh-TW" sz="24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15,200</a:t>
            </a:r>
            <a:r>
              <a:rPr lang="zh-TW" altLang="en-US" sz="24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元</a:t>
            </a:r>
            <a:r>
              <a:rPr lang="en-US" altLang="zh-TW" sz="24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en-US" sz="24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月</a:t>
            </a:r>
            <a:r>
              <a:rPr lang="en-US" altLang="zh-TW" sz="24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zh-TW" sz="24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endParaRPr lang="en-US" altLang="zh-TW" sz="2400" dirty="0">
              <a:solidFill>
                <a:srgbClr val="000000"/>
              </a:solidFill>
              <a:latin typeface="Arial" panose="020B0604020202020204" pitchFamily="34" charset="0"/>
              <a:ea typeface="微軟正黑體" panose="020B0604030504040204" pitchFamily="34" charset="-120"/>
              <a:cs typeface="Arial" panose="020B0604020202020204" pitchFamily="34" charset="0"/>
            </a:endParaRPr>
          </a:p>
        </p:txBody>
      </p:sp>
      <p:graphicFrame>
        <p:nvGraphicFramePr>
          <p:cNvPr id="2" name="表格 1"/>
          <p:cNvGraphicFramePr>
            <a:graphicFrameLocks noGrp="1"/>
          </p:cNvGraphicFramePr>
          <p:nvPr>
            <p:extLst>
              <p:ext uri="{D42A27DB-BD31-4B8C-83A1-F6EECF244321}">
                <p14:modId xmlns:p14="http://schemas.microsoft.com/office/powerpoint/2010/main" val="2734804647"/>
              </p:ext>
            </p:extLst>
          </p:nvPr>
        </p:nvGraphicFramePr>
        <p:xfrm>
          <a:off x="137830" y="861666"/>
          <a:ext cx="11721661" cy="1982118"/>
        </p:xfrm>
        <a:graphic>
          <a:graphicData uri="http://schemas.openxmlformats.org/drawingml/2006/table">
            <a:tbl>
              <a:tblPr firstRow="1" firstCol="1" bandRow="1"/>
              <a:tblGrid>
                <a:gridCol w="246218">
                  <a:extLst>
                    <a:ext uri="{9D8B030D-6E8A-4147-A177-3AD203B41FA5}">
                      <a16:colId xmlns:a16="http://schemas.microsoft.com/office/drawing/2014/main" val="4008184815"/>
                    </a:ext>
                  </a:extLst>
                </a:gridCol>
                <a:gridCol w="201168">
                  <a:extLst>
                    <a:ext uri="{9D8B030D-6E8A-4147-A177-3AD203B41FA5}">
                      <a16:colId xmlns:a16="http://schemas.microsoft.com/office/drawing/2014/main" val="2150226042"/>
                    </a:ext>
                  </a:extLst>
                </a:gridCol>
                <a:gridCol w="173736">
                  <a:extLst>
                    <a:ext uri="{9D8B030D-6E8A-4147-A177-3AD203B41FA5}">
                      <a16:colId xmlns:a16="http://schemas.microsoft.com/office/drawing/2014/main" val="556411653"/>
                    </a:ext>
                  </a:extLst>
                </a:gridCol>
                <a:gridCol w="192024">
                  <a:extLst>
                    <a:ext uri="{9D8B030D-6E8A-4147-A177-3AD203B41FA5}">
                      <a16:colId xmlns:a16="http://schemas.microsoft.com/office/drawing/2014/main" val="1735472475"/>
                    </a:ext>
                  </a:extLst>
                </a:gridCol>
                <a:gridCol w="210312">
                  <a:extLst>
                    <a:ext uri="{9D8B030D-6E8A-4147-A177-3AD203B41FA5}">
                      <a16:colId xmlns:a16="http://schemas.microsoft.com/office/drawing/2014/main" val="2570597361"/>
                    </a:ext>
                  </a:extLst>
                </a:gridCol>
                <a:gridCol w="210312">
                  <a:extLst>
                    <a:ext uri="{9D8B030D-6E8A-4147-A177-3AD203B41FA5}">
                      <a16:colId xmlns:a16="http://schemas.microsoft.com/office/drawing/2014/main" val="3705450189"/>
                    </a:ext>
                  </a:extLst>
                </a:gridCol>
                <a:gridCol w="402336">
                  <a:extLst>
                    <a:ext uri="{9D8B030D-6E8A-4147-A177-3AD203B41FA5}">
                      <a16:colId xmlns:a16="http://schemas.microsoft.com/office/drawing/2014/main" val="1272193864"/>
                    </a:ext>
                  </a:extLst>
                </a:gridCol>
                <a:gridCol w="411480">
                  <a:extLst>
                    <a:ext uri="{9D8B030D-6E8A-4147-A177-3AD203B41FA5}">
                      <a16:colId xmlns:a16="http://schemas.microsoft.com/office/drawing/2014/main" val="3889374029"/>
                    </a:ext>
                  </a:extLst>
                </a:gridCol>
                <a:gridCol w="585216">
                  <a:extLst>
                    <a:ext uri="{9D8B030D-6E8A-4147-A177-3AD203B41FA5}">
                      <a16:colId xmlns:a16="http://schemas.microsoft.com/office/drawing/2014/main" val="843182655"/>
                    </a:ext>
                  </a:extLst>
                </a:gridCol>
                <a:gridCol w="731520">
                  <a:extLst>
                    <a:ext uri="{9D8B030D-6E8A-4147-A177-3AD203B41FA5}">
                      <a16:colId xmlns:a16="http://schemas.microsoft.com/office/drawing/2014/main" val="1630442864"/>
                    </a:ext>
                  </a:extLst>
                </a:gridCol>
                <a:gridCol w="621792">
                  <a:extLst>
                    <a:ext uri="{9D8B030D-6E8A-4147-A177-3AD203B41FA5}">
                      <a16:colId xmlns:a16="http://schemas.microsoft.com/office/drawing/2014/main" val="3503463009"/>
                    </a:ext>
                  </a:extLst>
                </a:gridCol>
                <a:gridCol w="621792">
                  <a:extLst>
                    <a:ext uri="{9D8B030D-6E8A-4147-A177-3AD203B41FA5}">
                      <a16:colId xmlns:a16="http://schemas.microsoft.com/office/drawing/2014/main" val="4286134012"/>
                    </a:ext>
                  </a:extLst>
                </a:gridCol>
                <a:gridCol w="557784">
                  <a:extLst>
                    <a:ext uri="{9D8B030D-6E8A-4147-A177-3AD203B41FA5}">
                      <a16:colId xmlns:a16="http://schemas.microsoft.com/office/drawing/2014/main" val="4278511865"/>
                    </a:ext>
                  </a:extLst>
                </a:gridCol>
                <a:gridCol w="649224">
                  <a:extLst>
                    <a:ext uri="{9D8B030D-6E8A-4147-A177-3AD203B41FA5}">
                      <a16:colId xmlns:a16="http://schemas.microsoft.com/office/drawing/2014/main" val="3528157265"/>
                    </a:ext>
                  </a:extLst>
                </a:gridCol>
                <a:gridCol w="850392">
                  <a:extLst>
                    <a:ext uri="{9D8B030D-6E8A-4147-A177-3AD203B41FA5}">
                      <a16:colId xmlns:a16="http://schemas.microsoft.com/office/drawing/2014/main" val="3831540940"/>
                    </a:ext>
                  </a:extLst>
                </a:gridCol>
                <a:gridCol w="585216">
                  <a:extLst>
                    <a:ext uri="{9D8B030D-6E8A-4147-A177-3AD203B41FA5}">
                      <a16:colId xmlns:a16="http://schemas.microsoft.com/office/drawing/2014/main" val="3598535930"/>
                    </a:ext>
                  </a:extLst>
                </a:gridCol>
                <a:gridCol w="548640">
                  <a:extLst>
                    <a:ext uri="{9D8B030D-6E8A-4147-A177-3AD203B41FA5}">
                      <a16:colId xmlns:a16="http://schemas.microsoft.com/office/drawing/2014/main" val="3694896986"/>
                    </a:ext>
                  </a:extLst>
                </a:gridCol>
                <a:gridCol w="749808">
                  <a:extLst>
                    <a:ext uri="{9D8B030D-6E8A-4147-A177-3AD203B41FA5}">
                      <a16:colId xmlns:a16="http://schemas.microsoft.com/office/drawing/2014/main" val="2767886972"/>
                    </a:ext>
                  </a:extLst>
                </a:gridCol>
                <a:gridCol w="493776">
                  <a:extLst>
                    <a:ext uri="{9D8B030D-6E8A-4147-A177-3AD203B41FA5}">
                      <a16:colId xmlns:a16="http://schemas.microsoft.com/office/drawing/2014/main" val="1550950004"/>
                    </a:ext>
                  </a:extLst>
                </a:gridCol>
                <a:gridCol w="484632">
                  <a:extLst>
                    <a:ext uri="{9D8B030D-6E8A-4147-A177-3AD203B41FA5}">
                      <a16:colId xmlns:a16="http://schemas.microsoft.com/office/drawing/2014/main" val="190707523"/>
                    </a:ext>
                  </a:extLst>
                </a:gridCol>
                <a:gridCol w="758952">
                  <a:extLst>
                    <a:ext uri="{9D8B030D-6E8A-4147-A177-3AD203B41FA5}">
                      <a16:colId xmlns:a16="http://schemas.microsoft.com/office/drawing/2014/main" val="2577366269"/>
                    </a:ext>
                  </a:extLst>
                </a:gridCol>
                <a:gridCol w="457200">
                  <a:extLst>
                    <a:ext uri="{9D8B030D-6E8A-4147-A177-3AD203B41FA5}">
                      <a16:colId xmlns:a16="http://schemas.microsoft.com/office/drawing/2014/main" val="1246855038"/>
                    </a:ext>
                  </a:extLst>
                </a:gridCol>
                <a:gridCol w="457200">
                  <a:extLst>
                    <a:ext uri="{9D8B030D-6E8A-4147-A177-3AD203B41FA5}">
                      <a16:colId xmlns:a16="http://schemas.microsoft.com/office/drawing/2014/main" val="3113535718"/>
                    </a:ext>
                  </a:extLst>
                </a:gridCol>
                <a:gridCol w="314505">
                  <a:extLst>
                    <a:ext uri="{9D8B030D-6E8A-4147-A177-3AD203B41FA5}">
                      <a16:colId xmlns:a16="http://schemas.microsoft.com/office/drawing/2014/main" val="594929287"/>
                    </a:ext>
                  </a:extLst>
                </a:gridCol>
                <a:gridCol w="206426">
                  <a:extLst>
                    <a:ext uri="{9D8B030D-6E8A-4147-A177-3AD203B41FA5}">
                      <a16:colId xmlns:a16="http://schemas.microsoft.com/office/drawing/2014/main" val="3722681966"/>
                    </a:ext>
                  </a:extLst>
                </a:gridCol>
              </a:tblGrid>
              <a:tr h="235614">
                <a:tc rowSpan="4">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學年度</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4">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學院</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4">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單位名稱</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4">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學制班別</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4">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實習場所國別</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實習機構資訊</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TW" altLang="en-US"/>
                    </a:p>
                  </a:txBody>
                  <a:tcPr/>
                </a:tc>
                <a:tc hMerge="1">
                  <a:txBody>
                    <a:bodyPr/>
                    <a:lstStyle/>
                    <a:p>
                      <a:endParaRPr lang="zh-TW" altLang="en-US"/>
                    </a:p>
                  </a:txBody>
                  <a:tcPr/>
                </a:tc>
                <a:tc gridSpan="2">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學生</a:t>
                      </a:r>
                      <a:r>
                        <a:rPr kumimoji="0" lang="zh-TW" sz="800" b="1" i="0" u="none" strike="noStrike" kern="1200" cap="none" normalizeH="0" baseline="0" dirty="0" smtClean="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實際實習</a:t>
                      </a: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場所</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TW" altLang="en-US"/>
                    </a:p>
                  </a:txBody>
                  <a:tcPr/>
                </a:tc>
                <a:tc gridSpan="14">
                  <a:txBody>
                    <a:bodyPr/>
                    <a:lstStyle/>
                    <a:p>
                      <a:pPr marL="0" algn="ctr" defTabSz="914400" rtl="0" eaLnBrk="1" latinLnBrk="0" hangingPunct="1">
                        <a:lnSpc>
                          <a:spcPts val="1200"/>
                        </a:lnSpc>
                        <a:spcAft>
                          <a:spcPts val="0"/>
                        </a:spcAft>
                      </a:pPr>
                      <a:r>
                        <a:rPr kumimoji="0" lang="zh-TW" sz="12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學生實習權益人次</a:t>
                      </a:r>
                    </a:p>
                  </a:txBody>
                  <a:tcPr marL="64937" marR="649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rowSpan="4">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補充說明</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39504382"/>
                  </a:ext>
                </a:extLst>
              </a:tr>
              <a:tr h="316379">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rowSpan="3">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行業別</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機構名稱</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統一編號</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縣市別</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地址</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4">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投保</a:t>
                      </a:r>
                      <a:r>
                        <a:rPr kumimoji="0" lang="zh-TW" sz="800" b="1" i="0" u="none" strike="noStrike" kern="1200" cap="none" normalizeH="0" baseline="0" dirty="0" smtClean="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情形</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gridSpan="10">
                  <a:txBody>
                    <a:bodyPr/>
                    <a:lstStyle/>
                    <a:p>
                      <a:pPr marL="0" algn="ctr" defTabSz="914400" rtl="0" eaLnBrk="1" latinLnBrk="0" hangingPunct="1">
                        <a:lnSpc>
                          <a:spcPts val="1200"/>
                        </a:lnSpc>
                        <a:spcAft>
                          <a:spcPts val="0"/>
                        </a:spcAft>
                      </a:pPr>
                      <a:r>
                        <a:rPr kumimoji="0" lang="zh-TW" altLang="zh-TW" sz="1200" b="1" i="0" u="none" strike="noStrike" kern="1200" cap="none" normalizeH="0" baseline="0" dirty="0" smtClean="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實習待遇</a:t>
                      </a:r>
                      <a:r>
                        <a:rPr kumimoji="0" lang="en-US" altLang="zh-TW" sz="1200" b="1" i="0" u="none" strike="noStrike" kern="1200" cap="none" normalizeH="0" baseline="0" dirty="0" smtClean="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en-US"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Arial" panose="020B0604020202020204" pitchFamily="34" charset="0"/>
                        </a:rPr>
                        <a:t>114.10</a:t>
                      </a:r>
                      <a:r>
                        <a:rPr kumimoji="0" lang="zh-TW"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Arial" panose="020B0604020202020204" pitchFamily="34" charset="0"/>
                        </a:rPr>
                        <a:t>期</a:t>
                      </a:r>
                      <a:r>
                        <a:rPr kumimoji="0" lang="zh-TW" altLang="en-US"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Arial" panose="020B0604020202020204" pitchFamily="34" charset="0"/>
                        </a:rPr>
                        <a:t>調整</a:t>
                      </a:r>
                      <a:r>
                        <a:rPr kumimoji="0" lang="zh-TW"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Arial" panose="020B0604020202020204" pitchFamily="34" charset="0"/>
                        </a:rPr>
                        <a:t>欄位</a:t>
                      </a:r>
                      <a:r>
                        <a:rPr kumimoji="0" lang="en-US" altLang="zh-TW" sz="1200" b="1" i="0" u="none" strike="noStrike" kern="1200" cap="none" normalizeH="0" baseline="0" dirty="0" smtClean="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a:t>
                      </a:r>
                      <a:endParaRPr kumimoji="0" lang="zh-TW" altLang="zh-TW" sz="12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vMerge="1">
                  <a:txBody>
                    <a:bodyPr/>
                    <a:lstStyle/>
                    <a:p>
                      <a:endParaRPr lang="zh-TW" altLang="en-US"/>
                    </a:p>
                  </a:txBody>
                  <a:tcPr/>
                </a:tc>
                <a:extLst>
                  <a:ext uri="{0D108BD9-81ED-4DB2-BD59-A6C34878D82A}">
                    <a16:rowId xmlns:a16="http://schemas.microsoft.com/office/drawing/2014/main" val="2372816307"/>
                  </a:ext>
                </a:extLst>
              </a:tr>
              <a:tr h="268837">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rowSpan="2">
                  <a:txBody>
                    <a:bodyPr/>
                    <a:lstStyle/>
                    <a:p>
                      <a:pPr marL="0" marR="71755"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僅勞保</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marL="0" marR="71755"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僅校外實習保險</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marL="0" marR="71755"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兩者皆有</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marL="0" marR="71755"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兩者皆無</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marL="0" algn="ctr" defTabSz="914400" rtl="0" eaLnBrk="1" latinLnBrk="0" hangingPunct="1">
                        <a:lnSpc>
                          <a:spcPts val="1200"/>
                        </a:lnSpc>
                        <a:spcAft>
                          <a:spcPts val="0"/>
                        </a:spcAft>
                      </a:pPr>
                      <a:r>
                        <a:rPr kumimoji="0" lang="zh-TW" sz="12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工資</a:t>
                      </a:r>
                    </a:p>
                  </a:txBody>
                  <a:tcPr marL="64937" marR="649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hMerge="1">
                  <a:txBody>
                    <a:bodyPr/>
                    <a:lstStyle/>
                    <a:p>
                      <a:endParaRPr lang="zh-TW" altLang="en-US"/>
                    </a:p>
                  </a:txBody>
                  <a:tcPr/>
                </a:tc>
                <a:tc hMerge="1">
                  <a:txBody>
                    <a:bodyPr/>
                    <a:lstStyle/>
                    <a:p>
                      <a:endParaRPr lang="zh-TW" altLang="en-US"/>
                    </a:p>
                  </a:txBody>
                  <a:tcPr/>
                </a:tc>
                <a:tc gridSpan="3">
                  <a:txBody>
                    <a:bodyPr/>
                    <a:lstStyle/>
                    <a:p>
                      <a:pPr marL="0" algn="l" defTabSz="914400" rtl="0" eaLnBrk="1" latinLnBrk="0" hangingPunct="1">
                        <a:lnSpc>
                          <a:spcPts val="1200"/>
                        </a:lnSpc>
                        <a:spcAft>
                          <a:spcPts val="0"/>
                        </a:spcAft>
                      </a:pPr>
                      <a:r>
                        <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獎學金</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TW" altLang="en-US"/>
                    </a:p>
                  </a:txBody>
                  <a:tcPr/>
                </a:tc>
                <a:tc hMerge="1">
                  <a:txBody>
                    <a:bodyPr/>
                    <a:lstStyle/>
                    <a:p>
                      <a:endParaRPr lang="zh-TW" altLang="en-US"/>
                    </a:p>
                  </a:txBody>
                  <a:tcPr/>
                </a:tc>
                <a:tc gridSpan="3">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津貼</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TW" altLang="en-US"/>
                    </a:p>
                  </a:txBody>
                  <a:tcPr/>
                </a:tc>
                <a:tc hMerge="1">
                  <a:txBody>
                    <a:bodyPr/>
                    <a:lstStyle/>
                    <a:p>
                      <a:endParaRPr lang="zh-TW" altLang="en-US"/>
                    </a:p>
                  </a:txBody>
                  <a:tcPr/>
                </a:tc>
                <a:tc rowSpan="2">
                  <a:txBody>
                    <a:bodyPr/>
                    <a:lstStyle/>
                    <a:p>
                      <a:pPr marL="0" marR="71755"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無</a:t>
                      </a:r>
                    </a:p>
                  </a:txBody>
                  <a:tcPr marL="64937" marR="64937" marT="0" marB="0" vert="ea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zh-TW" altLang="en-US"/>
                    </a:p>
                  </a:txBody>
                  <a:tcPr/>
                </a:tc>
                <a:extLst>
                  <a:ext uri="{0D108BD9-81ED-4DB2-BD59-A6C34878D82A}">
                    <a16:rowId xmlns:a16="http://schemas.microsoft.com/office/drawing/2014/main" val="1101165122"/>
                  </a:ext>
                </a:extLst>
              </a:tr>
              <a:tr h="338328">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a:txBody>
                    <a:bodyPr/>
                    <a:lstStyle/>
                    <a:p>
                      <a:pPr marL="0" marR="71755" algn="ctr" defTabSz="914400" rtl="0" eaLnBrk="1" latinLnBrk="0" hangingPunct="1">
                        <a:lnSpc>
                          <a:spcPts val="1200"/>
                        </a:lnSpc>
                        <a:spcAft>
                          <a:spcPts val="0"/>
                        </a:spcAft>
                      </a:pPr>
                      <a:r>
                        <a:rPr kumimoji="0" lang="zh-TW" sz="1200" b="1" i="0" u="none" strike="noStrike" kern="1200" cap="none" normalizeH="0" baseline="0" dirty="0" smtClean="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給付</a:t>
                      </a:r>
                      <a:r>
                        <a:rPr kumimoji="0" lang="zh-TW" sz="12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類型</a:t>
                      </a:r>
                    </a:p>
                  </a:txBody>
                  <a:tcPr marL="64937" marR="649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a:txBody>
                    <a:bodyPr/>
                    <a:lstStyle/>
                    <a:p>
                      <a:pPr marL="0" algn="ctr" defTabSz="914400" rtl="0" eaLnBrk="1" latinLnBrk="0" hangingPunct="1">
                        <a:lnSpc>
                          <a:spcPts val="1200"/>
                        </a:lnSpc>
                        <a:spcAft>
                          <a:spcPts val="0"/>
                        </a:spcAft>
                      </a:pPr>
                      <a:r>
                        <a:rPr kumimoji="0" lang="zh-TW" sz="12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金額</a:t>
                      </a:r>
                    </a:p>
                  </a:txBody>
                  <a:tcPr marL="64937" marR="649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人次</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給付類型</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金額</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人次</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給付類型</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金額</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人次</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zh-TW" altLang="en-US"/>
                    </a:p>
                  </a:txBody>
                  <a:tcPr/>
                </a:tc>
                <a:tc vMerge="1">
                  <a:txBody>
                    <a:bodyPr/>
                    <a:lstStyle/>
                    <a:p>
                      <a:endParaRPr lang="zh-TW" altLang="en-US"/>
                    </a:p>
                  </a:txBody>
                  <a:tcPr/>
                </a:tc>
                <a:extLst>
                  <a:ext uri="{0D108BD9-81ED-4DB2-BD59-A6C34878D82A}">
                    <a16:rowId xmlns:a16="http://schemas.microsoft.com/office/drawing/2014/main" val="1477393347"/>
                  </a:ext>
                </a:extLst>
              </a:tr>
              <a:tr h="678835">
                <a:tc>
                  <a:txBody>
                    <a:bodyPr/>
                    <a:lstStyle/>
                    <a:p>
                      <a:pPr marL="0" algn="l"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71755" algn="l" defTabSz="914400" rtl="0" eaLnBrk="1" latinLnBrk="0" hangingPunct="1">
                        <a:lnSpc>
                          <a:spcPct val="150000"/>
                        </a:lnSpc>
                        <a:spcAft>
                          <a:spcPts val="0"/>
                        </a:spcAft>
                      </a:pPr>
                      <a:r>
                        <a:rPr kumimoji="0" lang="en-US" altLang="zh-TW" sz="1200" b="1" i="0" u="none" strike="noStrike" kern="1200" cap="none" normalizeH="0" baseline="0" dirty="0" smtClean="0">
                          <a:ln>
                            <a:noFill/>
                          </a:ln>
                          <a:solidFill>
                            <a:schemeClr val="tx1"/>
                          </a:solidFill>
                          <a:effectLst/>
                          <a:latin typeface="細明體" panose="02020509000000000000" pitchFamily="49" charset="-120"/>
                          <a:ea typeface="細明體" panose="02020509000000000000" pitchFamily="49" charset="-120"/>
                          <a:cs typeface="Arial" panose="020B0604020202020204" pitchFamily="34" charset="0"/>
                        </a:rPr>
                        <a:t>□</a:t>
                      </a:r>
                      <a:r>
                        <a:rPr kumimoji="0" lang="zh-TW" sz="1200" b="1" i="0" u="none" strike="noStrike" kern="1200" cap="none" normalizeH="0" baseline="0" dirty="0" smtClean="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月薪</a:t>
                      </a:r>
                      <a:endParaRPr kumimoji="0" lang="zh-TW" sz="12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p>
                      <a:pPr marL="0" marR="71755" algn="l" defTabSz="914400" rtl="0" eaLnBrk="1" latinLnBrk="0" hangingPunct="1">
                        <a:lnSpc>
                          <a:spcPct val="150000"/>
                        </a:lnSpc>
                        <a:spcAft>
                          <a:spcPts val="0"/>
                        </a:spcAft>
                      </a:pPr>
                      <a:r>
                        <a:rPr kumimoji="0" lang="en-US" altLang="zh-TW" sz="1200" b="1" i="0" u="none" strike="noStrike" kern="1200" cap="none" normalizeH="0" baseline="0" dirty="0" smtClean="0">
                          <a:ln>
                            <a:noFill/>
                          </a:ln>
                          <a:solidFill>
                            <a:schemeClr val="tx1"/>
                          </a:solidFill>
                          <a:effectLst/>
                          <a:latin typeface="細明體" panose="02020509000000000000" pitchFamily="49" charset="-120"/>
                          <a:ea typeface="細明體" panose="02020509000000000000" pitchFamily="49" charset="-120"/>
                          <a:cs typeface="Arial" panose="020B0604020202020204" pitchFamily="34" charset="0"/>
                        </a:rPr>
                        <a:t>□</a:t>
                      </a:r>
                      <a:r>
                        <a:rPr kumimoji="0" lang="zh-TW" sz="1200" b="1" i="0" u="none" strike="noStrike" kern="1200" cap="none" normalizeH="0" baseline="0" dirty="0" smtClean="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時</a:t>
                      </a:r>
                      <a:r>
                        <a:rPr kumimoji="0" lang="zh-TW" sz="12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薪</a:t>
                      </a:r>
                    </a:p>
                    <a:p>
                      <a:pPr marL="0" marR="71755" indent="0" algn="l" defTabSz="914400" rtl="0" eaLnBrk="1" fontAlgn="auto" latinLnBrk="0" hangingPunct="1">
                        <a:lnSpc>
                          <a:spcPct val="150000"/>
                        </a:lnSpc>
                        <a:spcBef>
                          <a:spcPts val="0"/>
                        </a:spcBef>
                        <a:spcAft>
                          <a:spcPts val="0"/>
                        </a:spcAft>
                        <a:buClrTx/>
                        <a:buSzTx/>
                        <a:buFontTx/>
                        <a:buNone/>
                        <a:tabLst/>
                        <a:defRPr/>
                      </a:pPr>
                      <a:r>
                        <a:rPr kumimoji="0" lang="en-US" altLang="zh-TW" sz="1200" b="1" i="0" u="none" strike="noStrike" kern="1200" cap="none" normalizeH="0" baseline="0" dirty="0" smtClean="0">
                          <a:ln>
                            <a:noFill/>
                          </a:ln>
                          <a:solidFill>
                            <a:schemeClr val="tx1"/>
                          </a:solidFill>
                          <a:effectLst/>
                          <a:latin typeface="細明體" panose="02020509000000000000" pitchFamily="49" charset="-120"/>
                          <a:ea typeface="細明體" panose="02020509000000000000" pitchFamily="49" charset="-120"/>
                          <a:cs typeface="Arial" panose="020B0604020202020204" pitchFamily="34" charset="0"/>
                        </a:rPr>
                        <a:t>□</a:t>
                      </a:r>
                      <a:r>
                        <a:rPr kumimoji="0" lang="zh-TW" sz="1200" b="1" i="0" u="none" strike="noStrike" kern="1200" cap="none" normalizeH="0" baseline="0" dirty="0" smtClean="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其他：</a:t>
                      </a:r>
                      <a:endParaRPr kumimoji="0" lang="zh-TW" sz="12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a:txBody>
                    <a:bodyPr/>
                    <a:lstStyle/>
                    <a:p>
                      <a:pPr marL="0" algn="l" defTabSz="914400" rtl="0" eaLnBrk="1" latinLnBrk="0" hangingPunct="1">
                        <a:lnSpc>
                          <a:spcPts val="1200"/>
                        </a:lnSpc>
                        <a:spcAft>
                          <a:spcPts val="0"/>
                        </a:spcAft>
                      </a:pPr>
                      <a:r>
                        <a:rPr kumimoji="0" lang="en-US" sz="12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12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a:txBody>
                    <a:bodyPr/>
                    <a:lstStyle/>
                    <a:p>
                      <a:pPr marL="0" algn="l" defTabSz="914400" rtl="0" eaLnBrk="1" latinLnBrk="0" hangingPunct="1">
                        <a:lnSpc>
                          <a:spcPts val="1200"/>
                        </a:lnSpc>
                        <a:spcAft>
                          <a:spcPts val="0"/>
                        </a:spcAft>
                      </a:pPr>
                      <a:r>
                        <a:rPr kumimoji="0" lang="en-US" sz="12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12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algn="l"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月給</a:t>
                      </a:r>
                    </a:p>
                    <a:p>
                      <a:pPr marL="0" algn="l"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一次性</a:t>
                      </a:r>
                    </a:p>
                    <a:p>
                      <a:pPr marL="0" algn="l"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其他</a:t>
                      </a:r>
                      <a:r>
                        <a:rPr kumimoji="0" lang="zh-TW" sz="800" b="1" i="0" u="none" strike="noStrike" kern="1200" cap="none" normalizeH="0" baseline="0" dirty="0" smtClean="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月給</a:t>
                      </a:r>
                    </a:p>
                    <a:p>
                      <a:pPr marL="0" algn="l"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一次性</a:t>
                      </a:r>
                    </a:p>
                    <a:p>
                      <a:pPr marL="0" marR="0" indent="0" algn="l" defTabSz="914400" rtl="0" eaLnBrk="1" fontAlgn="auto" latinLnBrk="0" hangingPunct="1">
                        <a:lnSpc>
                          <a:spcPts val="1200"/>
                        </a:lnSpc>
                        <a:spcBef>
                          <a:spcPts val="0"/>
                        </a:spcBef>
                        <a:spcAft>
                          <a:spcPts val="0"/>
                        </a:spcAft>
                        <a:buClrTx/>
                        <a:buSzTx/>
                        <a:buFontTx/>
                        <a:buNone/>
                        <a:tabLst/>
                        <a:defRPr/>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其他</a:t>
                      </a:r>
                      <a:r>
                        <a:rPr kumimoji="0" lang="zh-TW" sz="800" b="1" i="0" u="none" strike="noStrike" kern="1200" cap="none" normalizeH="0" baseline="0" dirty="0" smtClean="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endParaRPr kumimoji="0" lang="zh-TW" altLang="zh-TW" sz="800" b="1" i="0" u="none" strike="noStrike" kern="1200" cap="none" normalizeH="0" baseline="0" dirty="0" smtClean="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vert="eaVert"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vert="eaVert"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68372344"/>
                  </a:ext>
                </a:extLst>
              </a:tr>
            </a:tbl>
          </a:graphicData>
        </a:graphic>
      </p:graphicFrame>
    </p:spTree>
    <p:extLst>
      <p:ext uri="{BB962C8B-B14F-4D97-AF65-F5344CB8AC3E}">
        <p14:creationId xmlns:p14="http://schemas.microsoft.com/office/powerpoint/2010/main" val="409532879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ectangle 47"/>
          <p:cNvSpPr>
            <a:spLocks noChangeArrowheads="1"/>
          </p:cNvSpPr>
          <p:nvPr/>
        </p:nvSpPr>
        <p:spPr bwMode="gray">
          <a:xfrm>
            <a:off x="3569" y="7006"/>
            <a:ext cx="890140" cy="400110"/>
          </a:xfrm>
          <a:prstGeom prst="rect">
            <a:avLst/>
          </a:prstGeom>
          <a:noFill/>
          <a:ln>
            <a:noFill/>
          </a:ln>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defRPr/>
            </a:pPr>
            <a:r>
              <a:rPr lang="en-US" altLang="zh-TW" sz="2000" b="1" dirty="0" smtClean="0">
                <a:solidFill>
                  <a:srgbClr val="000000"/>
                </a:solidFill>
                <a:cs typeface="Arial" panose="020B0604020202020204" pitchFamily="34" charset="0"/>
              </a:rPr>
              <a:t>4.7</a:t>
            </a:r>
            <a:endParaRPr lang="en-US" altLang="zh-TW" sz="2000" b="1" dirty="0">
              <a:solidFill>
                <a:srgbClr val="000000"/>
              </a:solidFill>
              <a:cs typeface="Arial" panose="020B0604020202020204" pitchFamily="34" charset="0"/>
            </a:endParaRPr>
          </a:p>
        </p:txBody>
      </p:sp>
      <p:sp>
        <p:nvSpPr>
          <p:cNvPr id="7" name="Rectangle 2"/>
          <p:cNvSpPr>
            <a:spLocks noGrp="1" noChangeArrowheads="1"/>
          </p:cNvSpPr>
          <p:nvPr>
            <p:ph type="title"/>
          </p:nvPr>
        </p:nvSpPr>
        <p:spPr>
          <a:xfrm>
            <a:off x="9336" y="363118"/>
            <a:ext cx="12182664" cy="498548"/>
          </a:xfrm>
        </p:spPr>
        <p:txBody>
          <a:bodyPr anchor="t">
            <a:noAutofit/>
          </a:bodyPr>
          <a:lstStyle/>
          <a:p>
            <a:pPr algn="l">
              <a:defRPr/>
            </a:pPr>
            <a:r>
              <a:rPr lang="zh-TW" altLang="en-US"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學</a:t>
            </a:r>
            <a:r>
              <a:rPr lang="en-US" altLang="zh-TW" sz="30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10-2.</a:t>
            </a:r>
            <a:r>
              <a:rPr lang="zh-TW" altLang="zh-TW" sz="30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學生實習機構及權益保障</a:t>
            </a:r>
            <a:r>
              <a:rPr lang="en-US" altLang="zh-TW"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	</a:t>
            </a:r>
            <a:r>
              <a:rPr lang="zh-TW" altLang="en-US"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   </a:t>
            </a:r>
            <a:r>
              <a:rPr lang="en-US" altLang="zh-TW"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					(10</a:t>
            </a:r>
            <a:r>
              <a:rPr lang="zh-TW" altLang="zh-TW" sz="30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月</a:t>
            </a:r>
            <a:r>
              <a:rPr lang="zh-TW" altLang="zh-TW"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填報</a:t>
            </a:r>
            <a:r>
              <a:rPr lang="en-US" altLang="zh-TW"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endParaRPr lang="zh-TW" altLang="en-US" sz="3000" b="1" dirty="0">
              <a:solidFill>
                <a:srgbClr val="000000"/>
              </a:solidFill>
              <a:latin typeface="Arial" panose="020B0604020202020204" pitchFamily="34" charset="0"/>
              <a:ea typeface="微軟正黑體" panose="020B0604030504040204" pitchFamily="34" charset="-120"/>
              <a:cs typeface="Arial" panose="020B0604020202020204" pitchFamily="34" charset="0"/>
            </a:endParaRPr>
          </a:p>
        </p:txBody>
      </p:sp>
      <p:sp>
        <p:nvSpPr>
          <p:cNvPr id="6" name="矩形 5"/>
          <p:cNvSpPr/>
          <p:nvPr/>
        </p:nvSpPr>
        <p:spPr>
          <a:xfrm>
            <a:off x="159050" y="2840007"/>
            <a:ext cx="11965337" cy="3416320"/>
          </a:xfrm>
          <a:prstGeom prst="rect">
            <a:avLst/>
          </a:prstGeom>
        </p:spPr>
        <p:txBody>
          <a:bodyPr wrap="square">
            <a:spAutoFit/>
          </a:bodyPr>
          <a:lstStyle/>
          <a:p>
            <a:pPr algn="just">
              <a:lnSpc>
                <a:spcPct val="150000"/>
              </a:lnSpc>
              <a:spcBef>
                <a:spcPts val="0"/>
              </a:spcBef>
              <a:spcAft>
                <a:spcPts val="0"/>
              </a:spcAft>
              <a:tabLst>
                <a:tab pos="30480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altLang="zh-TW" sz="2400" dirty="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en-US" altLang="zh-TW" sz="24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114.10</a:t>
            </a:r>
            <a:r>
              <a:rPr lang="zh-TW" altLang="en-US" sz="24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期</a:t>
            </a:r>
            <a:r>
              <a:rPr lang="en-US" altLang="zh-TW" sz="24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en-US" sz="24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修正填表說明</a:t>
            </a:r>
            <a:r>
              <a:rPr lang="en-US" altLang="zh-TW" sz="24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en-US" sz="2400" b="1" dirty="0" smtClean="0">
                <a:solidFill>
                  <a:srgbClr val="0000FF"/>
                </a:solidFill>
                <a:latin typeface="Arial" panose="020B0604020202020204" pitchFamily="34" charset="0"/>
                <a:ea typeface="微軟正黑體" panose="020B0604030504040204" pitchFamily="34" charset="-120"/>
                <a:cs typeface="Arial" panose="020B0604020202020204" pitchFamily="34" charset="0"/>
              </a:rPr>
              <a:t>獎學金新增「給付類型」及「金額」欄位</a:t>
            </a:r>
            <a:endParaRPr lang="en-US" altLang="zh-TW" sz="2400" b="1" dirty="0" smtClean="0">
              <a:solidFill>
                <a:srgbClr val="0000FF"/>
              </a:solidFill>
              <a:latin typeface="Arial" panose="020B0604020202020204" pitchFamily="34" charset="0"/>
              <a:ea typeface="微軟正黑體" panose="020B0604030504040204" pitchFamily="34" charset="-120"/>
              <a:cs typeface="Arial" panose="020B0604020202020204" pitchFamily="34" charset="0"/>
            </a:endParaRPr>
          </a:p>
          <a:p>
            <a:pPr marL="342900" lvl="0" indent="-342900" algn="just">
              <a:lnSpc>
                <a:spcPct val="150000"/>
              </a:lnSpc>
              <a:spcBef>
                <a:spcPts val="0"/>
              </a:spcBef>
              <a:spcAft>
                <a:spcPts val="0"/>
              </a:spcAft>
              <a:buFont typeface="Wingdings" panose="05000000000000000000" pitchFamily="2" charset="2"/>
              <a:buChar char="l"/>
              <a:tabLst>
                <a:tab pos="30480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zh-TW" altLang="zh-TW" sz="24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獎學金</a:t>
            </a:r>
            <a:r>
              <a:rPr lang="en-US" altLang="zh-TW" sz="24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zh-TW" sz="24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給付</a:t>
            </a:r>
            <a:r>
              <a:rPr lang="zh-TW" altLang="zh-TW" sz="24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類型</a:t>
            </a:r>
            <a:r>
              <a:rPr lang="zh-TW" altLang="zh-TW" sz="2400" dirty="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zh-TW" sz="24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分為「月</a:t>
            </a:r>
            <a:r>
              <a:rPr lang="zh-TW" altLang="zh-TW" sz="2400" b="1" dirty="0" smtClean="0">
                <a:solidFill>
                  <a:srgbClr val="FF0000"/>
                </a:solidFill>
                <a:latin typeface="Arial" panose="020B0604020202020204" pitchFamily="34" charset="0"/>
                <a:ea typeface="微軟正黑體" panose="020B0604030504040204" pitchFamily="34" charset="-120"/>
                <a:cs typeface="Arial" panose="020B0604020202020204" pitchFamily="34" charset="0"/>
              </a:rPr>
              <a:t>給」、</a:t>
            </a:r>
            <a:r>
              <a:rPr lang="zh-TW" altLang="zh-TW" sz="24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「一次性」及「其他</a:t>
            </a:r>
            <a:r>
              <a:rPr lang="zh-TW" altLang="zh-TW" sz="2400" b="1" dirty="0" smtClean="0">
                <a:solidFill>
                  <a:srgbClr val="FF0000"/>
                </a:solidFill>
                <a:latin typeface="Arial" panose="020B0604020202020204" pitchFamily="34" charset="0"/>
                <a:ea typeface="微軟正黑體" panose="020B0604030504040204" pitchFamily="34" charset="-120"/>
                <a:cs typeface="Arial" panose="020B0604020202020204" pitchFamily="34" charset="0"/>
              </a:rPr>
              <a:t>」</a:t>
            </a:r>
            <a:r>
              <a:rPr lang="zh-TW" altLang="en-US" sz="24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等</a:t>
            </a:r>
            <a:r>
              <a:rPr lang="en-US" altLang="zh-TW" sz="24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3</a:t>
            </a:r>
            <a:r>
              <a:rPr lang="zh-TW" altLang="en-US" sz="24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類</a:t>
            </a:r>
            <a:r>
              <a:rPr lang="zh-TW" altLang="zh-TW" sz="2400" b="1" dirty="0" smtClean="0">
                <a:solidFill>
                  <a:srgbClr val="FF0000"/>
                </a:solidFill>
                <a:latin typeface="Arial" panose="020B0604020202020204" pitchFamily="34" charset="0"/>
                <a:ea typeface="微軟正黑體" panose="020B0604030504040204" pitchFamily="34" charset="-120"/>
                <a:cs typeface="Arial" panose="020B0604020202020204" pitchFamily="34" charset="0"/>
              </a:rPr>
              <a:t>，</a:t>
            </a:r>
            <a:r>
              <a:rPr lang="zh-TW" altLang="zh-TW" sz="24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請</a:t>
            </a:r>
            <a:r>
              <a:rPr lang="zh-TW" altLang="zh-TW" sz="2400" b="1" dirty="0" smtClean="0">
                <a:solidFill>
                  <a:srgbClr val="FF0000"/>
                </a:solidFill>
                <a:latin typeface="Arial" panose="020B0604020202020204" pitchFamily="34" charset="0"/>
                <a:ea typeface="微軟正黑體" panose="020B0604030504040204" pitchFamily="34" charset="-120"/>
                <a:cs typeface="Arial" panose="020B0604020202020204" pitchFamily="34" charset="0"/>
              </a:rPr>
              <a:t>依實習合約</a:t>
            </a:r>
            <a:r>
              <a:rPr lang="en-US" altLang="zh-TW" sz="24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a:t>
            </a:r>
            <a:r>
              <a:rPr lang="zh-TW" altLang="zh-TW" sz="24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公函、其他同等合約效力之文件</a:t>
            </a:r>
            <a:r>
              <a:rPr lang="en-US" altLang="zh-TW" sz="24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a:t>
            </a:r>
            <a:r>
              <a:rPr lang="zh-TW" altLang="zh-TW" sz="24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實際</a:t>
            </a:r>
            <a:r>
              <a:rPr lang="zh-TW" altLang="zh-TW" sz="2400" b="1" dirty="0" smtClean="0">
                <a:solidFill>
                  <a:srgbClr val="FF0000"/>
                </a:solidFill>
                <a:latin typeface="Arial" panose="020B0604020202020204" pitchFamily="34" charset="0"/>
                <a:ea typeface="微軟正黑體" panose="020B0604030504040204" pitchFamily="34" charset="-120"/>
                <a:cs typeface="Arial" panose="020B0604020202020204" pitchFamily="34" charset="0"/>
              </a:rPr>
              <a:t>議定</a:t>
            </a:r>
            <a:r>
              <a:rPr lang="zh-TW" altLang="zh-TW" sz="24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給付</a:t>
            </a:r>
            <a:r>
              <a:rPr lang="zh-TW" altLang="zh-TW" sz="2400" b="1" dirty="0" smtClean="0">
                <a:solidFill>
                  <a:srgbClr val="FF0000"/>
                </a:solidFill>
                <a:latin typeface="Arial" panose="020B0604020202020204" pitchFamily="34" charset="0"/>
                <a:ea typeface="微軟正黑體" panose="020B0604030504040204" pitchFamily="34" charset="-120"/>
                <a:cs typeface="Arial" panose="020B0604020202020204" pitchFamily="34" charset="0"/>
              </a:rPr>
              <a:t>薪資</a:t>
            </a:r>
            <a:r>
              <a:rPr lang="zh-TW" altLang="zh-TW" sz="24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類型</a:t>
            </a:r>
            <a:r>
              <a:rPr lang="en-US" altLang="zh-TW" sz="24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a:t>
            </a:r>
            <a:r>
              <a:rPr lang="zh-TW" altLang="zh-TW" sz="24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或給付週期</a:t>
            </a:r>
            <a:r>
              <a:rPr lang="en-US" altLang="zh-TW" sz="24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a:t>
            </a:r>
            <a:r>
              <a:rPr lang="zh-TW" altLang="zh-TW" sz="2400" b="1" dirty="0" smtClean="0">
                <a:solidFill>
                  <a:srgbClr val="FF0000"/>
                </a:solidFill>
                <a:latin typeface="Arial" panose="020B0604020202020204" pitchFamily="34" charset="0"/>
                <a:ea typeface="微軟正黑體" panose="020B0604030504040204" pitchFamily="34" charset="-120"/>
                <a:cs typeface="Arial" panose="020B0604020202020204" pitchFamily="34" charset="0"/>
              </a:rPr>
              <a:t>進行</a:t>
            </a:r>
            <a:r>
              <a:rPr lang="zh-TW" altLang="zh-TW" sz="24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填寫。若填</a:t>
            </a:r>
            <a:r>
              <a:rPr lang="zh-TW" altLang="en-US" sz="24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報</a:t>
            </a:r>
            <a:r>
              <a:rPr lang="zh-TW" altLang="zh-TW" sz="24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「其他」</a:t>
            </a:r>
            <a:r>
              <a:rPr lang="zh-TW" altLang="en-US" sz="24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者，</a:t>
            </a:r>
            <a:r>
              <a:rPr lang="zh-TW" altLang="zh-TW" sz="24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請</a:t>
            </a:r>
            <a:r>
              <a:rPr lang="zh-TW" altLang="en-US" sz="24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簡述具體</a:t>
            </a:r>
            <a:r>
              <a:rPr lang="zh-TW" altLang="zh-TW" sz="24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給付方式（</a:t>
            </a:r>
            <a:r>
              <a:rPr lang="zh-TW" altLang="en-US" sz="24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以</a:t>
            </a:r>
            <a:r>
              <a:rPr lang="en-US" altLang="zh-TW" sz="24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20</a:t>
            </a:r>
            <a:r>
              <a:rPr lang="zh-TW" altLang="zh-TW" sz="24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字</a:t>
            </a:r>
            <a:r>
              <a:rPr lang="zh-TW" altLang="en-US" sz="24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為限</a:t>
            </a:r>
            <a:r>
              <a:rPr lang="zh-TW" altLang="zh-TW" sz="2400" b="1" dirty="0" smtClean="0">
                <a:solidFill>
                  <a:srgbClr val="FF0000"/>
                </a:solidFill>
                <a:latin typeface="Arial" panose="020B0604020202020204" pitchFamily="34" charset="0"/>
                <a:ea typeface="微軟正黑體" panose="020B0604030504040204" pitchFamily="34" charset="-120"/>
                <a:cs typeface="Arial" panose="020B0604020202020204" pitchFamily="34" charset="0"/>
              </a:rPr>
              <a:t>）</a:t>
            </a:r>
            <a:r>
              <a:rPr lang="zh-TW" altLang="zh-TW" sz="24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endParaRPr lang="en-US" altLang="zh-TW" sz="24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endParaRPr>
          </a:p>
          <a:p>
            <a:pPr marL="342000" lvl="0" algn="just">
              <a:lnSpc>
                <a:spcPct val="150000"/>
              </a:lnSpc>
              <a:spcBef>
                <a:spcPts val="0"/>
              </a:spcBef>
              <a:spcAft>
                <a:spcPts val="0"/>
              </a:spcAft>
              <a:tabLst>
                <a:tab pos="30480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zh-TW" altLang="zh-TW" sz="24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例如</a:t>
            </a:r>
            <a:r>
              <a:rPr lang="zh-TW" altLang="zh-TW" sz="2400" dirty="0">
                <a:solidFill>
                  <a:srgbClr val="000000"/>
                </a:solidFill>
                <a:latin typeface="Arial" panose="020B0604020202020204" pitchFamily="34" charset="0"/>
                <a:ea typeface="微軟正黑體" panose="020B0604030504040204" pitchFamily="34" charset="-120"/>
                <a:cs typeface="Arial" panose="020B0604020202020204" pitchFamily="34" charset="0"/>
              </a:rPr>
              <a:t>：該</a:t>
            </a:r>
            <a:r>
              <a:rPr lang="zh-TW" altLang="zh-TW" sz="24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機構</a:t>
            </a:r>
            <a:r>
              <a:rPr lang="zh-TW" altLang="en-US" sz="2400" dirty="0">
                <a:solidFill>
                  <a:srgbClr val="000000"/>
                </a:solidFill>
                <a:latin typeface="Arial" panose="020B0604020202020204" pitchFamily="34" charset="0"/>
                <a:ea typeface="微軟正黑體" panose="020B0604030504040204" pitchFamily="34" charset="-120"/>
                <a:cs typeface="Arial" panose="020B0604020202020204" pitchFamily="34" charset="0"/>
              </a:rPr>
              <a:t>與</a:t>
            </a:r>
            <a:r>
              <a:rPr lang="zh-TW" altLang="zh-TW" sz="24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學校</a:t>
            </a:r>
            <a:r>
              <a:rPr lang="zh-TW" altLang="zh-TW" sz="2400" dirty="0">
                <a:solidFill>
                  <a:srgbClr val="000000"/>
                </a:solidFill>
                <a:latin typeface="Arial" panose="020B0604020202020204" pitchFamily="34" charset="0"/>
                <a:ea typeface="微軟正黑體" panose="020B0604030504040204" pitchFamily="34" charset="-120"/>
                <a:cs typeface="Arial" panose="020B0604020202020204" pitchFamily="34" charset="0"/>
              </a:rPr>
              <a:t>於實習合約中議定，凡實習成績及格者，每學期固定給付一定金額之</a:t>
            </a:r>
            <a:r>
              <a:rPr lang="zh-TW" altLang="zh-TW" sz="24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獎學金，</a:t>
            </a:r>
            <a:r>
              <a:rPr lang="zh-TW" altLang="zh-TW" sz="2400" dirty="0">
                <a:solidFill>
                  <a:srgbClr val="000000"/>
                </a:solidFill>
                <a:latin typeface="Arial" panose="020B0604020202020204" pitchFamily="34" charset="0"/>
                <a:ea typeface="微軟正黑體" panose="020B0604030504040204" pitchFamily="34" charset="-120"/>
                <a:cs typeface="Arial" panose="020B0604020202020204" pitchFamily="34" charset="0"/>
              </a:rPr>
              <a:t>故請填報【其他：每學期】 。</a:t>
            </a:r>
            <a:endParaRPr lang="en-US" altLang="zh-TW" sz="2400" dirty="0">
              <a:solidFill>
                <a:srgbClr val="000000"/>
              </a:solidFill>
              <a:latin typeface="Arial" panose="020B0604020202020204" pitchFamily="34" charset="0"/>
              <a:ea typeface="微軟正黑體" panose="020B0604030504040204" pitchFamily="34" charset="-120"/>
              <a:cs typeface="Arial" panose="020B0604020202020204" pitchFamily="34" charset="0"/>
            </a:endParaRPr>
          </a:p>
        </p:txBody>
      </p:sp>
      <p:graphicFrame>
        <p:nvGraphicFramePr>
          <p:cNvPr id="8" name="表格 7"/>
          <p:cNvGraphicFramePr>
            <a:graphicFrameLocks noGrp="1"/>
          </p:cNvGraphicFramePr>
          <p:nvPr>
            <p:extLst>
              <p:ext uri="{D42A27DB-BD31-4B8C-83A1-F6EECF244321}">
                <p14:modId xmlns:p14="http://schemas.microsoft.com/office/powerpoint/2010/main" val="2376169061"/>
              </p:ext>
            </p:extLst>
          </p:nvPr>
        </p:nvGraphicFramePr>
        <p:xfrm>
          <a:off x="137830" y="861666"/>
          <a:ext cx="11895672" cy="1982118"/>
        </p:xfrm>
        <a:graphic>
          <a:graphicData uri="http://schemas.openxmlformats.org/drawingml/2006/table">
            <a:tbl>
              <a:tblPr firstRow="1" firstCol="1" bandRow="1"/>
              <a:tblGrid>
                <a:gridCol w="246218">
                  <a:extLst>
                    <a:ext uri="{9D8B030D-6E8A-4147-A177-3AD203B41FA5}">
                      <a16:colId xmlns:a16="http://schemas.microsoft.com/office/drawing/2014/main" val="4008184815"/>
                    </a:ext>
                  </a:extLst>
                </a:gridCol>
                <a:gridCol w="201168">
                  <a:extLst>
                    <a:ext uri="{9D8B030D-6E8A-4147-A177-3AD203B41FA5}">
                      <a16:colId xmlns:a16="http://schemas.microsoft.com/office/drawing/2014/main" val="2150226042"/>
                    </a:ext>
                  </a:extLst>
                </a:gridCol>
                <a:gridCol w="173736">
                  <a:extLst>
                    <a:ext uri="{9D8B030D-6E8A-4147-A177-3AD203B41FA5}">
                      <a16:colId xmlns:a16="http://schemas.microsoft.com/office/drawing/2014/main" val="556411653"/>
                    </a:ext>
                  </a:extLst>
                </a:gridCol>
                <a:gridCol w="192024">
                  <a:extLst>
                    <a:ext uri="{9D8B030D-6E8A-4147-A177-3AD203B41FA5}">
                      <a16:colId xmlns:a16="http://schemas.microsoft.com/office/drawing/2014/main" val="1735472475"/>
                    </a:ext>
                  </a:extLst>
                </a:gridCol>
                <a:gridCol w="210312">
                  <a:extLst>
                    <a:ext uri="{9D8B030D-6E8A-4147-A177-3AD203B41FA5}">
                      <a16:colId xmlns:a16="http://schemas.microsoft.com/office/drawing/2014/main" val="2570597361"/>
                    </a:ext>
                  </a:extLst>
                </a:gridCol>
                <a:gridCol w="210312">
                  <a:extLst>
                    <a:ext uri="{9D8B030D-6E8A-4147-A177-3AD203B41FA5}">
                      <a16:colId xmlns:a16="http://schemas.microsoft.com/office/drawing/2014/main" val="3705450189"/>
                    </a:ext>
                  </a:extLst>
                </a:gridCol>
                <a:gridCol w="402336">
                  <a:extLst>
                    <a:ext uri="{9D8B030D-6E8A-4147-A177-3AD203B41FA5}">
                      <a16:colId xmlns:a16="http://schemas.microsoft.com/office/drawing/2014/main" val="1272193864"/>
                    </a:ext>
                  </a:extLst>
                </a:gridCol>
                <a:gridCol w="411480">
                  <a:extLst>
                    <a:ext uri="{9D8B030D-6E8A-4147-A177-3AD203B41FA5}">
                      <a16:colId xmlns:a16="http://schemas.microsoft.com/office/drawing/2014/main" val="3889374029"/>
                    </a:ext>
                  </a:extLst>
                </a:gridCol>
                <a:gridCol w="585216">
                  <a:extLst>
                    <a:ext uri="{9D8B030D-6E8A-4147-A177-3AD203B41FA5}">
                      <a16:colId xmlns:a16="http://schemas.microsoft.com/office/drawing/2014/main" val="843182655"/>
                    </a:ext>
                  </a:extLst>
                </a:gridCol>
                <a:gridCol w="731520">
                  <a:extLst>
                    <a:ext uri="{9D8B030D-6E8A-4147-A177-3AD203B41FA5}">
                      <a16:colId xmlns:a16="http://schemas.microsoft.com/office/drawing/2014/main" val="1630442864"/>
                    </a:ext>
                  </a:extLst>
                </a:gridCol>
                <a:gridCol w="621792">
                  <a:extLst>
                    <a:ext uri="{9D8B030D-6E8A-4147-A177-3AD203B41FA5}">
                      <a16:colId xmlns:a16="http://schemas.microsoft.com/office/drawing/2014/main" val="3503463009"/>
                    </a:ext>
                  </a:extLst>
                </a:gridCol>
                <a:gridCol w="621792">
                  <a:extLst>
                    <a:ext uri="{9D8B030D-6E8A-4147-A177-3AD203B41FA5}">
                      <a16:colId xmlns:a16="http://schemas.microsoft.com/office/drawing/2014/main" val="4286134012"/>
                    </a:ext>
                  </a:extLst>
                </a:gridCol>
                <a:gridCol w="557784">
                  <a:extLst>
                    <a:ext uri="{9D8B030D-6E8A-4147-A177-3AD203B41FA5}">
                      <a16:colId xmlns:a16="http://schemas.microsoft.com/office/drawing/2014/main" val="4278511865"/>
                    </a:ext>
                  </a:extLst>
                </a:gridCol>
                <a:gridCol w="649224">
                  <a:extLst>
                    <a:ext uri="{9D8B030D-6E8A-4147-A177-3AD203B41FA5}">
                      <a16:colId xmlns:a16="http://schemas.microsoft.com/office/drawing/2014/main" val="3528157265"/>
                    </a:ext>
                  </a:extLst>
                </a:gridCol>
                <a:gridCol w="850392">
                  <a:extLst>
                    <a:ext uri="{9D8B030D-6E8A-4147-A177-3AD203B41FA5}">
                      <a16:colId xmlns:a16="http://schemas.microsoft.com/office/drawing/2014/main" val="3831540940"/>
                    </a:ext>
                  </a:extLst>
                </a:gridCol>
                <a:gridCol w="585216">
                  <a:extLst>
                    <a:ext uri="{9D8B030D-6E8A-4147-A177-3AD203B41FA5}">
                      <a16:colId xmlns:a16="http://schemas.microsoft.com/office/drawing/2014/main" val="3598535930"/>
                    </a:ext>
                  </a:extLst>
                </a:gridCol>
                <a:gridCol w="548640">
                  <a:extLst>
                    <a:ext uri="{9D8B030D-6E8A-4147-A177-3AD203B41FA5}">
                      <a16:colId xmlns:a16="http://schemas.microsoft.com/office/drawing/2014/main" val="3694896986"/>
                    </a:ext>
                  </a:extLst>
                </a:gridCol>
                <a:gridCol w="749808">
                  <a:extLst>
                    <a:ext uri="{9D8B030D-6E8A-4147-A177-3AD203B41FA5}">
                      <a16:colId xmlns:a16="http://schemas.microsoft.com/office/drawing/2014/main" val="2767886972"/>
                    </a:ext>
                  </a:extLst>
                </a:gridCol>
                <a:gridCol w="493776">
                  <a:extLst>
                    <a:ext uri="{9D8B030D-6E8A-4147-A177-3AD203B41FA5}">
                      <a16:colId xmlns:a16="http://schemas.microsoft.com/office/drawing/2014/main" val="1550950004"/>
                    </a:ext>
                  </a:extLst>
                </a:gridCol>
                <a:gridCol w="484632">
                  <a:extLst>
                    <a:ext uri="{9D8B030D-6E8A-4147-A177-3AD203B41FA5}">
                      <a16:colId xmlns:a16="http://schemas.microsoft.com/office/drawing/2014/main" val="190707523"/>
                    </a:ext>
                  </a:extLst>
                </a:gridCol>
                <a:gridCol w="758952">
                  <a:extLst>
                    <a:ext uri="{9D8B030D-6E8A-4147-A177-3AD203B41FA5}">
                      <a16:colId xmlns:a16="http://schemas.microsoft.com/office/drawing/2014/main" val="2577366269"/>
                    </a:ext>
                  </a:extLst>
                </a:gridCol>
                <a:gridCol w="457200">
                  <a:extLst>
                    <a:ext uri="{9D8B030D-6E8A-4147-A177-3AD203B41FA5}">
                      <a16:colId xmlns:a16="http://schemas.microsoft.com/office/drawing/2014/main" val="1246855038"/>
                    </a:ext>
                  </a:extLst>
                </a:gridCol>
                <a:gridCol w="457200">
                  <a:extLst>
                    <a:ext uri="{9D8B030D-6E8A-4147-A177-3AD203B41FA5}">
                      <a16:colId xmlns:a16="http://schemas.microsoft.com/office/drawing/2014/main" val="3113535718"/>
                    </a:ext>
                  </a:extLst>
                </a:gridCol>
                <a:gridCol w="314505">
                  <a:extLst>
                    <a:ext uri="{9D8B030D-6E8A-4147-A177-3AD203B41FA5}">
                      <a16:colId xmlns:a16="http://schemas.microsoft.com/office/drawing/2014/main" val="594929287"/>
                    </a:ext>
                  </a:extLst>
                </a:gridCol>
                <a:gridCol w="380437">
                  <a:extLst>
                    <a:ext uri="{9D8B030D-6E8A-4147-A177-3AD203B41FA5}">
                      <a16:colId xmlns:a16="http://schemas.microsoft.com/office/drawing/2014/main" val="3722681966"/>
                    </a:ext>
                  </a:extLst>
                </a:gridCol>
              </a:tblGrid>
              <a:tr h="235614">
                <a:tc rowSpan="4">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學年度</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4">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學院</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4">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單位名稱</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4">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學制班別</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4">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實習場所國別</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實習機構資訊</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TW" altLang="en-US"/>
                    </a:p>
                  </a:txBody>
                  <a:tcPr/>
                </a:tc>
                <a:tc hMerge="1">
                  <a:txBody>
                    <a:bodyPr/>
                    <a:lstStyle/>
                    <a:p>
                      <a:endParaRPr lang="zh-TW" altLang="en-US"/>
                    </a:p>
                  </a:txBody>
                  <a:tcPr/>
                </a:tc>
                <a:tc gridSpan="2">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學生</a:t>
                      </a:r>
                      <a:r>
                        <a:rPr kumimoji="0" lang="zh-TW" sz="800" b="1" i="0" u="none" strike="noStrike" kern="1200" cap="none" normalizeH="0" baseline="0" dirty="0" smtClean="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實際實習</a:t>
                      </a: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場所</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TW" altLang="en-US"/>
                    </a:p>
                  </a:txBody>
                  <a:tcPr/>
                </a:tc>
                <a:tc gridSpan="14">
                  <a:txBody>
                    <a:bodyPr/>
                    <a:lstStyle/>
                    <a:p>
                      <a:pPr marL="0" algn="ctr" defTabSz="914400" rtl="0" eaLnBrk="1" latinLnBrk="0" hangingPunct="1">
                        <a:lnSpc>
                          <a:spcPts val="1200"/>
                        </a:lnSpc>
                        <a:spcAft>
                          <a:spcPts val="0"/>
                        </a:spcAft>
                      </a:pPr>
                      <a:r>
                        <a:rPr kumimoji="0" lang="zh-TW" sz="12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學生實習權益人次</a:t>
                      </a:r>
                    </a:p>
                  </a:txBody>
                  <a:tcPr marL="64937" marR="649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rowSpan="4">
                  <a:txBody>
                    <a:bodyPr/>
                    <a:lstStyle/>
                    <a:p>
                      <a:pPr marL="0" algn="l" defTabSz="914400" rtl="0" eaLnBrk="1" latinLnBrk="0" hangingPunct="1">
                        <a:lnSpc>
                          <a:spcPts val="1200"/>
                        </a:lnSpc>
                        <a:spcAft>
                          <a:spcPts val="0"/>
                        </a:spcAft>
                      </a:pPr>
                      <a:r>
                        <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補充說明</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39504382"/>
                  </a:ext>
                </a:extLst>
              </a:tr>
              <a:tr h="316379">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rowSpan="3">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行業別</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機構名稱</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統一編號</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縣市別</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地址</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4">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投保</a:t>
                      </a:r>
                      <a:r>
                        <a:rPr kumimoji="0" lang="zh-TW" sz="800" b="1" i="0" u="none" strike="noStrike" kern="1200" cap="none" normalizeH="0" baseline="0" dirty="0" smtClean="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情形</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gridSpan="10">
                  <a:txBody>
                    <a:bodyPr/>
                    <a:lstStyle/>
                    <a:p>
                      <a:pPr marL="0" algn="ctr" defTabSz="914400" rtl="0" eaLnBrk="1" latinLnBrk="0" hangingPunct="1">
                        <a:lnSpc>
                          <a:spcPts val="1200"/>
                        </a:lnSpc>
                        <a:spcAft>
                          <a:spcPts val="0"/>
                        </a:spcAft>
                      </a:pPr>
                      <a:r>
                        <a:rPr kumimoji="0" lang="zh-TW" altLang="zh-TW" sz="1200" b="1" i="0" u="none" strike="noStrike" kern="1200" cap="none" normalizeH="0" baseline="0" dirty="0" smtClean="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實習待遇</a:t>
                      </a:r>
                      <a:r>
                        <a:rPr kumimoji="0" lang="en-US" altLang="zh-TW" sz="1200" b="1" i="0" u="none" strike="noStrike" kern="1200" cap="none" normalizeH="0" baseline="0" dirty="0" smtClean="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en-US"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Arial" panose="020B0604020202020204" pitchFamily="34" charset="0"/>
                        </a:rPr>
                        <a:t>114.10</a:t>
                      </a:r>
                      <a:r>
                        <a:rPr kumimoji="0" lang="zh-TW"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Arial" panose="020B0604020202020204" pitchFamily="34" charset="0"/>
                        </a:rPr>
                        <a:t>期</a:t>
                      </a:r>
                      <a:r>
                        <a:rPr kumimoji="0" lang="zh-TW" altLang="en-US"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Arial" panose="020B0604020202020204" pitchFamily="34" charset="0"/>
                        </a:rPr>
                        <a:t>調整</a:t>
                      </a:r>
                      <a:r>
                        <a:rPr kumimoji="0" lang="zh-TW"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Arial" panose="020B0604020202020204" pitchFamily="34" charset="0"/>
                        </a:rPr>
                        <a:t>欄位</a:t>
                      </a:r>
                      <a:r>
                        <a:rPr kumimoji="0" lang="en-US" altLang="zh-TW" sz="1200" b="1" i="0" u="none" strike="noStrike" kern="1200" cap="none" normalizeH="0" baseline="0" dirty="0" smtClean="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a:t>
                      </a:r>
                      <a:endParaRPr kumimoji="0" lang="zh-TW" altLang="zh-TW" sz="12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vMerge="1">
                  <a:txBody>
                    <a:bodyPr/>
                    <a:lstStyle/>
                    <a:p>
                      <a:endParaRPr lang="zh-TW" altLang="en-US"/>
                    </a:p>
                  </a:txBody>
                  <a:tcPr/>
                </a:tc>
                <a:extLst>
                  <a:ext uri="{0D108BD9-81ED-4DB2-BD59-A6C34878D82A}">
                    <a16:rowId xmlns:a16="http://schemas.microsoft.com/office/drawing/2014/main" val="2372816307"/>
                  </a:ext>
                </a:extLst>
              </a:tr>
              <a:tr h="268837">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rowSpan="2">
                  <a:txBody>
                    <a:bodyPr/>
                    <a:lstStyle/>
                    <a:p>
                      <a:pPr marL="0" marR="71755"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僅勞保</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marL="0" marR="71755"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僅校外實習保險</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marL="0" marR="71755"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兩者皆有</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marL="0" marR="71755"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兩者皆無</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工資</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zh-TW" altLang="en-US"/>
                    </a:p>
                  </a:txBody>
                  <a:tcPr/>
                </a:tc>
                <a:tc hMerge="1">
                  <a:txBody>
                    <a:bodyPr/>
                    <a:lstStyle/>
                    <a:p>
                      <a:endParaRPr lang="zh-TW" altLang="en-US"/>
                    </a:p>
                  </a:txBody>
                  <a:tcPr/>
                </a:tc>
                <a:tc gridSpan="3">
                  <a:txBody>
                    <a:bodyPr/>
                    <a:lstStyle/>
                    <a:p>
                      <a:pPr marL="0" algn="ctr" defTabSz="914400" rtl="0" eaLnBrk="1" latinLnBrk="0" hangingPunct="1">
                        <a:lnSpc>
                          <a:spcPts val="1200"/>
                        </a:lnSpc>
                        <a:spcAft>
                          <a:spcPts val="0"/>
                        </a:spcAft>
                      </a:pPr>
                      <a:r>
                        <a:rPr kumimoji="0" lang="zh-TW" sz="12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獎學金</a:t>
                      </a:r>
                    </a:p>
                  </a:txBody>
                  <a:tcPr marL="64937" marR="649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hMerge="1">
                  <a:txBody>
                    <a:bodyPr/>
                    <a:lstStyle/>
                    <a:p>
                      <a:endParaRPr lang="zh-TW" altLang="en-US"/>
                    </a:p>
                  </a:txBody>
                  <a:tcPr/>
                </a:tc>
                <a:tc hMerge="1">
                  <a:txBody>
                    <a:bodyPr/>
                    <a:lstStyle/>
                    <a:p>
                      <a:endParaRPr lang="zh-TW" altLang="en-US"/>
                    </a:p>
                  </a:txBody>
                  <a:tcPr/>
                </a:tc>
                <a:tc gridSpan="3">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津貼</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TW" altLang="en-US"/>
                    </a:p>
                  </a:txBody>
                  <a:tcPr/>
                </a:tc>
                <a:tc hMerge="1">
                  <a:txBody>
                    <a:bodyPr/>
                    <a:lstStyle/>
                    <a:p>
                      <a:endParaRPr lang="zh-TW" altLang="en-US"/>
                    </a:p>
                  </a:txBody>
                  <a:tcPr/>
                </a:tc>
                <a:tc rowSpan="2">
                  <a:txBody>
                    <a:bodyPr/>
                    <a:lstStyle/>
                    <a:p>
                      <a:pPr marL="0" marR="71755"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無</a:t>
                      </a:r>
                    </a:p>
                  </a:txBody>
                  <a:tcPr marL="64937" marR="64937" marT="0" marB="0" vert="ea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zh-TW" altLang="en-US"/>
                    </a:p>
                  </a:txBody>
                  <a:tcPr/>
                </a:tc>
                <a:extLst>
                  <a:ext uri="{0D108BD9-81ED-4DB2-BD59-A6C34878D82A}">
                    <a16:rowId xmlns:a16="http://schemas.microsoft.com/office/drawing/2014/main" val="1101165122"/>
                  </a:ext>
                </a:extLst>
              </a:tr>
              <a:tr h="338328">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a:txBody>
                    <a:bodyPr/>
                    <a:lstStyle/>
                    <a:p>
                      <a:pPr marL="0" algn="l" defTabSz="914400" rtl="0" eaLnBrk="1" latinLnBrk="0" hangingPunct="1">
                        <a:lnSpc>
                          <a:spcPts val="1200"/>
                        </a:lnSpc>
                        <a:spcAft>
                          <a:spcPts val="0"/>
                        </a:spcAft>
                      </a:pPr>
                      <a:r>
                        <a:rPr kumimoji="0" lang="zh-TW" sz="800" b="1" i="0" u="none" strike="noStrike" kern="1200" cap="none" normalizeH="0" baseline="0" dirty="0" smtClean="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給付</a:t>
                      </a: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類型</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金額</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人次</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algn="l" defTabSz="914400" rtl="0" eaLnBrk="1" latinLnBrk="0" hangingPunct="1">
                        <a:lnSpc>
                          <a:spcPts val="1200"/>
                        </a:lnSpc>
                        <a:spcAft>
                          <a:spcPts val="0"/>
                        </a:spcAft>
                      </a:pPr>
                      <a:r>
                        <a:rPr kumimoji="0" lang="zh-TW" sz="12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給付類型</a:t>
                      </a:r>
                    </a:p>
                  </a:txBody>
                  <a:tcPr marL="64937" marR="649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金額</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人次</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給付類型</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金額</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人次</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zh-TW" altLang="en-US"/>
                    </a:p>
                  </a:txBody>
                  <a:tcPr/>
                </a:tc>
                <a:tc vMerge="1">
                  <a:txBody>
                    <a:bodyPr/>
                    <a:lstStyle/>
                    <a:p>
                      <a:endParaRPr lang="zh-TW" altLang="en-US"/>
                    </a:p>
                  </a:txBody>
                  <a:tcPr/>
                </a:tc>
                <a:extLst>
                  <a:ext uri="{0D108BD9-81ED-4DB2-BD59-A6C34878D82A}">
                    <a16:rowId xmlns:a16="http://schemas.microsoft.com/office/drawing/2014/main" val="1477393347"/>
                  </a:ext>
                </a:extLst>
              </a:tr>
              <a:tr h="678835">
                <a:tc>
                  <a:txBody>
                    <a:bodyPr/>
                    <a:lstStyle/>
                    <a:p>
                      <a:pPr marL="0" algn="l"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altLang="zh-TW" sz="800" b="1" i="0" u="none" strike="noStrike" kern="1200" cap="none" normalizeH="0" baseline="0" dirty="0" smtClean="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zh-TW" sz="800" b="1" i="0" u="none" strike="noStrike" kern="1200" cap="none" normalizeH="0" baseline="0" dirty="0" smtClean="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月薪</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p>
                      <a:pPr marL="0" algn="l" defTabSz="914400" rtl="0" eaLnBrk="1" latinLnBrk="0" hangingPunct="1">
                        <a:lnSpc>
                          <a:spcPts val="1200"/>
                        </a:lnSpc>
                        <a:spcAft>
                          <a:spcPts val="0"/>
                        </a:spcAft>
                      </a:pPr>
                      <a:r>
                        <a:rPr kumimoji="0" lang="en-US" altLang="zh-TW" sz="800" b="1" i="0" u="none" strike="noStrike" kern="1200" cap="none" normalizeH="0" baseline="0" dirty="0" smtClean="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zh-TW" sz="800" b="1" i="0" u="none" strike="noStrike" kern="1200" cap="none" normalizeH="0" baseline="0" dirty="0" smtClean="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時</a:t>
                      </a: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薪</a:t>
                      </a:r>
                    </a:p>
                    <a:p>
                      <a:pPr marL="0" marR="0" indent="0" algn="l" defTabSz="914400" rtl="0" eaLnBrk="1" fontAlgn="auto" latinLnBrk="0" hangingPunct="1">
                        <a:lnSpc>
                          <a:spcPts val="1200"/>
                        </a:lnSpc>
                        <a:spcBef>
                          <a:spcPts val="0"/>
                        </a:spcBef>
                        <a:spcAft>
                          <a:spcPts val="0"/>
                        </a:spcAft>
                        <a:buClrTx/>
                        <a:buSzTx/>
                        <a:buFontTx/>
                        <a:buNone/>
                        <a:tabLst/>
                        <a:defRPr/>
                      </a:pPr>
                      <a:r>
                        <a:rPr kumimoji="0" lang="en-US" altLang="zh-TW" sz="800" b="1" i="0" u="none" strike="noStrike" kern="1200" cap="none" normalizeH="0" baseline="0" dirty="0" smtClean="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zh-TW" sz="800" b="1" i="0" u="none" strike="noStrike" kern="1200" cap="none" normalizeH="0" baseline="0" dirty="0" smtClean="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其他：</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algn="l"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algn="l"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algn="l" defTabSz="914400" rtl="0" eaLnBrk="1" latinLnBrk="0" hangingPunct="1">
                        <a:lnSpc>
                          <a:spcPct val="150000"/>
                        </a:lnSpc>
                        <a:spcAft>
                          <a:spcPts val="0"/>
                        </a:spcAft>
                      </a:pPr>
                      <a:r>
                        <a:rPr kumimoji="0" lang="en-US" altLang="zh-TW" sz="1200" b="1" i="0" u="none" strike="noStrike" kern="1200" cap="none" normalizeH="0" baseline="0" dirty="0" smtClean="0">
                          <a:ln>
                            <a:noFill/>
                          </a:ln>
                          <a:solidFill>
                            <a:schemeClr val="tx1"/>
                          </a:solidFill>
                          <a:effectLst/>
                          <a:latin typeface="細明體" panose="02020509000000000000" pitchFamily="49" charset="-120"/>
                          <a:ea typeface="細明體" panose="02020509000000000000" pitchFamily="49" charset="-120"/>
                          <a:cs typeface="Arial" panose="020B0604020202020204" pitchFamily="34" charset="0"/>
                        </a:rPr>
                        <a:t>□</a:t>
                      </a:r>
                      <a:r>
                        <a:rPr kumimoji="0" lang="zh-TW" sz="1200" b="1" i="0" u="none" strike="noStrike" kern="1200" cap="none" normalizeH="0" baseline="0" dirty="0" smtClean="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月</a:t>
                      </a:r>
                      <a:r>
                        <a:rPr kumimoji="0" lang="zh-TW" sz="12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給</a:t>
                      </a:r>
                    </a:p>
                    <a:p>
                      <a:pPr marL="0" algn="l" defTabSz="914400" rtl="0" eaLnBrk="1" latinLnBrk="0" hangingPunct="1">
                        <a:lnSpc>
                          <a:spcPct val="150000"/>
                        </a:lnSpc>
                        <a:spcAft>
                          <a:spcPts val="0"/>
                        </a:spcAft>
                      </a:pPr>
                      <a:r>
                        <a:rPr kumimoji="0" lang="en-US" altLang="zh-TW" sz="1200" b="1" i="0" u="none" strike="noStrike" kern="1200" cap="none" normalizeH="0" baseline="0" dirty="0" smtClean="0">
                          <a:ln>
                            <a:noFill/>
                          </a:ln>
                          <a:solidFill>
                            <a:schemeClr val="tx1"/>
                          </a:solidFill>
                          <a:effectLst/>
                          <a:latin typeface="細明體" panose="02020509000000000000" pitchFamily="49" charset="-120"/>
                          <a:ea typeface="細明體" panose="02020509000000000000" pitchFamily="49" charset="-120"/>
                          <a:cs typeface="Arial" panose="020B0604020202020204" pitchFamily="34" charset="0"/>
                        </a:rPr>
                        <a:t>□</a:t>
                      </a:r>
                      <a:r>
                        <a:rPr kumimoji="0" lang="zh-TW" sz="1200" b="1" i="0" u="none" strike="noStrike" kern="1200" cap="none" normalizeH="0" baseline="0" dirty="0" smtClean="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一次</a:t>
                      </a:r>
                      <a:r>
                        <a:rPr kumimoji="0" lang="zh-TW" sz="12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性</a:t>
                      </a:r>
                    </a:p>
                    <a:p>
                      <a:pPr marL="0" algn="l" defTabSz="914400" rtl="0" eaLnBrk="1" latinLnBrk="0" hangingPunct="1">
                        <a:lnSpc>
                          <a:spcPct val="150000"/>
                        </a:lnSpc>
                        <a:spcAft>
                          <a:spcPts val="0"/>
                        </a:spcAft>
                      </a:pPr>
                      <a:r>
                        <a:rPr kumimoji="0" lang="en-US" altLang="zh-TW" sz="1200" b="1" i="0" u="none" strike="noStrike" kern="1200" cap="none" normalizeH="0" baseline="0" dirty="0" smtClean="0">
                          <a:ln>
                            <a:noFill/>
                          </a:ln>
                          <a:solidFill>
                            <a:schemeClr val="tx1"/>
                          </a:solidFill>
                          <a:effectLst/>
                          <a:latin typeface="細明體" panose="02020509000000000000" pitchFamily="49" charset="-120"/>
                          <a:ea typeface="細明體" panose="02020509000000000000" pitchFamily="49" charset="-120"/>
                          <a:cs typeface="Arial" panose="020B0604020202020204" pitchFamily="34" charset="0"/>
                        </a:rPr>
                        <a:t>□</a:t>
                      </a:r>
                      <a:r>
                        <a:rPr kumimoji="0" lang="zh-TW" sz="1200" b="1" i="0" u="none" strike="noStrike" kern="1200" cap="none" normalizeH="0" baseline="0" dirty="0" smtClean="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其他：</a:t>
                      </a:r>
                      <a:endParaRPr kumimoji="0" lang="zh-TW" sz="12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a:txBody>
                    <a:bodyPr/>
                    <a:lstStyle/>
                    <a:p>
                      <a:pPr marL="0" algn="l" defTabSz="914400" rtl="0" eaLnBrk="1" latinLnBrk="0" hangingPunct="1">
                        <a:lnSpc>
                          <a:spcPts val="1200"/>
                        </a:lnSpc>
                        <a:spcAft>
                          <a:spcPts val="0"/>
                        </a:spcAft>
                      </a:pPr>
                      <a:r>
                        <a:rPr kumimoji="0" lang="en-US" sz="12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12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algn="l" defTabSz="914400" rtl="0" eaLnBrk="1" latinLnBrk="0" hangingPunct="1">
                        <a:lnSpc>
                          <a:spcPts val="1200"/>
                        </a:lnSpc>
                        <a:spcAft>
                          <a:spcPts val="0"/>
                        </a:spcAft>
                      </a:pPr>
                      <a:r>
                        <a:rPr kumimoji="0" lang="en-US" sz="12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12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月給</a:t>
                      </a:r>
                    </a:p>
                    <a:p>
                      <a:pPr marL="0" algn="l"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一次性</a:t>
                      </a:r>
                    </a:p>
                    <a:p>
                      <a:pPr marL="0" marR="0" indent="0" algn="l" defTabSz="914400" rtl="0" eaLnBrk="1" fontAlgn="auto" latinLnBrk="0" hangingPunct="1">
                        <a:lnSpc>
                          <a:spcPts val="1200"/>
                        </a:lnSpc>
                        <a:spcBef>
                          <a:spcPts val="0"/>
                        </a:spcBef>
                        <a:spcAft>
                          <a:spcPts val="0"/>
                        </a:spcAft>
                        <a:buClrTx/>
                        <a:buSzTx/>
                        <a:buFontTx/>
                        <a:buNone/>
                        <a:tabLst/>
                        <a:defRPr/>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其他</a:t>
                      </a:r>
                      <a:r>
                        <a:rPr kumimoji="0" lang="zh-TW" sz="800" b="1" i="0" u="none" strike="noStrike" kern="1200" cap="none" normalizeH="0" baseline="0" dirty="0" smtClean="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endParaRPr kumimoji="0" lang="zh-TW" altLang="zh-TW" sz="800" b="1" i="0" u="none" strike="noStrike" kern="1200" cap="none" normalizeH="0" baseline="0" dirty="0" smtClean="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vert="eaVert"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vert="eaVert"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68372344"/>
                  </a:ext>
                </a:extLst>
              </a:tr>
            </a:tbl>
          </a:graphicData>
        </a:graphic>
      </p:graphicFrame>
    </p:spTree>
    <p:extLst>
      <p:ext uri="{BB962C8B-B14F-4D97-AF65-F5344CB8AC3E}">
        <p14:creationId xmlns:p14="http://schemas.microsoft.com/office/powerpoint/2010/main" val="235149058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ectangle 47"/>
          <p:cNvSpPr>
            <a:spLocks noChangeArrowheads="1"/>
          </p:cNvSpPr>
          <p:nvPr/>
        </p:nvSpPr>
        <p:spPr bwMode="gray">
          <a:xfrm>
            <a:off x="3569" y="7006"/>
            <a:ext cx="890140" cy="400110"/>
          </a:xfrm>
          <a:prstGeom prst="rect">
            <a:avLst/>
          </a:prstGeom>
          <a:noFill/>
          <a:ln>
            <a:noFill/>
          </a:ln>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defRPr/>
            </a:pPr>
            <a:r>
              <a:rPr lang="en-US" altLang="zh-TW" sz="2000" b="1" dirty="0" smtClean="0">
                <a:solidFill>
                  <a:srgbClr val="000000"/>
                </a:solidFill>
                <a:cs typeface="Arial" panose="020B0604020202020204" pitchFamily="34" charset="0"/>
              </a:rPr>
              <a:t>4.8</a:t>
            </a:r>
            <a:endParaRPr lang="en-US" altLang="zh-TW" sz="2000" b="1" dirty="0">
              <a:solidFill>
                <a:srgbClr val="000000"/>
              </a:solidFill>
              <a:cs typeface="Arial" panose="020B0604020202020204" pitchFamily="34" charset="0"/>
            </a:endParaRPr>
          </a:p>
        </p:txBody>
      </p:sp>
      <p:sp>
        <p:nvSpPr>
          <p:cNvPr id="7" name="Rectangle 2"/>
          <p:cNvSpPr>
            <a:spLocks noGrp="1" noChangeArrowheads="1"/>
          </p:cNvSpPr>
          <p:nvPr>
            <p:ph type="title"/>
          </p:nvPr>
        </p:nvSpPr>
        <p:spPr>
          <a:xfrm>
            <a:off x="9336" y="363118"/>
            <a:ext cx="12182664" cy="498548"/>
          </a:xfrm>
        </p:spPr>
        <p:txBody>
          <a:bodyPr anchor="t">
            <a:noAutofit/>
          </a:bodyPr>
          <a:lstStyle/>
          <a:p>
            <a:pPr algn="l">
              <a:defRPr/>
            </a:pPr>
            <a:r>
              <a:rPr lang="zh-TW" altLang="en-US"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學</a:t>
            </a:r>
            <a:r>
              <a:rPr lang="en-US" altLang="zh-TW" sz="30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10-2.</a:t>
            </a:r>
            <a:r>
              <a:rPr lang="zh-TW" altLang="zh-TW" sz="30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學生實習機構及權益保障</a:t>
            </a:r>
            <a:r>
              <a:rPr lang="en-US" altLang="zh-TW"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	</a:t>
            </a:r>
            <a:r>
              <a:rPr lang="zh-TW" altLang="en-US"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   </a:t>
            </a:r>
            <a:r>
              <a:rPr lang="en-US" altLang="zh-TW"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					(10</a:t>
            </a:r>
            <a:r>
              <a:rPr lang="zh-TW" altLang="zh-TW" sz="30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月</a:t>
            </a:r>
            <a:r>
              <a:rPr lang="zh-TW" altLang="zh-TW"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填報</a:t>
            </a:r>
            <a:r>
              <a:rPr lang="en-US" altLang="zh-TW"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endParaRPr lang="zh-TW" altLang="en-US" sz="3000" b="1" dirty="0">
              <a:solidFill>
                <a:srgbClr val="000000"/>
              </a:solidFill>
              <a:latin typeface="Arial" panose="020B0604020202020204" pitchFamily="34" charset="0"/>
              <a:ea typeface="微軟正黑體" panose="020B0604030504040204" pitchFamily="34" charset="-120"/>
              <a:cs typeface="Arial" panose="020B0604020202020204" pitchFamily="34" charset="0"/>
            </a:endParaRPr>
          </a:p>
        </p:txBody>
      </p:sp>
      <p:sp>
        <p:nvSpPr>
          <p:cNvPr id="6" name="矩形 5"/>
          <p:cNvSpPr/>
          <p:nvPr/>
        </p:nvSpPr>
        <p:spPr>
          <a:xfrm>
            <a:off x="159050" y="2840007"/>
            <a:ext cx="11965337" cy="4247317"/>
          </a:xfrm>
          <a:prstGeom prst="rect">
            <a:avLst/>
          </a:prstGeom>
        </p:spPr>
        <p:txBody>
          <a:bodyPr wrap="square">
            <a:spAutoFit/>
          </a:bodyPr>
          <a:lstStyle/>
          <a:p>
            <a:pPr algn="just">
              <a:lnSpc>
                <a:spcPts val="3600"/>
              </a:lnSpc>
              <a:spcBef>
                <a:spcPts val="0"/>
              </a:spcBef>
              <a:spcAft>
                <a:spcPts val="0"/>
              </a:spcAft>
              <a:tabLst>
                <a:tab pos="30480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altLang="zh-TW" sz="2200" dirty="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en-US" altLang="zh-TW" sz="22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114.10</a:t>
            </a:r>
            <a:r>
              <a:rPr lang="zh-TW" altLang="en-US" sz="22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期</a:t>
            </a:r>
            <a:r>
              <a:rPr lang="en-US" altLang="zh-TW" sz="22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en-US" sz="22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修正填表說明</a:t>
            </a:r>
            <a:r>
              <a:rPr lang="en-US" altLang="zh-TW" sz="22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en-US" sz="2200" b="1" dirty="0" smtClean="0">
                <a:solidFill>
                  <a:srgbClr val="0000FF"/>
                </a:solidFill>
                <a:latin typeface="Arial" panose="020B0604020202020204" pitchFamily="34" charset="0"/>
                <a:ea typeface="微軟正黑體" panose="020B0604030504040204" pitchFamily="34" charset="-120"/>
                <a:cs typeface="Arial" panose="020B0604020202020204" pitchFamily="34" charset="0"/>
              </a:rPr>
              <a:t>獎學金新增「給付類型」及「金額」欄位</a:t>
            </a:r>
            <a:endParaRPr lang="en-US" altLang="zh-TW" sz="2200" b="1" dirty="0" smtClean="0">
              <a:solidFill>
                <a:srgbClr val="0000FF"/>
              </a:solidFill>
              <a:latin typeface="Arial" panose="020B0604020202020204" pitchFamily="34" charset="0"/>
              <a:ea typeface="微軟正黑體" panose="020B0604030504040204" pitchFamily="34" charset="-120"/>
              <a:cs typeface="Arial" panose="020B0604020202020204" pitchFamily="34" charset="0"/>
            </a:endParaRPr>
          </a:p>
          <a:p>
            <a:pPr marL="342900" lvl="0" indent="-342900" algn="just">
              <a:lnSpc>
                <a:spcPts val="3600"/>
              </a:lnSpc>
              <a:spcBef>
                <a:spcPts val="0"/>
              </a:spcBef>
              <a:spcAft>
                <a:spcPts val="0"/>
              </a:spcAft>
              <a:buFont typeface="Wingdings" panose="05000000000000000000" pitchFamily="2" charset="2"/>
              <a:buChar char="l"/>
              <a:tabLst>
                <a:tab pos="30480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zh-TW" altLang="zh-TW" sz="22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獎學金</a:t>
            </a:r>
            <a:r>
              <a:rPr lang="en-US" altLang="zh-TW" sz="22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zh-TW" sz="22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金額（</a:t>
            </a:r>
            <a:r>
              <a:rPr lang="zh-TW" altLang="en-US" sz="22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元</a:t>
            </a:r>
            <a:r>
              <a:rPr lang="en-US" altLang="zh-TW" sz="22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zh-TW" sz="22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月）</a:t>
            </a:r>
            <a:r>
              <a:rPr lang="zh-TW" altLang="zh-TW" sz="22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zh-TW" sz="22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請填報實習</a:t>
            </a:r>
            <a:r>
              <a:rPr lang="zh-TW" altLang="zh-TW" sz="2200" b="1" dirty="0" smtClean="0">
                <a:solidFill>
                  <a:srgbClr val="FF0000"/>
                </a:solidFill>
                <a:latin typeface="Arial" panose="020B0604020202020204" pitchFamily="34" charset="0"/>
                <a:ea typeface="微軟正黑體" panose="020B0604030504040204" pitchFamily="34" charset="-120"/>
                <a:cs typeface="Arial" panose="020B0604020202020204" pitchFamily="34" charset="0"/>
              </a:rPr>
              <a:t>合約</a:t>
            </a:r>
            <a:r>
              <a:rPr lang="en-US" altLang="zh-TW" sz="22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a:t>
            </a:r>
            <a:r>
              <a:rPr lang="zh-TW" altLang="zh-TW" sz="22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公函、其他同等合約效力之文件</a:t>
            </a:r>
            <a:r>
              <a:rPr lang="en-US" altLang="zh-TW" sz="2200" b="1" dirty="0" smtClean="0">
                <a:solidFill>
                  <a:srgbClr val="FF0000"/>
                </a:solidFill>
                <a:latin typeface="Arial" panose="020B0604020202020204" pitchFamily="34" charset="0"/>
                <a:ea typeface="微軟正黑體" panose="020B0604030504040204" pitchFamily="34" charset="-120"/>
                <a:cs typeface="Arial" panose="020B0604020202020204" pitchFamily="34" charset="0"/>
              </a:rPr>
              <a:t>)</a:t>
            </a:r>
            <a:r>
              <a:rPr lang="zh-TW" altLang="zh-TW" sz="22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中載明之</a:t>
            </a:r>
            <a:r>
              <a:rPr lang="zh-TW" altLang="zh-TW" sz="2200" b="1" dirty="0" smtClean="0">
                <a:solidFill>
                  <a:srgbClr val="FF0000"/>
                </a:solidFill>
                <a:latin typeface="Arial" panose="020B0604020202020204" pitchFamily="34" charset="0"/>
                <a:ea typeface="微軟正黑體" panose="020B0604030504040204" pitchFamily="34" charset="-120"/>
                <a:cs typeface="Arial" panose="020B0604020202020204" pitchFamily="34" charset="0"/>
              </a:rPr>
              <a:t>「</a:t>
            </a:r>
            <a:r>
              <a:rPr lang="zh-TW" altLang="en-US" sz="2200" b="1" dirty="0" smtClean="0">
                <a:solidFill>
                  <a:srgbClr val="FF0000"/>
                </a:solidFill>
                <a:latin typeface="Arial" panose="020B0604020202020204" pitchFamily="34" charset="0"/>
                <a:ea typeface="微軟正黑體" panose="020B0604030504040204" pitchFamily="34" charset="-120"/>
                <a:cs typeface="Arial" panose="020B0604020202020204" pitchFamily="34" charset="0"/>
              </a:rPr>
              <a:t>元</a:t>
            </a:r>
            <a:r>
              <a:rPr lang="en-US" altLang="zh-TW" sz="2200" b="1" dirty="0" smtClean="0">
                <a:solidFill>
                  <a:srgbClr val="FF0000"/>
                </a:solidFill>
                <a:latin typeface="Arial" panose="020B0604020202020204" pitchFamily="34" charset="0"/>
                <a:ea typeface="微軟正黑體" panose="020B0604030504040204" pitchFamily="34" charset="-120"/>
                <a:cs typeface="Arial" panose="020B0604020202020204" pitchFamily="34" charset="0"/>
              </a:rPr>
              <a:t>/</a:t>
            </a:r>
            <a:r>
              <a:rPr lang="zh-TW" altLang="zh-TW" sz="2200" b="1" dirty="0" smtClean="0">
                <a:solidFill>
                  <a:srgbClr val="FF0000"/>
                </a:solidFill>
                <a:latin typeface="Arial" panose="020B0604020202020204" pitchFamily="34" charset="0"/>
                <a:ea typeface="微軟正黑體" panose="020B0604030504040204" pitchFamily="34" charset="-120"/>
                <a:cs typeface="Arial" panose="020B0604020202020204" pitchFamily="34" charset="0"/>
              </a:rPr>
              <a:t>月」金額</a:t>
            </a:r>
            <a:r>
              <a:rPr lang="zh-TW" altLang="zh-TW" sz="22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endParaRPr lang="en-US" altLang="zh-TW" sz="22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endParaRPr>
          </a:p>
          <a:p>
            <a:pPr marL="800100" lvl="1" indent="-342900" algn="just">
              <a:lnSpc>
                <a:spcPts val="3600"/>
              </a:lnSpc>
              <a:spcBef>
                <a:spcPts val="0"/>
              </a:spcBef>
              <a:spcAft>
                <a:spcPts val="0"/>
              </a:spcAft>
              <a:buFont typeface="Wingdings" panose="05000000000000000000" pitchFamily="2" charset="2"/>
              <a:buChar char="l"/>
              <a:tabLst>
                <a:tab pos="30480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zh-TW" altLang="zh-TW" sz="22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若</a:t>
            </a:r>
            <a:r>
              <a:rPr lang="zh-TW" altLang="zh-TW" sz="2200" dirty="0">
                <a:solidFill>
                  <a:srgbClr val="000000"/>
                </a:solidFill>
                <a:latin typeface="Arial" panose="020B0604020202020204" pitchFamily="34" charset="0"/>
                <a:ea typeface="微軟正黑體" panose="020B0604030504040204" pitchFamily="34" charset="-120"/>
                <a:cs typeface="Arial" panose="020B0604020202020204" pitchFamily="34" charset="0"/>
              </a:rPr>
              <a:t>屬「</a:t>
            </a:r>
            <a:r>
              <a:rPr lang="zh-TW" altLang="zh-TW" sz="22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按月</a:t>
            </a:r>
            <a:r>
              <a:rPr lang="zh-TW" altLang="zh-TW" sz="2200" dirty="0">
                <a:solidFill>
                  <a:srgbClr val="000000"/>
                </a:solidFill>
                <a:latin typeface="Arial" panose="020B0604020202020204" pitchFamily="34" charset="0"/>
                <a:ea typeface="微軟正黑體" panose="020B0604030504040204" pitchFamily="34" charset="-120"/>
                <a:cs typeface="Arial" panose="020B0604020202020204" pitchFamily="34" charset="0"/>
              </a:rPr>
              <a:t>」給付，請填寫</a:t>
            </a:r>
            <a:r>
              <a:rPr lang="zh-TW" altLang="zh-TW" sz="22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每月給付</a:t>
            </a:r>
            <a:r>
              <a:rPr lang="zh-TW" altLang="zh-TW" sz="2200" dirty="0">
                <a:solidFill>
                  <a:srgbClr val="000000"/>
                </a:solidFill>
                <a:latin typeface="Arial" panose="020B0604020202020204" pitchFamily="34" charset="0"/>
                <a:ea typeface="微軟正黑體" panose="020B0604030504040204" pitchFamily="34" charset="-120"/>
                <a:cs typeface="Arial" panose="020B0604020202020204" pitchFamily="34" charset="0"/>
              </a:rPr>
              <a:t>金額</a:t>
            </a:r>
            <a:r>
              <a:rPr lang="zh-TW" altLang="zh-TW" sz="22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endParaRPr lang="en-US" altLang="zh-TW" sz="22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endParaRPr>
          </a:p>
          <a:p>
            <a:pPr marL="800100" lvl="1" indent="-342900" algn="just">
              <a:lnSpc>
                <a:spcPts val="3600"/>
              </a:lnSpc>
              <a:spcBef>
                <a:spcPts val="0"/>
              </a:spcBef>
              <a:spcAft>
                <a:spcPts val="0"/>
              </a:spcAft>
              <a:buFont typeface="Wingdings" panose="05000000000000000000" pitchFamily="2" charset="2"/>
              <a:buChar char="l"/>
              <a:tabLst>
                <a:tab pos="30480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zh-TW" altLang="zh-TW" sz="22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若</a:t>
            </a:r>
            <a:r>
              <a:rPr lang="zh-TW" altLang="zh-TW" sz="2200" dirty="0">
                <a:solidFill>
                  <a:srgbClr val="000000"/>
                </a:solidFill>
                <a:latin typeface="Arial" panose="020B0604020202020204" pitchFamily="34" charset="0"/>
                <a:ea typeface="微軟正黑體" panose="020B0604030504040204" pitchFamily="34" charset="-120"/>
                <a:cs typeface="Arial" panose="020B0604020202020204" pitchFamily="34" charset="0"/>
              </a:rPr>
              <a:t>屬「</a:t>
            </a:r>
            <a:r>
              <a:rPr lang="zh-TW" altLang="zh-TW" sz="22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一次性</a:t>
            </a:r>
            <a:r>
              <a:rPr lang="zh-TW" altLang="zh-TW" sz="2200" dirty="0">
                <a:solidFill>
                  <a:srgbClr val="000000"/>
                </a:solidFill>
                <a:latin typeface="Arial" panose="020B0604020202020204" pitchFamily="34" charset="0"/>
                <a:ea typeface="微軟正黑體" panose="020B0604030504040204" pitchFamily="34" charset="-120"/>
                <a:cs typeface="Arial" panose="020B0604020202020204" pitchFamily="34" charset="0"/>
              </a:rPr>
              <a:t>」給付，請填寫</a:t>
            </a:r>
            <a:r>
              <a:rPr lang="zh-TW" altLang="zh-TW" sz="22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合約議定之獎學金總額</a:t>
            </a:r>
            <a:r>
              <a:rPr lang="zh-TW" altLang="zh-TW" sz="2200" b="1" dirty="0" smtClean="0">
                <a:solidFill>
                  <a:srgbClr val="FF0000"/>
                </a:solidFill>
                <a:latin typeface="Arial" panose="020B0604020202020204" pitchFamily="34" charset="0"/>
                <a:ea typeface="微軟正黑體" panose="020B0604030504040204" pitchFamily="34" charset="-120"/>
                <a:cs typeface="Arial" panose="020B0604020202020204" pitchFamily="34" charset="0"/>
              </a:rPr>
              <a:t>除</a:t>
            </a:r>
            <a:r>
              <a:rPr lang="zh-TW" altLang="en-US" sz="22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以</a:t>
            </a:r>
            <a:r>
              <a:rPr lang="zh-TW" altLang="zh-TW" sz="2200" b="1" dirty="0" smtClean="0">
                <a:solidFill>
                  <a:srgbClr val="FF0000"/>
                </a:solidFill>
                <a:latin typeface="Arial" panose="020B0604020202020204" pitchFamily="34" charset="0"/>
                <a:ea typeface="微軟正黑體" panose="020B0604030504040204" pitchFamily="34" charset="-120"/>
                <a:cs typeface="Arial" panose="020B0604020202020204" pitchFamily="34" charset="0"/>
              </a:rPr>
              <a:t>實習月份</a:t>
            </a:r>
            <a:r>
              <a:rPr lang="zh-TW" altLang="zh-TW" sz="2200" dirty="0">
                <a:solidFill>
                  <a:srgbClr val="000000"/>
                </a:solidFill>
                <a:latin typeface="Arial" panose="020B0604020202020204" pitchFamily="34" charset="0"/>
                <a:ea typeface="微軟正黑體" panose="020B0604030504040204" pitchFamily="34" charset="-120"/>
                <a:cs typeface="Arial" panose="020B0604020202020204" pitchFamily="34" charset="0"/>
              </a:rPr>
              <a:t>的金額</a:t>
            </a:r>
            <a:r>
              <a:rPr lang="zh-TW" altLang="zh-TW" sz="22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endParaRPr lang="en-US" altLang="zh-TW" sz="22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endParaRPr>
          </a:p>
          <a:p>
            <a:pPr marL="800100" lvl="1" indent="-342900" algn="just">
              <a:lnSpc>
                <a:spcPts val="3600"/>
              </a:lnSpc>
              <a:spcBef>
                <a:spcPts val="0"/>
              </a:spcBef>
              <a:spcAft>
                <a:spcPts val="0"/>
              </a:spcAft>
              <a:buFont typeface="Wingdings" panose="05000000000000000000" pitchFamily="2" charset="2"/>
              <a:buChar char="l"/>
              <a:tabLst>
                <a:tab pos="30480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zh-TW" altLang="zh-TW" sz="22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若屬「</a:t>
            </a:r>
            <a:r>
              <a:rPr lang="zh-TW" altLang="zh-TW" sz="2200" b="1" dirty="0" smtClean="0">
                <a:solidFill>
                  <a:srgbClr val="FF0000"/>
                </a:solidFill>
                <a:latin typeface="Arial" panose="020B0604020202020204" pitchFamily="34" charset="0"/>
                <a:ea typeface="微軟正黑體" panose="020B0604030504040204" pitchFamily="34" charset="-120"/>
                <a:cs typeface="Arial" panose="020B0604020202020204" pitchFamily="34" charset="0"/>
              </a:rPr>
              <a:t>其他</a:t>
            </a:r>
            <a:r>
              <a:rPr lang="zh-TW" altLang="zh-TW" sz="22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」給付，請填寫</a:t>
            </a:r>
            <a:r>
              <a:rPr lang="zh-TW" altLang="zh-TW" sz="2200" b="1" dirty="0" smtClean="0">
                <a:solidFill>
                  <a:srgbClr val="FF0000"/>
                </a:solidFill>
                <a:latin typeface="Arial" panose="020B0604020202020204" pitchFamily="34" charset="0"/>
                <a:ea typeface="微軟正黑體" panose="020B0604030504040204" pitchFamily="34" charset="-120"/>
                <a:cs typeface="Arial" panose="020B0604020202020204" pitchFamily="34" charset="0"/>
              </a:rPr>
              <a:t>合約中各給付週期所議定金額，並換算為每月給付</a:t>
            </a:r>
            <a:r>
              <a:rPr lang="zh-TW" altLang="zh-TW" sz="22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的金額。</a:t>
            </a:r>
            <a:endParaRPr lang="en-US" altLang="zh-TW" sz="2200" dirty="0">
              <a:solidFill>
                <a:srgbClr val="000000"/>
              </a:solidFill>
              <a:latin typeface="Arial" panose="020B0604020202020204" pitchFamily="34" charset="0"/>
              <a:ea typeface="微軟正黑體" panose="020B0604030504040204" pitchFamily="34" charset="-120"/>
              <a:cs typeface="Arial" panose="020B0604020202020204" pitchFamily="34" charset="0"/>
            </a:endParaRPr>
          </a:p>
          <a:p>
            <a:pPr marL="804863" lvl="1" algn="just">
              <a:lnSpc>
                <a:spcPts val="3600"/>
              </a:lnSpc>
              <a:spcBef>
                <a:spcPts val="0"/>
              </a:spcBef>
              <a:spcAft>
                <a:spcPts val="0"/>
              </a:spcAft>
              <a:tabLst>
                <a:tab pos="804863"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pPr>
            <a:r>
              <a:rPr lang="zh-TW" altLang="zh-TW" sz="22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例如</a:t>
            </a:r>
            <a:r>
              <a:rPr lang="zh-TW" altLang="zh-TW" sz="2200" dirty="0">
                <a:solidFill>
                  <a:srgbClr val="000000"/>
                </a:solidFill>
                <a:latin typeface="Arial" panose="020B0604020202020204" pitchFamily="34" charset="0"/>
                <a:ea typeface="微軟正黑體" panose="020B0604030504040204" pitchFamily="34" charset="-120"/>
                <a:cs typeface="Arial" panose="020B0604020202020204" pitchFamily="34" charset="0"/>
              </a:rPr>
              <a:t>：學校與</a:t>
            </a:r>
            <a:r>
              <a:rPr lang="en-US" altLang="zh-TW" sz="2200" dirty="0">
                <a:solidFill>
                  <a:srgbClr val="000000"/>
                </a:solidFill>
                <a:latin typeface="Arial" panose="020B0604020202020204" pitchFamily="34" charset="0"/>
                <a:ea typeface="微軟正黑體" panose="020B0604030504040204" pitchFamily="34" charset="-120"/>
                <a:cs typeface="Arial" panose="020B0604020202020204" pitchFamily="34" charset="0"/>
              </a:rPr>
              <a:t>C</a:t>
            </a:r>
            <a:r>
              <a:rPr lang="zh-TW" altLang="zh-TW" sz="2200" dirty="0">
                <a:solidFill>
                  <a:srgbClr val="000000"/>
                </a:solidFill>
                <a:latin typeface="Arial" panose="020B0604020202020204" pitchFamily="34" charset="0"/>
                <a:ea typeface="微軟正黑體" panose="020B0604030504040204" pitchFamily="34" charset="-120"/>
                <a:cs typeface="Arial" panose="020B0604020202020204" pitchFamily="34" charset="0"/>
              </a:rPr>
              <a:t>機構於實習合約中議定，學生</a:t>
            </a:r>
            <a:r>
              <a:rPr lang="zh-TW" altLang="en-US" sz="2200" dirty="0">
                <a:solidFill>
                  <a:srgbClr val="000000"/>
                </a:solidFill>
                <a:latin typeface="Arial" panose="020B0604020202020204" pitchFamily="34" charset="0"/>
                <a:ea typeface="微軟正黑體" panose="020B0604030504040204" pitchFamily="34" charset="-120"/>
                <a:cs typeface="Arial" panose="020B0604020202020204" pitchFamily="34" charset="0"/>
              </a:rPr>
              <a:t>每學期</a:t>
            </a:r>
            <a:r>
              <a:rPr lang="zh-TW" altLang="zh-TW" sz="2200" dirty="0">
                <a:solidFill>
                  <a:srgbClr val="000000"/>
                </a:solidFill>
                <a:latin typeface="Arial" panose="020B0604020202020204" pitchFamily="34" charset="0"/>
                <a:ea typeface="微軟正黑體" panose="020B0604030504040204" pitchFamily="34" charset="-120"/>
                <a:cs typeface="Arial" panose="020B0604020202020204" pitchFamily="34" charset="0"/>
              </a:rPr>
              <a:t>至</a:t>
            </a:r>
            <a:r>
              <a:rPr lang="en-US" altLang="zh-TW" sz="2200" dirty="0">
                <a:solidFill>
                  <a:srgbClr val="000000"/>
                </a:solidFill>
                <a:latin typeface="Arial" panose="020B0604020202020204" pitchFamily="34" charset="0"/>
                <a:ea typeface="微軟正黑體" panose="020B0604030504040204" pitchFamily="34" charset="-120"/>
                <a:cs typeface="Arial" panose="020B0604020202020204" pitchFamily="34" charset="0"/>
              </a:rPr>
              <a:t>C</a:t>
            </a:r>
            <a:r>
              <a:rPr lang="zh-TW" altLang="zh-TW" sz="2200" dirty="0">
                <a:solidFill>
                  <a:srgbClr val="000000"/>
                </a:solidFill>
                <a:latin typeface="Arial" panose="020B0604020202020204" pitchFamily="34" charset="0"/>
                <a:ea typeface="微軟正黑體" panose="020B0604030504040204" pitchFamily="34" charset="-120"/>
                <a:cs typeface="Arial" panose="020B0604020202020204" pitchFamily="34" charset="0"/>
              </a:rPr>
              <a:t>機構實習</a:t>
            </a:r>
            <a:r>
              <a:rPr lang="zh-TW" altLang="en-US" sz="2200" dirty="0">
                <a:solidFill>
                  <a:srgbClr val="000000"/>
                </a:solidFill>
                <a:latin typeface="Arial" panose="020B0604020202020204" pitchFamily="34" charset="0"/>
                <a:ea typeface="微軟正黑體" panose="020B0604030504040204" pitchFamily="34" charset="-120"/>
                <a:cs typeface="Arial" panose="020B0604020202020204" pitchFamily="34" charset="0"/>
              </a:rPr>
              <a:t>時間為</a:t>
            </a:r>
            <a:r>
              <a:rPr lang="en-US" altLang="zh-TW" sz="2200" dirty="0">
                <a:solidFill>
                  <a:srgbClr val="000000"/>
                </a:solidFill>
                <a:latin typeface="Arial" panose="020B0604020202020204" pitchFamily="34" charset="0"/>
                <a:ea typeface="微軟正黑體" panose="020B0604030504040204" pitchFamily="34" charset="-120"/>
                <a:cs typeface="Arial" panose="020B0604020202020204" pitchFamily="34" charset="0"/>
              </a:rPr>
              <a:t>4.5</a:t>
            </a:r>
            <a:r>
              <a:rPr lang="zh-TW" altLang="en-US" sz="2200" dirty="0">
                <a:solidFill>
                  <a:srgbClr val="000000"/>
                </a:solidFill>
                <a:latin typeface="Arial" panose="020B0604020202020204" pitchFamily="34" charset="0"/>
                <a:ea typeface="微軟正黑體" panose="020B0604030504040204" pitchFamily="34" charset="-120"/>
                <a:cs typeface="Arial" panose="020B0604020202020204" pitchFamily="34" charset="0"/>
              </a:rPr>
              <a:t>個月</a:t>
            </a:r>
            <a:r>
              <a:rPr lang="zh-TW" altLang="zh-TW" sz="2200" dirty="0">
                <a:solidFill>
                  <a:srgbClr val="000000"/>
                </a:solidFill>
                <a:latin typeface="Arial" panose="020B0604020202020204" pitchFamily="34" charset="0"/>
                <a:ea typeface="微軟正黑體" panose="020B0604030504040204" pitchFamily="34" charset="-120"/>
                <a:cs typeface="Arial" panose="020B0604020202020204" pitchFamily="34" charset="0"/>
              </a:rPr>
              <a:t>，每</a:t>
            </a:r>
            <a:r>
              <a:rPr lang="zh-TW" altLang="zh-TW" sz="22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學期給付獎學金</a:t>
            </a:r>
            <a:r>
              <a:rPr lang="en-US" altLang="zh-TW" sz="22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22,500</a:t>
            </a:r>
            <a:r>
              <a:rPr lang="zh-TW" altLang="zh-TW" sz="22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元。</a:t>
            </a:r>
            <a:r>
              <a:rPr lang="zh-TW" altLang="en-US" sz="22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其金額</a:t>
            </a:r>
            <a:r>
              <a:rPr lang="zh-TW" altLang="zh-TW" sz="22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請填</a:t>
            </a:r>
            <a:r>
              <a:rPr lang="zh-TW" altLang="en-US" sz="22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報</a:t>
            </a:r>
            <a:r>
              <a:rPr lang="en-US" altLang="zh-TW" sz="22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5,000</a:t>
            </a:r>
            <a:r>
              <a:rPr lang="zh-TW" altLang="zh-TW" sz="22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元</a:t>
            </a:r>
            <a:r>
              <a:rPr lang="en-US" altLang="zh-TW" sz="22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(22,500</a:t>
            </a:r>
            <a:r>
              <a:rPr lang="zh-TW" altLang="zh-TW" sz="22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元</a:t>
            </a:r>
            <a:r>
              <a:rPr lang="en-US" altLang="zh-TW" sz="22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en-US" sz="22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學期</a:t>
            </a:r>
            <a:r>
              <a:rPr lang="en-US" altLang="zh-TW" sz="22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sym typeface="Wingdings 2" panose="05020102010507070707" pitchFamily="18" charset="2"/>
              </a:rPr>
              <a:t>÷4.5</a:t>
            </a:r>
            <a:r>
              <a:rPr lang="zh-TW" altLang="en-US" sz="22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sym typeface="Wingdings 2" panose="05020102010507070707" pitchFamily="18" charset="2"/>
              </a:rPr>
              <a:t>個月</a:t>
            </a:r>
            <a:r>
              <a:rPr lang="en-US" altLang="zh-TW" sz="22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sym typeface="Wingdings 2" panose="05020102010507070707" pitchFamily="18" charset="2"/>
              </a:rPr>
              <a:t>=</a:t>
            </a:r>
            <a:r>
              <a:rPr lang="en-US" altLang="zh-TW" sz="22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 5,000</a:t>
            </a:r>
            <a:r>
              <a:rPr lang="zh-TW" altLang="en-US" sz="22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元</a:t>
            </a:r>
            <a:r>
              <a:rPr lang="en-US" altLang="zh-TW" sz="22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zh-TW" sz="22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月</a:t>
            </a:r>
            <a:r>
              <a:rPr lang="en-US" altLang="zh-TW" sz="22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en-US" sz="22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endParaRPr lang="en-US" altLang="zh-TW" sz="22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endParaRPr>
          </a:p>
          <a:p>
            <a:pPr lvl="1" algn="just">
              <a:lnSpc>
                <a:spcPts val="3600"/>
              </a:lnSpc>
              <a:spcBef>
                <a:spcPts val="0"/>
              </a:spcBef>
              <a:spcAft>
                <a:spcPts val="0"/>
              </a:spcAft>
              <a:tabLst>
                <a:tab pos="30480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endParaRPr lang="en-US" altLang="zh-TW" sz="2200" dirty="0">
              <a:solidFill>
                <a:srgbClr val="000000"/>
              </a:solidFill>
              <a:latin typeface="Arial" panose="020B0604020202020204" pitchFamily="34" charset="0"/>
              <a:ea typeface="微軟正黑體" panose="020B0604030504040204" pitchFamily="34" charset="-120"/>
              <a:cs typeface="Arial" panose="020B0604020202020204" pitchFamily="34" charset="0"/>
            </a:endParaRPr>
          </a:p>
        </p:txBody>
      </p:sp>
      <p:graphicFrame>
        <p:nvGraphicFramePr>
          <p:cNvPr id="8" name="表格 7"/>
          <p:cNvGraphicFramePr>
            <a:graphicFrameLocks noGrp="1"/>
          </p:cNvGraphicFramePr>
          <p:nvPr>
            <p:extLst>
              <p:ext uri="{D42A27DB-BD31-4B8C-83A1-F6EECF244321}">
                <p14:modId xmlns:p14="http://schemas.microsoft.com/office/powerpoint/2010/main" val="2190490342"/>
              </p:ext>
            </p:extLst>
          </p:nvPr>
        </p:nvGraphicFramePr>
        <p:xfrm>
          <a:off x="137830" y="861666"/>
          <a:ext cx="11895672" cy="1982118"/>
        </p:xfrm>
        <a:graphic>
          <a:graphicData uri="http://schemas.openxmlformats.org/drawingml/2006/table">
            <a:tbl>
              <a:tblPr firstRow="1" firstCol="1" bandRow="1"/>
              <a:tblGrid>
                <a:gridCol w="246218">
                  <a:extLst>
                    <a:ext uri="{9D8B030D-6E8A-4147-A177-3AD203B41FA5}">
                      <a16:colId xmlns:a16="http://schemas.microsoft.com/office/drawing/2014/main" val="4008184815"/>
                    </a:ext>
                  </a:extLst>
                </a:gridCol>
                <a:gridCol w="201168">
                  <a:extLst>
                    <a:ext uri="{9D8B030D-6E8A-4147-A177-3AD203B41FA5}">
                      <a16:colId xmlns:a16="http://schemas.microsoft.com/office/drawing/2014/main" val="2150226042"/>
                    </a:ext>
                  </a:extLst>
                </a:gridCol>
                <a:gridCol w="173736">
                  <a:extLst>
                    <a:ext uri="{9D8B030D-6E8A-4147-A177-3AD203B41FA5}">
                      <a16:colId xmlns:a16="http://schemas.microsoft.com/office/drawing/2014/main" val="556411653"/>
                    </a:ext>
                  </a:extLst>
                </a:gridCol>
                <a:gridCol w="192024">
                  <a:extLst>
                    <a:ext uri="{9D8B030D-6E8A-4147-A177-3AD203B41FA5}">
                      <a16:colId xmlns:a16="http://schemas.microsoft.com/office/drawing/2014/main" val="1735472475"/>
                    </a:ext>
                  </a:extLst>
                </a:gridCol>
                <a:gridCol w="210312">
                  <a:extLst>
                    <a:ext uri="{9D8B030D-6E8A-4147-A177-3AD203B41FA5}">
                      <a16:colId xmlns:a16="http://schemas.microsoft.com/office/drawing/2014/main" val="2570597361"/>
                    </a:ext>
                  </a:extLst>
                </a:gridCol>
                <a:gridCol w="210312">
                  <a:extLst>
                    <a:ext uri="{9D8B030D-6E8A-4147-A177-3AD203B41FA5}">
                      <a16:colId xmlns:a16="http://schemas.microsoft.com/office/drawing/2014/main" val="3705450189"/>
                    </a:ext>
                  </a:extLst>
                </a:gridCol>
                <a:gridCol w="402336">
                  <a:extLst>
                    <a:ext uri="{9D8B030D-6E8A-4147-A177-3AD203B41FA5}">
                      <a16:colId xmlns:a16="http://schemas.microsoft.com/office/drawing/2014/main" val="1272193864"/>
                    </a:ext>
                  </a:extLst>
                </a:gridCol>
                <a:gridCol w="411480">
                  <a:extLst>
                    <a:ext uri="{9D8B030D-6E8A-4147-A177-3AD203B41FA5}">
                      <a16:colId xmlns:a16="http://schemas.microsoft.com/office/drawing/2014/main" val="3889374029"/>
                    </a:ext>
                  </a:extLst>
                </a:gridCol>
                <a:gridCol w="585216">
                  <a:extLst>
                    <a:ext uri="{9D8B030D-6E8A-4147-A177-3AD203B41FA5}">
                      <a16:colId xmlns:a16="http://schemas.microsoft.com/office/drawing/2014/main" val="843182655"/>
                    </a:ext>
                  </a:extLst>
                </a:gridCol>
                <a:gridCol w="731520">
                  <a:extLst>
                    <a:ext uri="{9D8B030D-6E8A-4147-A177-3AD203B41FA5}">
                      <a16:colId xmlns:a16="http://schemas.microsoft.com/office/drawing/2014/main" val="1630442864"/>
                    </a:ext>
                  </a:extLst>
                </a:gridCol>
                <a:gridCol w="621792">
                  <a:extLst>
                    <a:ext uri="{9D8B030D-6E8A-4147-A177-3AD203B41FA5}">
                      <a16:colId xmlns:a16="http://schemas.microsoft.com/office/drawing/2014/main" val="3503463009"/>
                    </a:ext>
                  </a:extLst>
                </a:gridCol>
                <a:gridCol w="621792">
                  <a:extLst>
                    <a:ext uri="{9D8B030D-6E8A-4147-A177-3AD203B41FA5}">
                      <a16:colId xmlns:a16="http://schemas.microsoft.com/office/drawing/2014/main" val="4286134012"/>
                    </a:ext>
                  </a:extLst>
                </a:gridCol>
                <a:gridCol w="557784">
                  <a:extLst>
                    <a:ext uri="{9D8B030D-6E8A-4147-A177-3AD203B41FA5}">
                      <a16:colId xmlns:a16="http://schemas.microsoft.com/office/drawing/2014/main" val="4278511865"/>
                    </a:ext>
                  </a:extLst>
                </a:gridCol>
                <a:gridCol w="649224">
                  <a:extLst>
                    <a:ext uri="{9D8B030D-6E8A-4147-A177-3AD203B41FA5}">
                      <a16:colId xmlns:a16="http://schemas.microsoft.com/office/drawing/2014/main" val="3528157265"/>
                    </a:ext>
                  </a:extLst>
                </a:gridCol>
                <a:gridCol w="850392">
                  <a:extLst>
                    <a:ext uri="{9D8B030D-6E8A-4147-A177-3AD203B41FA5}">
                      <a16:colId xmlns:a16="http://schemas.microsoft.com/office/drawing/2014/main" val="3831540940"/>
                    </a:ext>
                  </a:extLst>
                </a:gridCol>
                <a:gridCol w="585216">
                  <a:extLst>
                    <a:ext uri="{9D8B030D-6E8A-4147-A177-3AD203B41FA5}">
                      <a16:colId xmlns:a16="http://schemas.microsoft.com/office/drawing/2014/main" val="3598535930"/>
                    </a:ext>
                  </a:extLst>
                </a:gridCol>
                <a:gridCol w="548640">
                  <a:extLst>
                    <a:ext uri="{9D8B030D-6E8A-4147-A177-3AD203B41FA5}">
                      <a16:colId xmlns:a16="http://schemas.microsoft.com/office/drawing/2014/main" val="3694896986"/>
                    </a:ext>
                  </a:extLst>
                </a:gridCol>
                <a:gridCol w="749808">
                  <a:extLst>
                    <a:ext uri="{9D8B030D-6E8A-4147-A177-3AD203B41FA5}">
                      <a16:colId xmlns:a16="http://schemas.microsoft.com/office/drawing/2014/main" val="2767886972"/>
                    </a:ext>
                  </a:extLst>
                </a:gridCol>
                <a:gridCol w="493776">
                  <a:extLst>
                    <a:ext uri="{9D8B030D-6E8A-4147-A177-3AD203B41FA5}">
                      <a16:colId xmlns:a16="http://schemas.microsoft.com/office/drawing/2014/main" val="1550950004"/>
                    </a:ext>
                  </a:extLst>
                </a:gridCol>
                <a:gridCol w="484632">
                  <a:extLst>
                    <a:ext uri="{9D8B030D-6E8A-4147-A177-3AD203B41FA5}">
                      <a16:colId xmlns:a16="http://schemas.microsoft.com/office/drawing/2014/main" val="190707523"/>
                    </a:ext>
                  </a:extLst>
                </a:gridCol>
                <a:gridCol w="758952">
                  <a:extLst>
                    <a:ext uri="{9D8B030D-6E8A-4147-A177-3AD203B41FA5}">
                      <a16:colId xmlns:a16="http://schemas.microsoft.com/office/drawing/2014/main" val="2577366269"/>
                    </a:ext>
                  </a:extLst>
                </a:gridCol>
                <a:gridCol w="457200">
                  <a:extLst>
                    <a:ext uri="{9D8B030D-6E8A-4147-A177-3AD203B41FA5}">
                      <a16:colId xmlns:a16="http://schemas.microsoft.com/office/drawing/2014/main" val="1246855038"/>
                    </a:ext>
                  </a:extLst>
                </a:gridCol>
                <a:gridCol w="457200">
                  <a:extLst>
                    <a:ext uri="{9D8B030D-6E8A-4147-A177-3AD203B41FA5}">
                      <a16:colId xmlns:a16="http://schemas.microsoft.com/office/drawing/2014/main" val="3113535718"/>
                    </a:ext>
                  </a:extLst>
                </a:gridCol>
                <a:gridCol w="314505">
                  <a:extLst>
                    <a:ext uri="{9D8B030D-6E8A-4147-A177-3AD203B41FA5}">
                      <a16:colId xmlns:a16="http://schemas.microsoft.com/office/drawing/2014/main" val="594929287"/>
                    </a:ext>
                  </a:extLst>
                </a:gridCol>
                <a:gridCol w="380437">
                  <a:extLst>
                    <a:ext uri="{9D8B030D-6E8A-4147-A177-3AD203B41FA5}">
                      <a16:colId xmlns:a16="http://schemas.microsoft.com/office/drawing/2014/main" val="3722681966"/>
                    </a:ext>
                  </a:extLst>
                </a:gridCol>
              </a:tblGrid>
              <a:tr h="235614">
                <a:tc rowSpan="4">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學年度</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4">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學院</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4">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單位名稱</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4">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學制班別</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4">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實習場所國別</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實習機構資訊</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TW" altLang="en-US"/>
                    </a:p>
                  </a:txBody>
                  <a:tcPr/>
                </a:tc>
                <a:tc hMerge="1">
                  <a:txBody>
                    <a:bodyPr/>
                    <a:lstStyle/>
                    <a:p>
                      <a:endParaRPr lang="zh-TW" altLang="en-US"/>
                    </a:p>
                  </a:txBody>
                  <a:tcPr/>
                </a:tc>
                <a:tc gridSpan="2">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學生</a:t>
                      </a:r>
                      <a:r>
                        <a:rPr kumimoji="0" lang="zh-TW" sz="800" b="1" i="0" u="none" strike="noStrike" kern="1200" cap="none" normalizeH="0" baseline="0" dirty="0" smtClean="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實際實習</a:t>
                      </a: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場所</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TW" altLang="en-US"/>
                    </a:p>
                  </a:txBody>
                  <a:tcPr/>
                </a:tc>
                <a:tc gridSpan="14">
                  <a:txBody>
                    <a:bodyPr/>
                    <a:lstStyle/>
                    <a:p>
                      <a:pPr marL="0" algn="ctr" defTabSz="914400" rtl="0" eaLnBrk="1" latinLnBrk="0" hangingPunct="1">
                        <a:lnSpc>
                          <a:spcPts val="1200"/>
                        </a:lnSpc>
                        <a:spcAft>
                          <a:spcPts val="0"/>
                        </a:spcAft>
                      </a:pPr>
                      <a:r>
                        <a:rPr kumimoji="0" lang="zh-TW" sz="12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學生實習權益人次</a:t>
                      </a:r>
                    </a:p>
                  </a:txBody>
                  <a:tcPr marL="64937" marR="649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rowSpan="4">
                  <a:txBody>
                    <a:bodyPr/>
                    <a:lstStyle/>
                    <a:p>
                      <a:pPr marL="0" algn="l" defTabSz="914400" rtl="0" eaLnBrk="1" latinLnBrk="0" hangingPunct="1">
                        <a:lnSpc>
                          <a:spcPts val="1200"/>
                        </a:lnSpc>
                        <a:spcAft>
                          <a:spcPts val="0"/>
                        </a:spcAft>
                      </a:pPr>
                      <a:r>
                        <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補充說明</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39504382"/>
                  </a:ext>
                </a:extLst>
              </a:tr>
              <a:tr h="316379">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rowSpan="3">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行業別</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機構名稱</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統一編號</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縣市別</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地址</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4">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投保</a:t>
                      </a:r>
                      <a:r>
                        <a:rPr kumimoji="0" lang="zh-TW" sz="800" b="1" i="0" u="none" strike="noStrike" kern="1200" cap="none" normalizeH="0" baseline="0" dirty="0" smtClean="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情形</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gridSpan="10">
                  <a:txBody>
                    <a:bodyPr/>
                    <a:lstStyle/>
                    <a:p>
                      <a:pPr marL="0" algn="ctr" defTabSz="914400" rtl="0" eaLnBrk="1" latinLnBrk="0" hangingPunct="1">
                        <a:lnSpc>
                          <a:spcPts val="1200"/>
                        </a:lnSpc>
                        <a:spcAft>
                          <a:spcPts val="0"/>
                        </a:spcAft>
                      </a:pPr>
                      <a:r>
                        <a:rPr kumimoji="0" lang="zh-TW" altLang="zh-TW" sz="1200" b="1" i="0" u="none" strike="noStrike" kern="1200" cap="none" normalizeH="0" baseline="0" dirty="0" smtClean="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實習待遇</a:t>
                      </a:r>
                      <a:r>
                        <a:rPr kumimoji="0" lang="en-US" altLang="zh-TW" sz="1200" b="1" i="0" u="none" strike="noStrike" kern="1200" cap="none" normalizeH="0" baseline="0" dirty="0" smtClean="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en-US"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Arial" panose="020B0604020202020204" pitchFamily="34" charset="0"/>
                        </a:rPr>
                        <a:t>114.10</a:t>
                      </a:r>
                      <a:r>
                        <a:rPr kumimoji="0" lang="zh-TW"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Arial" panose="020B0604020202020204" pitchFamily="34" charset="0"/>
                        </a:rPr>
                        <a:t>期</a:t>
                      </a:r>
                      <a:r>
                        <a:rPr kumimoji="0" lang="zh-TW" altLang="en-US"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Arial" panose="020B0604020202020204" pitchFamily="34" charset="0"/>
                        </a:rPr>
                        <a:t>調整</a:t>
                      </a:r>
                      <a:r>
                        <a:rPr kumimoji="0" lang="zh-TW"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Arial" panose="020B0604020202020204" pitchFamily="34" charset="0"/>
                        </a:rPr>
                        <a:t>欄位</a:t>
                      </a:r>
                      <a:r>
                        <a:rPr kumimoji="0" lang="en-US" altLang="zh-TW" sz="1200" b="1" i="0" u="none" strike="noStrike" kern="1200" cap="none" normalizeH="0" baseline="0" dirty="0" smtClean="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a:t>
                      </a:r>
                      <a:endParaRPr kumimoji="0" lang="zh-TW" altLang="zh-TW" sz="12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vMerge="1">
                  <a:txBody>
                    <a:bodyPr/>
                    <a:lstStyle/>
                    <a:p>
                      <a:endParaRPr lang="zh-TW" altLang="en-US"/>
                    </a:p>
                  </a:txBody>
                  <a:tcPr/>
                </a:tc>
                <a:extLst>
                  <a:ext uri="{0D108BD9-81ED-4DB2-BD59-A6C34878D82A}">
                    <a16:rowId xmlns:a16="http://schemas.microsoft.com/office/drawing/2014/main" val="2372816307"/>
                  </a:ext>
                </a:extLst>
              </a:tr>
              <a:tr h="268837">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rowSpan="2">
                  <a:txBody>
                    <a:bodyPr/>
                    <a:lstStyle/>
                    <a:p>
                      <a:pPr marL="0" marR="71755"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僅勞保</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marL="0" marR="71755"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僅校外實習保險</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marL="0" marR="71755"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兩者皆有</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marL="0" marR="71755"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兩者皆無</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工資</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zh-TW" altLang="en-US"/>
                    </a:p>
                  </a:txBody>
                  <a:tcPr/>
                </a:tc>
                <a:tc hMerge="1">
                  <a:txBody>
                    <a:bodyPr/>
                    <a:lstStyle/>
                    <a:p>
                      <a:endParaRPr lang="zh-TW" altLang="en-US"/>
                    </a:p>
                  </a:txBody>
                  <a:tcPr/>
                </a:tc>
                <a:tc gridSpan="3">
                  <a:txBody>
                    <a:bodyPr/>
                    <a:lstStyle/>
                    <a:p>
                      <a:pPr marL="0" algn="ctr" defTabSz="914400" rtl="0" eaLnBrk="1" latinLnBrk="0" hangingPunct="1">
                        <a:lnSpc>
                          <a:spcPts val="1200"/>
                        </a:lnSpc>
                        <a:spcAft>
                          <a:spcPts val="0"/>
                        </a:spcAft>
                      </a:pPr>
                      <a:r>
                        <a:rPr kumimoji="0" lang="zh-TW" sz="12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獎學金</a:t>
                      </a:r>
                    </a:p>
                  </a:txBody>
                  <a:tcPr marL="64937" marR="649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hMerge="1">
                  <a:txBody>
                    <a:bodyPr/>
                    <a:lstStyle/>
                    <a:p>
                      <a:endParaRPr lang="zh-TW" altLang="en-US"/>
                    </a:p>
                  </a:txBody>
                  <a:tcPr/>
                </a:tc>
                <a:tc hMerge="1">
                  <a:txBody>
                    <a:bodyPr/>
                    <a:lstStyle/>
                    <a:p>
                      <a:endParaRPr lang="zh-TW" altLang="en-US"/>
                    </a:p>
                  </a:txBody>
                  <a:tcPr/>
                </a:tc>
                <a:tc gridSpan="3">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津貼</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TW" altLang="en-US"/>
                    </a:p>
                  </a:txBody>
                  <a:tcPr/>
                </a:tc>
                <a:tc hMerge="1">
                  <a:txBody>
                    <a:bodyPr/>
                    <a:lstStyle/>
                    <a:p>
                      <a:endParaRPr lang="zh-TW" altLang="en-US"/>
                    </a:p>
                  </a:txBody>
                  <a:tcPr/>
                </a:tc>
                <a:tc rowSpan="2">
                  <a:txBody>
                    <a:bodyPr/>
                    <a:lstStyle/>
                    <a:p>
                      <a:pPr marL="0" marR="71755"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無</a:t>
                      </a:r>
                    </a:p>
                  </a:txBody>
                  <a:tcPr marL="64937" marR="64937" marT="0" marB="0" vert="ea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zh-TW" altLang="en-US"/>
                    </a:p>
                  </a:txBody>
                  <a:tcPr/>
                </a:tc>
                <a:extLst>
                  <a:ext uri="{0D108BD9-81ED-4DB2-BD59-A6C34878D82A}">
                    <a16:rowId xmlns:a16="http://schemas.microsoft.com/office/drawing/2014/main" val="1101165122"/>
                  </a:ext>
                </a:extLst>
              </a:tr>
              <a:tr h="338328">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a:txBody>
                    <a:bodyPr/>
                    <a:lstStyle/>
                    <a:p>
                      <a:pPr marL="0" algn="l" defTabSz="914400" rtl="0" eaLnBrk="1" latinLnBrk="0" hangingPunct="1">
                        <a:lnSpc>
                          <a:spcPts val="1200"/>
                        </a:lnSpc>
                        <a:spcAft>
                          <a:spcPts val="0"/>
                        </a:spcAft>
                      </a:pPr>
                      <a:r>
                        <a:rPr kumimoji="0" lang="zh-TW" sz="800" b="1" i="0" u="none" strike="noStrike" kern="1200" cap="none" normalizeH="0" baseline="0" dirty="0" smtClean="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給付</a:t>
                      </a: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類型</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金額</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人次</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algn="l" defTabSz="914400" rtl="0" eaLnBrk="1" latinLnBrk="0" hangingPunct="1">
                        <a:lnSpc>
                          <a:spcPts val="1200"/>
                        </a:lnSpc>
                        <a:spcAft>
                          <a:spcPts val="0"/>
                        </a:spcAft>
                      </a:pPr>
                      <a:r>
                        <a:rPr kumimoji="0" lang="zh-TW" sz="12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給付類型</a:t>
                      </a:r>
                    </a:p>
                  </a:txBody>
                  <a:tcPr marL="64937" marR="649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a:txBody>
                    <a:bodyPr/>
                    <a:lstStyle/>
                    <a:p>
                      <a:pPr marL="0" algn="l" defTabSz="914400" rtl="0" eaLnBrk="1" latinLnBrk="0" hangingPunct="1">
                        <a:lnSpc>
                          <a:spcPts val="1200"/>
                        </a:lnSpc>
                        <a:spcAft>
                          <a:spcPts val="0"/>
                        </a:spcAft>
                      </a:pPr>
                      <a:r>
                        <a:rPr kumimoji="0" lang="zh-TW" sz="12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金額</a:t>
                      </a:r>
                    </a:p>
                  </a:txBody>
                  <a:tcPr marL="64937" marR="649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人次</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給付類型</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金額</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人次</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zh-TW" altLang="en-US"/>
                    </a:p>
                  </a:txBody>
                  <a:tcPr/>
                </a:tc>
                <a:tc vMerge="1">
                  <a:txBody>
                    <a:bodyPr/>
                    <a:lstStyle/>
                    <a:p>
                      <a:endParaRPr lang="zh-TW" altLang="en-US"/>
                    </a:p>
                  </a:txBody>
                  <a:tcPr/>
                </a:tc>
                <a:extLst>
                  <a:ext uri="{0D108BD9-81ED-4DB2-BD59-A6C34878D82A}">
                    <a16:rowId xmlns:a16="http://schemas.microsoft.com/office/drawing/2014/main" val="1477393347"/>
                  </a:ext>
                </a:extLst>
              </a:tr>
              <a:tr h="678835">
                <a:tc>
                  <a:txBody>
                    <a:bodyPr/>
                    <a:lstStyle/>
                    <a:p>
                      <a:pPr marL="0" algn="l"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altLang="zh-TW" sz="800" b="1" i="0" u="none" strike="noStrike" kern="1200" cap="none" normalizeH="0" baseline="0" dirty="0" smtClean="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zh-TW" sz="800" b="1" i="0" u="none" strike="noStrike" kern="1200" cap="none" normalizeH="0" baseline="0" dirty="0" smtClean="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月薪</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p>
                      <a:pPr marL="0" algn="l" defTabSz="914400" rtl="0" eaLnBrk="1" latinLnBrk="0" hangingPunct="1">
                        <a:lnSpc>
                          <a:spcPts val="1200"/>
                        </a:lnSpc>
                        <a:spcAft>
                          <a:spcPts val="0"/>
                        </a:spcAft>
                      </a:pPr>
                      <a:r>
                        <a:rPr kumimoji="0" lang="en-US" altLang="zh-TW" sz="800" b="1" i="0" u="none" strike="noStrike" kern="1200" cap="none" normalizeH="0" baseline="0" dirty="0" smtClean="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zh-TW" sz="800" b="1" i="0" u="none" strike="noStrike" kern="1200" cap="none" normalizeH="0" baseline="0" dirty="0" smtClean="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時</a:t>
                      </a: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薪</a:t>
                      </a:r>
                    </a:p>
                    <a:p>
                      <a:pPr marL="0" marR="0" indent="0" algn="l" defTabSz="914400" rtl="0" eaLnBrk="1" fontAlgn="auto" latinLnBrk="0" hangingPunct="1">
                        <a:lnSpc>
                          <a:spcPts val="1200"/>
                        </a:lnSpc>
                        <a:spcBef>
                          <a:spcPts val="0"/>
                        </a:spcBef>
                        <a:spcAft>
                          <a:spcPts val="0"/>
                        </a:spcAft>
                        <a:buClrTx/>
                        <a:buSzTx/>
                        <a:buFontTx/>
                        <a:buNone/>
                        <a:tabLst/>
                        <a:defRPr/>
                      </a:pPr>
                      <a:r>
                        <a:rPr kumimoji="0" lang="en-US" altLang="zh-TW" sz="800" b="1" i="0" u="none" strike="noStrike" kern="1200" cap="none" normalizeH="0" baseline="0" dirty="0" smtClean="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zh-TW" sz="800" b="1" i="0" u="none" strike="noStrike" kern="1200" cap="none" normalizeH="0" baseline="0" dirty="0" smtClean="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其他：</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algn="l"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algn="l"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algn="l" defTabSz="914400" rtl="0" eaLnBrk="1" latinLnBrk="0" hangingPunct="1">
                        <a:lnSpc>
                          <a:spcPct val="150000"/>
                        </a:lnSpc>
                        <a:spcAft>
                          <a:spcPts val="0"/>
                        </a:spcAft>
                      </a:pPr>
                      <a:r>
                        <a:rPr kumimoji="0" lang="en-US" altLang="zh-TW" sz="1200" b="1" i="0" u="none" strike="noStrike" kern="1200" cap="none" normalizeH="0" baseline="0" dirty="0" smtClean="0">
                          <a:ln>
                            <a:noFill/>
                          </a:ln>
                          <a:solidFill>
                            <a:schemeClr val="tx1"/>
                          </a:solidFill>
                          <a:effectLst/>
                          <a:latin typeface="細明體" panose="02020509000000000000" pitchFamily="49" charset="-120"/>
                          <a:ea typeface="細明體" panose="02020509000000000000" pitchFamily="49" charset="-120"/>
                          <a:cs typeface="Arial" panose="020B0604020202020204" pitchFamily="34" charset="0"/>
                        </a:rPr>
                        <a:t>□</a:t>
                      </a:r>
                      <a:r>
                        <a:rPr kumimoji="0" lang="zh-TW" sz="1200" b="1" i="0" u="none" strike="noStrike" kern="1200" cap="none" normalizeH="0" baseline="0" dirty="0" smtClean="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月</a:t>
                      </a:r>
                      <a:r>
                        <a:rPr kumimoji="0" lang="zh-TW" sz="12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給</a:t>
                      </a:r>
                    </a:p>
                    <a:p>
                      <a:pPr marL="0" algn="l" defTabSz="914400" rtl="0" eaLnBrk="1" latinLnBrk="0" hangingPunct="1">
                        <a:lnSpc>
                          <a:spcPct val="150000"/>
                        </a:lnSpc>
                        <a:spcAft>
                          <a:spcPts val="0"/>
                        </a:spcAft>
                      </a:pPr>
                      <a:r>
                        <a:rPr kumimoji="0" lang="en-US" altLang="zh-TW" sz="1200" b="1" i="0" u="none" strike="noStrike" kern="1200" cap="none" normalizeH="0" baseline="0" dirty="0" smtClean="0">
                          <a:ln>
                            <a:noFill/>
                          </a:ln>
                          <a:solidFill>
                            <a:schemeClr val="tx1"/>
                          </a:solidFill>
                          <a:effectLst/>
                          <a:latin typeface="細明體" panose="02020509000000000000" pitchFamily="49" charset="-120"/>
                          <a:ea typeface="細明體" panose="02020509000000000000" pitchFamily="49" charset="-120"/>
                          <a:cs typeface="Arial" panose="020B0604020202020204" pitchFamily="34" charset="0"/>
                        </a:rPr>
                        <a:t>□</a:t>
                      </a:r>
                      <a:r>
                        <a:rPr kumimoji="0" lang="zh-TW" sz="1200" b="1" i="0" u="none" strike="noStrike" kern="1200" cap="none" normalizeH="0" baseline="0" dirty="0" smtClean="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一次</a:t>
                      </a:r>
                      <a:r>
                        <a:rPr kumimoji="0" lang="zh-TW" sz="12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性</a:t>
                      </a:r>
                    </a:p>
                    <a:p>
                      <a:pPr marL="0" algn="l" defTabSz="914400" rtl="0" eaLnBrk="1" latinLnBrk="0" hangingPunct="1">
                        <a:lnSpc>
                          <a:spcPct val="150000"/>
                        </a:lnSpc>
                        <a:spcAft>
                          <a:spcPts val="0"/>
                        </a:spcAft>
                      </a:pPr>
                      <a:r>
                        <a:rPr kumimoji="0" lang="en-US" altLang="zh-TW" sz="1200" b="1" i="0" u="none" strike="noStrike" kern="1200" cap="none" normalizeH="0" baseline="0" dirty="0" smtClean="0">
                          <a:ln>
                            <a:noFill/>
                          </a:ln>
                          <a:solidFill>
                            <a:schemeClr val="tx1"/>
                          </a:solidFill>
                          <a:effectLst/>
                          <a:latin typeface="細明體" panose="02020509000000000000" pitchFamily="49" charset="-120"/>
                          <a:ea typeface="細明體" panose="02020509000000000000" pitchFamily="49" charset="-120"/>
                          <a:cs typeface="Arial" panose="020B0604020202020204" pitchFamily="34" charset="0"/>
                        </a:rPr>
                        <a:t>□</a:t>
                      </a:r>
                      <a:r>
                        <a:rPr kumimoji="0" lang="zh-TW" sz="1200" b="1" i="0" u="none" strike="noStrike" kern="1200" cap="none" normalizeH="0" baseline="0" dirty="0" smtClean="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其他：</a:t>
                      </a:r>
                      <a:endParaRPr kumimoji="0" lang="zh-TW" sz="12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a:txBody>
                    <a:bodyPr/>
                    <a:lstStyle/>
                    <a:p>
                      <a:pPr marL="0" algn="l" defTabSz="914400" rtl="0" eaLnBrk="1" latinLnBrk="0" hangingPunct="1">
                        <a:lnSpc>
                          <a:spcPts val="1200"/>
                        </a:lnSpc>
                        <a:spcAft>
                          <a:spcPts val="0"/>
                        </a:spcAft>
                      </a:pPr>
                      <a:r>
                        <a:rPr kumimoji="0" lang="en-US" sz="12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12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a:txBody>
                    <a:bodyPr/>
                    <a:lstStyle/>
                    <a:p>
                      <a:pPr marL="0" algn="l" defTabSz="914400" rtl="0" eaLnBrk="1" latinLnBrk="0" hangingPunct="1">
                        <a:lnSpc>
                          <a:spcPts val="1200"/>
                        </a:lnSpc>
                        <a:spcAft>
                          <a:spcPts val="0"/>
                        </a:spcAft>
                      </a:pPr>
                      <a:r>
                        <a:rPr kumimoji="0" lang="en-US" sz="12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12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algn="l"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月給</a:t>
                      </a:r>
                    </a:p>
                    <a:p>
                      <a:pPr marL="0" algn="l"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一次性</a:t>
                      </a:r>
                    </a:p>
                    <a:p>
                      <a:pPr marL="0" marR="0" indent="0" algn="l" defTabSz="914400" rtl="0" eaLnBrk="1" fontAlgn="auto" latinLnBrk="0" hangingPunct="1">
                        <a:lnSpc>
                          <a:spcPts val="1200"/>
                        </a:lnSpc>
                        <a:spcBef>
                          <a:spcPts val="0"/>
                        </a:spcBef>
                        <a:spcAft>
                          <a:spcPts val="0"/>
                        </a:spcAft>
                        <a:buClrTx/>
                        <a:buSzTx/>
                        <a:buFontTx/>
                        <a:buNone/>
                        <a:tabLst/>
                        <a:defRPr/>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其他</a:t>
                      </a:r>
                      <a:r>
                        <a:rPr kumimoji="0" lang="zh-TW" sz="800" b="1" i="0" u="none" strike="noStrike" kern="1200" cap="none" normalizeH="0" baseline="0" dirty="0" smtClean="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endParaRPr kumimoji="0" lang="zh-TW" altLang="zh-TW" sz="800" b="1" i="0" u="none" strike="noStrike" kern="1200" cap="none" normalizeH="0" baseline="0" dirty="0" smtClean="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vert="eaVert"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vert="eaVert"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68372344"/>
                  </a:ext>
                </a:extLst>
              </a:tr>
            </a:tbl>
          </a:graphicData>
        </a:graphic>
      </p:graphicFrame>
    </p:spTree>
    <p:extLst>
      <p:ext uri="{BB962C8B-B14F-4D97-AF65-F5344CB8AC3E}">
        <p14:creationId xmlns:p14="http://schemas.microsoft.com/office/powerpoint/2010/main" val="383372761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ectangle 47"/>
          <p:cNvSpPr>
            <a:spLocks noChangeArrowheads="1"/>
          </p:cNvSpPr>
          <p:nvPr/>
        </p:nvSpPr>
        <p:spPr bwMode="gray">
          <a:xfrm>
            <a:off x="3569" y="7006"/>
            <a:ext cx="890140" cy="400110"/>
          </a:xfrm>
          <a:prstGeom prst="rect">
            <a:avLst/>
          </a:prstGeom>
          <a:noFill/>
          <a:ln>
            <a:noFill/>
          </a:ln>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defRPr/>
            </a:pPr>
            <a:r>
              <a:rPr lang="en-US" altLang="zh-TW" sz="2000" b="1" dirty="0" smtClean="0">
                <a:solidFill>
                  <a:srgbClr val="000000"/>
                </a:solidFill>
                <a:cs typeface="Arial" panose="020B0604020202020204" pitchFamily="34" charset="0"/>
              </a:rPr>
              <a:t>4.9</a:t>
            </a:r>
            <a:endParaRPr lang="en-US" altLang="zh-TW" sz="2000" b="1" dirty="0">
              <a:solidFill>
                <a:srgbClr val="000000"/>
              </a:solidFill>
              <a:cs typeface="Arial" panose="020B0604020202020204" pitchFamily="34" charset="0"/>
            </a:endParaRPr>
          </a:p>
        </p:txBody>
      </p:sp>
      <p:sp>
        <p:nvSpPr>
          <p:cNvPr id="7" name="Rectangle 2"/>
          <p:cNvSpPr>
            <a:spLocks noGrp="1" noChangeArrowheads="1"/>
          </p:cNvSpPr>
          <p:nvPr>
            <p:ph type="title"/>
          </p:nvPr>
        </p:nvSpPr>
        <p:spPr>
          <a:xfrm>
            <a:off x="9336" y="363118"/>
            <a:ext cx="12182664" cy="498548"/>
          </a:xfrm>
        </p:spPr>
        <p:txBody>
          <a:bodyPr anchor="t">
            <a:noAutofit/>
          </a:bodyPr>
          <a:lstStyle/>
          <a:p>
            <a:pPr algn="l">
              <a:defRPr/>
            </a:pPr>
            <a:r>
              <a:rPr lang="zh-TW" altLang="en-US"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學</a:t>
            </a:r>
            <a:r>
              <a:rPr lang="en-US" altLang="zh-TW" sz="30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10-2.</a:t>
            </a:r>
            <a:r>
              <a:rPr lang="zh-TW" altLang="zh-TW" sz="30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學生實習機構及權益保障</a:t>
            </a:r>
            <a:r>
              <a:rPr lang="en-US" altLang="zh-TW"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	</a:t>
            </a:r>
            <a:r>
              <a:rPr lang="zh-TW" altLang="en-US"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   </a:t>
            </a:r>
            <a:r>
              <a:rPr lang="en-US" altLang="zh-TW"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					(10</a:t>
            </a:r>
            <a:r>
              <a:rPr lang="zh-TW" altLang="zh-TW" sz="30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月</a:t>
            </a:r>
            <a:r>
              <a:rPr lang="zh-TW" altLang="zh-TW"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填報</a:t>
            </a:r>
            <a:r>
              <a:rPr lang="en-US" altLang="zh-TW"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endParaRPr lang="zh-TW" altLang="en-US" sz="3000" b="1" dirty="0">
              <a:solidFill>
                <a:srgbClr val="000000"/>
              </a:solidFill>
              <a:latin typeface="Arial" panose="020B0604020202020204" pitchFamily="34" charset="0"/>
              <a:ea typeface="微軟正黑體" panose="020B0604030504040204" pitchFamily="34" charset="-120"/>
              <a:cs typeface="Arial" panose="020B0604020202020204" pitchFamily="34" charset="0"/>
            </a:endParaRPr>
          </a:p>
        </p:txBody>
      </p:sp>
      <p:sp>
        <p:nvSpPr>
          <p:cNvPr id="6" name="矩形 5"/>
          <p:cNvSpPr/>
          <p:nvPr/>
        </p:nvSpPr>
        <p:spPr>
          <a:xfrm>
            <a:off x="159051" y="2821719"/>
            <a:ext cx="11874452" cy="3416320"/>
          </a:xfrm>
          <a:prstGeom prst="rect">
            <a:avLst/>
          </a:prstGeom>
        </p:spPr>
        <p:txBody>
          <a:bodyPr wrap="square">
            <a:spAutoFit/>
          </a:bodyPr>
          <a:lstStyle/>
          <a:p>
            <a:pPr algn="just">
              <a:lnSpc>
                <a:spcPct val="150000"/>
              </a:lnSpc>
              <a:spcBef>
                <a:spcPts val="0"/>
              </a:spcBef>
              <a:spcAft>
                <a:spcPts val="0"/>
              </a:spcAft>
              <a:tabLst>
                <a:tab pos="30480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altLang="zh-TW" sz="2400" dirty="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en-US" altLang="zh-TW" sz="24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114.10</a:t>
            </a:r>
            <a:r>
              <a:rPr lang="zh-TW" altLang="en-US" sz="24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期</a:t>
            </a:r>
            <a:r>
              <a:rPr lang="en-US" altLang="zh-TW" sz="24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en-US" sz="24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修正填表說明</a:t>
            </a:r>
            <a:r>
              <a:rPr lang="en-US" altLang="zh-TW" sz="24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en-US" sz="2400" b="1" dirty="0" smtClean="0">
                <a:solidFill>
                  <a:srgbClr val="0000FF"/>
                </a:solidFill>
                <a:latin typeface="Arial" panose="020B0604020202020204" pitchFamily="34" charset="0"/>
                <a:ea typeface="微軟正黑體" panose="020B0604030504040204" pitchFamily="34" charset="-120"/>
                <a:cs typeface="Arial" panose="020B0604020202020204" pitchFamily="34" charset="0"/>
              </a:rPr>
              <a:t>津貼</a:t>
            </a:r>
            <a:r>
              <a:rPr lang="zh-TW" altLang="en-US" sz="2400" b="1" dirty="0">
                <a:solidFill>
                  <a:srgbClr val="0000FF"/>
                </a:solidFill>
                <a:latin typeface="Arial" panose="020B0604020202020204" pitchFamily="34" charset="0"/>
                <a:ea typeface="微軟正黑體" panose="020B0604030504040204" pitchFamily="34" charset="-120"/>
                <a:cs typeface="Arial" panose="020B0604020202020204" pitchFamily="34" charset="0"/>
              </a:rPr>
              <a:t>新增</a:t>
            </a:r>
            <a:r>
              <a:rPr lang="zh-TW" altLang="en-US" sz="2400" b="1" dirty="0" smtClean="0">
                <a:solidFill>
                  <a:srgbClr val="0000FF"/>
                </a:solidFill>
                <a:latin typeface="Arial" panose="020B0604020202020204" pitchFamily="34" charset="0"/>
                <a:ea typeface="微軟正黑體" panose="020B0604030504040204" pitchFamily="34" charset="-120"/>
                <a:cs typeface="Arial" panose="020B0604020202020204" pitchFamily="34" charset="0"/>
              </a:rPr>
              <a:t>「給付類型」及「金額」欄位</a:t>
            </a:r>
            <a:endParaRPr lang="en-US" altLang="zh-TW" sz="2400" b="1" dirty="0" smtClean="0">
              <a:solidFill>
                <a:srgbClr val="0000FF"/>
              </a:solidFill>
              <a:latin typeface="Arial" panose="020B0604020202020204" pitchFamily="34" charset="0"/>
              <a:ea typeface="微軟正黑體" panose="020B0604030504040204" pitchFamily="34" charset="-120"/>
              <a:cs typeface="Arial" panose="020B0604020202020204" pitchFamily="34" charset="0"/>
            </a:endParaRPr>
          </a:p>
          <a:p>
            <a:pPr marL="342900" lvl="0" indent="-342900" algn="just">
              <a:lnSpc>
                <a:spcPct val="150000"/>
              </a:lnSpc>
              <a:spcBef>
                <a:spcPts val="0"/>
              </a:spcBef>
              <a:spcAft>
                <a:spcPts val="0"/>
              </a:spcAft>
              <a:buFont typeface="Wingdings" panose="05000000000000000000" pitchFamily="2" charset="2"/>
              <a:buChar char="l"/>
              <a:tabLst>
                <a:tab pos="30480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zh-TW" altLang="zh-TW" sz="24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津貼</a:t>
            </a:r>
            <a:r>
              <a:rPr lang="en-US" altLang="zh-TW" sz="24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zh-TW" sz="24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給付</a:t>
            </a:r>
            <a:r>
              <a:rPr lang="zh-TW" altLang="zh-TW" sz="24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類型</a:t>
            </a:r>
            <a:r>
              <a:rPr lang="zh-TW" altLang="zh-TW" sz="2400" dirty="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zh-TW" sz="24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分為「月給」、「一次性」及「其他</a:t>
            </a:r>
            <a:r>
              <a:rPr lang="zh-TW" altLang="zh-TW" sz="2400" b="1" dirty="0" smtClean="0">
                <a:solidFill>
                  <a:srgbClr val="FF0000"/>
                </a:solidFill>
                <a:latin typeface="Arial" panose="020B0604020202020204" pitchFamily="34" charset="0"/>
                <a:ea typeface="微軟正黑體" panose="020B0604030504040204" pitchFamily="34" charset="-120"/>
                <a:cs typeface="Arial" panose="020B0604020202020204" pitchFamily="34" charset="0"/>
              </a:rPr>
              <a:t>」</a:t>
            </a:r>
            <a:r>
              <a:rPr lang="zh-TW" altLang="en-US" sz="24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等</a:t>
            </a:r>
            <a:r>
              <a:rPr lang="en-US" altLang="zh-TW" sz="24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3</a:t>
            </a:r>
            <a:r>
              <a:rPr lang="zh-TW" altLang="en-US" sz="24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類</a:t>
            </a:r>
            <a:r>
              <a:rPr lang="zh-TW" altLang="zh-TW" sz="24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，請依實習合約</a:t>
            </a:r>
            <a:r>
              <a:rPr lang="en-US" altLang="zh-TW" sz="24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a:t>
            </a:r>
            <a:r>
              <a:rPr lang="zh-TW" altLang="zh-TW" sz="24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公函、其他同等合約效力之文件</a:t>
            </a:r>
            <a:r>
              <a:rPr lang="en-US" altLang="zh-TW" sz="24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a:t>
            </a:r>
            <a:r>
              <a:rPr lang="zh-TW" altLang="zh-TW" sz="24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實際議定給付薪資類型</a:t>
            </a:r>
            <a:r>
              <a:rPr lang="en-US" altLang="zh-TW" sz="24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a:t>
            </a:r>
            <a:r>
              <a:rPr lang="zh-TW" altLang="zh-TW" sz="24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或給付週期</a:t>
            </a:r>
            <a:r>
              <a:rPr lang="en-US" altLang="zh-TW" sz="24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a:t>
            </a:r>
            <a:r>
              <a:rPr lang="zh-TW" altLang="zh-TW" sz="24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進行填寫。若填</a:t>
            </a:r>
            <a:r>
              <a:rPr lang="zh-TW" altLang="en-US" sz="24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報</a:t>
            </a:r>
            <a:r>
              <a:rPr lang="zh-TW" altLang="zh-TW" sz="24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「其他」</a:t>
            </a:r>
            <a:r>
              <a:rPr lang="zh-TW" altLang="en-US" sz="24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者，</a:t>
            </a:r>
            <a:r>
              <a:rPr lang="zh-TW" altLang="zh-TW" sz="24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請</a:t>
            </a:r>
            <a:r>
              <a:rPr lang="zh-TW" altLang="en-US" sz="24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簡述具體</a:t>
            </a:r>
            <a:r>
              <a:rPr lang="zh-TW" altLang="zh-TW" sz="24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給付方式（</a:t>
            </a:r>
            <a:r>
              <a:rPr lang="zh-TW" altLang="en-US" sz="24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以</a:t>
            </a:r>
            <a:r>
              <a:rPr lang="en-US" altLang="zh-TW" sz="24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20</a:t>
            </a:r>
            <a:r>
              <a:rPr lang="zh-TW" altLang="zh-TW" sz="24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字</a:t>
            </a:r>
            <a:r>
              <a:rPr lang="zh-TW" altLang="en-US" sz="24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為限</a:t>
            </a:r>
            <a:r>
              <a:rPr lang="zh-TW" altLang="zh-TW" sz="2400" b="1" dirty="0" smtClean="0">
                <a:solidFill>
                  <a:srgbClr val="FF0000"/>
                </a:solidFill>
                <a:latin typeface="Arial" panose="020B0604020202020204" pitchFamily="34" charset="0"/>
                <a:ea typeface="微軟正黑體" panose="020B0604030504040204" pitchFamily="34" charset="-120"/>
                <a:cs typeface="Arial" panose="020B0604020202020204" pitchFamily="34" charset="0"/>
              </a:rPr>
              <a:t>）</a:t>
            </a:r>
            <a:r>
              <a:rPr lang="zh-TW" altLang="zh-TW" sz="24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endParaRPr lang="en-US" altLang="zh-TW" sz="24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endParaRPr>
          </a:p>
          <a:p>
            <a:pPr marL="342000" lvl="0" algn="just">
              <a:lnSpc>
                <a:spcPct val="150000"/>
              </a:lnSpc>
              <a:spcBef>
                <a:spcPts val="0"/>
              </a:spcBef>
              <a:spcAft>
                <a:spcPts val="0"/>
              </a:spcAft>
              <a:tabLst>
                <a:tab pos="30480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zh-TW" altLang="zh-TW" sz="24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例如</a:t>
            </a:r>
            <a:r>
              <a:rPr lang="zh-TW" altLang="en-US" sz="2400" dirty="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zh-TW" sz="24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該</a:t>
            </a:r>
            <a:r>
              <a:rPr lang="zh-TW" altLang="zh-TW" sz="2400" dirty="0">
                <a:solidFill>
                  <a:srgbClr val="000000"/>
                </a:solidFill>
                <a:latin typeface="Arial" panose="020B0604020202020204" pitchFamily="34" charset="0"/>
                <a:ea typeface="微軟正黑體" panose="020B0604030504040204" pitchFamily="34" charset="-120"/>
                <a:cs typeface="Arial" panose="020B0604020202020204" pitchFamily="34" charset="0"/>
              </a:rPr>
              <a:t>機構和學校於實習合約中議定</a:t>
            </a:r>
            <a:r>
              <a:rPr lang="zh-TW" altLang="zh-TW" sz="24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，依照</a:t>
            </a:r>
            <a:r>
              <a:rPr lang="zh-TW" altLang="zh-TW" sz="2400" dirty="0">
                <a:solidFill>
                  <a:srgbClr val="000000"/>
                </a:solidFill>
                <a:latin typeface="Arial" panose="020B0604020202020204" pitchFamily="34" charset="0"/>
                <a:ea typeface="微軟正黑體" panose="020B0604030504040204" pitchFamily="34" charset="-120"/>
                <a:cs typeface="Arial" panose="020B0604020202020204" pitchFamily="34" charset="0"/>
              </a:rPr>
              <a:t>公司「每季」營利狀況給付固定額度之津貼，故請填報【其他：每季】。</a:t>
            </a:r>
            <a:endParaRPr lang="en-US" altLang="zh-TW" sz="2400" dirty="0">
              <a:solidFill>
                <a:srgbClr val="000000"/>
              </a:solidFill>
              <a:latin typeface="Arial" panose="020B0604020202020204" pitchFamily="34" charset="0"/>
              <a:ea typeface="微軟正黑體" panose="020B0604030504040204" pitchFamily="34" charset="-120"/>
              <a:cs typeface="Arial" panose="020B0604020202020204" pitchFamily="34" charset="0"/>
            </a:endParaRPr>
          </a:p>
        </p:txBody>
      </p:sp>
      <p:graphicFrame>
        <p:nvGraphicFramePr>
          <p:cNvPr id="8" name="表格 7"/>
          <p:cNvGraphicFramePr>
            <a:graphicFrameLocks noGrp="1"/>
          </p:cNvGraphicFramePr>
          <p:nvPr>
            <p:extLst>
              <p:ext uri="{D42A27DB-BD31-4B8C-83A1-F6EECF244321}">
                <p14:modId xmlns:p14="http://schemas.microsoft.com/office/powerpoint/2010/main" val="1540307348"/>
              </p:ext>
            </p:extLst>
          </p:nvPr>
        </p:nvGraphicFramePr>
        <p:xfrm>
          <a:off x="137830" y="861666"/>
          <a:ext cx="11895672" cy="1982118"/>
        </p:xfrm>
        <a:graphic>
          <a:graphicData uri="http://schemas.openxmlformats.org/drawingml/2006/table">
            <a:tbl>
              <a:tblPr firstRow="1" firstCol="1" bandRow="1"/>
              <a:tblGrid>
                <a:gridCol w="246218">
                  <a:extLst>
                    <a:ext uri="{9D8B030D-6E8A-4147-A177-3AD203B41FA5}">
                      <a16:colId xmlns:a16="http://schemas.microsoft.com/office/drawing/2014/main" val="4008184815"/>
                    </a:ext>
                  </a:extLst>
                </a:gridCol>
                <a:gridCol w="201168">
                  <a:extLst>
                    <a:ext uri="{9D8B030D-6E8A-4147-A177-3AD203B41FA5}">
                      <a16:colId xmlns:a16="http://schemas.microsoft.com/office/drawing/2014/main" val="2150226042"/>
                    </a:ext>
                  </a:extLst>
                </a:gridCol>
                <a:gridCol w="173736">
                  <a:extLst>
                    <a:ext uri="{9D8B030D-6E8A-4147-A177-3AD203B41FA5}">
                      <a16:colId xmlns:a16="http://schemas.microsoft.com/office/drawing/2014/main" val="556411653"/>
                    </a:ext>
                  </a:extLst>
                </a:gridCol>
                <a:gridCol w="192024">
                  <a:extLst>
                    <a:ext uri="{9D8B030D-6E8A-4147-A177-3AD203B41FA5}">
                      <a16:colId xmlns:a16="http://schemas.microsoft.com/office/drawing/2014/main" val="1735472475"/>
                    </a:ext>
                  </a:extLst>
                </a:gridCol>
                <a:gridCol w="210312">
                  <a:extLst>
                    <a:ext uri="{9D8B030D-6E8A-4147-A177-3AD203B41FA5}">
                      <a16:colId xmlns:a16="http://schemas.microsoft.com/office/drawing/2014/main" val="2570597361"/>
                    </a:ext>
                  </a:extLst>
                </a:gridCol>
                <a:gridCol w="210312">
                  <a:extLst>
                    <a:ext uri="{9D8B030D-6E8A-4147-A177-3AD203B41FA5}">
                      <a16:colId xmlns:a16="http://schemas.microsoft.com/office/drawing/2014/main" val="3705450189"/>
                    </a:ext>
                  </a:extLst>
                </a:gridCol>
                <a:gridCol w="402336">
                  <a:extLst>
                    <a:ext uri="{9D8B030D-6E8A-4147-A177-3AD203B41FA5}">
                      <a16:colId xmlns:a16="http://schemas.microsoft.com/office/drawing/2014/main" val="1272193864"/>
                    </a:ext>
                  </a:extLst>
                </a:gridCol>
                <a:gridCol w="411480">
                  <a:extLst>
                    <a:ext uri="{9D8B030D-6E8A-4147-A177-3AD203B41FA5}">
                      <a16:colId xmlns:a16="http://schemas.microsoft.com/office/drawing/2014/main" val="3889374029"/>
                    </a:ext>
                  </a:extLst>
                </a:gridCol>
                <a:gridCol w="585216">
                  <a:extLst>
                    <a:ext uri="{9D8B030D-6E8A-4147-A177-3AD203B41FA5}">
                      <a16:colId xmlns:a16="http://schemas.microsoft.com/office/drawing/2014/main" val="843182655"/>
                    </a:ext>
                  </a:extLst>
                </a:gridCol>
                <a:gridCol w="731520">
                  <a:extLst>
                    <a:ext uri="{9D8B030D-6E8A-4147-A177-3AD203B41FA5}">
                      <a16:colId xmlns:a16="http://schemas.microsoft.com/office/drawing/2014/main" val="1630442864"/>
                    </a:ext>
                  </a:extLst>
                </a:gridCol>
                <a:gridCol w="621792">
                  <a:extLst>
                    <a:ext uri="{9D8B030D-6E8A-4147-A177-3AD203B41FA5}">
                      <a16:colId xmlns:a16="http://schemas.microsoft.com/office/drawing/2014/main" val="3503463009"/>
                    </a:ext>
                  </a:extLst>
                </a:gridCol>
                <a:gridCol w="621792">
                  <a:extLst>
                    <a:ext uri="{9D8B030D-6E8A-4147-A177-3AD203B41FA5}">
                      <a16:colId xmlns:a16="http://schemas.microsoft.com/office/drawing/2014/main" val="4286134012"/>
                    </a:ext>
                  </a:extLst>
                </a:gridCol>
                <a:gridCol w="557784">
                  <a:extLst>
                    <a:ext uri="{9D8B030D-6E8A-4147-A177-3AD203B41FA5}">
                      <a16:colId xmlns:a16="http://schemas.microsoft.com/office/drawing/2014/main" val="4278511865"/>
                    </a:ext>
                  </a:extLst>
                </a:gridCol>
                <a:gridCol w="649224">
                  <a:extLst>
                    <a:ext uri="{9D8B030D-6E8A-4147-A177-3AD203B41FA5}">
                      <a16:colId xmlns:a16="http://schemas.microsoft.com/office/drawing/2014/main" val="3528157265"/>
                    </a:ext>
                  </a:extLst>
                </a:gridCol>
                <a:gridCol w="850392">
                  <a:extLst>
                    <a:ext uri="{9D8B030D-6E8A-4147-A177-3AD203B41FA5}">
                      <a16:colId xmlns:a16="http://schemas.microsoft.com/office/drawing/2014/main" val="3831540940"/>
                    </a:ext>
                  </a:extLst>
                </a:gridCol>
                <a:gridCol w="585216">
                  <a:extLst>
                    <a:ext uri="{9D8B030D-6E8A-4147-A177-3AD203B41FA5}">
                      <a16:colId xmlns:a16="http://schemas.microsoft.com/office/drawing/2014/main" val="3598535930"/>
                    </a:ext>
                  </a:extLst>
                </a:gridCol>
                <a:gridCol w="548640">
                  <a:extLst>
                    <a:ext uri="{9D8B030D-6E8A-4147-A177-3AD203B41FA5}">
                      <a16:colId xmlns:a16="http://schemas.microsoft.com/office/drawing/2014/main" val="3694896986"/>
                    </a:ext>
                  </a:extLst>
                </a:gridCol>
                <a:gridCol w="749808">
                  <a:extLst>
                    <a:ext uri="{9D8B030D-6E8A-4147-A177-3AD203B41FA5}">
                      <a16:colId xmlns:a16="http://schemas.microsoft.com/office/drawing/2014/main" val="2767886972"/>
                    </a:ext>
                  </a:extLst>
                </a:gridCol>
                <a:gridCol w="493776">
                  <a:extLst>
                    <a:ext uri="{9D8B030D-6E8A-4147-A177-3AD203B41FA5}">
                      <a16:colId xmlns:a16="http://schemas.microsoft.com/office/drawing/2014/main" val="1550950004"/>
                    </a:ext>
                  </a:extLst>
                </a:gridCol>
                <a:gridCol w="484632">
                  <a:extLst>
                    <a:ext uri="{9D8B030D-6E8A-4147-A177-3AD203B41FA5}">
                      <a16:colId xmlns:a16="http://schemas.microsoft.com/office/drawing/2014/main" val="190707523"/>
                    </a:ext>
                  </a:extLst>
                </a:gridCol>
                <a:gridCol w="758952">
                  <a:extLst>
                    <a:ext uri="{9D8B030D-6E8A-4147-A177-3AD203B41FA5}">
                      <a16:colId xmlns:a16="http://schemas.microsoft.com/office/drawing/2014/main" val="2577366269"/>
                    </a:ext>
                  </a:extLst>
                </a:gridCol>
                <a:gridCol w="457200">
                  <a:extLst>
                    <a:ext uri="{9D8B030D-6E8A-4147-A177-3AD203B41FA5}">
                      <a16:colId xmlns:a16="http://schemas.microsoft.com/office/drawing/2014/main" val="1246855038"/>
                    </a:ext>
                  </a:extLst>
                </a:gridCol>
                <a:gridCol w="457200">
                  <a:extLst>
                    <a:ext uri="{9D8B030D-6E8A-4147-A177-3AD203B41FA5}">
                      <a16:colId xmlns:a16="http://schemas.microsoft.com/office/drawing/2014/main" val="3113535718"/>
                    </a:ext>
                  </a:extLst>
                </a:gridCol>
                <a:gridCol w="314505">
                  <a:extLst>
                    <a:ext uri="{9D8B030D-6E8A-4147-A177-3AD203B41FA5}">
                      <a16:colId xmlns:a16="http://schemas.microsoft.com/office/drawing/2014/main" val="594929287"/>
                    </a:ext>
                  </a:extLst>
                </a:gridCol>
                <a:gridCol w="380437">
                  <a:extLst>
                    <a:ext uri="{9D8B030D-6E8A-4147-A177-3AD203B41FA5}">
                      <a16:colId xmlns:a16="http://schemas.microsoft.com/office/drawing/2014/main" val="3722681966"/>
                    </a:ext>
                  </a:extLst>
                </a:gridCol>
              </a:tblGrid>
              <a:tr h="235614">
                <a:tc rowSpan="4">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學年度</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4">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學院</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4">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單位名稱</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4">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學制班別</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4">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實習場所國別</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實習機構資訊</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TW" altLang="en-US"/>
                    </a:p>
                  </a:txBody>
                  <a:tcPr/>
                </a:tc>
                <a:tc hMerge="1">
                  <a:txBody>
                    <a:bodyPr/>
                    <a:lstStyle/>
                    <a:p>
                      <a:endParaRPr lang="zh-TW" altLang="en-US"/>
                    </a:p>
                  </a:txBody>
                  <a:tcPr/>
                </a:tc>
                <a:tc gridSpan="2">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學生</a:t>
                      </a:r>
                      <a:r>
                        <a:rPr kumimoji="0" lang="zh-TW" sz="800" b="1" i="0" u="none" strike="noStrike" kern="1200" cap="none" normalizeH="0" baseline="0" dirty="0" smtClean="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實際實習</a:t>
                      </a: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場所</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TW" altLang="en-US"/>
                    </a:p>
                  </a:txBody>
                  <a:tcPr/>
                </a:tc>
                <a:tc gridSpan="14">
                  <a:txBody>
                    <a:bodyPr/>
                    <a:lstStyle/>
                    <a:p>
                      <a:pPr marL="0" algn="ctr" defTabSz="914400" rtl="0" eaLnBrk="1" latinLnBrk="0" hangingPunct="1">
                        <a:lnSpc>
                          <a:spcPts val="1200"/>
                        </a:lnSpc>
                        <a:spcAft>
                          <a:spcPts val="0"/>
                        </a:spcAft>
                      </a:pPr>
                      <a:r>
                        <a:rPr kumimoji="0" lang="zh-TW" sz="12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學生實習權益人次</a:t>
                      </a:r>
                    </a:p>
                  </a:txBody>
                  <a:tcPr marL="64937" marR="649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rowSpan="4">
                  <a:txBody>
                    <a:bodyPr/>
                    <a:lstStyle/>
                    <a:p>
                      <a:pPr marL="0" algn="l" defTabSz="914400" rtl="0" eaLnBrk="1" latinLnBrk="0" hangingPunct="1">
                        <a:lnSpc>
                          <a:spcPts val="1200"/>
                        </a:lnSpc>
                        <a:spcAft>
                          <a:spcPts val="0"/>
                        </a:spcAft>
                      </a:pPr>
                      <a:r>
                        <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補充說明</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39504382"/>
                  </a:ext>
                </a:extLst>
              </a:tr>
              <a:tr h="316379">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rowSpan="3">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行業別</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機構名稱</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統一編號</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縣市別</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地址</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4">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投保</a:t>
                      </a:r>
                      <a:r>
                        <a:rPr kumimoji="0" lang="zh-TW" sz="800" b="1" i="0" u="none" strike="noStrike" kern="1200" cap="none" normalizeH="0" baseline="0" dirty="0" smtClean="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情形</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gridSpan="10">
                  <a:txBody>
                    <a:bodyPr/>
                    <a:lstStyle/>
                    <a:p>
                      <a:pPr marL="0" algn="ctr" defTabSz="914400" rtl="0" eaLnBrk="1" latinLnBrk="0" hangingPunct="1">
                        <a:lnSpc>
                          <a:spcPts val="1200"/>
                        </a:lnSpc>
                        <a:spcAft>
                          <a:spcPts val="0"/>
                        </a:spcAft>
                      </a:pPr>
                      <a:r>
                        <a:rPr kumimoji="0" lang="zh-TW" altLang="zh-TW" sz="1200" b="1" i="0" u="none" strike="noStrike" kern="1200" cap="none" normalizeH="0" baseline="0" dirty="0" smtClean="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實習待遇</a:t>
                      </a:r>
                      <a:r>
                        <a:rPr kumimoji="0" lang="en-US" altLang="zh-TW" sz="1200" b="1" i="0" u="none" strike="noStrike" kern="1200" cap="none" normalizeH="0" baseline="0" dirty="0" smtClean="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en-US"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Arial" panose="020B0604020202020204" pitchFamily="34" charset="0"/>
                        </a:rPr>
                        <a:t>114.10</a:t>
                      </a:r>
                      <a:r>
                        <a:rPr kumimoji="0" lang="zh-TW"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Arial" panose="020B0604020202020204" pitchFamily="34" charset="0"/>
                        </a:rPr>
                        <a:t>期</a:t>
                      </a:r>
                      <a:r>
                        <a:rPr kumimoji="0" lang="zh-TW" altLang="en-US"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Arial" panose="020B0604020202020204" pitchFamily="34" charset="0"/>
                        </a:rPr>
                        <a:t>調整</a:t>
                      </a:r>
                      <a:r>
                        <a:rPr kumimoji="0" lang="zh-TW"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Arial" panose="020B0604020202020204" pitchFamily="34" charset="0"/>
                        </a:rPr>
                        <a:t>欄位</a:t>
                      </a:r>
                      <a:r>
                        <a:rPr kumimoji="0" lang="en-US" altLang="zh-TW" sz="1200" b="1" i="0" u="none" strike="noStrike" kern="1200" cap="none" normalizeH="0" baseline="0" dirty="0" smtClean="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a:t>
                      </a:r>
                      <a:endParaRPr kumimoji="0" lang="zh-TW" altLang="zh-TW" sz="12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vMerge="1">
                  <a:txBody>
                    <a:bodyPr/>
                    <a:lstStyle/>
                    <a:p>
                      <a:endParaRPr lang="zh-TW" altLang="en-US"/>
                    </a:p>
                  </a:txBody>
                  <a:tcPr/>
                </a:tc>
                <a:extLst>
                  <a:ext uri="{0D108BD9-81ED-4DB2-BD59-A6C34878D82A}">
                    <a16:rowId xmlns:a16="http://schemas.microsoft.com/office/drawing/2014/main" val="2372816307"/>
                  </a:ext>
                </a:extLst>
              </a:tr>
              <a:tr h="268837">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rowSpan="2">
                  <a:txBody>
                    <a:bodyPr/>
                    <a:lstStyle/>
                    <a:p>
                      <a:pPr marL="0" marR="71755"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僅勞保</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marL="0" marR="71755"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僅校外實習保險</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marL="0" marR="71755"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兩者皆有</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marL="0" marR="71755"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兩者皆無</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工資</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zh-TW" altLang="en-US"/>
                    </a:p>
                  </a:txBody>
                  <a:tcPr/>
                </a:tc>
                <a:tc hMerge="1">
                  <a:txBody>
                    <a:bodyPr/>
                    <a:lstStyle/>
                    <a:p>
                      <a:endParaRPr lang="zh-TW" altLang="en-US"/>
                    </a:p>
                  </a:txBody>
                  <a:tcPr/>
                </a:tc>
                <a:tc gridSpan="3">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獎學金</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zh-TW" altLang="en-US"/>
                    </a:p>
                  </a:txBody>
                  <a:tcPr/>
                </a:tc>
                <a:tc hMerge="1">
                  <a:txBody>
                    <a:bodyPr/>
                    <a:lstStyle/>
                    <a:p>
                      <a:endParaRPr lang="zh-TW" altLang="en-US"/>
                    </a:p>
                  </a:txBody>
                  <a:tcPr/>
                </a:tc>
                <a:tc gridSpan="3">
                  <a:txBody>
                    <a:bodyPr/>
                    <a:lstStyle/>
                    <a:p>
                      <a:pPr marL="0" algn="ctr" defTabSz="914400" rtl="0" eaLnBrk="1" latinLnBrk="0" hangingPunct="1">
                        <a:lnSpc>
                          <a:spcPts val="1200"/>
                        </a:lnSpc>
                        <a:spcAft>
                          <a:spcPts val="0"/>
                        </a:spcAft>
                      </a:pPr>
                      <a:r>
                        <a:rPr kumimoji="0" lang="zh-TW" sz="12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津貼</a:t>
                      </a:r>
                    </a:p>
                  </a:txBody>
                  <a:tcPr marL="64937" marR="649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hMerge="1">
                  <a:txBody>
                    <a:bodyPr/>
                    <a:lstStyle/>
                    <a:p>
                      <a:endParaRPr lang="zh-TW" altLang="en-US"/>
                    </a:p>
                  </a:txBody>
                  <a:tcPr/>
                </a:tc>
                <a:tc hMerge="1">
                  <a:txBody>
                    <a:bodyPr/>
                    <a:lstStyle/>
                    <a:p>
                      <a:endParaRPr lang="zh-TW" altLang="en-US"/>
                    </a:p>
                  </a:txBody>
                  <a:tcPr/>
                </a:tc>
                <a:tc rowSpan="2">
                  <a:txBody>
                    <a:bodyPr/>
                    <a:lstStyle/>
                    <a:p>
                      <a:pPr marL="0" marR="71755"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無</a:t>
                      </a:r>
                    </a:p>
                  </a:txBody>
                  <a:tcPr marL="64937" marR="64937" marT="0" marB="0" vert="ea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zh-TW" altLang="en-US"/>
                    </a:p>
                  </a:txBody>
                  <a:tcPr/>
                </a:tc>
                <a:extLst>
                  <a:ext uri="{0D108BD9-81ED-4DB2-BD59-A6C34878D82A}">
                    <a16:rowId xmlns:a16="http://schemas.microsoft.com/office/drawing/2014/main" val="1101165122"/>
                  </a:ext>
                </a:extLst>
              </a:tr>
              <a:tr h="338328">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a:txBody>
                    <a:bodyPr/>
                    <a:lstStyle/>
                    <a:p>
                      <a:pPr marL="0" algn="l" defTabSz="914400" rtl="0" eaLnBrk="1" latinLnBrk="0" hangingPunct="1">
                        <a:lnSpc>
                          <a:spcPts val="1200"/>
                        </a:lnSpc>
                        <a:spcAft>
                          <a:spcPts val="0"/>
                        </a:spcAft>
                      </a:pPr>
                      <a:r>
                        <a:rPr kumimoji="0" lang="zh-TW" sz="800" b="1" i="0" u="none" strike="noStrike" kern="1200" cap="none" normalizeH="0" baseline="0" dirty="0" smtClean="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給付</a:t>
                      </a: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類型</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金額</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人次</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給付類型</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金額</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人次</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algn="ctr" defTabSz="914400" rtl="0" eaLnBrk="1" latinLnBrk="0" hangingPunct="1">
                        <a:lnSpc>
                          <a:spcPts val="1200"/>
                        </a:lnSpc>
                        <a:spcAft>
                          <a:spcPts val="0"/>
                        </a:spcAft>
                      </a:pPr>
                      <a:r>
                        <a:rPr kumimoji="0" lang="zh-TW" sz="12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給付類型</a:t>
                      </a:r>
                    </a:p>
                  </a:txBody>
                  <a:tcPr marL="64937" marR="649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金額</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人次</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zh-TW" altLang="en-US"/>
                    </a:p>
                  </a:txBody>
                  <a:tcPr/>
                </a:tc>
                <a:tc vMerge="1">
                  <a:txBody>
                    <a:bodyPr/>
                    <a:lstStyle/>
                    <a:p>
                      <a:endParaRPr lang="zh-TW" altLang="en-US"/>
                    </a:p>
                  </a:txBody>
                  <a:tcPr/>
                </a:tc>
                <a:extLst>
                  <a:ext uri="{0D108BD9-81ED-4DB2-BD59-A6C34878D82A}">
                    <a16:rowId xmlns:a16="http://schemas.microsoft.com/office/drawing/2014/main" val="1477393347"/>
                  </a:ext>
                </a:extLst>
              </a:tr>
              <a:tr h="678835">
                <a:tc>
                  <a:txBody>
                    <a:bodyPr/>
                    <a:lstStyle/>
                    <a:p>
                      <a:pPr marL="0" algn="l"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altLang="zh-TW" sz="800" b="1" i="0" u="none" strike="noStrike" kern="1200" cap="none" normalizeH="0" baseline="0" dirty="0" smtClean="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zh-TW" sz="800" b="1" i="0" u="none" strike="noStrike" kern="1200" cap="none" normalizeH="0" baseline="0" dirty="0" smtClean="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月薪</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p>
                      <a:pPr marL="0" algn="l" defTabSz="914400" rtl="0" eaLnBrk="1" latinLnBrk="0" hangingPunct="1">
                        <a:lnSpc>
                          <a:spcPts val="1200"/>
                        </a:lnSpc>
                        <a:spcAft>
                          <a:spcPts val="0"/>
                        </a:spcAft>
                      </a:pPr>
                      <a:r>
                        <a:rPr kumimoji="0" lang="en-US" altLang="zh-TW" sz="800" b="1" i="0" u="none" strike="noStrike" kern="1200" cap="none" normalizeH="0" baseline="0" dirty="0" smtClean="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zh-TW" sz="800" b="1" i="0" u="none" strike="noStrike" kern="1200" cap="none" normalizeH="0" baseline="0" dirty="0" smtClean="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時</a:t>
                      </a: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薪</a:t>
                      </a:r>
                    </a:p>
                    <a:p>
                      <a:pPr marL="0" marR="0" indent="0" algn="l" defTabSz="914400" rtl="0" eaLnBrk="1" fontAlgn="auto" latinLnBrk="0" hangingPunct="1">
                        <a:lnSpc>
                          <a:spcPts val="1200"/>
                        </a:lnSpc>
                        <a:spcBef>
                          <a:spcPts val="0"/>
                        </a:spcBef>
                        <a:spcAft>
                          <a:spcPts val="0"/>
                        </a:spcAft>
                        <a:buClrTx/>
                        <a:buSzTx/>
                        <a:buFontTx/>
                        <a:buNone/>
                        <a:tabLst/>
                        <a:defRPr/>
                      </a:pPr>
                      <a:r>
                        <a:rPr kumimoji="0" lang="en-US" altLang="zh-TW" sz="800" b="1" i="0" u="none" strike="noStrike" kern="1200" cap="none" normalizeH="0" baseline="0" dirty="0" smtClean="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zh-TW" sz="800" b="1" i="0" u="none" strike="noStrike" kern="1200" cap="none" normalizeH="0" baseline="0" dirty="0" smtClean="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其他：</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algn="l"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algn="l"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algn="l" defTabSz="914400" rtl="0" eaLnBrk="1" latinLnBrk="0" hangingPunct="1">
                        <a:lnSpc>
                          <a:spcPts val="1200"/>
                        </a:lnSpc>
                        <a:spcAft>
                          <a:spcPts val="0"/>
                        </a:spcAft>
                      </a:pPr>
                      <a:r>
                        <a:rPr kumimoji="0" lang="en-US" altLang="zh-TW" sz="800" b="1" i="0" u="none" strike="noStrike" kern="1200" cap="none" normalizeH="0" baseline="0" dirty="0" smtClean="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zh-TW" sz="800" b="1" i="0" u="none" strike="noStrike" kern="1200" cap="none" normalizeH="0" baseline="0" dirty="0" smtClean="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月</a:t>
                      </a: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給</a:t>
                      </a:r>
                    </a:p>
                    <a:p>
                      <a:pPr marL="0" algn="l" defTabSz="914400" rtl="0" eaLnBrk="1" latinLnBrk="0" hangingPunct="1">
                        <a:lnSpc>
                          <a:spcPts val="1200"/>
                        </a:lnSpc>
                        <a:spcAft>
                          <a:spcPts val="0"/>
                        </a:spcAft>
                      </a:pPr>
                      <a:r>
                        <a:rPr kumimoji="0" lang="en-US" altLang="zh-TW" sz="800" b="1" i="0" u="none" strike="noStrike" kern="1200" cap="none" normalizeH="0" baseline="0" dirty="0" smtClean="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zh-TW" sz="800" b="1" i="0" u="none" strike="noStrike" kern="1200" cap="none" normalizeH="0" baseline="0" dirty="0" smtClean="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一次</a:t>
                      </a: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性</a:t>
                      </a:r>
                    </a:p>
                    <a:p>
                      <a:pPr marL="0" algn="l" defTabSz="914400" rtl="0" eaLnBrk="1" latinLnBrk="0" hangingPunct="1">
                        <a:lnSpc>
                          <a:spcPts val="1200"/>
                        </a:lnSpc>
                        <a:spcAft>
                          <a:spcPts val="0"/>
                        </a:spcAft>
                      </a:pPr>
                      <a:r>
                        <a:rPr kumimoji="0" lang="en-US" altLang="zh-TW" sz="800" b="1" i="0" u="none" strike="noStrike" kern="1200" cap="none" normalizeH="0" baseline="0" dirty="0" smtClean="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zh-TW" sz="800" b="1" i="0" u="none" strike="noStrike" kern="1200" cap="none" normalizeH="0" baseline="0" dirty="0" smtClean="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其他：</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algn="l"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algn="l" defTabSz="914400" rtl="0" eaLnBrk="1" latinLnBrk="0" hangingPunct="1">
                        <a:lnSpc>
                          <a:spcPts val="1200"/>
                        </a:lnSpc>
                        <a:spcAft>
                          <a:spcPts val="0"/>
                        </a:spcAft>
                      </a:pPr>
                      <a:r>
                        <a:rPr kumimoji="0" lang="en-US" sz="12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12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algn="l" defTabSz="914400" rtl="0" eaLnBrk="1" latinLnBrk="0" hangingPunct="1">
                        <a:lnSpc>
                          <a:spcPct val="150000"/>
                        </a:lnSpc>
                        <a:spcAft>
                          <a:spcPts val="0"/>
                        </a:spcAft>
                      </a:pPr>
                      <a:r>
                        <a:rPr kumimoji="0" lang="en-US" altLang="zh-TW" sz="1200" b="1" i="0" u="none" strike="noStrike" kern="1200" cap="none" normalizeH="0" baseline="0" dirty="0" smtClean="0">
                          <a:ln>
                            <a:noFill/>
                          </a:ln>
                          <a:solidFill>
                            <a:schemeClr val="tx1"/>
                          </a:solidFill>
                          <a:effectLst/>
                          <a:latin typeface="細明體" panose="02020509000000000000" pitchFamily="49" charset="-120"/>
                          <a:ea typeface="細明體" panose="02020509000000000000" pitchFamily="49" charset="-120"/>
                          <a:cs typeface="Arial" panose="020B0604020202020204" pitchFamily="34" charset="0"/>
                        </a:rPr>
                        <a:t>□</a:t>
                      </a:r>
                      <a:r>
                        <a:rPr kumimoji="0" lang="zh-TW" sz="1200" b="1" i="0" u="none" strike="noStrike" kern="1200" cap="none" normalizeH="0" baseline="0" dirty="0" smtClean="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月</a:t>
                      </a:r>
                      <a:r>
                        <a:rPr kumimoji="0" lang="zh-TW" sz="12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給</a:t>
                      </a:r>
                    </a:p>
                    <a:p>
                      <a:pPr marL="0" algn="l" defTabSz="914400" rtl="0" eaLnBrk="1" latinLnBrk="0" hangingPunct="1">
                        <a:lnSpc>
                          <a:spcPct val="150000"/>
                        </a:lnSpc>
                        <a:spcAft>
                          <a:spcPts val="0"/>
                        </a:spcAft>
                      </a:pPr>
                      <a:r>
                        <a:rPr kumimoji="0" lang="en-US" altLang="zh-TW" sz="1200" b="1" i="0" u="none" strike="noStrike" kern="1200" cap="none" normalizeH="0" baseline="0" dirty="0" smtClean="0">
                          <a:ln>
                            <a:noFill/>
                          </a:ln>
                          <a:solidFill>
                            <a:schemeClr val="tx1"/>
                          </a:solidFill>
                          <a:effectLst/>
                          <a:latin typeface="細明體" panose="02020509000000000000" pitchFamily="49" charset="-120"/>
                          <a:ea typeface="細明體" panose="02020509000000000000" pitchFamily="49" charset="-120"/>
                          <a:cs typeface="Arial" panose="020B0604020202020204" pitchFamily="34" charset="0"/>
                        </a:rPr>
                        <a:t>□</a:t>
                      </a:r>
                      <a:r>
                        <a:rPr kumimoji="0" lang="zh-TW" sz="1200" b="1" i="0" u="none" strike="noStrike" kern="1200" cap="none" normalizeH="0" baseline="0" dirty="0" smtClean="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一次</a:t>
                      </a:r>
                      <a:r>
                        <a:rPr kumimoji="0" lang="zh-TW" sz="12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性</a:t>
                      </a:r>
                    </a:p>
                    <a:p>
                      <a:pPr marL="0" marR="0" indent="0" algn="l" defTabSz="914400" rtl="0" eaLnBrk="1" fontAlgn="auto" latinLnBrk="0" hangingPunct="1">
                        <a:lnSpc>
                          <a:spcPct val="150000"/>
                        </a:lnSpc>
                        <a:spcBef>
                          <a:spcPts val="0"/>
                        </a:spcBef>
                        <a:spcAft>
                          <a:spcPts val="0"/>
                        </a:spcAft>
                        <a:buClrTx/>
                        <a:buSzTx/>
                        <a:buFontTx/>
                        <a:buNone/>
                        <a:tabLst/>
                        <a:defRPr/>
                      </a:pPr>
                      <a:r>
                        <a:rPr kumimoji="0" lang="en-US" altLang="zh-TW" sz="1200" b="1" i="0" u="none" strike="noStrike" kern="1200" cap="none" normalizeH="0" baseline="0" dirty="0" smtClean="0">
                          <a:ln>
                            <a:noFill/>
                          </a:ln>
                          <a:solidFill>
                            <a:schemeClr val="tx1"/>
                          </a:solidFill>
                          <a:effectLst/>
                          <a:latin typeface="細明體" panose="02020509000000000000" pitchFamily="49" charset="-120"/>
                          <a:ea typeface="細明體" panose="02020509000000000000" pitchFamily="49" charset="-120"/>
                          <a:cs typeface="Arial" panose="020B0604020202020204" pitchFamily="34" charset="0"/>
                        </a:rPr>
                        <a:t>□</a:t>
                      </a:r>
                      <a:r>
                        <a:rPr kumimoji="0" lang="zh-TW" sz="1200" b="1" i="0" u="none" strike="noStrike" kern="1200" cap="none" normalizeH="0" baseline="0" dirty="0" smtClean="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其他：</a:t>
                      </a:r>
                      <a:endParaRPr kumimoji="0" lang="zh-TW" altLang="zh-TW" sz="1200" b="1" i="0" u="none" strike="noStrike" kern="1200" cap="none" normalizeH="0" baseline="0" dirty="0" smtClean="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a:txBody>
                    <a:bodyPr/>
                    <a:lstStyle/>
                    <a:p>
                      <a:pPr marL="0" algn="l"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vert="eaVert"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vert="eaVert"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68372344"/>
                  </a:ext>
                </a:extLst>
              </a:tr>
            </a:tbl>
          </a:graphicData>
        </a:graphic>
      </p:graphicFrame>
    </p:spTree>
    <p:extLst>
      <p:ext uri="{BB962C8B-B14F-4D97-AF65-F5344CB8AC3E}">
        <p14:creationId xmlns:p14="http://schemas.microsoft.com/office/powerpoint/2010/main" val="318011728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ectangle 47"/>
          <p:cNvSpPr>
            <a:spLocks noChangeArrowheads="1"/>
          </p:cNvSpPr>
          <p:nvPr/>
        </p:nvSpPr>
        <p:spPr bwMode="gray">
          <a:xfrm>
            <a:off x="3569" y="7006"/>
            <a:ext cx="890140" cy="400110"/>
          </a:xfrm>
          <a:prstGeom prst="rect">
            <a:avLst/>
          </a:prstGeom>
          <a:noFill/>
          <a:ln>
            <a:noFill/>
          </a:ln>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defRPr/>
            </a:pPr>
            <a:r>
              <a:rPr lang="en-US" altLang="zh-TW" sz="2000" b="1" dirty="0" smtClean="0">
                <a:solidFill>
                  <a:srgbClr val="000000"/>
                </a:solidFill>
                <a:cs typeface="Arial" panose="020B0604020202020204" pitchFamily="34" charset="0"/>
              </a:rPr>
              <a:t>4.10</a:t>
            </a:r>
            <a:endParaRPr lang="en-US" altLang="zh-TW" sz="2000" b="1" dirty="0">
              <a:solidFill>
                <a:srgbClr val="000000"/>
              </a:solidFill>
              <a:cs typeface="Arial" panose="020B0604020202020204" pitchFamily="34" charset="0"/>
            </a:endParaRPr>
          </a:p>
        </p:txBody>
      </p:sp>
      <p:sp>
        <p:nvSpPr>
          <p:cNvPr id="7" name="Rectangle 2"/>
          <p:cNvSpPr>
            <a:spLocks noGrp="1" noChangeArrowheads="1"/>
          </p:cNvSpPr>
          <p:nvPr>
            <p:ph type="title"/>
          </p:nvPr>
        </p:nvSpPr>
        <p:spPr>
          <a:xfrm>
            <a:off x="9336" y="363118"/>
            <a:ext cx="12182664" cy="498548"/>
          </a:xfrm>
        </p:spPr>
        <p:txBody>
          <a:bodyPr anchor="t">
            <a:noAutofit/>
          </a:bodyPr>
          <a:lstStyle/>
          <a:p>
            <a:pPr algn="l">
              <a:defRPr/>
            </a:pPr>
            <a:r>
              <a:rPr lang="zh-TW" altLang="en-US"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學</a:t>
            </a:r>
            <a:r>
              <a:rPr lang="en-US" altLang="zh-TW" sz="30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10-2.</a:t>
            </a:r>
            <a:r>
              <a:rPr lang="zh-TW" altLang="zh-TW" sz="30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學生實習機構及權益保障</a:t>
            </a:r>
            <a:r>
              <a:rPr lang="en-US" altLang="zh-TW"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	</a:t>
            </a:r>
            <a:r>
              <a:rPr lang="zh-TW" altLang="en-US"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   </a:t>
            </a:r>
            <a:r>
              <a:rPr lang="en-US" altLang="zh-TW"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					(10</a:t>
            </a:r>
            <a:r>
              <a:rPr lang="zh-TW" altLang="zh-TW" sz="30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月</a:t>
            </a:r>
            <a:r>
              <a:rPr lang="zh-TW" altLang="zh-TW"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填報</a:t>
            </a:r>
            <a:r>
              <a:rPr lang="en-US" altLang="zh-TW"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endParaRPr lang="zh-TW" altLang="en-US" sz="3000" b="1" dirty="0">
              <a:solidFill>
                <a:srgbClr val="000000"/>
              </a:solidFill>
              <a:latin typeface="Arial" panose="020B0604020202020204" pitchFamily="34" charset="0"/>
              <a:ea typeface="微軟正黑體" panose="020B0604030504040204" pitchFamily="34" charset="-120"/>
              <a:cs typeface="Arial" panose="020B0604020202020204" pitchFamily="34" charset="0"/>
            </a:endParaRPr>
          </a:p>
        </p:txBody>
      </p:sp>
      <p:sp>
        <p:nvSpPr>
          <p:cNvPr id="6" name="矩形 5"/>
          <p:cNvSpPr/>
          <p:nvPr/>
        </p:nvSpPr>
        <p:spPr>
          <a:xfrm>
            <a:off x="159051" y="2821719"/>
            <a:ext cx="11764725" cy="4452501"/>
          </a:xfrm>
          <a:prstGeom prst="rect">
            <a:avLst/>
          </a:prstGeom>
        </p:spPr>
        <p:txBody>
          <a:bodyPr wrap="square">
            <a:spAutoFit/>
          </a:bodyPr>
          <a:lstStyle/>
          <a:p>
            <a:pPr algn="just">
              <a:lnSpc>
                <a:spcPts val="3400"/>
              </a:lnSpc>
              <a:spcBef>
                <a:spcPts val="0"/>
              </a:spcBef>
              <a:spcAft>
                <a:spcPts val="0"/>
              </a:spcAft>
              <a:tabLst>
                <a:tab pos="30480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altLang="zh-TW" sz="2200" dirty="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en-US" altLang="zh-TW" sz="22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114.10</a:t>
            </a:r>
            <a:r>
              <a:rPr lang="zh-TW" altLang="en-US" sz="22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期</a:t>
            </a:r>
            <a:r>
              <a:rPr lang="en-US" altLang="zh-TW" sz="22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en-US" sz="22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修正填表說明</a:t>
            </a:r>
            <a:r>
              <a:rPr lang="en-US" altLang="zh-TW" sz="22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en-US" sz="2200" b="1" dirty="0" smtClean="0">
                <a:solidFill>
                  <a:srgbClr val="0000FF"/>
                </a:solidFill>
                <a:latin typeface="Arial" panose="020B0604020202020204" pitchFamily="34" charset="0"/>
                <a:ea typeface="微軟正黑體" panose="020B0604030504040204" pitchFamily="34" charset="-120"/>
                <a:cs typeface="Arial" panose="020B0604020202020204" pitchFamily="34" charset="0"/>
              </a:rPr>
              <a:t>津貼</a:t>
            </a:r>
            <a:r>
              <a:rPr lang="zh-TW" altLang="en-US" sz="2200" b="1" dirty="0">
                <a:solidFill>
                  <a:srgbClr val="0000FF"/>
                </a:solidFill>
                <a:latin typeface="Arial" panose="020B0604020202020204" pitchFamily="34" charset="0"/>
                <a:ea typeface="微軟正黑體" panose="020B0604030504040204" pitchFamily="34" charset="-120"/>
                <a:cs typeface="Arial" panose="020B0604020202020204" pitchFamily="34" charset="0"/>
              </a:rPr>
              <a:t>新增</a:t>
            </a:r>
            <a:r>
              <a:rPr lang="zh-TW" altLang="en-US" sz="2200" b="1" dirty="0" smtClean="0">
                <a:solidFill>
                  <a:srgbClr val="0000FF"/>
                </a:solidFill>
                <a:latin typeface="Arial" panose="020B0604020202020204" pitchFamily="34" charset="0"/>
                <a:ea typeface="微軟正黑體" panose="020B0604030504040204" pitchFamily="34" charset="-120"/>
                <a:cs typeface="Arial" panose="020B0604020202020204" pitchFamily="34" charset="0"/>
              </a:rPr>
              <a:t>「給付類型」及「金額」欄位</a:t>
            </a:r>
            <a:endParaRPr lang="en-US" altLang="zh-TW" sz="2200" b="1" dirty="0" smtClean="0">
              <a:solidFill>
                <a:srgbClr val="0000FF"/>
              </a:solidFill>
              <a:latin typeface="Arial" panose="020B0604020202020204" pitchFamily="34" charset="0"/>
              <a:ea typeface="微軟正黑體" panose="020B0604030504040204" pitchFamily="34" charset="-120"/>
              <a:cs typeface="Arial" panose="020B0604020202020204" pitchFamily="34" charset="0"/>
            </a:endParaRPr>
          </a:p>
          <a:p>
            <a:pPr marL="342900" lvl="0" indent="-342900" algn="just">
              <a:lnSpc>
                <a:spcPts val="3400"/>
              </a:lnSpc>
              <a:spcBef>
                <a:spcPts val="0"/>
              </a:spcBef>
              <a:spcAft>
                <a:spcPts val="0"/>
              </a:spcAft>
              <a:buFont typeface="Wingdings" panose="05000000000000000000" pitchFamily="2" charset="2"/>
              <a:buChar char="l"/>
              <a:tabLst>
                <a:tab pos="30480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zh-TW" altLang="en-US" sz="22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津貼</a:t>
            </a:r>
            <a:r>
              <a:rPr lang="en-US" altLang="zh-TW" sz="22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zh-TW" sz="22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金額（</a:t>
            </a:r>
            <a:r>
              <a:rPr lang="zh-TW" altLang="en-US" sz="22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元</a:t>
            </a:r>
            <a:r>
              <a:rPr lang="en-US" altLang="zh-TW" sz="22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zh-TW" sz="22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月）</a:t>
            </a:r>
            <a:r>
              <a:rPr lang="zh-TW" altLang="zh-TW" sz="22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zh-TW" sz="22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請填報實習</a:t>
            </a:r>
            <a:r>
              <a:rPr lang="zh-TW" altLang="zh-TW" sz="2200" b="1" dirty="0" smtClean="0">
                <a:solidFill>
                  <a:srgbClr val="FF0000"/>
                </a:solidFill>
                <a:latin typeface="Arial" panose="020B0604020202020204" pitchFamily="34" charset="0"/>
                <a:ea typeface="微軟正黑體" panose="020B0604030504040204" pitchFamily="34" charset="-120"/>
                <a:cs typeface="Arial" panose="020B0604020202020204" pitchFamily="34" charset="0"/>
              </a:rPr>
              <a:t>合約</a:t>
            </a:r>
            <a:r>
              <a:rPr lang="en-US" altLang="zh-TW" sz="22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a:t>
            </a:r>
            <a:r>
              <a:rPr lang="zh-TW" altLang="zh-TW" sz="22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公函、其他同等合約效力之文件</a:t>
            </a:r>
            <a:r>
              <a:rPr lang="en-US" altLang="zh-TW" sz="2200" b="1" dirty="0" smtClean="0">
                <a:solidFill>
                  <a:srgbClr val="FF0000"/>
                </a:solidFill>
                <a:latin typeface="Arial" panose="020B0604020202020204" pitchFamily="34" charset="0"/>
                <a:ea typeface="微軟正黑體" panose="020B0604030504040204" pitchFamily="34" charset="-120"/>
                <a:cs typeface="Arial" panose="020B0604020202020204" pitchFamily="34" charset="0"/>
              </a:rPr>
              <a:t>)</a:t>
            </a:r>
            <a:r>
              <a:rPr lang="zh-TW" altLang="zh-TW" sz="22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中載明之</a:t>
            </a:r>
            <a:r>
              <a:rPr lang="zh-TW" altLang="zh-TW" sz="2200" b="1" dirty="0" smtClean="0">
                <a:solidFill>
                  <a:srgbClr val="FF0000"/>
                </a:solidFill>
                <a:latin typeface="Arial" panose="020B0604020202020204" pitchFamily="34" charset="0"/>
                <a:ea typeface="微軟正黑體" panose="020B0604030504040204" pitchFamily="34" charset="-120"/>
                <a:cs typeface="Arial" panose="020B0604020202020204" pitchFamily="34" charset="0"/>
              </a:rPr>
              <a:t>「</a:t>
            </a:r>
            <a:r>
              <a:rPr lang="zh-TW" altLang="en-US" sz="2200" b="1" dirty="0" smtClean="0">
                <a:solidFill>
                  <a:srgbClr val="FF0000"/>
                </a:solidFill>
                <a:latin typeface="Arial" panose="020B0604020202020204" pitchFamily="34" charset="0"/>
                <a:ea typeface="微軟正黑體" panose="020B0604030504040204" pitchFamily="34" charset="-120"/>
                <a:cs typeface="Arial" panose="020B0604020202020204" pitchFamily="34" charset="0"/>
              </a:rPr>
              <a:t>元</a:t>
            </a:r>
            <a:r>
              <a:rPr lang="en-US" altLang="zh-TW" sz="2200" b="1" dirty="0" smtClean="0">
                <a:solidFill>
                  <a:srgbClr val="FF0000"/>
                </a:solidFill>
                <a:latin typeface="Arial" panose="020B0604020202020204" pitchFamily="34" charset="0"/>
                <a:ea typeface="微軟正黑體" panose="020B0604030504040204" pitchFamily="34" charset="-120"/>
                <a:cs typeface="Arial" panose="020B0604020202020204" pitchFamily="34" charset="0"/>
              </a:rPr>
              <a:t>/</a:t>
            </a:r>
            <a:r>
              <a:rPr lang="zh-TW" altLang="zh-TW" sz="2200" b="1" dirty="0" smtClean="0">
                <a:solidFill>
                  <a:srgbClr val="FF0000"/>
                </a:solidFill>
                <a:latin typeface="Arial" panose="020B0604020202020204" pitchFamily="34" charset="0"/>
                <a:ea typeface="微軟正黑體" panose="020B0604030504040204" pitchFamily="34" charset="-120"/>
                <a:cs typeface="Arial" panose="020B0604020202020204" pitchFamily="34" charset="0"/>
              </a:rPr>
              <a:t>月」金額</a:t>
            </a:r>
            <a:r>
              <a:rPr lang="zh-TW" altLang="zh-TW" sz="22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endParaRPr lang="en-US" altLang="zh-TW" sz="22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endParaRPr>
          </a:p>
          <a:p>
            <a:pPr marL="800100" lvl="1" indent="-342900" algn="just">
              <a:lnSpc>
                <a:spcPts val="3400"/>
              </a:lnSpc>
              <a:spcBef>
                <a:spcPts val="0"/>
              </a:spcBef>
              <a:spcAft>
                <a:spcPts val="0"/>
              </a:spcAft>
              <a:buFont typeface="Wingdings" panose="05000000000000000000" pitchFamily="2" charset="2"/>
              <a:buChar char="l"/>
              <a:tabLst>
                <a:tab pos="30480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zh-TW" altLang="zh-TW" sz="22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若屬「</a:t>
            </a:r>
            <a:r>
              <a:rPr lang="zh-TW" altLang="zh-TW" sz="2200" b="1" dirty="0" smtClean="0">
                <a:solidFill>
                  <a:srgbClr val="FF0000"/>
                </a:solidFill>
                <a:latin typeface="Arial" panose="020B0604020202020204" pitchFamily="34" charset="0"/>
                <a:ea typeface="微軟正黑體" panose="020B0604030504040204" pitchFamily="34" charset="-120"/>
                <a:cs typeface="Arial" panose="020B0604020202020204" pitchFamily="34" charset="0"/>
              </a:rPr>
              <a:t>按月</a:t>
            </a:r>
            <a:r>
              <a:rPr lang="zh-TW" altLang="zh-TW" sz="22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」給付，請填寫</a:t>
            </a:r>
            <a:r>
              <a:rPr lang="zh-TW" altLang="zh-TW" sz="2200" b="1" dirty="0" smtClean="0">
                <a:solidFill>
                  <a:srgbClr val="FF0000"/>
                </a:solidFill>
                <a:latin typeface="Arial" panose="020B0604020202020204" pitchFamily="34" charset="0"/>
                <a:ea typeface="微軟正黑體" panose="020B0604030504040204" pitchFamily="34" charset="-120"/>
                <a:cs typeface="Arial" panose="020B0604020202020204" pitchFamily="34" charset="0"/>
              </a:rPr>
              <a:t>每月所有津貼之加總金額</a:t>
            </a:r>
            <a:r>
              <a:rPr lang="zh-TW" altLang="zh-TW" sz="22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endParaRPr lang="en-US" altLang="zh-TW" sz="22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endParaRPr>
          </a:p>
          <a:p>
            <a:pPr marL="800100" lvl="1" indent="-342900" algn="just">
              <a:lnSpc>
                <a:spcPts val="3400"/>
              </a:lnSpc>
              <a:spcBef>
                <a:spcPts val="0"/>
              </a:spcBef>
              <a:spcAft>
                <a:spcPts val="0"/>
              </a:spcAft>
              <a:buFont typeface="Wingdings" panose="05000000000000000000" pitchFamily="2" charset="2"/>
              <a:buChar char="l"/>
              <a:tabLst>
                <a:tab pos="30480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zh-TW" altLang="zh-TW" sz="22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若</a:t>
            </a:r>
            <a:r>
              <a:rPr lang="zh-TW" altLang="zh-TW" sz="2200" dirty="0">
                <a:solidFill>
                  <a:srgbClr val="000000"/>
                </a:solidFill>
                <a:latin typeface="Arial" panose="020B0604020202020204" pitchFamily="34" charset="0"/>
                <a:ea typeface="微軟正黑體" panose="020B0604030504040204" pitchFamily="34" charset="-120"/>
                <a:cs typeface="Arial" panose="020B0604020202020204" pitchFamily="34" charset="0"/>
              </a:rPr>
              <a:t>屬「</a:t>
            </a:r>
            <a:r>
              <a:rPr lang="zh-TW" altLang="zh-TW" sz="22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一次性</a:t>
            </a:r>
            <a:r>
              <a:rPr lang="zh-TW" altLang="zh-TW" sz="2200" dirty="0">
                <a:solidFill>
                  <a:srgbClr val="000000"/>
                </a:solidFill>
                <a:latin typeface="Arial" panose="020B0604020202020204" pitchFamily="34" charset="0"/>
                <a:ea typeface="微軟正黑體" panose="020B0604030504040204" pitchFamily="34" charset="-120"/>
                <a:cs typeface="Arial" panose="020B0604020202020204" pitchFamily="34" charset="0"/>
              </a:rPr>
              <a:t>」給付，請填寫</a:t>
            </a:r>
            <a:r>
              <a:rPr lang="zh-TW" altLang="zh-TW" sz="22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合約議定之所有</a:t>
            </a:r>
            <a:r>
              <a:rPr lang="zh-TW" altLang="zh-TW" sz="2200" b="1" dirty="0" smtClean="0">
                <a:solidFill>
                  <a:srgbClr val="FF0000"/>
                </a:solidFill>
                <a:latin typeface="Arial" panose="020B0604020202020204" pitchFamily="34" charset="0"/>
                <a:ea typeface="微軟正黑體" panose="020B0604030504040204" pitchFamily="34" charset="-120"/>
                <a:cs typeface="Arial" panose="020B0604020202020204" pitchFamily="34" charset="0"/>
              </a:rPr>
              <a:t>津貼加</a:t>
            </a:r>
            <a:r>
              <a:rPr lang="zh-TW" altLang="zh-TW" sz="22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總金額除</a:t>
            </a:r>
            <a:r>
              <a:rPr lang="zh-TW" altLang="en-US" sz="22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以</a:t>
            </a:r>
            <a:r>
              <a:rPr lang="zh-TW" altLang="zh-TW" sz="22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實習</a:t>
            </a:r>
            <a:r>
              <a:rPr lang="zh-TW" altLang="zh-TW" sz="2200" b="1" dirty="0" smtClean="0">
                <a:solidFill>
                  <a:srgbClr val="FF0000"/>
                </a:solidFill>
                <a:latin typeface="Arial" panose="020B0604020202020204" pitchFamily="34" charset="0"/>
                <a:ea typeface="微軟正黑體" panose="020B0604030504040204" pitchFamily="34" charset="-120"/>
                <a:cs typeface="Arial" panose="020B0604020202020204" pitchFamily="34" charset="0"/>
              </a:rPr>
              <a:t>月份</a:t>
            </a:r>
            <a:r>
              <a:rPr lang="zh-TW" altLang="zh-TW" sz="2200" dirty="0">
                <a:solidFill>
                  <a:srgbClr val="000000"/>
                </a:solidFill>
                <a:latin typeface="Arial" panose="020B0604020202020204" pitchFamily="34" charset="0"/>
                <a:ea typeface="微軟正黑體" panose="020B0604030504040204" pitchFamily="34" charset="-120"/>
                <a:cs typeface="Arial" panose="020B0604020202020204" pitchFamily="34" charset="0"/>
              </a:rPr>
              <a:t>的金額</a:t>
            </a:r>
            <a:r>
              <a:rPr lang="zh-TW" altLang="zh-TW" sz="22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endParaRPr lang="en-US" altLang="zh-TW" sz="22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endParaRPr>
          </a:p>
          <a:p>
            <a:pPr marL="800100" lvl="1" indent="-342900" algn="just">
              <a:lnSpc>
                <a:spcPts val="3400"/>
              </a:lnSpc>
              <a:spcBef>
                <a:spcPts val="0"/>
              </a:spcBef>
              <a:spcAft>
                <a:spcPts val="0"/>
              </a:spcAft>
              <a:buFont typeface="Wingdings" panose="05000000000000000000" pitchFamily="2" charset="2"/>
              <a:buChar char="l"/>
              <a:tabLst>
                <a:tab pos="30480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zh-TW" altLang="zh-TW" sz="22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若</a:t>
            </a:r>
            <a:r>
              <a:rPr lang="zh-TW" altLang="zh-TW" sz="2200" dirty="0">
                <a:solidFill>
                  <a:srgbClr val="000000"/>
                </a:solidFill>
                <a:latin typeface="Arial" panose="020B0604020202020204" pitchFamily="34" charset="0"/>
                <a:ea typeface="微軟正黑體" panose="020B0604030504040204" pitchFamily="34" charset="-120"/>
                <a:cs typeface="Arial" panose="020B0604020202020204" pitchFamily="34" charset="0"/>
              </a:rPr>
              <a:t>屬「</a:t>
            </a:r>
            <a:r>
              <a:rPr lang="zh-TW" altLang="zh-TW" sz="22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其他</a:t>
            </a:r>
            <a:r>
              <a:rPr lang="zh-TW" altLang="zh-TW" sz="2200" dirty="0">
                <a:solidFill>
                  <a:srgbClr val="000000"/>
                </a:solidFill>
                <a:latin typeface="Arial" panose="020B0604020202020204" pitchFamily="34" charset="0"/>
                <a:ea typeface="微軟正黑體" panose="020B0604030504040204" pitchFamily="34" charset="-120"/>
                <a:cs typeface="Arial" panose="020B0604020202020204" pitchFamily="34" charset="0"/>
              </a:rPr>
              <a:t>」給付，請填寫</a:t>
            </a:r>
            <a:r>
              <a:rPr lang="zh-TW" altLang="zh-TW" sz="22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合約中各給付週期所議定金額，並換算為每月給付</a:t>
            </a:r>
            <a:r>
              <a:rPr lang="zh-TW" altLang="zh-TW" sz="2200" dirty="0">
                <a:solidFill>
                  <a:srgbClr val="000000"/>
                </a:solidFill>
                <a:latin typeface="Arial" panose="020B0604020202020204" pitchFamily="34" charset="0"/>
                <a:ea typeface="微軟正黑體" panose="020B0604030504040204" pitchFamily="34" charset="-120"/>
                <a:cs typeface="Arial" panose="020B0604020202020204" pitchFamily="34" charset="0"/>
              </a:rPr>
              <a:t>的金額</a:t>
            </a:r>
            <a:r>
              <a:rPr lang="zh-TW" altLang="zh-TW" sz="22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zh-TW" sz="22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例如</a:t>
            </a:r>
            <a:r>
              <a:rPr lang="zh-TW" altLang="zh-TW" sz="2200" dirty="0">
                <a:solidFill>
                  <a:srgbClr val="000000"/>
                </a:solidFill>
                <a:latin typeface="Arial" panose="020B0604020202020204" pitchFamily="34" charset="0"/>
                <a:ea typeface="微軟正黑體" panose="020B0604030504040204" pitchFamily="34" charset="-120"/>
                <a:cs typeface="Arial" panose="020B0604020202020204" pitchFamily="34" charset="0"/>
              </a:rPr>
              <a:t>：學生至</a:t>
            </a:r>
            <a:r>
              <a:rPr lang="en-US" altLang="zh-TW" sz="2200" dirty="0">
                <a:solidFill>
                  <a:srgbClr val="000000"/>
                </a:solidFill>
                <a:latin typeface="Arial" panose="020B0604020202020204" pitchFamily="34" charset="0"/>
                <a:ea typeface="微軟正黑體" panose="020B0604030504040204" pitchFamily="34" charset="-120"/>
                <a:cs typeface="Arial" panose="020B0604020202020204" pitchFamily="34" charset="0"/>
              </a:rPr>
              <a:t>D</a:t>
            </a:r>
            <a:r>
              <a:rPr lang="zh-TW" altLang="zh-TW" sz="2200" dirty="0">
                <a:solidFill>
                  <a:srgbClr val="000000"/>
                </a:solidFill>
                <a:latin typeface="Arial" panose="020B0604020202020204" pitchFamily="34" charset="0"/>
                <a:ea typeface="微軟正黑體" panose="020B0604030504040204" pitchFamily="34" charset="-120"/>
                <a:cs typeface="Arial" panose="020B0604020202020204" pitchFamily="34" charset="0"/>
              </a:rPr>
              <a:t>機構實習</a:t>
            </a:r>
            <a:r>
              <a:rPr lang="en-US" altLang="zh-TW" sz="2200" dirty="0">
                <a:solidFill>
                  <a:srgbClr val="000000"/>
                </a:solidFill>
                <a:latin typeface="Arial" panose="020B0604020202020204" pitchFamily="34" charset="0"/>
                <a:ea typeface="微軟正黑體" panose="020B0604030504040204" pitchFamily="34" charset="-120"/>
                <a:cs typeface="Arial" panose="020B0604020202020204" pitchFamily="34" charset="0"/>
              </a:rPr>
              <a:t>1</a:t>
            </a:r>
            <a:r>
              <a:rPr lang="zh-TW" altLang="zh-TW" sz="2200" dirty="0">
                <a:solidFill>
                  <a:srgbClr val="000000"/>
                </a:solidFill>
                <a:latin typeface="Arial" panose="020B0604020202020204" pitchFamily="34" charset="0"/>
                <a:ea typeface="微軟正黑體" panose="020B0604030504040204" pitchFamily="34" charset="-120"/>
                <a:cs typeface="Arial" panose="020B0604020202020204" pitchFamily="34" charset="0"/>
              </a:rPr>
              <a:t>年，學校與</a:t>
            </a:r>
            <a:r>
              <a:rPr lang="en-US" altLang="zh-TW" sz="2200" dirty="0">
                <a:solidFill>
                  <a:srgbClr val="000000"/>
                </a:solidFill>
                <a:latin typeface="Arial" panose="020B0604020202020204" pitchFamily="34" charset="0"/>
                <a:ea typeface="微軟正黑體" panose="020B0604030504040204" pitchFamily="34" charset="-120"/>
                <a:cs typeface="Arial" panose="020B0604020202020204" pitchFamily="34" charset="0"/>
              </a:rPr>
              <a:t>D</a:t>
            </a:r>
            <a:r>
              <a:rPr lang="zh-TW" altLang="zh-TW" sz="2200" dirty="0">
                <a:solidFill>
                  <a:srgbClr val="000000"/>
                </a:solidFill>
                <a:latin typeface="Arial" panose="020B0604020202020204" pitchFamily="34" charset="0"/>
                <a:ea typeface="微軟正黑體" panose="020B0604030504040204" pitchFamily="34" charset="-120"/>
                <a:cs typeface="Arial" panose="020B0604020202020204" pitchFamily="34" charset="0"/>
              </a:rPr>
              <a:t>機構於實習合約中議定，若公司營運狀況穩定且學生實習表現優異，每季</a:t>
            </a:r>
            <a:r>
              <a:rPr lang="en-US" altLang="zh-TW" sz="2200" dirty="0">
                <a:solidFill>
                  <a:srgbClr val="000000"/>
                </a:solidFill>
                <a:latin typeface="Arial" panose="020B0604020202020204" pitchFamily="34" charset="0"/>
                <a:ea typeface="微軟正黑體" panose="020B0604030504040204" pitchFamily="34" charset="-120"/>
                <a:cs typeface="Arial" panose="020B0604020202020204" pitchFamily="34" charset="0"/>
              </a:rPr>
              <a:t>(3</a:t>
            </a:r>
            <a:r>
              <a:rPr lang="zh-TW" altLang="en-US" sz="2200" dirty="0">
                <a:solidFill>
                  <a:srgbClr val="000000"/>
                </a:solidFill>
                <a:latin typeface="Arial" panose="020B0604020202020204" pitchFamily="34" charset="0"/>
                <a:ea typeface="微軟正黑體" panose="020B0604030504040204" pitchFamily="34" charset="-120"/>
                <a:cs typeface="Arial" panose="020B0604020202020204" pitchFamily="34" charset="0"/>
              </a:rPr>
              <a:t>個月</a:t>
            </a:r>
            <a:r>
              <a:rPr lang="en-US" altLang="zh-TW" sz="2200" dirty="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zh-TW" sz="2200" dirty="0">
                <a:solidFill>
                  <a:srgbClr val="000000"/>
                </a:solidFill>
                <a:latin typeface="Arial" panose="020B0604020202020204" pitchFamily="34" charset="0"/>
                <a:ea typeface="微軟正黑體" panose="020B0604030504040204" pitchFamily="34" charset="-120"/>
                <a:cs typeface="Arial" panose="020B0604020202020204" pitchFamily="34" charset="0"/>
              </a:rPr>
              <a:t>將給付</a:t>
            </a:r>
            <a:r>
              <a:rPr lang="en-US" altLang="zh-TW" sz="2200" dirty="0">
                <a:solidFill>
                  <a:srgbClr val="000000"/>
                </a:solidFill>
                <a:latin typeface="Arial" panose="020B0604020202020204" pitchFamily="34" charset="0"/>
                <a:ea typeface="微軟正黑體" panose="020B0604030504040204" pitchFamily="34" charset="-120"/>
                <a:cs typeface="Arial" panose="020B0604020202020204" pitchFamily="34" charset="0"/>
              </a:rPr>
              <a:t>10,000</a:t>
            </a:r>
            <a:r>
              <a:rPr lang="zh-TW" altLang="zh-TW" sz="2200" dirty="0">
                <a:solidFill>
                  <a:srgbClr val="000000"/>
                </a:solidFill>
                <a:latin typeface="Arial" panose="020B0604020202020204" pitchFamily="34" charset="0"/>
                <a:ea typeface="微軟正黑體" panose="020B0604030504040204" pitchFamily="34" charset="-120"/>
                <a:cs typeface="Arial" panose="020B0604020202020204" pitchFamily="34" charset="0"/>
              </a:rPr>
              <a:t>元實習津貼及</a:t>
            </a:r>
            <a:r>
              <a:rPr lang="en-US" altLang="zh-TW" sz="2200" dirty="0">
                <a:solidFill>
                  <a:srgbClr val="000000"/>
                </a:solidFill>
                <a:latin typeface="Arial" panose="020B0604020202020204" pitchFamily="34" charset="0"/>
                <a:ea typeface="微軟正黑體" panose="020B0604030504040204" pitchFamily="34" charset="-120"/>
                <a:cs typeface="Arial" panose="020B0604020202020204" pitchFamily="34" charset="0"/>
              </a:rPr>
              <a:t>5,000</a:t>
            </a:r>
            <a:r>
              <a:rPr lang="zh-TW" altLang="zh-TW" sz="2200" dirty="0">
                <a:solidFill>
                  <a:srgbClr val="000000"/>
                </a:solidFill>
                <a:latin typeface="Arial" panose="020B0604020202020204" pitchFamily="34" charset="0"/>
                <a:ea typeface="微軟正黑體" panose="020B0604030504040204" pitchFamily="34" charset="-120"/>
                <a:cs typeface="Arial" panose="020B0604020202020204" pitchFamily="34" charset="0"/>
              </a:rPr>
              <a:t>元績效津貼。</a:t>
            </a:r>
            <a:r>
              <a:rPr lang="zh-TW" altLang="en-US" sz="2200" dirty="0">
                <a:solidFill>
                  <a:srgbClr val="000000"/>
                </a:solidFill>
                <a:latin typeface="Arial" panose="020B0604020202020204" pitchFamily="34" charset="0"/>
                <a:ea typeface="微軟正黑體" panose="020B0604030504040204" pitchFamily="34" charset="-120"/>
                <a:cs typeface="Arial" panose="020B0604020202020204" pitchFamily="34" charset="0"/>
              </a:rPr>
              <a:t>其金額</a:t>
            </a:r>
            <a:r>
              <a:rPr lang="zh-TW" altLang="zh-TW" sz="2200" dirty="0">
                <a:solidFill>
                  <a:srgbClr val="000000"/>
                </a:solidFill>
                <a:latin typeface="Arial" panose="020B0604020202020204" pitchFamily="34" charset="0"/>
                <a:ea typeface="微軟正黑體" panose="020B0604030504040204" pitchFamily="34" charset="-120"/>
                <a:cs typeface="Arial" panose="020B0604020202020204" pitchFamily="34" charset="0"/>
              </a:rPr>
              <a:t>請填</a:t>
            </a:r>
            <a:r>
              <a:rPr lang="zh-TW" altLang="en-US" sz="2200" dirty="0">
                <a:solidFill>
                  <a:srgbClr val="000000"/>
                </a:solidFill>
                <a:latin typeface="Arial" panose="020B0604020202020204" pitchFamily="34" charset="0"/>
                <a:ea typeface="微軟正黑體" panose="020B0604030504040204" pitchFamily="34" charset="-120"/>
                <a:cs typeface="Arial" panose="020B0604020202020204" pitchFamily="34" charset="0"/>
              </a:rPr>
              <a:t>報</a:t>
            </a:r>
            <a:r>
              <a:rPr lang="en-US" altLang="zh-TW" sz="2200" dirty="0">
                <a:solidFill>
                  <a:srgbClr val="000000"/>
                </a:solidFill>
                <a:latin typeface="Arial" panose="020B0604020202020204" pitchFamily="34" charset="0"/>
                <a:ea typeface="微軟正黑體" panose="020B0604030504040204" pitchFamily="34" charset="-120"/>
                <a:cs typeface="Arial" panose="020B0604020202020204" pitchFamily="34" charset="0"/>
              </a:rPr>
              <a:t>5,000</a:t>
            </a:r>
            <a:r>
              <a:rPr lang="zh-TW" altLang="zh-TW" sz="2200" dirty="0">
                <a:solidFill>
                  <a:srgbClr val="000000"/>
                </a:solidFill>
                <a:latin typeface="Arial" panose="020B0604020202020204" pitchFamily="34" charset="0"/>
                <a:ea typeface="微軟正黑體" panose="020B0604030504040204" pitchFamily="34" charset="-120"/>
                <a:cs typeface="Arial" panose="020B0604020202020204" pitchFamily="34" charset="0"/>
              </a:rPr>
              <a:t>元</a:t>
            </a:r>
            <a:r>
              <a:rPr lang="en-US" altLang="zh-TW" sz="2200" dirty="0">
                <a:solidFill>
                  <a:srgbClr val="000000"/>
                </a:solidFill>
                <a:latin typeface="Arial" panose="020B0604020202020204" pitchFamily="34" charset="0"/>
                <a:ea typeface="微軟正黑體" panose="020B0604030504040204" pitchFamily="34" charset="-120"/>
                <a:cs typeface="Arial" panose="020B0604020202020204" pitchFamily="34" charset="0"/>
              </a:rPr>
              <a:t>((10,000+5,000)</a:t>
            </a:r>
            <a:r>
              <a:rPr lang="zh-TW" altLang="en-US" sz="2200" dirty="0">
                <a:solidFill>
                  <a:srgbClr val="000000"/>
                </a:solidFill>
                <a:latin typeface="Arial" panose="020B0604020202020204" pitchFamily="34" charset="0"/>
                <a:ea typeface="微軟正黑體" panose="020B0604030504040204" pitchFamily="34" charset="-120"/>
                <a:cs typeface="Arial" panose="020B0604020202020204" pitchFamily="34" charset="0"/>
              </a:rPr>
              <a:t>元</a:t>
            </a:r>
            <a:r>
              <a:rPr lang="en-US" altLang="zh-TW" sz="2200" dirty="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en-US" sz="2200" dirty="0">
                <a:solidFill>
                  <a:srgbClr val="000000"/>
                </a:solidFill>
                <a:latin typeface="Arial" panose="020B0604020202020204" pitchFamily="34" charset="0"/>
                <a:ea typeface="微軟正黑體" panose="020B0604030504040204" pitchFamily="34" charset="-120"/>
                <a:cs typeface="Arial" panose="020B0604020202020204" pitchFamily="34" charset="0"/>
              </a:rPr>
              <a:t>季</a:t>
            </a:r>
            <a:r>
              <a:rPr lang="en-US" altLang="zh-TW" sz="2200" dirty="0">
                <a:solidFill>
                  <a:srgbClr val="000000"/>
                </a:solidFill>
                <a:latin typeface="Arial" panose="020B0604020202020204" pitchFamily="34" charset="0"/>
                <a:ea typeface="微軟正黑體" panose="020B0604030504040204" pitchFamily="34" charset="-120"/>
                <a:cs typeface="Arial" panose="020B0604020202020204" pitchFamily="34" charset="0"/>
              </a:rPr>
              <a:t>×4</a:t>
            </a:r>
            <a:r>
              <a:rPr lang="zh-TW" altLang="en-US" sz="2200" dirty="0">
                <a:solidFill>
                  <a:srgbClr val="000000"/>
                </a:solidFill>
                <a:latin typeface="Arial" panose="020B0604020202020204" pitchFamily="34" charset="0"/>
                <a:ea typeface="微軟正黑體" panose="020B0604030504040204" pitchFamily="34" charset="-120"/>
                <a:cs typeface="Arial" panose="020B0604020202020204" pitchFamily="34" charset="0"/>
              </a:rPr>
              <a:t>季</a:t>
            </a:r>
            <a:r>
              <a:rPr lang="en-US" altLang="zh-TW" sz="2200" dirty="0">
                <a:solidFill>
                  <a:srgbClr val="000000"/>
                </a:solidFill>
                <a:latin typeface="Arial" panose="020B0604020202020204" pitchFamily="34" charset="0"/>
                <a:ea typeface="微軟正黑體" panose="020B0604030504040204" pitchFamily="34" charset="-120"/>
                <a:cs typeface="Arial" panose="020B0604020202020204" pitchFamily="34" charset="0"/>
                <a:sym typeface="Wingdings 2" panose="05020102010507070707" pitchFamily="18" charset="2"/>
              </a:rPr>
              <a:t>÷12</a:t>
            </a:r>
            <a:r>
              <a:rPr lang="zh-TW" altLang="en-US" sz="2200" dirty="0">
                <a:solidFill>
                  <a:srgbClr val="000000"/>
                </a:solidFill>
                <a:latin typeface="Arial" panose="020B0604020202020204" pitchFamily="34" charset="0"/>
                <a:ea typeface="微軟正黑體" panose="020B0604030504040204" pitchFamily="34" charset="-120"/>
                <a:cs typeface="Arial" panose="020B0604020202020204" pitchFamily="34" charset="0"/>
                <a:sym typeface="Wingdings 2" panose="05020102010507070707" pitchFamily="18" charset="2"/>
              </a:rPr>
              <a:t>個月</a:t>
            </a:r>
            <a:r>
              <a:rPr lang="en-US" altLang="zh-TW" sz="2200" dirty="0">
                <a:solidFill>
                  <a:srgbClr val="000000"/>
                </a:solidFill>
                <a:latin typeface="Arial" panose="020B0604020202020204" pitchFamily="34" charset="0"/>
                <a:ea typeface="微軟正黑體" panose="020B0604030504040204" pitchFamily="34" charset="-120"/>
                <a:cs typeface="Arial" panose="020B0604020202020204" pitchFamily="34" charset="0"/>
                <a:sym typeface="Wingdings 2" panose="05020102010507070707" pitchFamily="18" charset="2"/>
              </a:rPr>
              <a:t>=</a:t>
            </a:r>
            <a:r>
              <a:rPr lang="en-US" altLang="zh-TW" sz="2200" dirty="0">
                <a:solidFill>
                  <a:srgbClr val="000000"/>
                </a:solidFill>
                <a:latin typeface="Arial" panose="020B0604020202020204" pitchFamily="34" charset="0"/>
                <a:ea typeface="微軟正黑體" panose="020B0604030504040204" pitchFamily="34" charset="-120"/>
                <a:cs typeface="Arial" panose="020B0604020202020204" pitchFamily="34" charset="0"/>
              </a:rPr>
              <a:t>5,000</a:t>
            </a:r>
            <a:r>
              <a:rPr lang="zh-TW" altLang="en-US" sz="2200" dirty="0">
                <a:solidFill>
                  <a:srgbClr val="000000"/>
                </a:solidFill>
                <a:latin typeface="Arial" panose="020B0604020202020204" pitchFamily="34" charset="0"/>
                <a:ea typeface="微軟正黑體" panose="020B0604030504040204" pitchFamily="34" charset="-120"/>
                <a:cs typeface="Arial" panose="020B0604020202020204" pitchFamily="34" charset="0"/>
              </a:rPr>
              <a:t>元</a:t>
            </a:r>
            <a:r>
              <a:rPr lang="en-US" altLang="zh-TW" sz="2200" dirty="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en-US" sz="2200" dirty="0">
                <a:solidFill>
                  <a:srgbClr val="000000"/>
                </a:solidFill>
                <a:latin typeface="Arial" panose="020B0604020202020204" pitchFamily="34" charset="0"/>
                <a:ea typeface="微軟正黑體" panose="020B0604030504040204" pitchFamily="34" charset="-120"/>
                <a:cs typeface="Arial" panose="020B0604020202020204" pitchFamily="34" charset="0"/>
              </a:rPr>
              <a:t>月</a:t>
            </a:r>
            <a:r>
              <a:rPr lang="en-US" altLang="zh-TW" sz="2200" dirty="0">
                <a:solidFill>
                  <a:srgbClr val="000000"/>
                </a:solidFill>
                <a:latin typeface="Arial" panose="020B0604020202020204" pitchFamily="34" charset="0"/>
                <a:ea typeface="微軟正黑體" panose="020B0604030504040204" pitchFamily="34" charset="-120"/>
                <a:cs typeface="Arial" panose="020B0604020202020204" pitchFamily="34" charset="0"/>
              </a:rPr>
              <a:t>) </a:t>
            </a:r>
            <a:r>
              <a:rPr lang="zh-TW" altLang="zh-TW" sz="2200" dirty="0">
                <a:solidFill>
                  <a:srgbClr val="000000"/>
                </a:solidFill>
                <a:latin typeface="Arial" panose="020B0604020202020204" pitchFamily="34" charset="0"/>
                <a:ea typeface="微軟正黑體" panose="020B0604030504040204" pitchFamily="34" charset="-120"/>
                <a:cs typeface="Arial" panose="020B0604020202020204" pitchFamily="34" charset="0"/>
              </a:rPr>
              <a:t>。</a:t>
            </a:r>
            <a:endParaRPr lang="en-US" altLang="zh-TW" sz="2200" dirty="0">
              <a:solidFill>
                <a:srgbClr val="000000"/>
              </a:solidFill>
              <a:latin typeface="Arial" panose="020B0604020202020204" pitchFamily="34" charset="0"/>
              <a:ea typeface="微軟正黑體" panose="020B0604030504040204" pitchFamily="34" charset="-120"/>
              <a:cs typeface="Arial" panose="020B0604020202020204" pitchFamily="34" charset="0"/>
            </a:endParaRPr>
          </a:p>
          <a:p>
            <a:pPr marL="800100" lvl="1" indent="-342900" algn="just">
              <a:lnSpc>
                <a:spcPts val="3400"/>
              </a:lnSpc>
              <a:spcBef>
                <a:spcPts val="0"/>
              </a:spcBef>
              <a:spcAft>
                <a:spcPts val="0"/>
              </a:spcAft>
              <a:buFont typeface="Wingdings" panose="05000000000000000000" pitchFamily="2" charset="2"/>
              <a:buChar char="l"/>
              <a:tabLst>
                <a:tab pos="30480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endParaRPr lang="en-US" altLang="zh-TW" sz="2200" b="1" dirty="0" smtClean="0">
              <a:solidFill>
                <a:srgbClr val="0000FF"/>
              </a:solidFill>
              <a:latin typeface="Arial" panose="020B0604020202020204" pitchFamily="34" charset="0"/>
              <a:ea typeface="微軟正黑體" panose="020B0604030504040204" pitchFamily="34" charset="-120"/>
              <a:cs typeface="Arial" panose="020B0604020202020204" pitchFamily="34" charset="0"/>
            </a:endParaRPr>
          </a:p>
        </p:txBody>
      </p:sp>
      <p:graphicFrame>
        <p:nvGraphicFramePr>
          <p:cNvPr id="8" name="表格 7"/>
          <p:cNvGraphicFramePr>
            <a:graphicFrameLocks noGrp="1"/>
          </p:cNvGraphicFramePr>
          <p:nvPr>
            <p:extLst>
              <p:ext uri="{D42A27DB-BD31-4B8C-83A1-F6EECF244321}">
                <p14:modId xmlns:p14="http://schemas.microsoft.com/office/powerpoint/2010/main" val="1910435587"/>
              </p:ext>
            </p:extLst>
          </p:nvPr>
        </p:nvGraphicFramePr>
        <p:xfrm>
          <a:off x="137830" y="861666"/>
          <a:ext cx="11895672" cy="1982118"/>
        </p:xfrm>
        <a:graphic>
          <a:graphicData uri="http://schemas.openxmlformats.org/drawingml/2006/table">
            <a:tbl>
              <a:tblPr firstRow="1" firstCol="1" bandRow="1"/>
              <a:tblGrid>
                <a:gridCol w="246218">
                  <a:extLst>
                    <a:ext uri="{9D8B030D-6E8A-4147-A177-3AD203B41FA5}">
                      <a16:colId xmlns:a16="http://schemas.microsoft.com/office/drawing/2014/main" val="4008184815"/>
                    </a:ext>
                  </a:extLst>
                </a:gridCol>
                <a:gridCol w="201168">
                  <a:extLst>
                    <a:ext uri="{9D8B030D-6E8A-4147-A177-3AD203B41FA5}">
                      <a16:colId xmlns:a16="http://schemas.microsoft.com/office/drawing/2014/main" val="2150226042"/>
                    </a:ext>
                  </a:extLst>
                </a:gridCol>
                <a:gridCol w="173736">
                  <a:extLst>
                    <a:ext uri="{9D8B030D-6E8A-4147-A177-3AD203B41FA5}">
                      <a16:colId xmlns:a16="http://schemas.microsoft.com/office/drawing/2014/main" val="556411653"/>
                    </a:ext>
                  </a:extLst>
                </a:gridCol>
                <a:gridCol w="192024">
                  <a:extLst>
                    <a:ext uri="{9D8B030D-6E8A-4147-A177-3AD203B41FA5}">
                      <a16:colId xmlns:a16="http://schemas.microsoft.com/office/drawing/2014/main" val="1735472475"/>
                    </a:ext>
                  </a:extLst>
                </a:gridCol>
                <a:gridCol w="210312">
                  <a:extLst>
                    <a:ext uri="{9D8B030D-6E8A-4147-A177-3AD203B41FA5}">
                      <a16:colId xmlns:a16="http://schemas.microsoft.com/office/drawing/2014/main" val="2570597361"/>
                    </a:ext>
                  </a:extLst>
                </a:gridCol>
                <a:gridCol w="210312">
                  <a:extLst>
                    <a:ext uri="{9D8B030D-6E8A-4147-A177-3AD203B41FA5}">
                      <a16:colId xmlns:a16="http://schemas.microsoft.com/office/drawing/2014/main" val="3705450189"/>
                    </a:ext>
                  </a:extLst>
                </a:gridCol>
                <a:gridCol w="402336">
                  <a:extLst>
                    <a:ext uri="{9D8B030D-6E8A-4147-A177-3AD203B41FA5}">
                      <a16:colId xmlns:a16="http://schemas.microsoft.com/office/drawing/2014/main" val="1272193864"/>
                    </a:ext>
                  </a:extLst>
                </a:gridCol>
                <a:gridCol w="411480">
                  <a:extLst>
                    <a:ext uri="{9D8B030D-6E8A-4147-A177-3AD203B41FA5}">
                      <a16:colId xmlns:a16="http://schemas.microsoft.com/office/drawing/2014/main" val="3889374029"/>
                    </a:ext>
                  </a:extLst>
                </a:gridCol>
                <a:gridCol w="585216">
                  <a:extLst>
                    <a:ext uri="{9D8B030D-6E8A-4147-A177-3AD203B41FA5}">
                      <a16:colId xmlns:a16="http://schemas.microsoft.com/office/drawing/2014/main" val="843182655"/>
                    </a:ext>
                  </a:extLst>
                </a:gridCol>
                <a:gridCol w="731520">
                  <a:extLst>
                    <a:ext uri="{9D8B030D-6E8A-4147-A177-3AD203B41FA5}">
                      <a16:colId xmlns:a16="http://schemas.microsoft.com/office/drawing/2014/main" val="1630442864"/>
                    </a:ext>
                  </a:extLst>
                </a:gridCol>
                <a:gridCol w="621792">
                  <a:extLst>
                    <a:ext uri="{9D8B030D-6E8A-4147-A177-3AD203B41FA5}">
                      <a16:colId xmlns:a16="http://schemas.microsoft.com/office/drawing/2014/main" val="3503463009"/>
                    </a:ext>
                  </a:extLst>
                </a:gridCol>
                <a:gridCol w="621792">
                  <a:extLst>
                    <a:ext uri="{9D8B030D-6E8A-4147-A177-3AD203B41FA5}">
                      <a16:colId xmlns:a16="http://schemas.microsoft.com/office/drawing/2014/main" val="4286134012"/>
                    </a:ext>
                  </a:extLst>
                </a:gridCol>
                <a:gridCol w="557784">
                  <a:extLst>
                    <a:ext uri="{9D8B030D-6E8A-4147-A177-3AD203B41FA5}">
                      <a16:colId xmlns:a16="http://schemas.microsoft.com/office/drawing/2014/main" val="4278511865"/>
                    </a:ext>
                  </a:extLst>
                </a:gridCol>
                <a:gridCol w="649224">
                  <a:extLst>
                    <a:ext uri="{9D8B030D-6E8A-4147-A177-3AD203B41FA5}">
                      <a16:colId xmlns:a16="http://schemas.microsoft.com/office/drawing/2014/main" val="3528157265"/>
                    </a:ext>
                  </a:extLst>
                </a:gridCol>
                <a:gridCol w="850392">
                  <a:extLst>
                    <a:ext uri="{9D8B030D-6E8A-4147-A177-3AD203B41FA5}">
                      <a16:colId xmlns:a16="http://schemas.microsoft.com/office/drawing/2014/main" val="3831540940"/>
                    </a:ext>
                  </a:extLst>
                </a:gridCol>
                <a:gridCol w="585216">
                  <a:extLst>
                    <a:ext uri="{9D8B030D-6E8A-4147-A177-3AD203B41FA5}">
                      <a16:colId xmlns:a16="http://schemas.microsoft.com/office/drawing/2014/main" val="3598535930"/>
                    </a:ext>
                  </a:extLst>
                </a:gridCol>
                <a:gridCol w="548640">
                  <a:extLst>
                    <a:ext uri="{9D8B030D-6E8A-4147-A177-3AD203B41FA5}">
                      <a16:colId xmlns:a16="http://schemas.microsoft.com/office/drawing/2014/main" val="3694896986"/>
                    </a:ext>
                  </a:extLst>
                </a:gridCol>
                <a:gridCol w="749808">
                  <a:extLst>
                    <a:ext uri="{9D8B030D-6E8A-4147-A177-3AD203B41FA5}">
                      <a16:colId xmlns:a16="http://schemas.microsoft.com/office/drawing/2014/main" val="2767886972"/>
                    </a:ext>
                  </a:extLst>
                </a:gridCol>
                <a:gridCol w="493776">
                  <a:extLst>
                    <a:ext uri="{9D8B030D-6E8A-4147-A177-3AD203B41FA5}">
                      <a16:colId xmlns:a16="http://schemas.microsoft.com/office/drawing/2014/main" val="1550950004"/>
                    </a:ext>
                  </a:extLst>
                </a:gridCol>
                <a:gridCol w="484632">
                  <a:extLst>
                    <a:ext uri="{9D8B030D-6E8A-4147-A177-3AD203B41FA5}">
                      <a16:colId xmlns:a16="http://schemas.microsoft.com/office/drawing/2014/main" val="190707523"/>
                    </a:ext>
                  </a:extLst>
                </a:gridCol>
                <a:gridCol w="758952">
                  <a:extLst>
                    <a:ext uri="{9D8B030D-6E8A-4147-A177-3AD203B41FA5}">
                      <a16:colId xmlns:a16="http://schemas.microsoft.com/office/drawing/2014/main" val="2577366269"/>
                    </a:ext>
                  </a:extLst>
                </a:gridCol>
                <a:gridCol w="457200">
                  <a:extLst>
                    <a:ext uri="{9D8B030D-6E8A-4147-A177-3AD203B41FA5}">
                      <a16:colId xmlns:a16="http://schemas.microsoft.com/office/drawing/2014/main" val="1246855038"/>
                    </a:ext>
                  </a:extLst>
                </a:gridCol>
                <a:gridCol w="457200">
                  <a:extLst>
                    <a:ext uri="{9D8B030D-6E8A-4147-A177-3AD203B41FA5}">
                      <a16:colId xmlns:a16="http://schemas.microsoft.com/office/drawing/2014/main" val="3113535718"/>
                    </a:ext>
                  </a:extLst>
                </a:gridCol>
                <a:gridCol w="314505">
                  <a:extLst>
                    <a:ext uri="{9D8B030D-6E8A-4147-A177-3AD203B41FA5}">
                      <a16:colId xmlns:a16="http://schemas.microsoft.com/office/drawing/2014/main" val="594929287"/>
                    </a:ext>
                  </a:extLst>
                </a:gridCol>
                <a:gridCol w="380437">
                  <a:extLst>
                    <a:ext uri="{9D8B030D-6E8A-4147-A177-3AD203B41FA5}">
                      <a16:colId xmlns:a16="http://schemas.microsoft.com/office/drawing/2014/main" val="3722681966"/>
                    </a:ext>
                  </a:extLst>
                </a:gridCol>
              </a:tblGrid>
              <a:tr h="235614">
                <a:tc rowSpan="4">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學年度</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4">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學院</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4">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單位名稱</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4">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學制班別</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4">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實習場所國別</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實習機構資訊</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TW" altLang="en-US"/>
                    </a:p>
                  </a:txBody>
                  <a:tcPr/>
                </a:tc>
                <a:tc hMerge="1">
                  <a:txBody>
                    <a:bodyPr/>
                    <a:lstStyle/>
                    <a:p>
                      <a:endParaRPr lang="zh-TW" altLang="en-US"/>
                    </a:p>
                  </a:txBody>
                  <a:tcPr/>
                </a:tc>
                <a:tc gridSpan="2">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學生</a:t>
                      </a:r>
                      <a:r>
                        <a:rPr kumimoji="0" lang="zh-TW" sz="800" b="1" i="0" u="none" strike="noStrike" kern="1200" cap="none" normalizeH="0" baseline="0" dirty="0" smtClean="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實際實習</a:t>
                      </a: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場所</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TW" altLang="en-US"/>
                    </a:p>
                  </a:txBody>
                  <a:tcPr/>
                </a:tc>
                <a:tc gridSpan="14">
                  <a:txBody>
                    <a:bodyPr/>
                    <a:lstStyle/>
                    <a:p>
                      <a:pPr marL="0" algn="ctr" defTabSz="914400" rtl="0" eaLnBrk="1" latinLnBrk="0" hangingPunct="1">
                        <a:lnSpc>
                          <a:spcPts val="1200"/>
                        </a:lnSpc>
                        <a:spcAft>
                          <a:spcPts val="0"/>
                        </a:spcAft>
                      </a:pPr>
                      <a:r>
                        <a:rPr kumimoji="0" lang="zh-TW" sz="12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學生實習權益人次</a:t>
                      </a:r>
                    </a:p>
                  </a:txBody>
                  <a:tcPr marL="64937" marR="649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rowSpan="4">
                  <a:txBody>
                    <a:bodyPr/>
                    <a:lstStyle/>
                    <a:p>
                      <a:pPr marL="0" algn="l" defTabSz="914400" rtl="0" eaLnBrk="1" latinLnBrk="0" hangingPunct="1">
                        <a:lnSpc>
                          <a:spcPts val="1200"/>
                        </a:lnSpc>
                        <a:spcAft>
                          <a:spcPts val="0"/>
                        </a:spcAft>
                      </a:pPr>
                      <a:r>
                        <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補充說明</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39504382"/>
                  </a:ext>
                </a:extLst>
              </a:tr>
              <a:tr h="316379">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rowSpan="3">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行業別</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機構名稱</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統一編號</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縣市別</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地址</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4">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投保</a:t>
                      </a:r>
                      <a:r>
                        <a:rPr kumimoji="0" lang="zh-TW" sz="800" b="1" i="0" u="none" strike="noStrike" kern="1200" cap="none" normalizeH="0" baseline="0" dirty="0" smtClean="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情形</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gridSpan="10">
                  <a:txBody>
                    <a:bodyPr/>
                    <a:lstStyle/>
                    <a:p>
                      <a:pPr marL="0" algn="ctr" defTabSz="914400" rtl="0" eaLnBrk="1" latinLnBrk="0" hangingPunct="1">
                        <a:lnSpc>
                          <a:spcPts val="1200"/>
                        </a:lnSpc>
                        <a:spcAft>
                          <a:spcPts val="0"/>
                        </a:spcAft>
                      </a:pPr>
                      <a:r>
                        <a:rPr kumimoji="0" lang="zh-TW" altLang="zh-TW" sz="1200" b="1" i="0" u="none" strike="noStrike" kern="1200" cap="none" normalizeH="0" baseline="0" dirty="0" smtClean="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實習待遇</a:t>
                      </a:r>
                      <a:r>
                        <a:rPr kumimoji="0" lang="en-US" altLang="zh-TW" sz="1200" b="1" i="0" u="none" strike="noStrike" kern="1200" cap="none" normalizeH="0" baseline="0" dirty="0" smtClean="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en-US"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Arial" panose="020B0604020202020204" pitchFamily="34" charset="0"/>
                        </a:rPr>
                        <a:t>114.10</a:t>
                      </a:r>
                      <a:r>
                        <a:rPr kumimoji="0" lang="zh-TW"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Arial" panose="020B0604020202020204" pitchFamily="34" charset="0"/>
                        </a:rPr>
                        <a:t>期</a:t>
                      </a:r>
                      <a:r>
                        <a:rPr kumimoji="0" lang="zh-TW" altLang="en-US"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Arial" panose="020B0604020202020204" pitchFamily="34" charset="0"/>
                        </a:rPr>
                        <a:t>調整</a:t>
                      </a:r>
                      <a:r>
                        <a:rPr kumimoji="0" lang="zh-TW" altLang="zh-TW" sz="1200" b="1" i="0" u="none" strike="noStrike" kern="1200" cap="none" normalizeH="0" baseline="0" dirty="0" smtClean="0">
                          <a:ln>
                            <a:noFill/>
                          </a:ln>
                          <a:solidFill>
                            <a:srgbClr val="0000FF"/>
                          </a:solidFill>
                          <a:effectLst/>
                          <a:latin typeface="微軟正黑體" panose="020B0604030504040204" pitchFamily="34" charset="-120"/>
                          <a:ea typeface="微軟正黑體" panose="020B0604030504040204" pitchFamily="34" charset="-120"/>
                          <a:cs typeface="Arial" panose="020B0604020202020204" pitchFamily="34" charset="0"/>
                        </a:rPr>
                        <a:t>欄位</a:t>
                      </a:r>
                      <a:r>
                        <a:rPr kumimoji="0" lang="en-US" altLang="zh-TW" sz="1200" b="1" i="0" u="none" strike="noStrike" kern="1200" cap="none" normalizeH="0" baseline="0" dirty="0" smtClean="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a:t>
                      </a:r>
                      <a:endParaRPr kumimoji="0" lang="zh-TW" altLang="zh-TW" sz="12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vMerge="1">
                  <a:txBody>
                    <a:bodyPr/>
                    <a:lstStyle/>
                    <a:p>
                      <a:endParaRPr lang="zh-TW" altLang="en-US"/>
                    </a:p>
                  </a:txBody>
                  <a:tcPr/>
                </a:tc>
                <a:extLst>
                  <a:ext uri="{0D108BD9-81ED-4DB2-BD59-A6C34878D82A}">
                    <a16:rowId xmlns:a16="http://schemas.microsoft.com/office/drawing/2014/main" val="2372816307"/>
                  </a:ext>
                </a:extLst>
              </a:tr>
              <a:tr h="268837">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rowSpan="2">
                  <a:txBody>
                    <a:bodyPr/>
                    <a:lstStyle/>
                    <a:p>
                      <a:pPr marL="0" marR="71755"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僅勞保</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marL="0" marR="71755"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僅校外實習保險</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marL="0" marR="71755"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兩者皆有</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marL="0" marR="71755"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兩者皆無</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工資</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zh-TW" altLang="en-US"/>
                    </a:p>
                  </a:txBody>
                  <a:tcPr/>
                </a:tc>
                <a:tc hMerge="1">
                  <a:txBody>
                    <a:bodyPr/>
                    <a:lstStyle/>
                    <a:p>
                      <a:endParaRPr lang="zh-TW" altLang="en-US"/>
                    </a:p>
                  </a:txBody>
                  <a:tcPr/>
                </a:tc>
                <a:tc gridSpan="3">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獎學金</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zh-TW" altLang="en-US"/>
                    </a:p>
                  </a:txBody>
                  <a:tcPr/>
                </a:tc>
                <a:tc hMerge="1">
                  <a:txBody>
                    <a:bodyPr/>
                    <a:lstStyle/>
                    <a:p>
                      <a:endParaRPr lang="zh-TW" altLang="en-US"/>
                    </a:p>
                  </a:txBody>
                  <a:tcPr/>
                </a:tc>
                <a:tc gridSpan="3">
                  <a:txBody>
                    <a:bodyPr/>
                    <a:lstStyle/>
                    <a:p>
                      <a:pPr marL="0" algn="ctr" defTabSz="914400" rtl="0" eaLnBrk="1" latinLnBrk="0" hangingPunct="1">
                        <a:lnSpc>
                          <a:spcPts val="1200"/>
                        </a:lnSpc>
                        <a:spcAft>
                          <a:spcPts val="0"/>
                        </a:spcAft>
                      </a:pPr>
                      <a:r>
                        <a:rPr kumimoji="0" lang="zh-TW" sz="12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津貼</a:t>
                      </a:r>
                    </a:p>
                  </a:txBody>
                  <a:tcPr marL="64937" marR="649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hMerge="1">
                  <a:txBody>
                    <a:bodyPr/>
                    <a:lstStyle/>
                    <a:p>
                      <a:endParaRPr lang="zh-TW" altLang="en-US"/>
                    </a:p>
                  </a:txBody>
                  <a:tcPr/>
                </a:tc>
                <a:tc hMerge="1">
                  <a:txBody>
                    <a:bodyPr/>
                    <a:lstStyle/>
                    <a:p>
                      <a:endParaRPr lang="zh-TW" altLang="en-US"/>
                    </a:p>
                  </a:txBody>
                  <a:tcPr/>
                </a:tc>
                <a:tc rowSpan="2">
                  <a:txBody>
                    <a:bodyPr/>
                    <a:lstStyle/>
                    <a:p>
                      <a:pPr marL="0" marR="71755"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無</a:t>
                      </a:r>
                    </a:p>
                  </a:txBody>
                  <a:tcPr marL="64937" marR="64937" marT="0" marB="0" vert="ea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zh-TW" altLang="en-US"/>
                    </a:p>
                  </a:txBody>
                  <a:tcPr/>
                </a:tc>
                <a:extLst>
                  <a:ext uri="{0D108BD9-81ED-4DB2-BD59-A6C34878D82A}">
                    <a16:rowId xmlns:a16="http://schemas.microsoft.com/office/drawing/2014/main" val="1101165122"/>
                  </a:ext>
                </a:extLst>
              </a:tr>
              <a:tr h="338328">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a:txBody>
                    <a:bodyPr/>
                    <a:lstStyle/>
                    <a:p>
                      <a:pPr marL="0" algn="l" defTabSz="914400" rtl="0" eaLnBrk="1" latinLnBrk="0" hangingPunct="1">
                        <a:lnSpc>
                          <a:spcPts val="1200"/>
                        </a:lnSpc>
                        <a:spcAft>
                          <a:spcPts val="0"/>
                        </a:spcAft>
                      </a:pPr>
                      <a:r>
                        <a:rPr kumimoji="0" lang="zh-TW" sz="800" b="1" i="0" u="none" strike="noStrike" kern="1200" cap="none" normalizeH="0" baseline="0" dirty="0" smtClean="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給付</a:t>
                      </a: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類型</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金額</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人次</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給付類型</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金額</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人次</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algn="ctr" defTabSz="914400" rtl="0" eaLnBrk="1" latinLnBrk="0" hangingPunct="1">
                        <a:lnSpc>
                          <a:spcPts val="1200"/>
                        </a:lnSpc>
                        <a:spcAft>
                          <a:spcPts val="0"/>
                        </a:spcAft>
                      </a:pPr>
                      <a:r>
                        <a:rPr kumimoji="0" lang="zh-TW" sz="12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給付類型</a:t>
                      </a:r>
                    </a:p>
                  </a:txBody>
                  <a:tcPr marL="64937" marR="649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a:txBody>
                    <a:bodyPr/>
                    <a:lstStyle/>
                    <a:p>
                      <a:pPr marL="0" algn="ctr" defTabSz="914400" rtl="0" eaLnBrk="1" latinLnBrk="0" hangingPunct="1">
                        <a:lnSpc>
                          <a:spcPts val="1200"/>
                        </a:lnSpc>
                        <a:spcAft>
                          <a:spcPts val="0"/>
                        </a:spcAft>
                      </a:pPr>
                      <a:r>
                        <a:rPr kumimoji="0" lang="zh-TW" sz="12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金額</a:t>
                      </a:r>
                    </a:p>
                  </a:txBody>
                  <a:tcPr marL="64937" marR="649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a:txBody>
                    <a:bodyPr/>
                    <a:lstStyle/>
                    <a:p>
                      <a:pPr marL="0" algn="l" defTabSz="914400" rtl="0" eaLnBrk="1" latinLnBrk="0" hangingPunct="1">
                        <a:lnSpc>
                          <a:spcPts val="1200"/>
                        </a:lnSpc>
                        <a:spcAft>
                          <a:spcPts val="0"/>
                        </a:spcAft>
                      </a:pP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人次</a:t>
                      </a: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zh-TW" altLang="en-US"/>
                    </a:p>
                  </a:txBody>
                  <a:tcPr/>
                </a:tc>
                <a:tc vMerge="1">
                  <a:txBody>
                    <a:bodyPr/>
                    <a:lstStyle/>
                    <a:p>
                      <a:endParaRPr lang="zh-TW" altLang="en-US"/>
                    </a:p>
                  </a:txBody>
                  <a:tcPr/>
                </a:tc>
                <a:extLst>
                  <a:ext uri="{0D108BD9-81ED-4DB2-BD59-A6C34878D82A}">
                    <a16:rowId xmlns:a16="http://schemas.microsoft.com/office/drawing/2014/main" val="1477393347"/>
                  </a:ext>
                </a:extLst>
              </a:tr>
              <a:tr h="678835">
                <a:tc>
                  <a:txBody>
                    <a:bodyPr/>
                    <a:lstStyle/>
                    <a:p>
                      <a:pPr marL="0" algn="l"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altLang="zh-TW" sz="800" b="1" i="0" u="none" strike="noStrike" kern="1200" cap="none" normalizeH="0" baseline="0" dirty="0" smtClean="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zh-TW" sz="800" b="1" i="0" u="none" strike="noStrike" kern="1200" cap="none" normalizeH="0" baseline="0" dirty="0" smtClean="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月薪</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p>
                      <a:pPr marL="0" algn="l" defTabSz="914400" rtl="0" eaLnBrk="1" latinLnBrk="0" hangingPunct="1">
                        <a:lnSpc>
                          <a:spcPts val="1200"/>
                        </a:lnSpc>
                        <a:spcAft>
                          <a:spcPts val="0"/>
                        </a:spcAft>
                      </a:pPr>
                      <a:r>
                        <a:rPr kumimoji="0" lang="en-US" altLang="zh-TW" sz="800" b="1" i="0" u="none" strike="noStrike" kern="1200" cap="none" normalizeH="0" baseline="0" dirty="0" smtClean="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zh-TW" sz="800" b="1" i="0" u="none" strike="noStrike" kern="1200" cap="none" normalizeH="0" baseline="0" dirty="0" smtClean="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時</a:t>
                      </a: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薪</a:t>
                      </a:r>
                    </a:p>
                    <a:p>
                      <a:pPr marL="0" marR="0" indent="0" algn="l" defTabSz="914400" rtl="0" eaLnBrk="1" fontAlgn="auto" latinLnBrk="0" hangingPunct="1">
                        <a:lnSpc>
                          <a:spcPts val="1200"/>
                        </a:lnSpc>
                        <a:spcBef>
                          <a:spcPts val="0"/>
                        </a:spcBef>
                        <a:spcAft>
                          <a:spcPts val="0"/>
                        </a:spcAft>
                        <a:buClrTx/>
                        <a:buSzTx/>
                        <a:buFontTx/>
                        <a:buNone/>
                        <a:tabLst/>
                        <a:defRPr/>
                      </a:pPr>
                      <a:r>
                        <a:rPr kumimoji="0" lang="en-US" altLang="zh-TW" sz="800" b="1" i="0" u="none" strike="noStrike" kern="1200" cap="none" normalizeH="0" baseline="0" dirty="0" smtClean="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zh-TW" sz="800" b="1" i="0" u="none" strike="noStrike" kern="1200" cap="none" normalizeH="0" baseline="0" dirty="0" smtClean="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其他：</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algn="l"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algn="l"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algn="l" defTabSz="914400" rtl="0" eaLnBrk="1" latinLnBrk="0" hangingPunct="1">
                        <a:lnSpc>
                          <a:spcPts val="1200"/>
                        </a:lnSpc>
                        <a:spcAft>
                          <a:spcPts val="0"/>
                        </a:spcAft>
                      </a:pPr>
                      <a:r>
                        <a:rPr kumimoji="0" lang="en-US" altLang="zh-TW" sz="800" b="1" i="0" u="none" strike="noStrike" kern="1200" cap="none" normalizeH="0" baseline="0" dirty="0" smtClean="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zh-TW" sz="800" b="1" i="0" u="none" strike="noStrike" kern="1200" cap="none" normalizeH="0" baseline="0" dirty="0" smtClean="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月</a:t>
                      </a: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給</a:t>
                      </a:r>
                    </a:p>
                    <a:p>
                      <a:pPr marL="0" algn="l" defTabSz="914400" rtl="0" eaLnBrk="1" latinLnBrk="0" hangingPunct="1">
                        <a:lnSpc>
                          <a:spcPts val="1200"/>
                        </a:lnSpc>
                        <a:spcAft>
                          <a:spcPts val="0"/>
                        </a:spcAft>
                      </a:pPr>
                      <a:r>
                        <a:rPr kumimoji="0" lang="en-US" altLang="zh-TW" sz="800" b="1" i="0" u="none" strike="noStrike" kern="1200" cap="none" normalizeH="0" baseline="0" dirty="0" smtClean="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zh-TW" sz="800" b="1" i="0" u="none" strike="noStrike" kern="1200" cap="none" normalizeH="0" baseline="0" dirty="0" smtClean="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一次</a:t>
                      </a:r>
                      <a:r>
                        <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性</a:t>
                      </a:r>
                    </a:p>
                    <a:p>
                      <a:pPr marL="0" algn="l" defTabSz="914400" rtl="0" eaLnBrk="1" latinLnBrk="0" hangingPunct="1">
                        <a:lnSpc>
                          <a:spcPts val="1200"/>
                        </a:lnSpc>
                        <a:spcAft>
                          <a:spcPts val="0"/>
                        </a:spcAft>
                      </a:pPr>
                      <a:r>
                        <a:rPr kumimoji="0" lang="en-US" altLang="zh-TW" sz="800" b="1" i="0" u="none" strike="noStrike" kern="1200" cap="none" normalizeH="0" baseline="0" dirty="0" smtClean="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0" lang="zh-TW" sz="800" b="1" i="0" u="none" strike="noStrike" kern="1200" cap="none" normalizeH="0" baseline="0" dirty="0" smtClean="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其他：</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algn="l"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algn="l" defTabSz="914400" rtl="0" eaLnBrk="1" latinLnBrk="0" hangingPunct="1">
                        <a:lnSpc>
                          <a:spcPts val="1200"/>
                        </a:lnSpc>
                        <a:spcAft>
                          <a:spcPts val="0"/>
                        </a:spcAft>
                      </a:pPr>
                      <a:r>
                        <a:rPr kumimoji="0" lang="en-US" sz="12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12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algn="l" defTabSz="914400" rtl="0" eaLnBrk="1" latinLnBrk="0" hangingPunct="1">
                        <a:lnSpc>
                          <a:spcPct val="150000"/>
                        </a:lnSpc>
                        <a:spcAft>
                          <a:spcPts val="0"/>
                        </a:spcAft>
                      </a:pPr>
                      <a:r>
                        <a:rPr kumimoji="0" lang="en-US" altLang="zh-TW" sz="1200" b="1" i="0" u="none" strike="noStrike" kern="1200" cap="none" normalizeH="0" baseline="0" dirty="0" smtClean="0">
                          <a:ln>
                            <a:noFill/>
                          </a:ln>
                          <a:solidFill>
                            <a:schemeClr val="tx1"/>
                          </a:solidFill>
                          <a:effectLst/>
                          <a:latin typeface="細明體" panose="02020509000000000000" pitchFamily="49" charset="-120"/>
                          <a:ea typeface="細明體" panose="02020509000000000000" pitchFamily="49" charset="-120"/>
                          <a:cs typeface="Arial" panose="020B0604020202020204" pitchFamily="34" charset="0"/>
                        </a:rPr>
                        <a:t>□</a:t>
                      </a:r>
                      <a:r>
                        <a:rPr kumimoji="0" lang="zh-TW" sz="1200" b="1" i="0" u="none" strike="noStrike" kern="1200" cap="none" normalizeH="0" baseline="0" dirty="0" smtClean="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月</a:t>
                      </a:r>
                      <a:r>
                        <a:rPr kumimoji="0" lang="zh-TW" sz="12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給</a:t>
                      </a:r>
                    </a:p>
                    <a:p>
                      <a:pPr marL="0" algn="l" defTabSz="914400" rtl="0" eaLnBrk="1" latinLnBrk="0" hangingPunct="1">
                        <a:lnSpc>
                          <a:spcPct val="150000"/>
                        </a:lnSpc>
                        <a:spcAft>
                          <a:spcPts val="0"/>
                        </a:spcAft>
                      </a:pPr>
                      <a:r>
                        <a:rPr kumimoji="0" lang="en-US" altLang="zh-TW" sz="1200" b="1" i="0" u="none" strike="noStrike" kern="1200" cap="none" normalizeH="0" baseline="0" dirty="0" smtClean="0">
                          <a:ln>
                            <a:noFill/>
                          </a:ln>
                          <a:solidFill>
                            <a:schemeClr val="tx1"/>
                          </a:solidFill>
                          <a:effectLst/>
                          <a:latin typeface="細明體" panose="02020509000000000000" pitchFamily="49" charset="-120"/>
                          <a:ea typeface="細明體" panose="02020509000000000000" pitchFamily="49" charset="-120"/>
                          <a:cs typeface="Arial" panose="020B0604020202020204" pitchFamily="34" charset="0"/>
                        </a:rPr>
                        <a:t>□</a:t>
                      </a:r>
                      <a:r>
                        <a:rPr kumimoji="0" lang="zh-TW" sz="1200" b="1" i="0" u="none" strike="noStrike" kern="1200" cap="none" normalizeH="0" baseline="0" dirty="0" smtClean="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一次</a:t>
                      </a:r>
                      <a:r>
                        <a:rPr kumimoji="0" lang="zh-TW" sz="12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性</a:t>
                      </a:r>
                    </a:p>
                    <a:p>
                      <a:pPr marL="0" marR="0" indent="0" algn="l" defTabSz="914400" rtl="0" eaLnBrk="1" fontAlgn="auto" latinLnBrk="0" hangingPunct="1">
                        <a:lnSpc>
                          <a:spcPct val="150000"/>
                        </a:lnSpc>
                        <a:spcBef>
                          <a:spcPts val="0"/>
                        </a:spcBef>
                        <a:spcAft>
                          <a:spcPts val="0"/>
                        </a:spcAft>
                        <a:buClrTx/>
                        <a:buSzTx/>
                        <a:buFontTx/>
                        <a:buNone/>
                        <a:tabLst/>
                        <a:defRPr/>
                      </a:pPr>
                      <a:r>
                        <a:rPr kumimoji="0" lang="en-US" altLang="zh-TW" sz="1200" b="1" i="0" u="none" strike="noStrike" kern="1200" cap="none" normalizeH="0" baseline="0" dirty="0" smtClean="0">
                          <a:ln>
                            <a:noFill/>
                          </a:ln>
                          <a:solidFill>
                            <a:schemeClr val="tx1"/>
                          </a:solidFill>
                          <a:effectLst/>
                          <a:latin typeface="細明體" panose="02020509000000000000" pitchFamily="49" charset="-120"/>
                          <a:ea typeface="細明體" panose="02020509000000000000" pitchFamily="49" charset="-120"/>
                          <a:cs typeface="Arial" panose="020B0604020202020204" pitchFamily="34" charset="0"/>
                        </a:rPr>
                        <a:t>□</a:t>
                      </a:r>
                      <a:r>
                        <a:rPr kumimoji="0" lang="zh-TW" sz="1200" b="1" i="0" u="none" strike="noStrike" kern="1200" cap="none" normalizeH="0" baseline="0" dirty="0" smtClean="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其他：</a:t>
                      </a:r>
                      <a:endParaRPr kumimoji="0" lang="zh-TW" altLang="zh-TW" sz="1200" b="1" i="0" u="none" strike="noStrike" kern="1200" cap="none" normalizeH="0" baseline="0" dirty="0" smtClean="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a:txBody>
                    <a:bodyPr/>
                    <a:lstStyle/>
                    <a:p>
                      <a:pPr marL="0" algn="ctr" defTabSz="914400" rtl="0" eaLnBrk="1" latinLnBrk="0" hangingPunct="1">
                        <a:lnSpc>
                          <a:spcPts val="1200"/>
                        </a:lnSpc>
                        <a:spcAft>
                          <a:spcPts val="0"/>
                        </a:spcAft>
                      </a:pPr>
                      <a:r>
                        <a:rPr kumimoji="0" lang="en-US" sz="12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1200" b="1"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vert="eaVert"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a:txBody>
                    <a:bodyPr/>
                    <a:lstStyle/>
                    <a:p>
                      <a:pPr marL="0" algn="l"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vert="eaVert"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ts val="1200"/>
                        </a:lnSpc>
                        <a:spcAft>
                          <a:spcPts val="0"/>
                        </a:spcAft>
                      </a:pPr>
                      <a:r>
                        <a:rPr kumimoji="0" lang="en-US"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kumimoji="0" lang="zh-TW" sz="800" b="1" i="0" u="none" strike="noStrike" kern="1200" cap="none" normalizeH="0" baseline="0" dirty="0">
                        <a:ln>
                          <a:noFill/>
                        </a:ln>
                        <a:solidFill>
                          <a:schemeClr val="bg1">
                            <a:lumMod val="65000"/>
                          </a:schemeClr>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4937" marR="64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68372344"/>
                  </a:ext>
                </a:extLst>
              </a:tr>
            </a:tbl>
          </a:graphicData>
        </a:graphic>
      </p:graphicFrame>
    </p:spTree>
    <p:extLst>
      <p:ext uri="{BB962C8B-B14F-4D97-AF65-F5344CB8AC3E}">
        <p14:creationId xmlns:p14="http://schemas.microsoft.com/office/powerpoint/2010/main" val="395192076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ectangle 47"/>
          <p:cNvSpPr>
            <a:spLocks noChangeArrowheads="1"/>
          </p:cNvSpPr>
          <p:nvPr/>
        </p:nvSpPr>
        <p:spPr bwMode="gray">
          <a:xfrm>
            <a:off x="3569" y="7006"/>
            <a:ext cx="890140" cy="400110"/>
          </a:xfrm>
          <a:prstGeom prst="rect">
            <a:avLst/>
          </a:prstGeom>
          <a:noFill/>
          <a:ln>
            <a:noFill/>
          </a:ln>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defRPr/>
            </a:pPr>
            <a:r>
              <a:rPr lang="en-US" altLang="zh-TW" sz="2000" b="1" smtClean="0">
                <a:solidFill>
                  <a:srgbClr val="000000"/>
                </a:solidFill>
                <a:cs typeface="Arial" panose="020B0604020202020204" pitchFamily="34" charset="0"/>
              </a:rPr>
              <a:t>4.11</a:t>
            </a:r>
            <a:endParaRPr lang="en-US" altLang="zh-TW" sz="2000" b="1" dirty="0">
              <a:solidFill>
                <a:srgbClr val="000000"/>
              </a:solidFill>
              <a:cs typeface="Arial" panose="020B0604020202020204" pitchFamily="34" charset="0"/>
            </a:endParaRPr>
          </a:p>
        </p:txBody>
      </p:sp>
      <p:sp>
        <p:nvSpPr>
          <p:cNvPr id="7" name="Rectangle 2"/>
          <p:cNvSpPr>
            <a:spLocks noGrp="1" noChangeArrowheads="1"/>
          </p:cNvSpPr>
          <p:nvPr>
            <p:ph type="title"/>
          </p:nvPr>
        </p:nvSpPr>
        <p:spPr>
          <a:xfrm>
            <a:off x="9336" y="363118"/>
            <a:ext cx="12182664" cy="498548"/>
          </a:xfrm>
        </p:spPr>
        <p:txBody>
          <a:bodyPr anchor="t">
            <a:noAutofit/>
          </a:bodyPr>
          <a:lstStyle/>
          <a:p>
            <a:pPr algn="l">
              <a:defRPr/>
            </a:pPr>
            <a:r>
              <a:rPr lang="zh-TW" altLang="en-US"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學</a:t>
            </a:r>
            <a:r>
              <a:rPr lang="en-US" altLang="zh-TW" sz="30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10-2.</a:t>
            </a:r>
            <a:r>
              <a:rPr lang="zh-TW" altLang="zh-TW" sz="30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學生實習機構及權益保障</a:t>
            </a:r>
            <a:r>
              <a:rPr lang="en-US" altLang="zh-TW"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	</a:t>
            </a:r>
            <a:r>
              <a:rPr lang="zh-TW" altLang="en-US"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   </a:t>
            </a:r>
            <a:r>
              <a:rPr lang="en-US" altLang="zh-TW"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					(10</a:t>
            </a:r>
            <a:r>
              <a:rPr lang="zh-TW" altLang="zh-TW" sz="30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月</a:t>
            </a:r>
            <a:r>
              <a:rPr lang="zh-TW" altLang="zh-TW"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填報</a:t>
            </a:r>
            <a:r>
              <a:rPr lang="en-US" altLang="zh-TW" sz="30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endParaRPr lang="zh-TW" altLang="en-US" sz="3000" b="1" dirty="0">
              <a:solidFill>
                <a:srgbClr val="000000"/>
              </a:solidFill>
              <a:latin typeface="Arial" panose="020B0604020202020204" pitchFamily="34" charset="0"/>
              <a:ea typeface="微軟正黑體" panose="020B0604030504040204" pitchFamily="34" charset="-120"/>
              <a:cs typeface="Arial" panose="020B0604020202020204" pitchFamily="34" charset="0"/>
            </a:endParaRPr>
          </a:p>
        </p:txBody>
      </p:sp>
      <p:sp>
        <p:nvSpPr>
          <p:cNvPr id="6" name="矩形 5"/>
          <p:cNvSpPr/>
          <p:nvPr/>
        </p:nvSpPr>
        <p:spPr>
          <a:xfrm>
            <a:off x="122441" y="781516"/>
            <a:ext cx="11965337" cy="6186309"/>
          </a:xfrm>
          <a:prstGeom prst="rect">
            <a:avLst/>
          </a:prstGeom>
        </p:spPr>
        <p:txBody>
          <a:bodyPr wrap="square">
            <a:spAutoFit/>
          </a:bodyPr>
          <a:lstStyle/>
          <a:p>
            <a:pPr algn="just">
              <a:lnSpc>
                <a:spcPct val="150000"/>
              </a:lnSpc>
              <a:spcBef>
                <a:spcPts val="0"/>
              </a:spcBef>
              <a:spcAft>
                <a:spcPts val="0"/>
              </a:spcAft>
              <a:tabLst>
                <a:tab pos="30480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altLang="zh-TW" sz="2200" dirty="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en-US" altLang="zh-TW" sz="22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114.10</a:t>
            </a:r>
            <a:r>
              <a:rPr lang="zh-TW" altLang="en-US" sz="22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期</a:t>
            </a:r>
            <a:r>
              <a:rPr lang="en-US" altLang="zh-TW" sz="22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en-US" sz="2200" b="1" dirty="0">
                <a:solidFill>
                  <a:srgbClr val="FF0000"/>
                </a:solidFill>
                <a:latin typeface="Arial" panose="020B0604020202020204" pitchFamily="34" charset="0"/>
                <a:ea typeface="微軟正黑體" panose="020B0604030504040204" pitchFamily="34" charset="-120"/>
                <a:cs typeface="Arial" panose="020B0604020202020204" pitchFamily="34" charset="0"/>
              </a:rPr>
              <a:t>修正填表說明</a:t>
            </a:r>
            <a:r>
              <a:rPr lang="en-US" altLang="zh-TW" sz="22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en-US" sz="22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範例說明</a:t>
            </a:r>
            <a:endParaRPr lang="en-US" altLang="zh-TW" sz="2200" b="1" dirty="0">
              <a:solidFill>
                <a:srgbClr val="000000"/>
              </a:solidFill>
              <a:latin typeface="Arial" panose="020B0604020202020204" pitchFamily="34" charset="0"/>
              <a:ea typeface="微軟正黑體" panose="020B0604030504040204" pitchFamily="34" charset="-120"/>
              <a:cs typeface="Arial" panose="020B0604020202020204" pitchFamily="34" charset="0"/>
            </a:endParaRPr>
          </a:p>
          <a:p>
            <a:pPr marL="342900" indent="-342900" algn="just">
              <a:lnSpc>
                <a:spcPct val="150000"/>
              </a:lnSpc>
              <a:spcBef>
                <a:spcPts val="0"/>
              </a:spcBef>
              <a:spcAft>
                <a:spcPts val="0"/>
              </a:spcAft>
              <a:buFont typeface="Wingdings" panose="05000000000000000000" pitchFamily="2" charset="2"/>
              <a:buChar char="l"/>
              <a:tabLst>
                <a:tab pos="30480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altLang="zh-TW" sz="22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E</a:t>
            </a:r>
            <a:r>
              <a:rPr lang="zh-TW" altLang="zh-TW" sz="22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校</a:t>
            </a:r>
            <a:r>
              <a:rPr lang="zh-TW" altLang="zh-TW" sz="22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餐飲管理學系甲生分別修讀「店舖設計與規劃課程」與「餐旅企業進階實習」，並於暑假與寒假期間至「乙飯店」及「丙飯店」進行實習，乙飯店提供實習待遇為「工資</a:t>
            </a:r>
            <a:r>
              <a:rPr lang="en-US" altLang="zh-TW" sz="22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zh-TW" sz="22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時薪」，丙飯店提供實習待遇為「獎學金</a:t>
            </a:r>
            <a:r>
              <a:rPr lang="en-US" altLang="zh-TW" sz="22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zh-TW" sz="22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月給」。乙飯店為甲生投保「勞工保險」，</a:t>
            </a:r>
            <a:r>
              <a:rPr lang="zh-TW" altLang="zh-TW" sz="22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而</a:t>
            </a:r>
            <a:r>
              <a:rPr lang="en-US" altLang="zh-TW" sz="22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E</a:t>
            </a:r>
            <a:r>
              <a:rPr lang="zh-TW" altLang="zh-TW" sz="22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校</a:t>
            </a:r>
            <a:r>
              <a:rPr lang="en-US" altLang="zh-TW" sz="22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2</a:t>
            </a:r>
            <a:r>
              <a:rPr lang="zh-TW" altLang="zh-TW" sz="22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次</a:t>
            </a:r>
            <a:r>
              <a:rPr lang="zh-TW" altLang="zh-TW" sz="22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實習均為甲生投保大專校院校外實習學生團體保險</a:t>
            </a:r>
            <a:r>
              <a:rPr lang="zh-TW" altLang="zh-TW" sz="22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endParaRPr lang="en-US" altLang="zh-TW" sz="22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endParaRPr>
          </a:p>
          <a:p>
            <a:pPr marL="800100" lvl="1" indent="-342900" algn="just">
              <a:lnSpc>
                <a:spcPct val="150000"/>
              </a:lnSpc>
              <a:spcBef>
                <a:spcPts val="0"/>
              </a:spcBef>
              <a:spcAft>
                <a:spcPts val="0"/>
              </a:spcAft>
              <a:buFont typeface="Wingdings" panose="05000000000000000000" pitchFamily="2" charset="2"/>
              <a:buChar char="l"/>
              <a:tabLst>
                <a:tab pos="30480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zh-TW" altLang="zh-TW" sz="22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乙</a:t>
            </a:r>
            <a:r>
              <a:rPr lang="zh-TW" altLang="zh-TW" sz="22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飯店</a:t>
            </a:r>
            <a:r>
              <a:rPr lang="zh-TW" altLang="zh-TW" sz="2200" dirty="0">
                <a:solidFill>
                  <a:srgbClr val="000000"/>
                </a:solidFill>
                <a:latin typeface="Arial" panose="020B0604020202020204" pitchFamily="34" charset="0"/>
                <a:ea typeface="微軟正黑體" panose="020B0604030504040204" pitchFamily="34" charset="-120"/>
                <a:cs typeface="Arial" panose="020B0604020202020204" pitchFamily="34" charset="0"/>
              </a:rPr>
              <a:t>：由於機構與學生兩者間屬</a:t>
            </a:r>
            <a:r>
              <a:rPr lang="zh-TW" altLang="zh-TW" sz="22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zh-TW" sz="2200" u="heavy"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僱</a:t>
            </a:r>
            <a:r>
              <a:rPr lang="zh-TW" altLang="zh-TW" sz="2200" u="heavy" dirty="0">
                <a:solidFill>
                  <a:srgbClr val="000000"/>
                </a:solidFill>
                <a:latin typeface="Arial" panose="020B0604020202020204" pitchFamily="34" charset="0"/>
                <a:ea typeface="微軟正黑體" panose="020B0604030504040204" pitchFamily="34" charset="-120"/>
                <a:cs typeface="Arial" panose="020B0604020202020204" pitchFamily="34" charset="0"/>
              </a:rPr>
              <a:t>傭</a:t>
            </a:r>
            <a:r>
              <a:rPr lang="zh-TW" altLang="zh-TW" sz="2200" u="heavy"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關係</a:t>
            </a:r>
            <a:r>
              <a:rPr lang="zh-TW" altLang="zh-TW" sz="22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」，提供</a:t>
            </a:r>
            <a:r>
              <a:rPr lang="zh-TW" altLang="zh-TW" sz="2200" dirty="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zh-TW" sz="2200" u="heavy" dirty="0">
                <a:solidFill>
                  <a:srgbClr val="000000"/>
                </a:solidFill>
                <a:latin typeface="Arial" panose="020B0604020202020204" pitchFamily="34" charset="0"/>
                <a:ea typeface="微軟正黑體" panose="020B0604030504040204" pitchFamily="34" charset="-120"/>
                <a:cs typeface="Arial" panose="020B0604020202020204" pitchFamily="34" charset="0"/>
              </a:rPr>
              <a:t>工資</a:t>
            </a:r>
            <a:r>
              <a:rPr lang="en-US" altLang="zh-TW" sz="2200" u="heavy" dirty="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zh-TW" sz="2200" u="heavy" dirty="0">
                <a:solidFill>
                  <a:srgbClr val="000000"/>
                </a:solidFill>
                <a:latin typeface="Arial" panose="020B0604020202020204" pitchFamily="34" charset="0"/>
                <a:ea typeface="微軟正黑體" panose="020B0604030504040204" pitchFamily="34" charset="-120"/>
                <a:cs typeface="Arial" panose="020B0604020202020204" pitchFamily="34" charset="0"/>
              </a:rPr>
              <a:t>時薪</a:t>
            </a:r>
            <a:r>
              <a:rPr lang="zh-TW" altLang="zh-TW" sz="22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zh-TW" sz="2200" dirty="0">
                <a:solidFill>
                  <a:srgbClr val="000000"/>
                </a:solidFill>
                <a:latin typeface="Arial" panose="020B0604020202020204" pitchFamily="34" charset="0"/>
                <a:ea typeface="微軟正黑體" panose="020B0604030504040204" pitchFamily="34" charset="-120"/>
                <a:cs typeface="Arial" panose="020B0604020202020204" pitchFamily="34" charset="0"/>
              </a:rPr>
              <a:t>為</a:t>
            </a:r>
            <a:r>
              <a:rPr lang="zh-TW" altLang="zh-TW" sz="22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實習待遇，</a:t>
            </a:r>
            <a:r>
              <a:rPr lang="zh-TW" altLang="zh-TW" sz="2200" dirty="0">
                <a:solidFill>
                  <a:srgbClr val="000000"/>
                </a:solidFill>
                <a:latin typeface="Arial" panose="020B0604020202020204" pitchFamily="34" charset="0"/>
                <a:ea typeface="微軟正黑體" panose="020B0604030504040204" pitchFamily="34" charset="-120"/>
                <a:cs typeface="Arial" panose="020B0604020202020204" pitchFamily="34" charset="0"/>
              </a:rPr>
              <a:t>且依法為學生投保</a:t>
            </a:r>
            <a:r>
              <a:rPr lang="zh-TW" altLang="zh-TW" sz="2200" u="heavy" dirty="0">
                <a:solidFill>
                  <a:srgbClr val="000000"/>
                </a:solidFill>
                <a:latin typeface="Arial" panose="020B0604020202020204" pitchFamily="34" charset="0"/>
                <a:ea typeface="微軟正黑體" panose="020B0604030504040204" pitchFamily="34" charset="-120"/>
                <a:cs typeface="Arial" panose="020B0604020202020204" pitchFamily="34" charset="0"/>
              </a:rPr>
              <a:t>勞保</a:t>
            </a:r>
            <a:r>
              <a:rPr lang="en-US" altLang="zh-TW" sz="2200" u="heavy" dirty="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zh-TW" sz="2200" u="heavy" dirty="0">
                <a:solidFill>
                  <a:srgbClr val="000000"/>
                </a:solidFill>
                <a:latin typeface="Arial" panose="020B0604020202020204" pitchFamily="34" charset="0"/>
                <a:ea typeface="微軟正黑體" panose="020B0604030504040204" pitchFamily="34" charset="-120"/>
                <a:cs typeface="Arial" panose="020B0604020202020204" pitchFamily="34" charset="0"/>
              </a:rPr>
              <a:t>包含職災保險</a:t>
            </a:r>
            <a:r>
              <a:rPr lang="en-US" altLang="zh-TW" sz="2200" u="heavy" dirty="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zh-TW" sz="2200" dirty="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zh-TW" sz="22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另</a:t>
            </a:r>
            <a:r>
              <a:rPr lang="en-US" altLang="zh-TW" sz="22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E</a:t>
            </a:r>
            <a:r>
              <a:rPr lang="zh-TW" altLang="zh-TW" sz="22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校</a:t>
            </a:r>
            <a:r>
              <a:rPr lang="zh-TW" altLang="zh-TW" sz="2200" dirty="0">
                <a:solidFill>
                  <a:srgbClr val="000000"/>
                </a:solidFill>
                <a:latin typeface="Arial" panose="020B0604020202020204" pitchFamily="34" charset="0"/>
                <a:ea typeface="微軟正黑體" panose="020B0604030504040204" pitchFamily="34" charset="-120"/>
                <a:cs typeface="Arial" panose="020B0604020202020204" pitchFamily="34" charset="0"/>
              </a:rPr>
              <a:t>為學生投保</a:t>
            </a:r>
            <a:r>
              <a:rPr lang="zh-TW" altLang="zh-TW" sz="2200" u="heavy" dirty="0">
                <a:solidFill>
                  <a:srgbClr val="000000"/>
                </a:solidFill>
                <a:latin typeface="Arial" panose="020B0604020202020204" pitchFamily="34" charset="0"/>
                <a:ea typeface="微軟正黑體" panose="020B0604030504040204" pitchFamily="34" charset="-120"/>
                <a:cs typeface="Arial" panose="020B0604020202020204" pitchFamily="34" charset="0"/>
              </a:rPr>
              <a:t>大專校院校外實習學生團體保險</a:t>
            </a:r>
            <a:r>
              <a:rPr lang="zh-TW" altLang="zh-TW" sz="2200" dirty="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zh-TW" sz="22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故</a:t>
            </a:r>
            <a:r>
              <a:rPr lang="zh-TW" altLang="en-US" sz="2200" dirty="0">
                <a:latin typeface="Arial" panose="020B0604020202020204" pitchFamily="34" charset="0"/>
                <a:ea typeface="微軟正黑體" panose="020B0604030504040204" pitchFamily="34" charset="-120"/>
                <a:cs typeface="Arial" panose="020B0604020202020204" pitchFamily="34" charset="0"/>
              </a:rPr>
              <a:t>甲生</a:t>
            </a:r>
            <a:r>
              <a:rPr lang="zh-TW" altLang="en-US" sz="22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填報</a:t>
            </a:r>
            <a:r>
              <a:rPr lang="zh-TW" altLang="zh-TW" sz="2200" b="1" dirty="0" smtClean="0">
                <a:solidFill>
                  <a:srgbClr val="0000FF"/>
                </a:solidFill>
                <a:latin typeface="Arial" panose="020B0604020202020204" pitchFamily="34" charset="0"/>
                <a:ea typeface="微軟正黑體" panose="020B0604030504040204" pitchFamily="34" charset="-120"/>
                <a:cs typeface="Arial" panose="020B0604020202020204" pitchFamily="34" charset="0"/>
              </a:rPr>
              <a:t>「</a:t>
            </a:r>
            <a:r>
              <a:rPr lang="zh-TW" altLang="zh-TW" sz="2200" b="1" dirty="0">
                <a:solidFill>
                  <a:srgbClr val="0000FF"/>
                </a:solidFill>
                <a:latin typeface="Arial" panose="020B0604020202020204" pitchFamily="34" charset="0"/>
                <a:ea typeface="微軟正黑體" panose="020B0604030504040204" pitchFamily="34" charset="-120"/>
                <a:cs typeface="Arial" panose="020B0604020202020204" pitchFamily="34" charset="0"/>
              </a:rPr>
              <a:t>實習待遇</a:t>
            </a:r>
            <a:r>
              <a:rPr lang="zh-TW" altLang="zh-TW" sz="2200" b="1" dirty="0" smtClean="0">
                <a:solidFill>
                  <a:srgbClr val="0000FF"/>
                </a:solidFill>
                <a:latin typeface="Arial" panose="020B0604020202020204" pitchFamily="34" charset="0"/>
                <a:ea typeface="微軟正黑體" panose="020B0604030504040204" pitchFamily="34" charset="-120"/>
                <a:cs typeface="Arial" panose="020B0604020202020204" pitchFamily="34" charset="0"/>
              </a:rPr>
              <a:t>」</a:t>
            </a:r>
            <a:r>
              <a:rPr lang="zh-TW" altLang="zh-TW" sz="2200" b="1" dirty="0">
                <a:solidFill>
                  <a:srgbClr val="0000FF"/>
                </a:solidFill>
                <a:latin typeface="Arial" panose="020B0604020202020204" pitchFamily="34" charset="0"/>
                <a:ea typeface="微軟正黑體" panose="020B0604030504040204" pitchFamily="34" charset="-120"/>
                <a:cs typeface="Arial" panose="020B0604020202020204" pitchFamily="34" charset="0"/>
              </a:rPr>
              <a:t>為</a:t>
            </a:r>
            <a:r>
              <a:rPr lang="zh-TW" altLang="zh-TW" sz="2200" b="1" dirty="0" smtClean="0">
                <a:solidFill>
                  <a:srgbClr val="0000FF"/>
                </a:solidFill>
                <a:latin typeface="Arial" panose="020B0604020202020204" pitchFamily="34" charset="0"/>
                <a:ea typeface="微軟正黑體" panose="020B0604030504040204" pitchFamily="34" charset="-120"/>
                <a:cs typeface="Arial" panose="020B0604020202020204" pitchFamily="34" charset="0"/>
              </a:rPr>
              <a:t>【工資</a:t>
            </a:r>
            <a:r>
              <a:rPr lang="en-US" altLang="zh-TW" sz="2200" b="1" dirty="0">
                <a:solidFill>
                  <a:srgbClr val="0000FF"/>
                </a:solidFill>
                <a:latin typeface="Arial" panose="020B0604020202020204" pitchFamily="34" charset="0"/>
                <a:ea typeface="微軟正黑體" panose="020B0604030504040204" pitchFamily="34" charset="-120"/>
                <a:cs typeface="Arial" panose="020B0604020202020204" pitchFamily="34" charset="0"/>
              </a:rPr>
              <a:t>-</a:t>
            </a:r>
            <a:r>
              <a:rPr lang="zh-TW" altLang="zh-TW" sz="2200" b="1" dirty="0">
                <a:solidFill>
                  <a:srgbClr val="0000FF"/>
                </a:solidFill>
                <a:latin typeface="Arial" panose="020B0604020202020204" pitchFamily="34" charset="0"/>
                <a:ea typeface="微軟正黑體" panose="020B0604030504040204" pitchFamily="34" charset="-120"/>
                <a:cs typeface="Arial" panose="020B0604020202020204" pitchFamily="34" charset="0"/>
              </a:rPr>
              <a:t>時</a:t>
            </a:r>
            <a:r>
              <a:rPr lang="zh-TW" altLang="zh-TW" sz="2200" b="1" dirty="0" smtClean="0">
                <a:solidFill>
                  <a:srgbClr val="0000FF"/>
                </a:solidFill>
                <a:latin typeface="Arial" panose="020B0604020202020204" pitchFamily="34" charset="0"/>
                <a:ea typeface="微軟正黑體" panose="020B0604030504040204" pitchFamily="34" charset="-120"/>
                <a:cs typeface="Arial" panose="020B0604020202020204" pitchFamily="34" charset="0"/>
              </a:rPr>
              <a:t>薪</a:t>
            </a:r>
            <a:r>
              <a:rPr lang="zh-TW" altLang="en-US" sz="2200" b="1" dirty="0" smtClean="0">
                <a:solidFill>
                  <a:srgbClr val="0000FF"/>
                </a:solidFill>
                <a:latin typeface="Arial" panose="020B0604020202020204" pitchFamily="34" charset="0"/>
                <a:ea typeface="微軟正黑體" panose="020B0604030504040204" pitchFamily="34" charset="-120"/>
                <a:cs typeface="Arial" panose="020B0604020202020204" pitchFamily="34" charset="0"/>
              </a:rPr>
              <a:t>；</a:t>
            </a:r>
            <a:r>
              <a:rPr lang="zh-TW" altLang="zh-TW" sz="2200" b="1" dirty="0" smtClean="0">
                <a:solidFill>
                  <a:srgbClr val="0000FF"/>
                </a:solidFill>
                <a:latin typeface="Arial" panose="020B0604020202020204" pitchFamily="34" charset="0"/>
                <a:ea typeface="微軟正黑體" panose="020B0604030504040204" pitchFamily="34" charset="-120"/>
                <a:cs typeface="Arial" panose="020B0604020202020204" pitchFamily="34" charset="0"/>
              </a:rPr>
              <a:t>列</a:t>
            </a:r>
            <a:r>
              <a:rPr lang="zh-TW" altLang="zh-TW" sz="2200" b="1" dirty="0">
                <a:solidFill>
                  <a:srgbClr val="0000FF"/>
                </a:solidFill>
                <a:latin typeface="Arial" panose="020B0604020202020204" pitchFamily="34" charset="0"/>
                <a:ea typeface="微軟正黑體" panose="020B0604030504040204" pitchFamily="34" charset="-120"/>
                <a:cs typeface="Arial" panose="020B0604020202020204" pitchFamily="34" charset="0"/>
              </a:rPr>
              <a:t>計</a:t>
            </a:r>
            <a:r>
              <a:rPr lang="en-US" altLang="zh-TW" sz="2200" b="1" dirty="0">
                <a:solidFill>
                  <a:srgbClr val="0000FF"/>
                </a:solidFill>
                <a:latin typeface="Arial" panose="020B0604020202020204" pitchFamily="34" charset="0"/>
                <a:ea typeface="微軟正黑體" panose="020B0604030504040204" pitchFamily="34" charset="-120"/>
                <a:cs typeface="Arial" panose="020B0604020202020204" pitchFamily="34" charset="0"/>
              </a:rPr>
              <a:t>1</a:t>
            </a:r>
            <a:r>
              <a:rPr lang="zh-TW" altLang="zh-TW" sz="2200" b="1" dirty="0">
                <a:solidFill>
                  <a:srgbClr val="0000FF"/>
                </a:solidFill>
                <a:latin typeface="Arial" panose="020B0604020202020204" pitchFamily="34" charset="0"/>
                <a:ea typeface="微軟正黑體" panose="020B0604030504040204" pitchFamily="34" charset="-120"/>
                <a:cs typeface="Arial" panose="020B0604020202020204" pitchFamily="34" charset="0"/>
              </a:rPr>
              <a:t>人次】</a:t>
            </a:r>
            <a:r>
              <a:rPr lang="zh-TW" altLang="zh-TW" sz="2200" b="1" dirty="0" smtClean="0">
                <a:solidFill>
                  <a:srgbClr val="0000FF"/>
                </a:solidFill>
                <a:latin typeface="Arial" panose="020B0604020202020204" pitchFamily="34" charset="0"/>
                <a:ea typeface="微軟正黑體" panose="020B0604030504040204" pitchFamily="34" charset="-120"/>
                <a:cs typeface="Arial" panose="020B0604020202020204" pitchFamily="34" charset="0"/>
              </a:rPr>
              <a:t>；「</a:t>
            </a:r>
            <a:r>
              <a:rPr lang="zh-TW" altLang="zh-TW" sz="2200" b="1" dirty="0">
                <a:solidFill>
                  <a:srgbClr val="0000FF"/>
                </a:solidFill>
                <a:latin typeface="Arial" panose="020B0604020202020204" pitchFamily="34" charset="0"/>
                <a:ea typeface="微軟正黑體" panose="020B0604030504040204" pitchFamily="34" charset="-120"/>
                <a:cs typeface="Arial" panose="020B0604020202020204" pitchFamily="34" charset="0"/>
              </a:rPr>
              <a:t>投保</a:t>
            </a:r>
            <a:r>
              <a:rPr lang="zh-TW" altLang="zh-TW" sz="2200" b="1" dirty="0" smtClean="0">
                <a:solidFill>
                  <a:srgbClr val="0000FF"/>
                </a:solidFill>
                <a:latin typeface="Arial" panose="020B0604020202020204" pitchFamily="34" charset="0"/>
                <a:ea typeface="微軟正黑體" panose="020B0604030504040204" pitchFamily="34" charset="-120"/>
                <a:cs typeface="Arial" panose="020B0604020202020204" pitchFamily="34" charset="0"/>
              </a:rPr>
              <a:t>情形</a:t>
            </a:r>
            <a:r>
              <a:rPr lang="zh-TW" altLang="zh-TW" sz="2200" b="1" dirty="0">
                <a:solidFill>
                  <a:srgbClr val="0000FF"/>
                </a:solidFill>
                <a:latin typeface="Arial" panose="020B0604020202020204" pitchFamily="34" charset="0"/>
                <a:ea typeface="微軟正黑體" panose="020B0604030504040204" pitchFamily="34" charset="-120"/>
                <a:cs typeface="Arial" panose="020B0604020202020204" pitchFamily="34" charset="0"/>
              </a:rPr>
              <a:t>」</a:t>
            </a:r>
            <a:r>
              <a:rPr lang="zh-TW" altLang="en-US" sz="2200" b="1" dirty="0" smtClean="0">
                <a:solidFill>
                  <a:srgbClr val="0000FF"/>
                </a:solidFill>
                <a:latin typeface="Arial" panose="020B0604020202020204" pitchFamily="34" charset="0"/>
                <a:ea typeface="微軟正黑體" panose="020B0604030504040204" pitchFamily="34" charset="-120"/>
                <a:cs typeface="Arial" panose="020B0604020202020204" pitchFamily="34" charset="0"/>
              </a:rPr>
              <a:t>為</a:t>
            </a:r>
            <a:r>
              <a:rPr lang="zh-TW" altLang="zh-TW" sz="2200" b="1" dirty="0" smtClean="0">
                <a:solidFill>
                  <a:srgbClr val="0000FF"/>
                </a:solidFill>
                <a:latin typeface="Arial" panose="020B0604020202020204" pitchFamily="34" charset="0"/>
                <a:ea typeface="微軟正黑體" panose="020B0604030504040204" pitchFamily="34" charset="-120"/>
                <a:cs typeface="Arial" panose="020B0604020202020204" pitchFamily="34" charset="0"/>
              </a:rPr>
              <a:t>【</a:t>
            </a:r>
            <a:r>
              <a:rPr lang="zh-TW" altLang="zh-TW" sz="2200" b="1" dirty="0">
                <a:solidFill>
                  <a:srgbClr val="0000FF"/>
                </a:solidFill>
                <a:latin typeface="Arial" panose="020B0604020202020204" pitchFamily="34" charset="0"/>
                <a:ea typeface="微軟正黑體" panose="020B0604030504040204" pitchFamily="34" charset="-120"/>
                <a:cs typeface="Arial" panose="020B0604020202020204" pitchFamily="34" charset="0"/>
              </a:rPr>
              <a:t>兩者皆</a:t>
            </a:r>
            <a:r>
              <a:rPr lang="zh-TW" altLang="zh-TW" sz="2200" b="1" dirty="0" smtClean="0">
                <a:solidFill>
                  <a:srgbClr val="0000FF"/>
                </a:solidFill>
                <a:latin typeface="Arial" panose="020B0604020202020204" pitchFamily="34" charset="0"/>
                <a:ea typeface="微軟正黑體" panose="020B0604030504040204" pitchFamily="34" charset="-120"/>
                <a:cs typeface="Arial" panose="020B0604020202020204" pitchFamily="34" charset="0"/>
              </a:rPr>
              <a:t>有</a:t>
            </a:r>
            <a:r>
              <a:rPr lang="zh-TW" altLang="en-US" sz="2200" b="1" dirty="0">
                <a:solidFill>
                  <a:srgbClr val="0000FF"/>
                </a:solidFill>
                <a:latin typeface="Arial" panose="020B0604020202020204" pitchFamily="34" charset="0"/>
                <a:ea typeface="微軟正黑體" panose="020B0604030504040204" pitchFamily="34" charset="-120"/>
                <a:cs typeface="Arial" panose="020B0604020202020204" pitchFamily="34" charset="0"/>
              </a:rPr>
              <a:t>；</a:t>
            </a:r>
            <a:r>
              <a:rPr lang="zh-TW" altLang="zh-TW" sz="2200" b="1" dirty="0" smtClean="0">
                <a:solidFill>
                  <a:srgbClr val="0000FF"/>
                </a:solidFill>
                <a:latin typeface="Arial" panose="020B0604020202020204" pitchFamily="34" charset="0"/>
                <a:ea typeface="微軟正黑體" panose="020B0604030504040204" pitchFamily="34" charset="-120"/>
                <a:cs typeface="Arial" panose="020B0604020202020204" pitchFamily="34" charset="0"/>
              </a:rPr>
              <a:t>列</a:t>
            </a:r>
            <a:r>
              <a:rPr lang="zh-TW" altLang="zh-TW" sz="2200" b="1" dirty="0">
                <a:solidFill>
                  <a:srgbClr val="0000FF"/>
                </a:solidFill>
                <a:latin typeface="Arial" panose="020B0604020202020204" pitchFamily="34" charset="0"/>
                <a:ea typeface="微軟正黑體" panose="020B0604030504040204" pitchFamily="34" charset="-120"/>
                <a:cs typeface="Arial" panose="020B0604020202020204" pitchFamily="34" charset="0"/>
              </a:rPr>
              <a:t>計</a:t>
            </a:r>
            <a:r>
              <a:rPr lang="en-US" altLang="zh-TW" sz="2200" b="1" dirty="0">
                <a:solidFill>
                  <a:srgbClr val="0000FF"/>
                </a:solidFill>
                <a:latin typeface="Arial" panose="020B0604020202020204" pitchFamily="34" charset="0"/>
                <a:ea typeface="微軟正黑體" panose="020B0604030504040204" pitchFamily="34" charset="-120"/>
                <a:cs typeface="Arial" panose="020B0604020202020204" pitchFamily="34" charset="0"/>
              </a:rPr>
              <a:t>1</a:t>
            </a:r>
            <a:r>
              <a:rPr lang="zh-TW" altLang="zh-TW" sz="2200" b="1" dirty="0">
                <a:solidFill>
                  <a:srgbClr val="0000FF"/>
                </a:solidFill>
                <a:latin typeface="Arial" panose="020B0604020202020204" pitchFamily="34" charset="0"/>
                <a:ea typeface="微軟正黑體" panose="020B0604030504040204" pitchFamily="34" charset="-120"/>
                <a:cs typeface="Arial" panose="020B0604020202020204" pitchFamily="34" charset="0"/>
              </a:rPr>
              <a:t>人次】</a:t>
            </a:r>
            <a:r>
              <a:rPr lang="zh-TW" altLang="zh-TW" sz="2200" dirty="0" smtClean="0">
                <a:latin typeface="Arial" panose="020B0604020202020204" pitchFamily="34" charset="0"/>
                <a:ea typeface="微軟正黑體" panose="020B0604030504040204" pitchFamily="34" charset="-120"/>
                <a:cs typeface="Arial" panose="020B0604020202020204" pitchFamily="34" charset="0"/>
              </a:rPr>
              <a:t>。</a:t>
            </a:r>
            <a:endParaRPr lang="en-US" altLang="zh-TW" sz="2200" dirty="0" smtClean="0">
              <a:latin typeface="Arial" panose="020B0604020202020204" pitchFamily="34" charset="0"/>
              <a:ea typeface="微軟正黑體" panose="020B0604030504040204" pitchFamily="34" charset="-120"/>
              <a:cs typeface="Arial" panose="020B0604020202020204" pitchFamily="34" charset="0"/>
            </a:endParaRPr>
          </a:p>
          <a:p>
            <a:pPr marL="800100" lvl="1" indent="-342900" algn="just">
              <a:lnSpc>
                <a:spcPct val="150000"/>
              </a:lnSpc>
              <a:spcBef>
                <a:spcPts val="0"/>
              </a:spcBef>
              <a:spcAft>
                <a:spcPts val="0"/>
              </a:spcAft>
              <a:buFont typeface="Wingdings" panose="05000000000000000000" pitchFamily="2" charset="2"/>
              <a:buChar char="l"/>
              <a:tabLst>
                <a:tab pos="30480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zh-TW" altLang="zh-TW" sz="22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丙</a:t>
            </a:r>
            <a:r>
              <a:rPr lang="zh-TW" altLang="zh-TW" sz="22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飯店</a:t>
            </a:r>
            <a:r>
              <a:rPr lang="zh-TW" altLang="zh-TW" sz="2200" dirty="0">
                <a:solidFill>
                  <a:srgbClr val="000000"/>
                </a:solidFill>
                <a:latin typeface="Arial" panose="020B0604020202020204" pitchFamily="34" charset="0"/>
                <a:ea typeface="微軟正黑體" panose="020B0604030504040204" pitchFamily="34" charset="-120"/>
                <a:cs typeface="Arial" panose="020B0604020202020204" pitchFamily="34" charset="0"/>
              </a:rPr>
              <a:t>：由於機構與學生兩者間屬「</a:t>
            </a:r>
            <a:r>
              <a:rPr lang="zh-TW" altLang="zh-TW" sz="2200" u="heavy"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非</a:t>
            </a:r>
            <a:r>
              <a:rPr lang="zh-TW" altLang="zh-TW" sz="2200" u="heavy" dirty="0">
                <a:solidFill>
                  <a:srgbClr val="000000"/>
                </a:solidFill>
                <a:latin typeface="Arial" panose="020B0604020202020204" pitchFamily="34" charset="0"/>
                <a:ea typeface="微軟正黑體" panose="020B0604030504040204" pitchFamily="34" charset="-120"/>
                <a:cs typeface="Arial" panose="020B0604020202020204" pitchFamily="34" charset="0"/>
              </a:rPr>
              <a:t>僱傭</a:t>
            </a:r>
            <a:r>
              <a:rPr lang="zh-TW" altLang="zh-TW" sz="2200" u="heavy"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關係</a:t>
            </a:r>
            <a:r>
              <a:rPr lang="zh-TW" altLang="zh-TW" sz="22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zh-TW" sz="2200" dirty="0">
                <a:solidFill>
                  <a:srgbClr val="000000"/>
                </a:solidFill>
                <a:latin typeface="Arial" panose="020B0604020202020204" pitchFamily="34" charset="0"/>
                <a:ea typeface="微軟正黑體" panose="020B0604030504040204" pitchFamily="34" charset="-120"/>
                <a:cs typeface="Arial" panose="020B0604020202020204" pitchFamily="34" charset="0"/>
              </a:rPr>
              <a:t>提供</a:t>
            </a:r>
            <a:r>
              <a:rPr lang="zh-TW" altLang="zh-TW" sz="22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zh-TW" sz="2200" u="heavy" dirty="0">
                <a:solidFill>
                  <a:srgbClr val="000000"/>
                </a:solidFill>
                <a:latin typeface="Arial" panose="020B0604020202020204" pitchFamily="34" charset="0"/>
                <a:ea typeface="微軟正黑體" panose="020B0604030504040204" pitchFamily="34" charset="-120"/>
                <a:cs typeface="Arial" panose="020B0604020202020204" pitchFamily="34" charset="0"/>
              </a:rPr>
              <a:t>獎學金</a:t>
            </a:r>
            <a:r>
              <a:rPr lang="en-US" altLang="zh-TW" sz="2200" u="heavy" dirty="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zh-TW" sz="2200" u="heavy" dirty="0">
                <a:solidFill>
                  <a:srgbClr val="000000"/>
                </a:solidFill>
                <a:latin typeface="Arial" panose="020B0604020202020204" pitchFamily="34" charset="0"/>
                <a:ea typeface="微軟正黑體" panose="020B0604030504040204" pitchFamily="34" charset="-120"/>
                <a:cs typeface="Arial" panose="020B0604020202020204" pitchFamily="34" charset="0"/>
              </a:rPr>
              <a:t>月給</a:t>
            </a:r>
            <a:r>
              <a:rPr lang="zh-TW" altLang="zh-TW" sz="2200" dirty="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zh-TW" sz="22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為</a:t>
            </a:r>
            <a:r>
              <a:rPr lang="zh-TW" altLang="zh-TW" sz="2200" dirty="0">
                <a:solidFill>
                  <a:srgbClr val="000000"/>
                </a:solidFill>
                <a:latin typeface="Arial" panose="020B0604020202020204" pitchFamily="34" charset="0"/>
                <a:ea typeface="微軟正黑體" panose="020B0604030504040204" pitchFamily="34" charset="-120"/>
                <a:cs typeface="Arial" panose="020B0604020202020204" pitchFamily="34" charset="0"/>
              </a:rPr>
              <a:t>實習</a:t>
            </a:r>
            <a:r>
              <a:rPr lang="zh-TW" altLang="zh-TW" sz="22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待遇，另</a:t>
            </a:r>
            <a:r>
              <a:rPr lang="en-US" altLang="zh-TW" sz="2200" dirty="0">
                <a:solidFill>
                  <a:srgbClr val="000000"/>
                </a:solidFill>
                <a:latin typeface="Arial" panose="020B0604020202020204" pitchFamily="34" charset="0"/>
                <a:ea typeface="微軟正黑體" panose="020B0604030504040204" pitchFamily="34" charset="-120"/>
                <a:cs typeface="Arial" panose="020B0604020202020204" pitchFamily="34" charset="0"/>
              </a:rPr>
              <a:t>E</a:t>
            </a:r>
            <a:r>
              <a:rPr lang="zh-TW" altLang="zh-TW" sz="22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校</a:t>
            </a:r>
            <a:r>
              <a:rPr lang="zh-TW" altLang="zh-TW" sz="2200" dirty="0">
                <a:solidFill>
                  <a:srgbClr val="000000"/>
                </a:solidFill>
                <a:latin typeface="Arial" panose="020B0604020202020204" pitchFamily="34" charset="0"/>
                <a:ea typeface="微軟正黑體" panose="020B0604030504040204" pitchFamily="34" charset="-120"/>
                <a:cs typeface="Arial" panose="020B0604020202020204" pitchFamily="34" charset="0"/>
              </a:rPr>
              <a:t>為學生投保</a:t>
            </a:r>
            <a:r>
              <a:rPr lang="zh-TW" altLang="zh-TW" sz="2200" u="heavy" dirty="0">
                <a:solidFill>
                  <a:srgbClr val="000000"/>
                </a:solidFill>
                <a:latin typeface="Arial" panose="020B0604020202020204" pitchFamily="34" charset="0"/>
                <a:ea typeface="微軟正黑體" panose="020B0604030504040204" pitchFamily="34" charset="-120"/>
                <a:cs typeface="Arial" panose="020B0604020202020204" pitchFamily="34" charset="0"/>
              </a:rPr>
              <a:t>大專校院校外實習學生團體保險</a:t>
            </a:r>
            <a:r>
              <a:rPr lang="zh-TW" altLang="zh-TW" sz="2200" dirty="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zh-TW" sz="22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故</a:t>
            </a:r>
            <a:r>
              <a:rPr lang="zh-TW" altLang="en-US" sz="2200" dirty="0">
                <a:latin typeface="Arial" panose="020B0604020202020204" pitchFamily="34" charset="0"/>
                <a:ea typeface="微軟正黑體" panose="020B0604030504040204" pitchFamily="34" charset="-120"/>
                <a:cs typeface="Arial" panose="020B0604020202020204" pitchFamily="34" charset="0"/>
              </a:rPr>
              <a:t>甲生</a:t>
            </a:r>
            <a:r>
              <a:rPr lang="zh-TW" altLang="en-US" sz="2200"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填報</a:t>
            </a:r>
            <a:r>
              <a:rPr lang="zh-TW" altLang="zh-TW" sz="2200" b="1" dirty="0">
                <a:solidFill>
                  <a:srgbClr val="0000FF"/>
                </a:solidFill>
                <a:latin typeface="Arial" panose="020B0604020202020204" pitchFamily="34" charset="0"/>
                <a:ea typeface="微軟正黑體" panose="020B0604030504040204" pitchFamily="34" charset="-120"/>
                <a:cs typeface="Arial" panose="020B0604020202020204" pitchFamily="34" charset="0"/>
              </a:rPr>
              <a:t>「實習待遇」</a:t>
            </a:r>
            <a:r>
              <a:rPr lang="zh-TW" altLang="zh-TW" sz="2200" b="1" dirty="0" smtClean="0">
                <a:solidFill>
                  <a:srgbClr val="0000FF"/>
                </a:solidFill>
                <a:latin typeface="Arial" panose="020B0604020202020204" pitchFamily="34" charset="0"/>
                <a:ea typeface="微軟正黑體" panose="020B0604030504040204" pitchFamily="34" charset="-120"/>
                <a:cs typeface="Arial" panose="020B0604020202020204" pitchFamily="34" charset="0"/>
              </a:rPr>
              <a:t>為</a:t>
            </a:r>
            <a:r>
              <a:rPr lang="zh-TW" altLang="zh-TW" sz="2200" b="1" dirty="0">
                <a:solidFill>
                  <a:srgbClr val="0000FF"/>
                </a:solidFill>
                <a:latin typeface="Arial" panose="020B0604020202020204" pitchFamily="34" charset="0"/>
                <a:ea typeface="微軟正黑體" panose="020B0604030504040204" pitchFamily="34" charset="-120"/>
                <a:cs typeface="Arial" panose="020B0604020202020204" pitchFamily="34" charset="0"/>
              </a:rPr>
              <a:t>【獎學金</a:t>
            </a:r>
            <a:r>
              <a:rPr lang="en-US" altLang="zh-TW" sz="2200" b="1" dirty="0">
                <a:solidFill>
                  <a:srgbClr val="0000FF"/>
                </a:solidFill>
                <a:latin typeface="Arial" panose="020B0604020202020204" pitchFamily="34" charset="0"/>
                <a:ea typeface="微軟正黑體" panose="020B0604030504040204" pitchFamily="34" charset="-120"/>
                <a:cs typeface="Arial" panose="020B0604020202020204" pitchFamily="34" charset="0"/>
              </a:rPr>
              <a:t>-</a:t>
            </a:r>
            <a:r>
              <a:rPr lang="zh-TW" altLang="zh-TW" sz="2200" b="1" dirty="0">
                <a:solidFill>
                  <a:srgbClr val="0000FF"/>
                </a:solidFill>
                <a:latin typeface="Arial" panose="020B0604020202020204" pitchFamily="34" charset="0"/>
                <a:ea typeface="微軟正黑體" panose="020B0604030504040204" pitchFamily="34" charset="-120"/>
                <a:cs typeface="Arial" panose="020B0604020202020204" pitchFamily="34" charset="0"/>
              </a:rPr>
              <a:t>月</a:t>
            </a:r>
            <a:r>
              <a:rPr lang="zh-TW" altLang="zh-TW" sz="2200" b="1" dirty="0" smtClean="0">
                <a:solidFill>
                  <a:srgbClr val="0000FF"/>
                </a:solidFill>
                <a:latin typeface="Arial" panose="020B0604020202020204" pitchFamily="34" charset="0"/>
                <a:ea typeface="微軟正黑體" panose="020B0604030504040204" pitchFamily="34" charset="-120"/>
                <a:cs typeface="Arial" panose="020B0604020202020204" pitchFamily="34" charset="0"/>
              </a:rPr>
              <a:t>給</a:t>
            </a:r>
            <a:r>
              <a:rPr lang="zh-TW" altLang="en-US" sz="2200" b="1" dirty="0">
                <a:solidFill>
                  <a:srgbClr val="0000FF"/>
                </a:solidFill>
                <a:latin typeface="Arial" panose="020B0604020202020204" pitchFamily="34" charset="0"/>
                <a:ea typeface="微軟正黑體" panose="020B0604030504040204" pitchFamily="34" charset="-120"/>
                <a:cs typeface="Arial" panose="020B0604020202020204" pitchFamily="34" charset="0"/>
              </a:rPr>
              <a:t>； </a:t>
            </a:r>
            <a:r>
              <a:rPr lang="zh-TW" altLang="zh-TW" sz="2200" b="1" dirty="0" smtClean="0">
                <a:solidFill>
                  <a:srgbClr val="0000FF"/>
                </a:solidFill>
                <a:latin typeface="Arial" panose="020B0604020202020204" pitchFamily="34" charset="0"/>
                <a:ea typeface="微軟正黑體" panose="020B0604030504040204" pitchFamily="34" charset="-120"/>
                <a:cs typeface="Arial" panose="020B0604020202020204" pitchFamily="34" charset="0"/>
              </a:rPr>
              <a:t>列</a:t>
            </a:r>
            <a:r>
              <a:rPr lang="zh-TW" altLang="zh-TW" sz="2200" b="1" dirty="0">
                <a:solidFill>
                  <a:srgbClr val="0000FF"/>
                </a:solidFill>
                <a:latin typeface="Arial" panose="020B0604020202020204" pitchFamily="34" charset="0"/>
                <a:ea typeface="微軟正黑體" panose="020B0604030504040204" pitchFamily="34" charset="-120"/>
                <a:cs typeface="Arial" panose="020B0604020202020204" pitchFamily="34" charset="0"/>
              </a:rPr>
              <a:t>計</a:t>
            </a:r>
            <a:r>
              <a:rPr lang="en-US" altLang="zh-TW" sz="2200" b="1" dirty="0">
                <a:solidFill>
                  <a:srgbClr val="0000FF"/>
                </a:solidFill>
                <a:latin typeface="Arial" panose="020B0604020202020204" pitchFamily="34" charset="0"/>
                <a:ea typeface="微軟正黑體" panose="020B0604030504040204" pitchFamily="34" charset="-120"/>
                <a:cs typeface="Arial" panose="020B0604020202020204" pitchFamily="34" charset="0"/>
              </a:rPr>
              <a:t>1</a:t>
            </a:r>
            <a:r>
              <a:rPr lang="zh-TW" altLang="zh-TW" sz="2200" b="1" dirty="0">
                <a:solidFill>
                  <a:srgbClr val="0000FF"/>
                </a:solidFill>
                <a:latin typeface="Arial" panose="020B0604020202020204" pitchFamily="34" charset="0"/>
                <a:ea typeface="微軟正黑體" panose="020B0604030504040204" pitchFamily="34" charset="-120"/>
                <a:cs typeface="Arial" panose="020B0604020202020204" pitchFamily="34" charset="0"/>
              </a:rPr>
              <a:t>人次】 </a:t>
            </a:r>
            <a:r>
              <a:rPr lang="zh-TW" altLang="zh-TW" sz="2200" b="1" dirty="0" smtClean="0">
                <a:solidFill>
                  <a:srgbClr val="0000FF"/>
                </a:solidFill>
                <a:latin typeface="Arial" panose="020B0604020202020204" pitchFamily="34" charset="0"/>
                <a:ea typeface="微軟正黑體" panose="020B0604030504040204" pitchFamily="34" charset="-120"/>
                <a:cs typeface="Arial" panose="020B0604020202020204" pitchFamily="34" charset="0"/>
              </a:rPr>
              <a:t>；</a:t>
            </a:r>
            <a:r>
              <a:rPr lang="zh-TW" altLang="zh-TW" sz="2200" b="1" dirty="0">
                <a:solidFill>
                  <a:srgbClr val="0000FF"/>
                </a:solidFill>
                <a:latin typeface="Arial" panose="020B0604020202020204" pitchFamily="34" charset="0"/>
                <a:ea typeface="微軟正黑體" panose="020B0604030504040204" pitchFamily="34" charset="-120"/>
                <a:cs typeface="Arial" panose="020B0604020202020204" pitchFamily="34" charset="0"/>
              </a:rPr>
              <a:t>「</a:t>
            </a:r>
            <a:r>
              <a:rPr lang="zh-TW" altLang="zh-TW" sz="2200" b="1" dirty="0" smtClean="0">
                <a:solidFill>
                  <a:srgbClr val="0000FF"/>
                </a:solidFill>
                <a:latin typeface="Arial" panose="020B0604020202020204" pitchFamily="34" charset="0"/>
                <a:ea typeface="微軟正黑體" panose="020B0604030504040204" pitchFamily="34" charset="-120"/>
                <a:cs typeface="Arial" panose="020B0604020202020204" pitchFamily="34" charset="0"/>
              </a:rPr>
              <a:t>投保</a:t>
            </a:r>
            <a:r>
              <a:rPr lang="zh-TW" altLang="zh-TW" sz="2200" b="1" dirty="0">
                <a:solidFill>
                  <a:srgbClr val="0000FF"/>
                </a:solidFill>
                <a:latin typeface="Arial" panose="020B0604020202020204" pitchFamily="34" charset="0"/>
                <a:ea typeface="微軟正黑體" panose="020B0604030504040204" pitchFamily="34" charset="-120"/>
                <a:cs typeface="Arial" panose="020B0604020202020204" pitchFamily="34" charset="0"/>
              </a:rPr>
              <a:t>情形」</a:t>
            </a:r>
            <a:r>
              <a:rPr lang="zh-TW" altLang="en-US" sz="2200" b="1" dirty="0" smtClean="0">
                <a:solidFill>
                  <a:srgbClr val="0000FF"/>
                </a:solidFill>
                <a:latin typeface="Arial" panose="020B0604020202020204" pitchFamily="34" charset="0"/>
                <a:ea typeface="微軟正黑體" panose="020B0604030504040204" pitchFamily="34" charset="-120"/>
                <a:cs typeface="Arial" panose="020B0604020202020204" pitchFamily="34" charset="0"/>
              </a:rPr>
              <a:t>為</a:t>
            </a:r>
            <a:r>
              <a:rPr lang="zh-TW" altLang="zh-TW" sz="2200" b="1" dirty="0" smtClean="0">
                <a:solidFill>
                  <a:srgbClr val="0000FF"/>
                </a:solidFill>
                <a:latin typeface="Arial" panose="020B0604020202020204" pitchFamily="34" charset="0"/>
                <a:ea typeface="微軟正黑體" panose="020B0604030504040204" pitchFamily="34" charset="-120"/>
                <a:cs typeface="Arial" panose="020B0604020202020204" pitchFamily="34" charset="0"/>
              </a:rPr>
              <a:t>【僅</a:t>
            </a:r>
            <a:r>
              <a:rPr lang="zh-TW" altLang="zh-TW" sz="2200" b="1" dirty="0">
                <a:solidFill>
                  <a:srgbClr val="0000FF"/>
                </a:solidFill>
                <a:latin typeface="Arial" panose="020B0604020202020204" pitchFamily="34" charset="0"/>
                <a:ea typeface="微軟正黑體" panose="020B0604030504040204" pitchFamily="34" charset="-120"/>
                <a:cs typeface="Arial" panose="020B0604020202020204" pitchFamily="34" charset="0"/>
              </a:rPr>
              <a:t>校外實習</a:t>
            </a:r>
            <a:r>
              <a:rPr lang="zh-TW" altLang="zh-TW" sz="2200" b="1" dirty="0" smtClean="0">
                <a:solidFill>
                  <a:srgbClr val="0000FF"/>
                </a:solidFill>
                <a:latin typeface="Arial" panose="020B0604020202020204" pitchFamily="34" charset="0"/>
                <a:ea typeface="微軟正黑體" panose="020B0604030504040204" pitchFamily="34" charset="-120"/>
                <a:cs typeface="Arial" panose="020B0604020202020204" pitchFamily="34" charset="0"/>
              </a:rPr>
              <a:t>保險</a:t>
            </a:r>
            <a:r>
              <a:rPr lang="zh-TW" altLang="en-US" sz="2200" b="1" dirty="0" smtClean="0">
                <a:solidFill>
                  <a:srgbClr val="0000FF"/>
                </a:solidFill>
                <a:latin typeface="Arial" panose="020B0604020202020204" pitchFamily="34" charset="0"/>
                <a:ea typeface="微軟正黑體" panose="020B0604030504040204" pitchFamily="34" charset="-120"/>
                <a:cs typeface="Arial" panose="020B0604020202020204" pitchFamily="34" charset="0"/>
              </a:rPr>
              <a:t>；</a:t>
            </a:r>
            <a:r>
              <a:rPr lang="zh-TW" altLang="zh-TW" sz="2200" b="1" dirty="0" smtClean="0">
                <a:solidFill>
                  <a:srgbClr val="0000FF"/>
                </a:solidFill>
                <a:latin typeface="Arial" panose="020B0604020202020204" pitchFamily="34" charset="0"/>
                <a:ea typeface="微軟正黑體" panose="020B0604030504040204" pitchFamily="34" charset="-120"/>
                <a:cs typeface="Arial" panose="020B0604020202020204" pitchFamily="34" charset="0"/>
              </a:rPr>
              <a:t>列</a:t>
            </a:r>
            <a:r>
              <a:rPr lang="zh-TW" altLang="zh-TW" sz="2200" b="1" dirty="0">
                <a:solidFill>
                  <a:srgbClr val="0000FF"/>
                </a:solidFill>
                <a:latin typeface="Arial" panose="020B0604020202020204" pitchFamily="34" charset="0"/>
                <a:ea typeface="微軟正黑體" panose="020B0604030504040204" pitchFamily="34" charset="-120"/>
                <a:cs typeface="Arial" panose="020B0604020202020204" pitchFamily="34" charset="0"/>
              </a:rPr>
              <a:t>計</a:t>
            </a:r>
            <a:r>
              <a:rPr lang="en-US" altLang="zh-TW" sz="2200" b="1" dirty="0">
                <a:solidFill>
                  <a:srgbClr val="0000FF"/>
                </a:solidFill>
                <a:latin typeface="Arial" panose="020B0604020202020204" pitchFamily="34" charset="0"/>
                <a:ea typeface="微軟正黑體" panose="020B0604030504040204" pitchFamily="34" charset="-120"/>
                <a:cs typeface="Arial" panose="020B0604020202020204" pitchFamily="34" charset="0"/>
              </a:rPr>
              <a:t>1</a:t>
            </a:r>
            <a:r>
              <a:rPr lang="zh-TW" altLang="zh-TW" sz="2200" b="1" dirty="0">
                <a:solidFill>
                  <a:srgbClr val="0000FF"/>
                </a:solidFill>
                <a:latin typeface="Arial" panose="020B0604020202020204" pitchFamily="34" charset="0"/>
                <a:ea typeface="微軟正黑體" panose="020B0604030504040204" pitchFamily="34" charset="-120"/>
                <a:cs typeface="Arial" panose="020B0604020202020204" pitchFamily="34" charset="0"/>
              </a:rPr>
              <a:t>人次】</a:t>
            </a:r>
            <a:r>
              <a:rPr lang="zh-TW" altLang="zh-TW" sz="2200" dirty="0" smtClean="0">
                <a:latin typeface="Arial" panose="020B0604020202020204" pitchFamily="34" charset="0"/>
                <a:ea typeface="微軟正黑體" panose="020B0604030504040204" pitchFamily="34" charset="-120"/>
                <a:cs typeface="Arial" panose="020B0604020202020204" pitchFamily="34" charset="0"/>
              </a:rPr>
              <a:t>。</a:t>
            </a:r>
            <a:endParaRPr lang="en-US" altLang="zh-TW" sz="2200" dirty="0">
              <a:latin typeface="Arial" panose="020B0604020202020204" pitchFamily="34" charset="0"/>
              <a:ea typeface="微軟正黑體" panose="020B0604030504040204" pitchFamily="34" charset="-120"/>
              <a:cs typeface="Arial" panose="020B0604020202020204" pitchFamily="34" charset="0"/>
            </a:endParaRPr>
          </a:p>
        </p:txBody>
      </p:sp>
    </p:spTree>
    <p:extLst>
      <p:ext uri="{BB962C8B-B14F-4D97-AF65-F5344CB8AC3E}">
        <p14:creationId xmlns:p14="http://schemas.microsoft.com/office/powerpoint/2010/main" val="70499585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234250" y="343069"/>
            <a:ext cx="2866766" cy="683741"/>
          </a:xfrm>
        </p:spPr>
        <p:txBody>
          <a:bodyPr>
            <a:noAutofit/>
          </a:bodyPr>
          <a:lstStyle/>
          <a:p>
            <a:pPr algn="ctr"/>
            <a:r>
              <a:rPr lang="zh-TW" altLang="en-US" sz="4800" b="1" dirty="0">
                <a:solidFill>
                  <a:srgbClr val="000000"/>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聯絡資訊</a:t>
            </a:r>
            <a:endParaRPr lang="zh-TW" altLang="en-US" sz="4800" b="1" dirty="0">
              <a:solidFill>
                <a:srgbClr val="000000"/>
              </a:solidFill>
              <a:latin typeface="Arial" panose="020B0604020202020204" pitchFamily="34" charset="0"/>
              <a:ea typeface="微軟正黑體" panose="020B0604030504040204" pitchFamily="34" charset="-120"/>
              <a:cs typeface="Arial" panose="020B0604020202020204" pitchFamily="34" charset="0"/>
            </a:endParaRPr>
          </a:p>
        </p:txBody>
      </p:sp>
      <p:sp>
        <p:nvSpPr>
          <p:cNvPr id="8" name="矩形 7"/>
          <p:cNvSpPr/>
          <p:nvPr/>
        </p:nvSpPr>
        <p:spPr>
          <a:xfrm>
            <a:off x="2185215" y="1392368"/>
            <a:ext cx="7963672" cy="2181225"/>
          </a:xfrm>
          <a:prstGeom prst="rect">
            <a:avLst/>
          </a:prstGeom>
          <a:blipFill>
            <a:blip r:embed="rId3"/>
            <a:tile tx="0" ty="0" sx="100000" sy="100000" flip="none" algn="tl"/>
          </a:blip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defRPr/>
            </a:pPr>
            <a:endParaRPr lang="zh-TW" altLang="en-US" b="1">
              <a:solidFill>
                <a:srgbClr val="FFFFFF"/>
              </a:solidFill>
              <a:ea typeface="微軟正黑體" panose="020B0604030504040204" pitchFamily="34" charset="-120"/>
            </a:endParaRPr>
          </a:p>
        </p:txBody>
      </p:sp>
      <p:sp>
        <p:nvSpPr>
          <p:cNvPr id="10" name="矩形 9"/>
          <p:cNvSpPr/>
          <p:nvPr/>
        </p:nvSpPr>
        <p:spPr>
          <a:xfrm>
            <a:off x="2187926" y="3878636"/>
            <a:ext cx="7958250" cy="1533525"/>
          </a:xfrm>
          <a:prstGeom prst="rect">
            <a:avLst/>
          </a:prstGeom>
          <a:blipFill>
            <a:blip r:embed="rId3"/>
            <a:tile tx="0" ty="0" sx="100000" sy="100000" flip="none" algn="tl"/>
          </a:blip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defRPr/>
            </a:pPr>
            <a:endParaRPr lang="zh-TW" altLang="en-US" b="1">
              <a:solidFill>
                <a:srgbClr val="FFFFFF"/>
              </a:solidFill>
              <a:ea typeface="微軟正黑體" panose="020B0604030504040204" pitchFamily="34" charset="-120"/>
            </a:endParaRPr>
          </a:p>
        </p:txBody>
      </p:sp>
      <p:pic>
        <p:nvPicPr>
          <p:cNvPr id="11" name="Picture 6" descr="C:\Users\HEUser\Desktop\1103\phone_icon.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09019" y="1800353"/>
            <a:ext cx="1625600" cy="1365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文字方塊 10"/>
          <p:cNvSpPr txBox="1">
            <a:spLocks noChangeArrowheads="1"/>
          </p:cNvSpPr>
          <p:nvPr/>
        </p:nvSpPr>
        <p:spPr bwMode="auto">
          <a:xfrm>
            <a:off x="3976485" y="2159922"/>
            <a:ext cx="2954655"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zh-TW" sz="3600" b="1" dirty="0">
                <a:solidFill>
                  <a:srgbClr val="000000"/>
                </a:solidFill>
                <a:ea typeface="微軟正黑體" panose="020B0604030504040204" pitchFamily="34" charset="-120"/>
                <a:cs typeface="Arial" panose="020B0604020202020204" pitchFamily="34" charset="0"/>
              </a:rPr>
              <a:t>(05)534-2601</a:t>
            </a:r>
            <a:endParaRPr lang="zh-TW" altLang="en-US" sz="3600" b="1" dirty="0">
              <a:solidFill>
                <a:srgbClr val="000000"/>
              </a:solidFill>
              <a:ea typeface="微軟正黑體" panose="020B0604030504040204" pitchFamily="34" charset="-120"/>
              <a:cs typeface="Arial" panose="020B0604020202020204" pitchFamily="34" charset="0"/>
            </a:endParaRPr>
          </a:p>
        </p:txBody>
      </p:sp>
      <p:sp>
        <p:nvSpPr>
          <p:cNvPr id="13" name="文字方塊 37"/>
          <p:cNvSpPr txBox="1">
            <a:spLocks noChangeArrowheads="1"/>
          </p:cNvSpPr>
          <p:nvPr/>
        </p:nvSpPr>
        <p:spPr bwMode="auto">
          <a:xfrm>
            <a:off x="6932614" y="1410320"/>
            <a:ext cx="1595309"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zh-TW" sz="3600" b="1" dirty="0">
                <a:solidFill>
                  <a:srgbClr val="0000FF"/>
                </a:solidFill>
                <a:ea typeface="微軟正黑體" panose="020B0604030504040204" pitchFamily="34" charset="-120"/>
                <a:cs typeface="Arial" panose="020B0604020202020204" pitchFamily="34" charset="0"/>
              </a:rPr>
              <a:t># 5377</a:t>
            </a:r>
            <a:endParaRPr lang="zh-TW" altLang="en-US" sz="3600" b="1" dirty="0">
              <a:solidFill>
                <a:srgbClr val="0000FF"/>
              </a:solidFill>
              <a:ea typeface="微軟正黑體" panose="020B0604030504040204" pitchFamily="34" charset="-120"/>
              <a:cs typeface="Arial" panose="020B0604020202020204" pitchFamily="34" charset="0"/>
            </a:endParaRPr>
          </a:p>
        </p:txBody>
      </p:sp>
      <p:cxnSp>
        <p:nvCxnSpPr>
          <p:cNvPr id="14" name="直線接點 13"/>
          <p:cNvCxnSpPr>
            <a:endCxn id="8" idx="3"/>
          </p:cNvCxnSpPr>
          <p:nvPr/>
        </p:nvCxnSpPr>
        <p:spPr>
          <a:xfrm>
            <a:off x="6908801" y="2482978"/>
            <a:ext cx="3240087" cy="2"/>
          </a:xfrm>
          <a:prstGeom prst="line">
            <a:avLst/>
          </a:prstGeom>
          <a:ln w="19050">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15" name="文字方塊 16"/>
          <p:cNvSpPr txBox="1">
            <a:spLocks noChangeArrowheads="1"/>
          </p:cNvSpPr>
          <p:nvPr/>
        </p:nvSpPr>
        <p:spPr bwMode="auto">
          <a:xfrm>
            <a:off x="8479712" y="1729218"/>
            <a:ext cx="1620837"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zh-TW" altLang="en-US" sz="2800" b="1" dirty="0">
                <a:solidFill>
                  <a:srgbClr val="0000FF"/>
                </a:solidFill>
                <a:ea typeface="微軟正黑體" panose="020B0604030504040204" pitchFamily="34" charset="-120"/>
                <a:cs typeface="Arial" panose="020B0604020202020204" pitchFamily="34" charset="0"/>
              </a:rPr>
              <a:t>表冊疑義</a:t>
            </a:r>
          </a:p>
        </p:txBody>
      </p:sp>
      <p:sp>
        <p:nvSpPr>
          <p:cNvPr id="16" name="文字方塊 37"/>
          <p:cNvSpPr txBox="1">
            <a:spLocks noChangeArrowheads="1"/>
          </p:cNvSpPr>
          <p:nvPr/>
        </p:nvSpPr>
        <p:spPr bwMode="auto">
          <a:xfrm>
            <a:off x="6932613" y="1902520"/>
            <a:ext cx="1595309"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zh-TW" sz="3600" b="1" dirty="0">
                <a:solidFill>
                  <a:srgbClr val="0000FF"/>
                </a:solidFill>
                <a:ea typeface="微軟正黑體" panose="020B0604030504040204" pitchFamily="34" charset="-120"/>
                <a:cs typeface="Arial" panose="020B0604020202020204" pitchFamily="34" charset="0"/>
              </a:rPr>
              <a:t># 5378</a:t>
            </a:r>
            <a:endParaRPr lang="zh-TW" altLang="en-US" sz="3600" b="1" dirty="0">
              <a:solidFill>
                <a:srgbClr val="0000FF"/>
              </a:solidFill>
              <a:ea typeface="微軟正黑體" panose="020B0604030504040204" pitchFamily="34" charset="-120"/>
              <a:cs typeface="Arial" panose="020B0604020202020204" pitchFamily="34" charset="0"/>
            </a:endParaRPr>
          </a:p>
        </p:txBody>
      </p:sp>
      <p:sp>
        <p:nvSpPr>
          <p:cNvPr id="17" name="文字方塊 37"/>
          <p:cNvSpPr txBox="1">
            <a:spLocks noChangeArrowheads="1"/>
          </p:cNvSpPr>
          <p:nvPr/>
        </p:nvSpPr>
        <p:spPr bwMode="auto">
          <a:xfrm>
            <a:off x="6943587" y="2434015"/>
            <a:ext cx="1595309"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zh-TW" sz="3600" b="1" dirty="0">
                <a:solidFill>
                  <a:srgbClr val="008000"/>
                </a:solidFill>
                <a:ea typeface="微軟正黑體" panose="020B0604030504040204" pitchFamily="34" charset="-120"/>
                <a:cs typeface="Arial" panose="020B0604020202020204" pitchFamily="34" charset="0"/>
              </a:rPr>
              <a:t># 5379</a:t>
            </a:r>
            <a:endParaRPr lang="zh-TW" altLang="en-US" sz="3600" b="1" dirty="0">
              <a:solidFill>
                <a:srgbClr val="008000"/>
              </a:solidFill>
              <a:ea typeface="微軟正黑體" panose="020B0604030504040204" pitchFamily="34" charset="-120"/>
              <a:cs typeface="Arial" panose="020B0604020202020204" pitchFamily="34" charset="0"/>
            </a:endParaRPr>
          </a:p>
        </p:txBody>
      </p:sp>
      <p:sp>
        <p:nvSpPr>
          <p:cNvPr id="18" name="文字方塊 37"/>
          <p:cNvSpPr txBox="1">
            <a:spLocks noChangeArrowheads="1"/>
          </p:cNvSpPr>
          <p:nvPr/>
        </p:nvSpPr>
        <p:spPr bwMode="auto">
          <a:xfrm>
            <a:off x="6908801" y="2903107"/>
            <a:ext cx="1595309"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defPPr>
              <a:defRPr lang="en-US"/>
            </a:defPPr>
            <a:lvl1pPr>
              <a:buFontTx/>
              <a:buNone/>
              <a:defRPr sz="3600" b="1">
                <a:solidFill>
                  <a:srgbClr val="008000"/>
                </a:solidFill>
                <a:latin typeface="Arial" panose="020B0604020202020204" pitchFamily="34" charset="0"/>
                <a:ea typeface="新細明體" panose="02020500000000000000" pitchFamily="18" charset="-120"/>
                <a:cs typeface="Arial" panose="020B0604020202020204" pitchFamily="34" charset="0"/>
              </a:defRPr>
            </a:lvl1pPr>
            <a:lvl2pPr marL="742950" indent="-285750">
              <a:spcBef>
                <a:spcPct val="20000"/>
              </a:spcBef>
              <a:buChar char="–"/>
              <a:defRPr sz="2800">
                <a:latin typeface="Arial" panose="020B0604020202020204" pitchFamily="34" charset="0"/>
              </a:defRPr>
            </a:lvl2pPr>
            <a:lvl3pPr marL="1143000" indent="-228600">
              <a:spcBef>
                <a:spcPct val="20000"/>
              </a:spcBef>
              <a:buChar char="•"/>
              <a:defRPr sz="2400">
                <a:latin typeface="Arial" panose="020B0604020202020204" pitchFamily="34" charset="0"/>
              </a:defRPr>
            </a:lvl3pPr>
            <a:lvl4pPr marL="1600200" indent="-228600">
              <a:spcBef>
                <a:spcPct val="20000"/>
              </a:spcBef>
              <a:buChar char="–"/>
              <a:defRPr sz="2000">
                <a:latin typeface="Arial" panose="020B0604020202020204" pitchFamily="34" charset="0"/>
              </a:defRPr>
            </a:lvl4pPr>
            <a:lvl5pPr marL="2057400" indent="-228600">
              <a:spcBef>
                <a:spcPct val="20000"/>
              </a:spcBef>
              <a:buChar char="»"/>
              <a:defRPr sz="2000">
                <a:latin typeface="Arial" panose="020B0604020202020204" pitchFamily="34" charset="0"/>
              </a:defRPr>
            </a:lvl5pPr>
            <a:lvl6pPr marL="2514600" indent="-228600" eaLnBrk="0" fontAlgn="base" hangingPunct="0">
              <a:spcBef>
                <a:spcPct val="20000"/>
              </a:spcBef>
              <a:spcAft>
                <a:spcPct val="0"/>
              </a:spcAft>
              <a:buChar char="»"/>
              <a:defRPr sz="2000">
                <a:latin typeface="Arial" panose="020B0604020202020204" pitchFamily="34" charset="0"/>
              </a:defRPr>
            </a:lvl6pPr>
            <a:lvl7pPr marL="2971800" indent="-228600" eaLnBrk="0" fontAlgn="base" hangingPunct="0">
              <a:spcBef>
                <a:spcPct val="20000"/>
              </a:spcBef>
              <a:spcAft>
                <a:spcPct val="0"/>
              </a:spcAft>
              <a:buChar char="»"/>
              <a:defRPr sz="2000">
                <a:latin typeface="Arial" panose="020B0604020202020204" pitchFamily="34" charset="0"/>
              </a:defRPr>
            </a:lvl7pPr>
            <a:lvl8pPr marL="3429000" indent="-228600" eaLnBrk="0" fontAlgn="base" hangingPunct="0">
              <a:spcBef>
                <a:spcPct val="20000"/>
              </a:spcBef>
              <a:spcAft>
                <a:spcPct val="0"/>
              </a:spcAft>
              <a:buChar char="»"/>
              <a:defRPr sz="2000">
                <a:latin typeface="Arial" panose="020B0604020202020204" pitchFamily="34" charset="0"/>
              </a:defRPr>
            </a:lvl8pPr>
            <a:lvl9pPr marL="3886200" indent="-228600" eaLnBrk="0" fontAlgn="base" hangingPunct="0">
              <a:spcBef>
                <a:spcPct val="20000"/>
              </a:spcBef>
              <a:spcAft>
                <a:spcPct val="0"/>
              </a:spcAft>
              <a:buChar char="»"/>
              <a:defRPr sz="2000">
                <a:latin typeface="Arial" panose="020B0604020202020204" pitchFamily="34" charset="0"/>
              </a:defRPr>
            </a:lvl9pPr>
          </a:lstStyle>
          <a:p>
            <a:r>
              <a:rPr lang="en-US" altLang="zh-TW" dirty="0">
                <a:ea typeface="微軟正黑體" panose="020B0604030504040204" pitchFamily="34" charset="-120"/>
              </a:rPr>
              <a:t># 5380</a:t>
            </a:r>
            <a:endParaRPr lang="zh-TW" altLang="en-US" dirty="0">
              <a:ea typeface="微軟正黑體" panose="020B0604030504040204" pitchFamily="34" charset="-120"/>
            </a:endParaRPr>
          </a:p>
        </p:txBody>
      </p:sp>
      <p:sp>
        <p:nvSpPr>
          <p:cNvPr id="19" name="文字方塊 15"/>
          <p:cNvSpPr txBox="1">
            <a:spLocks noChangeArrowheads="1"/>
          </p:cNvSpPr>
          <p:nvPr/>
        </p:nvSpPr>
        <p:spPr bwMode="auto">
          <a:xfrm>
            <a:off x="8522629" y="2722153"/>
            <a:ext cx="1620837"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zh-TW" altLang="en-US" sz="2800" b="1" dirty="0">
                <a:solidFill>
                  <a:srgbClr val="008000"/>
                </a:solidFill>
                <a:ea typeface="微軟正黑體" panose="020B0604030504040204" pitchFamily="34" charset="-120"/>
                <a:cs typeface="Arial" panose="020B0604020202020204" pitchFamily="34" charset="0"/>
              </a:rPr>
              <a:t>系統程式</a:t>
            </a:r>
          </a:p>
        </p:txBody>
      </p:sp>
      <p:pic>
        <p:nvPicPr>
          <p:cNvPr id="20" name="Picture 5" descr="C:\Users\HEUser\Desktop\1103\Picture5.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99519" y="4100987"/>
            <a:ext cx="1244600" cy="995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 name="文字方塊 9"/>
          <p:cNvSpPr txBox="1">
            <a:spLocks noChangeArrowheads="1"/>
          </p:cNvSpPr>
          <p:nvPr/>
        </p:nvSpPr>
        <p:spPr bwMode="auto">
          <a:xfrm>
            <a:off x="3832225" y="4182334"/>
            <a:ext cx="6153150" cy="974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zh-TW" altLang="en-US" sz="2800" b="1" dirty="0">
                <a:solidFill>
                  <a:srgbClr val="0000FF"/>
                </a:solidFill>
                <a:ea typeface="微軟正黑體" panose="020B0604030504040204" pitchFamily="34" charset="-120"/>
                <a:cs typeface="Arial" panose="020B0604020202020204" pitchFamily="34" charset="0"/>
              </a:rPr>
              <a:t>表冊疑義：</a:t>
            </a:r>
            <a:r>
              <a:rPr lang="en-US" altLang="zh-TW" sz="2800" b="1" dirty="0">
                <a:solidFill>
                  <a:srgbClr val="0000FF"/>
                </a:solidFill>
                <a:ea typeface="微軟正黑體" panose="020B0604030504040204" pitchFamily="34" charset="-120"/>
                <a:cs typeface="Arial" panose="020B0604020202020204" pitchFamily="34" charset="0"/>
              </a:rPr>
              <a:t>hedb@yuntech.edu.tw</a:t>
            </a:r>
          </a:p>
          <a:p>
            <a:pPr>
              <a:spcBef>
                <a:spcPct val="0"/>
              </a:spcBef>
              <a:buFontTx/>
              <a:buNone/>
            </a:pPr>
            <a:r>
              <a:rPr lang="zh-TW" altLang="en-US" sz="2800" b="1" dirty="0">
                <a:solidFill>
                  <a:srgbClr val="008000"/>
                </a:solidFill>
                <a:ea typeface="微軟正黑體" panose="020B0604030504040204" pitchFamily="34" charset="-120"/>
                <a:cs typeface="Arial" panose="020B0604020202020204" pitchFamily="34" charset="0"/>
              </a:rPr>
              <a:t>系統程式：</a:t>
            </a:r>
            <a:r>
              <a:rPr lang="en-US" altLang="zh-TW" sz="2800" b="1" dirty="0">
                <a:solidFill>
                  <a:srgbClr val="008000"/>
                </a:solidFill>
                <a:ea typeface="微軟正黑體" panose="020B0604030504040204" pitchFamily="34" charset="-120"/>
                <a:cs typeface="Arial" panose="020B0604020202020204" pitchFamily="34" charset="0"/>
              </a:rPr>
              <a:t>hedb2@yuntech.edu.tw</a:t>
            </a:r>
            <a:endParaRPr lang="zh-TW" altLang="en-US" sz="2800" b="1" dirty="0">
              <a:solidFill>
                <a:srgbClr val="008000"/>
              </a:solidFill>
              <a:ea typeface="微軟正黑體" panose="020B0604030504040204" pitchFamily="34" charset="-120"/>
              <a:cs typeface="Arial" panose="020B0604020202020204" pitchFamily="34" charset="0"/>
            </a:endParaRPr>
          </a:p>
        </p:txBody>
      </p:sp>
    </p:spTree>
    <p:extLst>
      <p:ext uri="{BB962C8B-B14F-4D97-AF65-F5344CB8AC3E}">
        <p14:creationId xmlns:p14="http://schemas.microsoft.com/office/powerpoint/2010/main" val="78160315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4"/>
          <p:cNvSpPr txBox="1">
            <a:spLocks noChangeArrowheads="1"/>
          </p:cNvSpPr>
          <p:nvPr/>
        </p:nvSpPr>
        <p:spPr bwMode="gray">
          <a:xfrm>
            <a:off x="1978870" y="2323291"/>
            <a:ext cx="8443784"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2800" b="1" i="1" kern="1200">
                <a:solidFill>
                  <a:schemeClr val="tx1"/>
                </a:solidFill>
                <a:latin typeface="+mj-lt"/>
                <a:ea typeface="+mj-ea"/>
                <a:cs typeface="+mj-cs"/>
              </a:defRPr>
            </a:lvl1pPr>
            <a:lvl2pPr algn="l" rtl="0" eaLnBrk="1" fontAlgn="base" hangingPunct="1">
              <a:spcBef>
                <a:spcPct val="0"/>
              </a:spcBef>
              <a:spcAft>
                <a:spcPct val="0"/>
              </a:spcAft>
              <a:defRPr sz="2800" b="1" i="1">
                <a:solidFill>
                  <a:schemeClr val="tx1"/>
                </a:solidFill>
                <a:latin typeface="Verdana" panose="020B0604030504040204" pitchFamily="34" charset="0"/>
              </a:defRPr>
            </a:lvl2pPr>
            <a:lvl3pPr algn="l" rtl="0" eaLnBrk="1" fontAlgn="base" hangingPunct="1">
              <a:spcBef>
                <a:spcPct val="0"/>
              </a:spcBef>
              <a:spcAft>
                <a:spcPct val="0"/>
              </a:spcAft>
              <a:defRPr sz="2800" b="1" i="1">
                <a:solidFill>
                  <a:schemeClr val="tx1"/>
                </a:solidFill>
                <a:latin typeface="Verdana" panose="020B0604030504040204" pitchFamily="34" charset="0"/>
              </a:defRPr>
            </a:lvl3pPr>
            <a:lvl4pPr algn="l" rtl="0" eaLnBrk="1" fontAlgn="base" hangingPunct="1">
              <a:spcBef>
                <a:spcPct val="0"/>
              </a:spcBef>
              <a:spcAft>
                <a:spcPct val="0"/>
              </a:spcAft>
              <a:defRPr sz="2800" b="1" i="1">
                <a:solidFill>
                  <a:schemeClr val="tx1"/>
                </a:solidFill>
                <a:latin typeface="Verdana" panose="020B0604030504040204" pitchFamily="34" charset="0"/>
              </a:defRPr>
            </a:lvl4pPr>
            <a:lvl5pPr algn="l" rtl="0" eaLnBrk="1" fontAlgn="base" hangingPunct="1">
              <a:spcBef>
                <a:spcPct val="0"/>
              </a:spcBef>
              <a:spcAft>
                <a:spcPct val="0"/>
              </a:spcAft>
              <a:defRPr sz="2800" b="1" i="1">
                <a:solidFill>
                  <a:schemeClr val="tx1"/>
                </a:solidFill>
                <a:latin typeface="Verdana" panose="020B0604030504040204" pitchFamily="34" charset="0"/>
              </a:defRPr>
            </a:lvl5pPr>
            <a:lvl6pPr marL="457200" algn="l" rtl="0" eaLnBrk="1" fontAlgn="base" hangingPunct="1">
              <a:spcBef>
                <a:spcPct val="0"/>
              </a:spcBef>
              <a:spcAft>
                <a:spcPct val="0"/>
              </a:spcAft>
              <a:defRPr sz="2800" b="1" i="1">
                <a:solidFill>
                  <a:schemeClr val="tx1"/>
                </a:solidFill>
                <a:latin typeface="Verdana" panose="020B0604030504040204" pitchFamily="34" charset="0"/>
              </a:defRPr>
            </a:lvl6pPr>
            <a:lvl7pPr marL="914400" algn="l" rtl="0" eaLnBrk="1" fontAlgn="base" hangingPunct="1">
              <a:spcBef>
                <a:spcPct val="0"/>
              </a:spcBef>
              <a:spcAft>
                <a:spcPct val="0"/>
              </a:spcAft>
              <a:defRPr sz="2800" b="1" i="1">
                <a:solidFill>
                  <a:schemeClr val="tx1"/>
                </a:solidFill>
                <a:latin typeface="Verdana" panose="020B0604030504040204" pitchFamily="34" charset="0"/>
              </a:defRPr>
            </a:lvl7pPr>
            <a:lvl8pPr marL="1371600" algn="l" rtl="0" eaLnBrk="1" fontAlgn="base" hangingPunct="1">
              <a:spcBef>
                <a:spcPct val="0"/>
              </a:spcBef>
              <a:spcAft>
                <a:spcPct val="0"/>
              </a:spcAft>
              <a:defRPr sz="2800" b="1" i="1">
                <a:solidFill>
                  <a:schemeClr val="tx1"/>
                </a:solidFill>
                <a:latin typeface="Verdana" panose="020B0604030504040204" pitchFamily="34" charset="0"/>
              </a:defRPr>
            </a:lvl8pPr>
            <a:lvl9pPr marL="1828800" algn="l" rtl="0" eaLnBrk="1" fontAlgn="base" hangingPunct="1">
              <a:spcBef>
                <a:spcPct val="0"/>
              </a:spcBef>
              <a:spcAft>
                <a:spcPct val="0"/>
              </a:spcAft>
              <a:defRPr sz="2800" b="1" i="1">
                <a:solidFill>
                  <a:schemeClr val="tx1"/>
                </a:solidFill>
                <a:latin typeface="Verdana" panose="020B0604030504040204" pitchFamily="34" charset="0"/>
              </a:defRPr>
            </a:lvl9pPr>
          </a:lstStyle>
          <a:p>
            <a:pPr algn="ctr">
              <a:defRPr/>
            </a:pPr>
            <a:r>
              <a:rPr lang="zh-TW" altLang="en-US" sz="7200" i="0" dirty="0">
                <a:solidFill>
                  <a:srgbClr val="000000"/>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敬祝 填表順利</a:t>
            </a:r>
          </a:p>
        </p:txBody>
      </p:sp>
      <p:sp>
        <p:nvSpPr>
          <p:cNvPr id="5" name="Rectangle 8"/>
          <p:cNvSpPr txBox="1">
            <a:spLocks noChangeArrowheads="1"/>
          </p:cNvSpPr>
          <p:nvPr/>
        </p:nvSpPr>
        <p:spPr bwMode="auto">
          <a:xfrm>
            <a:off x="1523428" y="5199864"/>
            <a:ext cx="3042851" cy="3911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8000" tIns="10800" rIns="18000" bIns="10800" numCol="1" anchor="t" anchorCtr="0" compatLnSpc="1">
            <a:prstTxWarp prst="textNoShape">
              <a:avLst/>
            </a:prstTxWarp>
            <a:spAutoFit/>
          </a:bodyPr>
          <a:lstStyle>
            <a:lvl1pPr marL="0" indent="0" algn="ctr" rtl="0" eaLnBrk="1" fontAlgn="base" hangingPunct="1">
              <a:spcBef>
                <a:spcPct val="20000"/>
              </a:spcBef>
              <a:spcAft>
                <a:spcPct val="0"/>
              </a:spcAft>
              <a:buClr>
                <a:schemeClr val="accent1"/>
              </a:buClr>
              <a:buSzPct val="80000"/>
              <a:buFont typeface="Wingdings" panose="05000000000000000000" pitchFamily="2" charset="2"/>
              <a:buNone/>
              <a:defRPr sz="2400" kern="1200">
                <a:solidFill>
                  <a:schemeClr val="bg1"/>
                </a:solidFill>
                <a:latin typeface="Arial" panose="020B0604020202020204" pitchFamily="34" charset="0"/>
                <a:ea typeface="+mn-ea"/>
                <a:cs typeface="+mn-cs"/>
              </a:defRPr>
            </a:lvl1pPr>
            <a:lvl2pPr marL="742950" indent="-285750" algn="l" rtl="0" eaLnBrk="1" fontAlgn="base" hangingPunct="1">
              <a:spcBef>
                <a:spcPct val="20000"/>
              </a:spcBef>
              <a:spcAft>
                <a:spcPct val="0"/>
              </a:spcAft>
              <a:buClr>
                <a:schemeClr val="accent2"/>
              </a:buClr>
              <a:buSzPct val="70000"/>
              <a:buFont typeface="Wingdings" panose="05000000000000000000" pitchFamily="2" charset="2"/>
              <a:buChar char="l"/>
              <a:defRPr sz="2400" kern="1200">
                <a:solidFill>
                  <a:schemeClr val="tx1"/>
                </a:solidFill>
                <a:latin typeface="+mn-lt"/>
                <a:ea typeface="+mn-ea"/>
                <a:cs typeface="+mn-cs"/>
              </a:defRPr>
            </a:lvl2pPr>
            <a:lvl3pPr marL="1143000" indent="-228600" algn="l" rtl="0" eaLnBrk="1" fontAlgn="base" hangingPunct="1">
              <a:spcBef>
                <a:spcPct val="20000"/>
              </a:spcBef>
              <a:spcAft>
                <a:spcPct val="0"/>
              </a:spcAft>
              <a:buClr>
                <a:schemeClr val="folHlink"/>
              </a:buClr>
              <a:buSzPct val="60000"/>
              <a:buFont typeface="Wingdings" panose="05000000000000000000" pitchFamily="2" charset="2"/>
              <a:buChar char="l"/>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Clr>
                <a:schemeClr val="tx1"/>
              </a:buClr>
              <a:buSzPct val="85000"/>
              <a:buFont typeface="Arial" panose="020B0604020202020204" pitchFamily="34"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Clr>
                <a:schemeClr val="tx1"/>
              </a:buClr>
              <a:buSzPct val="75000"/>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ct val="0"/>
              </a:spcBef>
              <a:defRPr/>
            </a:pPr>
            <a:r>
              <a:rPr lang="zh-TW" altLang="en-US" b="1" dirty="0">
                <a:solidFill>
                  <a:srgbClr val="000000"/>
                </a:solidFill>
                <a:latin typeface="微軟正黑體" panose="020B0604030504040204" pitchFamily="34" charset="-120"/>
                <a:ea typeface="微軟正黑體" panose="020B0604030504040204" pitchFamily="34" charset="-120"/>
                <a:cs typeface="華康中圓體"/>
              </a:rPr>
              <a:t>大學校院校務資料庫</a:t>
            </a:r>
          </a:p>
        </p:txBody>
      </p:sp>
      <p:sp>
        <p:nvSpPr>
          <p:cNvPr id="8" name="Rectangle 17"/>
          <p:cNvSpPr>
            <a:spLocks noChangeArrowheads="1"/>
          </p:cNvSpPr>
          <p:nvPr/>
        </p:nvSpPr>
        <p:spPr bwMode="auto">
          <a:xfrm>
            <a:off x="1683894" y="5739288"/>
            <a:ext cx="2552871" cy="266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000" tIns="10800" rIns="18000" bIns="10800">
            <a:spAutoFit/>
          </a:bodyPr>
          <a:lstStyle>
            <a:lvl1pPr algn="ctr">
              <a:spcBef>
                <a:spcPct val="20000"/>
              </a:spcBef>
              <a:buClr>
                <a:schemeClr val="tx1"/>
              </a:buClr>
              <a:buFont typeface="Wingdings" panose="05000000000000000000" pitchFamily="2" charset="2"/>
              <a:defRPr sz="2000">
                <a:solidFill>
                  <a:schemeClr val="tx1"/>
                </a:solidFill>
                <a:latin typeface="Verdana" panose="020B0604030504040204" pitchFamily="34" charset="0"/>
              </a:defRPr>
            </a:lvl1pPr>
            <a:lvl2pPr algn="ctr">
              <a:spcBef>
                <a:spcPct val="20000"/>
              </a:spcBef>
              <a:buClr>
                <a:schemeClr val="tx2"/>
              </a:buClr>
              <a:buSzPct val="60000"/>
              <a:buFont typeface="Wingdings" panose="05000000000000000000" pitchFamily="2" charset="2"/>
              <a:defRPr sz="2400">
                <a:solidFill>
                  <a:schemeClr val="tx1"/>
                </a:solidFill>
                <a:latin typeface="Verdana" panose="020B0604030504040204" pitchFamily="34" charset="0"/>
              </a:defRPr>
            </a:lvl2pPr>
            <a:lvl3pPr algn="ctr">
              <a:spcBef>
                <a:spcPct val="20000"/>
              </a:spcBef>
              <a:buClr>
                <a:schemeClr val="folHlink"/>
              </a:buClr>
              <a:buSzPct val="60000"/>
              <a:buFont typeface="Wingdings" panose="05000000000000000000" pitchFamily="2" charset="2"/>
              <a:defRPr sz="2400">
                <a:solidFill>
                  <a:schemeClr val="tx1"/>
                </a:solidFill>
                <a:latin typeface="Verdana" panose="020B0604030504040204" pitchFamily="34" charset="0"/>
              </a:defRPr>
            </a:lvl3pPr>
            <a:lvl4pPr algn="ctr">
              <a:spcBef>
                <a:spcPct val="20000"/>
              </a:spcBef>
              <a:buClr>
                <a:schemeClr val="tx1"/>
              </a:buClr>
              <a:buSzPct val="60000"/>
              <a:buFont typeface="Wingdings" panose="05000000000000000000" pitchFamily="2" charset="2"/>
              <a:defRPr sz="2000">
                <a:solidFill>
                  <a:schemeClr val="tx1"/>
                </a:solidFill>
                <a:latin typeface="Verdana" panose="020B0604030504040204" pitchFamily="34" charset="0"/>
              </a:defRPr>
            </a:lvl4pPr>
            <a:lvl5pPr algn="ctr">
              <a:spcBef>
                <a:spcPct val="20000"/>
              </a:spcBef>
              <a:buClr>
                <a:schemeClr val="hlink"/>
              </a:buClr>
              <a:buSzPct val="60000"/>
              <a:buFont typeface="Wingdings" panose="05000000000000000000" pitchFamily="2" charset="2"/>
              <a:defRPr sz="2000">
                <a:solidFill>
                  <a:schemeClr val="tx1"/>
                </a:solidFill>
                <a:latin typeface="Verdana" panose="020B0604030504040204" pitchFamily="34" charset="0"/>
              </a:defRPr>
            </a:lvl5pPr>
            <a:lvl6pPr algn="ctr" fontAlgn="base">
              <a:spcBef>
                <a:spcPct val="20000"/>
              </a:spcBef>
              <a:spcAft>
                <a:spcPct val="0"/>
              </a:spcAft>
              <a:buClr>
                <a:schemeClr val="hlink"/>
              </a:buClr>
              <a:buSzPct val="60000"/>
              <a:buFont typeface="Wingdings" panose="05000000000000000000" pitchFamily="2" charset="2"/>
              <a:defRPr sz="2000">
                <a:solidFill>
                  <a:schemeClr val="tx1"/>
                </a:solidFill>
                <a:latin typeface="Verdana" panose="020B0604030504040204" pitchFamily="34" charset="0"/>
              </a:defRPr>
            </a:lvl6pPr>
            <a:lvl7pPr algn="ctr" fontAlgn="base">
              <a:spcBef>
                <a:spcPct val="20000"/>
              </a:spcBef>
              <a:spcAft>
                <a:spcPct val="0"/>
              </a:spcAft>
              <a:buClr>
                <a:schemeClr val="hlink"/>
              </a:buClr>
              <a:buSzPct val="60000"/>
              <a:buFont typeface="Wingdings" panose="05000000000000000000" pitchFamily="2" charset="2"/>
              <a:defRPr sz="2000">
                <a:solidFill>
                  <a:schemeClr val="tx1"/>
                </a:solidFill>
                <a:latin typeface="Verdana" panose="020B0604030504040204" pitchFamily="34" charset="0"/>
              </a:defRPr>
            </a:lvl7pPr>
            <a:lvl8pPr algn="ctr" fontAlgn="base">
              <a:spcBef>
                <a:spcPct val="20000"/>
              </a:spcBef>
              <a:spcAft>
                <a:spcPct val="0"/>
              </a:spcAft>
              <a:buClr>
                <a:schemeClr val="hlink"/>
              </a:buClr>
              <a:buSzPct val="60000"/>
              <a:buFont typeface="Wingdings" panose="05000000000000000000" pitchFamily="2" charset="2"/>
              <a:defRPr sz="2000">
                <a:solidFill>
                  <a:schemeClr val="tx1"/>
                </a:solidFill>
                <a:latin typeface="Verdana" panose="020B0604030504040204" pitchFamily="34" charset="0"/>
              </a:defRPr>
            </a:lvl8pPr>
            <a:lvl9pPr algn="ctr" fontAlgn="base">
              <a:spcBef>
                <a:spcPct val="20000"/>
              </a:spcBef>
              <a:spcAft>
                <a:spcPct val="0"/>
              </a:spcAft>
              <a:buClr>
                <a:schemeClr val="hlink"/>
              </a:buClr>
              <a:buSzPct val="60000"/>
              <a:buFont typeface="Wingdings" panose="05000000000000000000" pitchFamily="2" charset="2"/>
              <a:defRPr sz="2000">
                <a:solidFill>
                  <a:schemeClr val="tx1"/>
                </a:solidFill>
                <a:latin typeface="Verdana" panose="020B0604030504040204" pitchFamily="34" charset="0"/>
              </a:defRPr>
            </a:lvl9pPr>
          </a:lstStyle>
          <a:p>
            <a:pPr algn="l" eaLnBrk="1" hangingPunct="1"/>
            <a:r>
              <a:rPr lang="en-US" altLang="ko-KR" sz="1600" b="1" dirty="0">
                <a:solidFill>
                  <a:srgbClr val="0000FF"/>
                </a:solidFill>
                <a:latin typeface="Arial" panose="020B0604020202020204" pitchFamily="34" charset="0"/>
                <a:ea typeface="Gulim" panose="020B0600000101010101" pitchFamily="34" charset="-127"/>
                <a:cs typeface="Arial" panose="020B0604020202020204" pitchFamily="34" charset="0"/>
              </a:rPr>
              <a:t>https://hedb.moe.edu.tw/</a:t>
            </a:r>
          </a:p>
        </p:txBody>
      </p:sp>
    </p:spTree>
    <p:extLst>
      <p:ext uri="{BB962C8B-B14F-4D97-AF65-F5344CB8AC3E}">
        <p14:creationId xmlns:p14="http://schemas.microsoft.com/office/powerpoint/2010/main" val="414890082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4"/>
          <p:cNvSpPr txBox="1">
            <a:spLocks noChangeArrowheads="1"/>
          </p:cNvSpPr>
          <p:nvPr/>
        </p:nvSpPr>
        <p:spPr bwMode="gray">
          <a:xfrm>
            <a:off x="2228340" y="2004967"/>
            <a:ext cx="8443784"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2800" b="1" i="1" kern="1200">
                <a:solidFill>
                  <a:schemeClr val="tx1"/>
                </a:solidFill>
                <a:latin typeface="+mj-lt"/>
                <a:ea typeface="+mj-ea"/>
                <a:cs typeface="+mj-cs"/>
              </a:defRPr>
            </a:lvl1pPr>
            <a:lvl2pPr algn="l" rtl="0" eaLnBrk="1" fontAlgn="base" hangingPunct="1">
              <a:spcBef>
                <a:spcPct val="0"/>
              </a:spcBef>
              <a:spcAft>
                <a:spcPct val="0"/>
              </a:spcAft>
              <a:defRPr sz="2800" b="1" i="1">
                <a:solidFill>
                  <a:schemeClr val="tx1"/>
                </a:solidFill>
                <a:latin typeface="Verdana" panose="020B0604030504040204" pitchFamily="34" charset="0"/>
              </a:defRPr>
            </a:lvl2pPr>
            <a:lvl3pPr algn="l" rtl="0" eaLnBrk="1" fontAlgn="base" hangingPunct="1">
              <a:spcBef>
                <a:spcPct val="0"/>
              </a:spcBef>
              <a:spcAft>
                <a:spcPct val="0"/>
              </a:spcAft>
              <a:defRPr sz="2800" b="1" i="1">
                <a:solidFill>
                  <a:schemeClr val="tx1"/>
                </a:solidFill>
                <a:latin typeface="Verdana" panose="020B0604030504040204" pitchFamily="34" charset="0"/>
              </a:defRPr>
            </a:lvl3pPr>
            <a:lvl4pPr algn="l" rtl="0" eaLnBrk="1" fontAlgn="base" hangingPunct="1">
              <a:spcBef>
                <a:spcPct val="0"/>
              </a:spcBef>
              <a:spcAft>
                <a:spcPct val="0"/>
              </a:spcAft>
              <a:defRPr sz="2800" b="1" i="1">
                <a:solidFill>
                  <a:schemeClr val="tx1"/>
                </a:solidFill>
                <a:latin typeface="Verdana" panose="020B0604030504040204" pitchFamily="34" charset="0"/>
              </a:defRPr>
            </a:lvl4pPr>
            <a:lvl5pPr algn="l" rtl="0" eaLnBrk="1" fontAlgn="base" hangingPunct="1">
              <a:spcBef>
                <a:spcPct val="0"/>
              </a:spcBef>
              <a:spcAft>
                <a:spcPct val="0"/>
              </a:spcAft>
              <a:defRPr sz="2800" b="1" i="1">
                <a:solidFill>
                  <a:schemeClr val="tx1"/>
                </a:solidFill>
                <a:latin typeface="Verdana" panose="020B0604030504040204" pitchFamily="34" charset="0"/>
              </a:defRPr>
            </a:lvl5pPr>
            <a:lvl6pPr marL="457200" algn="l" rtl="0" eaLnBrk="1" fontAlgn="base" hangingPunct="1">
              <a:spcBef>
                <a:spcPct val="0"/>
              </a:spcBef>
              <a:spcAft>
                <a:spcPct val="0"/>
              </a:spcAft>
              <a:defRPr sz="2800" b="1" i="1">
                <a:solidFill>
                  <a:schemeClr val="tx1"/>
                </a:solidFill>
                <a:latin typeface="Verdana" panose="020B0604030504040204" pitchFamily="34" charset="0"/>
              </a:defRPr>
            </a:lvl6pPr>
            <a:lvl7pPr marL="914400" algn="l" rtl="0" eaLnBrk="1" fontAlgn="base" hangingPunct="1">
              <a:spcBef>
                <a:spcPct val="0"/>
              </a:spcBef>
              <a:spcAft>
                <a:spcPct val="0"/>
              </a:spcAft>
              <a:defRPr sz="2800" b="1" i="1">
                <a:solidFill>
                  <a:schemeClr val="tx1"/>
                </a:solidFill>
                <a:latin typeface="Verdana" panose="020B0604030504040204" pitchFamily="34" charset="0"/>
              </a:defRPr>
            </a:lvl7pPr>
            <a:lvl8pPr marL="1371600" algn="l" rtl="0" eaLnBrk="1" fontAlgn="base" hangingPunct="1">
              <a:spcBef>
                <a:spcPct val="0"/>
              </a:spcBef>
              <a:spcAft>
                <a:spcPct val="0"/>
              </a:spcAft>
              <a:defRPr sz="2800" b="1" i="1">
                <a:solidFill>
                  <a:schemeClr val="tx1"/>
                </a:solidFill>
                <a:latin typeface="Verdana" panose="020B0604030504040204" pitchFamily="34" charset="0"/>
              </a:defRPr>
            </a:lvl8pPr>
            <a:lvl9pPr marL="1828800" algn="l" rtl="0" eaLnBrk="1" fontAlgn="base" hangingPunct="1">
              <a:spcBef>
                <a:spcPct val="0"/>
              </a:spcBef>
              <a:spcAft>
                <a:spcPct val="0"/>
              </a:spcAft>
              <a:defRPr sz="2800" b="1" i="1">
                <a:solidFill>
                  <a:schemeClr val="tx1"/>
                </a:solidFill>
                <a:latin typeface="Verdana" panose="020B0604030504040204" pitchFamily="34" charset="0"/>
              </a:defRPr>
            </a:lvl9pPr>
          </a:lstStyle>
          <a:p>
            <a:pPr>
              <a:defRPr/>
            </a:pPr>
            <a:r>
              <a:rPr lang="en-US" altLang="zh-TW" sz="7200" i="0" dirty="0">
                <a:solidFill>
                  <a:schemeClr val="tx1">
                    <a:lumMod val="10000"/>
                  </a:schemeClr>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1.</a:t>
            </a:r>
            <a:r>
              <a:rPr lang="zh-TW" altLang="en-US" sz="7200" i="0" dirty="0">
                <a:solidFill>
                  <a:schemeClr val="tx1">
                    <a:lumMod val="10000"/>
                  </a:schemeClr>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 校庫定位</a:t>
            </a:r>
          </a:p>
        </p:txBody>
      </p:sp>
      <p:sp>
        <p:nvSpPr>
          <p:cNvPr id="7" name="Rectangle 8"/>
          <p:cNvSpPr txBox="1">
            <a:spLocks noChangeArrowheads="1"/>
          </p:cNvSpPr>
          <p:nvPr/>
        </p:nvSpPr>
        <p:spPr bwMode="auto">
          <a:xfrm>
            <a:off x="1523428" y="5199864"/>
            <a:ext cx="3042851" cy="3911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8000" tIns="10800" rIns="18000" bIns="10800" numCol="1" anchor="t" anchorCtr="0" compatLnSpc="1">
            <a:prstTxWarp prst="textNoShape">
              <a:avLst/>
            </a:prstTxWarp>
            <a:spAutoFit/>
          </a:bodyPr>
          <a:lstStyle>
            <a:lvl1pPr marL="0" indent="0" algn="ctr" rtl="0" eaLnBrk="1" fontAlgn="base" hangingPunct="1">
              <a:spcBef>
                <a:spcPct val="20000"/>
              </a:spcBef>
              <a:spcAft>
                <a:spcPct val="0"/>
              </a:spcAft>
              <a:buClr>
                <a:schemeClr val="accent1"/>
              </a:buClr>
              <a:buSzPct val="80000"/>
              <a:buFont typeface="Wingdings" panose="05000000000000000000" pitchFamily="2" charset="2"/>
              <a:buNone/>
              <a:defRPr sz="2400" kern="1200">
                <a:solidFill>
                  <a:schemeClr val="bg1"/>
                </a:solidFill>
                <a:latin typeface="Arial" panose="020B0604020202020204" pitchFamily="34" charset="0"/>
                <a:ea typeface="+mn-ea"/>
                <a:cs typeface="+mn-cs"/>
              </a:defRPr>
            </a:lvl1pPr>
            <a:lvl2pPr marL="742950" indent="-285750" algn="l" rtl="0" eaLnBrk="1" fontAlgn="base" hangingPunct="1">
              <a:spcBef>
                <a:spcPct val="20000"/>
              </a:spcBef>
              <a:spcAft>
                <a:spcPct val="0"/>
              </a:spcAft>
              <a:buClr>
                <a:schemeClr val="accent2"/>
              </a:buClr>
              <a:buSzPct val="70000"/>
              <a:buFont typeface="Wingdings" panose="05000000000000000000" pitchFamily="2" charset="2"/>
              <a:buChar char="l"/>
              <a:defRPr sz="2400" kern="1200">
                <a:solidFill>
                  <a:schemeClr val="tx1"/>
                </a:solidFill>
                <a:latin typeface="+mn-lt"/>
                <a:ea typeface="+mn-ea"/>
                <a:cs typeface="+mn-cs"/>
              </a:defRPr>
            </a:lvl2pPr>
            <a:lvl3pPr marL="1143000" indent="-228600" algn="l" rtl="0" eaLnBrk="1" fontAlgn="base" hangingPunct="1">
              <a:spcBef>
                <a:spcPct val="20000"/>
              </a:spcBef>
              <a:spcAft>
                <a:spcPct val="0"/>
              </a:spcAft>
              <a:buClr>
                <a:schemeClr val="folHlink"/>
              </a:buClr>
              <a:buSzPct val="60000"/>
              <a:buFont typeface="Wingdings" panose="05000000000000000000" pitchFamily="2" charset="2"/>
              <a:buChar char="l"/>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Clr>
                <a:schemeClr val="tx1"/>
              </a:buClr>
              <a:buSzPct val="85000"/>
              <a:buFont typeface="Arial" panose="020B0604020202020204" pitchFamily="34"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Clr>
                <a:schemeClr val="tx1"/>
              </a:buClr>
              <a:buSzPct val="75000"/>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ct val="0"/>
              </a:spcBef>
              <a:defRPr/>
            </a:pPr>
            <a:r>
              <a:rPr lang="zh-TW" altLang="en-US" b="1" dirty="0">
                <a:solidFill>
                  <a:srgbClr val="000000"/>
                </a:solidFill>
                <a:latin typeface="微軟正黑體" panose="020B0604030504040204" pitchFamily="34" charset="-120"/>
                <a:ea typeface="微軟正黑體" panose="020B0604030504040204" pitchFamily="34" charset="-120"/>
                <a:cs typeface="華康中圓體"/>
              </a:rPr>
              <a:t>大學校院校務資料庫</a:t>
            </a:r>
          </a:p>
        </p:txBody>
      </p:sp>
      <p:sp>
        <p:nvSpPr>
          <p:cNvPr id="8" name="Rectangle 17"/>
          <p:cNvSpPr>
            <a:spLocks noChangeArrowheads="1"/>
          </p:cNvSpPr>
          <p:nvPr/>
        </p:nvSpPr>
        <p:spPr bwMode="auto">
          <a:xfrm>
            <a:off x="1683894" y="5739288"/>
            <a:ext cx="2552871" cy="266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000" tIns="10800" rIns="18000" bIns="10800">
            <a:spAutoFit/>
          </a:bodyPr>
          <a:lstStyle>
            <a:lvl1pPr algn="ctr">
              <a:spcBef>
                <a:spcPct val="20000"/>
              </a:spcBef>
              <a:buClr>
                <a:schemeClr val="tx1"/>
              </a:buClr>
              <a:buFont typeface="Wingdings" panose="05000000000000000000" pitchFamily="2" charset="2"/>
              <a:defRPr sz="2000">
                <a:solidFill>
                  <a:schemeClr val="tx1"/>
                </a:solidFill>
                <a:latin typeface="Verdana" panose="020B0604030504040204" pitchFamily="34" charset="0"/>
              </a:defRPr>
            </a:lvl1pPr>
            <a:lvl2pPr algn="ctr">
              <a:spcBef>
                <a:spcPct val="20000"/>
              </a:spcBef>
              <a:buClr>
                <a:schemeClr val="tx2"/>
              </a:buClr>
              <a:buSzPct val="60000"/>
              <a:buFont typeface="Wingdings" panose="05000000000000000000" pitchFamily="2" charset="2"/>
              <a:defRPr sz="2400">
                <a:solidFill>
                  <a:schemeClr val="tx1"/>
                </a:solidFill>
                <a:latin typeface="Verdana" panose="020B0604030504040204" pitchFamily="34" charset="0"/>
              </a:defRPr>
            </a:lvl2pPr>
            <a:lvl3pPr algn="ctr">
              <a:spcBef>
                <a:spcPct val="20000"/>
              </a:spcBef>
              <a:buClr>
                <a:schemeClr val="folHlink"/>
              </a:buClr>
              <a:buSzPct val="60000"/>
              <a:buFont typeface="Wingdings" panose="05000000000000000000" pitchFamily="2" charset="2"/>
              <a:defRPr sz="2400">
                <a:solidFill>
                  <a:schemeClr val="tx1"/>
                </a:solidFill>
                <a:latin typeface="Verdana" panose="020B0604030504040204" pitchFamily="34" charset="0"/>
              </a:defRPr>
            </a:lvl3pPr>
            <a:lvl4pPr algn="ctr">
              <a:spcBef>
                <a:spcPct val="20000"/>
              </a:spcBef>
              <a:buClr>
                <a:schemeClr val="tx1"/>
              </a:buClr>
              <a:buSzPct val="60000"/>
              <a:buFont typeface="Wingdings" panose="05000000000000000000" pitchFamily="2" charset="2"/>
              <a:defRPr sz="2000">
                <a:solidFill>
                  <a:schemeClr val="tx1"/>
                </a:solidFill>
                <a:latin typeface="Verdana" panose="020B0604030504040204" pitchFamily="34" charset="0"/>
              </a:defRPr>
            </a:lvl4pPr>
            <a:lvl5pPr algn="ctr">
              <a:spcBef>
                <a:spcPct val="20000"/>
              </a:spcBef>
              <a:buClr>
                <a:schemeClr val="hlink"/>
              </a:buClr>
              <a:buSzPct val="60000"/>
              <a:buFont typeface="Wingdings" panose="05000000000000000000" pitchFamily="2" charset="2"/>
              <a:defRPr sz="2000">
                <a:solidFill>
                  <a:schemeClr val="tx1"/>
                </a:solidFill>
                <a:latin typeface="Verdana" panose="020B0604030504040204" pitchFamily="34" charset="0"/>
              </a:defRPr>
            </a:lvl5pPr>
            <a:lvl6pPr algn="ctr" fontAlgn="base">
              <a:spcBef>
                <a:spcPct val="20000"/>
              </a:spcBef>
              <a:spcAft>
                <a:spcPct val="0"/>
              </a:spcAft>
              <a:buClr>
                <a:schemeClr val="hlink"/>
              </a:buClr>
              <a:buSzPct val="60000"/>
              <a:buFont typeface="Wingdings" panose="05000000000000000000" pitchFamily="2" charset="2"/>
              <a:defRPr sz="2000">
                <a:solidFill>
                  <a:schemeClr val="tx1"/>
                </a:solidFill>
                <a:latin typeface="Verdana" panose="020B0604030504040204" pitchFamily="34" charset="0"/>
              </a:defRPr>
            </a:lvl6pPr>
            <a:lvl7pPr algn="ctr" fontAlgn="base">
              <a:spcBef>
                <a:spcPct val="20000"/>
              </a:spcBef>
              <a:spcAft>
                <a:spcPct val="0"/>
              </a:spcAft>
              <a:buClr>
                <a:schemeClr val="hlink"/>
              </a:buClr>
              <a:buSzPct val="60000"/>
              <a:buFont typeface="Wingdings" panose="05000000000000000000" pitchFamily="2" charset="2"/>
              <a:defRPr sz="2000">
                <a:solidFill>
                  <a:schemeClr val="tx1"/>
                </a:solidFill>
                <a:latin typeface="Verdana" panose="020B0604030504040204" pitchFamily="34" charset="0"/>
              </a:defRPr>
            </a:lvl7pPr>
            <a:lvl8pPr algn="ctr" fontAlgn="base">
              <a:spcBef>
                <a:spcPct val="20000"/>
              </a:spcBef>
              <a:spcAft>
                <a:spcPct val="0"/>
              </a:spcAft>
              <a:buClr>
                <a:schemeClr val="hlink"/>
              </a:buClr>
              <a:buSzPct val="60000"/>
              <a:buFont typeface="Wingdings" panose="05000000000000000000" pitchFamily="2" charset="2"/>
              <a:defRPr sz="2000">
                <a:solidFill>
                  <a:schemeClr val="tx1"/>
                </a:solidFill>
                <a:latin typeface="Verdana" panose="020B0604030504040204" pitchFamily="34" charset="0"/>
              </a:defRPr>
            </a:lvl8pPr>
            <a:lvl9pPr algn="ctr" fontAlgn="base">
              <a:spcBef>
                <a:spcPct val="20000"/>
              </a:spcBef>
              <a:spcAft>
                <a:spcPct val="0"/>
              </a:spcAft>
              <a:buClr>
                <a:schemeClr val="hlink"/>
              </a:buClr>
              <a:buSzPct val="60000"/>
              <a:buFont typeface="Wingdings" panose="05000000000000000000" pitchFamily="2" charset="2"/>
              <a:defRPr sz="2000">
                <a:solidFill>
                  <a:schemeClr val="tx1"/>
                </a:solidFill>
                <a:latin typeface="Verdana" panose="020B0604030504040204" pitchFamily="34" charset="0"/>
              </a:defRPr>
            </a:lvl9pPr>
          </a:lstStyle>
          <a:p>
            <a:pPr algn="l" eaLnBrk="1" hangingPunct="1"/>
            <a:r>
              <a:rPr lang="en-US" altLang="ko-KR" sz="1600" b="1" dirty="0">
                <a:solidFill>
                  <a:srgbClr val="0000FF"/>
                </a:solidFill>
                <a:latin typeface="Arial" panose="020B0604020202020204" pitchFamily="34" charset="0"/>
                <a:ea typeface="Gulim" panose="020B0600000101010101" pitchFamily="34" charset="-127"/>
                <a:cs typeface="Arial" panose="020B0604020202020204" pitchFamily="34" charset="0"/>
              </a:rPr>
              <a:t>https://hedb.moe.edu.tw/</a:t>
            </a:r>
          </a:p>
        </p:txBody>
      </p:sp>
    </p:spTree>
    <p:extLst>
      <p:ext uri="{BB962C8B-B14F-4D97-AF65-F5344CB8AC3E}">
        <p14:creationId xmlns:p14="http://schemas.microsoft.com/office/powerpoint/2010/main" val="93506486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1389" y="99756"/>
            <a:ext cx="4096264" cy="609600"/>
          </a:xfrm>
        </p:spPr>
        <p:txBody>
          <a:bodyPr>
            <a:noAutofit/>
          </a:bodyPr>
          <a:lstStyle/>
          <a:p>
            <a:pPr algn="l"/>
            <a:r>
              <a:rPr lang="en-US" altLang="zh-TW" sz="4400" b="1" dirty="0">
                <a:solidFill>
                  <a:srgbClr val="000000"/>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1.1</a:t>
            </a:r>
            <a:r>
              <a:rPr lang="zh-TW" altLang="en-US" sz="4400" b="1" dirty="0">
                <a:solidFill>
                  <a:srgbClr val="000000"/>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 校庫定位</a:t>
            </a:r>
          </a:p>
        </p:txBody>
      </p:sp>
      <p:grpSp>
        <p:nvGrpSpPr>
          <p:cNvPr id="4" name="群組 3"/>
          <p:cNvGrpSpPr/>
          <p:nvPr/>
        </p:nvGrpSpPr>
        <p:grpSpPr>
          <a:xfrm>
            <a:off x="828942" y="803305"/>
            <a:ext cx="10648060" cy="5717136"/>
            <a:chOff x="459306" y="1232548"/>
            <a:chExt cx="8131621" cy="5406860"/>
          </a:xfrm>
        </p:grpSpPr>
        <p:sp>
          <p:nvSpPr>
            <p:cNvPr id="13" name="文字方塊 12"/>
            <p:cNvSpPr txBox="1"/>
            <p:nvPr/>
          </p:nvSpPr>
          <p:spPr>
            <a:xfrm>
              <a:off x="459306" y="3165851"/>
              <a:ext cx="1512168" cy="494824"/>
            </a:xfrm>
            <a:prstGeom prst="rect">
              <a:avLst/>
            </a:prstGeom>
            <a:solidFill>
              <a:srgbClr val="B4DED0"/>
            </a:solidFill>
            <a:ln>
              <a:noFill/>
            </a:ln>
            <a:effectLst>
              <a:outerShdw blurRad="50800" dist="38100" dir="2700000" algn="tl" rotWithShape="0">
                <a:prstClr val="black">
                  <a:alpha val="40000"/>
                </a:prstClr>
              </a:outerShdw>
            </a:effectLst>
            <a:scene3d>
              <a:camera prst="orthographicFront"/>
              <a:lightRig rig="threePt" dir="t"/>
            </a:scene3d>
            <a:sp3d>
              <a:bevelT/>
            </a:sp3d>
          </p:spPr>
          <p:style>
            <a:lnRef idx="1">
              <a:schemeClr val="accent6"/>
            </a:lnRef>
            <a:fillRef idx="2">
              <a:schemeClr val="accent6"/>
            </a:fillRef>
            <a:effectRef idx="1">
              <a:schemeClr val="accent6"/>
            </a:effectRef>
            <a:fontRef idx="minor">
              <a:schemeClr val="dk1"/>
            </a:fontRef>
          </p:style>
          <p:txBody>
            <a:bodyPr>
              <a:spAutoFit/>
            </a:bodyPr>
            <a:lstStyle/>
            <a:p>
              <a:pPr algn="ctr">
                <a:defRPr/>
              </a:pPr>
              <a:r>
                <a:rPr lang="zh-TW" altLang="en-US" sz="14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教育部及</a:t>
              </a:r>
              <a:endParaRPr lang="en-US" altLang="zh-TW" sz="1400" b="1" dirty="0">
                <a:solidFill>
                  <a:srgbClr val="000000"/>
                </a:solidFill>
                <a:latin typeface="Arial" panose="020B0604020202020204" pitchFamily="34" charset="0"/>
                <a:ea typeface="微軟正黑體" panose="020B0604030504040204" pitchFamily="34" charset="-120"/>
                <a:cs typeface="Arial" panose="020B0604020202020204" pitchFamily="34" charset="0"/>
              </a:endParaRPr>
            </a:p>
            <a:p>
              <a:pPr algn="ctr">
                <a:defRPr/>
              </a:pPr>
              <a:r>
                <a:rPr lang="zh-TW" altLang="en-US" sz="14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各相關應用單位</a:t>
              </a:r>
            </a:p>
          </p:txBody>
        </p:sp>
        <p:sp>
          <p:nvSpPr>
            <p:cNvPr id="14" name="文字方塊 13"/>
            <p:cNvSpPr txBox="1"/>
            <p:nvPr/>
          </p:nvSpPr>
          <p:spPr>
            <a:xfrm>
              <a:off x="467635" y="5041292"/>
              <a:ext cx="1503839" cy="494824"/>
            </a:xfrm>
            <a:prstGeom prst="rect">
              <a:avLst/>
            </a:prstGeom>
            <a:solidFill>
              <a:srgbClr val="92D050"/>
            </a:solidFill>
            <a:ln>
              <a:noFill/>
            </a:ln>
            <a:effectLst>
              <a:outerShdw blurRad="50800" dist="38100" dir="2700000" algn="tl" rotWithShape="0">
                <a:prstClr val="black">
                  <a:alpha val="40000"/>
                </a:prstClr>
              </a:outerShdw>
            </a:effectLst>
            <a:scene3d>
              <a:camera prst="orthographicFront"/>
              <a:lightRig rig="threePt" dir="t"/>
            </a:scene3d>
            <a:sp3d>
              <a:bevelT/>
            </a:sp3d>
          </p:spPr>
          <p:style>
            <a:lnRef idx="1">
              <a:schemeClr val="accent5"/>
            </a:lnRef>
            <a:fillRef idx="2">
              <a:schemeClr val="accent5"/>
            </a:fillRef>
            <a:effectRef idx="1">
              <a:schemeClr val="accent5"/>
            </a:effectRef>
            <a:fontRef idx="minor">
              <a:schemeClr val="dk1"/>
            </a:fontRef>
          </p:style>
          <p:txBody>
            <a:bodyPr>
              <a:spAutoFit/>
            </a:bodyPr>
            <a:lstStyle/>
            <a:p>
              <a:pPr algn="ctr">
                <a:defRPr/>
              </a:pPr>
              <a:r>
                <a:rPr lang="zh-TW" altLang="en-US" sz="14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制定定義</a:t>
              </a:r>
              <a:endParaRPr lang="en-US" altLang="zh-TW" sz="1400" b="1" dirty="0">
                <a:solidFill>
                  <a:srgbClr val="000000"/>
                </a:solidFill>
                <a:latin typeface="Arial" panose="020B0604020202020204" pitchFamily="34" charset="0"/>
                <a:ea typeface="微軟正黑體" panose="020B0604030504040204" pitchFamily="34" charset="-120"/>
                <a:cs typeface="Arial" panose="020B0604020202020204" pitchFamily="34" charset="0"/>
              </a:endParaRPr>
            </a:p>
            <a:p>
              <a:pPr algn="ctr">
                <a:defRPr/>
              </a:pPr>
              <a:r>
                <a:rPr lang="zh-TW" altLang="en-US" sz="14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提出需求</a:t>
              </a:r>
            </a:p>
          </p:txBody>
        </p:sp>
        <p:sp>
          <p:nvSpPr>
            <p:cNvPr id="15" name="文字方塊 14"/>
            <p:cNvSpPr txBox="1"/>
            <p:nvPr/>
          </p:nvSpPr>
          <p:spPr>
            <a:xfrm>
              <a:off x="8103602" y="2967443"/>
              <a:ext cx="487325" cy="2532336"/>
            </a:xfrm>
            <a:prstGeom prst="rect">
              <a:avLst/>
            </a:prstGeom>
            <a:solidFill>
              <a:srgbClr val="FFCCCC"/>
            </a:solidFill>
            <a:ln>
              <a:noFill/>
            </a:ln>
            <a:effectLst>
              <a:outerShdw blurRad="50800" dist="38100" dir="2700000" algn="tl" rotWithShape="0">
                <a:prstClr val="black">
                  <a:alpha val="40000"/>
                </a:prstClr>
              </a:outerShdw>
            </a:effectLst>
            <a:scene3d>
              <a:camera prst="orthographicFront"/>
              <a:lightRig rig="threePt" dir="t"/>
            </a:scene3d>
            <a:sp3d>
              <a:bevelT/>
            </a:sp3d>
          </p:spPr>
          <p:style>
            <a:lnRef idx="1">
              <a:schemeClr val="accent2"/>
            </a:lnRef>
            <a:fillRef idx="2">
              <a:schemeClr val="accent2"/>
            </a:fillRef>
            <a:effectRef idx="1">
              <a:schemeClr val="accent2"/>
            </a:effectRef>
            <a:fontRef idx="minor">
              <a:schemeClr val="dk1"/>
            </a:fontRef>
          </p:style>
          <p:txBody>
            <a:bodyPr wrap="square">
              <a:spAutoFit/>
            </a:bodyPr>
            <a:lstStyle/>
            <a:p>
              <a:pPr algn="ctr">
                <a:defRPr/>
              </a:pPr>
              <a:endParaRPr lang="en-US" altLang="zh-TW" sz="1400" b="1" dirty="0">
                <a:solidFill>
                  <a:srgbClr val="000000"/>
                </a:solidFill>
                <a:latin typeface="Arial" panose="020B0604020202020204" pitchFamily="34" charset="0"/>
                <a:ea typeface="微軟正黑體" panose="020B0604030504040204" pitchFamily="34" charset="-120"/>
                <a:cs typeface="Arial" panose="020B0604020202020204" pitchFamily="34" charset="0"/>
              </a:endParaRPr>
            </a:p>
            <a:p>
              <a:pPr algn="ctr">
                <a:defRPr/>
              </a:pPr>
              <a:endParaRPr lang="en-US" altLang="zh-TW" sz="1400" b="1" dirty="0">
                <a:solidFill>
                  <a:srgbClr val="000000"/>
                </a:solidFill>
                <a:latin typeface="Arial" panose="020B0604020202020204" pitchFamily="34" charset="0"/>
                <a:ea typeface="微軟正黑體" panose="020B0604030504040204" pitchFamily="34" charset="-120"/>
                <a:cs typeface="Arial" panose="020B0604020202020204" pitchFamily="34" charset="0"/>
              </a:endParaRPr>
            </a:p>
            <a:p>
              <a:pPr algn="ctr">
                <a:defRPr/>
              </a:pPr>
              <a:endParaRPr lang="en-US" altLang="zh-TW" sz="1400" b="1" dirty="0">
                <a:solidFill>
                  <a:srgbClr val="000000"/>
                </a:solidFill>
                <a:latin typeface="Arial" panose="020B0604020202020204" pitchFamily="34" charset="0"/>
                <a:ea typeface="微軟正黑體" panose="020B0604030504040204" pitchFamily="34" charset="-120"/>
                <a:cs typeface="Arial" panose="020B0604020202020204" pitchFamily="34" charset="0"/>
              </a:endParaRPr>
            </a:p>
            <a:p>
              <a:pPr algn="ctr">
                <a:defRPr/>
              </a:pPr>
              <a:r>
                <a:rPr lang="zh-TW" altLang="en-US" sz="18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各</a:t>
              </a:r>
              <a:endParaRPr lang="en-US" altLang="zh-TW" sz="1800" b="1" dirty="0">
                <a:solidFill>
                  <a:srgbClr val="000000"/>
                </a:solidFill>
                <a:latin typeface="Arial" panose="020B0604020202020204" pitchFamily="34" charset="0"/>
                <a:ea typeface="微軟正黑體" panose="020B0604030504040204" pitchFamily="34" charset="-120"/>
                <a:cs typeface="Arial" panose="020B0604020202020204" pitchFamily="34" charset="0"/>
              </a:endParaRPr>
            </a:p>
            <a:p>
              <a:pPr algn="ctr">
                <a:defRPr/>
              </a:pPr>
              <a:r>
                <a:rPr lang="zh-TW" altLang="en-US" sz="18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大</a:t>
              </a:r>
              <a:endParaRPr lang="en-US" altLang="zh-TW" sz="1800" b="1" dirty="0">
                <a:solidFill>
                  <a:srgbClr val="000000"/>
                </a:solidFill>
                <a:latin typeface="Arial" panose="020B0604020202020204" pitchFamily="34" charset="0"/>
                <a:ea typeface="微軟正黑體" panose="020B0604030504040204" pitchFamily="34" charset="-120"/>
                <a:cs typeface="Arial" panose="020B0604020202020204" pitchFamily="34" charset="0"/>
              </a:endParaRPr>
            </a:p>
            <a:p>
              <a:pPr algn="ctr">
                <a:defRPr/>
              </a:pPr>
              <a:r>
                <a:rPr lang="zh-TW" altLang="en-US" sz="18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學</a:t>
              </a:r>
              <a:endParaRPr lang="en-US" altLang="zh-TW" sz="1800" b="1" dirty="0">
                <a:solidFill>
                  <a:srgbClr val="000000"/>
                </a:solidFill>
                <a:latin typeface="Arial" panose="020B0604020202020204" pitchFamily="34" charset="0"/>
                <a:ea typeface="微軟正黑體" panose="020B0604030504040204" pitchFamily="34" charset="-120"/>
                <a:cs typeface="Arial" panose="020B0604020202020204" pitchFamily="34" charset="0"/>
              </a:endParaRPr>
            </a:p>
            <a:p>
              <a:pPr algn="ctr">
                <a:defRPr/>
              </a:pPr>
              <a:r>
                <a:rPr lang="zh-TW" altLang="en-US" sz="18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校</a:t>
              </a:r>
              <a:endParaRPr lang="en-US" altLang="zh-TW" sz="1800" b="1" dirty="0">
                <a:solidFill>
                  <a:srgbClr val="000000"/>
                </a:solidFill>
                <a:latin typeface="Arial" panose="020B0604020202020204" pitchFamily="34" charset="0"/>
                <a:ea typeface="微軟正黑體" panose="020B0604030504040204" pitchFamily="34" charset="-120"/>
                <a:cs typeface="Arial" panose="020B0604020202020204" pitchFamily="34" charset="0"/>
              </a:endParaRPr>
            </a:p>
            <a:p>
              <a:pPr algn="ctr">
                <a:defRPr/>
              </a:pPr>
              <a:r>
                <a:rPr lang="zh-TW" altLang="en-US" sz="18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院</a:t>
              </a:r>
              <a:endParaRPr lang="en-US" altLang="zh-TW" sz="1800" b="1" dirty="0">
                <a:solidFill>
                  <a:srgbClr val="000000"/>
                </a:solidFill>
                <a:latin typeface="Arial" panose="020B0604020202020204" pitchFamily="34" charset="0"/>
                <a:ea typeface="微軟正黑體" panose="020B0604030504040204" pitchFamily="34" charset="-120"/>
                <a:cs typeface="Arial" panose="020B0604020202020204" pitchFamily="34" charset="0"/>
              </a:endParaRPr>
            </a:p>
            <a:p>
              <a:pPr algn="ctr">
                <a:defRPr/>
              </a:pPr>
              <a:endParaRPr lang="en-US" altLang="zh-TW" sz="1800" b="1" dirty="0">
                <a:solidFill>
                  <a:srgbClr val="000000"/>
                </a:solidFill>
                <a:latin typeface="Arial" panose="020B0604020202020204" pitchFamily="34" charset="0"/>
                <a:ea typeface="微軟正黑體" panose="020B0604030504040204" pitchFamily="34" charset="-120"/>
                <a:cs typeface="Arial" panose="020B0604020202020204" pitchFamily="34" charset="0"/>
              </a:endParaRPr>
            </a:p>
            <a:p>
              <a:pPr algn="ctr">
                <a:defRPr/>
              </a:pPr>
              <a:endParaRPr lang="zh-TW" altLang="en-US" sz="1800" b="1" dirty="0">
                <a:solidFill>
                  <a:srgbClr val="000000"/>
                </a:solidFill>
                <a:latin typeface="Arial" panose="020B0604020202020204" pitchFamily="34" charset="0"/>
                <a:ea typeface="微軟正黑體" panose="020B0604030504040204" pitchFamily="34" charset="-120"/>
                <a:cs typeface="Arial" panose="020B0604020202020204" pitchFamily="34" charset="0"/>
              </a:endParaRPr>
            </a:p>
          </p:txBody>
        </p:sp>
        <p:sp>
          <p:nvSpPr>
            <p:cNvPr id="16" name="文字方塊 18"/>
            <p:cNvSpPr txBox="1">
              <a:spLocks noChangeArrowheads="1"/>
            </p:cNvSpPr>
            <p:nvPr/>
          </p:nvSpPr>
          <p:spPr bwMode="auto">
            <a:xfrm>
              <a:off x="3006891" y="1232548"/>
              <a:ext cx="4218316" cy="349288"/>
            </a:xfrm>
            <a:prstGeom prst="rect">
              <a:avLst/>
            </a:prstGeom>
            <a:solidFill>
              <a:schemeClr val="accent4">
                <a:lumMod val="20000"/>
                <a:lumOff val="80000"/>
              </a:schemeClr>
            </a:solidFill>
            <a:ln w="28575">
              <a:solidFill>
                <a:srgbClr val="FF0000"/>
              </a:solidFill>
              <a:miter lim="800000"/>
              <a:headEnd/>
              <a:tailEnd/>
            </a:ln>
            <a:effec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defRPr/>
              </a:pPr>
              <a:r>
                <a:rPr lang="zh-TW" altLang="en-US" sz="1800" b="1" dirty="0">
                  <a:solidFill>
                    <a:srgbClr val="000000"/>
                  </a:solidFill>
                  <a:ea typeface="微軟正黑體" panose="020B0604030504040204" pitchFamily="34" charset="-120"/>
                  <a:cs typeface="Arial" panose="020B0604020202020204" pitchFamily="34" charset="0"/>
                </a:rPr>
                <a:t>校庫網址</a:t>
              </a:r>
              <a:r>
                <a:rPr lang="en-US" altLang="zh-TW" sz="1800" b="1" dirty="0">
                  <a:solidFill>
                    <a:srgbClr val="000000"/>
                  </a:solidFill>
                  <a:effectLst>
                    <a:outerShdw blurRad="38100" dist="38100" dir="2700000" algn="tl">
                      <a:srgbClr val="000000">
                        <a:alpha val="43137"/>
                      </a:srgbClr>
                    </a:outerShdw>
                  </a:effectLst>
                  <a:ea typeface="微軟正黑體" panose="020B0604030504040204" pitchFamily="34" charset="-120"/>
                  <a:cs typeface="Arial" panose="020B0604020202020204" pitchFamily="34" charset="0"/>
                </a:rPr>
                <a:t>:</a:t>
              </a:r>
              <a:r>
                <a:rPr lang="zh-TW" altLang="en-US" sz="1800" b="1" dirty="0">
                  <a:solidFill>
                    <a:srgbClr val="000000"/>
                  </a:solidFill>
                  <a:effectLst>
                    <a:outerShdw blurRad="38100" dist="38100" dir="2700000" algn="tl">
                      <a:srgbClr val="000000">
                        <a:alpha val="43137"/>
                      </a:srgbClr>
                    </a:outerShdw>
                  </a:effectLst>
                  <a:ea typeface="微軟正黑體" panose="020B0604030504040204" pitchFamily="34" charset="-120"/>
                  <a:cs typeface="Arial" panose="020B0604020202020204" pitchFamily="34" charset="0"/>
                </a:rPr>
                <a:t> </a:t>
              </a:r>
              <a:r>
                <a:rPr lang="en-US" altLang="zh-TW" sz="1800" b="1" dirty="0">
                  <a:solidFill>
                    <a:srgbClr val="000000"/>
                  </a:solidFill>
                  <a:effectLst>
                    <a:outerShdw blurRad="38100" dist="38100" dir="2700000" algn="tl">
                      <a:srgbClr val="000000">
                        <a:alpha val="43137"/>
                      </a:srgbClr>
                    </a:outerShdw>
                  </a:effectLst>
                  <a:ea typeface="微軟正黑體" panose="020B0604030504040204" pitchFamily="34" charset="-120"/>
                  <a:cs typeface="Arial" panose="020B0604020202020204" pitchFamily="34" charset="0"/>
                </a:rPr>
                <a:t>https://hedb.</a:t>
              </a:r>
              <a:r>
                <a:rPr lang="en-US" altLang="zh-TW" sz="1800" b="1" dirty="0">
                  <a:solidFill>
                    <a:srgbClr val="FF0000"/>
                  </a:solidFill>
                  <a:effectLst>
                    <a:outerShdw blurRad="38100" dist="38100" dir="2700000" algn="tl">
                      <a:srgbClr val="000000">
                        <a:alpha val="43137"/>
                      </a:srgbClr>
                    </a:outerShdw>
                  </a:effectLst>
                  <a:ea typeface="微軟正黑體" panose="020B0604030504040204" pitchFamily="34" charset="-120"/>
                  <a:cs typeface="Arial" panose="020B0604020202020204" pitchFamily="34" charset="0"/>
                </a:rPr>
                <a:t>moe</a:t>
              </a:r>
              <a:r>
                <a:rPr lang="en-US" altLang="zh-TW" sz="1800" b="1" dirty="0">
                  <a:solidFill>
                    <a:srgbClr val="000000"/>
                  </a:solidFill>
                  <a:effectLst>
                    <a:outerShdw blurRad="38100" dist="38100" dir="2700000" algn="tl">
                      <a:srgbClr val="000000">
                        <a:alpha val="43137"/>
                      </a:srgbClr>
                    </a:outerShdw>
                  </a:effectLst>
                  <a:ea typeface="微軟正黑體" panose="020B0604030504040204" pitchFamily="34" charset="-120"/>
                  <a:cs typeface="Arial" panose="020B0604020202020204" pitchFamily="34" charset="0"/>
                </a:rPr>
                <a:t>.edu.tw/</a:t>
              </a:r>
              <a:endParaRPr lang="zh-TW" altLang="en-US" sz="1800" b="1" dirty="0">
                <a:effectLst>
                  <a:outerShdw blurRad="38100" dist="38100" dir="2700000" algn="tl">
                    <a:srgbClr val="000000">
                      <a:alpha val="43137"/>
                    </a:srgbClr>
                  </a:outerShdw>
                </a:effectLst>
                <a:ea typeface="微軟正黑體" panose="020B0604030504040204" pitchFamily="34" charset="-120"/>
                <a:cs typeface="Arial" panose="020B0604020202020204" pitchFamily="34" charset="0"/>
              </a:endParaRPr>
            </a:p>
          </p:txBody>
        </p:sp>
        <p:sp>
          <p:nvSpPr>
            <p:cNvPr id="17" name="向右箭號 16"/>
            <p:cNvSpPr/>
            <p:nvPr/>
          </p:nvSpPr>
          <p:spPr>
            <a:xfrm rot="10800000">
              <a:off x="2147990" y="3183905"/>
              <a:ext cx="1235075" cy="566738"/>
            </a:xfrm>
            <a:prstGeom prst="rightArrow">
              <a:avLst/>
            </a:prstGeom>
            <a:solidFill>
              <a:schemeClr val="bg1">
                <a:lumMod val="85000"/>
              </a:schemeClr>
            </a:solidFill>
            <a:ln w="28575">
              <a:solidFill>
                <a:srgbClr val="000000"/>
              </a:solidFill>
            </a:ln>
          </p:spPr>
          <p:style>
            <a:lnRef idx="2">
              <a:schemeClr val="dk1">
                <a:shade val="50000"/>
              </a:schemeClr>
            </a:lnRef>
            <a:fillRef idx="1">
              <a:schemeClr val="dk1"/>
            </a:fillRef>
            <a:effectRef idx="0">
              <a:schemeClr val="dk1"/>
            </a:effectRef>
            <a:fontRef idx="minor">
              <a:schemeClr val="lt1"/>
            </a:fontRef>
          </p:style>
          <p:txBody>
            <a:bodyPr anchor="ctr"/>
            <a:lstStyle/>
            <a:p>
              <a:pPr algn="ctr"/>
              <a:endParaRPr lang="zh-TW" altLang="en-US" sz="1400" b="1">
                <a:latin typeface="Arial" panose="020B0604020202020204" pitchFamily="34" charset="0"/>
                <a:ea typeface="微軟正黑體" panose="020B0604030504040204" pitchFamily="34" charset="-120"/>
                <a:cs typeface="Arial" panose="020B0604020202020204" pitchFamily="34" charset="0"/>
              </a:endParaRPr>
            </a:p>
          </p:txBody>
        </p:sp>
        <p:sp>
          <p:nvSpPr>
            <p:cNvPr id="18" name="向右箭號 17"/>
            <p:cNvSpPr/>
            <p:nvPr/>
          </p:nvSpPr>
          <p:spPr>
            <a:xfrm rot="10800000" flipH="1">
              <a:off x="2170818" y="5041292"/>
              <a:ext cx="1333780" cy="566738"/>
            </a:xfrm>
            <a:prstGeom prst="rightArrow">
              <a:avLst/>
            </a:prstGeom>
            <a:solidFill>
              <a:schemeClr val="bg1">
                <a:lumMod val="85000"/>
              </a:schemeClr>
            </a:solidFill>
            <a:ln w="28575">
              <a:solidFill>
                <a:srgbClr val="000000"/>
              </a:solidFill>
            </a:ln>
          </p:spPr>
          <p:style>
            <a:lnRef idx="2">
              <a:schemeClr val="dk1">
                <a:shade val="50000"/>
              </a:schemeClr>
            </a:lnRef>
            <a:fillRef idx="1">
              <a:schemeClr val="dk1"/>
            </a:fillRef>
            <a:effectRef idx="0">
              <a:schemeClr val="dk1"/>
            </a:effectRef>
            <a:fontRef idx="minor">
              <a:schemeClr val="lt1"/>
            </a:fontRef>
          </p:style>
          <p:txBody>
            <a:bodyPr anchor="ctr"/>
            <a:lstStyle/>
            <a:p>
              <a:pPr algn="ctr"/>
              <a:endParaRPr lang="zh-TW" altLang="en-US" sz="1400" b="1">
                <a:latin typeface="Arial" panose="020B0604020202020204" pitchFamily="34" charset="0"/>
                <a:ea typeface="微軟正黑體" panose="020B0604030504040204" pitchFamily="34" charset="-120"/>
                <a:cs typeface="Arial" panose="020B0604020202020204" pitchFamily="34" charset="0"/>
              </a:endParaRPr>
            </a:p>
          </p:txBody>
        </p:sp>
        <p:sp>
          <p:nvSpPr>
            <p:cNvPr id="19" name="向右箭號 18"/>
            <p:cNvSpPr/>
            <p:nvPr/>
          </p:nvSpPr>
          <p:spPr>
            <a:xfrm rot="5400000">
              <a:off x="512270" y="4076416"/>
              <a:ext cx="1235075" cy="566738"/>
            </a:xfrm>
            <a:prstGeom prst="rightArrow">
              <a:avLst/>
            </a:prstGeom>
            <a:solidFill>
              <a:schemeClr val="bg1">
                <a:lumMod val="85000"/>
              </a:schemeClr>
            </a:solidFill>
            <a:ln w="28575">
              <a:solidFill>
                <a:srgbClr val="000000"/>
              </a:solidFill>
            </a:ln>
          </p:spPr>
          <p:style>
            <a:lnRef idx="2">
              <a:schemeClr val="dk1">
                <a:shade val="50000"/>
              </a:schemeClr>
            </a:lnRef>
            <a:fillRef idx="1">
              <a:schemeClr val="dk1"/>
            </a:fillRef>
            <a:effectRef idx="0">
              <a:schemeClr val="dk1"/>
            </a:effectRef>
            <a:fontRef idx="minor">
              <a:schemeClr val="lt1"/>
            </a:fontRef>
          </p:style>
          <p:txBody>
            <a:bodyPr anchor="ctr"/>
            <a:lstStyle/>
            <a:p>
              <a:pPr algn="ctr"/>
              <a:endParaRPr lang="zh-TW" altLang="en-US" sz="1400" b="1">
                <a:latin typeface="Arial" panose="020B0604020202020204" pitchFamily="34" charset="0"/>
                <a:ea typeface="微軟正黑體" panose="020B0604030504040204" pitchFamily="34" charset="-120"/>
                <a:cs typeface="Arial" panose="020B0604020202020204" pitchFamily="34" charset="0"/>
              </a:endParaRPr>
            </a:p>
          </p:txBody>
        </p:sp>
        <p:sp>
          <p:nvSpPr>
            <p:cNvPr id="20" name="文字方塊 40"/>
            <p:cNvSpPr txBox="1">
              <a:spLocks noChangeArrowheads="1"/>
            </p:cNvSpPr>
            <p:nvPr/>
          </p:nvSpPr>
          <p:spPr bwMode="auto">
            <a:xfrm>
              <a:off x="2370958" y="2730808"/>
              <a:ext cx="1368425" cy="4948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zh-TW" altLang="en-US" sz="1400" b="1" dirty="0">
                  <a:solidFill>
                    <a:srgbClr val="000000"/>
                  </a:solidFill>
                  <a:ea typeface="微軟正黑體" panose="020B0604030504040204" pitchFamily="34" charset="-120"/>
                  <a:cs typeface="Arial" panose="020B0604020202020204" pitchFamily="34" charset="0"/>
                </a:rPr>
                <a:t>協助各校與</a:t>
              </a:r>
              <a:endParaRPr lang="en-US" altLang="zh-TW" sz="1400" b="1" dirty="0">
                <a:solidFill>
                  <a:srgbClr val="000000"/>
                </a:solidFill>
                <a:ea typeface="微軟正黑體" panose="020B0604030504040204" pitchFamily="34" charset="-120"/>
                <a:cs typeface="Arial" panose="020B0604020202020204" pitchFamily="34" charset="0"/>
              </a:endParaRPr>
            </a:p>
            <a:p>
              <a:pPr>
                <a:spcBef>
                  <a:spcPct val="0"/>
                </a:spcBef>
                <a:buFontTx/>
                <a:buNone/>
              </a:pPr>
              <a:r>
                <a:rPr lang="zh-TW" altLang="en-US" sz="1400" b="1" dirty="0">
                  <a:solidFill>
                    <a:srgbClr val="000000"/>
                  </a:solidFill>
                  <a:ea typeface="微軟正黑體" panose="020B0604030504040204" pitchFamily="34" charset="-120"/>
                  <a:cs typeface="Arial" panose="020B0604020202020204" pitchFamily="34" charset="0"/>
                </a:rPr>
                <a:t>部內聯繫</a:t>
              </a:r>
            </a:p>
          </p:txBody>
        </p:sp>
        <p:sp>
          <p:nvSpPr>
            <p:cNvPr id="21" name="文字方塊 41"/>
            <p:cNvSpPr txBox="1">
              <a:spLocks noChangeArrowheads="1"/>
            </p:cNvSpPr>
            <p:nvPr/>
          </p:nvSpPr>
          <p:spPr bwMode="auto">
            <a:xfrm>
              <a:off x="2313543" y="4550727"/>
              <a:ext cx="1368425" cy="4948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zh-TW" altLang="en-US" sz="1400" b="1" dirty="0">
                  <a:solidFill>
                    <a:srgbClr val="000000"/>
                  </a:solidFill>
                  <a:ea typeface="微軟正黑體" panose="020B0604030504040204" pitchFamily="34" charset="-120"/>
                  <a:cs typeface="Arial" panose="020B0604020202020204" pitchFamily="34" charset="0"/>
                </a:rPr>
                <a:t>校庫作業小組</a:t>
              </a:r>
              <a:endParaRPr lang="en-US" altLang="zh-TW" sz="1400" b="1" dirty="0">
                <a:solidFill>
                  <a:srgbClr val="000000"/>
                </a:solidFill>
                <a:ea typeface="微軟正黑體" panose="020B0604030504040204" pitchFamily="34" charset="-120"/>
                <a:cs typeface="Arial" panose="020B0604020202020204" pitchFamily="34" charset="0"/>
              </a:endParaRPr>
            </a:p>
            <a:p>
              <a:pPr>
                <a:spcBef>
                  <a:spcPct val="0"/>
                </a:spcBef>
                <a:buFontTx/>
                <a:buNone/>
              </a:pPr>
              <a:r>
                <a:rPr lang="zh-TW" altLang="en-US" sz="1400" b="1" dirty="0">
                  <a:solidFill>
                    <a:srgbClr val="000000"/>
                  </a:solidFill>
                  <a:ea typeface="微軟正黑體" panose="020B0604030504040204" pitchFamily="34" charset="-120"/>
                  <a:cs typeface="Arial" panose="020B0604020202020204" pitchFamily="34" charset="0"/>
                </a:rPr>
                <a:t>編製手冊</a:t>
              </a:r>
            </a:p>
          </p:txBody>
        </p:sp>
        <p:sp>
          <p:nvSpPr>
            <p:cNvPr id="22" name="向右箭號 21"/>
            <p:cNvSpPr/>
            <p:nvPr/>
          </p:nvSpPr>
          <p:spPr>
            <a:xfrm rot="10800000">
              <a:off x="6727500" y="3198910"/>
              <a:ext cx="1235075" cy="566738"/>
            </a:xfrm>
            <a:prstGeom prst="rightArrow">
              <a:avLst/>
            </a:prstGeom>
            <a:solidFill>
              <a:schemeClr val="bg1">
                <a:lumMod val="85000"/>
              </a:schemeClr>
            </a:solidFill>
            <a:ln w="28575">
              <a:solidFill>
                <a:srgbClr val="000000"/>
              </a:solidFill>
            </a:ln>
          </p:spPr>
          <p:style>
            <a:lnRef idx="2">
              <a:schemeClr val="dk1">
                <a:shade val="50000"/>
              </a:schemeClr>
            </a:lnRef>
            <a:fillRef idx="1">
              <a:schemeClr val="dk1"/>
            </a:fillRef>
            <a:effectRef idx="0">
              <a:schemeClr val="dk1"/>
            </a:effectRef>
            <a:fontRef idx="minor">
              <a:schemeClr val="lt1"/>
            </a:fontRef>
          </p:style>
          <p:txBody>
            <a:bodyPr anchor="ctr"/>
            <a:lstStyle/>
            <a:p>
              <a:pPr algn="ctr"/>
              <a:endParaRPr lang="zh-TW" altLang="en-US" sz="1400" b="1">
                <a:latin typeface="Arial" panose="020B0604020202020204" pitchFamily="34" charset="0"/>
                <a:ea typeface="微軟正黑體" panose="020B0604030504040204" pitchFamily="34" charset="-120"/>
                <a:cs typeface="Arial" panose="020B0604020202020204" pitchFamily="34" charset="0"/>
              </a:endParaRPr>
            </a:p>
          </p:txBody>
        </p:sp>
        <p:sp>
          <p:nvSpPr>
            <p:cNvPr id="23" name="向右箭號 22"/>
            <p:cNvSpPr/>
            <p:nvPr/>
          </p:nvSpPr>
          <p:spPr>
            <a:xfrm>
              <a:off x="6727500" y="5014495"/>
              <a:ext cx="1235075" cy="566738"/>
            </a:xfrm>
            <a:prstGeom prst="rightArrow">
              <a:avLst/>
            </a:prstGeom>
            <a:solidFill>
              <a:schemeClr val="bg1">
                <a:lumMod val="85000"/>
              </a:schemeClr>
            </a:solidFill>
            <a:ln w="28575">
              <a:solidFill>
                <a:srgbClr val="000000"/>
              </a:solidFill>
            </a:ln>
          </p:spPr>
          <p:style>
            <a:lnRef idx="2">
              <a:schemeClr val="dk1">
                <a:shade val="50000"/>
              </a:schemeClr>
            </a:lnRef>
            <a:fillRef idx="1">
              <a:schemeClr val="dk1"/>
            </a:fillRef>
            <a:effectRef idx="0">
              <a:schemeClr val="dk1"/>
            </a:effectRef>
            <a:fontRef idx="minor">
              <a:schemeClr val="lt1"/>
            </a:fontRef>
          </p:style>
          <p:txBody>
            <a:bodyPr anchor="ctr"/>
            <a:lstStyle/>
            <a:p>
              <a:pPr algn="ctr"/>
              <a:endParaRPr lang="zh-TW" altLang="en-US" sz="1400" b="1">
                <a:latin typeface="Arial" panose="020B0604020202020204" pitchFamily="34" charset="0"/>
                <a:ea typeface="微軟正黑體" panose="020B0604030504040204" pitchFamily="34" charset="-120"/>
                <a:cs typeface="Arial" panose="020B0604020202020204" pitchFamily="34" charset="0"/>
              </a:endParaRPr>
            </a:p>
          </p:txBody>
        </p:sp>
        <p:sp>
          <p:nvSpPr>
            <p:cNvPr id="24" name="文字方塊 17"/>
            <p:cNvSpPr txBox="1">
              <a:spLocks noChangeArrowheads="1"/>
            </p:cNvSpPr>
            <p:nvPr/>
          </p:nvSpPr>
          <p:spPr bwMode="auto">
            <a:xfrm>
              <a:off x="6795955" y="2670864"/>
              <a:ext cx="1366837" cy="4948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zh-TW" altLang="en-US" sz="1400" b="1" dirty="0">
                  <a:solidFill>
                    <a:srgbClr val="000000"/>
                  </a:solidFill>
                  <a:ea typeface="微軟正黑體" panose="020B0604030504040204" pitchFamily="34" charset="-120"/>
                  <a:cs typeface="Arial" panose="020B0604020202020204" pitchFamily="34" charset="0"/>
                </a:rPr>
                <a:t>洽詢相關問題</a:t>
              </a:r>
              <a:endParaRPr lang="en-US" altLang="zh-TW" sz="1400" b="1" dirty="0">
                <a:solidFill>
                  <a:srgbClr val="000000"/>
                </a:solidFill>
                <a:ea typeface="微軟正黑體" panose="020B0604030504040204" pitchFamily="34" charset="-120"/>
                <a:cs typeface="Arial" panose="020B0604020202020204" pitchFamily="34" charset="0"/>
              </a:endParaRPr>
            </a:p>
            <a:p>
              <a:pPr>
                <a:spcBef>
                  <a:spcPct val="0"/>
                </a:spcBef>
                <a:buFontTx/>
                <a:buNone/>
              </a:pPr>
              <a:r>
                <a:rPr lang="zh-TW" altLang="en-US" sz="1400" b="1" dirty="0">
                  <a:solidFill>
                    <a:srgbClr val="000000"/>
                  </a:solidFill>
                  <a:ea typeface="微軟正黑體" panose="020B0604030504040204" pitchFamily="34" charset="-120"/>
                  <a:cs typeface="Arial" panose="020B0604020202020204" pitchFamily="34" charset="0"/>
                </a:rPr>
                <a:t>與提出建議</a:t>
              </a:r>
            </a:p>
          </p:txBody>
        </p:sp>
        <p:sp>
          <p:nvSpPr>
            <p:cNvPr id="25" name="文字方塊 39"/>
            <p:cNvSpPr txBox="1">
              <a:spLocks noChangeArrowheads="1"/>
            </p:cNvSpPr>
            <p:nvPr/>
          </p:nvSpPr>
          <p:spPr bwMode="auto">
            <a:xfrm>
              <a:off x="6776783" y="4568065"/>
              <a:ext cx="1368425" cy="4948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zh-TW" altLang="en-US" sz="1400" b="1" dirty="0">
                  <a:solidFill>
                    <a:srgbClr val="000000"/>
                  </a:solidFill>
                  <a:ea typeface="微軟正黑體" panose="020B0604030504040204" pitchFamily="34" charset="-120"/>
                  <a:cs typeface="Arial" panose="020B0604020202020204" pitchFamily="34" charset="0"/>
                </a:rPr>
                <a:t>提供各校作為</a:t>
              </a:r>
              <a:endParaRPr lang="en-US" altLang="zh-TW" sz="1400" b="1" dirty="0">
                <a:solidFill>
                  <a:srgbClr val="000000"/>
                </a:solidFill>
                <a:ea typeface="微軟正黑體" panose="020B0604030504040204" pitchFamily="34" charset="-120"/>
                <a:cs typeface="Arial" panose="020B0604020202020204" pitchFamily="34" charset="0"/>
              </a:endParaRPr>
            </a:p>
            <a:p>
              <a:pPr>
                <a:spcBef>
                  <a:spcPct val="0"/>
                </a:spcBef>
                <a:buFontTx/>
                <a:buNone/>
              </a:pPr>
              <a:r>
                <a:rPr lang="zh-TW" altLang="en-US" sz="1400" b="1" dirty="0">
                  <a:solidFill>
                    <a:srgbClr val="000000"/>
                  </a:solidFill>
                  <a:ea typeface="微軟正黑體" panose="020B0604030504040204" pitchFamily="34" charset="-120"/>
                  <a:cs typeface="Arial" panose="020B0604020202020204" pitchFamily="34" charset="0"/>
                </a:rPr>
                <a:t>填報基準</a:t>
              </a:r>
            </a:p>
          </p:txBody>
        </p:sp>
        <p:grpSp>
          <p:nvGrpSpPr>
            <p:cNvPr id="3" name="群組 2"/>
            <p:cNvGrpSpPr/>
            <p:nvPr/>
          </p:nvGrpSpPr>
          <p:grpSpPr>
            <a:xfrm>
              <a:off x="3604953" y="1689477"/>
              <a:ext cx="3022192" cy="4949931"/>
              <a:chOff x="3613191" y="1574145"/>
              <a:chExt cx="3022192" cy="4949931"/>
            </a:xfrm>
          </p:grpSpPr>
          <p:grpSp>
            <p:nvGrpSpPr>
              <p:cNvPr id="5" name="群組 1"/>
              <p:cNvGrpSpPr>
                <a:grpSpLocks/>
              </p:cNvGrpSpPr>
              <p:nvPr/>
            </p:nvGrpSpPr>
            <p:grpSpPr bwMode="auto">
              <a:xfrm>
                <a:off x="3613191" y="1574145"/>
                <a:ext cx="3022192" cy="4949931"/>
                <a:chOff x="3652425" y="1947499"/>
                <a:chExt cx="2575751" cy="4275110"/>
              </a:xfrm>
            </p:grpSpPr>
            <p:sp>
              <p:nvSpPr>
                <p:cNvPr id="6" name="文字方塊 3"/>
                <p:cNvSpPr txBox="1">
                  <a:spLocks noChangeArrowheads="1"/>
                </p:cNvSpPr>
                <p:nvPr/>
              </p:nvSpPr>
              <p:spPr bwMode="auto">
                <a:xfrm>
                  <a:off x="3718063" y="3740357"/>
                  <a:ext cx="2398408" cy="276530"/>
                </a:xfrm>
                <a:prstGeom prst="rect">
                  <a:avLst/>
                </a:prstGeom>
                <a:solidFill>
                  <a:schemeClr val="accent4">
                    <a:lumMod val="20000"/>
                    <a:lumOff val="80000"/>
                  </a:schemeClr>
                </a:solidFill>
                <a:ln w="28575">
                  <a:solidFill>
                    <a:srgbClr val="000000"/>
                  </a:solidFill>
                  <a:miter lim="800000"/>
                  <a:headEnd/>
                  <a:tailEnd/>
                </a:ln>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zh-TW" altLang="en-US" sz="1600" b="1" dirty="0" smtClean="0">
                      <a:solidFill>
                        <a:srgbClr val="000000"/>
                      </a:solidFill>
                      <a:ea typeface="微軟正黑體" panose="020B0604030504040204" pitchFamily="34" charset="-120"/>
                      <a:cs typeface="Arial" panose="020B0604020202020204" pitchFamily="34" charset="0"/>
                    </a:rPr>
                    <a:t>大</a:t>
                  </a:r>
                  <a:r>
                    <a:rPr lang="zh-TW" altLang="en-US" sz="1600" b="1" dirty="0">
                      <a:solidFill>
                        <a:srgbClr val="000000"/>
                      </a:solidFill>
                      <a:ea typeface="微軟正黑體" panose="020B0604030504040204" pitchFamily="34" charset="-120"/>
                      <a:cs typeface="Arial" panose="020B0604020202020204" pitchFamily="34" charset="0"/>
                    </a:rPr>
                    <a:t>學校院校務資料庫作業小組</a:t>
                  </a:r>
                </a:p>
              </p:txBody>
            </p:sp>
            <p:sp>
              <p:nvSpPr>
                <p:cNvPr id="7" name="圓角矩形 6"/>
                <p:cNvSpPr/>
                <p:nvPr/>
              </p:nvSpPr>
              <p:spPr>
                <a:xfrm>
                  <a:off x="3652425" y="1947499"/>
                  <a:ext cx="2575751" cy="4275110"/>
                </a:xfrm>
                <a:prstGeom prst="roundRect">
                  <a:avLst/>
                </a:prstGeom>
                <a:noFill/>
                <a:ln w="38100">
                  <a:solidFill>
                    <a:srgbClr val="FF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defRPr/>
                  </a:pPr>
                  <a:endParaRPr lang="zh-TW" altLang="en-US" sz="1400" b="1">
                    <a:solidFill>
                      <a:srgbClr val="FFFFFF"/>
                    </a:solidFill>
                    <a:ea typeface="微軟正黑體" panose="020B0604030504040204" pitchFamily="34" charset="-120"/>
                  </a:endParaRPr>
                </a:p>
              </p:txBody>
            </p:sp>
            <p:sp>
              <p:nvSpPr>
                <p:cNvPr id="8" name="文字方塊 42"/>
                <p:cNvSpPr txBox="1">
                  <a:spLocks noChangeArrowheads="1"/>
                </p:cNvSpPr>
                <p:nvPr/>
              </p:nvSpPr>
              <p:spPr bwMode="auto">
                <a:xfrm>
                  <a:off x="4134261" y="5832943"/>
                  <a:ext cx="1646216" cy="276530"/>
                </a:xfrm>
                <a:prstGeom prst="rect">
                  <a:avLst/>
                </a:prstGeom>
                <a:solidFill>
                  <a:schemeClr val="accent4">
                    <a:lumMod val="20000"/>
                    <a:lumOff val="80000"/>
                  </a:schemeClr>
                </a:solidFill>
                <a:ln w="28575">
                  <a:solidFill>
                    <a:srgbClr val="000000"/>
                  </a:solidFill>
                  <a:miter lim="800000"/>
                  <a:headEnd/>
                  <a:tailEnd/>
                </a:ln>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zh-TW" altLang="en-US" sz="1600" b="1" dirty="0" smtClean="0">
                      <a:solidFill>
                        <a:srgbClr val="000000"/>
                      </a:solidFill>
                      <a:ea typeface="微軟正黑體" panose="020B0604030504040204" pitchFamily="34" charset="-120"/>
                      <a:cs typeface="Arial" panose="020B0604020202020204" pitchFamily="34" charset="0"/>
                    </a:rPr>
                    <a:t>填表</a:t>
                  </a:r>
                  <a:r>
                    <a:rPr lang="zh-TW" altLang="en-US" sz="1600" b="1" dirty="0">
                      <a:solidFill>
                        <a:srgbClr val="000000"/>
                      </a:solidFill>
                      <a:ea typeface="微軟正黑體" panose="020B0604030504040204" pitchFamily="34" charset="-120"/>
                      <a:cs typeface="Arial" panose="020B0604020202020204" pitchFamily="34" charset="0"/>
                    </a:rPr>
                    <a:t>手冊</a:t>
                  </a:r>
                </a:p>
              </p:txBody>
            </p:sp>
          </p:grpSp>
          <p:pic>
            <p:nvPicPr>
              <p:cNvPr id="9" name="Picture 2"/>
              <p:cNvPicPr>
                <a:picLocks noChangeAspect="1" noChangeArrowheads="1"/>
              </p:cNvPicPr>
              <p:nvPr/>
            </p:nvPicPr>
            <p:blipFill>
              <a:blip r:embed="rId3">
                <a:extLst>
                  <a:ext uri="{28A0092B-C50C-407E-A947-70E740481C1C}">
                    <a14:useLocalDpi xmlns:a14="http://schemas.microsoft.com/office/drawing/2010/main" val="0"/>
                  </a:ext>
                </a:extLst>
              </a:blip>
              <a:srcRect l="26405" t="7990" r="26025" b="20255"/>
              <a:stretch>
                <a:fillRect/>
              </a:stretch>
            </p:blipFill>
            <p:spPr bwMode="auto">
              <a:xfrm>
                <a:off x="3717232" y="1801149"/>
                <a:ext cx="2814110" cy="17875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pic>
          <p:nvPicPr>
            <p:cNvPr id="2" name="圖片 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601879" y="4233573"/>
              <a:ext cx="1078699" cy="1838497"/>
            </a:xfrm>
            <a:prstGeom prst="rect">
              <a:avLst/>
            </a:prstGeom>
            <a:ln w="28575">
              <a:solidFill>
                <a:srgbClr val="000000"/>
              </a:solidFill>
            </a:ln>
          </p:spPr>
        </p:pic>
      </p:grpSp>
    </p:spTree>
    <p:extLst>
      <p:ext uri="{BB962C8B-B14F-4D97-AF65-F5344CB8AC3E}">
        <p14:creationId xmlns:p14="http://schemas.microsoft.com/office/powerpoint/2010/main" val="316102921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9328" y="97692"/>
            <a:ext cx="7094837" cy="609600"/>
          </a:xfrm>
        </p:spPr>
        <p:txBody>
          <a:bodyPr>
            <a:noAutofit/>
          </a:bodyPr>
          <a:lstStyle/>
          <a:p>
            <a:pPr algn="l"/>
            <a:r>
              <a:rPr lang="en-US" altLang="zh-TW" sz="4400" b="1" dirty="0">
                <a:solidFill>
                  <a:srgbClr val="000000"/>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1.2</a:t>
            </a:r>
            <a:r>
              <a:rPr lang="zh-TW" altLang="en-US" sz="4400" b="1" dirty="0">
                <a:solidFill>
                  <a:srgbClr val="000000"/>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 校庫定位</a:t>
            </a:r>
            <a:r>
              <a:rPr lang="en-US" altLang="zh-TW" sz="4400" b="1" dirty="0">
                <a:solidFill>
                  <a:srgbClr val="000000"/>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a:t>
            </a:r>
            <a:r>
              <a:rPr lang="zh-TW" altLang="en-US" sz="4400" b="1" dirty="0">
                <a:solidFill>
                  <a:srgbClr val="000000"/>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意見處理流程</a:t>
            </a:r>
          </a:p>
        </p:txBody>
      </p:sp>
      <p:grpSp>
        <p:nvGrpSpPr>
          <p:cNvPr id="2" name="群組 1"/>
          <p:cNvGrpSpPr/>
          <p:nvPr/>
        </p:nvGrpSpPr>
        <p:grpSpPr>
          <a:xfrm>
            <a:off x="1182168" y="1230594"/>
            <a:ext cx="10089735" cy="4496140"/>
            <a:chOff x="458553" y="2337310"/>
            <a:chExt cx="8201373" cy="2816834"/>
          </a:xfrm>
        </p:grpSpPr>
        <p:sp>
          <p:nvSpPr>
            <p:cNvPr id="6" name="文字方塊 5"/>
            <p:cNvSpPr txBox="1"/>
            <p:nvPr/>
          </p:nvSpPr>
          <p:spPr>
            <a:xfrm>
              <a:off x="458553" y="3208317"/>
              <a:ext cx="2055389" cy="1015530"/>
            </a:xfrm>
            <a:prstGeom prst="rect">
              <a:avLst/>
            </a:prstGeom>
            <a:solidFill>
              <a:srgbClr val="FFCCCC"/>
            </a:solidFill>
            <a:ln>
              <a:noFill/>
            </a:ln>
            <a:effectLst>
              <a:outerShdw blurRad="50800" dist="38100" dir="2700000" algn="tl" rotWithShape="0">
                <a:prstClr val="black">
                  <a:alpha val="40000"/>
                </a:prstClr>
              </a:outerShdw>
            </a:effectLst>
            <a:scene3d>
              <a:camera prst="orthographicFront"/>
              <a:lightRig rig="threePt" dir="t"/>
            </a:scene3d>
            <a:sp3d>
              <a:bevelT/>
            </a:sp3d>
          </p:spPr>
          <p:style>
            <a:lnRef idx="1">
              <a:schemeClr val="accent2"/>
            </a:lnRef>
            <a:fillRef idx="2">
              <a:schemeClr val="accent2"/>
            </a:fillRef>
            <a:effectRef idx="1">
              <a:schemeClr val="accent2"/>
            </a:effectRef>
            <a:fontRef idx="minor">
              <a:schemeClr val="dk1"/>
            </a:fontRef>
          </p:style>
          <p:txBody>
            <a:bodyPr wrap="square" anchor="ctr">
              <a:spAutoFit/>
            </a:bodyPr>
            <a:lstStyle/>
            <a:p>
              <a:pPr>
                <a:lnSpc>
                  <a:spcPts val="2160"/>
                </a:lnSpc>
                <a:spcAft>
                  <a:spcPts val="0"/>
                </a:spcAft>
              </a:pPr>
              <a:r>
                <a:rPr lang="zh-TW" altLang="en-US" sz="1800" b="1" dirty="0">
                  <a:solidFill>
                    <a:srgbClr val="000000"/>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 </a:t>
              </a:r>
              <a:r>
                <a:rPr lang="zh-TW" altLang="en-US" sz="18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意見蒐集方式 </a:t>
              </a:r>
              <a:endParaRPr lang="en-US" altLang="zh-TW" sz="1800" b="1" dirty="0">
                <a:solidFill>
                  <a:srgbClr val="000000"/>
                </a:solidFill>
                <a:latin typeface="Arial" panose="020B0604020202020204" pitchFamily="34" charset="0"/>
                <a:ea typeface="微軟正黑體" panose="020B0604030504040204" pitchFamily="34" charset="-120"/>
                <a:cs typeface="Arial" panose="020B0604020202020204" pitchFamily="34" charset="0"/>
              </a:endParaRPr>
            </a:p>
            <a:p>
              <a:pPr>
                <a:lnSpc>
                  <a:spcPct val="150000"/>
                </a:lnSpc>
                <a:spcAft>
                  <a:spcPts val="0"/>
                </a:spcAft>
              </a:pPr>
              <a:r>
                <a:rPr lang="en-US" altLang="zh-TW" sz="18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 </a:t>
              </a:r>
              <a:r>
                <a:rPr lang="zh-TW" altLang="en-US" sz="18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 </a:t>
              </a:r>
              <a:r>
                <a:rPr lang="en-US" altLang="zh-TW" sz="18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1. </a:t>
              </a:r>
              <a:r>
                <a:rPr lang="zh-TW" altLang="en-US" sz="18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說明會 </a:t>
              </a:r>
              <a:endParaRPr lang="en-US" altLang="zh-TW" sz="1800" b="1" dirty="0">
                <a:solidFill>
                  <a:srgbClr val="000000"/>
                </a:solidFill>
                <a:latin typeface="Arial" panose="020B0604020202020204" pitchFamily="34" charset="0"/>
                <a:ea typeface="微軟正黑體" panose="020B0604030504040204" pitchFamily="34" charset="-120"/>
                <a:cs typeface="Arial" panose="020B0604020202020204" pitchFamily="34" charset="0"/>
              </a:endParaRPr>
            </a:p>
            <a:p>
              <a:pPr>
                <a:lnSpc>
                  <a:spcPct val="150000"/>
                </a:lnSpc>
                <a:spcAft>
                  <a:spcPts val="0"/>
                </a:spcAft>
              </a:pPr>
              <a:r>
                <a:rPr lang="en-US" altLang="zh-TW" sz="18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 </a:t>
              </a:r>
              <a:r>
                <a:rPr lang="zh-TW" altLang="en-US" sz="18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 </a:t>
              </a:r>
              <a:r>
                <a:rPr lang="en-US" altLang="zh-TW" sz="18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2. </a:t>
              </a:r>
              <a:r>
                <a:rPr lang="zh-TW" altLang="en-US" sz="18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公務電話 </a:t>
              </a:r>
              <a:r>
                <a:rPr lang="en-US" altLang="zh-TW" sz="18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
              </a:r>
              <a:br>
                <a:rPr lang="en-US" altLang="zh-TW" sz="1800" b="1" dirty="0">
                  <a:solidFill>
                    <a:srgbClr val="000000"/>
                  </a:solidFill>
                  <a:latin typeface="Arial" panose="020B0604020202020204" pitchFamily="34" charset="0"/>
                  <a:ea typeface="微軟正黑體" panose="020B0604030504040204" pitchFamily="34" charset="-120"/>
                  <a:cs typeface="Arial" panose="020B0604020202020204" pitchFamily="34" charset="0"/>
                </a:rPr>
              </a:br>
              <a:r>
                <a:rPr lang="en-US" altLang="zh-TW" sz="18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 </a:t>
              </a:r>
              <a:r>
                <a:rPr lang="zh-TW" altLang="en-US" sz="18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 </a:t>
              </a:r>
              <a:r>
                <a:rPr lang="en-US" altLang="zh-TW" sz="18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3. </a:t>
              </a:r>
              <a:r>
                <a:rPr lang="zh-TW" altLang="en-US" sz="18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公務電子信箱</a:t>
              </a:r>
              <a:endParaRPr lang="en-US" altLang="zh-TW" sz="1800" b="1" dirty="0">
                <a:solidFill>
                  <a:srgbClr val="000000"/>
                </a:solidFill>
                <a:latin typeface="Arial" panose="020B0604020202020204" pitchFamily="34" charset="0"/>
                <a:ea typeface="微軟正黑體" panose="020B0604030504040204" pitchFamily="34" charset="-120"/>
                <a:cs typeface="Arial" panose="020B0604020202020204" pitchFamily="34" charset="0"/>
              </a:endParaRPr>
            </a:p>
          </p:txBody>
        </p:sp>
        <p:sp>
          <p:nvSpPr>
            <p:cNvPr id="7" name="文字方塊 6"/>
            <p:cNvSpPr txBox="1"/>
            <p:nvPr/>
          </p:nvSpPr>
          <p:spPr>
            <a:xfrm>
              <a:off x="3813081" y="2337310"/>
              <a:ext cx="1633373" cy="731926"/>
            </a:xfrm>
            <a:prstGeom prst="rect">
              <a:avLst/>
            </a:prstGeom>
            <a:solidFill>
              <a:srgbClr val="B4DED0"/>
            </a:solidFill>
            <a:ln>
              <a:noFill/>
            </a:ln>
            <a:effectLst>
              <a:outerShdw blurRad="50800" dist="38100" dir="2700000" algn="tl" rotWithShape="0">
                <a:prstClr val="black">
                  <a:alpha val="40000"/>
                </a:prstClr>
              </a:outerShdw>
            </a:effectLst>
            <a:scene3d>
              <a:camera prst="orthographicFront"/>
              <a:lightRig rig="threePt" dir="t"/>
            </a:scene3d>
            <a:sp3d>
              <a:bevelT/>
            </a:sp3d>
          </p:spPr>
          <p:style>
            <a:lnRef idx="1">
              <a:schemeClr val="accent6"/>
            </a:lnRef>
            <a:fillRef idx="2">
              <a:schemeClr val="accent6"/>
            </a:fillRef>
            <a:effectRef idx="1">
              <a:schemeClr val="accent6"/>
            </a:effectRef>
            <a:fontRef idx="minor">
              <a:schemeClr val="dk1"/>
            </a:fontRef>
          </p:style>
          <p:txBody>
            <a:bodyPr wrap="square">
              <a:spAutoFit/>
            </a:bodyPr>
            <a:lstStyle/>
            <a:p>
              <a:pPr lvl="0" algn="ctr"/>
              <a:endParaRPr lang="en-US" altLang="zh-TW" sz="1400" b="1" dirty="0">
                <a:solidFill>
                  <a:srgbClr val="000000"/>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endParaRPr>
            </a:p>
            <a:p>
              <a:pPr lvl="0" algn="ctr"/>
              <a:r>
                <a:rPr lang="zh-TW" altLang="en-US" sz="1400" b="1" dirty="0">
                  <a:solidFill>
                    <a:srgbClr val="000000"/>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 </a:t>
              </a:r>
              <a:r>
                <a:rPr lang="zh-TW" altLang="en-US" sz="18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立即可解決</a:t>
              </a:r>
              <a:endParaRPr lang="en-US" altLang="zh-TW" sz="1800" b="1" dirty="0">
                <a:solidFill>
                  <a:srgbClr val="000000"/>
                </a:solidFill>
                <a:latin typeface="Arial" panose="020B0604020202020204" pitchFamily="34" charset="0"/>
                <a:ea typeface="微軟正黑體" panose="020B0604030504040204" pitchFamily="34" charset="-120"/>
                <a:cs typeface="Arial" panose="020B0604020202020204" pitchFamily="34" charset="0"/>
              </a:endParaRPr>
            </a:p>
            <a:p>
              <a:pPr lvl="0" algn="ctr"/>
              <a:endParaRPr lang="en-US" altLang="zh-TW" sz="1400" b="1" dirty="0">
                <a:solidFill>
                  <a:srgbClr val="000000"/>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endParaRPr>
            </a:p>
          </p:txBody>
        </p:sp>
        <p:sp>
          <p:nvSpPr>
            <p:cNvPr id="8" name="文字方塊 7"/>
            <p:cNvSpPr txBox="1"/>
            <p:nvPr/>
          </p:nvSpPr>
          <p:spPr>
            <a:xfrm>
              <a:off x="6801961" y="2337310"/>
              <a:ext cx="1857965" cy="731926"/>
            </a:xfrm>
            <a:prstGeom prst="rect">
              <a:avLst/>
            </a:prstGeom>
            <a:solidFill>
              <a:srgbClr val="FFC000"/>
            </a:solidFill>
            <a:ln>
              <a:noFill/>
            </a:ln>
            <a:effectLst>
              <a:outerShdw blurRad="50800" dist="38100" dir="2700000" algn="tl" rotWithShape="0">
                <a:prstClr val="black">
                  <a:alpha val="40000"/>
                </a:prstClr>
              </a:outerShdw>
            </a:effectLst>
            <a:scene3d>
              <a:camera prst="orthographicFront"/>
              <a:lightRig rig="threePt" dir="t"/>
            </a:scene3d>
            <a:sp3d>
              <a:bevelT/>
            </a:sp3d>
          </p:spPr>
          <p:style>
            <a:lnRef idx="1">
              <a:schemeClr val="accent5"/>
            </a:lnRef>
            <a:fillRef idx="2">
              <a:schemeClr val="accent5"/>
            </a:fillRef>
            <a:effectRef idx="1">
              <a:schemeClr val="accent5"/>
            </a:effectRef>
            <a:fontRef idx="minor">
              <a:schemeClr val="dk1"/>
            </a:fontRef>
          </p:style>
          <p:txBody>
            <a:bodyPr wrap="square">
              <a:spAutoFit/>
            </a:bodyPr>
            <a:lstStyle/>
            <a:p>
              <a:pPr lvl="0" algn="ctr"/>
              <a:r>
                <a:rPr lang="zh-TW" altLang="en-US" sz="1400" b="1" dirty="0">
                  <a:solidFill>
                    <a:srgbClr val="000000"/>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 </a:t>
              </a:r>
              <a:endParaRPr lang="en-US" altLang="zh-TW" sz="1400" b="1" dirty="0">
                <a:solidFill>
                  <a:srgbClr val="000000"/>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endParaRPr>
            </a:p>
            <a:p>
              <a:pPr lvl="0" algn="ctr"/>
              <a:r>
                <a:rPr lang="zh-TW" altLang="en-US" sz="18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即時處理</a:t>
              </a:r>
              <a:endParaRPr lang="en-US" altLang="zh-TW" sz="1800" b="1" dirty="0">
                <a:solidFill>
                  <a:srgbClr val="000000"/>
                </a:solidFill>
                <a:latin typeface="Arial" panose="020B0604020202020204" pitchFamily="34" charset="0"/>
                <a:ea typeface="微軟正黑體" panose="020B0604030504040204" pitchFamily="34" charset="-120"/>
                <a:cs typeface="Arial" panose="020B0604020202020204" pitchFamily="34" charset="0"/>
              </a:endParaRPr>
            </a:p>
            <a:p>
              <a:pPr lvl="0" algn="ctr"/>
              <a:endParaRPr lang="zh-TW" altLang="en-US" sz="1400" b="1" dirty="0">
                <a:solidFill>
                  <a:srgbClr val="000000"/>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endParaRPr>
            </a:p>
          </p:txBody>
        </p:sp>
        <p:sp>
          <p:nvSpPr>
            <p:cNvPr id="9" name="文字方塊 8"/>
            <p:cNvSpPr txBox="1"/>
            <p:nvPr/>
          </p:nvSpPr>
          <p:spPr>
            <a:xfrm>
              <a:off x="3813081" y="4267162"/>
              <a:ext cx="1633373" cy="886982"/>
            </a:xfrm>
            <a:prstGeom prst="rect">
              <a:avLst/>
            </a:prstGeom>
            <a:solidFill>
              <a:srgbClr val="92D050"/>
            </a:solidFill>
            <a:ln>
              <a:noFill/>
            </a:ln>
            <a:effectLst>
              <a:outerShdw blurRad="50800" dist="38100" dir="2700000" algn="tl" rotWithShape="0">
                <a:prstClr val="black">
                  <a:alpha val="40000"/>
                </a:prstClr>
              </a:outerShdw>
            </a:effectLst>
            <a:scene3d>
              <a:camera prst="orthographicFront"/>
              <a:lightRig rig="threePt" dir="t"/>
            </a:scene3d>
            <a:sp3d>
              <a:bevelT/>
            </a:sp3d>
          </p:spPr>
          <p:style>
            <a:lnRef idx="1">
              <a:schemeClr val="accent6"/>
            </a:lnRef>
            <a:fillRef idx="2">
              <a:schemeClr val="accent6"/>
            </a:fillRef>
            <a:effectRef idx="1">
              <a:schemeClr val="accent6"/>
            </a:effectRef>
            <a:fontRef idx="minor">
              <a:schemeClr val="dk1"/>
            </a:fontRef>
          </p:style>
          <p:txBody>
            <a:bodyPr wrap="square">
              <a:spAutoFit/>
            </a:bodyPr>
            <a:lstStyle/>
            <a:p>
              <a:pPr lvl="0"/>
              <a:r>
                <a:rPr lang="zh-TW" altLang="en-US" sz="1600" b="1" dirty="0">
                  <a:solidFill>
                    <a:srgbClr val="000000"/>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 </a:t>
              </a:r>
              <a:endParaRPr lang="en-US" altLang="zh-TW" sz="1600" b="1" dirty="0" smtClean="0">
                <a:solidFill>
                  <a:srgbClr val="000000"/>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endParaRPr>
            </a:p>
            <a:p>
              <a:pPr lvl="0" algn="ctr"/>
              <a:r>
                <a:rPr lang="zh-TW" altLang="en-US" sz="1400" b="1" dirty="0">
                  <a:solidFill>
                    <a:srgbClr val="000000"/>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 </a:t>
              </a:r>
              <a:r>
                <a:rPr lang="zh-TW" altLang="en-US" sz="18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需與應用單位 </a:t>
              </a:r>
              <a:endParaRPr lang="en-US" altLang="zh-TW" sz="1800" b="1" dirty="0">
                <a:solidFill>
                  <a:srgbClr val="000000"/>
                </a:solidFill>
                <a:latin typeface="Arial" panose="020B0604020202020204" pitchFamily="34" charset="0"/>
                <a:ea typeface="微軟正黑體" panose="020B0604030504040204" pitchFamily="34" charset="-120"/>
                <a:cs typeface="Arial" panose="020B0604020202020204" pitchFamily="34" charset="0"/>
              </a:endParaRPr>
            </a:p>
            <a:p>
              <a:pPr lvl="0" algn="ctr"/>
              <a:r>
                <a:rPr lang="zh-TW" altLang="en-US" sz="18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 審慎</a:t>
              </a:r>
              <a:r>
                <a:rPr lang="zh-TW" altLang="en-US" sz="18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討論</a:t>
              </a:r>
              <a:endParaRPr lang="en-US" altLang="zh-TW" sz="18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endParaRPr>
            </a:p>
            <a:p>
              <a:pPr lvl="0" algn="ctr"/>
              <a:endParaRPr lang="en-US" altLang="zh-TW" sz="1800" b="1" dirty="0">
                <a:solidFill>
                  <a:srgbClr val="000000"/>
                </a:solidFill>
                <a:latin typeface="Arial" panose="020B0604020202020204" pitchFamily="34" charset="0"/>
                <a:ea typeface="微軟正黑體" panose="020B0604030504040204" pitchFamily="34" charset="-120"/>
                <a:cs typeface="Arial" panose="020B0604020202020204" pitchFamily="34" charset="0"/>
              </a:endParaRPr>
            </a:p>
            <a:p>
              <a:pPr lvl="0"/>
              <a:r>
                <a:rPr lang="zh-TW" altLang="en-US" sz="1600" b="1" dirty="0" smtClean="0">
                  <a:solidFill>
                    <a:srgbClr val="000000"/>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 </a:t>
              </a:r>
              <a:endParaRPr lang="zh-TW" altLang="en-US" sz="1600" b="1" dirty="0">
                <a:solidFill>
                  <a:srgbClr val="000000"/>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endParaRPr>
            </a:p>
          </p:txBody>
        </p:sp>
        <p:sp>
          <p:nvSpPr>
            <p:cNvPr id="10" name="文字方塊 9"/>
            <p:cNvSpPr txBox="1"/>
            <p:nvPr/>
          </p:nvSpPr>
          <p:spPr>
            <a:xfrm>
              <a:off x="6801961" y="4267162"/>
              <a:ext cx="1857965" cy="886982"/>
            </a:xfrm>
            <a:prstGeom prst="rect">
              <a:avLst/>
            </a:prstGeom>
            <a:solidFill>
              <a:srgbClr val="CCCCFF"/>
            </a:solidFill>
            <a:ln>
              <a:noFill/>
            </a:ln>
            <a:effectLst>
              <a:outerShdw blurRad="50800" dist="38100" dir="2700000" algn="tl" rotWithShape="0">
                <a:prstClr val="black">
                  <a:alpha val="40000"/>
                </a:prstClr>
              </a:outerShdw>
            </a:effectLst>
            <a:scene3d>
              <a:camera prst="orthographicFront"/>
              <a:lightRig rig="threePt" dir="t"/>
            </a:scene3d>
            <a:sp3d>
              <a:bevelT/>
            </a:sp3d>
          </p:spPr>
          <p:style>
            <a:lnRef idx="1">
              <a:schemeClr val="accent5"/>
            </a:lnRef>
            <a:fillRef idx="2">
              <a:schemeClr val="accent5"/>
            </a:fillRef>
            <a:effectRef idx="1">
              <a:schemeClr val="accent5"/>
            </a:effectRef>
            <a:fontRef idx="minor">
              <a:schemeClr val="dk1"/>
            </a:fontRef>
          </p:style>
          <p:txBody>
            <a:bodyPr wrap="square">
              <a:spAutoFit/>
            </a:bodyPr>
            <a:lstStyle/>
            <a:p>
              <a:pPr lvl="0" algn="ctr"/>
              <a:r>
                <a:rPr lang="zh-TW" altLang="en-US" sz="1800" b="1" dirty="0">
                  <a:solidFill>
                    <a:srgbClr val="000000"/>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 </a:t>
              </a:r>
              <a:r>
                <a:rPr lang="zh-TW" altLang="en-US" sz="1400" b="1" dirty="0">
                  <a:solidFill>
                    <a:srgbClr val="000000"/>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 </a:t>
              </a:r>
              <a:endParaRPr lang="en-US" altLang="zh-TW" sz="1800" b="1" dirty="0" smtClean="0">
                <a:solidFill>
                  <a:srgbClr val="000000"/>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endParaRPr>
            </a:p>
            <a:p>
              <a:pPr lvl="0" algn="ctr"/>
              <a:r>
                <a:rPr lang="zh-TW" altLang="en-US" sz="18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定期檢討</a:t>
              </a:r>
              <a:endParaRPr lang="en-US" altLang="zh-TW" sz="18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endParaRPr>
            </a:p>
            <a:p>
              <a:pPr lvl="0" algn="ctr"/>
              <a:r>
                <a:rPr lang="zh-TW" altLang="en-US" sz="18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 </a:t>
              </a:r>
              <a:r>
                <a:rPr lang="en-US" altLang="zh-TW" sz="18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a:t>
              </a:r>
              <a:r>
                <a:rPr lang="zh-TW" altLang="en-US" sz="1800" b="1" dirty="0">
                  <a:solidFill>
                    <a:srgbClr val="000000"/>
                  </a:solidFill>
                  <a:latin typeface="Arial" panose="020B0604020202020204" pitchFamily="34" charset="0"/>
                  <a:ea typeface="微軟正黑體" panose="020B0604030504040204" pitchFamily="34" charset="-120"/>
                  <a:cs typeface="Arial" panose="020B0604020202020204" pitchFamily="34" charset="0"/>
                </a:rPr>
                <a:t>每年六、七月</a:t>
              </a:r>
              <a:r>
                <a:rPr lang="en-US" altLang="zh-TW" sz="1800" b="1" dirty="0" smtClean="0">
                  <a:solidFill>
                    <a:srgbClr val="000000"/>
                  </a:solidFill>
                  <a:latin typeface="Arial" panose="020B0604020202020204" pitchFamily="34" charset="0"/>
                  <a:ea typeface="微軟正黑體" panose="020B0604030504040204" pitchFamily="34" charset="-120"/>
                  <a:cs typeface="Arial" panose="020B0604020202020204" pitchFamily="34" charset="0"/>
                </a:rPr>
                <a:t>)</a:t>
              </a:r>
            </a:p>
            <a:p>
              <a:pPr lvl="0" algn="ctr"/>
              <a:endParaRPr lang="en-US" altLang="zh-TW" sz="1800" b="1" dirty="0">
                <a:solidFill>
                  <a:srgbClr val="000000"/>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endParaRPr>
            </a:p>
            <a:p>
              <a:pPr lvl="0" algn="ctr"/>
              <a:r>
                <a:rPr lang="zh-TW" altLang="en-US" sz="1400" b="1" dirty="0" smtClean="0">
                  <a:solidFill>
                    <a:srgbClr val="000000"/>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 </a:t>
              </a:r>
              <a:endParaRPr lang="zh-TW" altLang="en-US" sz="1400" b="1" dirty="0">
                <a:solidFill>
                  <a:srgbClr val="000000"/>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endParaRPr>
            </a:p>
          </p:txBody>
        </p:sp>
        <p:sp>
          <p:nvSpPr>
            <p:cNvPr id="11" name="向右箭號 10"/>
            <p:cNvSpPr/>
            <p:nvPr/>
          </p:nvSpPr>
          <p:spPr>
            <a:xfrm rot="19516874">
              <a:off x="2642991" y="2883151"/>
              <a:ext cx="995308" cy="508758"/>
            </a:xfrm>
            <a:prstGeom prst="rightArrow">
              <a:avLst/>
            </a:prstGeom>
            <a:solidFill>
              <a:schemeClr val="bg1">
                <a:lumMod val="85000"/>
              </a:schemeClr>
            </a:solidFill>
            <a:ln w="28575">
              <a:solidFill>
                <a:srgbClr val="000000"/>
              </a:solidFill>
            </a:ln>
          </p:spPr>
          <p:style>
            <a:lnRef idx="2">
              <a:schemeClr val="dk1">
                <a:shade val="50000"/>
              </a:schemeClr>
            </a:lnRef>
            <a:fillRef idx="1">
              <a:schemeClr val="dk1"/>
            </a:fillRef>
            <a:effectRef idx="0">
              <a:schemeClr val="dk1"/>
            </a:effectRef>
            <a:fontRef idx="minor">
              <a:schemeClr val="lt1"/>
            </a:fontRef>
          </p:style>
          <p:txBody>
            <a:bodyPr anchor="ctr"/>
            <a:lstStyle/>
            <a:p>
              <a:pPr algn="ctr">
                <a:defRPr/>
              </a:pPr>
              <a:endParaRPr lang="zh-TW" altLang="en-US" sz="1400" b="1">
                <a:latin typeface="Arial" panose="020B0604020202020204" pitchFamily="34" charset="0"/>
                <a:ea typeface="微軟正黑體" panose="020B0604030504040204" pitchFamily="34" charset="-120"/>
                <a:cs typeface="Arial" panose="020B0604020202020204" pitchFamily="34" charset="0"/>
              </a:endParaRPr>
            </a:p>
          </p:txBody>
        </p:sp>
        <p:sp>
          <p:nvSpPr>
            <p:cNvPr id="12" name="向右箭號 11"/>
            <p:cNvSpPr/>
            <p:nvPr/>
          </p:nvSpPr>
          <p:spPr>
            <a:xfrm rot="2295653">
              <a:off x="2637339" y="4327791"/>
              <a:ext cx="995308" cy="508758"/>
            </a:xfrm>
            <a:prstGeom prst="rightArrow">
              <a:avLst/>
            </a:prstGeom>
            <a:solidFill>
              <a:schemeClr val="bg1">
                <a:lumMod val="85000"/>
              </a:schemeClr>
            </a:solidFill>
            <a:ln w="28575">
              <a:solidFill>
                <a:srgbClr val="000000"/>
              </a:solidFill>
            </a:ln>
          </p:spPr>
          <p:style>
            <a:lnRef idx="2">
              <a:schemeClr val="dk1">
                <a:shade val="50000"/>
              </a:schemeClr>
            </a:lnRef>
            <a:fillRef idx="1">
              <a:schemeClr val="dk1"/>
            </a:fillRef>
            <a:effectRef idx="0">
              <a:schemeClr val="dk1"/>
            </a:effectRef>
            <a:fontRef idx="minor">
              <a:schemeClr val="lt1"/>
            </a:fontRef>
          </p:style>
          <p:txBody>
            <a:bodyPr anchor="ctr"/>
            <a:lstStyle/>
            <a:p>
              <a:pPr algn="ctr"/>
              <a:endParaRPr lang="zh-TW" altLang="en-US" sz="1400" b="1">
                <a:latin typeface="Arial" panose="020B0604020202020204" pitchFamily="34" charset="0"/>
                <a:ea typeface="微軟正黑體" panose="020B0604030504040204" pitchFamily="34" charset="-120"/>
                <a:cs typeface="Arial" panose="020B0604020202020204" pitchFamily="34" charset="0"/>
              </a:endParaRPr>
            </a:p>
          </p:txBody>
        </p:sp>
        <p:sp>
          <p:nvSpPr>
            <p:cNvPr id="13" name="向右箭號 12"/>
            <p:cNvSpPr/>
            <p:nvPr/>
          </p:nvSpPr>
          <p:spPr>
            <a:xfrm>
              <a:off x="5652408" y="2483040"/>
              <a:ext cx="995308" cy="508758"/>
            </a:xfrm>
            <a:prstGeom prst="rightArrow">
              <a:avLst/>
            </a:prstGeom>
            <a:solidFill>
              <a:schemeClr val="bg1">
                <a:lumMod val="85000"/>
              </a:schemeClr>
            </a:solidFill>
            <a:ln w="28575">
              <a:solidFill>
                <a:srgbClr val="000000"/>
              </a:solidFill>
            </a:ln>
          </p:spPr>
          <p:style>
            <a:lnRef idx="2">
              <a:schemeClr val="dk1">
                <a:shade val="50000"/>
              </a:schemeClr>
            </a:lnRef>
            <a:fillRef idx="1">
              <a:schemeClr val="dk1"/>
            </a:fillRef>
            <a:effectRef idx="0">
              <a:schemeClr val="dk1"/>
            </a:effectRef>
            <a:fontRef idx="minor">
              <a:schemeClr val="lt1"/>
            </a:fontRef>
          </p:style>
          <p:txBody>
            <a:bodyPr anchor="ctr"/>
            <a:lstStyle/>
            <a:p>
              <a:pPr algn="ctr"/>
              <a:endParaRPr lang="zh-TW" altLang="en-US" sz="1400" b="1">
                <a:latin typeface="Arial" panose="020B0604020202020204" pitchFamily="34" charset="0"/>
                <a:ea typeface="微軟正黑體" panose="020B0604030504040204" pitchFamily="34" charset="-120"/>
                <a:cs typeface="Arial" panose="020B0604020202020204" pitchFamily="34" charset="0"/>
              </a:endParaRPr>
            </a:p>
          </p:txBody>
        </p:sp>
        <p:sp>
          <p:nvSpPr>
            <p:cNvPr id="14" name="向右箭號 13"/>
            <p:cNvSpPr/>
            <p:nvPr/>
          </p:nvSpPr>
          <p:spPr>
            <a:xfrm>
              <a:off x="5667120" y="4582169"/>
              <a:ext cx="995308" cy="508758"/>
            </a:xfrm>
            <a:prstGeom prst="rightArrow">
              <a:avLst/>
            </a:prstGeom>
            <a:solidFill>
              <a:schemeClr val="bg1">
                <a:lumMod val="85000"/>
              </a:schemeClr>
            </a:solidFill>
            <a:ln w="28575">
              <a:solidFill>
                <a:srgbClr val="000000"/>
              </a:solidFill>
            </a:ln>
          </p:spPr>
          <p:style>
            <a:lnRef idx="2">
              <a:schemeClr val="dk1">
                <a:shade val="50000"/>
              </a:schemeClr>
            </a:lnRef>
            <a:fillRef idx="1">
              <a:schemeClr val="dk1"/>
            </a:fillRef>
            <a:effectRef idx="0">
              <a:schemeClr val="dk1"/>
            </a:effectRef>
            <a:fontRef idx="minor">
              <a:schemeClr val="lt1"/>
            </a:fontRef>
          </p:style>
          <p:txBody>
            <a:bodyPr anchor="ctr"/>
            <a:lstStyle/>
            <a:p>
              <a:pPr algn="ctr"/>
              <a:endParaRPr lang="zh-TW" altLang="en-US" sz="1400" b="1">
                <a:latin typeface="Arial" panose="020B0604020202020204" pitchFamily="34" charset="0"/>
                <a:ea typeface="微軟正黑體" panose="020B0604030504040204" pitchFamily="34" charset="-120"/>
                <a:cs typeface="Arial" panose="020B0604020202020204" pitchFamily="34" charset="0"/>
              </a:endParaRPr>
            </a:p>
          </p:txBody>
        </p:sp>
      </p:grpSp>
    </p:spTree>
    <p:extLst>
      <p:ext uri="{BB962C8B-B14F-4D97-AF65-F5344CB8AC3E}">
        <p14:creationId xmlns:p14="http://schemas.microsoft.com/office/powerpoint/2010/main" val="427542168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a:xfrm>
            <a:off x="12481" y="88534"/>
            <a:ext cx="7094837" cy="609600"/>
          </a:xfrm>
        </p:spPr>
        <p:txBody>
          <a:bodyPr>
            <a:noAutofit/>
          </a:bodyPr>
          <a:lstStyle/>
          <a:p>
            <a:pPr algn="l"/>
            <a:r>
              <a:rPr lang="en-US" altLang="zh-TW" sz="4400" b="1" dirty="0" smtClean="0">
                <a:solidFill>
                  <a:schemeClr val="tx1">
                    <a:lumMod val="10000"/>
                  </a:schemeClr>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1.3</a:t>
            </a:r>
            <a:r>
              <a:rPr lang="zh-TW" altLang="en-US" sz="4400" b="1" dirty="0" smtClean="0">
                <a:solidFill>
                  <a:schemeClr val="tx1">
                    <a:lumMod val="10000"/>
                  </a:schemeClr>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 </a:t>
            </a:r>
            <a:r>
              <a:rPr lang="zh-TW" altLang="en-US" sz="4400" b="1" dirty="0">
                <a:solidFill>
                  <a:schemeClr val="tx1">
                    <a:lumMod val="10000"/>
                  </a:schemeClr>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校庫定位</a:t>
            </a:r>
            <a:r>
              <a:rPr lang="en-US" altLang="zh-TW" sz="4400" b="1" dirty="0">
                <a:solidFill>
                  <a:srgbClr val="000000"/>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a:t>
            </a:r>
            <a:r>
              <a:rPr lang="zh-TW" altLang="en-US" sz="4400" b="1" dirty="0">
                <a:solidFill>
                  <a:srgbClr val="000000"/>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意見處理流程</a:t>
            </a:r>
          </a:p>
        </p:txBody>
      </p:sp>
      <p:sp>
        <p:nvSpPr>
          <p:cNvPr id="6" name="文字方塊 5"/>
          <p:cNvSpPr txBox="1"/>
          <p:nvPr/>
        </p:nvSpPr>
        <p:spPr>
          <a:xfrm>
            <a:off x="376015" y="985308"/>
            <a:ext cx="6793906" cy="4016484"/>
          </a:xfrm>
          <a:prstGeom prst="rect">
            <a:avLst/>
          </a:prstGeom>
          <a:noFill/>
        </p:spPr>
        <p:txBody>
          <a:bodyPr wrap="square">
            <a:spAutoFit/>
          </a:bodyPr>
          <a:lstStyle/>
          <a:p>
            <a:pPr algn="ctr">
              <a:lnSpc>
                <a:spcPct val="150000"/>
              </a:lnSpc>
              <a:defRPr/>
            </a:pPr>
            <a:r>
              <a:rPr lang="zh-TW" altLang="en-US" sz="3400" b="1" u="sng" dirty="0">
                <a:solidFill>
                  <a:srgbClr val="FF0000"/>
                </a:solidFill>
                <a:latin typeface="微軟正黑體" panose="020B0604030504040204" pitchFamily="34" charset="-120"/>
                <a:ea typeface="微軟正黑體" panose="020B0604030504040204" pitchFamily="34" charset="-120"/>
                <a:cs typeface="華康中圓體" pitchFamily="49" charset="-120"/>
              </a:rPr>
              <a:t>本次說明會發言</a:t>
            </a:r>
            <a:r>
              <a:rPr lang="zh-TW" altLang="en-US" sz="3400" b="1" u="sng" dirty="0" smtClean="0">
                <a:solidFill>
                  <a:srgbClr val="FF0000"/>
                </a:solidFill>
                <a:latin typeface="微軟正黑體" panose="020B0604030504040204" pitchFamily="34" charset="-120"/>
                <a:ea typeface="微軟正黑體" panose="020B0604030504040204" pitchFamily="34" charset="-120"/>
                <a:cs typeface="華康中圓體" pitchFamily="49" charset="-120"/>
              </a:rPr>
              <a:t>條</a:t>
            </a:r>
            <a:endParaRPr lang="en-US" altLang="zh-TW" sz="3400" b="1" u="sng" dirty="0">
              <a:solidFill>
                <a:srgbClr val="FF0000"/>
              </a:solidFill>
              <a:effectLst>
                <a:outerShdw blurRad="38100" dist="38100" dir="2700000" algn="tl">
                  <a:srgbClr val="000000">
                    <a:alpha val="43137"/>
                  </a:srgbClr>
                </a:outerShdw>
              </a:effectLst>
              <a:latin typeface="微軟正黑體" panose="020B0604030504040204" pitchFamily="34" charset="-120"/>
              <a:ea typeface="微軟正黑體" panose="020B0604030504040204" pitchFamily="34" charset="-120"/>
              <a:cs typeface="華康中圓體" pitchFamily="49" charset="-120"/>
            </a:endParaRPr>
          </a:p>
          <a:p>
            <a:pPr>
              <a:lnSpc>
                <a:spcPct val="150000"/>
              </a:lnSpc>
              <a:defRPr/>
            </a:pPr>
            <a:r>
              <a:rPr lang="zh-TW" altLang="en-US" sz="3400" b="1" dirty="0">
                <a:solidFill>
                  <a:srgbClr val="000000"/>
                </a:solidFill>
                <a:latin typeface="微軟正黑體" panose="020B0604030504040204" pitchFamily="34" charset="-120"/>
                <a:ea typeface="微軟正黑體" panose="020B0604030504040204" pitchFamily="34" charset="-120"/>
                <a:cs typeface="華康中圓體" pitchFamily="49" charset="-120"/>
              </a:rPr>
              <a:t>請</a:t>
            </a:r>
            <a:r>
              <a:rPr lang="zh-TW" altLang="en-US" sz="3400" b="1" dirty="0" smtClean="0">
                <a:solidFill>
                  <a:srgbClr val="000000"/>
                </a:solidFill>
                <a:latin typeface="微軟正黑體" panose="020B0604030504040204" pitchFamily="34" charset="-120"/>
                <a:ea typeface="微軟正黑體" panose="020B0604030504040204" pitchFamily="34" charset="-120"/>
                <a:cs typeface="華康中圓體" pitchFamily="49" charset="-120"/>
              </a:rPr>
              <a:t>參閱填表手冊最</a:t>
            </a:r>
            <a:r>
              <a:rPr lang="zh-TW" altLang="en-US" sz="3400" b="1" dirty="0">
                <a:solidFill>
                  <a:srgbClr val="000000"/>
                </a:solidFill>
                <a:latin typeface="微軟正黑體" panose="020B0604030504040204" pitchFamily="34" charset="-120"/>
                <a:ea typeface="微軟正黑體" panose="020B0604030504040204" pitchFamily="34" charset="-120"/>
                <a:cs typeface="華康中圓體" pitchFamily="49" charset="-120"/>
              </a:rPr>
              <a:t>末頁（如右圖）；若對於本次會議有任何建議事項，請詳細填妥資訊，並於會議休息時間，提繳場邊工作人員</a:t>
            </a:r>
            <a:r>
              <a:rPr lang="zh-TW" altLang="en-US" sz="3400" dirty="0">
                <a:solidFill>
                  <a:srgbClr val="000000"/>
                </a:solidFill>
                <a:latin typeface="微軟正黑體" panose="020B0604030504040204" pitchFamily="34" charset="-120"/>
                <a:ea typeface="微軟正黑體" panose="020B0604030504040204" pitchFamily="34" charset="-120"/>
                <a:cs typeface="華康中圓體" pitchFamily="49" charset="-120"/>
              </a:rPr>
              <a:t>。</a:t>
            </a:r>
          </a:p>
        </p:txBody>
      </p:sp>
      <p:pic>
        <p:nvPicPr>
          <p:cNvPr id="2" name="圖片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093738" y="73684"/>
            <a:ext cx="4569914" cy="6692343"/>
          </a:xfrm>
          <a:prstGeom prst="rect">
            <a:avLst/>
          </a:prstGeom>
        </p:spPr>
      </p:pic>
    </p:spTree>
    <p:extLst>
      <p:ext uri="{BB962C8B-B14F-4D97-AF65-F5344CB8AC3E}">
        <p14:creationId xmlns:p14="http://schemas.microsoft.com/office/powerpoint/2010/main" val="417641518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1386" y="105931"/>
            <a:ext cx="12180613" cy="609600"/>
          </a:xfrm>
        </p:spPr>
        <p:txBody>
          <a:bodyPr>
            <a:noAutofit/>
          </a:bodyPr>
          <a:lstStyle/>
          <a:p>
            <a:pPr algn="l"/>
            <a:r>
              <a:rPr lang="en-US" altLang="zh-TW" sz="4400" b="1" i="0" dirty="0" smtClean="0">
                <a:solidFill>
                  <a:srgbClr val="000000"/>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1.4</a:t>
            </a:r>
            <a:r>
              <a:rPr lang="zh-TW" altLang="en-US" sz="4400" b="1" i="0" dirty="0" smtClean="0">
                <a:solidFill>
                  <a:srgbClr val="000000"/>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 </a:t>
            </a:r>
            <a:r>
              <a:rPr lang="zh-TW" altLang="en-US" sz="4400" b="1" i="0" dirty="0">
                <a:solidFill>
                  <a:srgbClr val="000000"/>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定期匯出</a:t>
            </a:r>
            <a:r>
              <a:rPr lang="en-US" altLang="zh-TW" sz="4400" b="1" i="0" dirty="0">
                <a:solidFill>
                  <a:srgbClr val="000000"/>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a:t>
            </a:r>
            <a:r>
              <a:rPr lang="zh-TW" altLang="en-US" sz="4400" b="1" dirty="0">
                <a:solidFill>
                  <a:srgbClr val="000000"/>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每年定期匯出資料予應用單位</a:t>
            </a:r>
            <a:endParaRPr lang="zh-TW" altLang="en-US" sz="4400" b="1" i="0" dirty="0">
              <a:solidFill>
                <a:srgbClr val="000000"/>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endParaRPr>
          </a:p>
        </p:txBody>
      </p:sp>
      <p:graphicFrame>
        <p:nvGraphicFramePr>
          <p:cNvPr id="5" name="表格 4"/>
          <p:cNvGraphicFramePr>
            <a:graphicFrameLocks noGrp="1"/>
          </p:cNvGraphicFramePr>
          <p:nvPr>
            <p:extLst>
              <p:ext uri="{D42A27DB-BD31-4B8C-83A1-F6EECF244321}">
                <p14:modId xmlns:p14="http://schemas.microsoft.com/office/powerpoint/2010/main" val="3420361344"/>
              </p:ext>
            </p:extLst>
          </p:nvPr>
        </p:nvGraphicFramePr>
        <p:xfrm>
          <a:off x="238682" y="706050"/>
          <a:ext cx="11630827" cy="5959926"/>
        </p:xfrm>
        <a:graphic>
          <a:graphicData uri="http://schemas.openxmlformats.org/drawingml/2006/table">
            <a:tbl>
              <a:tblPr/>
              <a:tblGrid>
                <a:gridCol w="1224358">
                  <a:extLst>
                    <a:ext uri="{9D8B030D-6E8A-4147-A177-3AD203B41FA5}">
                      <a16:colId xmlns:a16="http://schemas.microsoft.com/office/drawing/2014/main" val="20000"/>
                    </a:ext>
                  </a:extLst>
                </a:gridCol>
                <a:gridCol w="7359189">
                  <a:extLst>
                    <a:ext uri="{9D8B030D-6E8A-4147-A177-3AD203B41FA5}">
                      <a16:colId xmlns:a16="http://schemas.microsoft.com/office/drawing/2014/main" val="20001"/>
                    </a:ext>
                  </a:extLst>
                </a:gridCol>
                <a:gridCol w="3047280">
                  <a:extLst>
                    <a:ext uri="{9D8B030D-6E8A-4147-A177-3AD203B41FA5}">
                      <a16:colId xmlns:a16="http://schemas.microsoft.com/office/drawing/2014/main" val="20002"/>
                    </a:ext>
                  </a:extLst>
                </a:gridCol>
              </a:tblGrid>
              <a:tr h="438658">
                <a:tc>
                  <a:txBody>
                    <a:bodyPr/>
                    <a:lstStyle>
                      <a:lvl1pPr>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en-US" sz="20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匯出時程</a:t>
                      </a:r>
                    </a:p>
                  </a:txBody>
                  <a:tcPr marL="91431" marR="91431" marT="45730" marB="4573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lvl1pPr>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en-US" sz="20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匯出表冊</a:t>
                      </a:r>
                    </a:p>
                  </a:txBody>
                  <a:tcPr marL="91431" marR="91431" marT="45730" marB="4573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lvl1pPr>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en-US" sz="20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應用單位</a:t>
                      </a:r>
                    </a:p>
                  </a:txBody>
                  <a:tcPr marL="91431" marR="91431" marT="45730" marB="4573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lumMod val="20000"/>
                        <a:lumOff val="80000"/>
                      </a:schemeClr>
                    </a:solidFill>
                  </a:tcPr>
                </a:tc>
                <a:extLst>
                  <a:ext uri="{0D108BD9-81ED-4DB2-BD59-A6C34878D82A}">
                    <a16:rowId xmlns:a16="http://schemas.microsoft.com/office/drawing/2014/main" val="10000"/>
                  </a:ext>
                </a:extLst>
              </a:tr>
              <a:tr h="449938">
                <a:tc rowSpan="9">
                  <a:txBody>
                    <a:bodyPr/>
                    <a:lstStyle>
                      <a:lvl1pPr>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20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5</a:t>
                      </a:r>
                      <a:r>
                        <a:rPr kumimoji="0" lang="zh-TW" altLang="en-US" sz="20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月</a:t>
                      </a:r>
                    </a:p>
                  </a:txBody>
                  <a:tcPr marL="91431" marR="91431" marT="45730" marB="4573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lvl1pPr>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en-US" sz="20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學</a:t>
                      </a:r>
                      <a:r>
                        <a:rPr kumimoji="0" lang="en-US" altLang="zh-TW" sz="2000" b="1" i="0" u="none" strike="noStrike"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(7</a:t>
                      </a:r>
                      <a:r>
                        <a:rPr kumimoji="0" lang="zh-TW" altLang="en-US" sz="2000" b="1" i="0" u="none" strike="noStrike"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2000" b="1" i="0" u="none" strike="noStrike"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12</a:t>
                      </a:r>
                      <a:r>
                        <a:rPr kumimoji="0" lang="zh-TW" altLang="en-US" sz="2000" b="1" i="0" u="none" strike="noStrike"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2000" b="1" i="0" u="none" strike="noStrike"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13)</a:t>
                      </a:r>
                      <a:endParaRPr kumimoji="0" lang="zh-TW" altLang="en-US" sz="2000" b="1" i="0" u="none" strike="noStrike"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endParaRPr>
                    </a:p>
                  </a:txBody>
                  <a:tcPr marL="91431" marR="91431" marT="45730" marB="4573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en-US" sz="20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教育部統計處</a:t>
                      </a:r>
                    </a:p>
                  </a:txBody>
                  <a:tcPr marL="91431" marR="91431" marT="45730" marB="4573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495997">
                <a:tc vMerge="1">
                  <a:txBody>
                    <a:bodyPr/>
                    <a:lstStyle/>
                    <a:p>
                      <a:endParaRPr lang="zh-TW" altLang="en-US"/>
                    </a:p>
                  </a:txBody>
                  <a:tcPr/>
                </a:tc>
                <a:tc>
                  <a:txBody>
                    <a:bodyPr/>
                    <a:lstStyle>
                      <a:lvl1pPr>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zh-TW" altLang="en-US" sz="2000" b="1" i="0" u="none" strike="noStrike"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學</a:t>
                      </a:r>
                      <a:r>
                        <a:rPr kumimoji="0" lang="en-US" altLang="zh-TW" sz="2000" b="1" i="0" u="none" strike="noStrike"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(2</a:t>
                      </a:r>
                      <a:r>
                        <a:rPr kumimoji="0" lang="zh-TW" altLang="en-US" sz="2000" b="1" i="0" u="none" strike="noStrike"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2000" b="1" i="0" u="none" strike="noStrike"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4</a:t>
                      </a:r>
                      <a:r>
                        <a:rPr kumimoji="0" lang="zh-TW" altLang="en-US" sz="2000" b="1" i="0" u="none" strike="noStrike"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2000" b="1" i="0" u="none" strike="noStrike"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4-2</a:t>
                      </a:r>
                      <a:r>
                        <a:rPr kumimoji="0" lang="zh-TW" altLang="en-US" sz="2000" b="1" i="0" u="none" strike="noStrike"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2000" b="1" i="0" u="none" strike="noStrike"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5</a:t>
                      </a:r>
                      <a:r>
                        <a:rPr kumimoji="0" lang="zh-TW" altLang="en-US" sz="2000" b="1" i="0" u="none" strike="noStrike"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2000" b="1" i="0" u="none" strike="noStrike"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5-2)</a:t>
                      </a:r>
                      <a:r>
                        <a:rPr kumimoji="0" lang="zh-TW" altLang="en-US" sz="2000" b="1" i="0" u="none" strike="noStrike"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 ；</a:t>
                      </a:r>
                      <a:r>
                        <a:rPr kumimoji="0" lang="zh-TW" altLang="en-US" sz="2000" b="1" i="0" u="none" strike="noStrike" kern="1200"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教</a:t>
                      </a:r>
                      <a:r>
                        <a:rPr kumimoji="0" lang="en-US" altLang="zh-TW" sz="2000" b="1" i="0" u="none" strike="noStrike"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(1)</a:t>
                      </a:r>
                      <a:r>
                        <a:rPr kumimoji="0" lang="zh-TW" altLang="en-US" sz="2000" b="1" i="0" u="none" strike="noStrike"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 ；</a:t>
                      </a:r>
                      <a:r>
                        <a:rPr kumimoji="0" lang="zh-TW" altLang="en-US" sz="20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校</a:t>
                      </a:r>
                      <a:r>
                        <a:rPr kumimoji="0" lang="en-US" altLang="zh-TW" sz="2000" b="1" i="0" u="none" strike="noStrike"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(1</a:t>
                      </a:r>
                      <a:r>
                        <a:rPr kumimoji="0" lang="zh-TW" altLang="en-US" sz="2000" b="1" i="0" u="none" strike="noStrike"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2000" b="1" i="0" u="none" strike="noStrike"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4)</a:t>
                      </a:r>
                    </a:p>
                  </a:txBody>
                  <a:tcPr marL="91431" marR="91431" marT="45730" marB="4573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lumMod val="85000"/>
                      </a:schemeClr>
                    </a:solidFill>
                  </a:tcPr>
                </a:tc>
                <a:tc>
                  <a:txBody>
                    <a:bodyPr/>
                    <a:lstStyle>
                      <a:lvl1pPr>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zh-TW" altLang="en-US" sz="2000" b="1" i="0" u="none" strike="noStrike"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大學總量管制小組</a:t>
                      </a:r>
                      <a:endParaRPr kumimoji="0" lang="zh-TW" altLang="en-US" sz="20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endParaRPr>
                    </a:p>
                  </a:txBody>
                  <a:tcPr marL="91431" marR="91431" marT="45730" marB="4573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lumMod val="85000"/>
                      </a:schemeClr>
                    </a:solidFill>
                  </a:tcPr>
                </a:tc>
                <a:extLst>
                  <a:ext uri="{0D108BD9-81ED-4DB2-BD59-A6C34878D82A}">
                    <a16:rowId xmlns:a16="http://schemas.microsoft.com/office/drawing/2014/main" val="10002"/>
                  </a:ext>
                </a:extLst>
              </a:tr>
              <a:tr h="587097">
                <a:tc vMerge="1">
                  <a:txBody>
                    <a:bodyPr/>
                    <a:lstStyle/>
                    <a:p>
                      <a:endParaRPr lang="zh-TW" alt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zh-TW" altLang="en-US" sz="20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研</a:t>
                      </a:r>
                      <a:r>
                        <a:rPr kumimoji="0" lang="en-US" altLang="zh-TW" sz="2000" b="1" i="0" u="none" strike="noStrike"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(9</a:t>
                      </a:r>
                      <a:r>
                        <a:rPr kumimoji="0" lang="zh-TW" altLang="en-US" sz="2000" b="1" i="0" u="none" strike="noStrike"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2000" b="1" i="0" u="none" strike="noStrike"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10</a:t>
                      </a:r>
                      <a:r>
                        <a:rPr kumimoji="0" lang="zh-TW" altLang="en-US" sz="2000" b="1" i="0" u="none" strike="noStrike"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2000" b="1" i="0" u="none" strike="noStrike"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11</a:t>
                      </a:r>
                      <a:r>
                        <a:rPr kumimoji="0" lang="zh-TW" altLang="en-US" sz="2000" b="1" i="0" u="none" strike="noStrike"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2000" b="1" i="0" u="none" strike="noStrike"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12</a:t>
                      </a:r>
                      <a:r>
                        <a:rPr kumimoji="0" lang="zh-TW" altLang="en-US" sz="2000" b="1" i="0" u="none" strike="noStrike"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2000" b="1" i="0" u="none" strike="noStrike"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13</a:t>
                      </a:r>
                      <a:r>
                        <a:rPr kumimoji="0" lang="zh-TW" altLang="en-US" sz="2000" b="1" i="0" u="none" strike="noStrike"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2000" b="1" i="0" u="none" strike="noStrike"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15</a:t>
                      </a:r>
                      <a:r>
                        <a:rPr kumimoji="0" lang="zh-TW" altLang="en-US" sz="2000" b="1" i="0" u="none" strike="noStrike"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2000" b="1" i="0" u="none" strike="noStrike"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20</a:t>
                      </a:r>
                      <a:r>
                        <a:rPr kumimoji="0" lang="zh-TW" altLang="en-US" sz="2000" b="1" i="0" u="none" strike="noStrike"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2000" b="1" i="0" u="none" strike="noStrike"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21</a:t>
                      </a:r>
                      <a:r>
                        <a:rPr kumimoji="0" lang="zh-TW" altLang="en-US" sz="2000" b="1" i="0" u="none" strike="noStrike"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2000" b="1" i="0" u="none" strike="noStrike"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22</a:t>
                      </a:r>
                      <a:r>
                        <a:rPr kumimoji="0" lang="zh-TW" altLang="en-US" sz="2000" b="1" i="0" u="none" strike="noStrike"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2000" b="1" i="0" u="none" strike="noStrike"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23)</a:t>
                      </a:r>
                    </a:p>
                  </a:txBody>
                  <a:tcPr marL="91431" marR="91431" marT="45730" marB="4573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zh-TW" altLang="zh-TW" sz="20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產學合作績效評量</a:t>
                      </a:r>
                      <a:endParaRPr kumimoji="0" lang="en-US" altLang="zh-TW" sz="20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endParaRPr>
                    </a:p>
                  </a:txBody>
                  <a:tcPr marL="91431" marR="91431" marT="45730" marB="4573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403147597"/>
                  </a:ext>
                </a:extLst>
              </a:tr>
              <a:tr h="627587">
                <a:tc vMerge="1">
                  <a:txBody>
                    <a:bodyPr/>
                    <a:lstStyle/>
                    <a:p>
                      <a:endParaRPr lang="zh-TW" alt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zh-TW" altLang="en-US" sz="2000" b="1" i="0" u="none" strike="noStrike" kern="1200"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學</a:t>
                      </a:r>
                      <a:r>
                        <a:rPr kumimoji="0" lang="en-US" altLang="zh-TW" sz="20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(6</a:t>
                      </a:r>
                      <a:r>
                        <a:rPr kumimoji="0" lang="zh-TW" altLang="en-US" sz="20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20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7</a:t>
                      </a:r>
                      <a:r>
                        <a:rPr kumimoji="0" lang="zh-TW" altLang="en-US" sz="20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20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8)</a:t>
                      </a:r>
                      <a:r>
                        <a:rPr kumimoji="0" lang="zh-TW" altLang="en-US" sz="2000" b="1" i="0" u="none" strike="noStrike"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 ；</a:t>
                      </a:r>
                      <a:r>
                        <a:rPr kumimoji="0" lang="zh-TW" altLang="en-US" sz="2000" b="1" i="0" u="none" strike="noStrike" kern="1200"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研</a:t>
                      </a:r>
                      <a:r>
                        <a:rPr kumimoji="0" lang="en-US" altLang="zh-TW" sz="20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(4</a:t>
                      </a:r>
                      <a:r>
                        <a:rPr kumimoji="0" lang="zh-TW" altLang="en-US" sz="20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20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9</a:t>
                      </a:r>
                      <a:r>
                        <a:rPr kumimoji="0" lang="zh-TW" altLang="en-US" sz="20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20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13</a:t>
                      </a:r>
                      <a:r>
                        <a:rPr kumimoji="0" lang="en-US" altLang="zh-TW" sz="2000" b="1" i="0" u="none" strike="noStrike" kern="1200"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endParaRPr kumimoji="0" lang="zh-TW" altLang="en-US" sz="2000" b="1" i="0" u="none" strike="noStrike"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endParaRPr>
                    </a:p>
                  </a:txBody>
                  <a:tcPr marL="91431" marR="91431" marT="45730" marB="4573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lumMod val="85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zh-TW" altLang="en-US" sz="2000" b="1" i="0" u="none" strike="noStrike"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私立大學校院獎補助小組</a:t>
                      </a:r>
                      <a:endParaRPr kumimoji="0" lang="en-US" altLang="zh-TW" sz="2000" b="1" i="0" u="none" strike="noStrike"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endParaRPr>
                    </a:p>
                  </a:txBody>
                  <a:tcPr marL="91431" marR="91431" marT="45730" marB="4573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lumMod val="85000"/>
                      </a:schemeClr>
                    </a:solidFill>
                  </a:tcPr>
                </a:tc>
                <a:extLst>
                  <a:ext uri="{0D108BD9-81ED-4DB2-BD59-A6C34878D82A}">
                    <a16:rowId xmlns:a16="http://schemas.microsoft.com/office/drawing/2014/main" val="10006"/>
                  </a:ext>
                </a:extLst>
              </a:tr>
              <a:tr h="566853">
                <a:tc vMerge="1">
                  <a:txBody>
                    <a:bodyPr/>
                    <a:lstStyle/>
                    <a:p>
                      <a:endParaRPr lang="zh-TW" altLang="en-US"/>
                    </a:p>
                  </a:txBody>
                  <a:tcPr/>
                </a:tc>
                <a:tc>
                  <a:txBody>
                    <a:bodyPr/>
                    <a:lstStyle>
                      <a:lvl1pPr>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en-US" sz="20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教</a:t>
                      </a:r>
                      <a:r>
                        <a:rPr kumimoji="0" lang="en-US" altLang="zh-TW" sz="2000" b="1" i="0" u="none" strike="noStrike"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(1</a:t>
                      </a:r>
                      <a:r>
                        <a:rPr kumimoji="0" lang="zh-TW" altLang="en-US" sz="2000" b="1" i="0" u="none" strike="noStrike"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2000" b="1" i="0" u="none" strike="noStrike"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4</a:t>
                      </a:r>
                      <a:r>
                        <a:rPr kumimoji="0" lang="zh-TW" altLang="en-US" sz="2000" b="1" i="0" u="none" strike="noStrike"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2000" b="1" i="0" u="none" strike="noStrike"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5</a:t>
                      </a:r>
                      <a:r>
                        <a:rPr kumimoji="0" lang="zh-TW" altLang="en-US" sz="2000" b="1" i="0" u="none" strike="noStrike"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2000" b="1" i="0" u="none" strike="noStrike"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6)</a:t>
                      </a:r>
                      <a:endParaRPr kumimoji="0" lang="zh-TW" altLang="en-US" sz="2000" b="1" i="0" u="none" strike="noStrike"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endParaRPr>
                    </a:p>
                  </a:txBody>
                  <a:tcPr marL="91431" marR="91431" marT="45730" marB="4573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zh-TW" altLang="en-US" sz="20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教育部人事處</a:t>
                      </a:r>
                    </a:p>
                  </a:txBody>
                  <a:tcPr marL="91431" marR="91431" marT="45730" marB="4573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597220">
                <a:tc vMerge="1">
                  <a:txBody>
                    <a:bodyPr/>
                    <a:lstStyle/>
                    <a:p>
                      <a:endParaRPr lang="zh-TW" altLang="en-US"/>
                    </a:p>
                  </a:txBody>
                  <a:tcPr/>
                </a:tc>
                <a:tc>
                  <a:txBody>
                    <a:bodyPr/>
                    <a:lstStyle>
                      <a:lvl1pPr>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zh-TW" altLang="en-US" sz="2000" b="1" i="0" u="none" strike="noStrike"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學</a:t>
                      </a:r>
                      <a:r>
                        <a:rPr kumimoji="0" lang="en-US" altLang="zh-TW" sz="2000" b="1" i="0" u="none" strike="noStrike"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(4</a:t>
                      </a:r>
                      <a:r>
                        <a:rPr kumimoji="0" lang="zh-TW" altLang="en-US" sz="2000" b="1" i="0" u="none" strike="noStrike"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2000" b="1" i="0" u="none" strike="noStrike"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4-2</a:t>
                      </a:r>
                      <a:r>
                        <a:rPr kumimoji="0" lang="zh-TW" altLang="zh-TW" sz="2000" b="1" i="0" u="none" strike="noStrike"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2000" b="1" i="0" u="none" strike="noStrike"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5</a:t>
                      </a:r>
                      <a:r>
                        <a:rPr kumimoji="0" lang="zh-TW" altLang="zh-TW" sz="2000" b="1" i="0" u="none" strike="noStrike"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2000" b="1" i="0" u="none" strike="noStrike"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5-2</a:t>
                      </a:r>
                      <a:r>
                        <a:rPr kumimoji="0" lang="zh-TW" altLang="en-US" sz="2000" b="1" i="0" u="none" strike="noStrike"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2000" b="1" i="0" u="none" strike="noStrike"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6</a:t>
                      </a:r>
                      <a:r>
                        <a:rPr kumimoji="0" lang="zh-TW" altLang="zh-TW" sz="2000" b="1" i="0" u="none" strike="noStrike"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2000" b="1" i="0" u="none" strike="noStrike"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7</a:t>
                      </a:r>
                      <a:r>
                        <a:rPr kumimoji="0" lang="zh-TW" altLang="zh-TW" sz="2000" b="1" i="0" u="none" strike="noStrike"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2000" b="1" i="0" u="none" strike="noStrike"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8</a:t>
                      </a:r>
                      <a:r>
                        <a:rPr kumimoji="0" lang="zh-TW" altLang="en-US" sz="2000" b="1" i="0" u="none" strike="noStrike"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2000" b="1" i="0" u="none" strike="noStrike"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9)</a:t>
                      </a:r>
                      <a:endParaRPr kumimoji="0" lang="zh-TW" altLang="en-US" sz="2000" b="1" i="0" u="none" strike="noStrike"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endParaRPr>
                    </a:p>
                  </a:txBody>
                  <a:tcPr marL="91431" marR="91431" marT="45730" marB="4573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lumMod val="85000"/>
                      </a:schemeClr>
                    </a:solidFill>
                  </a:tcPr>
                </a:tc>
                <a:tc>
                  <a:txBody>
                    <a:bodyPr/>
                    <a:lstStyle>
                      <a:lvl1pPr>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zh-TW" altLang="en-US" sz="20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教育部國際司</a:t>
                      </a:r>
                      <a:endParaRPr kumimoji="0" lang="en-US" altLang="zh-TW" sz="20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endParaRPr>
                    </a:p>
                  </a:txBody>
                  <a:tcPr marL="91431" marR="91431" marT="45730" marB="4573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lumMod val="85000"/>
                      </a:schemeClr>
                    </a:solidFill>
                  </a:tcPr>
                </a:tc>
                <a:extLst>
                  <a:ext uri="{0D108BD9-81ED-4DB2-BD59-A6C34878D82A}">
                    <a16:rowId xmlns:a16="http://schemas.microsoft.com/office/drawing/2014/main" val="10004"/>
                  </a:ext>
                </a:extLst>
              </a:tr>
              <a:tr h="607342">
                <a:tc vMerge="1">
                  <a:txBody>
                    <a:bodyPr/>
                    <a:lstStyle/>
                    <a:p>
                      <a:endParaRPr lang="zh-TW" alt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zh-TW" altLang="en-US" sz="2000" b="1" i="0" u="none" strike="noStrike"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學</a:t>
                      </a:r>
                      <a:r>
                        <a:rPr kumimoji="0" lang="en-US" altLang="zh-TW" sz="2000" b="1" i="0" u="none" strike="noStrike"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2000" b="1" i="0" u="none" strike="noStrike"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4</a:t>
                      </a:r>
                      <a:r>
                        <a:rPr kumimoji="0" lang="zh-TW" altLang="en-US" sz="2000" b="1" i="0" u="none" strike="noStrike"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2000" b="1" i="0" u="none" strike="noStrike"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4-2</a:t>
                      </a:r>
                      <a:r>
                        <a:rPr kumimoji="0" lang="zh-TW" altLang="zh-TW" sz="2000" b="1" i="0" u="none" strike="noStrike"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2000" b="1" i="0" u="none" strike="noStrike"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5</a:t>
                      </a:r>
                      <a:r>
                        <a:rPr kumimoji="0" lang="zh-TW" altLang="zh-TW" sz="2000" b="1" i="0" u="none" strike="noStrike"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2000" b="1" i="0" u="none" strike="noStrike"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5-2</a:t>
                      </a:r>
                      <a:r>
                        <a:rPr kumimoji="0" lang="zh-TW" altLang="en-US" sz="2000" b="1" i="0" u="none" strike="noStrike"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2000" b="1" i="0" u="none" strike="noStrike"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6</a:t>
                      </a:r>
                      <a:r>
                        <a:rPr kumimoji="0" lang="zh-TW" altLang="zh-TW" sz="2000" b="1" i="0" u="none" strike="noStrike"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2000" b="1" i="0" u="none" strike="noStrike"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7</a:t>
                      </a:r>
                      <a:r>
                        <a:rPr kumimoji="0" lang="zh-TW" altLang="zh-TW" sz="2000" b="1" i="0" u="none" strike="noStrike"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2000" b="1" i="0" u="none" strike="noStrike"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8) </a:t>
                      </a:r>
                      <a:r>
                        <a:rPr kumimoji="0" lang="zh-TW" altLang="en-US" sz="2000" b="1" i="0" u="none" strike="noStrike"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zh-TW" altLang="en-US" sz="20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教</a:t>
                      </a:r>
                      <a:r>
                        <a:rPr kumimoji="0" lang="en-US" altLang="zh-TW" sz="2000" b="1" i="0" u="none" strike="noStrike"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(1-3)</a:t>
                      </a:r>
                      <a:r>
                        <a:rPr kumimoji="0" lang="zh-TW" altLang="en-US" sz="2000" b="1" i="0" u="none" strike="noStrike"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 ；研</a:t>
                      </a:r>
                      <a:r>
                        <a:rPr kumimoji="0" lang="en-US" altLang="zh-TW" sz="2000" b="1" i="0" u="none" strike="noStrike"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(16)</a:t>
                      </a:r>
                      <a:endParaRPr kumimoji="0" lang="zh-TW" altLang="en-US" sz="2000" b="1" i="0" u="none" strike="noStrike"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endParaRPr>
                    </a:p>
                  </a:txBody>
                  <a:tcPr marL="91431" marR="91431" marT="45730" marB="4573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zh-TW" altLang="en-US" sz="20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教育部國際化調查</a:t>
                      </a:r>
                      <a:endParaRPr kumimoji="0" lang="en-US" altLang="zh-TW" sz="2000" b="1" i="0" u="none" strike="noStrike"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endParaRPr>
                    </a:p>
                  </a:txBody>
                  <a:tcPr marL="91431" marR="91431" marT="45730" marB="4573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475752">
                <a:tc v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zh-TW" altLang="en-US" sz="1800" b="1" i="0" u="none" strike="noStrike" kern="1200" cap="none" normalizeH="0" baseline="0" dirty="0">
                        <a:ln>
                          <a:noFill/>
                        </a:ln>
                        <a:solidFill>
                          <a:srgbClr val="000000"/>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91431" marR="91431" marT="45730" marB="4573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BAE18F"/>
                    </a:solidFill>
                  </a:tcPr>
                </a:tc>
                <a:tc>
                  <a:txBody>
                    <a:bodyPr/>
                    <a:lstStyle>
                      <a:lvl1pPr>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en-US" sz="2000" b="1" i="0" u="none" strike="noStrike"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財</a:t>
                      </a:r>
                      <a:r>
                        <a:rPr kumimoji="0" lang="en-US" altLang="zh-TW" sz="2000" b="1" i="0" u="none" strike="noStrike"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(15)</a:t>
                      </a:r>
                    </a:p>
                  </a:txBody>
                  <a:tcPr marL="91431" marR="91431" marT="45730" marB="4573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lumMod val="85000"/>
                      </a:schemeClr>
                    </a:solidFill>
                  </a:tcPr>
                </a:tc>
                <a:tc>
                  <a:txBody>
                    <a:bodyPr/>
                    <a:lstStyle>
                      <a:lvl1pPr>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zh-TW" altLang="en-US" sz="20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教育部會計處</a:t>
                      </a:r>
                    </a:p>
                  </a:txBody>
                  <a:tcPr marL="91431" marR="91431" marT="45730" marB="4573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lumMod val="85000"/>
                      </a:schemeClr>
                    </a:solidFill>
                  </a:tcPr>
                </a:tc>
                <a:extLst>
                  <a:ext uri="{0D108BD9-81ED-4DB2-BD59-A6C34878D82A}">
                    <a16:rowId xmlns:a16="http://schemas.microsoft.com/office/drawing/2014/main" val="3375352416"/>
                  </a:ext>
                </a:extLst>
              </a:tr>
              <a:tr h="1113482">
                <a:tc v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zh-TW" altLang="en-US" sz="18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endParaRPr>
                    </a:p>
                  </a:txBody>
                  <a:tcPr marL="91431" marR="91431" marT="45730" marB="4573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EEAB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en-US" sz="20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學</a:t>
                      </a:r>
                      <a:r>
                        <a:rPr kumimoji="0" lang="en-US" altLang="zh-TW" sz="2000" b="1" i="0" u="none" strike="noStrike" kern="1200"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(1</a:t>
                      </a:r>
                      <a:r>
                        <a:rPr kumimoji="0" lang="zh-TW" altLang="en-US" sz="2000" b="1" i="0" u="none" strike="noStrike" kern="1200"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2000" b="1" i="0" u="none" strike="noStrike" kern="1200"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5</a:t>
                      </a:r>
                      <a:r>
                        <a:rPr kumimoji="0" lang="zh-TW" altLang="en-US" sz="2000" b="1" i="0" u="none" strike="noStrike" kern="1200"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2000" b="1" i="0" u="none" strike="noStrike" kern="1200" cap="none" normalizeH="0" baseline="0" dirty="0" smtClean="0">
                          <a:ln>
                            <a:noFill/>
                          </a:ln>
                          <a:solidFill>
                            <a:schemeClr val="tx1"/>
                          </a:solidFill>
                          <a:effectLst/>
                          <a:latin typeface="Arial" panose="020B0604020202020204" pitchFamily="34" charset="0"/>
                          <a:ea typeface="微軟正黑體" panose="020B0604030504040204" pitchFamily="34" charset="-120"/>
                          <a:cs typeface="Arial" panose="020B0604020202020204" pitchFamily="34" charset="0"/>
                        </a:rPr>
                        <a:t>6</a:t>
                      </a:r>
                      <a:r>
                        <a:rPr kumimoji="0" lang="zh-TW" altLang="en-US" sz="2000" b="1" i="0" u="none" strike="noStrike" kern="1200" cap="none" normalizeH="0" baseline="0" dirty="0" smtClean="0">
                          <a:ln>
                            <a:noFill/>
                          </a:ln>
                          <a:solidFill>
                            <a:schemeClr val="tx1"/>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2000" b="1" i="0" u="none" strike="noStrike" kern="1200"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7</a:t>
                      </a:r>
                      <a:r>
                        <a:rPr kumimoji="0" lang="zh-TW" altLang="en-US" sz="2000" b="1" i="0" u="none" strike="noStrike" kern="1200"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2000" b="1" i="0" u="none" strike="noStrike" kern="1200"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8</a:t>
                      </a:r>
                      <a:r>
                        <a:rPr kumimoji="0" lang="zh-TW" altLang="en-US" sz="20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20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9</a:t>
                      </a:r>
                      <a:r>
                        <a:rPr kumimoji="0" lang="zh-TW" altLang="en-US" sz="2000" b="1" i="0" u="none" strike="noStrike" kern="1200"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2000" b="1" i="0" u="none" strike="noStrike" kern="1200" cap="none" normalizeH="0" baseline="0" dirty="0" smtClean="0">
                          <a:ln>
                            <a:noFill/>
                          </a:ln>
                          <a:solidFill>
                            <a:schemeClr val="tx1"/>
                          </a:solidFill>
                          <a:effectLst/>
                          <a:latin typeface="Arial" panose="020B0604020202020204" pitchFamily="34" charset="0"/>
                          <a:ea typeface="微軟正黑體" panose="020B0604030504040204" pitchFamily="34" charset="-120"/>
                          <a:cs typeface="Arial" panose="020B0604020202020204" pitchFamily="34" charset="0"/>
                        </a:rPr>
                        <a:t>12</a:t>
                      </a:r>
                      <a:r>
                        <a:rPr kumimoji="0" lang="zh-TW" altLang="en-US" sz="2000" b="1" i="0" u="none" strike="noStrike" kern="1200" cap="none" normalizeH="0" baseline="0" dirty="0" smtClean="0">
                          <a:ln>
                            <a:noFill/>
                          </a:ln>
                          <a:solidFill>
                            <a:schemeClr val="tx1"/>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2000" b="1" i="0" u="none" strike="noStrike" kern="1200" cap="none" normalizeH="0" baseline="0" dirty="0" smtClean="0">
                          <a:ln>
                            <a:noFill/>
                          </a:ln>
                          <a:solidFill>
                            <a:schemeClr val="tx1"/>
                          </a:solidFill>
                          <a:effectLst/>
                          <a:latin typeface="Arial" panose="020B0604020202020204" pitchFamily="34" charset="0"/>
                          <a:ea typeface="微軟正黑體" panose="020B0604030504040204" pitchFamily="34" charset="-120"/>
                          <a:cs typeface="Arial" panose="020B0604020202020204" pitchFamily="34" charset="0"/>
                        </a:rPr>
                        <a:t>13</a:t>
                      </a:r>
                      <a:r>
                        <a:rPr kumimoji="0" lang="zh-TW" altLang="en-US" sz="2000" b="1" i="0" u="none" strike="noStrike" kern="1200"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2000" b="1" i="0" u="none" strike="noStrike" kern="1200"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29</a:t>
                      </a:r>
                      <a:r>
                        <a:rPr kumimoji="0" lang="en-US" altLang="zh-TW" sz="20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zh-TW" altLang="en-US" sz="20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；教</a:t>
                      </a:r>
                      <a:r>
                        <a:rPr kumimoji="0" lang="en-US" altLang="zh-TW" sz="20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2000" b="1" i="0" u="none" strike="noStrike" kern="1200"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1)</a:t>
                      </a:r>
                      <a:r>
                        <a:rPr kumimoji="0" lang="zh-TW" altLang="en-US" sz="2000" b="1" i="0" u="none" strike="noStrike" kern="1200"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；職</a:t>
                      </a:r>
                      <a:r>
                        <a:rPr kumimoji="0" lang="en-US" altLang="zh-TW" sz="2000" b="1" i="0" u="none" strike="noStrike" kern="1200"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(4</a:t>
                      </a:r>
                      <a:r>
                        <a:rPr kumimoji="0" lang="zh-TW" altLang="en-US" sz="2000" b="1" i="0" u="none" strike="noStrike" kern="1200"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2000" b="1" i="0" u="none" strike="noStrike" kern="1200"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5</a:t>
                      </a:r>
                      <a:r>
                        <a:rPr kumimoji="0" lang="en-US" altLang="zh-TW" sz="20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r>
                        <a:rPr kumimoji="0" lang="zh-TW" altLang="en-US" sz="2000" b="1" i="0" u="none" strike="noStrike" kern="1200" cap="none" normalizeH="0" baseline="0" dirty="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a:t>
                      </a:r>
                      <a:endParaRPr kumimoji="0" lang="en-US" altLang="zh-TW" sz="2000" b="1" i="0" u="none" strike="noStrike" kern="1200" cap="none" normalizeH="0" baseline="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en-US" sz="2000" b="1" i="0" u="none" strike="noStrike" kern="1200" cap="none" normalizeH="0" baseline="0" smtClean="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研</a:t>
                      </a:r>
                      <a:r>
                        <a:rPr kumimoji="0" lang="en-US" altLang="zh-TW" sz="2000" b="1" i="0" u="none" strike="noStrike" kern="1200" cap="none" normalizeH="0" baseline="0" dirty="0" smtClean="0">
                          <a:ln>
                            <a:noFill/>
                          </a:ln>
                          <a:solidFill>
                            <a:schemeClr val="tx1"/>
                          </a:solidFill>
                          <a:effectLst/>
                          <a:latin typeface="Arial" panose="020B0604020202020204" pitchFamily="34" charset="0"/>
                          <a:ea typeface="微軟正黑體" panose="020B0604030504040204" pitchFamily="34" charset="-120"/>
                          <a:cs typeface="Arial" panose="020B0604020202020204" pitchFamily="34" charset="0"/>
                        </a:rPr>
                        <a:t>(3</a:t>
                      </a:r>
                      <a:r>
                        <a:rPr kumimoji="0" lang="zh-TW" altLang="en-US" sz="2000" b="1" i="0" u="none" strike="noStrike" kern="1200" cap="none" normalizeH="0" baseline="0" dirty="0" smtClean="0">
                          <a:ln>
                            <a:noFill/>
                          </a:ln>
                          <a:solidFill>
                            <a:schemeClr val="tx1"/>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2000" b="1" i="0" u="none" strike="noStrike" kern="1200" cap="none" normalizeH="0" baseline="0" dirty="0" smtClean="0">
                          <a:ln>
                            <a:noFill/>
                          </a:ln>
                          <a:solidFill>
                            <a:schemeClr val="tx1"/>
                          </a:solidFill>
                          <a:effectLst/>
                          <a:latin typeface="Arial" panose="020B0604020202020204" pitchFamily="34" charset="0"/>
                          <a:ea typeface="微軟正黑體" panose="020B0604030504040204" pitchFamily="34" charset="-120"/>
                          <a:cs typeface="Arial" panose="020B0604020202020204" pitchFamily="34" charset="0"/>
                        </a:rPr>
                        <a:t>9</a:t>
                      </a:r>
                      <a:r>
                        <a:rPr kumimoji="0" lang="zh-TW" altLang="en-US" sz="2000" b="1" i="0" u="none" strike="noStrike" kern="1200" cap="none" normalizeH="0" baseline="0" dirty="0">
                          <a:ln>
                            <a:noFill/>
                          </a:ln>
                          <a:solidFill>
                            <a:schemeClr val="tx1"/>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2000" b="1" i="0" u="none" strike="noStrike" kern="1200" cap="none" normalizeH="0" baseline="0" dirty="0">
                          <a:ln>
                            <a:noFill/>
                          </a:ln>
                          <a:solidFill>
                            <a:schemeClr val="tx1"/>
                          </a:solidFill>
                          <a:effectLst/>
                          <a:latin typeface="Arial" panose="020B0604020202020204" pitchFamily="34" charset="0"/>
                          <a:ea typeface="微軟正黑體" panose="020B0604030504040204" pitchFamily="34" charset="-120"/>
                          <a:cs typeface="Arial" panose="020B0604020202020204" pitchFamily="34" charset="0"/>
                        </a:rPr>
                        <a:t>10</a:t>
                      </a:r>
                      <a:r>
                        <a:rPr kumimoji="0" lang="zh-TW" altLang="en-US" sz="2000" b="1" i="0" u="none" strike="noStrike" kern="1200" cap="none" normalizeH="0" baseline="0" dirty="0" smtClean="0">
                          <a:ln>
                            <a:noFill/>
                          </a:ln>
                          <a:solidFill>
                            <a:schemeClr val="tx1"/>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2000" b="1" i="0" u="none" strike="noStrike" kern="1200" cap="none" normalizeH="0" baseline="0" dirty="0" smtClean="0">
                          <a:ln>
                            <a:noFill/>
                          </a:ln>
                          <a:solidFill>
                            <a:schemeClr val="tx1"/>
                          </a:solidFill>
                          <a:effectLst/>
                          <a:latin typeface="Arial" panose="020B0604020202020204" pitchFamily="34" charset="0"/>
                          <a:ea typeface="微軟正黑體" panose="020B0604030504040204" pitchFamily="34" charset="-120"/>
                          <a:cs typeface="Arial" panose="020B0604020202020204" pitchFamily="34" charset="0"/>
                        </a:rPr>
                        <a:t>12</a:t>
                      </a:r>
                      <a:r>
                        <a:rPr kumimoji="0" lang="zh-TW" altLang="en-US" sz="2000" b="1" i="0" u="none" strike="noStrike" kern="1200" cap="none" normalizeH="0" baseline="0" dirty="0" smtClean="0">
                          <a:ln>
                            <a:noFill/>
                          </a:ln>
                          <a:solidFill>
                            <a:schemeClr val="tx1"/>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2000" b="1" i="0" u="none" strike="noStrike" kern="1200" cap="none" normalizeH="0" baseline="0" dirty="0" smtClean="0">
                          <a:ln>
                            <a:noFill/>
                          </a:ln>
                          <a:solidFill>
                            <a:schemeClr val="tx1"/>
                          </a:solidFill>
                          <a:effectLst/>
                          <a:latin typeface="Arial" panose="020B0604020202020204" pitchFamily="34" charset="0"/>
                          <a:ea typeface="微軟正黑體" panose="020B0604030504040204" pitchFamily="34" charset="-120"/>
                          <a:cs typeface="Arial" panose="020B0604020202020204" pitchFamily="34" charset="0"/>
                        </a:rPr>
                        <a:t>16</a:t>
                      </a:r>
                      <a:r>
                        <a:rPr kumimoji="0" lang="zh-TW" altLang="en-US" sz="2000" b="1" i="0" u="none" strike="noStrike" kern="1200" cap="none" normalizeH="0" baseline="0" dirty="0" smtClean="0">
                          <a:ln>
                            <a:noFill/>
                          </a:ln>
                          <a:solidFill>
                            <a:schemeClr val="tx1"/>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2000" b="1" i="0" u="none" strike="noStrike" kern="1200" cap="none" normalizeH="0" baseline="0" dirty="0" smtClean="0">
                          <a:ln>
                            <a:noFill/>
                          </a:ln>
                          <a:solidFill>
                            <a:schemeClr val="tx1"/>
                          </a:solidFill>
                          <a:effectLst/>
                          <a:latin typeface="Arial" panose="020B0604020202020204" pitchFamily="34" charset="0"/>
                          <a:ea typeface="微軟正黑體" panose="020B0604030504040204" pitchFamily="34" charset="-120"/>
                          <a:cs typeface="Arial" panose="020B0604020202020204" pitchFamily="34" charset="0"/>
                        </a:rPr>
                        <a:t>18</a:t>
                      </a:r>
                      <a:r>
                        <a:rPr kumimoji="0" lang="zh-TW" altLang="en-US" sz="2000" b="1" i="0" u="none" strike="noStrike" kern="1200" cap="none" normalizeH="0" baseline="0" dirty="0" smtClean="0">
                          <a:ln>
                            <a:noFill/>
                          </a:ln>
                          <a:solidFill>
                            <a:schemeClr val="tx1"/>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2000" b="1" i="0" u="none" strike="noStrike" kern="1200" cap="none" normalizeH="0" baseline="0" dirty="0" smtClean="0">
                          <a:ln>
                            <a:noFill/>
                          </a:ln>
                          <a:solidFill>
                            <a:schemeClr val="tx1"/>
                          </a:solidFill>
                          <a:effectLst/>
                          <a:latin typeface="Arial" panose="020B0604020202020204" pitchFamily="34" charset="0"/>
                          <a:ea typeface="微軟正黑體" panose="020B0604030504040204" pitchFamily="34" charset="-120"/>
                          <a:cs typeface="Arial" panose="020B0604020202020204" pitchFamily="34" charset="0"/>
                        </a:rPr>
                        <a:t>20</a:t>
                      </a:r>
                      <a:r>
                        <a:rPr kumimoji="0" lang="zh-TW" altLang="en-US" sz="2000" b="1" i="0" u="none" strike="noStrike" kern="1200" cap="none" normalizeH="0" baseline="0" dirty="0" smtClean="0">
                          <a:ln>
                            <a:noFill/>
                          </a:ln>
                          <a:solidFill>
                            <a:schemeClr val="tx1"/>
                          </a:solidFill>
                          <a:effectLst/>
                          <a:latin typeface="Arial" panose="020B0604020202020204" pitchFamily="34" charset="0"/>
                          <a:ea typeface="微軟正黑體" panose="020B0604030504040204" pitchFamily="34" charset="-120"/>
                          <a:cs typeface="Arial" panose="020B0604020202020204" pitchFamily="34" charset="0"/>
                        </a:rPr>
                        <a:t>、</a:t>
                      </a:r>
                      <a:r>
                        <a:rPr kumimoji="0" lang="en-US" altLang="zh-TW" sz="2000" b="1" i="0" u="none" strike="noStrike" kern="1200" cap="none" normalizeH="0" baseline="0" dirty="0" smtClean="0">
                          <a:ln>
                            <a:noFill/>
                          </a:ln>
                          <a:solidFill>
                            <a:schemeClr val="tx1"/>
                          </a:solidFill>
                          <a:effectLst/>
                          <a:latin typeface="Arial" panose="020B0604020202020204" pitchFamily="34" charset="0"/>
                          <a:ea typeface="微軟正黑體" panose="020B0604030504040204" pitchFamily="34" charset="-120"/>
                          <a:cs typeface="Arial" panose="020B0604020202020204" pitchFamily="34" charset="0"/>
                        </a:rPr>
                        <a:t>21)</a:t>
                      </a:r>
                      <a:r>
                        <a:rPr kumimoji="0" lang="zh-TW" altLang="en-US" sz="2000" b="1" i="0" u="none" strike="noStrike" kern="1200" cap="none" normalizeH="0" baseline="0" dirty="0" smtClean="0">
                          <a:ln>
                            <a:noFill/>
                          </a:ln>
                          <a:solidFill>
                            <a:schemeClr val="tx1"/>
                          </a:solidFill>
                          <a:effectLst/>
                          <a:latin typeface="Arial" panose="020B0604020202020204" pitchFamily="34" charset="0"/>
                          <a:ea typeface="微軟正黑體" panose="020B0604030504040204" pitchFamily="34" charset="-120"/>
                          <a:cs typeface="Arial" panose="020B0604020202020204" pitchFamily="34" charset="0"/>
                        </a:rPr>
                        <a:t>；校</a:t>
                      </a:r>
                      <a:r>
                        <a:rPr kumimoji="0" lang="en-US" altLang="zh-TW" sz="2000" b="1" i="0" u="none" strike="noStrike" kern="1200" cap="none" normalizeH="0" baseline="0" dirty="0" smtClean="0">
                          <a:ln>
                            <a:noFill/>
                          </a:ln>
                          <a:solidFill>
                            <a:schemeClr val="tx1"/>
                          </a:solidFill>
                          <a:effectLst/>
                          <a:latin typeface="Arial" panose="020B0604020202020204" pitchFamily="34" charset="0"/>
                          <a:ea typeface="微軟正黑體" panose="020B0604030504040204" pitchFamily="34" charset="-120"/>
                          <a:cs typeface="Arial" panose="020B0604020202020204" pitchFamily="34" charset="0"/>
                        </a:rPr>
                        <a:t>(14)</a:t>
                      </a:r>
                      <a:endParaRPr kumimoji="0" lang="zh-TW" altLang="en-US" sz="2000" b="1" i="0" u="none" strike="noStrike" kern="1200" cap="none" normalizeH="0" baseline="0" dirty="0">
                        <a:ln>
                          <a:noFill/>
                        </a:ln>
                        <a:solidFill>
                          <a:schemeClr val="tx1"/>
                        </a:solidFill>
                        <a:effectLst/>
                        <a:latin typeface="Arial" panose="020B0604020202020204" pitchFamily="34" charset="0"/>
                        <a:ea typeface="微軟正黑體" panose="020B0604030504040204" pitchFamily="34" charset="-120"/>
                        <a:cs typeface="Arial" panose="020B0604020202020204" pitchFamily="34" charset="0"/>
                      </a:endParaRPr>
                    </a:p>
                  </a:txBody>
                  <a:tcPr marL="91431" marR="91431" marT="45730" marB="4573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en-US" sz="2000" b="1" i="0" u="none" strike="noStrike" kern="1200" cap="none" normalizeH="0" baseline="0" dirty="0">
                          <a:ln>
                            <a:noFill/>
                          </a:ln>
                          <a:solidFill>
                            <a:srgbClr val="000000"/>
                          </a:solidFill>
                          <a:effectLst/>
                          <a:latin typeface="Arial" panose="020B0604020202020204" pitchFamily="34" charset="0"/>
                          <a:ea typeface="微軟正黑體" panose="020B0604030504040204" pitchFamily="34" charset="-120"/>
                          <a:cs typeface="Arial" panose="020B0604020202020204" pitchFamily="34" charset="0"/>
                        </a:rPr>
                        <a:t>高教深耕計劃小組</a:t>
                      </a:r>
                    </a:p>
                  </a:txBody>
                  <a:tcPr marL="91431" marR="91431" marT="45730" marB="4573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94522004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theme/theme1.xml><?xml version="1.0" encoding="utf-8"?>
<a:theme xmlns:a="http://schemas.openxmlformats.org/drawingml/2006/main" name="小水滴">
  <a:themeElements>
    <a:clrScheme name="小水滴">
      <a:dk1>
        <a:sysClr val="windowText" lastClr="000000"/>
      </a:dk1>
      <a:lt1>
        <a:sysClr val="window" lastClr="FFFFFF"/>
      </a:lt1>
      <a:dk2>
        <a:srgbClr val="1C647B"/>
      </a:dk2>
      <a:lt2>
        <a:srgbClr val="98B7D3"/>
      </a:lt2>
      <a:accent1>
        <a:srgbClr val="274FA4"/>
      </a:accent1>
      <a:accent2>
        <a:srgbClr val="48A8D0"/>
      </a:accent2>
      <a:accent3>
        <a:srgbClr val="53B18F"/>
      </a:accent3>
      <a:accent4>
        <a:srgbClr val="D78D38"/>
      </a:accent4>
      <a:accent5>
        <a:srgbClr val="BA3F51"/>
      </a:accent5>
      <a:accent6>
        <a:srgbClr val="AE52D9"/>
      </a:accent6>
      <a:hlink>
        <a:srgbClr val="2AA2DA"/>
      </a:hlink>
      <a:folHlink>
        <a:srgbClr val="76A3B8"/>
      </a:folHlink>
    </a:clrScheme>
    <a:fontScheme name="小水滴">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小水滴">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92000"/>
                <a:satMod val="180000"/>
                <a:lumMod val="114000"/>
              </a:schemeClr>
            </a:gs>
            <a:gs pos="100000">
              <a:schemeClr val="phClr">
                <a:shade val="92000"/>
                <a:satMod val="170000"/>
                <a:lumMod val="96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DEB094D4-7FD8-4F86-93D5-B0F1341EF586}"/>
    </a:ext>
  </a:ext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TM04033919[[fn=電路]]</Template>
  <TotalTime>37857</TotalTime>
  <Words>7082</Words>
  <Application>Microsoft Office PowerPoint</Application>
  <PresentationFormat>寬螢幕</PresentationFormat>
  <Paragraphs>1556</Paragraphs>
  <Slides>48</Slides>
  <Notes>41</Notes>
  <HiddenSlides>0</HiddenSlides>
  <MMClips>0</MMClips>
  <ScaleCrop>false</ScaleCrop>
  <HeadingPairs>
    <vt:vector size="6" baseType="variant">
      <vt:variant>
        <vt:lpstr>使用字型</vt:lpstr>
      </vt:variant>
      <vt:variant>
        <vt:i4>14</vt:i4>
      </vt:variant>
      <vt:variant>
        <vt:lpstr>佈景主題</vt:lpstr>
      </vt:variant>
      <vt:variant>
        <vt:i4>1</vt:i4>
      </vt:variant>
      <vt:variant>
        <vt:lpstr>投影片標題</vt:lpstr>
      </vt:variant>
      <vt:variant>
        <vt:i4>48</vt:i4>
      </vt:variant>
    </vt:vector>
  </HeadingPairs>
  <TitlesOfParts>
    <vt:vector size="63" baseType="lpstr">
      <vt:lpstr>Arial Unicode MS</vt:lpstr>
      <vt:lpstr>Gulim</vt:lpstr>
      <vt:lpstr>맑은 고딕</vt:lpstr>
      <vt:lpstr>Tw Cen MT</vt:lpstr>
      <vt:lpstr>細明體</vt:lpstr>
      <vt:lpstr>華康中圓體</vt:lpstr>
      <vt:lpstr>微軟正黑體</vt:lpstr>
      <vt:lpstr>新細明體</vt:lpstr>
      <vt:lpstr>標楷體</vt:lpstr>
      <vt:lpstr>Arial</vt:lpstr>
      <vt:lpstr>Calibri</vt:lpstr>
      <vt:lpstr>Times New Roman</vt:lpstr>
      <vt:lpstr>Wingdings</vt:lpstr>
      <vt:lpstr>Wingdings 2</vt:lpstr>
      <vt:lpstr>小水滴</vt:lpstr>
      <vt:lpstr>歡迎蒞臨(南區)</vt:lpstr>
      <vt:lpstr>歡迎蒞臨(北區)</vt:lpstr>
      <vt:lpstr>PowerPoint 簡報</vt:lpstr>
      <vt:lpstr>【114.03期】填表暨系統操作說明會</vt:lpstr>
      <vt:lpstr>PowerPoint 簡報</vt:lpstr>
      <vt:lpstr>1.1 校庫定位</vt:lpstr>
      <vt:lpstr>1.2 校庫定位-意見處理流程</vt:lpstr>
      <vt:lpstr>1.3 校庫定位-意見處理流程</vt:lpstr>
      <vt:lpstr>1.4 定期匯出-每年定期匯出資料予應用單位</vt:lpstr>
      <vt:lpstr>PowerPoint 簡報</vt:lpstr>
      <vt:lpstr>1.6 定期匯出-每年定期匯出資料予應用單位</vt:lpstr>
      <vt:lpstr>PowerPoint 簡報</vt:lpstr>
      <vt:lpstr>2.1作業時程</vt:lpstr>
      <vt:lpstr>2.2 基本資料確認</vt:lpstr>
      <vt:lpstr>2.3 填表期間</vt:lpstr>
      <vt:lpstr>2.4 資料匯出</vt:lpstr>
      <vt:lpstr>2.5 統一期間資料修正</vt:lpstr>
      <vt:lpstr>2.6 資料匯出</vt:lpstr>
      <vt:lpstr>2.7 檢核表報部</vt:lpstr>
      <vt:lpstr>PowerPoint 簡報</vt:lpstr>
      <vt:lpstr>PowerPoint 簡報</vt:lpstr>
      <vt:lpstr>3.1.1 本期填報表冊</vt:lpstr>
      <vt:lpstr>3.1.2 本期免填表冊</vt:lpstr>
      <vt:lpstr>PowerPoint 簡報</vt:lpstr>
      <vt:lpstr>學13.學生退學人數        (3月、10月填報)</vt:lpstr>
      <vt:lpstr>教6. 私立大專校院編制內專任教師待遇標準    (3月、10月填報)</vt:lpstr>
      <vt:lpstr>教6. 私立大專校院編制內專任教師待遇標準    (3月、10月填報)</vt:lpstr>
      <vt:lpstr>研4.學校學術研究計畫成效          (3月填報)</vt:lpstr>
      <vt:lpstr>研9.學校、研究學院承接產學計畫經費       (3月填報)</vt:lpstr>
      <vt:lpstr>研12.專利、新品種、授權件數            (3月填報)</vt:lpstr>
      <vt:lpstr>研13.各種智慧財產權衍生運用總金額           (3月填報)</vt:lpstr>
      <vt:lpstr>校25.私立學校董事、監察人名單及其任期資訊 校25-1.私立學校董事會成員之配偶或三親等於學校之任職情形           (3月、10月填報)</vt:lpstr>
      <vt:lpstr>校27.學校設置太陽光電發電設備設置容量      (3月、10月填報)</vt:lpstr>
      <vt:lpstr>校27.學校設置太陽光電發電設備設置容量      (3月、10月填報)</vt:lpstr>
      <vt:lpstr>PowerPoint 簡報</vt:lpstr>
      <vt:lpstr>原住民學生具雙重國籍之身分認列相關說明</vt:lpstr>
      <vt:lpstr>研7.學校、研究學院辦理國際及兩岸學術研討會      (10月填報)</vt:lpstr>
      <vt:lpstr>學10-2.學生實習機構及權益保障         (10月填報)</vt:lpstr>
      <vt:lpstr>學10-2.學生實習機構及權益保障         (10月填報)</vt:lpstr>
      <vt:lpstr>學10-2.學生實習機構及權益保障         (10月填報)</vt:lpstr>
      <vt:lpstr>學10-2.學生實習機構及權益保障         (10月填報)</vt:lpstr>
      <vt:lpstr>學10-2.學生實習機構及權益保障         (10月填報)</vt:lpstr>
      <vt:lpstr>學10-2.學生實習機構及權益保障         (10月填報)</vt:lpstr>
      <vt:lpstr>學10-2.學生實習機構及權益保障         (10月填報)</vt:lpstr>
      <vt:lpstr>學10-2.學生實習機構及權益保障         (10月填報)</vt:lpstr>
      <vt:lpstr>學10-2.學生實習機構及權益保障         (10月填報)</vt:lpstr>
      <vt:lpstr>聯絡資訊</vt:lpstr>
      <vt:lpstr>PowerPoint 簡報</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下期異動表冊</dc:title>
  <dc:creator>HEDB-2014-P3</dc:creator>
  <cp:lastModifiedBy>HEDB</cp:lastModifiedBy>
  <cp:revision>6803</cp:revision>
  <cp:lastPrinted>2020-02-05T03:38:15Z</cp:lastPrinted>
  <dcterms:created xsi:type="dcterms:W3CDTF">2016-12-26T01:09:48Z</dcterms:created>
  <dcterms:modified xsi:type="dcterms:W3CDTF">2025-02-20T00:40:12Z</dcterms:modified>
</cp:coreProperties>
</file>