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67"/>
  </p:notesMasterIdLst>
  <p:handoutMasterIdLst>
    <p:handoutMasterId r:id="rId68"/>
  </p:handoutMasterIdLst>
  <p:sldIdLst>
    <p:sldId id="1306" r:id="rId2"/>
    <p:sldId id="1188" r:id="rId3"/>
    <p:sldId id="1131" r:id="rId4"/>
    <p:sldId id="1132" r:id="rId5"/>
    <p:sldId id="1350" r:id="rId6"/>
    <p:sldId id="1351" r:id="rId7"/>
    <p:sldId id="1260" r:id="rId8"/>
    <p:sldId id="1135" r:id="rId9"/>
    <p:sldId id="1136" r:id="rId10"/>
    <p:sldId id="1137" r:id="rId11"/>
    <p:sldId id="1138" r:id="rId12"/>
    <p:sldId id="1349" r:id="rId13"/>
    <p:sldId id="1139" r:id="rId14"/>
    <p:sldId id="1140" r:id="rId15"/>
    <p:sldId id="1307" r:id="rId16"/>
    <p:sldId id="1308" r:id="rId17"/>
    <p:sldId id="1352" r:id="rId18"/>
    <p:sldId id="1314" r:id="rId19"/>
    <p:sldId id="1315" r:id="rId20"/>
    <p:sldId id="1316" r:id="rId21"/>
    <p:sldId id="1319" r:id="rId22"/>
    <p:sldId id="1320" r:id="rId23"/>
    <p:sldId id="1321" r:id="rId24"/>
    <p:sldId id="1322" r:id="rId25"/>
    <p:sldId id="1323" r:id="rId26"/>
    <p:sldId id="1324" r:id="rId27"/>
    <p:sldId id="1353" r:id="rId28"/>
    <p:sldId id="1354" r:id="rId29"/>
    <p:sldId id="1357" r:id="rId30"/>
    <p:sldId id="1355" r:id="rId31"/>
    <p:sldId id="1356" r:id="rId32"/>
    <p:sldId id="1340" r:id="rId33"/>
    <p:sldId id="1341" r:id="rId34"/>
    <p:sldId id="1342" r:id="rId35"/>
    <p:sldId id="1343" r:id="rId36"/>
    <p:sldId id="1371" r:id="rId37"/>
    <p:sldId id="1358" r:id="rId38"/>
    <p:sldId id="1361" r:id="rId39"/>
    <p:sldId id="1359" r:id="rId40"/>
    <p:sldId id="1360" r:id="rId41"/>
    <p:sldId id="1362" r:id="rId42"/>
    <p:sldId id="1363" r:id="rId43"/>
    <p:sldId id="1364" r:id="rId44"/>
    <p:sldId id="1365" r:id="rId45"/>
    <p:sldId id="1366" r:id="rId46"/>
    <p:sldId id="1367" r:id="rId47"/>
    <p:sldId id="1368" r:id="rId48"/>
    <p:sldId id="1374" r:id="rId49"/>
    <p:sldId id="1344" r:id="rId50"/>
    <p:sldId id="1345" r:id="rId51"/>
    <p:sldId id="1375" r:id="rId52"/>
    <p:sldId id="1376" r:id="rId53"/>
    <p:sldId id="1370" r:id="rId54"/>
    <p:sldId id="1331" r:id="rId55"/>
    <p:sldId id="1377" r:id="rId56"/>
    <p:sldId id="1378" r:id="rId57"/>
    <p:sldId id="1379" r:id="rId58"/>
    <p:sldId id="1383" r:id="rId59"/>
    <p:sldId id="1380" r:id="rId60"/>
    <p:sldId id="1382" r:id="rId61"/>
    <p:sldId id="1381" r:id="rId62"/>
    <p:sldId id="1384" r:id="rId63"/>
    <p:sldId id="1369" r:id="rId64"/>
    <p:sldId id="1333" r:id="rId65"/>
    <p:sldId id="1334" r:id="rId66"/>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CCCCFF"/>
    <a:srgbClr val="006600"/>
    <a:srgbClr val="CCFFFF"/>
    <a:srgbClr val="D7EEF5"/>
    <a:srgbClr val="DAEFF6"/>
    <a:srgbClr val="DDF1F7"/>
    <a:srgbClr val="009644"/>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6" autoAdjust="0"/>
    <p:restoredTop sz="94657" autoAdjust="0"/>
  </p:normalViewPr>
  <p:slideViewPr>
    <p:cSldViewPr snapToGrid="0">
      <p:cViewPr varScale="1">
        <p:scale>
          <a:sx n="105" d="100"/>
          <a:sy n="105" d="100"/>
        </p:scale>
        <p:origin x="606" y="102"/>
      </p:cViewPr>
      <p:guideLst>
        <p:guide orient="horz" pos="2160"/>
        <p:guide pos="3840"/>
      </p:guideLst>
    </p:cSldViewPr>
  </p:slideViewPr>
  <p:notesTextViewPr>
    <p:cViewPr>
      <p:scale>
        <a:sx n="1" d="1"/>
        <a:sy n="1" d="1"/>
      </p:scale>
      <p:origin x="0" y="0"/>
    </p:cViewPr>
  </p:notesTextViewPr>
  <p:sorterViewPr>
    <p:cViewPr>
      <p:scale>
        <a:sx n="170" d="100"/>
        <a:sy n="170" d="100"/>
      </p:scale>
      <p:origin x="0" y="-3804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chemeClr val="accent4">
            <a:lumMod val="20000"/>
            <a:lumOff val="80000"/>
          </a:schemeClr>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B2DE82"/>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ED411C5-5CA7-4F60-8B62-E7D82794E353}">
      <dgm:prSet phldrT="[文字]" custT="1"/>
      <dgm:spPr>
        <a:solidFill>
          <a:srgbClr val="CCCCFF"/>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BB50182-B22C-4AA7-8E3A-8A6BE6728ED1}" type="parTrans" cxnId="{29307913-99A0-4F58-8108-A4AF5059A685}">
      <dgm:prSet/>
      <dgm:spPr/>
      <dgm:t>
        <a:bodyPr/>
        <a:lstStyle/>
        <a:p>
          <a:endParaRPr lang="zh-TW" altLang="en-US"/>
        </a:p>
      </dgm:t>
    </dgm:pt>
    <dgm:pt modelId="{CD89BCFA-63DE-4493-B02A-D4A76BBAA70D}" type="sibTrans" cxnId="{29307913-99A0-4F58-8108-A4AF5059A685}">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3"/>
      <dgm:spPr/>
      <dgm:t>
        <a:bodyPr/>
        <a:lstStyle/>
        <a:p>
          <a:endParaRPr lang="zh-TW" altLang="en-US"/>
        </a:p>
      </dgm:t>
    </dgm:pt>
    <dgm:pt modelId="{61C43EF2-FB3E-4812-9E08-0F5EE95E71B5}" type="pres">
      <dgm:prSet presAssocID="{F52FA1D8-33EF-44C8-942B-64C6567EDC98}" presName="connectorText" presStyleLbl="sibTrans2D1" presStyleIdx="0" presStyleCnt="3"/>
      <dgm:spPr/>
      <dgm:t>
        <a:bodyPr/>
        <a:lstStyle/>
        <a:p>
          <a:endParaRPr lang="zh-TW" altLang="en-US"/>
        </a:p>
      </dgm:t>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3"/>
      <dgm:spPr/>
      <dgm:t>
        <a:bodyPr/>
        <a:lstStyle/>
        <a:p>
          <a:endParaRPr lang="zh-TW" altLang="en-US"/>
        </a:p>
      </dgm:t>
    </dgm:pt>
    <dgm:pt modelId="{C862B9CA-68CF-4EC6-A2F8-D24488DDDCE2}" type="pres">
      <dgm:prSet presAssocID="{82E5ED1C-7AC4-40C5-85CF-B4B3FF85FB19}" presName="connectorText" presStyleLbl="sibTrans2D1" presStyleIdx="1" presStyleCnt="3"/>
      <dgm:spPr/>
      <dgm:t>
        <a:bodyPr/>
        <a:lstStyle/>
        <a:p>
          <a:endParaRPr lang="zh-TW" altLang="en-US"/>
        </a:p>
      </dgm:t>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t>
        <a:bodyPr/>
        <a:lstStyle/>
        <a:p>
          <a:endParaRPr lang="zh-TW" altLang="en-US"/>
        </a:p>
      </dgm:t>
    </dgm:pt>
    <dgm:pt modelId="{BF90D7C4-5990-403C-90B7-110A1D9FD7E1}" type="pres">
      <dgm:prSet presAssocID="{C3587BFA-3C2F-422A-9EE6-F2E1729D2E6A}" presName="sibTrans" presStyleLbl="sibTrans2D1" presStyleIdx="2" presStyleCnt="3"/>
      <dgm:spPr/>
      <dgm:t>
        <a:bodyPr/>
        <a:lstStyle/>
        <a:p>
          <a:endParaRPr lang="zh-TW" altLang="en-US"/>
        </a:p>
      </dgm:t>
    </dgm:pt>
    <dgm:pt modelId="{577D2D97-0949-4AEC-BCB4-D08BEA198170}" type="pres">
      <dgm:prSet presAssocID="{C3587BFA-3C2F-422A-9EE6-F2E1729D2E6A}" presName="connectorText" presStyleLbl="sibTrans2D1" presStyleIdx="2" presStyleCnt="3"/>
      <dgm:spPr/>
      <dgm:t>
        <a:bodyPr/>
        <a:lstStyle/>
        <a:p>
          <a:endParaRPr lang="zh-TW" altLang="en-US"/>
        </a:p>
      </dgm:t>
    </dgm:pt>
    <dgm:pt modelId="{58FE1C78-D7F0-40FD-A55D-3906A55A8E97}" type="pres">
      <dgm:prSet presAssocID="{EED411C5-5CA7-4F60-8B62-E7D82794E353}" presName="node" presStyleLbl="node1" presStyleIdx="3" presStyleCnt="4" custScaleX="146320">
        <dgm:presLayoutVars>
          <dgm:bulletEnabled val="1"/>
        </dgm:presLayoutVars>
      </dgm:prSet>
      <dgm:spPr/>
      <dgm:t>
        <a:bodyPr/>
        <a:lstStyle/>
        <a:p>
          <a:endParaRPr lang="zh-TW" altLang="en-US"/>
        </a:p>
      </dgm:t>
    </dgm:pt>
  </dgm:ptLst>
  <dgm:cxnLst>
    <dgm:cxn modelId="{F231447D-945F-4570-939A-0F42B9F97B03}" type="presOf" srcId="{7849E789-51D1-483E-B341-67CA9A8ECA74}" destId="{71A57973-5DE8-431A-A352-7AF8422FCB1F}"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A4AC6626-92CD-492C-9644-8E4908017D95}" type="presOf" srcId="{EED411C5-5CA7-4F60-8B62-E7D82794E353}" destId="{58FE1C78-D7F0-40FD-A55D-3906A55A8E97}" srcOrd="0" destOrd="0" presId="urn:microsoft.com/office/officeart/2005/8/layout/process2"/>
    <dgm:cxn modelId="{43F679A5-293D-4469-9C90-8DA8F12701FD}" type="presOf" srcId="{C3587BFA-3C2F-422A-9EE6-F2E1729D2E6A}" destId="{577D2D97-0949-4AEC-BCB4-D08BEA198170}" srcOrd="1"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29307913-99A0-4F58-8108-A4AF5059A685}" srcId="{2DF1B4C9-7671-44D0-96A3-14F7E74961A0}" destId="{EED411C5-5CA7-4F60-8B62-E7D82794E353}" srcOrd="3" destOrd="0" parTransId="{5BB50182-B22C-4AA7-8E3A-8A6BE6728ED1}" sibTransId="{CD89BCFA-63DE-4493-B02A-D4A76BBAA70D}"/>
    <dgm:cxn modelId="{A98D868B-5112-490D-8C88-FF95273642F5}" type="presOf" srcId="{2DF1B4C9-7671-44D0-96A3-14F7E74961A0}" destId="{4AA1F18C-70C2-4AC4-A5E8-4528BD98C20E}" srcOrd="0" destOrd="0" presId="urn:microsoft.com/office/officeart/2005/8/layout/process2"/>
    <dgm:cxn modelId="{85BF136F-1B96-4A85-8B8E-BA3DE37A2568}" type="presOf" srcId="{C3587BFA-3C2F-422A-9EE6-F2E1729D2E6A}" destId="{BF90D7C4-5990-403C-90B7-110A1D9FD7E1}"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E7E67527-833E-46D2-B17A-6F1F17F2C71D}" type="presOf" srcId="{F52FA1D8-33EF-44C8-942B-64C6567EDC98}" destId="{55FB35D7-BD54-45A4-9DC2-DE43BA6C6FC5}"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805D4054-D4AE-4096-A704-CA1B726B1BEF}" type="presParOf" srcId="{4AA1F18C-70C2-4AC4-A5E8-4528BD98C20E}" destId="{BF90D7C4-5990-403C-90B7-110A1D9FD7E1}" srcOrd="5" destOrd="0" presId="urn:microsoft.com/office/officeart/2005/8/layout/process2"/>
    <dgm:cxn modelId="{B5F41D18-92C3-4C59-AAA4-85B99665F46F}" type="presParOf" srcId="{BF90D7C4-5990-403C-90B7-110A1D9FD7E1}" destId="{577D2D97-0949-4AEC-BCB4-D08BEA198170}" srcOrd="0" destOrd="0" presId="urn:microsoft.com/office/officeart/2005/8/layout/process2"/>
    <dgm:cxn modelId="{A1F5943C-B49C-4F86-9D2A-901E5C32EDCB}" type="presParOf" srcId="{4AA1F18C-70C2-4AC4-A5E8-4528BD98C20E}" destId="{58FE1C78-D7F0-40FD-A55D-3906A55A8E9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D5D5"/>
        </a:solidFill>
        <a:ln w="28575">
          <a:solidFill>
            <a:schemeClr val="tx1"/>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w="28575">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chemeClr val="accent4">
            <a:lumMod val="20000"/>
            <a:lumOff val="80000"/>
          </a:schemeClr>
        </a:solidFill>
        <a:ln w="28575">
          <a:solidFill>
            <a:srgbClr val="0000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a:solidFill>
          <a:schemeClr val="bg1">
            <a:lumMod val="85000"/>
          </a:schemeClr>
        </a:solidFill>
        <a:ln w="28575">
          <a:solidFill>
            <a:schemeClr val="tx1"/>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custLinFactNeighborX="29673" custLinFactNeighborY="3184">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chemeClr val="accent4">
            <a:lumMod val="20000"/>
            <a:lumOff val="8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B2DE82"/>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BF90D7C4-5990-403C-90B7-110A1D9FD7E1}">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58FE1C78-D7F0-40FD-A55D-3906A55A8E97}">
      <dsp:nvSpPr>
        <dsp:cNvPr id="0" name=""/>
        <dsp:cNvSpPr/>
      </dsp:nvSpPr>
      <dsp:spPr>
        <a:xfrm>
          <a:off x="368770" y="4568737"/>
          <a:ext cx="5935107"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98471" y="4598438"/>
        <a:ext cx="5875705"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1917721" y="3693"/>
          <a:ext cx="1101593" cy="3888690"/>
        </a:xfrm>
        <a:prstGeom prst="verticalScroll">
          <a:avLst/>
        </a:prstGeom>
        <a:solidFill>
          <a:srgbClr val="FFD5D5"/>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2055420" y="141392"/>
        <a:ext cx="826195" cy="3682141"/>
      </dsp:txXfrm>
    </dsp:sp>
    <dsp:sp modelId="{A7701F85-28E3-4DE4-A95C-F335117D00EC}">
      <dsp:nvSpPr>
        <dsp:cNvPr id="0" name=""/>
        <dsp:cNvSpPr/>
      </dsp:nvSpPr>
      <dsp:spPr>
        <a:xfrm>
          <a:off x="3128767"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232394" y="1856099"/>
        <a:ext cx="574544" cy="183878"/>
      </dsp:txXfrm>
    </dsp:sp>
    <dsp:sp modelId="{F671C467-44DF-4EDF-846B-4C8684CDC51E}">
      <dsp:nvSpPr>
        <dsp:cNvPr id="0" name=""/>
        <dsp:cNvSpPr/>
      </dsp:nvSpPr>
      <dsp:spPr>
        <a:xfrm>
          <a:off x="4020016" y="2979"/>
          <a:ext cx="1100879" cy="3890119"/>
        </a:xfrm>
        <a:prstGeom prst="verticalScroll">
          <a:avLst/>
        </a:prstGeom>
        <a:solidFill>
          <a:srgbClr val="CCCCFF"/>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4157626" y="140589"/>
        <a:ext cx="825659" cy="3683704"/>
      </dsp:txXfrm>
    </dsp:sp>
    <dsp:sp modelId="{3EB679C9-968A-4C14-BDAC-B9EE869F5F54}">
      <dsp:nvSpPr>
        <dsp:cNvPr id="0" name=""/>
        <dsp:cNvSpPr/>
      </dsp:nvSpPr>
      <dsp:spPr>
        <a:xfrm>
          <a:off x="5230347" y="1557139"/>
          <a:ext cx="781798" cy="781798"/>
        </a:xfrm>
        <a:prstGeom prst="mathEqual">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333974" y="1718189"/>
        <a:ext cx="574544" cy="459698"/>
      </dsp:txXfrm>
    </dsp:sp>
    <dsp:sp modelId="{51EE38A7-E3D1-46BB-93D4-5FBA1CEBE762}">
      <dsp:nvSpPr>
        <dsp:cNvPr id="0" name=""/>
        <dsp:cNvSpPr/>
      </dsp:nvSpPr>
      <dsp:spPr>
        <a:xfrm>
          <a:off x="6154075" y="4476"/>
          <a:ext cx="1101593" cy="3891601"/>
        </a:xfrm>
        <a:prstGeom prst="verticalScroll">
          <a:avLst/>
        </a:prstGeom>
        <a:solidFill>
          <a:schemeClr val="accent4">
            <a:lumMod val="20000"/>
            <a:lumOff val="80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6291774" y="142175"/>
        <a:ext cx="826195" cy="3685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2023/8/21</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2023/8/21</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163506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88104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80783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70409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522606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997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765057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8352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423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6801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8753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17593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30603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74220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17962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7127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87472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3259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16233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82305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3339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49327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7278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60132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61251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4996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73127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11639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62460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85370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07693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26340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54</a:t>
            </a:fld>
            <a:endParaRPr lang="zh-TW" altLang="en-US"/>
          </a:p>
        </p:txBody>
      </p:sp>
    </p:spTree>
    <p:extLst>
      <p:ext uri="{BB962C8B-B14F-4D97-AF65-F5344CB8AC3E}">
        <p14:creationId xmlns:p14="http://schemas.microsoft.com/office/powerpoint/2010/main" val="1928257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42925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47285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34568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4013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2675899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57295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4162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82508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65370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64</a:t>
            </a:fld>
            <a:endParaRPr lang="zh-TW" altLang="en-US"/>
          </a:p>
        </p:txBody>
      </p:sp>
    </p:spTree>
    <p:extLst>
      <p:ext uri="{BB962C8B-B14F-4D97-AF65-F5344CB8AC3E}">
        <p14:creationId xmlns:p14="http://schemas.microsoft.com/office/powerpoint/2010/main" val="138752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65</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ko-KR" smtClean="0"/>
              <a:t>www.themegallery.com</a:t>
            </a:r>
            <a:endParaRPr lang="en-US" altLang="ko-KR"/>
          </a:p>
        </p:txBody>
      </p:sp>
      <p:sp>
        <p:nvSpPr>
          <p:cNvPr id="8" name="Footer Placeholder 7"/>
          <p:cNvSpPr>
            <a:spLocks noGrp="1"/>
          </p:cNvSpPr>
          <p:nvPr>
            <p:ph type="ftr" sz="quarter" idx="11"/>
          </p:nvPr>
        </p:nvSpPr>
        <p:spPr/>
        <p:txBody>
          <a:bodyPr/>
          <a:lstStyle/>
          <a:p>
            <a:r>
              <a:rPr lang="en-US" altLang="ko-KR" smtClean="0"/>
              <a:t>Logo</a:t>
            </a:r>
            <a:endParaRPr lang="en-US" altLang="ko-K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ltLang="ko-KR" smtClean="0"/>
              <a:t>www.themegallery.com</a:t>
            </a:r>
            <a:endParaRPr lang="en-US" altLang="ko-K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bg1">
                <a:lumMod val="95000"/>
              </a:schemeClr>
            </a:gs>
            <a:gs pos="74000">
              <a:srgbClr val="D7EEF5"/>
            </a:gs>
            <a:gs pos="83000">
              <a:srgbClr val="DAEFF6"/>
            </a:gs>
            <a:gs pos="100000">
              <a:srgbClr val="DDF1F7"/>
            </a:gs>
          </a:gsLst>
          <a:lin ang="162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smtClean="0"/>
              <a:t>www.themegallery.com</a:t>
            </a:r>
            <a:endParaRPr lang="en-US" altLang="ko-K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smtClean="0"/>
              <a:t>Logo</a:t>
            </a:r>
            <a:endParaRPr lang="en-US" altLang="ko-K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transition>
    <p:wipe dir="r"/>
  </p:transition>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06745054"/>
              </p:ext>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08067"/>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a:t>
            </a:r>
            <a:r>
              <a:rPr lang="zh-TW" altLang="en-US"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蒞臨</a:t>
            </a:r>
            <a:endPar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98233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001884908"/>
              </p:ext>
            </p:extLst>
          </p:nvPr>
        </p:nvGraphicFramePr>
        <p:xfrm>
          <a:off x="170916" y="732034"/>
          <a:ext cx="11784650" cy="5952022"/>
        </p:xfrm>
        <a:graphic>
          <a:graphicData uri="http://schemas.openxmlformats.org/drawingml/2006/table">
            <a:tbl>
              <a:tblPr/>
              <a:tblGrid>
                <a:gridCol w="1170774">
                  <a:extLst>
                    <a:ext uri="{9D8B030D-6E8A-4147-A177-3AD203B41FA5}">
                      <a16:colId xmlns:a16="http://schemas.microsoft.com/office/drawing/2014/main" val="20000"/>
                    </a:ext>
                  </a:extLst>
                </a:gridCol>
                <a:gridCol w="7657031">
                  <a:extLst>
                    <a:ext uri="{9D8B030D-6E8A-4147-A177-3AD203B41FA5}">
                      <a16:colId xmlns:a16="http://schemas.microsoft.com/office/drawing/2014/main" val="20001"/>
                    </a:ext>
                  </a:extLst>
                </a:gridCol>
                <a:gridCol w="2956845">
                  <a:extLst>
                    <a:ext uri="{9D8B030D-6E8A-4147-A177-3AD203B41FA5}">
                      <a16:colId xmlns:a16="http://schemas.microsoft.com/office/drawing/2014/main" val="20002"/>
                    </a:ext>
                  </a:extLst>
                </a:gridCol>
              </a:tblGrid>
              <a:tr h="35534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748942">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80253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6002376"/>
                  </a:ext>
                </a:extLst>
              </a:tr>
              <a:tr h="248675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4810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82857313"/>
                  </a:ext>
                </a:extLst>
              </a:tr>
            </a:tbl>
          </a:graphicData>
        </a:graphic>
      </p:graphicFrame>
      <p:sp>
        <p:nvSpPr>
          <p:cNvPr id="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作業</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內容版面配置區 4"/>
          <p:cNvGraphicFramePr>
            <a:graphicFrameLocks noGrp="1"/>
          </p:cNvGraphicFramePr>
          <p:nvPr>
            <p:ph sz="quarter" idx="13"/>
            <p:extLst>
              <p:ext uri="{D42A27DB-BD31-4B8C-83A1-F6EECF244321}">
                <p14:modId xmlns:p14="http://schemas.microsoft.com/office/powerpoint/2010/main" val="1591307268"/>
              </p:ext>
            </p:extLst>
          </p:nvPr>
        </p:nvGraphicFramePr>
        <p:xfrm>
          <a:off x="598205" y="895547"/>
          <a:ext cx="11006982" cy="5760720"/>
        </p:xfrm>
        <a:graphic>
          <a:graphicData uri="http://schemas.openxmlformats.org/drawingml/2006/table">
            <a:tbl>
              <a:tblPr firstRow="1" bandRow="1">
                <a:tableStyleId>{5C22544A-7EE6-4342-B048-85BDC9FD1C3A}</a:tableStyleId>
              </a:tblPr>
              <a:tblGrid>
                <a:gridCol w="4930487">
                  <a:extLst>
                    <a:ext uri="{9D8B030D-6E8A-4147-A177-3AD203B41FA5}">
                      <a16:colId xmlns:a16="http://schemas.microsoft.com/office/drawing/2014/main" val="314474761"/>
                    </a:ext>
                  </a:extLst>
                </a:gridCol>
                <a:gridCol w="6076495">
                  <a:extLst>
                    <a:ext uri="{9D8B030D-6E8A-4147-A177-3AD203B41FA5}">
                      <a16:colId xmlns:a16="http://schemas.microsoft.com/office/drawing/2014/main" val="3031485974"/>
                    </a:ext>
                  </a:extLst>
                </a:gridCol>
              </a:tblGrid>
              <a:tr h="54869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起訖時間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作業事項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42613971"/>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08/15~08/31</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a:lnSpc>
                          <a:spcPct val="150000"/>
                        </a:lnSpc>
                      </a:pPr>
                      <a:r>
                        <a:rPr lang="zh-TW" altLang="zh-TW"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r>
                        <a:rPr lang="zh-TW" altLang="en-US"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2400" b="1" dirty="0">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73983"/>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09/01~10/31</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0457273"/>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08060"/>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11/06~11/20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統一修正期間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28971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860446"/>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11/29~11/30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5101890"/>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12/01</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698047"/>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12/01~12/29</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686940"/>
                  </a:ext>
                </a:extLst>
              </a:tr>
            </a:tbl>
          </a:graphicData>
        </a:graphic>
      </p:graphicFrame>
    </p:spTree>
    <p:extLst>
      <p:ext uri="{BB962C8B-B14F-4D97-AF65-F5344CB8AC3E}">
        <p14:creationId xmlns:p14="http://schemas.microsoft.com/office/powerpoint/2010/main" val="344548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1943"/>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10" name="文字方塊 35"/>
          <p:cNvSpPr txBox="1">
            <a:spLocks noChangeArrowheads="1"/>
          </p:cNvSpPr>
          <p:nvPr/>
        </p:nvSpPr>
        <p:spPr bwMode="auto">
          <a:xfrm>
            <a:off x="1870469" y="874078"/>
            <a:ext cx="8420896"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12" name="矩形 11"/>
          <p:cNvSpPr/>
          <p:nvPr/>
        </p:nvSpPr>
        <p:spPr>
          <a:xfrm>
            <a:off x="5534816" y="1613208"/>
            <a:ext cx="5540533" cy="3891065"/>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4" name="表格 17"/>
          <p:cNvGraphicFramePr>
            <a:graphicFrameLocks noGrp="1"/>
          </p:cNvGraphicFramePr>
          <p:nvPr>
            <p:extLst>
              <p:ext uri="{D42A27DB-BD31-4B8C-83A1-F6EECF244321}">
                <p14:modId xmlns:p14="http://schemas.microsoft.com/office/powerpoint/2010/main" val="107757868"/>
              </p:ext>
            </p:extLst>
          </p:nvPr>
        </p:nvGraphicFramePr>
        <p:xfrm>
          <a:off x="2017585" y="2286186"/>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4</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5</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5" name="矩形 14"/>
          <p:cNvSpPr/>
          <p:nvPr/>
        </p:nvSpPr>
        <p:spPr>
          <a:xfrm>
            <a:off x="2017586" y="1816102"/>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112.08</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2241"/>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sp>
        <p:nvSpPr>
          <p:cNvPr id="5" name="文字方塊 35"/>
          <p:cNvSpPr txBox="1">
            <a:spLocks noChangeArrowheads="1"/>
          </p:cNvSpPr>
          <p:nvPr/>
        </p:nvSpPr>
        <p:spPr bwMode="auto">
          <a:xfrm>
            <a:off x="1811494" y="856760"/>
            <a:ext cx="8542723"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graphicFrame>
        <p:nvGraphicFramePr>
          <p:cNvPr id="6" name="資料庫圖表 5"/>
          <p:cNvGraphicFramePr/>
          <p:nvPr>
            <p:extLst>
              <p:ext uri="{D42A27DB-BD31-4B8C-83A1-F6EECF244321}">
                <p14:modId xmlns:p14="http://schemas.microsoft.com/office/powerpoint/2010/main" val="1027125279"/>
              </p:ext>
            </p:extLst>
          </p:nvPr>
        </p:nvGraphicFramePr>
        <p:xfrm>
          <a:off x="1527087"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412493" y="1437896"/>
            <a:ext cx="5085409" cy="3970318"/>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112.11.2</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校院一覽表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校院學生基本資料庫</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1641808087"/>
              </p:ext>
            </p:extLst>
          </p:nvPr>
        </p:nvGraphicFramePr>
        <p:xfrm>
          <a:off x="1736792" y="2146576"/>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1736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76070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8" name="文字方塊 21"/>
          <p:cNvSpPr txBox="1">
            <a:spLocks noChangeArrowheads="1"/>
          </p:cNvSpPr>
          <p:nvPr/>
        </p:nvSpPr>
        <p:spPr bwMode="auto">
          <a:xfrm>
            <a:off x="1598143" y="910250"/>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5356167" y="1757258"/>
            <a:ext cx="5650816" cy="2677656"/>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11/6-11/20</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提出申請並</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11/20</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2269928792"/>
              </p:ext>
            </p:extLst>
          </p:nvPr>
        </p:nvGraphicFramePr>
        <p:xfrm>
          <a:off x="1437687" y="2394404"/>
          <a:ext cx="3675700" cy="2469478"/>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65972">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0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11433">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6</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529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585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0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0" name="矩形 9"/>
          <p:cNvSpPr/>
          <p:nvPr/>
        </p:nvSpPr>
        <p:spPr>
          <a:xfrm>
            <a:off x="1437687" y="1832033"/>
            <a:ext cx="3675700" cy="524767"/>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75952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3"/>
            <p:extLst>
              <p:ext uri="{D42A27DB-BD31-4B8C-83A1-F6EECF244321}">
                <p14:modId xmlns:p14="http://schemas.microsoft.com/office/powerpoint/2010/main" val="3275885199"/>
              </p:ext>
            </p:extLst>
          </p:nvPr>
        </p:nvGraphicFramePr>
        <p:xfrm>
          <a:off x="1108952" y="3255724"/>
          <a:ext cx="9784086" cy="2560320"/>
        </p:xfrm>
        <a:graphic>
          <a:graphicData uri="http://schemas.openxmlformats.org/drawingml/2006/table">
            <a:tbl>
              <a:tblPr firstRow="1" bandRow="1">
                <a:tableStyleId>{5C22544A-7EE6-4342-B048-85BDC9FD1C3A}</a:tableStyleId>
              </a:tblPr>
              <a:tblGrid>
                <a:gridCol w="4892043">
                  <a:extLst>
                    <a:ext uri="{9D8B030D-6E8A-4147-A177-3AD203B41FA5}">
                      <a16:colId xmlns:a16="http://schemas.microsoft.com/office/drawing/2014/main" val="3310908594"/>
                    </a:ext>
                  </a:extLst>
                </a:gridCol>
                <a:gridCol w="4892043">
                  <a:extLst>
                    <a:ext uri="{9D8B030D-6E8A-4147-A177-3AD203B41FA5}">
                      <a16:colId xmlns:a16="http://schemas.microsoft.com/office/drawing/2014/main" val="903046402"/>
                    </a:ext>
                  </a:extLst>
                </a:gridCol>
              </a:tblGrid>
              <a:tr h="370840">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聯絡</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資訊</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2076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主要以電話方式聯絡</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0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40874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studb@yuntech.edu.tw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02420"/>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dhe-fund@yuntech.edu.tw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247182"/>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469413"/>
                  </a:ext>
                </a:extLst>
              </a:tr>
            </a:tbl>
          </a:graphicData>
        </a:graphic>
      </p:graphicFrame>
      <p:sp>
        <p:nvSpPr>
          <p:cNvPr id="8"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各應用單位聯絡資訊</a:t>
            </a:r>
          </a:p>
        </p:txBody>
      </p:sp>
      <p:sp>
        <p:nvSpPr>
          <p:cNvPr id="9" name="矩形 8"/>
          <p:cNvSpPr/>
          <p:nvPr/>
        </p:nvSpPr>
        <p:spPr>
          <a:xfrm>
            <a:off x="710118" y="717494"/>
            <a:ext cx="10091765" cy="2492990"/>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本期統一修正期間，</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聯絡資訊如下</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將陸續通知經該單位檢核後資料有疑義之學校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a:t>
            </a:r>
            <a:r>
              <a:rPr lang="zh-TW" altLang="en-US"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留意電話及</a:t>
            </a:r>
            <a:r>
              <a:rPr lang="en-US" altLang="zh-TW"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spTree>
    <p:extLst>
      <p:ext uri="{BB962C8B-B14F-4D97-AF65-F5344CB8AC3E}">
        <p14:creationId xmlns:p14="http://schemas.microsoft.com/office/powerpoint/2010/main" val="401349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4" y="13806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5822684" y="84052"/>
            <a:ext cx="4812755" cy="6703117"/>
          </a:xfrm>
          <a:prstGeom prst="rect">
            <a:avLst/>
          </a:prstGeom>
          <a:noFill/>
          <a:ln w="9525">
            <a:noFill/>
            <a:miter lim="800000"/>
            <a:headEnd/>
            <a:tailEnd/>
          </a:ln>
        </p:spPr>
        <p:txBody>
          <a:bodyPr wrap="square">
            <a:spAutoFit/>
          </a:bodyPr>
          <a:lstStyle/>
          <a:p>
            <a:pPr marL="342900" indent="-342900">
              <a:lnSpc>
                <a:spcPts val="4000"/>
              </a:lnSpc>
              <a:buFont typeface="Wingdings" panose="05000000000000000000" pitchFamily="2" charset="2"/>
              <a:buChar char="l"/>
              <a:defRPr/>
            </a:pPr>
            <a:r>
              <a:rPr lang="en-US" altLang="zh-TW"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112.11.22</a:t>
            </a:r>
            <a:r>
              <a:rPr lang="zh-TW" altLang="en-US"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臺</a:t>
            </a:r>
            <a:endPar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4000"/>
              </a:lnSpc>
              <a:buFont typeface="Wingdings" panose="05000000000000000000" pitchFamily="2" charset="2"/>
              <a:buChar char="l"/>
              <a:defRPr/>
            </a:pP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112.11.22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國際司</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兼任助理承辦</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17"/>
          <p:cNvGraphicFramePr>
            <a:graphicFrameLocks noGrp="1"/>
          </p:cNvGraphicFramePr>
          <p:nvPr>
            <p:extLst>
              <p:ext uri="{D42A27DB-BD31-4B8C-83A1-F6EECF244321}">
                <p14:modId xmlns:p14="http://schemas.microsoft.com/office/powerpoint/2010/main" val="1993460569"/>
              </p:ext>
            </p:extLst>
          </p:nvPr>
        </p:nvGraphicFramePr>
        <p:xfrm>
          <a:off x="1181316" y="2061115"/>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0" name="矩形 9"/>
          <p:cNvSpPr/>
          <p:nvPr/>
        </p:nvSpPr>
        <p:spPr>
          <a:xfrm>
            <a:off x="1184165" y="1498743"/>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97773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0" y="110187"/>
            <a:ext cx="12180610"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期經應用單位通知</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非統一資料修正</a:t>
            </a:r>
          </a:p>
        </p:txBody>
      </p:sp>
      <p:sp>
        <p:nvSpPr>
          <p:cNvPr id="6" name="文字方塊 21"/>
          <p:cNvSpPr txBox="1"/>
          <p:nvPr/>
        </p:nvSpPr>
        <p:spPr>
          <a:xfrm>
            <a:off x="1524000" y="852256"/>
            <a:ext cx="9144000" cy="615553"/>
          </a:xfrm>
          <a:prstGeom prst="rect">
            <a:avLst/>
          </a:prstGeom>
          <a:noFill/>
          <a:ln w="9525">
            <a:noFill/>
            <a:miter lim="800000"/>
            <a:headEnd/>
            <a:tailEnd/>
          </a:ln>
        </p:spPr>
        <p:txBody>
          <a:bodyPr wrap="square">
            <a:spAutoFit/>
          </a:bodyPr>
          <a:lstStyle>
            <a:defPPr>
              <a:defRPr lang="en-US"/>
            </a:defPPr>
            <a:lvl1pPr algn="ctr">
              <a:defRPr sz="3600">
                <a:solidFill>
                  <a:srgbClr val="0000FF"/>
                </a:solidFill>
                <a:ea typeface="微軟正黑體" panose="020B0604030504040204" pitchFamily="34" charset="-120"/>
                <a:cs typeface="Times New Roman" panose="02020603050405020304" pitchFamily="18" charset="0"/>
              </a:defRPr>
            </a:lvl1pPr>
          </a:lstStyle>
          <a:p>
            <a:r>
              <a:rPr lang="en-US" sz="3400" b="1" u="heavy" dirty="0" smtClean="0">
                <a:latin typeface="Arial" panose="020B0604020202020204" pitchFamily="34" charset="0"/>
                <a:cs typeface="Arial" panose="020B0604020202020204" pitchFamily="34" charset="0"/>
              </a:rPr>
              <a:t>1</a:t>
            </a:r>
            <a:r>
              <a:rPr lang="en-US" altLang="zh-TW" sz="3400" b="1" u="heavy" dirty="0" smtClean="0">
                <a:latin typeface="Arial" panose="020B0604020202020204" pitchFamily="34" charset="0"/>
                <a:cs typeface="Arial" panose="020B0604020202020204" pitchFamily="34" charset="0"/>
              </a:rPr>
              <a:t>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29</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上午</a:t>
            </a:r>
            <a:r>
              <a:rPr lang="en-US" sz="3400" b="1" u="heavy" dirty="0">
                <a:latin typeface="Arial" panose="020B0604020202020204" pitchFamily="34" charset="0"/>
                <a:cs typeface="Arial" panose="020B0604020202020204" pitchFamily="34" charset="0"/>
              </a:rPr>
              <a:t>8:00</a:t>
            </a:r>
            <a:r>
              <a:rPr lang="zh-TW" altLang="en-US" sz="3400" b="1" u="heavy" dirty="0">
                <a:latin typeface="Arial" panose="020B0604020202020204" pitchFamily="34" charset="0"/>
                <a:cs typeface="Arial" panose="020B0604020202020204" pitchFamily="34" charset="0"/>
              </a:rPr>
              <a:t>起 至</a:t>
            </a:r>
            <a:r>
              <a:rPr lang="en-US" altLang="zh-TW" sz="3400" b="1" u="heavy" dirty="0">
                <a:latin typeface="Arial" panose="020B0604020202020204" pitchFamily="34" charset="0"/>
                <a:cs typeface="Arial" panose="020B0604020202020204" pitchFamily="34" charset="0"/>
              </a:rPr>
              <a:t> 11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30</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下午</a:t>
            </a:r>
            <a:r>
              <a:rPr lang="en-US" sz="3400" b="1" u="heavy" dirty="0">
                <a:latin typeface="Arial" panose="020B0604020202020204" pitchFamily="34" charset="0"/>
                <a:cs typeface="Arial" panose="020B0604020202020204" pitchFamily="34" charset="0"/>
              </a:rPr>
              <a:t>5:00</a:t>
            </a:r>
            <a:r>
              <a:rPr lang="zh-TW" altLang="en-US" sz="3400" b="1" u="heavy" dirty="0">
                <a:latin typeface="Arial" panose="020B0604020202020204" pitchFamily="34" charset="0"/>
                <a:cs typeface="Arial" panose="020B0604020202020204" pitchFamily="34" charset="0"/>
              </a:rPr>
              <a:t>止</a:t>
            </a:r>
            <a:r>
              <a:rPr lang="en-US" sz="3400" b="1" u="heavy" dirty="0">
                <a:latin typeface="Arial" panose="020B0604020202020204" pitchFamily="34" charset="0"/>
                <a:cs typeface="Arial" panose="020B0604020202020204" pitchFamily="34" charset="0"/>
              </a:rPr>
              <a:t>  </a:t>
            </a:r>
          </a:p>
        </p:txBody>
      </p:sp>
      <p:sp>
        <p:nvSpPr>
          <p:cNvPr id="7" name="文字方塊 21"/>
          <p:cNvSpPr txBox="1"/>
          <p:nvPr/>
        </p:nvSpPr>
        <p:spPr>
          <a:xfrm>
            <a:off x="4858632" y="1745530"/>
            <a:ext cx="6515820" cy="4524315"/>
          </a:xfrm>
          <a:prstGeom prst="rect">
            <a:avLst/>
          </a:prstGeom>
          <a:noFill/>
          <a:ln cap="flat">
            <a:noFill/>
          </a:ln>
        </p:spPr>
        <p:txBody>
          <a:bodyPr vert="horz" wrap="square" lIns="91440" tIns="45720" rIns="91440" bIns="45720" anchor="t" anchorCtr="0" compatLnSpc="1">
            <a:spAutoFit/>
          </a:bodyPr>
          <a:lstStyle/>
          <a:p>
            <a:pPr marL="457200" indent="-457200" algn="just" fontAlgn="auto">
              <a:lnSpc>
                <a:spcPct val="150000"/>
              </a:lnSpc>
              <a:spcBef>
                <a:spcPts val="0"/>
              </a:spcBef>
              <a:spcAft>
                <a:spcPts val="0"/>
              </a:spcAft>
              <a:buFont typeface="Wingdings" panose="05000000000000000000" pitchFamily="2" charset="2"/>
              <a:buChar char="l"/>
              <a:defRPr sz="1800" b="0" i="0" u="none" strike="noStrike" kern="0" cap="none" spc="0" baseline="0">
                <a:solidFill>
                  <a:srgbClr val="000000"/>
                </a:solidFill>
                <a:uFillTx/>
              </a:defRPr>
            </a:pPr>
            <a:r>
              <a:rPr lang="zh-TW" altLang="zh-TW" sz="2400" dirty="0">
                <a:latin typeface="Arial" panose="020B0604020202020204" pitchFamily="34" charset="0"/>
                <a:ea typeface="微軟正黑體" panose="020B0604030504040204" pitchFamily="34" charset="-120"/>
                <a:cs typeface="Arial" panose="020B0604020202020204" pitchFamily="34" charset="0"/>
              </a:rPr>
              <a:t>凡</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經</a:t>
            </a:r>
            <a:r>
              <a:rPr lang="zh-TW" altLang="en-US" sz="2400" b="1"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2400" b="1" dirty="0">
                <a:latin typeface="Arial" panose="020B0604020202020204" pitchFamily="34" charset="0"/>
                <a:ea typeface="微軟正黑體" panose="020B0604030504040204" pitchFamily="34" charset="-120"/>
                <a:cs typeface="Arial" panose="020B0604020202020204" pitchFamily="34" charset="0"/>
              </a:rPr>
              <a:t>統計</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處</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私</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大學</a:t>
            </a:r>
            <a:r>
              <a:rPr lang="zh-TW" altLang="zh-TW" sz="2400" b="1" dirty="0">
                <a:latin typeface="Arial" panose="020B0604020202020204" pitchFamily="34" charset="0"/>
                <a:ea typeface="微軟正黑體" panose="020B0604030504040204" pitchFamily="34" charset="-120"/>
                <a:cs typeface="Arial" panose="020B0604020202020204" pitchFamily="34" charset="0"/>
              </a:rPr>
              <a:t>校</a:t>
            </a:r>
            <a:r>
              <a:rPr lang="zh-TW" altLang="en-US" sz="2400" b="1" dirty="0">
                <a:latin typeface="Arial" panose="020B0604020202020204" pitchFamily="34" charset="0"/>
                <a:ea typeface="微軟正黑體" panose="020B0604030504040204" pitchFamily="34" charset="-120"/>
                <a:cs typeface="Arial" panose="020B0604020202020204" pitchFamily="34" charset="0"/>
              </a:rPr>
              <a:t>院</a:t>
            </a:r>
            <a:r>
              <a:rPr lang="zh-TW" altLang="zh-TW" sz="2400" b="1" dirty="0">
                <a:latin typeface="Arial" panose="020B0604020202020204" pitchFamily="34" charset="0"/>
                <a:ea typeface="微軟正黑體" panose="020B0604030504040204" pitchFamily="34" charset="-120"/>
                <a:cs typeface="Arial" panose="020B0604020202020204" pitchFamily="34" charset="0"/>
              </a:rPr>
              <a:t>獎補助</a:t>
            </a:r>
            <a:r>
              <a:rPr lang="zh-TW" altLang="en-US" sz="2400" b="1" dirty="0">
                <a:latin typeface="Arial" panose="020B0604020202020204" pitchFamily="34" charset="0"/>
                <a:ea typeface="微軟正黑體" panose="020B0604030504040204" pitchFamily="34" charset="-120"/>
                <a:cs typeface="Arial" panose="020B0604020202020204" pitchFamily="34" charset="0"/>
              </a:rPr>
              <a:t>小組</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大專校院校務</a:t>
            </a:r>
            <a:r>
              <a:rPr lang="zh-TW" altLang="zh-TW" sz="2400" b="1" dirty="0">
                <a:latin typeface="Arial" panose="020B0604020202020204" pitchFamily="34" charset="0"/>
                <a:ea typeface="微軟正黑體" panose="020B0604030504040204" pitchFamily="34" charset="-120"/>
                <a:cs typeface="Arial" panose="020B0604020202020204" pitchFamily="34" charset="0"/>
              </a:rPr>
              <a:t>資訊公開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平</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臺</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檢視</a:t>
            </a:r>
            <a:r>
              <a:rPr lang="zh-TW" altLang="zh-TW" sz="2400" dirty="0">
                <a:latin typeface="Arial" panose="020B0604020202020204" pitchFamily="34" charset="0"/>
                <a:ea typeface="微軟正黑體" panose="020B0604030504040204" pitchFamily="34" charset="-120"/>
                <a:cs typeface="Arial" panose="020B0604020202020204" pitchFamily="34" charset="0"/>
              </a:rPr>
              <a:t>於</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第</a:t>
            </a:r>
            <a:r>
              <a:rPr lang="en-US" altLang="zh-TW" sz="2400" u="sng" dirty="0">
                <a:latin typeface="Arial" panose="020B0604020202020204" pitchFamily="34" charset="0"/>
                <a:ea typeface="微軟正黑體" panose="020B0604030504040204" pitchFamily="34" charset="-120"/>
                <a:cs typeface="Arial" panose="020B0604020202020204" pitchFamily="34" charset="0"/>
              </a:rPr>
              <a:t>2</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次釋出</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本期</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學校所填資料有誤者</a:t>
            </a:r>
            <a:r>
              <a:rPr lang="zh-TW" altLang="zh-TW" sz="2400" dirty="0">
                <a:latin typeface="Arial" panose="020B0604020202020204" pitchFamily="34" charset="0"/>
                <a:ea typeface="微軟正黑體" panose="020B0604030504040204" pitchFamily="34" charset="-120"/>
                <a:cs typeface="Arial" panose="020B0604020202020204" pitchFamily="34" charset="0"/>
              </a:rPr>
              <a:t>，應於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11/29-11/30</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間</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提出</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「非統一時間修正」</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申請作業並上傳檢附「核章</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版</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大學校院校務資料庫資料修正對照表」</a:t>
            </a:r>
            <a:r>
              <a:rPr lang="zh-TW" altLang="zh-TW" sz="2400" dirty="0">
                <a:latin typeface="Arial" panose="020B0604020202020204" pitchFamily="34" charset="0"/>
                <a:ea typeface="微軟正黑體" panose="020B0604030504040204" pitchFamily="34" charset="-120"/>
                <a:cs typeface="Arial" panose="020B0604020202020204" pitchFamily="34" charset="0"/>
              </a:rPr>
              <a:t>，並</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30</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時前完成修正作業</a:t>
            </a:r>
            <a:r>
              <a:rPr lang="zh-TW" altLang="en-US" sz="2400" dirty="0">
                <a:solidFill>
                  <a:srgbClr val="222268"/>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2400" b="1"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8" name="表格 17"/>
          <p:cNvGraphicFramePr>
            <a:graphicFrameLocks noGrp="1"/>
          </p:cNvGraphicFramePr>
          <p:nvPr>
            <p:extLst>
              <p:ext uri="{D42A27DB-BD31-4B8C-83A1-F6EECF244321}">
                <p14:modId xmlns:p14="http://schemas.microsoft.com/office/powerpoint/2010/main" val="844502857"/>
              </p:ext>
            </p:extLst>
          </p:nvPr>
        </p:nvGraphicFramePr>
        <p:xfrm>
          <a:off x="984759" y="2445681"/>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984759" y="1883309"/>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4447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112.10】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4" y="129042"/>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509747" y="1244608"/>
            <a:ext cx="5111276"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112.12.1</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校院學生基本</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資料庫</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17"/>
          <p:cNvGraphicFramePr>
            <a:graphicFrameLocks noGrp="1"/>
          </p:cNvGraphicFramePr>
          <p:nvPr>
            <p:extLst>
              <p:ext uri="{D42A27DB-BD31-4B8C-83A1-F6EECF244321}">
                <p14:modId xmlns:p14="http://schemas.microsoft.com/office/powerpoint/2010/main" val="3397126773"/>
              </p:ext>
            </p:extLst>
          </p:nvPr>
        </p:nvGraphicFramePr>
        <p:xfrm>
          <a:off x="1721707" y="1878796"/>
          <a:ext cx="3497998" cy="2858539"/>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380125">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7645717"/>
                  </a:ext>
                </a:extLst>
              </a:tr>
            </a:tbl>
          </a:graphicData>
        </a:graphic>
      </p:graphicFrame>
      <p:sp>
        <p:nvSpPr>
          <p:cNvPr id="10" name="矩形 9"/>
          <p:cNvSpPr/>
          <p:nvPr/>
        </p:nvSpPr>
        <p:spPr>
          <a:xfrm>
            <a:off x="1705231" y="1316423"/>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112.12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417139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檢核表報部</a:t>
            </a:r>
          </a:p>
        </p:txBody>
      </p:sp>
      <p:sp>
        <p:nvSpPr>
          <p:cNvPr id="10" name="文字方塊 30"/>
          <p:cNvSpPr txBox="1">
            <a:spLocks noChangeArrowheads="1"/>
          </p:cNvSpPr>
          <p:nvPr/>
        </p:nvSpPr>
        <p:spPr bwMode="auto">
          <a:xfrm>
            <a:off x="4429167" y="1582777"/>
            <a:ext cx="7090564" cy="3365024"/>
          </a:xfrm>
          <a:prstGeom prst="rect">
            <a:avLst/>
          </a:prstGeom>
          <a:noFill/>
          <a:ln w="9525">
            <a:noFill/>
            <a:miter lim="800000"/>
            <a:headEnd/>
            <a:tailEnd/>
          </a:ln>
        </p:spPr>
        <p:txBody>
          <a:bodyPr wrap="square">
            <a:spAutoFit/>
          </a:bodyPr>
          <a:lstStyle/>
          <a:p>
            <a:pPr marL="457200" indent="-457200">
              <a:spcBef>
                <a:spcPts val="200"/>
              </a:spcBef>
              <a:spcAft>
                <a:spcPts val="200"/>
              </a:spcAft>
              <a:buClr>
                <a:srgbClr val="000000"/>
              </a:buClr>
              <a:buAutoNum type="arabicPeriod"/>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200"/>
              </a:spcBef>
              <a:spcAft>
                <a:spcPts val="200"/>
              </a:spcAft>
              <a:buClr>
                <a:srgbClr val="000000"/>
              </a:buClr>
              <a:buAutoNum type="arabicPeriod"/>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Font typeface="+mj-lt"/>
              <a:buAutoNum type="arabicParenR"/>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AutoNum type="arabicParenR"/>
              <a:defRPr/>
            </a:pPr>
            <a:r>
              <a:rPr lang="zh-TW" altLang="en-US" sz="28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FF0000"/>
                </a:solidFill>
                <a:ea typeface="微軟正黑體" panose="020B0604030504040204" pitchFamily="34" charset="-120"/>
                <a:cs typeface="Arial" panose="020B0604020202020204" pitchFamily="34" charset="0"/>
                <a:sym typeface="Wingdings 2" panose="05020102010507070707" pitchFamily="18" charset="2"/>
              </a:rPr>
              <a:t> </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1758958" y="607449"/>
            <a:ext cx="8729530" cy="877163"/>
          </a:xfrm>
          <a:prstGeom prst="rect">
            <a:avLst/>
          </a:prstGeom>
        </p:spPr>
        <p:txBody>
          <a:bodyPr wrap="square">
            <a:spAutoFit/>
          </a:bodyPr>
          <a:lstStyle/>
          <a:p>
            <a:pPr algn="ctr">
              <a:lnSpc>
                <a:spcPct val="150000"/>
              </a:lnSpc>
              <a:defRPr/>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29</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13" name="表格 17"/>
          <p:cNvGraphicFramePr>
            <a:graphicFrameLocks noGrp="1"/>
          </p:cNvGraphicFramePr>
          <p:nvPr>
            <p:extLst>
              <p:ext uri="{D42A27DB-BD31-4B8C-83A1-F6EECF244321}">
                <p14:modId xmlns:p14="http://schemas.microsoft.com/office/powerpoint/2010/main" val="3516834469"/>
              </p:ext>
            </p:extLst>
          </p:nvPr>
        </p:nvGraphicFramePr>
        <p:xfrm>
          <a:off x="696210" y="2189291"/>
          <a:ext cx="3497998" cy="2858539"/>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380125">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4</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5</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7645717"/>
                  </a:ext>
                </a:extLst>
              </a:tr>
            </a:tbl>
          </a:graphicData>
        </a:graphic>
      </p:graphicFrame>
      <p:sp>
        <p:nvSpPr>
          <p:cNvPr id="14" name="矩形 13"/>
          <p:cNvSpPr/>
          <p:nvPr/>
        </p:nvSpPr>
        <p:spPr>
          <a:xfrm>
            <a:off x="679734" y="1626918"/>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112.12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7855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88326"/>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700053032"/>
              </p:ext>
            </p:extLst>
          </p:nvPr>
        </p:nvGraphicFramePr>
        <p:xfrm>
          <a:off x="179463" y="758623"/>
          <a:ext cx="11895744" cy="5425440"/>
        </p:xfrm>
        <a:graphic>
          <a:graphicData uri="http://schemas.openxmlformats.org/drawingml/2006/table">
            <a:tbl>
              <a:tblPr firstRow="1" bandRow="1"/>
              <a:tblGrid>
                <a:gridCol w="1521150">
                  <a:extLst>
                    <a:ext uri="{9D8B030D-6E8A-4147-A177-3AD203B41FA5}">
                      <a16:colId xmlns:a16="http://schemas.microsoft.com/office/drawing/2014/main" val="20000"/>
                    </a:ext>
                  </a:extLst>
                </a:gridCol>
                <a:gridCol w="10374594">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24-A</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33</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25-1(</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91</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95</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472036332"/>
              </p:ext>
            </p:extLst>
          </p:nvPr>
        </p:nvGraphicFramePr>
        <p:xfrm>
          <a:off x="2090352" y="1406786"/>
          <a:ext cx="8099853" cy="233557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3200" b="1" kern="1200" dirty="0" smtClean="0">
                          <a:solidFill>
                            <a:schemeClr val="tx1"/>
                          </a:solidFill>
                          <a:latin typeface="微軟正黑體" panose="020B0604030504040204" pitchFamily="34" charset="-120"/>
                          <a:ea typeface="微軟正黑體" panose="020B0604030504040204" pitchFamily="34" charset="-120"/>
                          <a:cs typeface="+mn-cs"/>
                        </a:rPr>
                        <a:t>張</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Tree>
    <p:extLst>
      <p:ext uri="{BB962C8B-B14F-4D97-AF65-F5344CB8AC3E}">
        <p14:creationId xmlns:p14="http://schemas.microsoft.com/office/powerpoint/2010/main" val="244375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續</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讀境外生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2549" y="2427172"/>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教育部核定辦理「重點產業領域擴大招收僑生港澳學生及外國學生實施計畫」之學校應填報本表；若無，則免填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日現有資料。</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學年度</a:t>
            </a:r>
            <a:r>
              <a:rPr lang="zh-TW" altLang="en-US" sz="2000" dirty="0">
                <a:latin typeface="Arial" panose="020B0604020202020204" pitchFamily="34" charset="0"/>
                <a:ea typeface="微軟正黑體" panose="020B0604030504040204" pitchFamily="34" charset="-120"/>
                <a:cs typeface="Arial" panose="020B0604020202020204" pitchFamily="34" charset="0"/>
              </a:rPr>
              <a:t>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即</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為</a:t>
            </a:r>
            <a:r>
              <a:rPr lang="zh-TW" altLang="zh-TW" sz="2000" dirty="0">
                <a:latin typeface="Arial" panose="020B0604020202020204" pitchFamily="34" charset="0"/>
                <a:ea typeface="微軟正黑體" panose="020B0604030504040204" pitchFamily="34" charset="-120"/>
                <a:cs typeface="Arial" panose="020B0604020202020204" pitchFamily="34" charset="0"/>
              </a:rPr>
              <a:t>代表</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單位</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此三</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填，將由系統匯入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獲教育部</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核定辦理</a:t>
            </a:r>
            <a:r>
              <a:rPr lang="zh-TW" altLang="zh-TW" sz="2000" dirty="0">
                <a:latin typeface="Arial" panose="020B0604020202020204" pitchFamily="34" charset="0"/>
                <a:ea typeface="微軟正黑體" panose="020B0604030504040204" pitchFamily="34" charset="-120"/>
                <a:cs typeface="Arial" panose="020B0604020202020204" pitchFamily="34" charset="0"/>
              </a:rPr>
              <a:t>「重點產業領域擴大招收僑生港澳學生及外國學生實施計畫」之</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學院</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單位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學制</a:t>
            </a:r>
            <a:r>
              <a:rPr lang="zh-TW" altLang="zh-TW" sz="2000" dirty="0">
                <a:latin typeface="Arial" panose="020B0604020202020204" pitchFamily="34" charset="0"/>
                <a:ea typeface="微軟正黑體" panose="020B0604030504040204" pitchFamily="34" charset="-120"/>
                <a:cs typeface="Arial" panose="020B0604020202020204" pitchFamily="34" charset="0"/>
              </a:rPr>
              <a:t>班別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等</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資訊。</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774196498"/>
              </p:ext>
            </p:extLst>
          </p:nvPr>
        </p:nvGraphicFramePr>
        <p:xfrm>
          <a:off x="101399" y="1343281"/>
          <a:ext cx="11888347" cy="1066800"/>
        </p:xfrm>
        <a:graphic>
          <a:graphicData uri="http://schemas.openxmlformats.org/drawingml/2006/table">
            <a:tbl>
              <a:tblPr firstRow="1" firstCol="1" bandRow="1"/>
              <a:tblGrid>
                <a:gridCol w="791029">
                  <a:extLst>
                    <a:ext uri="{9D8B030D-6E8A-4147-A177-3AD203B41FA5}">
                      <a16:colId xmlns:a16="http://schemas.microsoft.com/office/drawing/2014/main" val="3527447001"/>
                    </a:ext>
                  </a:extLst>
                </a:gridCol>
                <a:gridCol w="693216">
                  <a:extLst>
                    <a:ext uri="{9D8B030D-6E8A-4147-A177-3AD203B41FA5}">
                      <a16:colId xmlns:a16="http://schemas.microsoft.com/office/drawing/2014/main" val="3896324095"/>
                    </a:ext>
                  </a:extLst>
                </a:gridCol>
                <a:gridCol w="556185">
                  <a:extLst>
                    <a:ext uri="{9D8B030D-6E8A-4147-A177-3AD203B41FA5}">
                      <a16:colId xmlns:a16="http://schemas.microsoft.com/office/drawing/2014/main" val="490491331"/>
                    </a:ext>
                  </a:extLst>
                </a:gridCol>
                <a:gridCol w="854429">
                  <a:extLst>
                    <a:ext uri="{9D8B030D-6E8A-4147-A177-3AD203B41FA5}">
                      <a16:colId xmlns:a16="http://schemas.microsoft.com/office/drawing/2014/main" val="650031647"/>
                    </a:ext>
                  </a:extLst>
                </a:gridCol>
                <a:gridCol w="1059444">
                  <a:extLst>
                    <a:ext uri="{9D8B030D-6E8A-4147-A177-3AD203B41FA5}">
                      <a16:colId xmlns:a16="http://schemas.microsoft.com/office/drawing/2014/main" val="1899045354"/>
                    </a:ext>
                  </a:extLst>
                </a:gridCol>
                <a:gridCol w="1133746">
                  <a:extLst>
                    <a:ext uri="{9D8B030D-6E8A-4147-A177-3AD203B41FA5}">
                      <a16:colId xmlns:a16="http://schemas.microsoft.com/office/drawing/2014/main" val="2108860107"/>
                    </a:ext>
                  </a:extLst>
                </a:gridCol>
                <a:gridCol w="1133746">
                  <a:extLst>
                    <a:ext uri="{9D8B030D-6E8A-4147-A177-3AD203B41FA5}">
                      <a16:colId xmlns:a16="http://schemas.microsoft.com/office/drawing/2014/main" val="3530261834"/>
                    </a:ext>
                  </a:extLst>
                </a:gridCol>
                <a:gridCol w="2369240">
                  <a:extLst>
                    <a:ext uri="{9D8B030D-6E8A-4147-A177-3AD203B41FA5}">
                      <a16:colId xmlns:a16="http://schemas.microsoft.com/office/drawing/2014/main" val="1871856339"/>
                    </a:ext>
                  </a:extLst>
                </a:gridCol>
                <a:gridCol w="1112878">
                  <a:extLst>
                    <a:ext uri="{9D8B030D-6E8A-4147-A177-3AD203B41FA5}">
                      <a16:colId xmlns:a16="http://schemas.microsoft.com/office/drawing/2014/main" val="3388277242"/>
                    </a:ext>
                  </a:extLst>
                </a:gridCol>
                <a:gridCol w="1080127">
                  <a:extLst>
                    <a:ext uri="{9D8B030D-6E8A-4147-A177-3AD203B41FA5}">
                      <a16:colId xmlns:a16="http://schemas.microsoft.com/office/drawing/2014/main" val="164673744"/>
                    </a:ext>
                  </a:extLst>
                </a:gridCol>
                <a:gridCol w="1104307">
                  <a:extLst>
                    <a:ext uri="{9D8B030D-6E8A-4147-A177-3AD203B41FA5}">
                      <a16:colId xmlns:a16="http://schemas.microsoft.com/office/drawing/2014/main" val="3715796302"/>
                    </a:ext>
                  </a:extLst>
                </a:gridCol>
              </a:tblGrid>
              <a:tr h="166370">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國際專修部華語先修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及</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期滿</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續讀學生人數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355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82547"/>
                  </a:ext>
                </a:extLst>
              </a:tr>
              <a:tr h="59309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國學生</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82657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續讀境外生數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9641" y="2584759"/>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000" lvl="1" indent="-3420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年級</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學校經教育部依「重點產業領域擴大招收僑生港澳學生及外國學生實施計畫」核定設立【國際專修部】，並開設「華語先修班」者，其就讀年級請填報【華語先修】。其餘各「單位名稱」</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例如系所</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之年級</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請參考本手冊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21</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頁</a:t>
            </a:r>
            <a:r>
              <a:rPr lang="zh-TW" altLang="zh-TW" sz="2000" dirty="0">
                <a:latin typeface="Arial" panose="020B0604020202020204" pitchFamily="34" charset="0"/>
                <a:ea typeface="微軟正黑體" panose="020B0604030504040204" pitchFamily="34" charset="-120"/>
                <a:cs typeface="Arial" panose="020B0604020202020204" pitchFamily="34" charset="0"/>
              </a:rPr>
              <a:t>「資料調查說明」之「四、年級說明」填報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latin typeface="Arial" panose="020B0604020202020204" pitchFamily="34" charset="0"/>
              <a:ea typeface="微軟正黑體" panose="020B0604030504040204" pitchFamily="34" charset="-120"/>
              <a:cs typeface="Arial" panose="020B0604020202020204" pitchFamily="34" charset="0"/>
            </a:endParaRPr>
          </a:p>
          <a:p>
            <a:pPr marL="342000" lvl="1" indent="-342000" algn="just">
              <a:lnSpc>
                <a:spcPct val="150000"/>
              </a:lnSpc>
              <a:spcBef>
                <a:spcPts val="0"/>
              </a:spcBef>
              <a:spcAft>
                <a:spcPts val="0"/>
              </a:spcAft>
              <a:buFont typeface="Wingdings" panose="05000000000000000000" pitchFamily="2" charset="2"/>
              <a:buChar char="l"/>
              <a:tabLst>
                <a:tab pos="719138"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身分類別</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與</a:t>
            </a:r>
            <a:r>
              <a:rPr lang="zh-TW" altLang="zh-TW" sz="2000" b="1" dirty="0">
                <a:latin typeface="Arial" panose="020B0604020202020204" pitchFamily="34" charset="0"/>
                <a:ea typeface="微軟正黑體" panose="020B0604030504040204" pitchFamily="34" charset="-120"/>
                <a:cs typeface="Arial" panose="020B0604020202020204" pitchFamily="34" charset="0"/>
              </a:rPr>
              <a:t>僑居地</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地區</a:t>
            </a:r>
            <a:r>
              <a:rPr lang="zh-TW" altLang="en-US" sz="2000" dirty="0">
                <a:latin typeface="Arial" panose="020B0604020202020204" pitchFamily="34" charset="0"/>
                <a:ea typeface="微軟正黑體" panose="020B0604030504040204" pitchFamily="34" charset="-120"/>
                <a:cs typeface="Arial" panose="020B0604020202020204" pitchFamily="34" charset="0"/>
              </a:rPr>
              <a:t>：請學校填報本學期調查時間</a:t>
            </a:r>
            <a:r>
              <a:rPr lang="en-US" altLang="zh-TW" sz="2000" dirty="0">
                <a:latin typeface="Arial" panose="020B0604020202020204" pitchFamily="34" charset="0"/>
                <a:ea typeface="微軟正黑體" panose="020B0604030504040204" pitchFamily="34" charset="-120"/>
                <a:cs typeface="Arial" panose="020B0604020202020204" pitchFamily="34" charset="0"/>
              </a:rPr>
              <a:t>(3</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en-US" sz="2000" dirty="0">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en-US" sz="2000" dirty="0">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就讀</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校內「國際專修部華語先修生」；及前一學年度就讀國際專修部華語先修期間或期滿後，通過「華語文能力測驗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之聽力與閱讀測驗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基礎級</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以上」續讀境外生，其</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身分類別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僑生；港澳生；外國學生</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僑居地</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等資訊。</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24202617"/>
              </p:ext>
            </p:extLst>
          </p:nvPr>
        </p:nvGraphicFramePr>
        <p:xfrm>
          <a:off x="101399" y="1260985"/>
          <a:ext cx="11905440" cy="1357000"/>
        </p:xfrm>
        <a:graphic>
          <a:graphicData uri="http://schemas.openxmlformats.org/drawingml/2006/table">
            <a:tbl>
              <a:tblPr firstRow="1" firstCol="1" bandRow="1"/>
              <a:tblGrid>
                <a:gridCol w="791986">
                  <a:extLst>
                    <a:ext uri="{9D8B030D-6E8A-4147-A177-3AD203B41FA5}">
                      <a16:colId xmlns:a16="http://schemas.microsoft.com/office/drawing/2014/main" val="3527447001"/>
                    </a:ext>
                  </a:extLst>
                </a:gridCol>
                <a:gridCol w="694055">
                  <a:extLst>
                    <a:ext uri="{9D8B030D-6E8A-4147-A177-3AD203B41FA5}">
                      <a16:colId xmlns:a16="http://schemas.microsoft.com/office/drawing/2014/main" val="3896324095"/>
                    </a:ext>
                  </a:extLst>
                </a:gridCol>
                <a:gridCol w="556858">
                  <a:extLst>
                    <a:ext uri="{9D8B030D-6E8A-4147-A177-3AD203B41FA5}">
                      <a16:colId xmlns:a16="http://schemas.microsoft.com/office/drawing/2014/main" val="490491331"/>
                    </a:ext>
                  </a:extLst>
                </a:gridCol>
                <a:gridCol w="855462">
                  <a:extLst>
                    <a:ext uri="{9D8B030D-6E8A-4147-A177-3AD203B41FA5}">
                      <a16:colId xmlns:a16="http://schemas.microsoft.com/office/drawing/2014/main" val="650031647"/>
                    </a:ext>
                  </a:extLst>
                </a:gridCol>
                <a:gridCol w="782830">
                  <a:extLst>
                    <a:ext uri="{9D8B030D-6E8A-4147-A177-3AD203B41FA5}">
                      <a16:colId xmlns:a16="http://schemas.microsoft.com/office/drawing/2014/main" val="1899045354"/>
                    </a:ext>
                  </a:extLst>
                </a:gridCol>
                <a:gridCol w="1275124">
                  <a:extLst>
                    <a:ext uri="{9D8B030D-6E8A-4147-A177-3AD203B41FA5}">
                      <a16:colId xmlns:a16="http://schemas.microsoft.com/office/drawing/2014/main" val="752499795"/>
                    </a:ext>
                  </a:extLst>
                </a:gridCol>
                <a:gridCol w="1275124">
                  <a:extLst>
                    <a:ext uri="{9D8B030D-6E8A-4147-A177-3AD203B41FA5}">
                      <a16:colId xmlns:a16="http://schemas.microsoft.com/office/drawing/2014/main" val="3530261834"/>
                    </a:ext>
                  </a:extLst>
                </a:gridCol>
                <a:gridCol w="2372699">
                  <a:extLst>
                    <a:ext uri="{9D8B030D-6E8A-4147-A177-3AD203B41FA5}">
                      <a16:colId xmlns:a16="http://schemas.microsoft.com/office/drawing/2014/main" val="1871856339"/>
                    </a:ext>
                  </a:extLst>
                </a:gridCol>
                <a:gridCol w="1114225">
                  <a:extLst>
                    <a:ext uri="{9D8B030D-6E8A-4147-A177-3AD203B41FA5}">
                      <a16:colId xmlns:a16="http://schemas.microsoft.com/office/drawing/2014/main" val="3388277242"/>
                    </a:ext>
                  </a:extLst>
                </a:gridCol>
                <a:gridCol w="1081434">
                  <a:extLst>
                    <a:ext uri="{9D8B030D-6E8A-4147-A177-3AD203B41FA5}">
                      <a16:colId xmlns:a16="http://schemas.microsoft.com/office/drawing/2014/main" val="164673744"/>
                    </a:ext>
                  </a:extLst>
                </a:gridCol>
                <a:gridCol w="1105643">
                  <a:extLst>
                    <a:ext uri="{9D8B030D-6E8A-4147-A177-3AD203B41FA5}">
                      <a16:colId xmlns:a16="http://schemas.microsoft.com/office/drawing/2014/main" val="3715796302"/>
                    </a:ext>
                  </a:extLst>
                </a:gridCol>
              </a:tblGrid>
              <a:tr h="267020">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僑居地</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國別</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地區</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國際專修部華語先修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及</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期滿</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續讀學生人數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2670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82547"/>
                  </a:ext>
                </a:extLst>
              </a:tr>
              <a:tr h="712054">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127957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續讀境外生數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9641" y="2436317"/>
            <a:ext cx="11887198" cy="432426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ts val="3000"/>
              </a:lnSpc>
              <a:buFont typeface="Wingdings" panose="05000000000000000000" pitchFamily="2" charset="2"/>
              <a:buChar char="l"/>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生</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期滿</a:t>
            </a:r>
            <a:r>
              <a:rPr lang="zh-TW" altLang="zh-TW" sz="1800" b="1" dirty="0">
                <a:latin typeface="Arial" panose="020B0604020202020204" pitchFamily="34" charset="0"/>
                <a:ea typeface="微軟正黑體" panose="020B0604030504040204" pitchFamily="34" charset="-120"/>
                <a:cs typeface="Arial" panose="020B0604020202020204" pitchFamily="34" charset="0"/>
              </a:rPr>
              <a:t>續讀學生人數</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Font typeface="+mj-lt"/>
              <a:buAutoNum type="arabicPeriod"/>
            </a:pPr>
            <a:r>
              <a:rPr lang="zh-TW" altLang="zh-TW" sz="1800" dirty="0">
                <a:latin typeface="Arial" panose="020B0604020202020204" pitchFamily="34" charset="0"/>
                <a:ea typeface="微軟正黑體" panose="020B0604030504040204" pitchFamily="34" charset="-120"/>
                <a:cs typeface="Arial" panose="020B0604020202020204" pitchFamily="34" charset="0"/>
              </a:rPr>
              <a:t>請學校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調查</a:t>
            </a:r>
            <a:r>
              <a:rPr lang="zh-TW" altLang="en-US" sz="1800" b="1" dirty="0">
                <a:latin typeface="Arial" panose="020B0604020202020204" pitchFamily="34" charset="0"/>
                <a:ea typeface="微軟正黑體" panose="020B0604030504040204" pitchFamily="34" charset="-120"/>
                <a:cs typeface="Arial" panose="020B0604020202020204" pitchFamily="34" charset="0"/>
              </a:rPr>
              <a:t>時間</a:t>
            </a:r>
            <a:r>
              <a:rPr lang="en-US" altLang="zh-TW" sz="1800" b="1" dirty="0">
                <a:latin typeface="Arial" panose="020B0604020202020204" pitchFamily="34" charset="0"/>
                <a:ea typeface="微軟正黑體" panose="020B0604030504040204" pitchFamily="34" charset="-120"/>
                <a:cs typeface="Arial" panose="020B0604020202020204" pitchFamily="34" charset="0"/>
              </a:rPr>
              <a:t>(3</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latin typeface="Arial" panose="020B0604020202020204" pitchFamily="34" charset="0"/>
                <a:ea typeface="微軟正黑體" panose="020B0604030504040204" pitchFamily="34" charset="-120"/>
                <a:cs typeface="Arial" panose="020B0604020202020204" pitchFamily="34" charset="0"/>
              </a:rPr>
              <a:t>15</a:t>
            </a:r>
            <a:r>
              <a:rPr lang="zh-TW" altLang="en-US" sz="1800" b="1" dirty="0">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latin typeface="Arial" panose="020B0604020202020204" pitchFamily="34" charset="0"/>
                <a:ea typeface="微軟正黑體" panose="020B0604030504040204" pitchFamily="34" charset="-120"/>
                <a:cs typeface="Arial" panose="020B0604020202020204" pitchFamily="34" charset="0"/>
              </a:rPr>
              <a:t>10</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latin typeface="Arial" panose="020B0604020202020204" pitchFamily="34" charset="0"/>
                <a:ea typeface="微軟正黑體" panose="020B0604030504040204" pitchFamily="34" charset="-120"/>
                <a:cs typeface="Arial" panose="020B0604020202020204" pitchFamily="34" charset="0"/>
              </a:rPr>
              <a:t>15</a:t>
            </a:r>
            <a:r>
              <a:rPr lang="zh-TW" altLang="en-US" sz="1800" b="1" dirty="0">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就讀</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校內「</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專修部華語先</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修</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生」及前一學年度就讀</a:t>
            </a:r>
            <a:r>
              <a:rPr lang="zh-TW" altLang="zh-TW" sz="1800" b="1" dirty="0">
                <a:latin typeface="Arial" panose="020B0604020202020204" pitchFamily="34" charset="0"/>
                <a:ea typeface="微軟正黑體" panose="020B0604030504040204" pitchFamily="34" charset="-120"/>
                <a:cs typeface="Arial" panose="020B0604020202020204" pitchFamily="34" charset="0"/>
              </a:rPr>
              <a:t>國際專修部華語先</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修</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期間或期滿後</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通過「華語文能力</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測驗</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聽力與閱讀測驗『基礎級</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』以上」之僑生、港澳生、外國學生</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於調查</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時間</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續讀所錄取學系</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之【男、女】學生數</a:t>
            </a:r>
            <a:r>
              <a:rPr lang="zh-TW" altLang="zh-TW" sz="1800" dirty="0">
                <a:latin typeface="Arial" panose="020B0604020202020204" pitchFamily="34" charset="0"/>
                <a:ea typeface="微軟正黑體" panose="020B0604030504040204" pitchFamily="34" charset="-120"/>
                <a:cs typeface="Arial" panose="020B0604020202020204" pitchFamily="34" charset="0"/>
              </a:rPr>
              <a:t>，包含「進入系所原生班別」及「續留國際專修部專班」，但</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包括休</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保留入學</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資格</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Font typeface="+mj-lt"/>
              <a:buAutoNum type="arabicPeriod"/>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華語</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文</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能力</a:t>
            </a:r>
            <a:r>
              <a:rPr lang="zh-TW" altLang="zh-TW" sz="1800" dirty="0">
                <a:latin typeface="Arial" panose="020B0604020202020204" pitchFamily="34" charset="0"/>
                <a:ea typeface="微軟正黑體" panose="020B0604030504040204" pitchFamily="34" charset="-120"/>
                <a:cs typeface="Arial" panose="020B0604020202020204" pitchFamily="34" charset="0"/>
              </a:rPr>
              <a:t>測驗</a:t>
            </a:r>
            <a:r>
              <a:rPr lang="en-US" altLang="zh-TW" sz="1800" dirty="0">
                <a:latin typeface="Arial" panose="020B0604020202020204" pitchFamily="34" charset="0"/>
                <a:ea typeface="微軟正黑體" panose="020B0604030504040204" pitchFamily="34" charset="-120"/>
                <a:cs typeface="Arial" panose="020B0604020202020204" pitchFamily="34" charset="0"/>
              </a:rPr>
              <a:t>(TOCFL)</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等級，</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latin typeface="Arial" panose="020B0604020202020204" pitchFamily="34" charset="0"/>
                <a:ea typeface="微軟正黑體" panose="020B0604030504040204" pitchFamily="34" charset="-120"/>
                <a:cs typeface="Arial" panose="020B0604020202020204" pitchFamily="34" charset="0"/>
              </a:rPr>
              <a:t>參考國家華語測驗推動工作委員會「</a:t>
            </a:r>
            <a:r>
              <a:rPr lang="en-US" altLang="zh-TW" sz="1800" dirty="0">
                <a:latin typeface="Arial" panose="020B0604020202020204" pitchFamily="34" charset="0"/>
                <a:ea typeface="微軟正黑體" panose="020B0604030504040204" pitchFamily="34" charset="-120"/>
                <a:cs typeface="Arial" panose="020B0604020202020204" pitchFamily="34" charset="0"/>
              </a:rPr>
              <a:t>CEFR</a:t>
            </a:r>
            <a:r>
              <a:rPr lang="zh-TW" altLang="zh-TW" sz="1800" dirty="0">
                <a:latin typeface="Arial" panose="020B0604020202020204" pitchFamily="34" charset="0"/>
                <a:ea typeface="微軟正黑體" panose="020B0604030504040204" pitchFamily="34" charset="-120"/>
                <a:cs typeface="Arial" panose="020B0604020202020204" pitchFamily="34" charset="0"/>
              </a:rPr>
              <a:t>歐洲共同語文參考標準」之對照，網址為</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https://</a:t>
            </a:r>
            <a:r>
              <a:rPr lang="en-US" altLang="zh-TW" sz="1800" u="sng" dirty="0" smtClean="0">
                <a:latin typeface="Arial" panose="020B0604020202020204" pitchFamily="34" charset="0"/>
                <a:ea typeface="微軟正黑體" panose="020B0604030504040204" pitchFamily="34" charset="-120"/>
                <a:cs typeface="Arial" panose="020B0604020202020204" pitchFamily="34" charset="0"/>
              </a:rPr>
              <a:t>tocfl.edu.tw/index.php/test/reading/list/8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Clr>
                <a:schemeClr val="tx1"/>
              </a:buClr>
              <a:buFont typeface="+mj-lt"/>
              <a:buAutoNum type="arabicPeriod"/>
            </a:pP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本</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表所填國際專修部僑生總人數應小於「學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僑生及港澳生學生」之僑生總人數；國際專修部港澳生總人數應小於「學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僑生及港澳生學生」之港澳生總人數；國際專修部</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外國</a:t>
            </a:r>
            <a:r>
              <a:rPr lang="zh-TW" altLang="en-US"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總</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人數應</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小於</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外國學生」之依就學辦法來臺外國學生總人數。 </a:t>
            </a:r>
            <a:endPar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923005599"/>
              </p:ext>
            </p:extLst>
          </p:nvPr>
        </p:nvGraphicFramePr>
        <p:xfrm>
          <a:off x="101399" y="1260985"/>
          <a:ext cx="11905437" cy="1169895"/>
        </p:xfrm>
        <a:graphic>
          <a:graphicData uri="http://schemas.openxmlformats.org/drawingml/2006/table">
            <a:tbl>
              <a:tblPr firstRow="1" firstCol="1" bandRow="1"/>
              <a:tblGrid>
                <a:gridCol w="792166">
                  <a:extLst>
                    <a:ext uri="{9D8B030D-6E8A-4147-A177-3AD203B41FA5}">
                      <a16:colId xmlns:a16="http://schemas.microsoft.com/office/drawing/2014/main" val="3527447001"/>
                    </a:ext>
                  </a:extLst>
                </a:gridCol>
                <a:gridCol w="694213">
                  <a:extLst>
                    <a:ext uri="{9D8B030D-6E8A-4147-A177-3AD203B41FA5}">
                      <a16:colId xmlns:a16="http://schemas.microsoft.com/office/drawing/2014/main" val="3896324095"/>
                    </a:ext>
                  </a:extLst>
                </a:gridCol>
                <a:gridCol w="556984">
                  <a:extLst>
                    <a:ext uri="{9D8B030D-6E8A-4147-A177-3AD203B41FA5}">
                      <a16:colId xmlns:a16="http://schemas.microsoft.com/office/drawing/2014/main" val="490491331"/>
                    </a:ext>
                  </a:extLst>
                </a:gridCol>
                <a:gridCol w="855657">
                  <a:extLst>
                    <a:ext uri="{9D8B030D-6E8A-4147-A177-3AD203B41FA5}">
                      <a16:colId xmlns:a16="http://schemas.microsoft.com/office/drawing/2014/main" val="650031647"/>
                    </a:ext>
                  </a:extLst>
                </a:gridCol>
                <a:gridCol w="1060967">
                  <a:extLst>
                    <a:ext uri="{9D8B030D-6E8A-4147-A177-3AD203B41FA5}">
                      <a16:colId xmlns:a16="http://schemas.microsoft.com/office/drawing/2014/main" val="1899045354"/>
                    </a:ext>
                  </a:extLst>
                </a:gridCol>
                <a:gridCol w="1135376">
                  <a:extLst>
                    <a:ext uri="{9D8B030D-6E8A-4147-A177-3AD203B41FA5}">
                      <a16:colId xmlns:a16="http://schemas.microsoft.com/office/drawing/2014/main" val="847781334"/>
                    </a:ext>
                  </a:extLst>
                </a:gridCol>
                <a:gridCol w="1135376">
                  <a:extLst>
                    <a:ext uri="{9D8B030D-6E8A-4147-A177-3AD203B41FA5}">
                      <a16:colId xmlns:a16="http://schemas.microsoft.com/office/drawing/2014/main" val="3530261834"/>
                    </a:ext>
                  </a:extLst>
                </a:gridCol>
                <a:gridCol w="2372646">
                  <a:extLst>
                    <a:ext uri="{9D8B030D-6E8A-4147-A177-3AD203B41FA5}">
                      <a16:colId xmlns:a16="http://schemas.microsoft.com/office/drawing/2014/main" val="1871856339"/>
                    </a:ext>
                  </a:extLst>
                </a:gridCol>
                <a:gridCol w="1114478">
                  <a:extLst>
                    <a:ext uri="{9D8B030D-6E8A-4147-A177-3AD203B41FA5}">
                      <a16:colId xmlns:a16="http://schemas.microsoft.com/office/drawing/2014/main" val="3388277242"/>
                    </a:ext>
                  </a:extLst>
                </a:gridCol>
                <a:gridCol w="1081679">
                  <a:extLst>
                    <a:ext uri="{9D8B030D-6E8A-4147-A177-3AD203B41FA5}">
                      <a16:colId xmlns:a16="http://schemas.microsoft.com/office/drawing/2014/main" val="164673744"/>
                    </a:ext>
                  </a:extLst>
                </a:gridCol>
                <a:gridCol w="1105895">
                  <a:extLst>
                    <a:ext uri="{9D8B030D-6E8A-4147-A177-3AD203B41FA5}">
                      <a16:colId xmlns:a16="http://schemas.microsoft.com/office/drawing/2014/main" val="3715796302"/>
                    </a:ext>
                  </a:extLst>
                </a:gridCol>
              </a:tblGrid>
              <a:tr h="331695">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國際專修部華語先修</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期滿</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續讀學生人數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355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8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14582547"/>
                  </a:ext>
                </a:extLst>
              </a:tr>
              <a:tr h="59309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91854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112.10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3488833489"/>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5-5.</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專修部華語先修生續讀一年級境外生數及其華語能力測驗結果</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694486"/>
            <a:ext cx="11887198"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經教育部核定辦理「重點產業領域擴大招收僑生港澳學生及外國學生實施計畫」匯入該學系</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之【學士班別】之學校，請填報本表；若無，則免填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en-US" sz="2000" b="1" dirty="0">
                <a:latin typeface="Arial" panose="020B0604020202020204" pitchFamily="34" charset="0"/>
                <a:ea typeface="微軟正黑體" panose="020B0604030504040204" pitchFamily="34" charset="-120"/>
                <a:cs typeface="Arial" panose="020B0604020202020204" pitchFamily="34" charset="0"/>
              </a:rPr>
              <a:t>度</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日現有資料</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 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a:t>
            </a:r>
            <a:r>
              <a:rPr lang="zh-TW" altLang="en-US" sz="2000" dirty="0">
                <a:latin typeface="Arial" panose="020B0604020202020204" pitchFamily="34" charset="0"/>
                <a:ea typeface="微軟正黑體" panose="020B0604030504040204" pitchFamily="34" charset="-120"/>
                <a:cs typeface="Arial" panose="020B0604020202020204" pitchFamily="34" charset="0"/>
              </a:rPr>
              <a:t>上</a:t>
            </a:r>
            <a:r>
              <a:rPr lang="zh-TW" altLang="zh-TW" sz="2000" dirty="0">
                <a:latin typeface="Arial" panose="020B0604020202020204" pitchFamily="34" charset="0"/>
                <a:ea typeface="微軟正黑體" panose="020B0604030504040204" pitchFamily="34" charset="-120"/>
                <a:cs typeface="Arial" panose="020B0604020202020204" pitchFamily="34" charset="0"/>
              </a:rPr>
              <a:t>學期</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即</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為代表。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身分</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類別</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僑居</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地</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地區</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此五</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由系統匯入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「學</a:t>
            </a:r>
            <a:r>
              <a:rPr lang="en-US" altLang="zh-TW" sz="2000" dirty="0">
                <a:latin typeface="Arial" panose="020B0604020202020204" pitchFamily="34" charset="0"/>
                <a:ea typeface="微軟正黑體" panose="020B0604030504040204" pitchFamily="34" charset="-120"/>
                <a:cs typeface="Arial" panose="020B0604020202020204" pitchFamily="34" charset="0"/>
              </a:rPr>
              <a:t>5-4</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續</a:t>
            </a:r>
            <a:r>
              <a:rPr lang="zh-TW" altLang="zh-TW" sz="2000" dirty="0">
                <a:latin typeface="Arial" panose="020B0604020202020204" pitchFamily="34" charset="0"/>
                <a:ea typeface="微軟正黑體" panose="020B0604030504040204" pitchFamily="34" charset="-120"/>
                <a:cs typeface="Arial" panose="020B0604020202020204" pitchFamily="34" charset="0"/>
              </a:rPr>
              <a:t>讀境外生數」之「學院</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身分</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類別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a:latin typeface="Arial" panose="020B0604020202020204" pitchFamily="34" charset="0"/>
                <a:ea typeface="微軟正黑體" panose="020B0604030504040204" pitchFamily="34" charset="-120"/>
                <a:cs typeface="Arial" panose="020B0604020202020204" pitchFamily="34" charset="0"/>
              </a:rPr>
              <a:t>僑居地</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地區」資料</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8340106"/>
              </p:ext>
            </p:extLst>
          </p:nvPr>
        </p:nvGraphicFramePr>
        <p:xfrm>
          <a:off x="162371" y="1240132"/>
          <a:ext cx="11887199" cy="1475972"/>
        </p:xfrm>
        <a:graphic>
          <a:graphicData uri="http://schemas.openxmlformats.org/drawingml/2006/table">
            <a:tbl>
              <a:tblPr firstRow="1" firstCol="1" bandRow="1"/>
              <a:tblGrid>
                <a:gridCol w="837487">
                  <a:extLst>
                    <a:ext uri="{9D8B030D-6E8A-4147-A177-3AD203B41FA5}">
                      <a16:colId xmlns:a16="http://schemas.microsoft.com/office/drawing/2014/main" val="135446779"/>
                    </a:ext>
                  </a:extLst>
                </a:gridCol>
                <a:gridCol w="546931">
                  <a:extLst>
                    <a:ext uri="{9D8B030D-6E8A-4147-A177-3AD203B41FA5}">
                      <a16:colId xmlns:a16="http://schemas.microsoft.com/office/drawing/2014/main" val="2087094268"/>
                    </a:ext>
                  </a:extLst>
                </a:gridCol>
                <a:gridCol w="632389">
                  <a:extLst>
                    <a:ext uri="{9D8B030D-6E8A-4147-A177-3AD203B41FA5}">
                      <a16:colId xmlns:a16="http://schemas.microsoft.com/office/drawing/2014/main" val="480221039"/>
                    </a:ext>
                  </a:extLst>
                </a:gridCol>
                <a:gridCol w="1144194">
                  <a:extLst>
                    <a:ext uri="{9D8B030D-6E8A-4147-A177-3AD203B41FA5}">
                      <a16:colId xmlns:a16="http://schemas.microsoft.com/office/drawing/2014/main" val="2650818691"/>
                    </a:ext>
                  </a:extLst>
                </a:gridCol>
                <a:gridCol w="785303">
                  <a:extLst>
                    <a:ext uri="{9D8B030D-6E8A-4147-A177-3AD203B41FA5}">
                      <a16:colId xmlns:a16="http://schemas.microsoft.com/office/drawing/2014/main" val="1770592398"/>
                    </a:ext>
                  </a:extLst>
                </a:gridCol>
                <a:gridCol w="1334996">
                  <a:extLst>
                    <a:ext uri="{9D8B030D-6E8A-4147-A177-3AD203B41FA5}">
                      <a16:colId xmlns:a16="http://schemas.microsoft.com/office/drawing/2014/main" val="3185401411"/>
                    </a:ext>
                  </a:extLst>
                </a:gridCol>
                <a:gridCol w="2144243">
                  <a:extLst>
                    <a:ext uri="{9D8B030D-6E8A-4147-A177-3AD203B41FA5}">
                      <a16:colId xmlns:a16="http://schemas.microsoft.com/office/drawing/2014/main" val="883116025"/>
                    </a:ext>
                  </a:extLst>
                </a:gridCol>
                <a:gridCol w="1129663">
                  <a:extLst>
                    <a:ext uri="{9D8B030D-6E8A-4147-A177-3AD203B41FA5}">
                      <a16:colId xmlns:a16="http://schemas.microsoft.com/office/drawing/2014/main" val="2370654911"/>
                    </a:ext>
                  </a:extLst>
                </a:gridCol>
                <a:gridCol w="667348">
                  <a:extLst>
                    <a:ext uri="{9D8B030D-6E8A-4147-A177-3AD203B41FA5}">
                      <a16:colId xmlns:a16="http://schemas.microsoft.com/office/drawing/2014/main" val="302275858"/>
                    </a:ext>
                  </a:extLst>
                </a:gridCol>
                <a:gridCol w="664974">
                  <a:extLst>
                    <a:ext uri="{9D8B030D-6E8A-4147-A177-3AD203B41FA5}">
                      <a16:colId xmlns:a16="http://schemas.microsoft.com/office/drawing/2014/main" val="2803580438"/>
                    </a:ext>
                  </a:extLst>
                </a:gridCol>
                <a:gridCol w="666557">
                  <a:extLst>
                    <a:ext uri="{9D8B030D-6E8A-4147-A177-3AD203B41FA5}">
                      <a16:colId xmlns:a16="http://schemas.microsoft.com/office/drawing/2014/main" val="3509444469"/>
                    </a:ext>
                  </a:extLst>
                </a:gridCol>
                <a:gridCol w="666557">
                  <a:extLst>
                    <a:ext uri="{9D8B030D-6E8A-4147-A177-3AD203B41FA5}">
                      <a16:colId xmlns:a16="http://schemas.microsoft.com/office/drawing/2014/main" val="1968791594"/>
                    </a:ext>
                  </a:extLst>
                </a:gridCol>
                <a:gridCol w="666557">
                  <a:extLst>
                    <a:ext uri="{9D8B030D-6E8A-4147-A177-3AD203B41FA5}">
                      <a16:colId xmlns:a16="http://schemas.microsoft.com/office/drawing/2014/main" val="1552614798"/>
                    </a:ext>
                  </a:extLst>
                </a:gridCol>
              </a:tblGrid>
              <a:tr h="305768">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僑居地</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國別</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地區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6">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續讀學生數及其華語文能力測驗等級結果</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0452605"/>
                  </a:ext>
                </a:extLst>
              </a:tr>
              <a:tr h="20886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級小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華語文能力測驗</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(TOCFL)</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等級</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88414025"/>
                  </a:ext>
                </a:extLst>
              </a:tr>
              <a:tr h="20886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A2</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B1</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B2</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C2</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25082"/>
                  </a:ext>
                </a:extLst>
              </a:tr>
              <a:tr h="713004">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94015"/>
                  </a:ext>
                </a:extLst>
              </a:tr>
            </a:tbl>
          </a:graphicData>
        </a:graphic>
      </p:graphicFrame>
    </p:spTree>
    <p:extLst>
      <p:ext uri="{BB962C8B-B14F-4D97-AF65-F5344CB8AC3E}">
        <p14:creationId xmlns:p14="http://schemas.microsoft.com/office/powerpoint/2010/main" val="45582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5-5.</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專修部華語先修生續讀一年級境外生數及其華語能力測驗結果</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760464"/>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等級</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填報前一學年</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度就讀</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通過</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之聽力與閱讀測驗</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『基礎級</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於調查時間</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續讀一年級僑生、港澳生及外國學生人數及其通過華語文能力測驗達【</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B1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B2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C1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C2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】等級結果</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數據</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應</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等於本期（</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月</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5-4.</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國際專修部</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華語</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先修生</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續讀境外生</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」之一年級總人數。</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請參考</a:t>
            </a:r>
            <a:r>
              <a:rPr lang="zh-TW" altLang="zh-TW" sz="2000" dirty="0">
                <a:latin typeface="Arial" panose="020B0604020202020204" pitchFamily="34" charset="0"/>
                <a:ea typeface="微軟正黑體" panose="020B0604030504040204" pitchFamily="34" charset="-120"/>
                <a:cs typeface="Arial" panose="020B0604020202020204" pitchFamily="34" charset="0"/>
              </a:rPr>
              <a:t>國家華語測驗推動工作委員會「</a:t>
            </a:r>
            <a:r>
              <a:rPr lang="en-US" altLang="zh-TW" sz="2000" dirty="0">
                <a:latin typeface="Arial" panose="020B0604020202020204" pitchFamily="34" charset="0"/>
                <a:ea typeface="微軟正黑體" panose="020B0604030504040204" pitchFamily="34" charset="-120"/>
                <a:cs typeface="Arial" panose="020B0604020202020204" pitchFamily="34" charset="0"/>
              </a:rPr>
              <a:t>CEFR</a:t>
            </a:r>
            <a:r>
              <a:rPr lang="zh-TW" altLang="zh-TW" sz="2000" dirty="0">
                <a:latin typeface="Arial" panose="020B0604020202020204" pitchFamily="34" charset="0"/>
                <a:ea typeface="微軟正黑體" panose="020B0604030504040204" pitchFamily="34" charset="-120"/>
                <a:cs typeface="Arial" panose="020B0604020202020204" pitchFamily="34" charset="0"/>
              </a:rPr>
              <a:t>歐洲共同語文參考標準」之對照，</a:t>
            </a:r>
            <a:r>
              <a:rPr lang="zh-TW" altLang="en-US" sz="2000" dirty="0">
                <a:latin typeface="Arial" panose="020B0604020202020204" pitchFamily="34" charset="0"/>
                <a:ea typeface="微軟正黑體" panose="020B0604030504040204" pitchFamily="34" charset="-120"/>
                <a:cs typeface="Arial" panose="020B0604020202020204" pitchFamily="34" charset="0"/>
              </a:rPr>
              <a:t>網址為</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https://tocfl.edu.tw/index.php/test/reading/list/8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98590017"/>
              </p:ext>
            </p:extLst>
          </p:nvPr>
        </p:nvGraphicFramePr>
        <p:xfrm>
          <a:off x="162371" y="1212700"/>
          <a:ext cx="11887199" cy="1611258"/>
        </p:xfrm>
        <a:graphic>
          <a:graphicData uri="http://schemas.openxmlformats.org/drawingml/2006/table">
            <a:tbl>
              <a:tblPr firstRow="1" firstCol="1" bandRow="1"/>
              <a:tblGrid>
                <a:gridCol w="1129663">
                  <a:extLst>
                    <a:ext uri="{9D8B030D-6E8A-4147-A177-3AD203B41FA5}">
                      <a16:colId xmlns:a16="http://schemas.microsoft.com/office/drawing/2014/main" val="135446779"/>
                    </a:ext>
                  </a:extLst>
                </a:gridCol>
                <a:gridCol w="496356">
                  <a:extLst>
                    <a:ext uri="{9D8B030D-6E8A-4147-A177-3AD203B41FA5}">
                      <a16:colId xmlns:a16="http://schemas.microsoft.com/office/drawing/2014/main" val="2087094268"/>
                    </a:ext>
                  </a:extLst>
                </a:gridCol>
                <a:gridCol w="496356">
                  <a:extLst>
                    <a:ext uri="{9D8B030D-6E8A-4147-A177-3AD203B41FA5}">
                      <a16:colId xmlns:a16="http://schemas.microsoft.com/office/drawing/2014/main" val="480221039"/>
                    </a:ext>
                  </a:extLst>
                </a:gridCol>
                <a:gridCol w="1038626">
                  <a:extLst>
                    <a:ext uri="{9D8B030D-6E8A-4147-A177-3AD203B41FA5}">
                      <a16:colId xmlns:a16="http://schemas.microsoft.com/office/drawing/2014/main" val="2650818691"/>
                    </a:ext>
                  </a:extLst>
                </a:gridCol>
                <a:gridCol w="785303">
                  <a:extLst>
                    <a:ext uri="{9D8B030D-6E8A-4147-A177-3AD203B41FA5}">
                      <a16:colId xmlns:a16="http://schemas.microsoft.com/office/drawing/2014/main" val="1770592398"/>
                    </a:ext>
                  </a:extLst>
                </a:gridCol>
                <a:gridCol w="1234952">
                  <a:extLst>
                    <a:ext uri="{9D8B030D-6E8A-4147-A177-3AD203B41FA5}">
                      <a16:colId xmlns:a16="http://schemas.microsoft.com/office/drawing/2014/main" val="3185401411"/>
                    </a:ext>
                  </a:extLst>
                </a:gridCol>
                <a:gridCol w="2244287">
                  <a:extLst>
                    <a:ext uri="{9D8B030D-6E8A-4147-A177-3AD203B41FA5}">
                      <a16:colId xmlns:a16="http://schemas.microsoft.com/office/drawing/2014/main" val="883116025"/>
                    </a:ext>
                  </a:extLst>
                </a:gridCol>
                <a:gridCol w="1129663">
                  <a:extLst>
                    <a:ext uri="{9D8B030D-6E8A-4147-A177-3AD203B41FA5}">
                      <a16:colId xmlns:a16="http://schemas.microsoft.com/office/drawing/2014/main" val="2370654911"/>
                    </a:ext>
                  </a:extLst>
                </a:gridCol>
                <a:gridCol w="667348">
                  <a:extLst>
                    <a:ext uri="{9D8B030D-6E8A-4147-A177-3AD203B41FA5}">
                      <a16:colId xmlns:a16="http://schemas.microsoft.com/office/drawing/2014/main" val="302275858"/>
                    </a:ext>
                  </a:extLst>
                </a:gridCol>
                <a:gridCol w="664974">
                  <a:extLst>
                    <a:ext uri="{9D8B030D-6E8A-4147-A177-3AD203B41FA5}">
                      <a16:colId xmlns:a16="http://schemas.microsoft.com/office/drawing/2014/main" val="2803580438"/>
                    </a:ext>
                  </a:extLst>
                </a:gridCol>
                <a:gridCol w="666557">
                  <a:extLst>
                    <a:ext uri="{9D8B030D-6E8A-4147-A177-3AD203B41FA5}">
                      <a16:colId xmlns:a16="http://schemas.microsoft.com/office/drawing/2014/main" val="3509444469"/>
                    </a:ext>
                  </a:extLst>
                </a:gridCol>
                <a:gridCol w="666557">
                  <a:extLst>
                    <a:ext uri="{9D8B030D-6E8A-4147-A177-3AD203B41FA5}">
                      <a16:colId xmlns:a16="http://schemas.microsoft.com/office/drawing/2014/main" val="1968791594"/>
                    </a:ext>
                  </a:extLst>
                </a:gridCol>
                <a:gridCol w="666557">
                  <a:extLst>
                    <a:ext uri="{9D8B030D-6E8A-4147-A177-3AD203B41FA5}">
                      <a16:colId xmlns:a16="http://schemas.microsoft.com/office/drawing/2014/main" val="1552614798"/>
                    </a:ext>
                  </a:extLst>
                </a:gridCol>
              </a:tblGrid>
              <a:tr h="376818">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續讀學生數及其華語文能力測驗等級結果</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0452605"/>
                  </a:ext>
                </a:extLst>
              </a:tr>
              <a:tr h="1727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級小</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華語文能力測驗</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(TOCFL)</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等級</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88414025"/>
                  </a:ext>
                </a:extLst>
              </a:tr>
              <a:tr h="444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A2</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B1</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B2</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C2</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15325082"/>
                  </a:ext>
                </a:extLst>
              </a:tr>
              <a:tr h="38100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學士班</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系統匯入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600394015"/>
                  </a:ext>
                </a:extLst>
              </a:tr>
            </a:tbl>
          </a:graphicData>
        </a:graphic>
      </p:graphicFrame>
    </p:spTree>
    <p:extLst>
      <p:ext uri="{BB962C8B-B14F-4D97-AF65-F5344CB8AC3E}">
        <p14:creationId xmlns:p14="http://schemas.microsoft.com/office/powerpoint/2010/main" val="2897533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217144"/>
            <a:ext cx="11887198"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latin typeface="Arial" panose="020B0604020202020204" pitchFamily="34" charset="0"/>
                <a:ea typeface="微軟正黑體" panose="020B0604030504040204" pitchFamily="34" charset="-120"/>
                <a:cs typeface="Arial" panose="020B0604020202020204" pitchFamily="34" charset="0"/>
              </a:rPr>
              <a:t>行業別</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該實習機構之行業別請參考行政院</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最新</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修訂「行業標準分類」填報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。若實習機構為「境外機構」者，亦請學校統整，並依機構類型填報其【行業別】。</a:t>
            </a:r>
          </a:p>
        </p:txBody>
      </p:sp>
      <p:graphicFrame>
        <p:nvGraphicFramePr>
          <p:cNvPr id="2" name="表格 1"/>
          <p:cNvGraphicFramePr>
            <a:graphicFrameLocks noGrp="1"/>
          </p:cNvGraphicFramePr>
          <p:nvPr>
            <p:extLst>
              <p:ext uri="{D42A27DB-BD31-4B8C-83A1-F6EECF244321}">
                <p14:modId xmlns:p14="http://schemas.microsoft.com/office/powerpoint/2010/main" val="668666779"/>
              </p:ext>
            </p:extLst>
          </p:nvPr>
        </p:nvGraphicFramePr>
        <p:xfrm>
          <a:off x="162371" y="950583"/>
          <a:ext cx="11887198" cy="1244817"/>
        </p:xfrm>
        <a:graphic>
          <a:graphicData uri="http://schemas.openxmlformats.org/drawingml/2006/table">
            <a:tbl>
              <a:tblPr firstRow="1" firstCol="1" bandRow="1"/>
              <a:tblGrid>
                <a:gridCol w="288295">
                  <a:extLst>
                    <a:ext uri="{9D8B030D-6E8A-4147-A177-3AD203B41FA5}">
                      <a16:colId xmlns:a16="http://schemas.microsoft.com/office/drawing/2014/main" val="511693825"/>
                    </a:ext>
                  </a:extLst>
                </a:gridCol>
                <a:gridCol w="302287">
                  <a:extLst>
                    <a:ext uri="{9D8B030D-6E8A-4147-A177-3AD203B41FA5}">
                      <a16:colId xmlns:a16="http://schemas.microsoft.com/office/drawing/2014/main" val="3842227354"/>
                    </a:ext>
                  </a:extLst>
                </a:gridCol>
                <a:gridCol w="246309">
                  <a:extLst>
                    <a:ext uri="{9D8B030D-6E8A-4147-A177-3AD203B41FA5}">
                      <a16:colId xmlns:a16="http://schemas.microsoft.com/office/drawing/2014/main" val="3613480680"/>
                    </a:ext>
                  </a:extLst>
                </a:gridCol>
                <a:gridCol w="268700">
                  <a:extLst>
                    <a:ext uri="{9D8B030D-6E8A-4147-A177-3AD203B41FA5}">
                      <a16:colId xmlns:a16="http://schemas.microsoft.com/office/drawing/2014/main" val="3864559376"/>
                    </a:ext>
                  </a:extLst>
                </a:gridCol>
                <a:gridCol w="279896">
                  <a:extLst>
                    <a:ext uri="{9D8B030D-6E8A-4147-A177-3AD203B41FA5}">
                      <a16:colId xmlns:a16="http://schemas.microsoft.com/office/drawing/2014/main" val="2136744006"/>
                    </a:ext>
                  </a:extLst>
                </a:gridCol>
                <a:gridCol w="929258">
                  <a:extLst>
                    <a:ext uri="{9D8B030D-6E8A-4147-A177-3AD203B41FA5}">
                      <a16:colId xmlns:a16="http://schemas.microsoft.com/office/drawing/2014/main" val="28517235"/>
                    </a:ext>
                  </a:extLst>
                </a:gridCol>
                <a:gridCol w="761319">
                  <a:extLst>
                    <a:ext uri="{9D8B030D-6E8A-4147-A177-3AD203B41FA5}">
                      <a16:colId xmlns:a16="http://schemas.microsoft.com/office/drawing/2014/main" val="604419602"/>
                    </a:ext>
                  </a:extLst>
                </a:gridCol>
                <a:gridCol w="794906">
                  <a:extLst>
                    <a:ext uri="{9D8B030D-6E8A-4147-A177-3AD203B41FA5}">
                      <a16:colId xmlns:a16="http://schemas.microsoft.com/office/drawing/2014/main" val="2111601522"/>
                    </a:ext>
                  </a:extLst>
                </a:gridCol>
                <a:gridCol w="694143">
                  <a:extLst>
                    <a:ext uri="{9D8B030D-6E8A-4147-A177-3AD203B41FA5}">
                      <a16:colId xmlns:a16="http://schemas.microsoft.com/office/drawing/2014/main" val="2995103305"/>
                    </a:ext>
                  </a:extLst>
                </a:gridCol>
                <a:gridCol w="638164">
                  <a:extLst>
                    <a:ext uri="{9D8B030D-6E8A-4147-A177-3AD203B41FA5}">
                      <a16:colId xmlns:a16="http://schemas.microsoft.com/office/drawing/2014/main" val="2821809767"/>
                    </a:ext>
                  </a:extLst>
                </a:gridCol>
                <a:gridCol w="1321110">
                  <a:extLst>
                    <a:ext uri="{9D8B030D-6E8A-4147-A177-3AD203B41FA5}">
                      <a16:colId xmlns:a16="http://schemas.microsoft.com/office/drawing/2014/main" val="2438653924"/>
                    </a:ext>
                  </a:extLst>
                </a:gridCol>
                <a:gridCol w="1119587">
                  <a:extLst>
                    <a:ext uri="{9D8B030D-6E8A-4147-A177-3AD203B41FA5}">
                      <a16:colId xmlns:a16="http://schemas.microsoft.com/office/drawing/2014/main" val="3782055955"/>
                    </a:ext>
                  </a:extLst>
                </a:gridCol>
                <a:gridCol w="981369">
                  <a:extLst>
                    <a:ext uri="{9D8B030D-6E8A-4147-A177-3AD203B41FA5}">
                      <a16:colId xmlns:a16="http://schemas.microsoft.com/office/drawing/2014/main" val="3061886788"/>
                    </a:ext>
                  </a:extLst>
                </a:gridCol>
                <a:gridCol w="865947">
                  <a:extLst>
                    <a:ext uri="{9D8B030D-6E8A-4147-A177-3AD203B41FA5}">
                      <a16:colId xmlns:a16="http://schemas.microsoft.com/office/drawing/2014/main" val="3743399638"/>
                    </a:ext>
                  </a:extLst>
                </a:gridCol>
                <a:gridCol w="660556">
                  <a:extLst>
                    <a:ext uri="{9D8B030D-6E8A-4147-A177-3AD203B41FA5}">
                      <a16:colId xmlns:a16="http://schemas.microsoft.com/office/drawing/2014/main" val="4003021533"/>
                    </a:ext>
                  </a:extLst>
                </a:gridCol>
                <a:gridCol w="626967">
                  <a:extLst>
                    <a:ext uri="{9D8B030D-6E8A-4147-A177-3AD203B41FA5}">
                      <a16:colId xmlns:a16="http://schemas.microsoft.com/office/drawing/2014/main" val="2331279939"/>
                    </a:ext>
                  </a:extLst>
                </a:gridCol>
                <a:gridCol w="481423">
                  <a:extLst>
                    <a:ext uri="{9D8B030D-6E8A-4147-A177-3AD203B41FA5}">
                      <a16:colId xmlns:a16="http://schemas.microsoft.com/office/drawing/2014/main" val="417567941"/>
                    </a:ext>
                  </a:extLst>
                </a:gridCol>
                <a:gridCol w="369463">
                  <a:extLst>
                    <a:ext uri="{9D8B030D-6E8A-4147-A177-3AD203B41FA5}">
                      <a16:colId xmlns:a16="http://schemas.microsoft.com/office/drawing/2014/main" val="1462087757"/>
                    </a:ext>
                  </a:extLst>
                </a:gridCol>
                <a:gridCol w="257499">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20964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投保情形</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期調整欄位</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僅校外實習保險</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321679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132" y="7005"/>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424" y="337480"/>
            <a:ext cx="12182576"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nvPr>
        </p:nvGraphicFramePr>
        <p:xfrm>
          <a:off x="213486" y="1109492"/>
          <a:ext cx="11664000" cy="5547683"/>
        </p:xfrm>
        <a:graphic>
          <a:graphicData uri="http://schemas.openxmlformats.org/drawingml/2006/table">
            <a:tbl>
              <a:tblPr firstRow="1" firstCol="1" bandRow="1">
                <a:noFill/>
              </a:tblPr>
              <a:tblGrid>
                <a:gridCol w="1272414">
                  <a:extLst>
                    <a:ext uri="{9D8B030D-6E8A-4147-A177-3AD203B41FA5}">
                      <a16:colId xmlns:a16="http://schemas.microsoft.com/office/drawing/2014/main" val="3568174955"/>
                    </a:ext>
                  </a:extLst>
                </a:gridCol>
                <a:gridCol w="2022231">
                  <a:extLst>
                    <a:ext uri="{9D8B030D-6E8A-4147-A177-3AD203B41FA5}">
                      <a16:colId xmlns:a16="http://schemas.microsoft.com/office/drawing/2014/main" val="167456982"/>
                    </a:ext>
                  </a:extLst>
                </a:gridCol>
                <a:gridCol w="8369355">
                  <a:extLst>
                    <a:ext uri="{9D8B030D-6E8A-4147-A177-3AD203B41FA5}">
                      <a16:colId xmlns:a16="http://schemas.microsoft.com/office/drawing/2014/main" val="430304398"/>
                    </a:ext>
                  </a:extLst>
                </a:gridCol>
              </a:tblGrid>
              <a:tr h="227025">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農、林、漁、牧業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從事農作物栽培、畜牧、農事及畜牧服務、造林、伐木及採集、漁撈及水產養殖等之行業等。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07894"/>
                  </a:ext>
                </a:extLst>
              </a:tr>
              <a:tr h="68107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礦業及土石採取業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從事石油、天然氣、砂、石及黏土等礦物及土石之探勘、採取、初步處理（如碎解、洗選等處理作業）及準備作業（如除土、開坑、掘鑿等礦場工程）等之行業。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9516295"/>
                  </a:ext>
                </a:extLst>
              </a:tr>
              <a:tr h="1546312">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製造業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從事以物理或化學方法，將材料、物質或零組件轉變成新產品，不論使用動力機械或人力，在工廠內或在家中作業，均歸入製造業；例外情形列舉如負面表列第</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至第</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項。此外，產品實質改造、翻新、重製作業、組件組裝、產業機械及設備之維修與安裝亦歸入本類；而機械設備之專用零組件製造與其所屬機械設備主體製造原則上歸入同一類別；非專用零組件如原動機、活塞、電動機、電器配件、活閥、齒輪、軸承等製造，則依性質分別歸入適當類別；惟以鑄模、擠壓等方法製造之塑膠零配件則歸入</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2203</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細類「塑膠外殼及配件製造業」等。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398317"/>
                  </a:ext>
                </a:extLst>
              </a:tr>
              <a:tr h="30853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電力及燃氣供應業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從事電力、氣體燃料及蒸汽供應之行業等。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67311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用水供應及污染整治業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從事用水供應、廢水及污水處理、廢棄物清除及處理、污染整治之行業；資源物回收分類及處理成再生原料亦歸入本類。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4901495"/>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營建工程業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從事建築及土木工程之興建、改建、修繕等及其專門營造之行業；附操作員之營造設備租賃亦歸入本類。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2738668"/>
                  </a:ext>
                </a:extLst>
              </a:tr>
              <a:tr h="52317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從事有形商品之批發、零售、經紀及代理之行業；銷售商品所附帶不改變商品本質之簡單處理，如包裝、清洗、分級、摻混、運送、安裝、修理等亦歸入本類。</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7202192"/>
                  </a:ext>
                </a:extLst>
              </a:tr>
              <a:tr h="217124">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運輸及倉儲業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從事以運輸工具提供客貨運輸及其運輸輔助、倉儲、郵政及遞送服務之行業。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3627055"/>
                  </a:ext>
                </a:extLst>
              </a:tr>
              <a:tr h="22823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住宿及餐飲業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從事短期或臨時性住宿服務及餐飲服務之行業等。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892036"/>
                  </a:ext>
                </a:extLst>
              </a:tr>
            </a:tbl>
          </a:graphicData>
        </a:graphic>
      </p:graphicFrame>
      <p:sp>
        <p:nvSpPr>
          <p:cNvPr id="9" name="矩形 8"/>
          <p:cNvSpPr/>
          <p:nvPr/>
        </p:nvSpPr>
        <p:spPr>
          <a:xfrm>
            <a:off x="7316" y="749049"/>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269694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17887" y="363118"/>
            <a:ext cx="1217411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994708151"/>
              </p:ext>
            </p:extLst>
          </p:nvPr>
        </p:nvGraphicFramePr>
        <p:xfrm>
          <a:off x="273465" y="1152219"/>
          <a:ext cx="11665009" cy="5453675"/>
        </p:xfrm>
        <a:graphic>
          <a:graphicData uri="http://schemas.openxmlformats.org/drawingml/2006/table">
            <a:tbl>
              <a:tblPr firstRow="1" firstCol="1" bandRow="1">
                <a:noFill/>
              </a:tblPr>
              <a:tblGrid>
                <a:gridCol w="1358781">
                  <a:extLst>
                    <a:ext uri="{9D8B030D-6E8A-4147-A177-3AD203B41FA5}">
                      <a16:colId xmlns:a16="http://schemas.microsoft.com/office/drawing/2014/main" val="3568174955"/>
                    </a:ext>
                  </a:extLst>
                </a:gridCol>
                <a:gridCol w="2507345">
                  <a:extLst>
                    <a:ext uri="{9D8B030D-6E8A-4147-A177-3AD203B41FA5}">
                      <a16:colId xmlns:a16="http://schemas.microsoft.com/office/drawing/2014/main" val="167456982"/>
                    </a:ext>
                  </a:extLst>
                </a:gridCol>
                <a:gridCol w="7798883">
                  <a:extLst>
                    <a:ext uri="{9D8B030D-6E8A-4147-A177-3AD203B41FA5}">
                      <a16:colId xmlns:a16="http://schemas.microsoft.com/office/drawing/2014/main" val="430304398"/>
                    </a:ext>
                  </a:extLst>
                </a:gridCol>
              </a:tblGrid>
              <a:tr h="231412">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35766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出版影音及資通訊業</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從事出版、影片及電視節目製作、後製、發行與影片放映，聲音錄製及音樂發行，廣播及電視節目編排與傳播，電信、電腦程式設計、諮詢及相關服務、資訊服務等之行業。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655732"/>
                  </a:ext>
                </a:extLst>
              </a:tr>
              <a:tr h="23264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金融及保險業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從事金融服務、保險、證券期貨及金融輔助等活動之行業。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514351"/>
                  </a:ext>
                </a:extLst>
              </a:tr>
              <a:tr h="23264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12</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不動產業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從事不動產開發、經營及相關服務之行業。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715725"/>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13</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專業、科學及技術服務業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從事專業、科學及技術服務之行業，如法律及會計、企業管理及管理顧問、建築及工程服務、技術檢測及分析、研究發展、廣告及市場研究、專門設計及獸醫服務等。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674568"/>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支援服務業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從事支援企業或組織營運之例行性活動（少部分服務家庭）之行業，如租賃、人力仲介及供應、旅行及其他相關服務、保全及偵探、建築物及綠化服務、行政支援服務等。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000703"/>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公共行政及國防、強制性社會安全</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從事公共行政管理與服務之政府機關、民意機關及國防事務等；強制性社會安全事務、享有特權及豁免權之國際組織及外國機構亦歸入本類。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11558954"/>
                  </a:ext>
                </a:extLst>
              </a:tr>
              <a:tr h="46529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16</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從事正規教育體制內之各級學校與體制外之教育服務，以及教育輔助服務之行業；軍事學校及法務機構附設學校亦歸入本類。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977968"/>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醫療保健及社會工作服務業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從事醫療保健及社會工作服務之行業。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0098171"/>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從事創作及藝術表演，經營圖書館、檔案保存、博物館及類似機構，博弈、運動、娛樂及休閒服務等之行業。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049100"/>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marR="0" indent="0" algn="l" defTabSz="914400" rtl="0" eaLnBrk="1" fontAlgn="auto" latinLnBrk="0" hangingPunct="1">
                        <a:lnSpc>
                          <a:spcPts val="1600"/>
                        </a:lnSpc>
                        <a:spcBef>
                          <a:spcPts val="0"/>
                        </a:spcBef>
                        <a:spcAft>
                          <a:spcPts val="0"/>
                        </a:spcAft>
                        <a:buClrTx/>
                        <a:buSzTx/>
                        <a:buFontTx/>
                        <a:buNone/>
                        <a:tabLst/>
                        <a:defRPr/>
                      </a:pP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大類以外服務之行業</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，如宗教、職業及類似組織、個人及家庭用品維修、洗衣、美髮及美容美體、殯葬及相關服務、家事服務等。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6153156"/>
                  </a:ext>
                </a:extLst>
              </a:tr>
            </a:tbl>
          </a:graphicData>
        </a:graphic>
      </p:graphicFrame>
      <p:sp>
        <p:nvSpPr>
          <p:cNvPr id="9" name="矩形 8"/>
          <p:cNvSpPr/>
          <p:nvPr/>
        </p:nvSpPr>
        <p:spPr>
          <a:xfrm>
            <a:off x="9696" y="808867"/>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114525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9873" y="2259873"/>
            <a:ext cx="1196533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僅校外實習保險</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係指學生於實習期間，「僅」投保「大專校院校外實習學生團體保險」或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學校自行投保「其他意外險」之人次，惟</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不包含學生平安險</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3104451431"/>
              </p:ext>
            </p:extLst>
          </p:nvPr>
        </p:nvGraphicFramePr>
        <p:xfrm>
          <a:off x="153823" y="933493"/>
          <a:ext cx="11921384" cy="1308339"/>
        </p:xfrm>
        <a:graphic>
          <a:graphicData uri="http://schemas.openxmlformats.org/drawingml/2006/table">
            <a:tbl>
              <a:tblPr firstRow="1" firstCol="1" bandRow="1"/>
              <a:tblGrid>
                <a:gridCol w="289123">
                  <a:extLst>
                    <a:ext uri="{9D8B030D-6E8A-4147-A177-3AD203B41FA5}">
                      <a16:colId xmlns:a16="http://schemas.microsoft.com/office/drawing/2014/main" val="511693825"/>
                    </a:ext>
                  </a:extLst>
                </a:gridCol>
                <a:gridCol w="303157">
                  <a:extLst>
                    <a:ext uri="{9D8B030D-6E8A-4147-A177-3AD203B41FA5}">
                      <a16:colId xmlns:a16="http://schemas.microsoft.com/office/drawing/2014/main" val="3842227354"/>
                    </a:ext>
                  </a:extLst>
                </a:gridCol>
                <a:gridCol w="247017">
                  <a:extLst>
                    <a:ext uri="{9D8B030D-6E8A-4147-A177-3AD203B41FA5}">
                      <a16:colId xmlns:a16="http://schemas.microsoft.com/office/drawing/2014/main" val="3613480680"/>
                    </a:ext>
                  </a:extLst>
                </a:gridCol>
                <a:gridCol w="269474">
                  <a:extLst>
                    <a:ext uri="{9D8B030D-6E8A-4147-A177-3AD203B41FA5}">
                      <a16:colId xmlns:a16="http://schemas.microsoft.com/office/drawing/2014/main" val="3864559376"/>
                    </a:ext>
                  </a:extLst>
                </a:gridCol>
                <a:gridCol w="280701">
                  <a:extLst>
                    <a:ext uri="{9D8B030D-6E8A-4147-A177-3AD203B41FA5}">
                      <a16:colId xmlns:a16="http://schemas.microsoft.com/office/drawing/2014/main" val="2136744006"/>
                    </a:ext>
                  </a:extLst>
                </a:gridCol>
                <a:gridCol w="931930">
                  <a:extLst>
                    <a:ext uri="{9D8B030D-6E8A-4147-A177-3AD203B41FA5}">
                      <a16:colId xmlns:a16="http://schemas.microsoft.com/office/drawing/2014/main" val="28517235"/>
                    </a:ext>
                  </a:extLst>
                </a:gridCol>
                <a:gridCol w="763508">
                  <a:extLst>
                    <a:ext uri="{9D8B030D-6E8A-4147-A177-3AD203B41FA5}">
                      <a16:colId xmlns:a16="http://schemas.microsoft.com/office/drawing/2014/main" val="604419602"/>
                    </a:ext>
                  </a:extLst>
                </a:gridCol>
                <a:gridCol w="797191">
                  <a:extLst>
                    <a:ext uri="{9D8B030D-6E8A-4147-A177-3AD203B41FA5}">
                      <a16:colId xmlns:a16="http://schemas.microsoft.com/office/drawing/2014/main" val="2111601522"/>
                    </a:ext>
                  </a:extLst>
                </a:gridCol>
                <a:gridCol w="696139">
                  <a:extLst>
                    <a:ext uri="{9D8B030D-6E8A-4147-A177-3AD203B41FA5}">
                      <a16:colId xmlns:a16="http://schemas.microsoft.com/office/drawing/2014/main" val="2995103305"/>
                    </a:ext>
                  </a:extLst>
                </a:gridCol>
                <a:gridCol w="640000">
                  <a:extLst>
                    <a:ext uri="{9D8B030D-6E8A-4147-A177-3AD203B41FA5}">
                      <a16:colId xmlns:a16="http://schemas.microsoft.com/office/drawing/2014/main" val="2821809767"/>
                    </a:ext>
                  </a:extLst>
                </a:gridCol>
                <a:gridCol w="1199653">
                  <a:extLst>
                    <a:ext uri="{9D8B030D-6E8A-4147-A177-3AD203B41FA5}">
                      <a16:colId xmlns:a16="http://schemas.microsoft.com/office/drawing/2014/main" val="2438653924"/>
                    </a:ext>
                  </a:extLst>
                </a:gridCol>
                <a:gridCol w="1248063">
                  <a:extLst>
                    <a:ext uri="{9D8B030D-6E8A-4147-A177-3AD203B41FA5}">
                      <a16:colId xmlns:a16="http://schemas.microsoft.com/office/drawing/2014/main" val="3782055955"/>
                    </a:ext>
                  </a:extLst>
                </a:gridCol>
                <a:gridCol w="984192">
                  <a:extLst>
                    <a:ext uri="{9D8B030D-6E8A-4147-A177-3AD203B41FA5}">
                      <a16:colId xmlns:a16="http://schemas.microsoft.com/office/drawing/2014/main" val="3061886788"/>
                    </a:ext>
                  </a:extLst>
                </a:gridCol>
                <a:gridCol w="868437">
                  <a:extLst>
                    <a:ext uri="{9D8B030D-6E8A-4147-A177-3AD203B41FA5}">
                      <a16:colId xmlns:a16="http://schemas.microsoft.com/office/drawing/2014/main" val="3743399638"/>
                    </a:ext>
                  </a:extLst>
                </a:gridCol>
                <a:gridCol w="662455">
                  <a:extLst>
                    <a:ext uri="{9D8B030D-6E8A-4147-A177-3AD203B41FA5}">
                      <a16:colId xmlns:a16="http://schemas.microsoft.com/office/drawing/2014/main" val="4003021533"/>
                    </a:ext>
                  </a:extLst>
                </a:gridCol>
                <a:gridCol w="628770">
                  <a:extLst>
                    <a:ext uri="{9D8B030D-6E8A-4147-A177-3AD203B41FA5}">
                      <a16:colId xmlns:a16="http://schemas.microsoft.com/office/drawing/2014/main" val="2331279939"/>
                    </a:ext>
                  </a:extLst>
                </a:gridCol>
                <a:gridCol w="482808">
                  <a:extLst>
                    <a:ext uri="{9D8B030D-6E8A-4147-A177-3AD203B41FA5}">
                      <a16:colId xmlns:a16="http://schemas.microsoft.com/office/drawing/2014/main" val="417567941"/>
                    </a:ext>
                  </a:extLst>
                </a:gridCol>
                <a:gridCol w="370526">
                  <a:extLst>
                    <a:ext uri="{9D8B030D-6E8A-4147-A177-3AD203B41FA5}">
                      <a16:colId xmlns:a16="http://schemas.microsoft.com/office/drawing/2014/main" val="1462087757"/>
                    </a:ext>
                  </a:extLst>
                </a:gridCol>
                <a:gridCol w="258240">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4699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行業別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投保情形</a:t>
                      </a:r>
                    </a:p>
                    <a:p>
                      <a:pPr marL="0" algn="ctr" defTabSz="914400" rtl="0" eaLnBrk="1" latinLnBrk="0" hangingPunct="1">
                        <a:lnSpc>
                          <a:spcPts val="1600"/>
                        </a:lnSpc>
                        <a:spcAft>
                          <a:spcPts val="0"/>
                        </a:spcAft>
                      </a:pPr>
                      <a:r>
                        <a:rPr kumimoji="0" lang="en-US" alt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期調整</a:t>
                      </a:r>
                      <a:r>
                        <a:rPr kumimoji="0" 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欄位</a:t>
                      </a:r>
                      <a:r>
                        <a:rPr kumimoji="0" lang="en-US" alt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僅校外實習保險</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375199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1278" y="3574695"/>
            <a:ext cx="11894109"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新增相關說明</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總量內核定新生招生名額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本欄位學校無須填報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學年度起依「大學校院博士班考試入學名額流用試辦計畫」辦理</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名額流用</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zh-TW" sz="20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「博士班名額流用後核定表」資訊匯入系統，請協助核對數據</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核定擴充新生招生</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本欄位學校無須填報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，此欄位數據將由教育部核定</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學年度擴充新生招生名額匯入；</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起依</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「大學校院博士班考試入學名額流用試辦計畫」辦理</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擴充名額流用</a:t>
            </a:r>
            <a:r>
              <a:rPr lang="zh-TW" altLang="zh-TW" sz="20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「博士班名額流用後核定表」資訊匯入系統，請協助核對數據</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5" name="表格 4"/>
          <p:cNvGraphicFramePr>
            <a:graphicFrameLocks noGrp="1"/>
          </p:cNvGraphicFramePr>
          <p:nvPr>
            <p:extLst>
              <p:ext uri="{D42A27DB-BD31-4B8C-83A1-F6EECF244321}">
                <p14:modId xmlns:p14="http://schemas.microsoft.com/office/powerpoint/2010/main" val="3481247118"/>
              </p:ext>
            </p:extLst>
          </p:nvPr>
        </p:nvGraphicFramePr>
        <p:xfrm>
          <a:off x="121278" y="1243099"/>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各學系國際專修部華語先修生實際註冊人數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112.10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3197841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1278" y="3675279"/>
            <a:ext cx="11894109"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新生註冊</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率</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17091517"/>
              </p:ext>
            </p:extLst>
          </p:nvPr>
        </p:nvGraphicFramePr>
        <p:xfrm>
          <a:off x="121278" y="1270531"/>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總量內新生保留入學資格</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3570" y="5280797"/>
                <a:ext cx="12188430" cy="125643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zh-TW" altLang="en-US" sz="1200" b="1" smtClean="0">
                          <a:latin typeface="Cambria Math" panose="02040503050406030204" pitchFamily="18" charset="0"/>
                        </a:rPr>
                        <m:t>各</m:t>
                      </m:r>
                      <m:r>
                        <a:rPr lang="zh-TW" altLang="en-US" sz="1200" b="1" i="0">
                          <a:latin typeface="Cambria Math" panose="02040503050406030204" pitchFamily="18" charset="0"/>
                        </a:rPr>
                        <m:t>學系新生註冊率</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m:t>
                          </m:r>
                        </m:e>
                      </m:d>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𝐃</m:t>
                          </m:r>
                        </m:e>
                      </m:d>
                      <m:r>
                        <a:rPr lang="zh-TW" altLang="en-US" sz="1200" b="1" i="0">
                          <a:latin typeface="Cambria Math" panose="02040503050406030204" pitchFamily="18" charset="0"/>
                        </a:rPr>
                        <m:t>=</m:t>
                      </m:r>
                      <m:d>
                        <m:dPr>
                          <m:begChr m:val="["/>
                          <m:endChr m:val="]"/>
                          <m:ctrlPr>
                            <a:rPr lang="zh-TW" altLang="en-US" sz="1200" b="1" i="1">
                              <a:latin typeface="Cambria Math" panose="02040503050406030204" pitchFamily="18" charset="0"/>
                            </a:rPr>
                          </m:ctrlPr>
                        </m:dPr>
                        <m:e>
                          <m:f>
                            <m:fPr>
                              <m:ctrlPr>
                                <a:rPr lang="zh-TW" altLang="en-US" sz="1200" b="1" i="1">
                                  <a:latin typeface="Cambria Math" panose="02040503050406030204" pitchFamily="18" charset="0"/>
                                </a:rPr>
                              </m:ctrlPr>
                            </m:fPr>
                            <m:num>
                              <m:r>
                                <a:rPr lang="zh-TW" altLang="en-US" sz="1200" b="1" i="0">
                                  <a:latin typeface="Cambria Math" panose="02040503050406030204" pitchFamily="18" charset="0"/>
                                </a:rPr>
                                <m:t>各學系總量內</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含擴充名額</m:t>
                                  </m:r>
                                </m:e>
                              </m:d>
                              <m:r>
                                <a:rPr lang="zh-TW" altLang="en-US" sz="1200" b="1" i="0">
                                  <a:latin typeface="Cambria Math" panose="02040503050406030204" pitchFamily="18" charset="0"/>
                                </a:rPr>
                                <m:t>新生招生名額之實際註冊人數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𝐂</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各學系境外</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新生</m:t>
                                  </m:r>
                                </m:e>
                              </m:d>
                              <m:r>
                                <a:rPr lang="zh-TW" altLang="en-US" sz="1200" b="1" i="0">
                                  <a:latin typeface="Cambria Math" panose="02040503050406030204" pitchFamily="18" charset="0"/>
                                </a:rPr>
                                <m:t>學生實際註冊人數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𝐄</m:t>
                                  </m:r>
                                </m:e>
                              </m:d>
                              <m:r>
                                <a:rPr lang="zh-TW" altLang="en-US" sz="1200" b="1" i="0">
                                  <a:latin typeface="Cambria Math" panose="02040503050406030204" pitchFamily="18" charset="0"/>
                                </a:rPr>
                                <m:t>+</m:t>
                              </m:r>
                              <m:r>
                                <a:rPr lang="zh-TW" altLang="en-US" sz="1200" b="1" i="0" smtClean="0">
                                  <a:solidFill>
                                    <a:srgbClr val="FF0000"/>
                                  </a:solidFill>
                                  <a:latin typeface="Cambria Math" panose="02040503050406030204" pitchFamily="18" charset="0"/>
                                </a:rPr>
                                <m:t>各學系國際專修部華語先修生實際註冊人數</m:t>
                              </m:r>
                              <m:d>
                                <m:dPr>
                                  <m:ctrlPr>
                                    <a:rPr lang="zh-TW" altLang="en-US" sz="1200" b="1" i="1">
                                      <a:solidFill>
                                        <a:srgbClr val="FF0000"/>
                                      </a:solidFill>
                                      <a:latin typeface="Cambria Math" panose="02040503050406030204" pitchFamily="18" charset="0"/>
                                    </a:rPr>
                                  </m:ctrlPr>
                                </m:dPr>
                                <m:e>
                                  <m:r>
                                    <a:rPr lang="zh-TW" altLang="en-US" sz="1200" b="1" i="0" smtClean="0">
                                      <a:solidFill>
                                        <a:srgbClr val="FF0000"/>
                                      </a:solidFill>
                                      <a:latin typeface="Cambria Math" panose="02040503050406030204" pitchFamily="18" charset="0"/>
                                    </a:rPr>
                                    <m:t>𝐅</m:t>
                                  </m:r>
                                </m:e>
                              </m:d>
                            </m:num>
                            <m:den>
                              <m:r>
                                <a:rPr lang="zh-TW" altLang="en-US" sz="1200" b="1" i="0">
                                  <a:latin typeface="Cambria Math" panose="02040503050406030204" pitchFamily="18" charset="0"/>
                                </a:rPr>
                                <m:t>各學系總量內核定新生招生名額</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𝐀</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各學系總量內新生保留入學資格人數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𝐁</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各學系境外</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新生</m:t>
                                  </m:r>
                                </m:e>
                              </m:d>
                              <m:r>
                                <a:rPr lang="zh-TW" altLang="en-US" sz="1200" b="1" i="0">
                                  <a:latin typeface="Cambria Math" panose="02040503050406030204" pitchFamily="18" charset="0"/>
                                </a:rPr>
                                <m:t>學生實際註冊人數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𝐄</m:t>
                                  </m:r>
                                </m:e>
                              </m:d>
                              <m:r>
                                <a:rPr lang="zh-TW" altLang="en-US" sz="1200" b="1" i="0">
                                  <a:latin typeface="Cambria Math" panose="02040503050406030204" pitchFamily="18" charset="0"/>
                                </a:rPr>
                                <m:t>+</m:t>
                              </m:r>
                              <m:r>
                                <a:rPr lang="zh-TW" altLang="en-US" sz="1200" b="1" i="0" smtClean="0">
                                  <a:solidFill>
                                    <a:srgbClr val="FF0000"/>
                                  </a:solidFill>
                                  <a:latin typeface="Cambria Math" panose="02040503050406030204" pitchFamily="18" charset="0"/>
                                </a:rPr>
                                <m:t>各學系國際專修部華語先修生實際註冊人數</m:t>
                              </m:r>
                              <m:d>
                                <m:dPr>
                                  <m:ctrlPr>
                                    <a:rPr lang="zh-TW" altLang="en-US" sz="1200" b="1" i="1">
                                      <a:solidFill>
                                        <a:srgbClr val="FF0000"/>
                                      </a:solidFill>
                                      <a:latin typeface="Cambria Math" panose="02040503050406030204" pitchFamily="18" charset="0"/>
                                    </a:rPr>
                                  </m:ctrlPr>
                                </m:dPr>
                                <m:e>
                                  <m:r>
                                    <a:rPr lang="zh-TW" altLang="en-US" sz="1200" b="1" i="0" smtClean="0">
                                      <a:solidFill>
                                        <a:srgbClr val="FF0000"/>
                                      </a:solidFill>
                                      <a:latin typeface="Cambria Math" panose="02040503050406030204" pitchFamily="18" charset="0"/>
                                    </a:rPr>
                                    <m:t>𝐅</m:t>
                                  </m:r>
                                </m:e>
                              </m:d>
                            </m:den>
                          </m:f>
                        </m:e>
                      </m:d>
                      <m:r>
                        <a:rPr lang="zh-TW" altLang="en-US" sz="1200" b="1" i="0">
                          <a:latin typeface="Cambria Math" panose="02040503050406030204" pitchFamily="18" charset="0"/>
                        </a:rPr>
                        <m:t>×</m:t>
                      </m:r>
                      <m:r>
                        <a:rPr lang="zh-TW" altLang="en-US" sz="1200" b="1" i="0">
                          <a:latin typeface="Cambria Math" panose="02040503050406030204" pitchFamily="18" charset="0"/>
                        </a:rPr>
                        <m:t>𝟏𝟎𝟎</m:t>
                      </m:r>
                      <m:r>
                        <a:rPr lang="zh-TW" altLang="en-US" sz="1200" b="1" i="0">
                          <a:latin typeface="Cambria Math" panose="02040503050406030204" pitchFamily="18" charset="0"/>
                        </a:rPr>
                        <m:t>%</m:t>
                      </m:r>
                    </m:oMath>
                  </m:oMathPara>
                </a14:m>
                <a:endParaRPr lang="zh-TW" altLang="en-US" sz="1200" b="1" dirty="0">
                  <a:latin typeface="Verdana" panose="020B0604030504040204" pitchFamily="34" charset="0"/>
                  <a:ea typeface="微軟正黑體" panose="020B0604030504040204" pitchFamily="34" charset="-12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3570" y="5280797"/>
                <a:ext cx="12188430" cy="1256434"/>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6132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mc:AlternateContent xmlns:mc="http://schemas.openxmlformats.org/markup-compatibility/2006" xmlns:a14="http://schemas.microsoft.com/office/drawing/2010/main">
        <mc:Choice Requires="a14">
          <p:sp>
            <p:nvSpPr>
              <p:cNvPr id="6" name="矩形 5"/>
              <p:cNvSpPr/>
              <p:nvPr/>
            </p:nvSpPr>
            <p:spPr>
              <a:xfrm>
                <a:off x="121278" y="3675279"/>
                <a:ext cx="11959353" cy="268663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新生註冊率</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範例</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Y</a:t>
                </a:r>
                <a:r>
                  <a:rPr lang="zh-TW" altLang="zh-TW" sz="2000" dirty="0">
                    <a:latin typeface="Arial" panose="020B0604020202020204" pitchFamily="34" charset="0"/>
                    <a:ea typeface="微軟正黑體" panose="020B0604030504040204" pitchFamily="34" charset="-120"/>
                    <a:cs typeface="Arial" panose="020B0604020202020204" pitchFamily="34" charset="0"/>
                  </a:rPr>
                  <a:t>大學</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學年度經教育部核定「資訊管理學系學士班」之總量內核定新生招生名額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(A)60</a:t>
                </a:r>
                <a:r>
                  <a:rPr lang="zh-TW" altLang="zh-TW" sz="2000" dirty="0">
                    <a:latin typeface="Arial" panose="020B0604020202020204" pitchFamily="34" charset="0"/>
                    <a:ea typeface="微軟正黑體" panose="020B0604030504040204" pitchFamily="34" charset="-120"/>
                    <a:cs typeface="Arial" panose="020B0604020202020204" pitchFamily="34" charset="0"/>
                  </a:rPr>
                  <a:t>名、擴充新生核定招生名額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(A1)6</a:t>
                </a:r>
                <a:r>
                  <a:rPr lang="zh-TW" altLang="zh-TW" sz="2000" dirty="0">
                    <a:latin typeface="Arial" panose="020B0604020202020204" pitchFamily="34" charset="0"/>
                    <a:ea typeface="微軟正黑體" panose="020B0604030504040204" pitchFamily="34" charset="-120"/>
                    <a:cs typeface="Arial" panose="020B0604020202020204" pitchFamily="34" charset="0"/>
                  </a:rPr>
                  <a:t>名、總量內新生保留入學資格人數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(B)3</a:t>
                </a:r>
                <a:r>
                  <a:rPr lang="zh-TW" altLang="zh-TW" sz="2000" dirty="0">
                    <a:latin typeface="Arial" panose="020B0604020202020204" pitchFamily="34" charset="0"/>
                    <a:ea typeface="微軟正黑體" panose="020B0604030504040204" pitchFamily="34" charset="-120"/>
                    <a:cs typeface="Arial" panose="020B0604020202020204" pitchFamily="34" charset="0"/>
                  </a:rPr>
                  <a:t>名、總量內</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含擴充名額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(C)62</a:t>
                </a:r>
                <a:r>
                  <a:rPr lang="zh-TW" altLang="zh-TW" sz="2000" dirty="0">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、境外</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新生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實際註冊人數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(E)5</a:t>
                </a:r>
                <a:r>
                  <a:rPr lang="zh-TW" altLang="zh-TW" sz="2000" dirty="0">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專修部華語先修生實際註冊人數</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(F)4</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latin typeface="Arial" panose="020B0604020202020204" pitchFamily="34" charset="0"/>
                    <a:ea typeface="微軟正黑體" panose="020B0604030504040204" pitchFamily="34" charset="-120"/>
                    <a:cs typeface="Arial" panose="020B0604020202020204" pitchFamily="34" charset="0"/>
                  </a:rPr>
                  <a:t>	</a:t>
                </a:r>
                <a14:m>
                  <m:oMath xmlns:m="http://schemas.openxmlformats.org/officeDocument/2006/math">
                    <m:r>
                      <a:rPr lang="zh-TW" altLang="zh-TW" sz="2000">
                        <a:latin typeface="Cambria Math" panose="02040503050406030204" pitchFamily="18" charset="0"/>
                        <a:ea typeface="微軟正黑體" panose="020B0604030504040204" pitchFamily="34" charset="-120"/>
                        <a:cs typeface="Arial" panose="020B0604020202020204" pitchFamily="34" charset="0"/>
                      </a:rPr>
                      <m:t>資訊管理學系學士班新生註冊率</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m:t>
                        </m:r>
                      </m:e>
                    </m:d>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𝐃</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d>
                      <m:dPr>
                        <m:begChr m:val="["/>
                        <m:endChr m:val="]"/>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f>
                          <m:f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fPr>
                          <m:num>
                            <m:r>
                              <a:rPr lang="en-US" altLang="zh-TW" sz="2000">
                                <a:latin typeface="Cambria Math" panose="02040503050406030204" pitchFamily="18" charset="0"/>
                                <a:ea typeface="微軟正黑體" panose="020B0604030504040204" pitchFamily="34" charset="-120"/>
                                <a:cs typeface="Arial" panose="020B0604020202020204" pitchFamily="34" charset="0"/>
                              </a:rPr>
                              <m:t>𝟔𝟐</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𝐂</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𝑬</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𝟒</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𝑭</m:t>
                            </m:r>
                            <m:r>
                              <a:rPr lang="en-US" altLang="zh-TW" sz="200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num>
                          <m:den>
                            <m:r>
                              <a:rPr lang="en-US" altLang="zh-TW" sz="2000">
                                <a:latin typeface="Cambria Math" panose="02040503050406030204" pitchFamily="18" charset="0"/>
                                <a:ea typeface="微軟正黑體" panose="020B0604030504040204" pitchFamily="34" charset="-120"/>
                                <a:cs typeface="Arial" panose="020B0604020202020204" pitchFamily="34" charset="0"/>
                              </a:rPr>
                              <m:t>𝟔𝟎</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𝐀</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𝟑</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𝐁</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𝑬</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𝟒</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𝑭</m:t>
                            </m:r>
                            <m:r>
                              <a:rPr lang="en-US" altLang="zh-TW" sz="200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den>
                        </m:f>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𝟏𝟎𝟎</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𝟏𝟎𝟕</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𝟓𝟕</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oMath>
                </a14:m>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對外公告為</a:t>
                </a:r>
                <a:r>
                  <a:rPr lang="en-US" altLang="zh-TW" sz="2000" dirty="0">
                    <a:latin typeface="Arial" panose="020B0604020202020204" pitchFamily="34" charset="0"/>
                    <a:ea typeface="微軟正黑體" panose="020B0604030504040204" pitchFamily="34" charset="-120"/>
                    <a:cs typeface="Arial" panose="020B0604020202020204" pitchFamily="34" charset="0"/>
                  </a:rPr>
                  <a:t>100</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121278" y="3675279"/>
                <a:ext cx="11959353" cy="2686633"/>
              </a:xfrm>
              <a:prstGeom prst="rect">
                <a:avLst/>
              </a:prstGeom>
              <a:blipFill>
                <a:blip r:embed="rId3"/>
                <a:stretch>
                  <a:fillRect l="-561" r="-510"/>
                </a:stretch>
              </a:blipFill>
            </p:spPr>
            <p:txBody>
              <a:bodyPr/>
              <a:lstStyle/>
              <a:p>
                <a:r>
                  <a:rPr lang="zh-TW" altLang="en-US">
                    <a:noFill/>
                  </a:rPr>
                  <a:t> </a:t>
                </a:r>
              </a:p>
            </p:txBody>
          </p:sp>
        </mc:Fallback>
      </mc:AlternateContent>
      <p:graphicFrame>
        <p:nvGraphicFramePr>
          <p:cNvPr id="5" name="表格 4"/>
          <p:cNvGraphicFramePr>
            <a:graphicFrameLocks noGrp="1"/>
          </p:cNvGraphicFramePr>
          <p:nvPr>
            <p:extLst>
              <p:ext uri="{D42A27DB-BD31-4B8C-83A1-F6EECF244321}">
                <p14:modId xmlns:p14="http://schemas.microsoft.com/office/powerpoint/2010/main" val="2455977435"/>
              </p:ext>
            </p:extLst>
          </p:nvPr>
        </p:nvGraphicFramePr>
        <p:xfrm>
          <a:off x="121278" y="1270531"/>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總量內新生保留入學資格</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489210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3234093"/>
            <a:ext cx="1196533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各學系境外</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當學年度就讀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此項相關數據，請填報於「國際專修部華語先修生實際註冊人數」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欄</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906063498"/>
              </p:ext>
            </p:extLst>
          </p:nvPr>
        </p:nvGraphicFramePr>
        <p:xfrm>
          <a:off x="121278" y="1270531"/>
          <a:ext cx="11959353" cy="194925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052263">
                  <a:extLst>
                    <a:ext uri="{9D8B030D-6E8A-4147-A177-3AD203B41FA5}">
                      <a16:colId xmlns:a16="http://schemas.microsoft.com/office/drawing/2014/main" val="1671456790"/>
                    </a:ext>
                  </a:extLst>
                </a:gridCol>
                <a:gridCol w="978408">
                  <a:extLst>
                    <a:ext uri="{9D8B030D-6E8A-4147-A177-3AD203B41FA5}">
                      <a16:colId xmlns:a16="http://schemas.microsoft.com/office/drawing/2014/main" val="1800197697"/>
                    </a:ext>
                  </a:extLst>
                </a:gridCol>
                <a:gridCol w="1069848">
                  <a:extLst>
                    <a:ext uri="{9D8B030D-6E8A-4147-A177-3AD203B41FA5}">
                      <a16:colId xmlns:a16="http://schemas.microsoft.com/office/drawing/2014/main" val="1152044717"/>
                    </a:ext>
                  </a:extLst>
                </a:gridCol>
                <a:gridCol w="521208">
                  <a:extLst>
                    <a:ext uri="{9D8B030D-6E8A-4147-A177-3AD203B41FA5}">
                      <a16:colId xmlns:a16="http://schemas.microsoft.com/office/drawing/2014/main" val="1313282989"/>
                    </a:ext>
                  </a:extLst>
                </a:gridCol>
                <a:gridCol w="475488">
                  <a:extLst>
                    <a:ext uri="{9D8B030D-6E8A-4147-A177-3AD203B41FA5}">
                      <a16:colId xmlns:a16="http://schemas.microsoft.com/office/drawing/2014/main" val="2934578049"/>
                    </a:ext>
                  </a:extLst>
                </a:gridCol>
                <a:gridCol w="749808">
                  <a:extLst>
                    <a:ext uri="{9D8B030D-6E8A-4147-A177-3AD203B41FA5}">
                      <a16:colId xmlns:a16="http://schemas.microsoft.com/office/drawing/2014/main" val="1916731645"/>
                    </a:ext>
                  </a:extLst>
                </a:gridCol>
                <a:gridCol w="685800">
                  <a:extLst>
                    <a:ext uri="{9D8B030D-6E8A-4147-A177-3AD203B41FA5}">
                      <a16:colId xmlns:a16="http://schemas.microsoft.com/office/drawing/2014/main" val="2593318700"/>
                    </a:ext>
                  </a:extLst>
                </a:gridCol>
                <a:gridCol w="114053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0354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5298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algn="ctr">
                        <a:lnSpc>
                          <a:spcPts val="15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178094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1203" y="3080270"/>
            <a:ext cx="11939427" cy="3741858"/>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ts val="32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200"/>
              </a:lnSpc>
              <a:buFont typeface="+mj-lt"/>
              <a:buAutoNum type="arabicPeriod"/>
            </a:pP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單位</a:t>
            </a:r>
            <a:r>
              <a:rPr lang="zh-TW" altLang="zh-TW" sz="2000" dirty="0">
                <a:latin typeface="Arial" panose="020B0604020202020204" pitchFamily="34" charset="0"/>
                <a:ea typeface="微軟正黑體" panose="020B0604030504040204" pitchFamily="34" charset="-120"/>
                <a:cs typeface="Arial" panose="020B0604020202020204" pitchFamily="34" charset="0"/>
              </a:rPr>
              <a:t>名稱選單資料取自學校填報</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a:t>
            </a:r>
            <a:r>
              <a:rPr lang="zh-TW" altLang="zh-TW" sz="2000" dirty="0">
                <a:latin typeface="Arial" panose="020B0604020202020204" pitchFamily="34" charset="0"/>
                <a:ea typeface="微軟正黑體" panose="020B0604030504040204" pitchFamily="34" charset="-120"/>
                <a:cs typeface="Arial" panose="020B0604020202020204" pitchFamily="34" charset="0"/>
              </a:rPr>
              <a:t>及</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教育部核定學校辦理「重點產業領域擴大招收僑生港澳學生及外國學生實施計畫</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之總量內核定學系</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資訊</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由</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系統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該學系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之【學士班別】；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未經核定辦理前揭計畫之學校，本欄無須填報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200"/>
              </a:lnSpc>
              <a:buFont typeface="+mj-lt"/>
              <a:buAutoNum type="arabicPeriod"/>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填報當學年度「國際專修部</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華語先修生」於</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日完成實際註冊之正式學籍【外國學生；僑生；港澳生】人數</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惟其「單位名稱」請以前揭華語先修生「獲錄取」之「學系</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」進行填報</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29633597"/>
              </p:ext>
            </p:extLst>
          </p:nvPr>
        </p:nvGraphicFramePr>
        <p:xfrm>
          <a:off x="121278" y="1270531"/>
          <a:ext cx="11959353" cy="1812516"/>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677910">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4187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427783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1204" y="3080270"/>
            <a:ext cx="1180581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startAt="3"/>
            </a:pP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前</a:t>
            </a:r>
            <a:r>
              <a:rPr lang="zh-TW" altLang="zh-TW" sz="2200" dirty="0">
                <a:latin typeface="Arial" panose="020B0604020202020204" pitchFamily="34" charset="0"/>
                <a:ea typeface="微軟正黑體" panose="020B0604030504040204" pitchFamily="34" charset="-120"/>
                <a:cs typeface="Arial" panose="020B0604020202020204" pitchFamily="34" charset="0"/>
              </a:rPr>
              <a:t>揭來臺就讀【外國學生、僑生、港澳生】入學相關規定，應依</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「外國學生來臺就學辦法」、「僑生回國就學及輔導辦法」、「香港澳門居民來臺就學辦法」</a:t>
            </a:r>
            <a:r>
              <a:rPr lang="zh-TW" altLang="zh-TW" sz="2200" dirty="0">
                <a:latin typeface="Arial" panose="020B0604020202020204" pitchFamily="34" charset="0"/>
                <a:ea typeface="微軟正黑體" panose="020B0604030504040204" pitchFamily="34" charset="-120"/>
                <a:cs typeface="Arial" panose="020B0604020202020204" pitchFamily="34" charset="0"/>
              </a:rPr>
              <a:t>等辦法入學並具備正式學籍學生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startAt="3"/>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p>
        </p:txBody>
      </p:sp>
      <p:graphicFrame>
        <p:nvGraphicFramePr>
          <p:cNvPr id="8" name="表格 7"/>
          <p:cNvGraphicFramePr>
            <a:graphicFrameLocks noGrp="1"/>
          </p:cNvGraphicFramePr>
          <p:nvPr>
            <p:extLst>
              <p:ext uri="{D42A27DB-BD31-4B8C-83A1-F6EECF244321}">
                <p14:modId xmlns:p14="http://schemas.microsoft.com/office/powerpoint/2010/main" val="2694438049"/>
              </p:ext>
            </p:extLst>
          </p:nvPr>
        </p:nvGraphicFramePr>
        <p:xfrm>
          <a:off x="121278" y="1270531"/>
          <a:ext cx="11959353" cy="1812516"/>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677910">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4187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384181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0590" y="2890044"/>
            <a:ext cx="1193942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學制新生註冊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率</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，此數據將依前揭匯入資料，由系統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128846269"/>
              </p:ext>
            </p:extLst>
          </p:nvPr>
        </p:nvGraphicFramePr>
        <p:xfrm>
          <a:off x="123212" y="1286632"/>
          <a:ext cx="11874184" cy="1590132"/>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664348">
                  <a:extLst>
                    <a:ext uri="{9D8B030D-6E8A-4147-A177-3AD203B41FA5}">
                      <a16:colId xmlns:a16="http://schemas.microsoft.com/office/drawing/2014/main" val="1164390460"/>
                    </a:ext>
                  </a:extLst>
                </a:gridCol>
                <a:gridCol w="65450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111852">
                  <a:extLst>
                    <a:ext uri="{9D8B030D-6E8A-4147-A177-3AD203B41FA5}">
                      <a16:colId xmlns:a16="http://schemas.microsoft.com/office/drawing/2014/main" val="3239007292"/>
                    </a:ext>
                  </a:extLst>
                </a:gridCol>
                <a:gridCol w="1850003">
                  <a:extLst>
                    <a:ext uri="{9D8B030D-6E8A-4147-A177-3AD203B41FA5}">
                      <a16:colId xmlns:a16="http://schemas.microsoft.com/office/drawing/2014/main" val="247357775"/>
                    </a:ext>
                  </a:extLst>
                </a:gridCol>
                <a:gridCol w="711569">
                  <a:extLst>
                    <a:ext uri="{9D8B030D-6E8A-4147-A177-3AD203B41FA5}">
                      <a16:colId xmlns:a16="http://schemas.microsoft.com/office/drawing/2014/main" val="762951753"/>
                    </a:ext>
                  </a:extLst>
                </a:gridCol>
                <a:gridCol w="572066">
                  <a:extLst>
                    <a:ext uri="{9D8B030D-6E8A-4147-A177-3AD203B41FA5}">
                      <a16:colId xmlns:a16="http://schemas.microsoft.com/office/drawing/2014/main" val="23787303"/>
                    </a:ext>
                  </a:extLst>
                </a:gridCol>
                <a:gridCol w="572066">
                  <a:extLst>
                    <a:ext uri="{9D8B030D-6E8A-4147-A177-3AD203B41FA5}">
                      <a16:colId xmlns:a16="http://schemas.microsoft.com/office/drawing/2014/main" val="3699047358"/>
                    </a:ext>
                  </a:extLst>
                </a:gridCol>
                <a:gridCol w="609024">
                  <a:extLst>
                    <a:ext uri="{9D8B030D-6E8A-4147-A177-3AD203B41FA5}">
                      <a16:colId xmlns:a16="http://schemas.microsoft.com/office/drawing/2014/main" val="456389926"/>
                    </a:ext>
                  </a:extLst>
                </a:gridCol>
                <a:gridCol w="811850">
                  <a:extLst>
                    <a:ext uri="{9D8B030D-6E8A-4147-A177-3AD203B41FA5}">
                      <a16:colId xmlns:a16="http://schemas.microsoft.com/office/drawing/2014/main" val="1450296799"/>
                    </a:ext>
                  </a:extLst>
                </a:gridCol>
                <a:gridCol w="821295">
                  <a:extLst>
                    <a:ext uri="{9D8B030D-6E8A-4147-A177-3AD203B41FA5}">
                      <a16:colId xmlns:a16="http://schemas.microsoft.com/office/drawing/2014/main" val="2066228390"/>
                    </a:ext>
                  </a:extLst>
                </a:gridCol>
                <a:gridCol w="742585">
                  <a:extLst>
                    <a:ext uri="{9D8B030D-6E8A-4147-A177-3AD203B41FA5}">
                      <a16:colId xmlns:a16="http://schemas.microsoft.com/office/drawing/2014/main" val="2175320840"/>
                    </a:ext>
                  </a:extLst>
                </a:gridCol>
                <a:gridCol w="461473">
                  <a:extLst>
                    <a:ext uri="{9D8B030D-6E8A-4147-A177-3AD203B41FA5}">
                      <a16:colId xmlns:a16="http://schemas.microsoft.com/office/drawing/2014/main" val="83844942"/>
                    </a:ext>
                  </a:extLst>
                </a:gridCol>
                <a:gridCol w="735837">
                  <a:extLst>
                    <a:ext uri="{9D8B030D-6E8A-4147-A177-3AD203B41FA5}">
                      <a16:colId xmlns:a16="http://schemas.microsoft.com/office/drawing/2014/main" val="855726276"/>
                    </a:ext>
                  </a:extLst>
                </a:gridCol>
                <a:gridCol w="281112">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總量內核定各學制新生招生名額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各學制新生保留入學資格人數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indent="-17907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79070" algn="ctr" defTabSz="914400" rtl="0" eaLnBrk="1" latinLnBrk="0" hangingPunct="1">
                        <a:lnSpc>
                          <a:spcPts val="15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indent="-17907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7013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199390" indent="-199390"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pic>
        <p:nvPicPr>
          <p:cNvPr id="9" name="圖片 8"/>
          <p:cNvPicPr>
            <a:picLocks noChangeAspect="1"/>
          </p:cNvPicPr>
          <p:nvPr/>
        </p:nvPicPr>
        <p:blipFill>
          <a:blip r:embed="rId3"/>
          <a:stretch>
            <a:fillRect/>
          </a:stretch>
        </p:blipFill>
        <p:spPr>
          <a:xfrm>
            <a:off x="135000" y="4452801"/>
            <a:ext cx="11927717" cy="1395594"/>
          </a:xfrm>
          <a:prstGeom prst="rect">
            <a:avLst/>
          </a:prstGeom>
        </p:spPr>
      </p:pic>
    </p:spTree>
    <p:extLst>
      <p:ext uri="{BB962C8B-B14F-4D97-AF65-F5344CB8AC3E}">
        <p14:creationId xmlns:p14="http://schemas.microsoft.com/office/powerpoint/2010/main" val="394867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533" y="2596478"/>
            <a:ext cx="1193942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各學制境外</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endPar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當</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此項相關數據，將呈現於「各學制國際專修部華語先修生實際註冊人數」欄位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41263039"/>
              </p:ext>
            </p:extLst>
          </p:nvPr>
        </p:nvGraphicFramePr>
        <p:xfrm>
          <a:off x="163717" y="1313151"/>
          <a:ext cx="11874184" cy="1269810"/>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572568">
                  <a:extLst>
                    <a:ext uri="{9D8B030D-6E8A-4147-A177-3AD203B41FA5}">
                      <a16:colId xmlns:a16="http://schemas.microsoft.com/office/drawing/2014/main" val="1164390460"/>
                    </a:ext>
                  </a:extLst>
                </a:gridCol>
                <a:gridCol w="74628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062801">
                  <a:extLst>
                    <a:ext uri="{9D8B030D-6E8A-4147-A177-3AD203B41FA5}">
                      <a16:colId xmlns:a16="http://schemas.microsoft.com/office/drawing/2014/main" val="3239007292"/>
                    </a:ext>
                  </a:extLst>
                </a:gridCol>
                <a:gridCol w="1093862">
                  <a:extLst>
                    <a:ext uri="{9D8B030D-6E8A-4147-A177-3AD203B41FA5}">
                      <a16:colId xmlns:a16="http://schemas.microsoft.com/office/drawing/2014/main" val="247357775"/>
                    </a:ext>
                  </a:extLst>
                </a:gridCol>
                <a:gridCol w="991312">
                  <a:extLst>
                    <a:ext uri="{9D8B030D-6E8A-4147-A177-3AD203B41FA5}">
                      <a16:colId xmlns:a16="http://schemas.microsoft.com/office/drawing/2014/main" val="762951753"/>
                    </a:ext>
                  </a:extLst>
                </a:gridCol>
                <a:gridCol w="777667">
                  <a:extLst>
                    <a:ext uri="{9D8B030D-6E8A-4147-A177-3AD203B41FA5}">
                      <a16:colId xmlns:a16="http://schemas.microsoft.com/office/drawing/2014/main" val="23787303"/>
                    </a:ext>
                  </a:extLst>
                </a:gridCol>
                <a:gridCol w="538385">
                  <a:extLst>
                    <a:ext uri="{9D8B030D-6E8A-4147-A177-3AD203B41FA5}">
                      <a16:colId xmlns:a16="http://schemas.microsoft.com/office/drawing/2014/main" val="3699047358"/>
                    </a:ext>
                  </a:extLst>
                </a:gridCol>
                <a:gridCol w="649481">
                  <a:extLst>
                    <a:ext uri="{9D8B030D-6E8A-4147-A177-3AD203B41FA5}">
                      <a16:colId xmlns:a16="http://schemas.microsoft.com/office/drawing/2014/main" val="456389926"/>
                    </a:ext>
                  </a:extLst>
                </a:gridCol>
                <a:gridCol w="692209">
                  <a:extLst>
                    <a:ext uri="{9D8B030D-6E8A-4147-A177-3AD203B41FA5}">
                      <a16:colId xmlns:a16="http://schemas.microsoft.com/office/drawing/2014/main" val="1450296799"/>
                    </a:ext>
                  </a:extLst>
                </a:gridCol>
                <a:gridCol w="666572">
                  <a:extLst>
                    <a:ext uri="{9D8B030D-6E8A-4147-A177-3AD203B41FA5}">
                      <a16:colId xmlns:a16="http://schemas.microsoft.com/office/drawing/2014/main" val="2066228390"/>
                    </a:ext>
                  </a:extLst>
                </a:gridCol>
                <a:gridCol w="871671">
                  <a:extLst>
                    <a:ext uri="{9D8B030D-6E8A-4147-A177-3AD203B41FA5}">
                      <a16:colId xmlns:a16="http://schemas.microsoft.com/office/drawing/2014/main" val="2175320840"/>
                    </a:ext>
                  </a:extLst>
                </a:gridCol>
                <a:gridCol w="777667">
                  <a:extLst>
                    <a:ext uri="{9D8B030D-6E8A-4147-A177-3AD203B41FA5}">
                      <a16:colId xmlns:a16="http://schemas.microsoft.com/office/drawing/2014/main" val="83844942"/>
                    </a:ext>
                  </a:extLst>
                </a:gridCol>
                <a:gridCol w="774545">
                  <a:extLst>
                    <a:ext uri="{9D8B030D-6E8A-4147-A177-3AD203B41FA5}">
                      <a16:colId xmlns:a16="http://schemas.microsoft.com/office/drawing/2014/main" val="855726276"/>
                    </a:ext>
                  </a:extLst>
                </a:gridCol>
                <a:gridCol w="384560">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總量內核定各學制新生招生名額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各學制核定擴充新生招生名額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各學制新生保留入學資格人數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111760" indent="-179070" algn="ctr" defTabSz="914400" rtl="0" eaLnBrk="1" latinLnBrk="0" hangingPunct="1">
                        <a:lnSpc>
                          <a:spcPts val="13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3019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0" indent="-19939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spTree>
    <p:extLst>
      <p:ext uri="{BB962C8B-B14F-4D97-AF65-F5344CB8AC3E}">
        <p14:creationId xmlns:p14="http://schemas.microsoft.com/office/powerpoint/2010/main" val="2387207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533" y="2579386"/>
            <a:ext cx="1193942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，數據將由系統自行加總匯入「學</a:t>
            </a:r>
            <a:r>
              <a:rPr lang="en-US" altLang="zh-TW" sz="2200" dirty="0">
                <a:latin typeface="Arial" panose="020B0604020202020204" pitchFamily="34" charset="0"/>
                <a:ea typeface="微軟正黑體" panose="020B0604030504040204" pitchFamily="34" charset="-120"/>
                <a:cs typeface="Arial" panose="020B0604020202020204" pitchFamily="34" charset="0"/>
              </a:rPr>
              <a:t>24. </a:t>
            </a:r>
            <a:r>
              <a:rPr lang="zh-TW" altLang="zh-TW" sz="2200"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學年度各學系國際專修部華語先修生實際註冊人數】，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亦即</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學校</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學年度依相關就學辦法來臺就學，且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日完成實際註冊之各學制華語先修生【外國學生；僑生；港澳生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境外</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請謹慎核對數據正確性</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5700705"/>
              </p:ext>
            </p:extLst>
          </p:nvPr>
        </p:nvGraphicFramePr>
        <p:xfrm>
          <a:off x="163717" y="1313151"/>
          <a:ext cx="11874184" cy="1269810"/>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572568">
                  <a:extLst>
                    <a:ext uri="{9D8B030D-6E8A-4147-A177-3AD203B41FA5}">
                      <a16:colId xmlns:a16="http://schemas.microsoft.com/office/drawing/2014/main" val="1164390460"/>
                    </a:ext>
                  </a:extLst>
                </a:gridCol>
                <a:gridCol w="74628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298961">
                  <a:extLst>
                    <a:ext uri="{9D8B030D-6E8A-4147-A177-3AD203B41FA5}">
                      <a16:colId xmlns:a16="http://schemas.microsoft.com/office/drawing/2014/main" val="3239007292"/>
                    </a:ext>
                  </a:extLst>
                </a:gridCol>
                <a:gridCol w="1353358">
                  <a:extLst>
                    <a:ext uri="{9D8B030D-6E8A-4147-A177-3AD203B41FA5}">
                      <a16:colId xmlns:a16="http://schemas.microsoft.com/office/drawing/2014/main" val="247357775"/>
                    </a:ext>
                  </a:extLst>
                </a:gridCol>
                <a:gridCol w="521293">
                  <a:extLst>
                    <a:ext uri="{9D8B030D-6E8A-4147-A177-3AD203B41FA5}">
                      <a16:colId xmlns:a16="http://schemas.microsoft.com/office/drawing/2014/main" val="762951753"/>
                    </a:ext>
                  </a:extLst>
                </a:gridCol>
                <a:gridCol w="615298">
                  <a:extLst>
                    <a:ext uri="{9D8B030D-6E8A-4147-A177-3AD203B41FA5}">
                      <a16:colId xmlns:a16="http://schemas.microsoft.com/office/drawing/2014/main" val="23787303"/>
                    </a:ext>
                  </a:extLst>
                </a:gridCol>
                <a:gridCol w="452927">
                  <a:extLst>
                    <a:ext uri="{9D8B030D-6E8A-4147-A177-3AD203B41FA5}">
                      <a16:colId xmlns:a16="http://schemas.microsoft.com/office/drawing/2014/main" val="3699047358"/>
                    </a:ext>
                  </a:extLst>
                </a:gridCol>
                <a:gridCol w="512747">
                  <a:extLst>
                    <a:ext uri="{9D8B030D-6E8A-4147-A177-3AD203B41FA5}">
                      <a16:colId xmlns:a16="http://schemas.microsoft.com/office/drawing/2014/main" val="456389926"/>
                    </a:ext>
                  </a:extLst>
                </a:gridCol>
                <a:gridCol w="726393">
                  <a:extLst>
                    <a:ext uri="{9D8B030D-6E8A-4147-A177-3AD203B41FA5}">
                      <a16:colId xmlns:a16="http://schemas.microsoft.com/office/drawing/2014/main" val="1450296799"/>
                    </a:ext>
                  </a:extLst>
                </a:gridCol>
                <a:gridCol w="1034041">
                  <a:extLst>
                    <a:ext uri="{9D8B030D-6E8A-4147-A177-3AD203B41FA5}">
                      <a16:colId xmlns:a16="http://schemas.microsoft.com/office/drawing/2014/main" val="2066228390"/>
                    </a:ext>
                  </a:extLst>
                </a:gridCol>
                <a:gridCol w="940037">
                  <a:extLst>
                    <a:ext uri="{9D8B030D-6E8A-4147-A177-3AD203B41FA5}">
                      <a16:colId xmlns:a16="http://schemas.microsoft.com/office/drawing/2014/main" val="2175320840"/>
                    </a:ext>
                  </a:extLst>
                </a:gridCol>
                <a:gridCol w="808728">
                  <a:extLst>
                    <a:ext uri="{9D8B030D-6E8A-4147-A177-3AD203B41FA5}">
                      <a16:colId xmlns:a16="http://schemas.microsoft.com/office/drawing/2014/main" val="83844942"/>
                    </a:ext>
                  </a:extLst>
                </a:gridCol>
                <a:gridCol w="632389">
                  <a:extLst>
                    <a:ext uri="{9D8B030D-6E8A-4147-A177-3AD203B41FA5}">
                      <a16:colId xmlns:a16="http://schemas.microsoft.com/office/drawing/2014/main" val="855726276"/>
                    </a:ext>
                  </a:extLst>
                </a:gridCol>
                <a:gridCol w="384560">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總量內核定各學制新生招生名額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各學制新生保留入學資格人數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111760" indent="-17907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3019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199390" indent="-199390"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spTree>
    <p:extLst>
      <p:ext uri="{BB962C8B-B14F-4D97-AF65-F5344CB8AC3E}">
        <p14:creationId xmlns:p14="http://schemas.microsoft.com/office/powerpoint/2010/main" val="150438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6803" y="2887035"/>
            <a:ext cx="1193942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全校新生註冊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率</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，此數據將依前揭匯入資料，由系統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62075282"/>
              </p:ext>
            </p:extLst>
          </p:nvPr>
        </p:nvGraphicFramePr>
        <p:xfrm>
          <a:off x="71935" y="1286145"/>
          <a:ext cx="12065392" cy="1591365"/>
        </p:xfrm>
        <a:graphic>
          <a:graphicData uri="http://schemas.openxmlformats.org/drawingml/2006/table">
            <a:tbl>
              <a:tblPr firstRow="1" firstCol="1" bandRow="1"/>
              <a:tblGrid>
                <a:gridCol w="227168">
                  <a:extLst>
                    <a:ext uri="{9D8B030D-6E8A-4147-A177-3AD203B41FA5}">
                      <a16:colId xmlns:a16="http://schemas.microsoft.com/office/drawing/2014/main" val="4158370218"/>
                    </a:ext>
                  </a:extLst>
                </a:gridCol>
                <a:gridCol w="999858">
                  <a:extLst>
                    <a:ext uri="{9D8B030D-6E8A-4147-A177-3AD203B41FA5}">
                      <a16:colId xmlns:a16="http://schemas.microsoft.com/office/drawing/2014/main" val="333466371"/>
                    </a:ext>
                  </a:extLst>
                </a:gridCol>
                <a:gridCol w="1046301">
                  <a:extLst>
                    <a:ext uri="{9D8B030D-6E8A-4147-A177-3AD203B41FA5}">
                      <a16:colId xmlns:a16="http://schemas.microsoft.com/office/drawing/2014/main" val="1196216782"/>
                    </a:ext>
                  </a:extLst>
                </a:gridCol>
                <a:gridCol w="885048">
                  <a:extLst>
                    <a:ext uri="{9D8B030D-6E8A-4147-A177-3AD203B41FA5}">
                      <a16:colId xmlns:a16="http://schemas.microsoft.com/office/drawing/2014/main" val="2985920823"/>
                    </a:ext>
                  </a:extLst>
                </a:gridCol>
                <a:gridCol w="1390008">
                  <a:extLst>
                    <a:ext uri="{9D8B030D-6E8A-4147-A177-3AD203B41FA5}">
                      <a16:colId xmlns:a16="http://schemas.microsoft.com/office/drawing/2014/main" val="4114305782"/>
                    </a:ext>
                  </a:extLst>
                </a:gridCol>
                <a:gridCol w="1677932">
                  <a:extLst>
                    <a:ext uri="{9D8B030D-6E8A-4147-A177-3AD203B41FA5}">
                      <a16:colId xmlns:a16="http://schemas.microsoft.com/office/drawing/2014/main" val="778299470"/>
                    </a:ext>
                  </a:extLst>
                </a:gridCol>
                <a:gridCol w="555664">
                  <a:extLst>
                    <a:ext uri="{9D8B030D-6E8A-4147-A177-3AD203B41FA5}">
                      <a16:colId xmlns:a16="http://schemas.microsoft.com/office/drawing/2014/main" val="3784373779"/>
                    </a:ext>
                  </a:extLst>
                </a:gridCol>
                <a:gridCol w="590789">
                  <a:extLst>
                    <a:ext uri="{9D8B030D-6E8A-4147-A177-3AD203B41FA5}">
                      <a16:colId xmlns:a16="http://schemas.microsoft.com/office/drawing/2014/main" val="2898922387"/>
                    </a:ext>
                  </a:extLst>
                </a:gridCol>
                <a:gridCol w="340516">
                  <a:extLst>
                    <a:ext uri="{9D8B030D-6E8A-4147-A177-3AD203B41FA5}">
                      <a16:colId xmlns:a16="http://schemas.microsoft.com/office/drawing/2014/main" val="180773569"/>
                    </a:ext>
                  </a:extLst>
                </a:gridCol>
                <a:gridCol w="487110">
                  <a:extLst>
                    <a:ext uri="{9D8B030D-6E8A-4147-A177-3AD203B41FA5}">
                      <a16:colId xmlns:a16="http://schemas.microsoft.com/office/drawing/2014/main" val="107518334"/>
                    </a:ext>
                  </a:extLst>
                </a:gridCol>
                <a:gridCol w="700755">
                  <a:extLst>
                    <a:ext uri="{9D8B030D-6E8A-4147-A177-3AD203B41FA5}">
                      <a16:colId xmlns:a16="http://schemas.microsoft.com/office/drawing/2014/main" val="2795020431"/>
                    </a:ext>
                  </a:extLst>
                </a:gridCol>
                <a:gridCol w="675118">
                  <a:extLst>
                    <a:ext uri="{9D8B030D-6E8A-4147-A177-3AD203B41FA5}">
                      <a16:colId xmlns:a16="http://schemas.microsoft.com/office/drawing/2014/main" val="3823366435"/>
                    </a:ext>
                  </a:extLst>
                </a:gridCol>
                <a:gridCol w="820396">
                  <a:extLst>
                    <a:ext uri="{9D8B030D-6E8A-4147-A177-3AD203B41FA5}">
                      <a16:colId xmlns:a16="http://schemas.microsoft.com/office/drawing/2014/main" val="1568900256"/>
                    </a:ext>
                  </a:extLst>
                </a:gridCol>
                <a:gridCol w="658026">
                  <a:extLst>
                    <a:ext uri="{9D8B030D-6E8A-4147-A177-3AD203B41FA5}">
                      <a16:colId xmlns:a16="http://schemas.microsoft.com/office/drawing/2014/main" val="341659817"/>
                    </a:ext>
                  </a:extLst>
                </a:gridCol>
                <a:gridCol w="811851">
                  <a:extLst>
                    <a:ext uri="{9D8B030D-6E8A-4147-A177-3AD203B41FA5}">
                      <a16:colId xmlns:a16="http://schemas.microsoft.com/office/drawing/2014/main" val="3240909411"/>
                    </a:ext>
                  </a:extLst>
                </a:gridCol>
                <a:gridCol w="198852">
                  <a:extLst>
                    <a:ext uri="{9D8B030D-6E8A-4147-A177-3AD203B41FA5}">
                      <a16:colId xmlns:a16="http://schemas.microsoft.com/office/drawing/2014/main" val="3531178619"/>
                    </a:ext>
                  </a:extLst>
                </a:gridCol>
              </a:tblGrid>
              <a:tr h="687934">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總量內核定全校新生招生名額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新生保留入學資格人數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4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4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661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747254077"/>
                  </a:ext>
                </a:extLst>
              </a:tr>
              <a:tr h="241844">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pic>
        <p:nvPicPr>
          <p:cNvPr id="4" name="圖片 3"/>
          <p:cNvPicPr>
            <a:picLocks noChangeAspect="1"/>
          </p:cNvPicPr>
          <p:nvPr/>
        </p:nvPicPr>
        <p:blipFill>
          <a:blip r:embed="rId3"/>
          <a:stretch>
            <a:fillRect/>
          </a:stretch>
        </p:blipFill>
        <p:spPr>
          <a:xfrm>
            <a:off x="194129" y="4425223"/>
            <a:ext cx="11891922" cy="1372090"/>
          </a:xfrm>
          <a:prstGeom prst="rect">
            <a:avLst/>
          </a:prstGeom>
        </p:spPr>
      </p:pic>
    </p:spTree>
    <p:extLst>
      <p:ext uri="{BB962C8B-B14F-4D97-AF65-F5344CB8AC3E}">
        <p14:creationId xmlns:p14="http://schemas.microsoft.com/office/powerpoint/2010/main" val="1984770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5573" y="2655397"/>
            <a:ext cx="1193942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全校境外</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endPar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當</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此項相關數據，將呈現於</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全校</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2200" dirty="0">
                <a:latin typeface="Arial" panose="020B0604020202020204" pitchFamily="34" charset="0"/>
                <a:ea typeface="微軟正黑體" panose="020B0604030504040204" pitchFamily="34" charset="-120"/>
                <a:cs typeface="Arial" panose="020B0604020202020204" pitchFamily="34" charset="0"/>
              </a:rPr>
              <a:t>專修部華語先修生實際註冊人數」欄位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847984389"/>
              </p:ext>
            </p:extLst>
          </p:nvPr>
        </p:nvGraphicFramePr>
        <p:xfrm>
          <a:off x="71935" y="1286145"/>
          <a:ext cx="12065392" cy="1360339"/>
        </p:xfrm>
        <a:graphic>
          <a:graphicData uri="http://schemas.openxmlformats.org/drawingml/2006/table">
            <a:tbl>
              <a:tblPr firstRow="1" firstCol="1" bandRow="1"/>
              <a:tblGrid>
                <a:gridCol w="227003">
                  <a:extLst>
                    <a:ext uri="{9D8B030D-6E8A-4147-A177-3AD203B41FA5}">
                      <a16:colId xmlns:a16="http://schemas.microsoft.com/office/drawing/2014/main" val="4158370218"/>
                    </a:ext>
                  </a:extLst>
                </a:gridCol>
                <a:gridCol w="545124">
                  <a:extLst>
                    <a:ext uri="{9D8B030D-6E8A-4147-A177-3AD203B41FA5}">
                      <a16:colId xmlns:a16="http://schemas.microsoft.com/office/drawing/2014/main" val="333466371"/>
                    </a:ext>
                  </a:extLst>
                </a:gridCol>
                <a:gridCol w="773723">
                  <a:extLst>
                    <a:ext uri="{9D8B030D-6E8A-4147-A177-3AD203B41FA5}">
                      <a16:colId xmlns:a16="http://schemas.microsoft.com/office/drawing/2014/main" val="1196216782"/>
                    </a:ext>
                  </a:extLst>
                </a:gridCol>
                <a:gridCol w="967153">
                  <a:extLst>
                    <a:ext uri="{9D8B030D-6E8A-4147-A177-3AD203B41FA5}">
                      <a16:colId xmlns:a16="http://schemas.microsoft.com/office/drawing/2014/main" val="2985920823"/>
                    </a:ext>
                  </a:extLst>
                </a:gridCol>
                <a:gridCol w="958362">
                  <a:extLst>
                    <a:ext uri="{9D8B030D-6E8A-4147-A177-3AD203B41FA5}">
                      <a16:colId xmlns:a16="http://schemas.microsoft.com/office/drawing/2014/main" val="4114305782"/>
                    </a:ext>
                  </a:extLst>
                </a:gridCol>
                <a:gridCol w="1652954">
                  <a:extLst>
                    <a:ext uri="{9D8B030D-6E8A-4147-A177-3AD203B41FA5}">
                      <a16:colId xmlns:a16="http://schemas.microsoft.com/office/drawing/2014/main" val="778299470"/>
                    </a:ext>
                  </a:extLst>
                </a:gridCol>
                <a:gridCol w="720969">
                  <a:extLst>
                    <a:ext uri="{9D8B030D-6E8A-4147-A177-3AD203B41FA5}">
                      <a16:colId xmlns:a16="http://schemas.microsoft.com/office/drawing/2014/main" val="3784373779"/>
                    </a:ext>
                  </a:extLst>
                </a:gridCol>
                <a:gridCol w="580292">
                  <a:extLst>
                    <a:ext uri="{9D8B030D-6E8A-4147-A177-3AD203B41FA5}">
                      <a16:colId xmlns:a16="http://schemas.microsoft.com/office/drawing/2014/main" val="2898922387"/>
                    </a:ext>
                  </a:extLst>
                </a:gridCol>
                <a:gridCol w="764931">
                  <a:extLst>
                    <a:ext uri="{9D8B030D-6E8A-4147-A177-3AD203B41FA5}">
                      <a16:colId xmlns:a16="http://schemas.microsoft.com/office/drawing/2014/main" val="180773569"/>
                    </a:ext>
                  </a:extLst>
                </a:gridCol>
                <a:gridCol w="738554">
                  <a:extLst>
                    <a:ext uri="{9D8B030D-6E8A-4147-A177-3AD203B41FA5}">
                      <a16:colId xmlns:a16="http://schemas.microsoft.com/office/drawing/2014/main" val="107518334"/>
                    </a:ext>
                  </a:extLst>
                </a:gridCol>
                <a:gridCol w="668215">
                  <a:extLst>
                    <a:ext uri="{9D8B030D-6E8A-4147-A177-3AD203B41FA5}">
                      <a16:colId xmlns:a16="http://schemas.microsoft.com/office/drawing/2014/main" val="2795020431"/>
                    </a:ext>
                  </a:extLst>
                </a:gridCol>
                <a:gridCol w="756139">
                  <a:extLst>
                    <a:ext uri="{9D8B030D-6E8A-4147-A177-3AD203B41FA5}">
                      <a16:colId xmlns:a16="http://schemas.microsoft.com/office/drawing/2014/main" val="3823366435"/>
                    </a:ext>
                  </a:extLst>
                </a:gridCol>
                <a:gridCol w="896815">
                  <a:extLst>
                    <a:ext uri="{9D8B030D-6E8A-4147-A177-3AD203B41FA5}">
                      <a16:colId xmlns:a16="http://schemas.microsoft.com/office/drawing/2014/main" val="1568900256"/>
                    </a:ext>
                  </a:extLst>
                </a:gridCol>
                <a:gridCol w="710452">
                  <a:extLst>
                    <a:ext uri="{9D8B030D-6E8A-4147-A177-3AD203B41FA5}">
                      <a16:colId xmlns:a16="http://schemas.microsoft.com/office/drawing/2014/main" val="341659817"/>
                    </a:ext>
                  </a:extLst>
                </a:gridCol>
                <a:gridCol w="769123">
                  <a:extLst>
                    <a:ext uri="{9D8B030D-6E8A-4147-A177-3AD203B41FA5}">
                      <a16:colId xmlns:a16="http://schemas.microsoft.com/office/drawing/2014/main" val="3240909411"/>
                    </a:ext>
                  </a:extLst>
                </a:gridCol>
                <a:gridCol w="335583">
                  <a:extLst>
                    <a:ext uri="{9D8B030D-6E8A-4147-A177-3AD203B41FA5}">
                      <a16:colId xmlns:a16="http://schemas.microsoft.com/office/drawing/2014/main" val="3531178619"/>
                    </a:ext>
                  </a:extLst>
                </a:gridCol>
              </a:tblGrid>
              <a:tr h="573983">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總量內核定全校新生招生名額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新生保留入學資格人數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5731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747254077"/>
                  </a:ext>
                </a:extLst>
              </a:tr>
              <a:tr h="213193">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spTree>
    <p:extLst>
      <p:ext uri="{BB962C8B-B14F-4D97-AF65-F5344CB8AC3E}">
        <p14:creationId xmlns:p14="http://schemas.microsoft.com/office/powerpoint/2010/main" val="2607008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6803" y="2741757"/>
            <a:ext cx="11939427" cy="409265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全校國際專修部華語先修生實際註冊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，數據將由系統自行加總匯入「學</a:t>
            </a:r>
            <a:r>
              <a:rPr lang="en-US" altLang="zh-TW" sz="2200" dirty="0">
                <a:latin typeface="Arial" panose="020B0604020202020204" pitchFamily="34" charset="0"/>
                <a:ea typeface="微軟正黑體" panose="020B0604030504040204" pitchFamily="34" charset="-120"/>
                <a:cs typeface="Arial" panose="020B0604020202020204" pitchFamily="34" charset="0"/>
              </a:rPr>
              <a:t>24. </a:t>
            </a:r>
            <a:r>
              <a:rPr lang="zh-TW" altLang="zh-TW" sz="2200"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學年度各學系國際專修部華語先修生實際註冊人數】，亦即為學校</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學年度依相關就學辦法來臺就學，且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日完成實際註冊之各校華語先修生【外國學生；僑生；港澳生】等境外</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學生人數</a:t>
            </a:r>
            <a:r>
              <a:rPr lang="zh-TW" altLang="zh-TW" sz="2200" dirty="0">
                <a:latin typeface="Arial" panose="020B0604020202020204" pitchFamily="34" charset="0"/>
                <a:ea typeface="微軟正黑體" panose="020B0604030504040204" pitchFamily="34" charset="-120"/>
                <a:cs typeface="Arial" panose="020B0604020202020204" pitchFamily="34" charset="0"/>
              </a:rPr>
              <a:t>，請謹慎核對數據正確性</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59331520"/>
              </p:ext>
            </p:extLst>
          </p:nvPr>
        </p:nvGraphicFramePr>
        <p:xfrm>
          <a:off x="71935" y="1286146"/>
          <a:ext cx="12065392" cy="1449125"/>
        </p:xfrm>
        <a:graphic>
          <a:graphicData uri="http://schemas.openxmlformats.org/drawingml/2006/table">
            <a:tbl>
              <a:tblPr firstRow="1" firstCol="1" bandRow="1"/>
              <a:tblGrid>
                <a:gridCol w="321172">
                  <a:extLst>
                    <a:ext uri="{9D8B030D-6E8A-4147-A177-3AD203B41FA5}">
                      <a16:colId xmlns:a16="http://schemas.microsoft.com/office/drawing/2014/main" val="4158370218"/>
                    </a:ext>
                  </a:extLst>
                </a:gridCol>
                <a:gridCol w="683663">
                  <a:extLst>
                    <a:ext uri="{9D8B030D-6E8A-4147-A177-3AD203B41FA5}">
                      <a16:colId xmlns:a16="http://schemas.microsoft.com/office/drawing/2014/main" val="333466371"/>
                    </a:ext>
                  </a:extLst>
                </a:gridCol>
                <a:gridCol w="649480">
                  <a:extLst>
                    <a:ext uri="{9D8B030D-6E8A-4147-A177-3AD203B41FA5}">
                      <a16:colId xmlns:a16="http://schemas.microsoft.com/office/drawing/2014/main" val="1196216782"/>
                    </a:ext>
                  </a:extLst>
                </a:gridCol>
                <a:gridCol w="786214">
                  <a:extLst>
                    <a:ext uri="{9D8B030D-6E8A-4147-A177-3AD203B41FA5}">
                      <a16:colId xmlns:a16="http://schemas.microsoft.com/office/drawing/2014/main" val="2985920823"/>
                    </a:ext>
                  </a:extLst>
                </a:gridCol>
                <a:gridCol w="1222048">
                  <a:extLst>
                    <a:ext uri="{9D8B030D-6E8A-4147-A177-3AD203B41FA5}">
                      <a16:colId xmlns:a16="http://schemas.microsoft.com/office/drawing/2014/main" val="4114305782"/>
                    </a:ext>
                  </a:extLst>
                </a:gridCol>
                <a:gridCol w="1427148">
                  <a:extLst>
                    <a:ext uri="{9D8B030D-6E8A-4147-A177-3AD203B41FA5}">
                      <a16:colId xmlns:a16="http://schemas.microsoft.com/office/drawing/2014/main" val="778299470"/>
                    </a:ext>
                  </a:extLst>
                </a:gridCol>
                <a:gridCol w="991312">
                  <a:extLst>
                    <a:ext uri="{9D8B030D-6E8A-4147-A177-3AD203B41FA5}">
                      <a16:colId xmlns:a16="http://schemas.microsoft.com/office/drawing/2014/main" val="3784373779"/>
                    </a:ext>
                  </a:extLst>
                </a:gridCol>
                <a:gridCol w="615297">
                  <a:extLst>
                    <a:ext uri="{9D8B030D-6E8A-4147-A177-3AD203B41FA5}">
                      <a16:colId xmlns:a16="http://schemas.microsoft.com/office/drawing/2014/main" val="2898922387"/>
                    </a:ext>
                  </a:extLst>
                </a:gridCol>
                <a:gridCol w="470019">
                  <a:extLst>
                    <a:ext uri="{9D8B030D-6E8A-4147-A177-3AD203B41FA5}">
                      <a16:colId xmlns:a16="http://schemas.microsoft.com/office/drawing/2014/main" val="180773569"/>
                    </a:ext>
                  </a:extLst>
                </a:gridCol>
                <a:gridCol w="606751">
                  <a:extLst>
                    <a:ext uri="{9D8B030D-6E8A-4147-A177-3AD203B41FA5}">
                      <a16:colId xmlns:a16="http://schemas.microsoft.com/office/drawing/2014/main" val="107518334"/>
                    </a:ext>
                  </a:extLst>
                </a:gridCol>
                <a:gridCol w="948583">
                  <a:extLst>
                    <a:ext uri="{9D8B030D-6E8A-4147-A177-3AD203B41FA5}">
                      <a16:colId xmlns:a16="http://schemas.microsoft.com/office/drawing/2014/main" val="2795020431"/>
                    </a:ext>
                  </a:extLst>
                </a:gridCol>
                <a:gridCol w="905855">
                  <a:extLst>
                    <a:ext uri="{9D8B030D-6E8A-4147-A177-3AD203B41FA5}">
                      <a16:colId xmlns:a16="http://schemas.microsoft.com/office/drawing/2014/main" val="3823366435"/>
                    </a:ext>
                  </a:extLst>
                </a:gridCol>
                <a:gridCol w="769121">
                  <a:extLst>
                    <a:ext uri="{9D8B030D-6E8A-4147-A177-3AD203B41FA5}">
                      <a16:colId xmlns:a16="http://schemas.microsoft.com/office/drawing/2014/main" val="1568900256"/>
                    </a:ext>
                  </a:extLst>
                </a:gridCol>
                <a:gridCol w="564023">
                  <a:extLst>
                    <a:ext uri="{9D8B030D-6E8A-4147-A177-3AD203B41FA5}">
                      <a16:colId xmlns:a16="http://schemas.microsoft.com/office/drawing/2014/main" val="341659817"/>
                    </a:ext>
                  </a:extLst>
                </a:gridCol>
                <a:gridCol w="769123">
                  <a:extLst>
                    <a:ext uri="{9D8B030D-6E8A-4147-A177-3AD203B41FA5}">
                      <a16:colId xmlns:a16="http://schemas.microsoft.com/office/drawing/2014/main" val="3240909411"/>
                    </a:ext>
                  </a:extLst>
                </a:gridCol>
                <a:gridCol w="335583">
                  <a:extLst>
                    <a:ext uri="{9D8B030D-6E8A-4147-A177-3AD203B41FA5}">
                      <a16:colId xmlns:a16="http://schemas.microsoft.com/office/drawing/2014/main" val="3531178619"/>
                    </a:ext>
                  </a:extLst>
                </a:gridCol>
              </a:tblGrid>
              <a:tr h="890011">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總量內核定全校新生招生名額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新生保留入學資格人數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3448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747254077"/>
                  </a:ext>
                </a:extLst>
              </a:tr>
              <a:tr h="214262">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spTree>
    <p:extLst>
      <p:ext uri="{BB962C8B-B14F-4D97-AF65-F5344CB8AC3E}">
        <p14:creationId xmlns:p14="http://schemas.microsoft.com/office/powerpoint/2010/main" val="762747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班、博士班」總量內核定招生情形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9421" y="2692495"/>
            <a:ext cx="1193942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博士班流用後</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latin typeface="Arial" panose="020B0604020202020204" pitchFamily="34" charset="0"/>
                <a:ea typeface="微軟正黑體" panose="020B0604030504040204" pitchFamily="34" charset="-120"/>
                <a:cs typeface="Arial" panose="020B0604020202020204" pitchFamily="34" charset="0"/>
              </a:rPr>
              <a:t>欄位學校無須填報</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學校「博士班名額」，自</a:t>
            </a:r>
            <a:r>
              <a:rPr lang="en-US"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起依</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「大學校院博士班考試入學名額流用試辦計畫」辦理名額流用之學校</a:t>
            </a:r>
            <a:r>
              <a:rPr lang="zh-TW" altLang="zh-TW" sz="22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含擴充名額</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資訊匯入系統，請協助核對數據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latin typeface="Arial" panose="020B0604020202020204" pitchFamily="34" charset="0"/>
                <a:ea typeface="微軟正黑體" panose="020B0604030504040204" pitchFamily="34" charset="-120"/>
                <a:cs typeface="Arial" panose="020B0604020202020204" pitchFamily="34" charset="0"/>
              </a:rPr>
              <a:t>本欄</a:t>
            </a:r>
            <a:r>
              <a:rPr lang="zh-TW" altLang="zh-TW" sz="2200" b="1" dirty="0">
                <a:latin typeface="Arial" panose="020B0604020202020204" pitchFamily="34" charset="0"/>
                <a:ea typeface="微軟正黑體" panose="020B0604030504040204" pitchFamily="34" charset="-120"/>
                <a:cs typeface="Arial" panose="020B0604020202020204" pitchFamily="34" charset="0"/>
              </a:rPr>
              <a:t>數據應與「學</a:t>
            </a:r>
            <a:r>
              <a:rPr lang="en-US" altLang="zh-TW" sz="2200" b="1" dirty="0">
                <a:latin typeface="Arial" panose="020B0604020202020204" pitchFamily="34" charset="0"/>
                <a:ea typeface="微軟正黑體" panose="020B0604030504040204" pitchFamily="34" charset="-120"/>
                <a:cs typeface="Arial" panose="020B0604020202020204" pitchFamily="34" charset="0"/>
              </a:rPr>
              <a:t>24.</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學系、所、學位學程核定招生名額總量內新生註冊率」之「總量內核定</a:t>
            </a:r>
            <a:r>
              <a:rPr lang="en-US" altLang="zh-TW" sz="2200" b="1" dirty="0">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學年度新生招生名額</a:t>
            </a:r>
            <a:r>
              <a:rPr lang="en-US" altLang="zh-TW" sz="2200" b="1" dirty="0">
                <a:latin typeface="Arial" panose="020B0604020202020204" pitchFamily="34" charset="0"/>
                <a:ea typeface="微軟正黑體" panose="020B0604030504040204" pitchFamily="34" charset="-120"/>
                <a:cs typeface="Arial" panose="020B0604020202020204" pitchFamily="34" charset="0"/>
              </a:rPr>
              <a:t>(A)+</a:t>
            </a:r>
            <a:r>
              <a:rPr lang="zh-TW" altLang="zh-TW" sz="2200" b="1" dirty="0">
                <a:latin typeface="Arial" panose="020B0604020202020204" pitchFamily="34" charset="0"/>
                <a:ea typeface="微軟正黑體" panose="020B0604030504040204" pitchFamily="34" charset="-120"/>
                <a:cs typeface="Arial" panose="020B0604020202020204" pitchFamily="34" charset="0"/>
              </a:rPr>
              <a:t>核定</a:t>
            </a:r>
            <a:r>
              <a:rPr lang="en-US" altLang="zh-TW" sz="2200" b="1" dirty="0">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學年度擴充新生招生名額</a:t>
            </a:r>
            <a:r>
              <a:rPr lang="en-US" altLang="zh-TW" sz="2200" b="1" dirty="0">
                <a:latin typeface="Arial" panose="020B0604020202020204" pitchFamily="34" charset="0"/>
                <a:ea typeface="微軟正黑體" panose="020B0604030504040204" pitchFamily="34" charset="-120"/>
                <a:cs typeface="Arial" panose="020B0604020202020204" pitchFamily="34" charset="0"/>
              </a:rPr>
              <a:t>(A1)</a:t>
            </a:r>
            <a:r>
              <a:rPr lang="zh-TW" altLang="zh-TW" sz="2200" b="1" dirty="0">
                <a:latin typeface="Arial" panose="020B0604020202020204" pitchFamily="34" charset="0"/>
                <a:ea typeface="微軟正黑體" panose="020B0604030504040204" pitchFamily="34" charset="-120"/>
                <a:cs typeface="Arial" panose="020B0604020202020204" pitchFamily="34" charset="0"/>
              </a:rPr>
              <a:t>」相符</a:t>
            </a:r>
            <a:r>
              <a:rPr lang="zh-TW" altLang="zh-TW" sz="2200" dirty="0">
                <a:latin typeface="Arial" panose="020B0604020202020204" pitchFamily="34" charset="0"/>
                <a:ea typeface="微軟正黑體" panose="020B0604030504040204" pitchFamily="34" charset="-120"/>
                <a:cs typeface="Arial" panose="020B0604020202020204" pitchFamily="34" charset="0"/>
              </a:rPr>
              <a:t>，請協助確認檢核。</a:t>
            </a:r>
          </a:p>
        </p:txBody>
      </p:sp>
      <p:graphicFrame>
        <p:nvGraphicFramePr>
          <p:cNvPr id="2" name="表格 1"/>
          <p:cNvGraphicFramePr>
            <a:graphicFrameLocks noGrp="1"/>
          </p:cNvGraphicFramePr>
          <p:nvPr>
            <p:extLst>
              <p:ext uri="{D42A27DB-BD31-4B8C-83A1-F6EECF244321}">
                <p14:modId xmlns:p14="http://schemas.microsoft.com/office/powerpoint/2010/main" val="921884630"/>
              </p:ext>
            </p:extLst>
          </p:nvPr>
        </p:nvGraphicFramePr>
        <p:xfrm>
          <a:off x="187218" y="1278335"/>
          <a:ext cx="11882861" cy="1396233"/>
        </p:xfrm>
        <a:graphic>
          <a:graphicData uri="http://schemas.openxmlformats.org/drawingml/2006/table">
            <a:tbl>
              <a:tblPr firstRow="1" firstCol="1" bandRow="1"/>
              <a:tblGrid>
                <a:gridCol w="1364114">
                  <a:extLst>
                    <a:ext uri="{9D8B030D-6E8A-4147-A177-3AD203B41FA5}">
                      <a16:colId xmlns:a16="http://schemas.microsoft.com/office/drawing/2014/main" val="3875296528"/>
                    </a:ext>
                  </a:extLst>
                </a:gridCol>
                <a:gridCol w="1134120">
                  <a:extLst>
                    <a:ext uri="{9D8B030D-6E8A-4147-A177-3AD203B41FA5}">
                      <a16:colId xmlns:a16="http://schemas.microsoft.com/office/drawing/2014/main" val="2497481211"/>
                    </a:ext>
                  </a:extLst>
                </a:gridCol>
                <a:gridCol w="1364114">
                  <a:extLst>
                    <a:ext uri="{9D8B030D-6E8A-4147-A177-3AD203B41FA5}">
                      <a16:colId xmlns:a16="http://schemas.microsoft.com/office/drawing/2014/main" val="3111097410"/>
                    </a:ext>
                  </a:extLst>
                </a:gridCol>
                <a:gridCol w="999296">
                  <a:extLst>
                    <a:ext uri="{9D8B030D-6E8A-4147-A177-3AD203B41FA5}">
                      <a16:colId xmlns:a16="http://schemas.microsoft.com/office/drawing/2014/main" val="1214221462"/>
                    </a:ext>
                  </a:extLst>
                </a:gridCol>
                <a:gridCol w="620418">
                  <a:extLst>
                    <a:ext uri="{9D8B030D-6E8A-4147-A177-3AD203B41FA5}">
                      <a16:colId xmlns:a16="http://schemas.microsoft.com/office/drawing/2014/main" val="557689683"/>
                    </a:ext>
                  </a:extLst>
                </a:gridCol>
                <a:gridCol w="905256">
                  <a:extLst>
                    <a:ext uri="{9D8B030D-6E8A-4147-A177-3AD203B41FA5}">
                      <a16:colId xmlns:a16="http://schemas.microsoft.com/office/drawing/2014/main" val="2754781664"/>
                    </a:ext>
                  </a:extLst>
                </a:gridCol>
                <a:gridCol w="2523744">
                  <a:extLst>
                    <a:ext uri="{9D8B030D-6E8A-4147-A177-3AD203B41FA5}">
                      <a16:colId xmlns:a16="http://schemas.microsoft.com/office/drawing/2014/main" val="3690150970"/>
                    </a:ext>
                  </a:extLst>
                </a:gridCol>
                <a:gridCol w="1636776">
                  <a:extLst>
                    <a:ext uri="{9D8B030D-6E8A-4147-A177-3AD203B41FA5}">
                      <a16:colId xmlns:a16="http://schemas.microsoft.com/office/drawing/2014/main" val="1526552834"/>
                    </a:ext>
                  </a:extLst>
                </a:gridCol>
                <a:gridCol w="1335023">
                  <a:extLst>
                    <a:ext uri="{9D8B030D-6E8A-4147-A177-3AD203B41FA5}">
                      <a16:colId xmlns:a16="http://schemas.microsoft.com/office/drawing/2014/main" val="3999649542"/>
                    </a:ext>
                  </a:extLst>
                </a:gridCol>
              </a:tblGrid>
              <a:tr h="262778">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學年度總量內核定名額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01348215"/>
                  </a:ext>
                </a:extLst>
              </a:tr>
              <a:tr h="0">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博士班流用後名額</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860175"/>
                  </a:ext>
                </a:extLst>
              </a:tr>
              <a:tr h="658351">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a:t>
                      </a:r>
                    </a:p>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博士學位</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pPr algn="ctr">
                        <a:lnSpc>
                          <a:spcPts val="16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227682"/>
                  </a:ext>
                </a:extLst>
              </a:tr>
              <a:tr h="271904">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136590"/>
                  </a:ext>
                </a:extLst>
              </a:tr>
            </a:tbl>
          </a:graphicData>
        </a:graphic>
      </p:graphicFrame>
    </p:spTree>
    <p:extLst>
      <p:ext uri="{BB962C8B-B14F-4D97-AF65-F5344CB8AC3E}">
        <p14:creationId xmlns:p14="http://schemas.microsoft.com/office/powerpoint/2010/main" val="81227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0" y="-1541"/>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46026"/>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教師通過升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2" y="3413549"/>
            <a:ext cx="11768756"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：專任教師升等方式類別調整及增蒐專門著作</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：係指學校專任教師依「</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審定辦法</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條文送審之類別，包括【</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學位論文</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文憑送審</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】等： </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學位</a:t>
            </a:r>
            <a:r>
              <a:rPr lang="zh-TW" altLang="zh-TW" sz="2000" b="1" dirty="0">
                <a:latin typeface="Arial" panose="020B0604020202020204" pitchFamily="34" charset="0"/>
                <a:ea typeface="微軟正黑體" panose="020B0604030504040204" pitchFamily="34" charset="-120"/>
                <a:cs typeface="Arial" panose="020B0604020202020204" pitchFamily="34" charset="0"/>
              </a:rPr>
              <a:t>論文</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文憑送審</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19</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14</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580082762"/>
              </p:ext>
            </p:extLst>
          </p:nvPr>
        </p:nvGraphicFramePr>
        <p:xfrm>
          <a:off x="136732" y="865776"/>
          <a:ext cx="11955567" cy="2533364"/>
        </p:xfrm>
        <a:graphic>
          <a:graphicData uri="http://schemas.openxmlformats.org/drawingml/2006/table">
            <a:tbl>
              <a:tblPr firstRow="1" firstCol="1" lastRow="1" lastCol="1" bandRow="1" bandCol="1"/>
              <a:tblGrid>
                <a:gridCol w="260423">
                  <a:extLst>
                    <a:ext uri="{9D8B030D-6E8A-4147-A177-3AD203B41FA5}">
                      <a16:colId xmlns:a16="http://schemas.microsoft.com/office/drawing/2014/main" val="3462058019"/>
                    </a:ext>
                  </a:extLst>
                </a:gridCol>
                <a:gridCol w="988803">
                  <a:extLst>
                    <a:ext uri="{9D8B030D-6E8A-4147-A177-3AD203B41FA5}">
                      <a16:colId xmlns:a16="http://schemas.microsoft.com/office/drawing/2014/main" val="1164903126"/>
                    </a:ext>
                  </a:extLst>
                </a:gridCol>
                <a:gridCol w="3841554">
                  <a:extLst>
                    <a:ext uri="{9D8B030D-6E8A-4147-A177-3AD203B41FA5}">
                      <a16:colId xmlns:a16="http://schemas.microsoft.com/office/drawing/2014/main" val="2787146584"/>
                    </a:ext>
                  </a:extLst>
                </a:gridCol>
                <a:gridCol w="1432058">
                  <a:extLst>
                    <a:ext uri="{9D8B030D-6E8A-4147-A177-3AD203B41FA5}">
                      <a16:colId xmlns:a16="http://schemas.microsoft.com/office/drawing/2014/main" val="3932457691"/>
                    </a:ext>
                  </a:extLst>
                </a:gridCol>
                <a:gridCol w="1034265">
                  <a:extLst>
                    <a:ext uri="{9D8B030D-6E8A-4147-A177-3AD203B41FA5}">
                      <a16:colId xmlns:a16="http://schemas.microsoft.com/office/drawing/2014/main" val="591309656"/>
                    </a:ext>
                  </a:extLst>
                </a:gridCol>
                <a:gridCol w="1102458">
                  <a:extLst>
                    <a:ext uri="{9D8B030D-6E8A-4147-A177-3AD203B41FA5}">
                      <a16:colId xmlns:a16="http://schemas.microsoft.com/office/drawing/2014/main" val="2613053198"/>
                    </a:ext>
                  </a:extLst>
                </a:gridCol>
                <a:gridCol w="841050">
                  <a:extLst>
                    <a:ext uri="{9D8B030D-6E8A-4147-A177-3AD203B41FA5}">
                      <a16:colId xmlns:a16="http://schemas.microsoft.com/office/drawing/2014/main" val="61314016"/>
                    </a:ext>
                  </a:extLst>
                </a:gridCol>
                <a:gridCol w="966072">
                  <a:extLst>
                    <a:ext uri="{9D8B030D-6E8A-4147-A177-3AD203B41FA5}">
                      <a16:colId xmlns:a16="http://schemas.microsoft.com/office/drawing/2014/main" val="3334602815"/>
                    </a:ext>
                  </a:extLst>
                </a:gridCol>
                <a:gridCol w="1488884">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4424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論文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創作展演</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研發</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競賽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260656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99756"/>
            <a:ext cx="409626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828942" y="803305"/>
            <a:ext cx="10648060" cy="5717136"/>
            <a:chOff x="459306" y="1232548"/>
            <a:chExt cx="8131621" cy="5406860"/>
          </a:xfrm>
        </p:grpSpPr>
        <p:sp>
          <p:nvSpPr>
            <p:cNvPr id="13" name="文字方塊 12"/>
            <p:cNvSpPr txBox="1"/>
            <p:nvPr/>
          </p:nvSpPr>
          <p:spPr>
            <a:xfrm>
              <a:off x="459306" y="3165851"/>
              <a:ext cx="1512168" cy="494824"/>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494824"/>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532336"/>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49288"/>
            </a:xfrm>
            <a:prstGeom prst="rect">
              <a:avLst/>
            </a:prstGeom>
            <a:solidFill>
              <a:schemeClr val="accent4">
                <a:lumMod val="20000"/>
                <a:lumOff val="80000"/>
              </a:schemeClr>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大</a:t>
                  </a:r>
                  <a:r>
                    <a:rPr lang="zh-TW" altLang="en-US" sz="1600" b="1" dirty="0">
                      <a:solidFill>
                        <a:srgbClr val="000000"/>
                      </a:solidFill>
                      <a:ea typeface="微軟正黑體" panose="020B0604030504040204" pitchFamily="34" charset="-120"/>
                      <a:cs typeface="Arial" panose="020B0604020202020204" pitchFamily="34" charset="0"/>
                    </a:rPr>
                    <a:t>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填表</a:t>
                  </a:r>
                  <a:r>
                    <a:rPr lang="zh-TW" altLang="en-US" sz="1600" b="1" dirty="0">
                      <a:solidFill>
                        <a:srgbClr val="000000"/>
                      </a:solidFill>
                      <a:ea typeface="微軟正黑體" panose="020B0604030504040204" pitchFamily="34" charset="-120"/>
                      <a:cs typeface="Arial" panose="020B0604020202020204" pitchFamily="34" charset="0"/>
                    </a:rPr>
                    <a:t>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773" y="4206092"/>
              <a:ext cx="1067427" cy="1850268"/>
            </a:xfrm>
            <a:prstGeom prst="rect">
              <a:avLst/>
            </a:prstGeom>
            <a:ln w="28575">
              <a:solidFill>
                <a:srgbClr val="000000"/>
              </a:solidFill>
            </a:ln>
          </p:spPr>
        </p:pic>
      </p:grpSp>
    </p:spTree>
    <p:extLst>
      <p:ext uri="{BB962C8B-B14F-4D97-AF65-F5344CB8AC3E}">
        <p14:creationId xmlns:p14="http://schemas.microsoft.com/office/powerpoint/2010/main" val="31610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教師通過升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1" y="3405009"/>
            <a:ext cx="11699193"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「專科以上學校教師資格審定辦法」辦法第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17</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15</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18</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」辦法第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93465059"/>
              </p:ext>
            </p:extLst>
          </p:nvPr>
        </p:nvGraphicFramePr>
        <p:xfrm>
          <a:off x="136732" y="891412"/>
          <a:ext cx="11921384" cy="2497319"/>
        </p:xfrm>
        <a:graphic>
          <a:graphicData uri="http://schemas.openxmlformats.org/drawingml/2006/table">
            <a:tbl>
              <a:tblPr firstRow="1" firstCol="1" lastRow="1" lastCol="1" bandRow="1" bandCol="1"/>
              <a:tblGrid>
                <a:gridCol w="259679">
                  <a:extLst>
                    <a:ext uri="{9D8B030D-6E8A-4147-A177-3AD203B41FA5}">
                      <a16:colId xmlns:a16="http://schemas.microsoft.com/office/drawing/2014/main" val="3462058019"/>
                    </a:ext>
                  </a:extLst>
                </a:gridCol>
                <a:gridCol w="1189971">
                  <a:extLst>
                    <a:ext uri="{9D8B030D-6E8A-4147-A177-3AD203B41FA5}">
                      <a16:colId xmlns:a16="http://schemas.microsoft.com/office/drawing/2014/main" val="1164903126"/>
                    </a:ext>
                  </a:extLst>
                </a:gridCol>
                <a:gridCol w="3830569">
                  <a:extLst>
                    <a:ext uri="{9D8B030D-6E8A-4147-A177-3AD203B41FA5}">
                      <a16:colId xmlns:a16="http://schemas.microsoft.com/office/drawing/2014/main" val="2787146584"/>
                    </a:ext>
                  </a:extLst>
                </a:gridCol>
                <a:gridCol w="1087972">
                  <a:extLst>
                    <a:ext uri="{9D8B030D-6E8A-4147-A177-3AD203B41FA5}">
                      <a16:colId xmlns:a16="http://schemas.microsoft.com/office/drawing/2014/main" val="3932457691"/>
                    </a:ext>
                  </a:extLst>
                </a:gridCol>
                <a:gridCol w="1031308">
                  <a:extLst>
                    <a:ext uri="{9D8B030D-6E8A-4147-A177-3AD203B41FA5}">
                      <a16:colId xmlns:a16="http://schemas.microsoft.com/office/drawing/2014/main" val="591309656"/>
                    </a:ext>
                  </a:extLst>
                </a:gridCol>
                <a:gridCol w="1189970">
                  <a:extLst>
                    <a:ext uri="{9D8B030D-6E8A-4147-A177-3AD203B41FA5}">
                      <a16:colId xmlns:a16="http://schemas.microsoft.com/office/drawing/2014/main" val="2613053198"/>
                    </a:ext>
                  </a:extLst>
                </a:gridCol>
                <a:gridCol w="883977">
                  <a:extLst>
                    <a:ext uri="{9D8B030D-6E8A-4147-A177-3AD203B41FA5}">
                      <a16:colId xmlns:a16="http://schemas.microsoft.com/office/drawing/2014/main" val="61314016"/>
                    </a:ext>
                  </a:extLst>
                </a:gridCol>
                <a:gridCol w="963310">
                  <a:extLst>
                    <a:ext uri="{9D8B030D-6E8A-4147-A177-3AD203B41FA5}">
                      <a16:colId xmlns:a16="http://schemas.microsoft.com/office/drawing/2014/main" val="3334602815"/>
                    </a:ext>
                  </a:extLst>
                </a:gridCol>
                <a:gridCol w="1484628">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28862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學位論文</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文藝創作展演</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技術研發</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體育競賽</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122760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標準</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7695" y="3413225"/>
            <a:ext cx="11821800"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調整學術研究加給</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是</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者</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係指學校有調整編制內專任教師學術研究加給（</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包括配合軍公教員工待遇調整者</a:t>
            </a:r>
            <a:r>
              <a:rPr lang="zh-TW" altLang="zh-TW" sz="2200" dirty="0">
                <a:latin typeface="Arial" panose="020B0604020202020204" pitchFamily="34" charset="0"/>
                <a:ea typeface="微軟正黑體" panose="020B0604030504040204" pitchFamily="34" charset="-120"/>
                <a:cs typeface="Arial" panose="020B0604020202020204" pitchFamily="34" charset="0"/>
              </a:rPr>
              <a:t>），並續填學術研究加給「支給數額調整情形」及</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「經</a:t>
            </a:r>
            <a:r>
              <a:rPr lang="zh-TW" altLang="zh-TW" sz="2200" dirty="0">
                <a:latin typeface="Arial" panose="020B0604020202020204" pitchFamily="34" charset="0"/>
                <a:ea typeface="微軟正黑體" panose="020B0604030504040204" pitchFamily="34" charset="-120"/>
                <a:cs typeface="Arial" panose="020B0604020202020204" pitchFamily="34" charset="0"/>
              </a:rPr>
              <a:t>與教師協議</a:t>
            </a:r>
            <a:r>
              <a:rPr lang="zh-TW" altLang="zh-TW" sz="2200" strike="dbl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同意調整</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，並納入聘約</a:t>
            </a:r>
            <a:r>
              <a:rPr lang="zh-TW" altLang="zh-TW" sz="2200" dirty="0">
                <a:latin typeface="Arial" panose="020B0604020202020204" pitchFamily="34" charset="0"/>
                <a:ea typeface="微軟正黑體" panose="020B0604030504040204" pitchFamily="34" charset="-120"/>
                <a:cs typeface="Arial" panose="020B0604020202020204" pitchFamily="34" charset="0"/>
              </a:rPr>
              <a:t>」等資訊</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23831165"/>
              </p:ext>
            </p:extLst>
          </p:nvPr>
        </p:nvGraphicFramePr>
        <p:xfrm>
          <a:off x="144015" y="895197"/>
          <a:ext cx="11825480" cy="2536825"/>
        </p:xfrm>
        <a:graphic>
          <a:graphicData uri="http://schemas.openxmlformats.org/drawingml/2006/table">
            <a:tbl>
              <a:tblPr firstRow="1" firstCol="1" bandRow="1"/>
              <a:tblGrid>
                <a:gridCol w="490031">
                  <a:extLst>
                    <a:ext uri="{9D8B030D-6E8A-4147-A177-3AD203B41FA5}">
                      <a16:colId xmlns:a16="http://schemas.microsoft.com/office/drawing/2014/main" val="88594533"/>
                    </a:ext>
                  </a:extLst>
                </a:gridCol>
                <a:gridCol w="425209">
                  <a:extLst>
                    <a:ext uri="{9D8B030D-6E8A-4147-A177-3AD203B41FA5}">
                      <a16:colId xmlns:a16="http://schemas.microsoft.com/office/drawing/2014/main" val="1893433795"/>
                    </a:ext>
                  </a:extLst>
                </a:gridCol>
                <a:gridCol w="891902">
                  <a:extLst>
                    <a:ext uri="{9D8B030D-6E8A-4147-A177-3AD203B41FA5}">
                      <a16:colId xmlns:a16="http://schemas.microsoft.com/office/drawing/2014/main" val="6242058"/>
                    </a:ext>
                  </a:extLst>
                </a:gridCol>
                <a:gridCol w="798563">
                  <a:extLst>
                    <a:ext uri="{9D8B030D-6E8A-4147-A177-3AD203B41FA5}">
                      <a16:colId xmlns:a16="http://schemas.microsoft.com/office/drawing/2014/main" val="337157415"/>
                    </a:ext>
                  </a:extLst>
                </a:gridCol>
                <a:gridCol w="860789">
                  <a:extLst>
                    <a:ext uri="{9D8B030D-6E8A-4147-A177-3AD203B41FA5}">
                      <a16:colId xmlns:a16="http://schemas.microsoft.com/office/drawing/2014/main" val="1953696938"/>
                    </a:ext>
                  </a:extLst>
                </a:gridCol>
                <a:gridCol w="449427">
                  <a:extLst>
                    <a:ext uri="{9D8B030D-6E8A-4147-A177-3AD203B41FA5}">
                      <a16:colId xmlns:a16="http://schemas.microsoft.com/office/drawing/2014/main" val="195952241"/>
                    </a:ext>
                  </a:extLst>
                </a:gridCol>
                <a:gridCol w="2834640">
                  <a:extLst>
                    <a:ext uri="{9D8B030D-6E8A-4147-A177-3AD203B41FA5}">
                      <a16:colId xmlns:a16="http://schemas.microsoft.com/office/drawing/2014/main" val="2450868439"/>
                    </a:ext>
                  </a:extLst>
                </a:gridCol>
                <a:gridCol w="813816">
                  <a:extLst>
                    <a:ext uri="{9D8B030D-6E8A-4147-A177-3AD203B41FA5}">
                      <a16:colId xmlns:a16="http://schemas.microsoft.com/office/drawing/2014/main" val="3323973747"/>
                    </a:ext>
                  </a:extLst>
                </a:gridCol>
                <a:gridCol w="4261103">
                  <a:extLst>
                    <a:ext uri="{9D8B030D-6E8A-4147-A177-3AD203B41FA5}">
                      <a16:colId xmlns:a16="http://schemas.microsoft.com/office/drawing/2014/main" val="2288081049"/>
                    </a:ext>
                  </a:extLst>
                </a:gridCol>
              </a:tblGrid>
              <a:tr h="163830">
                <a:tc rowSpan="4">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7">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學術研究加給數額及調整情形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58071815"/>
                  </a:ext>
                </a:extLst>
              </a:tr>
              <a:tr h="146685">
                <a:tc vMerge="1">
                  <a:txBody>
                    <a:bodyPr/>
                    <a:lstStyle/>
                    <a:p>
                      <a:endParaRPr lang="zh-TW" altLang="en-US"/>
                    </a:p>
                  </a:txBody>
                  <a:tcPr/>
                </a:tc>
                <a:tc v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現行學術研究加給支給數額是否採分級制</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現行學術研究加給支給情形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調整學術研究加給情形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val="3247608194"/>
                  </a:ext>
                </a:extLst>
              </a:tr>
              <a:tr h="1466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支給數額規定</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2850541786"/>
                  </a:ext>
                </a:extLst>
              </a:tr>
              <a:tr h="52387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規定開始適用之日期</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規定支給數額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是否調整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經與教師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協議，</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並納入聘約</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7737811"/>
                  </a:ext>
                </a:extLst>
              </a:tr>
              <a:tr h="1403350">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是（包括配合軍公教員工待遇調整者）</a:t>
                      </a:r>
                    </a:p>
                    <a:p>
                      <a:pPr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p>
                      <a:pPr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右列免填</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調高</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調低</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78435"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全部完成，完成</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部分完成，完成</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全部未完</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2895762"/>
                  </a:ext>
                </a:extLst>
              </a:tr>
            </a:tbl>
          </a:graphicData>
        </a:graphic>
      </p:graphicFrame>
    </p:spTree>
    <p:extLst>
      <p:ext uri="{BB962C8B-B14F-4D97-AF65-F5344CB8AC3E}">
        <p14:creationId xmlns:p14="http://schemas.microsoft.com/office/powerpoint/2010/main" val="40703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標準</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7695" y="3413225"/>
            <a:ext cx="11821800" cy="3375283"/>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ts val="3200"/>
              </a:lnSpc>
              <a:spcAft>
                <a:spcPts val="0"/>
              </a:spcAft>
              <a:buClr>
                <a:schemeClr val="tx1"/>
              </a:buClr>
              <a:buFont typeface="Wingdings" panose="05000000000000000000" pitchFamily="2" charset="2"/>
              <a:buChar char="l"/>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經與教師協議，並納入聘約：</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請</a:t>
            </a:r>
            <a:r>
              <a:rPr lang="zh-TW" altLang="zh-TW" sz="2200" b="1" kern="100" dirty="0">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填報學校「調整」編制內專任教師【教授；副教授；助理教授；講師</a:t>
            </a:r>
            <a:r>
              <a:rPr lang="en-US"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】之學術研究加給數額，並按教師聘書職級填報經與教師</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【全部同意；部分同意；全部不同意</a:t>
            </a:r>
            <a:r>
              <a:rPr lang="zh-TW" altLang="zh-TW" sz="2200" strike="dblStrike" kern="1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協議</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並納入聘約調整</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情形</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全部</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：全部教師皆已</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且納入聘約，</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en-US"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部分</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：僅有部分教師已</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且納入聘約，</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應協議</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全部</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：全部教師皆</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38575075"/>
              </p:ext>
            </p:extLst>
          </p:nvPr>
        </p:nvGraphicFramePr>
        <p:xfrm>
          <a:off x="144015" y="895197"/>
          <a:ext cx="11825480" cy="2536825"/>
        </p:xfrm>
        <a:graphic>
          <a:graphicData uri="http://schemas.openxmlformats.org/drawingml/2006/table">
            <a:tbl>
              <a:tblPr firstRow="1" firstCol="1" bandRow="1"/>
              <a:tblGrid>
                <a:gridCol w="490031">
                  <a:extLst>
                    <a:ext uri="{9D8B030D-6E8A-4147-A177-3AD203B41FA5}">
                      <a16:colId xmlns:a16="http://schemas.microsoft.com/office/drawing/2014/main" val="88594533"/>
                    </a:ext>
                  </a:extLst>
                </a:gridCol>
                <a:gridCol w="425209">
                  <a:extLst>
                    <a:ext uri="{9D8B030D-6E8A-4147-A177-3AD203B41FA5}">
                      <a16:colId xmlns:a16="http://schemas.microsoft.com/office/drawing/2014/main" val="1893433795"/>
                    </a:ext>
                  </a:extLst>
                </a:gridCol>
                <a:gridCol w="891902">
                  <a:extLst>
                    <a:ext uri="{9D8B030D-6E8A-4147-A177-3AD203B41FA5}">
                      <a16:colId xmlns:a16="http://schemas.microsoft.com/office/drawing/2014/main" val="6242058"/>
                    </a:ext>
                  </a:extLst>
                </a:gridCol>
                <a:gridCol w="798563">
                  <a:extLst>
                    <a:ext uri="{9D8B030D-6E8A-4147-A177-3AD203B41FA5}">
                      <a16:colId xmlns:a16="http://schemas.microsoft.com/office/drawing/2014/main" val="337157415"/>
                    </a:ext>
                  </a:extLst>
                </a:gridCol>
                <a:gridCol w="860789">
                  <a:extLst>
                    <a:ext uri="{9D8B030D-6E8A-4147-A177-3AD203B41FA5}">
                      <a16:colId xmlns:a16="http://schemas.microsoft.com/office/drawing/2014/main" val="1953696938"/>
                    </a:ext>
                  </a:extLst>
                </a:gridCol>
                <a:gridCol w="449427">
                  <a:extLst>
                    <a:ext uri="{9D8B030D-6E8A-4147-A177-3AD203B41FA5}">
                      <a16:colId xmlns:a16="http://schemas.microsoft.com/office/drawing/2014/main" val="195952241"/>
                    </a:ext>
                  </a:extLst>
                </a:gridCol>
                <a:gridCol w="2834640">
                  <a:extLst>
                    <a:ext uri="{9D8B030D-6E8A-4147-A177-3AD203B41FA5}">
                      <a16:colId xmlns:a16="http://schemas.microsoft.com/office/drawing/2014/main" val="2450868439"/>
                    </a:ext>
                  </a:extLst>
                </a:gridCol>
                <a:gridCol w="813816">
                  <a:extLst>
                    <a:ext uri="{9D8B030D-6E8A-4147-A177-3AD203B41FA5}">
                      <a16:colId xmlns:a16="http://schemas.microsoft.com/office/drawing/2014/main" val="3323973747"/>
                    </a:ext>
                  </a:extLst>
                </a:gridCol>
                <a:gridCol w="4261103">
                  <a:extLst>
                    <a:ext uri="{9D8B030D-6E8A-4147-A177-3AD203B41FA5}">
                      <a16:colId xmlns:a16="http://schemas.microsoft.com/office/drawing/2014/main" val="2288081049"/>
                    </a:ext>
                  </a:extLst>
                </a:gridCol>
              </a:tblGrid>
              <a:tr h="163830">
                <a:tc rowSpan="4">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7">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學術研究加給數額及調整情形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58071815"/>
                  </a:ext>
                </a:extLst>
              </a:tr>
              <a:tr h="146685">
                <a:tc vMerge="1">
                  <a:txBody>
                    <a:bodyPr/>
                    <a:lstStyle/>
                    <a:p>
                      <a:endParaRPr lang="zh-TW" altLang="en-US"/>
                    </a:p>
                  </a:txBody>
                  <a:tcPr/>
                </a:tc>
                <a:tc v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現行學術研究加給支給數額是否採分級制</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現行學術研究加給支給情形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調整學術研究加給情形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val="3247608194"/>
                  </a:ext>
                </a:extLst>
              </a:tr>
              <a:tr h="1466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支給數額規定</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2850541786"/>
                  </a:ext>
                </a:extLst>
              </a:tr>
              <a:tr h="52387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規定開始適用之日期</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規定支給數額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是否調整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支給數額調整</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情</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經與教師</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協議，</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並納入聘約</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397737811"/>
                  </a:ext>
                </a:extLst>
              </a:tr>
              <a:tr h="1403350">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是（包括配合軍公教員工待遇調整者）</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右列免填</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調高</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調低</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78435" algn="l">
                        <a:lnSpc>
                          <a:spcPts val="16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全部完成，完成</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部分完成，完成</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lnSpc>
                          <a:spcPts val="16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全部未完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942895762"/>
                  </a:ext>
                </a:extLst>
              </a:tr>
            </a:tbl>
          </a:graphicData>
        </a:graphic>
      </p:graphicFrame>
    </p:spTree>
    <p:extLst>
      <p:ext uri="{BB962C8B-B14F-4D97-AF65-F5344CB8AC3E}">
        <p14:creationId xmlns:p14="http://schemas.microsoft.com/office/powerpoint/2010/main" val="419871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3.2.27</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學生輔導人員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1" y="1749945"/>
            <a:ext cx="11699193"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200" b="1" dirty="0">
                <a:latin typeface="Arial" panose="020B0604020202020204" pitchFamily="34" charset="0"/>
                <a:ea typeface="微軟正黑體" panose="020B0604030504040204" pitchFamily="34" charset="-120"/>
                <a:cs typeface="Arial" panose="020B0604020202020204" pitchFamily="34" charset="0"/>
              </a:rPr>
              <a:t>輔導人員</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係指學校聘任擔任輔導工作之人員，且其工作內容為協助</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發展性輔導、介入性輔導或處遇性輔導之</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三</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級</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輔導</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相關輔導定義，請</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參閱「學生</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輔導</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法」第六</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smtClean="0">
                <a:latin typeface="Arial" panose="020B0604020202020204" pitchFamily="34" charset="0"/>
                <a:ea typeface="微軟正黑體" panose="020B0604030504040204" pitchFamily="34" charset="-120"/>
                <a:cs typeface="Arial" panose="020B0604020202020204" pitchFamily="34" charset="0"/>
              </a:rPr>
              <a:t>輔助</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、引導、扶助、幫助</a:t>
            </a:r>
            <a:r>
              <a:rPr lang="zh-TW" altLang="zh-TW" sz="2200" strike="dblStrike"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者</a:t>
            </a:r>
            <a:r>
              <a:rPr lang="zh-TW" altLang="zh-TW" sz="2200" dirty="0">
                <a:latin typeface="Arial" panose="020B0604020202020204" pitchFamily="34" charset="0"/>
                <a:ea typeface="微軟正黑體" panose="020B0604030504040204" pitchFamily="34" charset="-120"/>
                <a:cs typeface="Arial" panose="020B0604020202020204" pitchFamily="34" charset="0"/>
              </a:rPr>
              <a:t>，皆可採計</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但若為班級導師或協助學生辦理就學貸款、學雜費減免</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等行政事務人員，則不可採計。</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l"/>
            </a:pPr>
            <a:r>
              <a:rPr lang="zh-TW" altLang="zh-TW" sz="2200" b="1" dirty="0">
                <a:latin typeface="Arial" panose="020B0604020202020204" pitchFamily="34" charset="0"/>
                <a:ea typeface="微軟正黑體" panose="020B0604030504040204" pitchFamily="34" charset="-120"/>
                <a:cs typeface="Arial" panose="020B0604020202020204" pitchFamily="34" charset="0"/>
              </a:rPr>
              <a:t>具專業證照</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：係指經國家考試合格，取得諮商</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心理師</a:t>
            </a:r>
            <a:r>
              <a:rPr lang="zh-TW" altLang="zh-TW" sz="2200" dirty="0">
                <a:latin typeface="Arial" panose="020B0604020202020204" pitchFamily="34" charset="0"/>
                <a:ea typeface="微軟正黑體" panose="020B0604030504040204" pitchFamily="34" charset="-120"/>
                <a:cs typeface="Arial" panose="020B0604020202020204" pitchFamily="34" charset="0"/>
              </a:rPr>
              <a:t>輔導、臨床</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心理師</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社會工作</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師</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證書</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等相關專業證照者</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例如心理師證照、社工師證照</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等</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104666145"/>
              </p:ext>
            </p:extLst>
          </p:nvPr>
        </p:nvGraphicFramePr>
        <p:xfrm>
          <a:off x="136729" y="977995"/>
          <a:ext cx="11869342" cy="759364"/>
        </p:xfrm>
        <a:graphic>
          <a:graphicData uri="http://schemas.openxmlformats.org/drawingml/2006/table">
            <a:tbl>
              <a:tblPr firstRow="1" firstCol="1" lastRow="1" lastCol="1" bandRow="1" bandCol="1"/>
              <a:tblGrid>
                <a:gridCol w="2141229">
                  <a:extLst>
                    <a:ext uri="{9D8B030D-6E8A-4147-A177-3AD203B41FA5}">
                      <a16:colId xmlns:a16="http://schemas.microsoft.com/office/drawing/2014/main" val="2806661328"/>
                    </a:ext>
                  </a:extLst>
                </a:gridCol>
                <a:gridCol w="814237">
                  <a:extLst>
                    <a:ext uri="{9D8B030D-6E8A-4147-A177-3AD203B41FA5}">
                      <a16:colId xmlns:a16="http://schemas.microsoft.com/office/drawing/2014/main" val="2505495210"/>
                    </a:ext>
                  </a:extLst>
                </a:gridCol>
                <a:gridCol w="951922">
                  <a:extLst>
                    <a:ext uri="{9D8B030D-6E8A-4147-A177-3AD203B41FA5}">
                      <a16:colId xmlns:a16="http://schemas.microsoft.com/office/drawing/2014/main" val="680456540"/>
                    </a:ext>
                  </a:extLst>
                </a:gridCol>
                <a:gridCol w="2141229">
                  <a:extLst>
                    <a:ext uri="{9D8B030D-6E8A-4147-A177-3AD203B41FA5}">
                      <a16:colId xmlns:a16="http://schemas.microsoft.com/office/drawing/2014/main" val="893743752"/>
                    </a:ext>
                  </a:extLst>
                </a:gridCol>
                <a:gridCol w="2141229">
                  <a:extLst>
                    <a:ext uri="{9D8B030D-6E8A-4147-A177-3AD203B41FA5}">
                      <a16:colId xmlns:a16="http://schemas.microsoft.com/office/drawing/2014/main" val="438111014"/>
                    </a:ext>
                  </a:extLst>
                </a:gridCol>
                <a:gridCol w="2366747">
                  <a:extLst>
                    <a:ext uri="{9D8B030D-6E8A-4147-A177-3AD203B41FA5}">
                      <a16:colId xmlns:a16="http://schemas.microsoft.com/office/drawing/2014/main" val="3207395662"/>
                    </a:ext>
                  </a:extLst>
                </a:gridCol>
                <a:gridCol w="1312749">
                  <a:extLst>
                    <a:ext uri="{9D8B030D-6E8A-4147-A177-3AD203B41FA5}">
                      <a16:colId xmlns:a16="http://schemas.microsoft.com/office/drawing/2014/main" val="1269727640"/>
                    </a:ext>
                  </a:extLst>
                </a:gridCol>
              </a:tblGrid>
              <a:tr h="289895">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輔導人員數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就業輔導人員數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297717733"/>
                  </a:ext>
                </a:extLst>
              </a:tr>
              <a:tr h="2375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具專業證照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不具專業證照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具專業證照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不具專業證照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558120"/>
                  </a:ext>
                </a:extLst>
              </a:tr>
              <a:tr h="231916">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471190"/>
                  </a:ext>
                </a:extLst>
              </a:tr>
            </a:tbl>
          </a:graphicData>
        </a:graphic>
      </p:graphicFrame>
    </p:spTree>
    <p:extLst>
      <p:ext uri="{BB962C8B-B14F-4D97-AF65-F5344CB8AC3E}">
        <p14:creationId xmlns:p14="http://schemas.microsoft.com/office/powerpoint/2010/main" val="410655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2018269" y="1961223"/>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00839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0729" y="2095281"/>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a:latin typeface="Arial" panose="020B0604020202020204" pitchFamily="34" charset="0"/>
                <a:ea typeface="微軟正黑體" panose="020B0604030504040204" pitchFamily="34" charset="-120"/>
                <a:cs typeface="Arial" panose="020B0604020202020204" pitchFamily="34" charset="0"/>
              </a:rPr>
              <a:t>兵役</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欲先行入伍而休學</a:t>
            </a:r>
            <a:r>
              <a:rPr lang="en-US" altLang="zh-TW" sz="2200" dirty="0">
                <a:latin typeface="Arial" panose="020B0604020202020204" pitchFamily="34" charset="0"/>
                <a:ea typeface="微軟正黑體" panose="020B0604030504040204" pitchFamily="34" charset="-120"/>
                <a:cs typeface="Arial" panose="020B0604020202020204" pitchFamily="34" charset="0"/>
              </a:rPr>
              <a:t>(107</a:t>
            </a:r>
            <a:r>
              <a:rPr lang="zh-TW" altLang="zh-TW" sz="2200" dirty="0">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latin typeface="Arial" panose="020B0604020202020204" pitchFamily="34" charset="0"/>
                <a:ea typeface="微軟正黑體" panose="020B0604030504040204" pitchFamily="34" charset="-120"/>
                <a:cs typeface="Arial" panose="020B0604020202020204" pitchFamily="34" charset="0"/>
              </a:rPr>
              <a:t>3</a:t>
            </a:r>
            <a:r>
              <a:rPr lang="zh-TW" altLang="zh-TW" sz="2200" dirty="0">
                <a:latin typeface="Arial" panose="020B0604020202020204" pitchFamily="34" charset="0"/>
                <a:ea typeface="微軟正黑體" panose="020B0604030504040204" pitchFamily="34" charset="-120"/>
                <a:cs typeface="Arial" panose="020B0604020202020204" pitchFamily="34" charset="0"/>
              </a:rPr>
              <a:t>月開始增蒐</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月起納入依「大學校院學士班學生就學期間服役彈性修業實施指引」申請就學期間服役彈性修業之休學者</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435548019"/>
              </p:ext>
            </p:extLst>
          </p:nvPr>
        </p:nvGraphicFramePr>
        <p:xfrm>
          <a:off x="201170" y="861667"/>
          <a:ext cx="11740892" cy="1149807"/>
        </p:xfrm>
        <a:graphic>
          <a:graphicData uri="http://schemas.openxmlformats.org/drawingml/2006/table">
            <a:tbl>
              <a:tblPr firstRow="1" firstCol="1" bandRow="1" bandCol="1"/>
              <a:tblGrid>
                <a:gridCol w="310894">
                  <a:extLst>
                    <a:ext uri="{9D8B030D-6E8A-4147-A177-3AD203B41FA5}">
                      <a16:colId xmlns:a16="http://schemas.microsoft.com/office/drawing/2014/main" val="2334435056"/>
                    </a:ext>
                  </a:extLst>
                </a:gridCol>
                <a:gridCol w="256032">
                  <a:extLst>
                    <a:ext uri="{9D8B030D-6E8A-4147-A177-3AD203B41FA5}">
                      <a16:colId xmlns:a16="http://schemas.microsoft.com/office/drawing/2014/main" val="1910932858"/>
                    </a:ext>
                  </a:extLst>
                </a:gridCol>
                <a:gridCol w="448056">
                  <a:extLst>
                    <a:ext uri="{9D8B030D-6E8A-4147-A177-3AD203B41FA5}">
                      <a16:colId xmlns:a16="http://schemas.microsoft.com/office/drawing/2014/main" val="265434503"/>
                    </a:ext>
                  </a:extLst>
                </a:gridCol>
                <a:gridCol w="420624">
                  <a:extLst>
                    <a:ext uri="{9D8B030D-6E8A-4147-A177-3AD203B41FA5}">
                      <a16:colId xmlns:a16="http://schemas.microsoft.com/office/drawing/2014/main" val="4257715129"/>
                    </a:ext>
                  </a:extLst>
                </a:gridCol>
                <a:gridCol w="512064">
                  <a:extLst>
                    <a:ext uri="{9D8B030D-6E8A-4147-A177-3AD203B41FA5}">
                      <a16:colId xmlns:a16="http://schemas.microsoft.com/office/drawing/2014/main" val="2844731255"/>
                    </a:ext>
                  </a:extLst>
                </a:gridCol>
                <a:gridCol w="466344">
                  <a:extLst>
                    <a:ext uri="{9D8B030D-6E8A-4147-A177-3AD203B41FA5}">
                      <a16:colId xmlns:a16="http://schemas.microsoft.com/office/drawing/2014/main" val="3408513111"/>
                    </a:ext>
                  </a:extLst>
                </a:gridCol>
                <a:gridCol w="365760">
                  <a:extLst>
                    <a:ext uri="{9D8B030D-6E8A-4147-A177-3AD203B41FA5}">
                      <a16:colId xmlns:a16="http://schemas.microsoft.com/office/drawing/2014/main" val="133785742"/>
                    </a:ext>
                  </a:extLst>
                </a:gridCol>
                <a:gridCol w="722376">
                  <a:extLst>
                    <a:ext uri="{9D8B030D-6E8A-4147-A177-3AD203B41FA5}">
                      <a16:colId xmlns:a16="http://schemas.microsoft.com/office/drawing/2014/main" val="3981760253"/>
                    </a:ext>
                  </a:extLst>
                </a:gridCol>
                <a:gridCol w="612648">
                  <a:extLst>
                    <a:ext uri="{9D8B030D-6E8A-4147-A177-3AD203B41FA5}">
                      <a16:colId xmlns:a16="http://schemas.microsoft.com/office/drawing/2014/main" val="1980989315"/>
                    </a:ext>
                  </a:extLst>
                </a:gridCol>
                <a:gridCol w="1088136">
                  <a:extLst>
                    <a:ext uri="{9D8B030D-6E8A-4147-A177-3AD203B41FA5}">
                      <a16:colId xmlns:a16="http://schemas.microsoft.com/office/drawing/2014/main" val="1579243186"/>
                    </a:ext>
                  </a:extLst>
                </a:gridCol>
                <a:gridCol w="1097383">
                  <a:extLst>
                    <a:ext uri="{9D8B030D-6E8A-4147-A177-3AD203B41FA5}">
                      <a16:colId xmlns:a16="http://schemas.microsoft.com/office/drawing/2014/main" val="674854901"/>
                    </a:ext>
                  </a:extLst>
                </a:gridCol>
                <a:gridCol w="649121">
                  <a:extLst>
                    <a:ext uri="{9D8B030D-6E8A-4147-A177-3AD203B41FA5}">
                      <a16:colId xmlns:a16="http://schemas.microsoft.com/office/drawing/2014/main" val="2340223474"/>
                    </a:ext>
                  </a:extLst>
                </a:gridCol>
                <a:gridCol w="347472">
                  <a:extLst>
                    <a:ext uri="{9D8B030D-6E8A-4147-A177-3AD203B41FA5}">
                      <a16:colId xmlns:a16="http://schemas.microsoft.com/office/drawing/2014/main" val="2498050042"/>
                    </a:ext>
                  </a:extLst>
                </a:gridCol>
                <a:gridCol w="292608">
                  <a:extLst>
                    <a:ext uri="{9D8B030D-6E8A-4147-A177-3AD203B41FA5}">
                      <a16:colId xmlns:a16="http://schemas.microsoft.com/office/drawing/2014/main" val="2892614969"/>
                    </a:ext>
                  </a:extLst>
                </a:gridCol>
                <a:gridCol w="603504">
                  <a:extLst>
                    <a:ext uri="{9D8B030D-6E8A-4147-A177-3AD203B41FA5}">
                      <a16:colId xmlns:a16="http://schemas.microsoft.com/office/drawing/2014/main" val="2230694993"/>
                    </a:ext>
                  </a:extLst>
                </a:gridCol>
                <a:gridCol w="420624">
                  <a:extLst>
                    <a:ext uri="{9D8B030D-6E8A-4147-A177-3AD203B41FA5}">
                      <a16:colId xmlns:a16="http://schemas.microsoft.com/office/drawing/2014/main" val="1810036660"/>
                    </a:ext>
                  </a:extLst>
                </a:gridCol>
                <a:gridCol w="457200">
                  <a:extLst>
                    <a:ext uri="{9D8B030D-6E8A-4147-A177-3AD203B41FA5}">
                      <a16:colId xmlns:a16="http://schemas.microsoft.com/office/drawing/2014/main" val="1456758340"/>
                    </a:ext>
                  </a:extLst>
                </a:gridCol>
                <a:gridCol w="539496">
                  <a:extLst>
                    <a:ext uri="{9D8B030D-6E8A-4147-A177-3AD203B41FA5}">
                      <a16:colId xmlns:a16="http://schemas.microsoft.com/office/drawing/2014/main" val="540815228"/>
                    </a:ext>
                  </a:extLst>
                </a:gridCol>
                <a:gridCol w="960120">
                  <a:extLst>
                    <a:ext uri="{9D8B030D-6E8A-4147-A177-3AD203B41FA5}">
                      <a16:colId xmlns:a16="http://schemas.microsoft.com/office/drawing/2014/main" val="721898629"/>
                    </a:ext>
                  </a:extLst>
                </a:gridCol>
                <a:gridCol w="1170430">
                  <a:extLst>
                    <a:ext uri="{9D8B030D-6E8A-4147-A177-3AD203B41FA5}">
                      <a16:colId xmlns:a16="http://schemas.microsoft.com/office/drawing/2014/main" val="3483074814"/>
                    </a:ext>
                  </a:extLst>
                </a:gridCol>
              </a:tblGrid>
              <a:tr h="320147">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a:t>
                      </a: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申辦</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休學人數—按休學原因別分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於學期底處於休學狀態之人數—按休學原因別分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42403971"/>
                  </a:ext>
                </a:extLst>
              </a:tr>
              <a:tr h="220060">
                <a:tc vMerge="1">
                  <a:txBody>
                    <a:bodyPr/>
                    <a:lstStyle/>
                    <a:p>
                      <a:endParaRPr lang="zh-TW" altLang="en-US"/>
                    </a:p>
                  </a:txBody>
                  <a:tcPr/>
                </a:tc>
                <a:tc vMerge="1">
                  <a:txBody>
                    <a:bodyPr/>
                    <a:lstStyle/>
                    <a:p>
                      <a:endParaRPr lang="zh-TW" altLang="en-US"/>
                    </a:p>
                  </a:txBody>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自動加</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27369"/>
                  </a:ext>
                </a:extLst>
              </a:tr>
              <a:tr h="38954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20592735"/>
                  </a:ext>
                </a:extLst>
              </a:tr>
              <a:tr h="85656">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089278"/>
                  </a:ext>
                </a:extLst>
              </a:tr>
            </a:tbl>
          </a:graphicData>
        </a:graphic>
      </p:graphicFrame>
    </p:spTree>
    <p:extLst>
      <p:ext uri="{BB962C8B-B14F-4D97-AF65-F5344CB8AC3E}">
        <p14:creationId xmlns:p14="http://schemas.microsoft.com/office/powerpoint/2010/main" val="145590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34777"/>
            <a:ext cx="11965337" cy="4286879"/>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填表手冊</a:t>
            </a:r>
            <a:r>
              <a:rPr lang="en-US"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P.75</a:t>
            </a:r>
            <a:r>
              <a:rPr lang="zh-TW" altLang="en-US"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表頭</a:t>
            </a:r>
            <a:r>
              <a:rPr lang="zh-TW" altLang="en-US"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勘誤：</a:t>
            </a:r>
            <a:r>
              <a:rPr lang="zh-TW" altLang="en-US"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表為</a:t>
            </a:r>
            <a:r>
              <a:rPr lang="en-US"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期首填，誤植為</a:t>
            </a:r>
            <a:r>
              <a:rPr lang="en-US"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期首填，後續提供填表手冊會後修正版，供學校下載。</a:t>
            </a:r>
            <a:endParaRPr lang="en-US"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學年</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度</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月填報前一學期資料</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113</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03</a:t>
            </a:r>
            <a:r>
              <a:rPr lang="zh-TW" altLang="zh-TW" sz="20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申請「大學校院學士班學生就學期間服役彈性修業」</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相關人數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學期</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學年度上學期，即以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為</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代表</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學院</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由下拉式選單填選學生隸屬學院名稱，本選單資料取自學校填報「基本資料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3. </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學校學院</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學群基本資料」資料。</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單位名稱</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學制</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班別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請由下拉式選單填選學生隸屬系所、學位學程、特殊專班、境外專班</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及</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學制班別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本選單資料取自學校填報「基本資料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6.</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學校系、所、學位學程、特殊專班、境外專班等基本資料」資料。</a:t>
            </a:r>
          </a:p>
        </p:txBody>
      </p:sp>
      <p:graphicFrame>
        <p:nvGraphicFramePr>
          <p:cNvPr id="2" name="表格 1"/>
          <p:cNvGraphicFramePr>
            <a:graphicFrameLocks noGrp="1"/>
          </p:cNvGraphicFramePr>
          <p:nvPr>
            <p:extLst>
              <p:ext uri="{D42A27DB-BD31-4B8C-83A1-F6EECF244321}">
                <p14:modId xmlns:p14="http://schemas.microsoft.com/office/powerpoint/2010/main" val="3607749712"/>
              </p:ext>
            </p:extLst>
          </p:nvPr>
        </p:nvGraphicFramePr>
        <p:xfrm>
          <a:off x="186387" y="1265307"/>
          <a:ext cx="11792253" cy="1371600"/>
        </p:xfrm>
        <a:graphic>
          <a:graphicData uri="http://schemas.openxmlformats.org/drawingml/2006/table">
            <a:tbl>
              <a:tblPr firstRow="1" firstCol="1" bandRow="1"/>
              <a:tblGrid>
                <a:gridCol w="618285">
                  <a:extLst>
                    <a:ext uri="{9D8B030D-6E8A-4147-A177-3AD203B41FA5}">
                      <a16:colId xmlns:a16="http://schemas.microsoft.com/office/drawing/2014/main" val="3614209987"/>
                    </a:ext>
                  </a:extLst>
                </a:gridCol>
                <a:gridCol w="502920">
                  <a:extLst>
                    <a:ext uri="{9D8B030D-6E8A-4147-A177-3AD203B41FA5}">
                      <a16:colId xmlns:a16="http://schemas.microsoft.com/office/drawing/2014/main" val="2688420365"/>
                    </a:ext>
                  </a:extLst>
                </a:gridCol>
                <a:gridCol w="530352">
                  <a:extLst>
                    <a:ext uri="{9D8B030D-6E8A-4147-A177-3AD203B41FA5}">
                      <a16:colId xmlns:a16="http://schemas.microsoft.com/office/drawing/2014/main" val="1767080590"/>
                    </a:ext>
                  </a:extLst>
                </a:gridCol>
                <a:gridCol w="841248">
                  <a:extLst>
                    <a:ext uri="{9D8B030D-6E8A-4147-A177-3AD203B41FA5}">
                      <a16:colId xmlns:a16="http://schemas.microsoft.com/office/drawing/2014/main" val="1380035288"/>
                    </a:ext>
                  </a:extLst>
                </a:gridCol>
                <a:gridCol w="1033272">
                  <a:extLst>
                    <a:ext uri="{9D8B030D-6E8A-4147-A177-3AD203B41FA5}">
                      <a16:colId xmlns:a16="http://schemas.microsoft.com/office/drawing/2014/main" val="591916076"/>
                    </a:ext>
                  </a:extLst>
                </a:gridCol>
                <a:gridCol w="1124712">
                  <a:extLst>
                    <a:ext uri="{9D8B030D-6E8A-4147-A177-3AD203B41FA5}">
                      <a16:colId xmlns:a16="http://schemas.microsoft.com/office/drawing/2014/main" val="3198124101"/>
                    </a:ext>
                  </a:extLst>
                </a:gridCol>
                <a:gridCol w="1316736">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203704">
                  <a:extLst>
                    <a:ext uri="{9D8B030D-6E8A-4147-A177-3AD203B41FA5}">
                      <a16:colId xmlns:a16="http://schemas.microsoft.com/office/drawing/2014/main" val="1175820232"/>
                    </a:ext>
                  </a:extLst>
                </a:gridCol>
                <a:gridCol w="1691640">
                  <a:extLst>
                    <a:ext uri="{9D8B030D-6E8A-4147-A177-3AD203B41FA5}">
                      <a16:colId xmlns:a16="http://schemas.microsoft.com/office/drawing/2014/main" val="835905201"/>
                    </a:ext>
                  </a:extLst>
                </a:gridCol>
              </a:tblGrid>
              <a:tr h="142819">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10603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8964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因應大學校院學士班學生就學期間服役</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以下簡稱就學役男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職涯發展需求，配合兵役政策推動，教育部訂定</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「大學校院學士班學生就學期間服役彈性修業實施指引」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簡稱服役彈性修業指引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，支持</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有意願之就學役男得於就學期間同時完成服役及修畢學位</a:t>
            </a:r>
            <a:r>
              <a:rPr lang="zh-TW" altLang="zh-TW" sz="2000" dirty="0">
                <a:latin typeface="Arial" panose="020B0604020202020204" pitchFamily="34" charset="0"/>
                <a:ea typeface="微軟正黑體" panose="020B0604030504040204" pitchFamily="34" charset="-120"/>
                <a:cs typeface="Arial" panose="020B0604020202020204" pitchFamily="34" charset="0"/>
              </a:rPr>
              <a:t>，能與其他未服役學生相同，接續投入職場或升學，不受影響。</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就讀學校正式學籍在學「男性」學生申請服役彈性</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修業，</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並依據</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是否具備中華民國國籍</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中華民國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國民身分</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證</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zh-TW" sz="2000" dirty="0">
                <a:latin typeface="Arial" panose="020B0604020202020204" pitchFamily="34" charset="0"/>
                <a:ea typeface="微軟正黑體" panose="020B0604030504040204" pitchFamily="34" charset="-120"/>
                <a:cs typeface="Arial" panose="020B0604020202020204" pitchFamily="34" charset="0"/>
              </a:rPr>
              <a:t>學生</a:t>
            </a:r>
            <a:r>
              <a:rPr lang="zh-TW"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原住民學生</a:t>
            </a:r>
            <a:r>
              <a:rPr lang="zh-TW" altLang="zh-TW" sz="2000" b="1" dirty="0">
                <a:latin typeface="Arial" panose="020B0604020202020204" pitchFamily="34" charset="0"/>
                <a:ea typeface="微軟正黑體" panose="020B0604030504040204" pitchFamily="34" charset="-120"/>
                <a:cs typeface="Arial" panose="020B0604020202020204" pitchFamily="34" charset="0"/>
              </a:rPr>
              <a:t>；一般生；其他類學生】</a:t>
            </a:r>
            <a:r>
              <a:rPr lang="zh-TW" altLang="zh-TW" sz="2000" dirty="0">
                <a:latin typeface="Arial" panose="020B0604020202020204" pitchFamily="34" charset="0"/>
                <a:ea typeface="微軟正黑體" panose="020B0604030504040204" pitchFamily="34" charset="-120"/>
                <a:cs typeface="Arial" panose="020B0604020202020204" pitchFamily="34" charset="0"/>
              </a:rPr>
              <a:t>等身分類別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若學生具備「雙重國籍」者，請依其「入學管道」進行</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70959813"/>
              </p:ext>
            </p:extLst>
          </p:nvPr>
        </p:nvGraphicFramePr>
        <p:xfrm>
          <a:off x="186387" y="1247017"/>
          <a:ext cx="11792253" cy="1477894"/>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46316">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4926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738947">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3408238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4392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原住民學生</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之原住民在學學生</a:t>
            </a:r>
            <a:r>
              <a:rPr lang="zh-TW" altLang="zh-TW" sz="2000" dirty="0">
                <a:latin typeface="微軟正黑體" panose="020B0604030504040204" pitchFamily="34" charset="-120"/>
                <a:ea typeface="微軟正黑體" panose="020B0604030504040204" pitchFamily="34" charset="-120"/>
              </a:rPr>
              <a:t>，其中原住民學生係指符合「原住民身分法」規定之原住民學生，包括山地原住民及平地原住民</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一般</a:t>
            </a:r>
            <a:r>
              <a:rPr lang="zh-TW" altLang="zh-TW" sz="2000" b="1" dirty="0">
                <a:latin typeface="微軟正黑體" panose="020B0604030504040204" pitchFamily="34" charset="-120"/>
                <a:ea typeface="微軟正黑體" panose="020B0604030504040204" pitchFamily="34" charset="-120"/>
              </a:rPr>
              <a:t>生</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非原住民族</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之在學學生</a:t>
            </a:r>
            <a:r>
              <a:rPr lang="zh-TW" altLang="zh-TW" sz="2000" dirty="0">
                <a:latin typeface="微軟正黑體" panose="020B0604030504040204" pitchFamily="34" charset="-120"/>
                <a:ea typeface="微軟正黑體" panose="020B0604030504040204" pitchFamily="34" charset="-120"/>
              </a:rPr>
              <a:t>，不包括原住民族學生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其他</a:t>
            </a:r>
            <a:r>
              <a:rPr lang="zh-TW" altLang="zh-TW" sz="2000" b="1" dirty="0">
                <a:latin typeface="微軟正黑體" panose="020B0604030504040204" pitchFamily="34" charset="-120"/>
                <a:ea typeface="微軟正黑體" panose="020B0604030504040204" pitchFamily="34" charset="-120"/>
              </a:rPr>
              <a:t>類學生</a:t>
            </a:r>
            <a:r>
              <a:rPr lang="zh-TW" altLang="zh-TW" sz="2000" dirty="0">
                <a:latin typeface="微軟正黑體" panose="020B0604030504040204" pitchFamily="34" charset="-120"/>
                <a:ea typeface="微軟正黑體" panose="020B0604030504040204" pitchFamily="34" charset="-120"/>
              </a:rPr>
              <a:t>：非屬一般生者</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非上述</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類者</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，例如具正式學籍之外國學生、僑生、港澳生、大陸地區學生及其他</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如依親就讀者</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等</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lvl="1"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微軟正黑體" panose="020B0604030504040204" pitchFamily="34" charset="-120"/>
                <a:ea typeface="微軟正黑體" panose="020B0604030504040204" pitchFamily="34" charset="-120"/>
              </a:rPr>
              <a:t>本表</a:t>
            </a:r>
            <a:r>
              <a:rPr lang="zh-TW" altLang="zh-TW" sz="2000" b="1" dirty="0">
                <a:solidFill>
                  <a:srgbClr val="FF0000"/>
                </a:solidFill>
                <a:latin typeface="微軟正黑體" panose="020B0604030504040204" pitchFamily="34" charset="-120"/>
                <a:ea typeface="微軟正黑體" panose="020B0604030504040204" pitchFamily="34" charset="-120"/>
              </a:rPr>
              <a:t>不包括選讀生、學分班、保留入學資格或無學籍之學生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0281872"/>
              </p:ext>
            </p:extLst>
          </p:nvPr>
        </p:nvGraphicFramePr>
        <p:xfrm>
          <a:off x="186387" y="1274451"/>
          <a:ext cx="11792253" cy="1371600"/>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142819">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86149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86387" y="2793727"/>
            <a:ext cx="11792253"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dirty="0">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服役彈性修業指引之</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【新增申請</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服</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役</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彈性</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修業人數】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新增申請服役彈性修業而入伍服役</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於就學</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期間依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申請彈性修業且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期間</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徵召【新增申請服役彈性修業而入伍服役人數】</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4272070157"/>
              </p:ext>
            </p:extLst>
          </p:nvPr>
        </p:nvGraphicFramePr>
        <p:xfrm>
          <a:off x="186387" y="1247019"/>
          <a:ext cx="11792253" cy="1541901"/>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841248">
                  <a:extLst>
                    <a:ext uri="{9D8B030D-6E8A-4147-A177-3AD203B41FA5}">
                      <a16:colId xmlns:a16="http://schemas.microsoft.com/office/drawing/2014/main" val="3198124101"/>
                    </a:ext>
                  </a:extLst>
                </a:gridCol>
                <a:gridCol w="1645920">
                  <a:extLst>
                    <a:ext uri="{9D8B030D-6E8A-4147-A177-3AD203B41FA5}">
                      <a16:colId xmlns:a16="http://schemas.microsoft.com/office/drawing/2014/main" val="4044976005"/>
                    </a:ext>
                  </a:extLst>
                </a:gridCol>
                <a:gridCol w="2221992">
                  <a:extLst>
                    <a:ext uri="{9D8B030D-6E8A-4147-A177-3AD203B41FA5}">
                      <a16:colId xmlns:a16="http://schemas.microsoft.com/office/drawing/2014/main" val="498318326"/>
                    </a:ext>
                  </a:extLst>
                </a:gridCol>
                <a:gridCol w="1828800">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316605">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394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239827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1182168" y="1230594"/>
            <a:ext cx="10089735" cy="4496140"/>
            <a:chOff x="458553" y="2337310"/>
            <a:chExt cx="8201373" cy="2816834"/>
          </a:xfrm>
        </p:grpSpPr>
        <p:sp>
          <p:nvSpPr>
            <p:cNvPr id="6" name="文字方塊 5"/>
            <p:cNvSpPr txBox="1"/>
            <p:nvPr/>
          </p:nvSpPr>
          <p:spPr>
            <a:xfrm>
              <a:off x="458553" y="2974772"/>
              <a:ext cx="2055389" cy="1482621"/>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731926"/>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731926"/>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886982"/>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8869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lvl="0" algn="ct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27542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781081"/>
            <a:ext cx="11965337"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學期間因申請服役彈性修業入伍休學之人數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就學期間依服役彈性修業指引</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學年度第</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辦理休學入伍服役之休學人數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於學期底因申請服役彈性修業入伍仍處於休學狀態之人數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就學期間依服役彈性修業指引辦理休學入伍服役</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於該學期底仍處於休學狀態之人數，</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包括該學期內及該學期以前學生因申請「大學校院學士班學生就學期間服役彈性修業」入伍自請休學，但截至該學期底均未復學之人數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34734670"/>
              </p:ext>
            </p:extLst>
          </p:nvPr>
        </p:nvGraphicFramePr>
        <p:xfrm>
          <a:off x="186387" y="1256163"/>
          <a:ext cx="11792253" cy="1523613"/>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89173">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48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757886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4.6</a:t>
            </a:r>
            <a:endParaRPr lang="en-US" altLang="zh-TW" sz="2000" b="1" dirty="0">
              <a:solidFill>
                <a:srgbClr val="000000"/>
              </a:solidFill>
              <a:cs typeface="Arial" panose="020B0604020202020204" pitchFamily="34" charset="0"/>
            </a:endParaRPr>
          </a:p>
        </p:txBody>
      </p:sp>
      <p:sp>
        <p:nvSpPr>
          <p:cNvPr id="6" name="矩形 5"/>
          <p:cNvSpPr/>
          <p:nvPr/>
        </p:nvSpPr>
        <p:spPr>
          <a:xfrm>
            <a:off x="98647" y="220761"/>
            <a:ext cx="11965337" cy="4067780"/>
          </a:xfrm>
          <a:prstGeom prst="rect">
            <a:avLst/>
          </a:prstGeom>
        </p:spPr>
        <p:txBody>
          <a:bodyPr wrap="square">
            <a:spAutoFit/>
          </a:bodyPr>
          <a:lstStyle/>
          <a:p>
            <a:pPr>
              <a:lnSpc>
                <a:spcPts val="31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12-1.</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學士班學生申請就學期間服役彈性修業概況</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ts val="31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甲</a:t>
            </a:r>
            <a:r>
              <a:rPr lang="zh-TW" altLang="zh-TW" sz="1800" dirty="0">
                <a:latin typeface="Arial" panose="020B0604020202020204" pitchFamily="34" charset="0"/>
                <a:ea typeface="微軟正黑體" panose="020B0604030504040204" pitchFamily="34" charset="-120"/>
                <a:cs typeface="Arial" panose="020B0604020202020204" pitchFamily="34" charset="0"/>
              </a:rPr>
              <a:t>校</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112</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學期期間，有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個學系學生向學校申請服役彈性修業</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說明</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如下：</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1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電機工程學</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a:latin typeface="Arial" panose="020B0604020202020204" pitchFamily="34" charset="0"/>
                <a:ea typeface="微軟正黑體" panose="020B0604030504040204" pitchFamily="34" charset="-120"/>
                <a:cs typeface="Arial" panose="020B0604020202020204" pitchFamily="34" charset="0"/>
              </a:rPr>
              <a:t>9</a:t>
            </a:r>
            <a:r>
              <a:rPr lang="zh-TW" altLang="zh-TW" sz="1800" dirty="0">
                <a:latin typeface="Arial" panose="020B0604020202020204" pitchFamily="34" charset="0"/>
                <a:ea typeface="微軟正黑體" panose="020B0604030504040204" pitchFamily="34" charset="-120"/>
                <a:cs typeface="Arial" panose="020B0604020202020204" pitchFamily="34" charset="0"/>
              </a:rPr>
              <a:t>位民國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年次男生申請，其中原住民</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(A,B,C)</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一般生</a:t>
            </a:r>
            <a:r>
              <a:rPr lang="en-US" altLang="zh-TW" sz="1800" dirty="0">
                <a:latin typeface="Arial" panose="020B0604020202020204" pitchFamily="34" charset="0"/>
                <a:ea typeface="微軟正黑體" panose="020B0604030504040204" pitchFamily="34" charset="-120"/>
                <a:cs typeface="Arial" panose="020B0604020202020204" pitchFamily="34" charset="0"/>
              </a:rPr>
              <a:t>6</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D,E,F,G,H,I)</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計有</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含</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原住民</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(A,B</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及一般</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生</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D,E,F)</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服役，且申請</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學期因入伍休學。</a:t>
            </a:r>
            <a:endParaRPr lang="en-US" altLang="zh-TW" sz="1800" u="heavy"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4</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(C,G,H,I)</a:t>
            </a:r>
            <a:r>
              <a:rPr lang="zh-TW" altLang="zh-TW" sz="1800" dirty="0">
                <a:latin typeface="Arial" panose="020B0604020202020204" pitchFamily="34" charset="0"/>
                <a:ea typeface="微軟正黑體" panose="020B0604030504040204" pitchFamily="34" charset="-120"/>
                <a:cs typeface="Arial" panose="020B0604020202020204" pitchFamily="34" charset="0"/>
              </a:rPr>
              <a:t>入伍時間仍待通知</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100"/>
              </a:lnSpc>
              <a:spcBef>
                <a:spcPts val="0"/>
              </a:spcBef>
              <a:spcAft>
                <a:spcPts val="0"/>
              </a:spcAft>
              <a:buFont typeface="+mj-lt"/>
              <a:buAutoNum type="arabicPeriod" startAt="2"/>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材料科學與工程學系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7</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(J,K,L,M,N,O,P)</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男生申請</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latin typeface="Arial" panose="020B0604020202020204" pitchFamily="34" charset="0"/>
                <a:ea typeface="微軟正黑體" panose="020B0604030504040204" pitchFamily="34" charset="-120"/>
                <a:cs typeface="Arial" panose="020B0604020202020204" pitchFamily="34" charset="0"/>
              </a:rPr>
              <a:t>計有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(J,K,L,M,N)</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a:t>
            </a:r>
            <a:r>
              <a:rPr lang="zh-TW" altLang="zh-TW" sz="1800" dirty="0">
                <a:latin typeface="Arial" panose="020B0604020202020204" pitchFamily="34" charset="0"/>
                <a:ea typeface="微軟正黑體" panose="020B0604030504040204" pitchFamily="34" charset="-120"/>
                <a:cs typeface="Arial" panose="020B0604020202020204" pitchFamily="34" charset="0"/>
              </a:rPr>
              <a:t>申請，其中</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人</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(J,K,L)</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服役，且申請</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學期因入伍休學</a:t>
            </a:r>
            <a:r>
              <a:rPr lang="zh-TW" altLang="zh-TW" sz="1800" dirty="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(M,N)</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入伍時間</a:t>
            </a:r>
            <a:r>
              <a:rPr lang="zh-TW" altLang="zh-TW" sz="1800" dirty="0">
                <a:latin typeface="Arial" panose="020B0604020202020204" pitchFamily="34" charset="0"/>
                <a:ea typeface="微軟正黑體" panose="020B0604030504040204" pitchFamily="34" charset="-120"/>
                <a:cs typeface="Arial" panose="020B0604020202020204" pitchFamily="34" charset="0"/>
              </a:rPr>
              <a:t>仍待通知。</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另有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(O,P)</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92</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非可申請服役彈性修業之對象，無須填報</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949684288"/>
              </p:ext>
            </p:extLst>
          </p:nvPr>
        </p:nvGraphicFramePr>
        <p:xfrm>
          <a:off x="328935" y="4288541"/>
          <a:ext cx="11640947" cy="2124710"/>
        </p:xfrm>
        <a:graphic>
          <a:graphicData uri="http://schemas.openxmlformats.org/drawingml/2006/table">
            <a:tbl>
              <a:tblPr firstRow="1" firstCol="1" bandRow="1"/>
              <a:tblGrid>
                <a:gridCol w="575051">
                  <a:extLst>
                    <a:ext uri="{9D8B030D-6E8A-4147-A177-3AD203B41FA5}">
                      <a16:colId xmlns:a16="http://schemas.microsoft.com/office/drawing/2014/main" val="2268784583"/>
                    </a:ext>
                  </a:extLst>
                </a:gridCol>
                <a:gridCol w="507962">
                  <a:extLst>
                    <a:ext uri="{9D8B030D-6E8A-4147-A177-3AD203B41FA5}">
                      <a16:colId xmlns:a16="http://schemas.microsoft.com/office/drawing/2014/main" val="4242332019"/>
                    </a:ext>
                  </a:extLst>
                </a:gridCol>
                <a:gridCol w="1208565">
                  <a:extLst>
                    <a:ext uri="{9D8B030D-6E8A-4147-A177-3AD203B41FA5}">
                      <a16:colId xmlns:a16="http://schemas.microsoft.com/office/drawing/2014/main" val="2090775786"/>
                    </a:ext>
                  </a:extLst>
                </a:gridCol>
                <a:gridCol w="1283322">
                  <a:extLst>
                    <a:ext uri="{9D8B030D-6E8A-4147-A177-3AD203B41FA5}">
                      <a16:colId xmlns:a16="http://schemas.microsoft.com/office/drawing/2014/main" val="2310655516"/>
                    </a:ext>
                  </a:extLst>
                </a:gridCol>
                <a:gridCol w="1066999">
                  <a:extLst>
                    <a:ext uri="{9D8B030D-6E8A-4147-A177-3AD203B41FA5}">
                      <a16:colId xmlns:a16="http://schemas.microsoft.com/office/drawing/2014/main" val="3008492998"/>
                    </a:ext>
                  </a:extLst>
                </a:gridCol>
                <a:gridCol w="1060315">
                  <a:extLst>
                    <a:ext uri="{9D8B030D-6E8A-4147-A177-3AD203B41FA5}">
                      <a16:colId xmlns:a16="http://schemas.microsoft.com/office/drawing/2014/main" val="2647400731"/>
                    </a:ext>
                  </a:extLst>
                </a:gridCol>
                <a:gridCol w="1322962">
                  <a:extLst>
                    <a:ext uri="{9D8B030D-6E8A-4147-A177-3AD203B41FA5}">
                      <a16:colId xmlns:a16="http://schemas.microsoft.com/office/drawing/2014/main" val="355536922"/>
                    </a:ext>
                  </a:extLst>
                </a:gridCol>
                <a:gridCol w="1410510">
                  <a:extLst>
                    <a:ext uri="{9D8B030D-6E8A-4147-A177-3AD203B41FA5}">
                      <a16:colId xmlns:a16="http://schemas.microsoft.com/office/drawing/2014/main" val="959754363"/>
                    </a:ext>
                  </a:extLst>
                </a:gridCol>
                <a:gridCol w="1459149">
                  <a:extLst>
                    <a:ext uri="{9D8B030D-6E8A-4147-A177-3AD203B41FA5}">
                      <a16:colId xmlns:a16="http://schemas.microsoft.com/office/drawing/2014/main" val="2044500736"/>
                    </a:ext>
                  </a:extLst>
                </a:gridCol>
                <a:gridCol w="1746112">
                  <a:extLst>
                    <a:ext uri="{9D8B030D-6E8A-4147-A177-3AD203B41FA5}">
                      <a16:colId xmlns:a16="http://schemas.microsoft.com/office/drawing/2014/main" val="124848062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21130266"/>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b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(A,B,C)</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168325"/>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(D,E,F,G,H,I)</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8827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(J,K,L,M,N)</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73586"/>
                  </a:ext>
                </a:extLst>
              </a:tr>
            </a:tbl>
          </a:graphicData>
        </a:graphic>
      </p:graphicFrame>
    </p:spTree>
    <p:extLst>
      <p:ext uri="{BB962C8B-B14F-4D97-AF65-F5344CB8AC3E}">
        <p14:creationId xmlns:p14="http://schemas.microsoft.com/office/powerpoint/2010/main" val="83728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3"/>
          </p:nvPr>
        </p:nvSpPr>
        <p:spPr>
          <a:xfrm>
            <a:off x="199560" y="410912"/>
            <a:ext cx="11792253" cy="2862322"/>
          </a:xfrm>
          <a:prstGeom prst="rect">
            <a:avLst/>
          </a:prstGeom>
        </p:spPr>
        <p:txBody>
          <a:bodyPr wrap="square">
            <a:spAutoFit/>
          </a:bodyPr>
          <a:lstStyle/>
          <a:p>
            <a:pPr algn="just">
              <a:lnSpc>
                <a:spcPct val="150000"/>
              </a:lnSpc>
              <a:spcBef>
                <a:spcPts val="0"/>
              </a:spcBef>
              <a:buFont typeface="Wingdings" panose="05000000000000000000" pitchFamily="2" charset="2"/>
              <a:buChar char="l"/>
            </a:pP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接續前頁範例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與範例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說明</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zh-TW" altLang="zh-TW" dirty="0" smtClean="0">
                <a:latin typeface="Arial" panose="020B0604020202020204" pitchFamily="34" charset="0"/>
                <a:ea typeface="微軟正黑體" panose="020B0604030504040204" pitchFamily="34" charset="-120"/>
                <a:cs typeface="Arial" panose="020B0604020202020204" pitchFamily="34" charset="0"/>
              </a:rPr>
              <a:t>電機</a:t>
            </a:r>
            <a:r>
              <a:rPr lang="zh-TW" altLang="zh-TW" dirty="0">
                <a:latin typeface="Arial" panose="020B0604020202020204" pitchFamily="34" charset="0"/>
                <a:ea typeface="微軟正黑體" panose="020B0604030504040204" pitchFamily="34" charset="-120"/>
                <a:cs typeface="Arial" panose="020B0604020202020204" pitchFamily="34" charset="0"/>
              </a:rPr>
              <a:t>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5</a:t>
            </a:r>
            <a:r>
              <a:rPr lang="zh-TW" altLang="en-US" dirty="0">
                <a:latin typeface="Arial" panose="020B0604020202020204" pitchFamily="34" charset="0"/>
                <a:ea typeface="微軟正黑體" panose="020B0604030504040204" pitchFamily="34" charset="-120"/>
                <a:cs typeface="Arial" panose="020B0604020202020204" pitchFamily="34" charset="0"/>
              </a:rPr>
              <a:t>位學生</a:t>
            </a:r>
            <a:r>
              <a:rPr lang="en-US" altLang="zh-TW" dirty="0">
                <a:latin typeface="Arial" panose="020B0604020202020204" pitchFamily="34" charset="0"/>
                <a:ea typeface="微軟正黑體" panose="020B0604030504040204" pitchFamily="34" charset="-120"/>
                <a:cs typeface="Arial" panose="020B0604020202020204" pitchFamily="34" charset="0"/>
              </a:rPr>
              <a:t>(A,B,D,E,F)</a:t>
            </a:r>
            <a:r>
              <a:rPr lang="zh-TW" altLang="en-US"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dirty="0">
                <a:latin typeface="Arial" panose="020B0604020202020204" pitchFamily="34" charset="0"/>
                <a:ea typeface="微軟正黑體" panose="020B0604030504040204" pitchFamily="34" charset="-120"/>
                <a:cs typeface="Arial" panose="020B0604020202020204" pitchFamily="34" charset="0"/>
              </a:rPr>
              <a:t>材料科學與工程學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dirty="0" smtClean="0">
                <a:latin typeface="Arial" panose="020B0604020202020204" pitchFamily="34" charset="0"/>
                <a:ea typeface="微軟正黑體" panose="020B0604030504040204" pitchFamily="34" charset="-120"/>
                <a:cs typeface="Arial" panose="020B0604020202020204" pitchFamily="34" charset="0"/>
              </a:rPr>
              <a:t>位學生</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err="1" smtClean="0">
                <a:latin typeface="Arial" panose="020B0604020202020204" pitchFamily="34" charset="0"/>
                <a:ea typeface="微軟正黑體" panose="020B0604030504040204" pitchFamily="34" charset="-120"/>
                <a:cs typeface="Arial" panose="020B0604020202020204" pitchFamily="34" charset="0"/>
              </a:rPr>
              <a:t>j,k,l</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en-US" dirty="0">
                <a:latin typeface="Arial" panose="020B0604020202020204" pitchFamily="34" charset="0"/>
                <a:ea typeface="微軟正黑體" panose="020B0604030504040204" pitchFamily="34" charset="-120"/>
                <a:cs typeface="Arial" panose="020B0604020202020204" pitchFamily="34" charset="0"/>
              </a:rPr>
              <a:t>服役時間為</a:t>
            </a:r>
            <a:r>
              <a:rPr lang="en-US" altLang="zh-TW" dirty="0">
                <a:latin typeface="Arial" panose="020B0604020202020204" pitchFamily="34" charset="0"/>
                <a:ea typeface="微軟正黑體" panose="020B0604030504040204" pitchFamily="34" charset="-120"/>
                <a:cs typeface="Arial" panose="020B0604020202020204" pitchFamily="34" charset="0"/>
              </a:rPr>
              <a:t>112</a:t>
            </a:r>
            <a:r>
              <a:rPr lang="zh-TW" altLang="en-US"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latin typeface="Arial" panose="020B0604020202020204" pitchFamily="34" charset="0"/>
                <a:ea typeface="微軟正黑體" panose="020B0604030504040204" pitchFamily="34" charset="-120"/>
                <a:cs typeface="Arial" panose="020B0604020202020204" pitchFamily="34" charset="0"/>
              </a:rPr>
              <a:t>1</a:t>
            </a:r>
            <a:r>
              <a:rPr lang="zh-TW" altLang="en-US" dirty="0">
                <a:latin typeface="Arial" panose="020B0604020202020204" pitchFamily="34" charset="0"/>
                <a:ea typeface="微軟正黑體" panose="020B0604030504040204" pitchFamily="34" charset="-120"/>
                <a:cs typeface="Arial" panose="020B0604020202020204" pitchFamily="34" charset="0"/>
              </a:rPr>
              <a:t>學期期間</a:t>
            </a:r>
            <a:r>
              <a:rPr lang="en-US" altLang="zh-TW" dirty="0">
                <a:latin typeface="Arial" panose="020B0604020202020204" pitchFamily="34" charset="0"/>
                <a:ea typeface="微軟正黑體" panose="020B0604030504040204" pitchFamily="34" charset="-120"/>
                <a:cs typeface="Arial" panose="020B0604020202020204" pitchFamily="34" charset="0"/>
              </a:rPr>
              <a:t>(112.08.01-113.01.31)</a:t>
            </a:r>
            <a:r>
              <a:rPr lang="zh-TW" altLang="en-US" dirty="0">
                <a:latin typeface="Arial" panose="020B0604020202020204" pitchFamily="34" charset="0"/>
                <a:ea typeface="微軟正黑體" panose="020B0604030504040204" pitchFamily="34" charset="-120"/>
                <a:cs typeface="Arial" panose="020B0604020202020204" pitchFamily="34" charset="0"/>
              </a:rPr>
              <a:t>，且申請</a:t>
            </a:r>
            <a:r>
              <a:rPr lang="en-US" altLang="zh-TW" dirty="0">
                <a:latin typeface="Arial" panose="020B0604020202020204" pitchFamily="34" charset="0"/>
                <a:ea typeface="微軟正黑體" panose="020B0604030504040204" pitchFamily="34" charset="-120"/>
                <a:cs typeface="Arial" panose="020B0604020202020204" pitchFamily="34" charset="0"/>
              </a:rPr>
              <a:t>112</a:t>
            </a:r>
            <a:r>
              <a:rPr lang="zh-TW" altLang="en-US"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latin typeface="Arial" panose="020B0604020202020204" pitchFamily="34" charset="0"/>
                <a:ea typeface="微軟正黑體" panose="020B0604030504040204" pitchFamily="34" charset="-120"/>
                <a:cs typeface="Arial" panose="020B0604020202020204" pitchFamily="34" charset="0"/>
              </a:rPr>
              <a:t>2</a:t>
            </a:r>
            <a:r>
              <a:rPr lang="zh-TW" altLang="en-US" dirty="0">
                <a:latin typeface="Arial" panose="020B0604020202020204" pitchFamily="34" charset="0"/>
                <a:ea typeface="微軟正黑體" panose="020B0604030504040204" pitchFamily="34" charset="-120"/>
                <a:cs typeface="Arial" panose="020B0604020202020204" pitchFamily="34" charset="0"/>
              </a:rPr>
              <a:t>學期</a:t>
            </a:r>
            <a:r>
              <a:rPr lang="en-US" altLang="zh-TW" dirty="0">
                <a:latin typeface="Arial" panose="020B0604020202020204" pitchFamily="34" charset="0"/>
                <a:ea typeface="微軟正黑體" panose="020B0604030504040204" pitchFamily="34" charset="-120"/>
                <a:cs typeface="Arial" panose="020B0604020202020204" pitchFamily="34" charset="0"/>
              </a:rPr>
              <a:t>(113.02.01-113.07.31)</a:t>
            </a:r>
            <a:r>
              <a:rPr lang="zh-TW" altLang="en-US" dirty="0">
                <a:latin typeface="Arial" panose="020B0604020202020204" pitchFamily="34" charset="0"/>
                <a:ea typeface="微軟正黑體" panose="020B0604030504040204" pitchFamily="34" charset="-120"/>
                <a:cs typeface="Arial" panose="020B0604020202020204" pitchFamily="34" charset="0"/>
              </a:rPr>
              <a:t>因</a:t>
            </a:r>
            <a:r>
              <a:rPr lang="zh-TW" altLang="en-US" dirty="0" smtClean="0">
                <a:latin typeface="Arial" panose="020B0604020202020204" pitchFamily="34" charset="0"/>
                <a:ea typeface="微軟正黑體" panose="020B0604030504040204" pitchFamily="34" charset="-120"/>
                <a:cs typeface="Arial" panose="020B0604020202020204" pitchFamily="34" charset="0"/>
              </a:rPr>
              <a:t>入伍休學</a:t>
            </a:r>
            <a:r>
              <a:rPr lang="zh-TW" altLang="en-US" dirty="0">
                <a:latin typeface="Arial" panose="020B0604020202020204" pitchFamily="34" charset="0"/>
                <a:ea typeface="微軟正黑體" panose="020B0604030504040204" pitchFamily="34" charset="-120"/>
                <a:cs typeface="Arial" panose="020B0604020202020204" pitchFamily="34" charset="0"/>
              </a:rPr>
              <a:t>，故</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無需填報</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學期間因申請服役彈性修業入伍休學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，但</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，本表應將</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學生填報為</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(113.02.01~113.07.31))</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學期間因申請服役彈性修業入伍休學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於學期底因申請服役彈性修業入伍</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仍</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處於休學狀態之人數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7" name="表格 6"/>
          <p:cNvGraphicFramePr>
            <a:graphicFrameLocks noGrp="1"/>
          </p:cNvGraphicFramePr>
          <p:nvPr>
            <p:extLst>
              <p:ext uri="{D42A27DB-BD31-4B8C-83A1-F6EECF244321}">
                <p14:modId xmlns:p14="http://schemas.microsoft.com/office/powerpoint/2010/main" val="1624092977"/>
              </p:ext>
            </p:extLst>
          </p:nvPr>
        </p:nvGraphicFramePr>
        <p:xfrm>
          <a:off x="350866" y="3303113"/>
          <a:ext cx="11640947" cy="2459990"/>
        </p:xfrm>
        <a:graphic>
          <a:graphicData uri="http://schemas.openxmlformats.org/drawingml/2006/table">
            <a:tbl>
              <a:tblPr firstRow="1" firstCol="1" bandRow="1"/>
              <a:tblGrid>
                <a:gridCol w="618398">
                  <a:extLst>
                    <a:ext uri="{9D8B030D-6E8A-4147-A177-3AD203B41FA5}">
                      <a16:colId xmlns:a16="http://schemas.microsoft.com/office/drawing/2014/main" val="3147671445"/>
                    </a:ext>
                  </a:extLst>
                </a:gridCol>
                <a:gridCol w="548640">
                  <a:extLst>
                    <a:ext uri="{9D8B030D-6E8A-4147-A177-3AD203B41FA5}">
                      <a16:colId xmlns:a16="http://schemas.microsoft.com/office/drawing/2014/main" val="4261264486"/>
                    </a:ext>
                  </a:extLst>
                </a:gridCol>
                <a:gridCol w="1051560">
                  <a:extLst>
                    <a:ext uri="{9D8B030D-6E8A-4147-A177-3AD203B41FA5}">
                      <a16:colId xmlns:a16="http://schemas.microsoft.com/office/drawing/2014/main" val="1695641067"/>
                    </a:ext>
                  </a:extLst>
                </a:gridCol>
                <a:gridCol w="1188720">
                  <a:extLst>
                    <a:ext uri="{9D8B030D-6E8A-4147-A177-3AD203B41FA5}">
                      <a16:colId xmlns:a16="http://schemas.microsoft.com/office/drawing/2014/main" val="1139324011"/>
                    </a:ext>
                  </a:extLst>
                </a:gridCol>
                <a:gridCol w="1179576">
                  <a:extLst>
                    <a:ext uri="{9D8B030D-6E8A-4147-A177-3AD203B41FA5}">
                      <a16:colId xmlns:a16="http://schemas.microsoft.com/office/drawing/2014/main" val="2594296622"/>
                    </a:ext>
                  </a:extLst>
                </a:gridCol>
                <a:gridCol w="969264">
                  <a:extLst>
                    <a:ext uri="{9D8B030D-6E8A-4147-A177-3AD203B41FA5}">
                      <a16:colId xmlns:a16="http://schemas.microsoft.com/office/drawing/2014/main" val="3717835359"/>
                    </a:ext>
                  </a:extLst>
                </a:gridCol>
                <a:gridCol w="1105009">
                  <a:extLst>
                    <a:ext uri="{9D8B030D-6E8A-4147-A177-3AD203B41FA5}">
                      <a16:colId xmlns:a16="http://schemas.microsoft.com/office/drawing/2014/main" val="3846507856"/>
                    </a:ext>
                  </a:extLst>
                </a:gridCol>
                <a:gridCol w="1361315">
                  <a:extLst>
                    <a:ext uri="{9D8B030D-6E8A-4147-A177-3AD203B41FA5}">
                      <a16:colId xmlns:a16="http://schemas.microsoft.com/office/drawing/2014/main" val="2884950006"/>
                    </a:ext>
                  </a:extLst>
                </a:gridCol>
                <a:gridCol w="1879894">
                  <a:extLst>
                    <a:ext uri="{9D8B030D-6E8A-4147-A177-3AD203B41FA5}">
                      <a16:colId xmlns:a16="http://schemas.microsoft.com/office/drawing/2014/main" val="213455750"/>
                    </a:ext>
                  </a:extLst>
                </a:gridCol>
                <a:gridCol w="1738571">
                  <a:extLst>
                    <a:ext uri="{9D8B030D-6E8A-4147-A177-3AD203B41FA5}">
                      <a16:colId xmlns:a16="http://schemas.microsoft.com/office/drawing/2014/main" val="341844577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59272522"/>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91882"/>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3752630"/>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9027919"/>
                  </a:ext>
                </a:extLst>
              </a:tr>
            </a:tbl>
          </a:graphicData>
        </a:graphic>
      </p:graphicFrame>
    </p:spTree>
    <p:extLst>
      <p:ext uri="{BB962C8B-B14F-4D97-AF65-F5344CB8AC3E}">
        <p14:creationId xmlns:p14="http://schemas.microsoft.com/office/powerpoint/2010/main" val="79308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4.9</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學校承接產學計畫經費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2665889"/>
            <a:ext cx="11814045"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政府部門資助</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zh-TW" sz="2200" dirty="0">
                <a:latin typeface="Arial" panose="020B0604020202020204" pitchFamily="34" charset="0"/>
                <a:ea typeface="微軟正黑體" panose="020B0604030504040204" pitchFamily="34" charset="-120"/>
                <a:cs typeface="Arial" panose="020B0604020202020204" pitchFamily="34" charset="0"/>
              </a:rPr>
              <a:t>學校財團法人受中央</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地方</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機關「委託辦理」非營利幼兒園</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受政府機關（構）或公營公司委託辦理職場互助教保服務中心</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得</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納計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學校承接產學合作</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19030990"/>
              </p:ext>
            </p:extLst>
          </p:nvPr>
        </p:nvGraphicFramePr>
        <p:xfrm>
          <a:off x="173738" y="847120"/>
          <a:ext cx="11814045" cy="1806610"/>
        </p:xfrm>
        <a:graphic>
          <a:graphicData uri="http://schemas.openxmlformats.org/drawingml/2006/table">
            <a:tbl>
              <a:tblPr firstRow="1" firstCol="1" bandRow="1"/>
              <a:tblGrid>
                <a:gridCol w="3114106">
                  <a:extLst>
                    <a:ext uri="{9D8B030D-6E8A-4147-A177-3AD203B41FA5}">
                      <a16:colId xmlns:a16="http://schemas.microsoft.com/office/drawing/2014/main" val="1679084235"/>
                    </a:ext>
                  </a:extLst>
                </a:gridCol>
                <a:gridCol w="3166760">
                  <a:extLst>
                    <a:ext uri="{9D8B030D-6E8A-4147-A177-3AD203B41FA5}">
                      <a16:colId xmlns:a16="http://schemas.microsoft.com/office/drawing/2014/main" val="1113017730"/>
                    </a:ext>
                  </a:extLst>
                </a:gridCol>
                <a:gridCol w="2745527">
                  <a:extLst>
                    <a:ext uri="{9D8B030D-6E8A-4147-A177-3AD203B41FA5}">
                      <a16:colId xmlns:a16="http://schemas.microsoft.com/office/drawing/2014/main" val="2440170032"/>
                    </a:ext>
                  </a:extLst>
                </a:gridCol>
                <a:gridCol w="2787652">
                  <a:extLst>
                    <a:ext uri="{9D8B030D-6E8A-4147-A177-3AD203B41FA5}">
                      <a16:colId xmlns:a16="http://schemas.microsoft.com/office/drawing/2014/main" val="4285331327"/>
                    </a:ext>
                  </a:extLst>
                </a:gridCol>
              </a:tblGrid>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55793">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全校總經費</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55793">
                <a:tc rowSpan="7">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6">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9934"/>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37755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951017"/>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農委會</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5034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 他</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64144"/>
                  </a:ext>
                </a:extLst>
              </a:tr>
              <a:tr h="155793">
                <a:tc vMerge="1">
                  <a:txBody>
                    <a:bodyPr/>
                    <a:lstStyle/>
                    <a:p>
                      <a:endParaRPr lang="zh-TW" altLang="en-US"/>
                    </a:p>
                  </a:txBody>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26760">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0">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bl>
          </a:graphicData>
        </a:graphic>
      </p:graphicFrame>
    </p:spTree>
    <p:extLst>
      <p:ext uri="{BB962C8B-B14F-4D97-AF65-F5344CB8AC3E}">
        <p14:creationId xmlns:p14="http://schemas.microsoft.com/office/powerpoint/2010/main" val="311774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34250" y="343069"/>
            <a:ext cx="2866766" cy="683741"/>
          </a:xfrm>
        </p:spPr>
        <p:txBody>
          <a:bodyPr>
            <a:noAutofit/>
          </a:bodyPr>
          <a:lstStyle/>
          <a:p>
            <a:pPr algn="ctr"/>
            <a:r>
              <a:rPr lang="zh-TW" altLang="en-US" sz="4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2185215" y="1392368"/>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2187926" y="3878636"/>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3976485" y="2159922"/>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6932614" y="14103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6908801"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8479712" y="172921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6932613" y="19025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6943587" y="243401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6908801" y="2903107"/>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8522629" y="272215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519" y="4100987"/>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3832225" y="4182334"/>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8160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376015" y="985308"/>
            <a:ext cx="6793906" cy="4016484"/>
          </a:xfrm>
          <a:prstGeom prst="rect">
            <a:avLst/>
          </a:prstGeom>
          <a:noFill/>
        </p:spPr>
        <p:txBody>
          <a:bodyPr wrap="square">
            <a:spAutoFit/>
          </a:bodyPr>
          <a:lstStyle/>
          <a:p>
            <a:pPr algn="ctr">
              <a:lnSpc>
                <a:spcPct val="150000"/>
              </a:lnSpc>
              <a:defRPr/>
            </a:pPr>
            <a:r>
              <a:rPr lang="zh-TW" altLang="en-US" sz="34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a:t>
            </a:r>
            <a:r>
              <a:rPr lang="zh-TW" altLang="en-US" sz="3400" b="1" u="sng" dirty="0" smtClean="0">
                <a:solidFill>
                  <a:srgbClr val="FF0000"/>
                </a:solidFill>
                <a:latin typeface="微軟正黑體" panose="020B0604030504040204" pitchFamily="34" charset="-120"/>
                <a:ea typeface="微軟正黑體" panose="020B0604030504040204" pitchFamily="34" charset="-120"/>
                <a:cs typeface="華康中圓體" pitchFamily="49" charset="-120"/>
              </a:rPr>
              <a:t>條</a:t>
            </a:r>
            <a:endParaRPr lang="en-US" altLang="zh-TW" sz="34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nSpc>
                <a:spcPct val="150000"/>
              </a:lnSpc>
              <a:defRPr/>
            </a:pP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a:t>
            </a:r>
            <a:r>
              <a:rPr lang="zh-TW" altLang="en-US" sz="3400" b="1" dirty="0" smtClean="0">
                <a:solidFill>
                  <a:srgbClr val="000000"/>
                </a:solidFill>
                <a:latin typeface="微軟正黑體" panose="020B0604030504040204" pitchFamily="34" charset="-120"/>
                <a:ea typeface="微軟正黑體" panose="020B0604030504040204" pitchFamily="34" charset="-120"/>
                <a:cs typeface="華康中圓體" pitchFamily="49" charset="-120"/>
              </a:rPr>
              <a:t>參閱填表手冊最</a:t>
            </a: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末頁（如右圖）；若對於本次會議有任何建議事項，請詳細填妥資訊，並於會議休息時間，提繳場邊工作人員</a:t>
            </a:r>
            <a:r>
              <a:rPr lang="zh-TW" altLang="en-US" sz="34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298" y="572568"/>
            <a:ext cx="4126700" cy="5826178"/>
          </a:xfrm>
          <a:prstGeom prst="rect">
            <a:avLst/>
          </a:prstGeom>
        </p:spPr>
      </p:pic>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765811717"/>
              </p:ext>
            </p:extLst>
          </p:nvPr>
        </p:nvGraphicFramePr>
        <p:xfrm>
          <a:off x="247826" y="770059"/>
          <a:ext cx="11630827" cy="5808498"/>
        </p:xfrm>
        <a:graphic>
          <a:graphicData uri="http://schemas.openxmlformats.org/drawingml/2006/table">
            <a:tbl>
              <a:tblPr/>
              <a:tblGrid>
                <a:gridCol w="1570159">
                  <a:extLst>
                    <a:ext uri="{9D8B030D-6E8A-4147-A177-3AD203B41FA5}">
                      <a16:colId xmlns:a16="http://schemas.microsoft.com/office/drawing/2014/main" val="20000"/>
                    </a:ext>
                  </a:extLst>
                </a:gridCol>
                <a:gridCol w="7013388">
                  <a:extLst>
                    <a:ext uri="{9D8B030D-6E8A-4147-A177-3AD203B41FA5}">
                      <a16:colId xmlns:a16="http://schemas.microsoft.com/office/drawing/2014/main" val="20001"/>
                    </a:ext>
                  </a:extLst>
                </a:gridCol>
                <a:gridCol w="3047280">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491565">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072">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97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32697520"/>
              </p:ext>
            </p:extLst>
          </p:nvPr>
        </p:nvGraphicFramePr>
        <p:xfrm>
          <a:off x="196553" y="751441"/>
          <a:ext cx="11767559" cy="5874608"/>
        </p:xfrm>
        <a:graphic>
          <a:graphicData uri="http://schemas.openxmlformats.org/drawingml/2006/table">
            <a:tbl>
              <a:tblPr/>
              <a:tblGrid>
                <a:gridCol w="1281869">
                  <a:extLst>
                    <a:ext uri="{9D8B030D-6E8A-4147-A177-3AD203B41FA5}">
                      <a16:colId xmlns:a16="http://schemas.microsoft.com/office/drawing/2014/main" val="20000"/>
                    </a:ext>
                  </a:extLst>
                </a:gridCol>
                <a:gridCol w="7870677">
                  <a:extLst>
                    <a:ext uri="{9D8B030D-6E8A-4147-A177-3AD203B41FA5}">
                      <a16:colId xmlns:a16="http://schemas.microsoft.com/office/drawing/2014/main" val="20001"/>
                    </a:ext>
                  </a:extLst>
                </a:gridCol>
                <a:gridCol w="2615013">
                  <a:extLst>
                    <a:ext uri="{9D8B030D-6E8A-4147-A177-3AD203B41FA5}">
                      <a16:colId xmlns:a16="http://schemas.microsoft.com/office/drawing/2014/main" val="20002"/>
                    </a:ext>
                  </a:extLst>
                </a:gridCol>
              </a:tblGrid>
              <a:tr h="4071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1331880">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19820161"/>
                  </a:ext>
                </a:extLst>
              </a:tr>
              <a:tr h="1448435">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13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850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52333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338751629"/>
                  </a:ext>
                </a:extLst>
              </a:tr>
              <a:tr h="40267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5" name="Rectangle 2"/>
          <p:cNvSpPr txBox="1">
            <a:spLocks noChangeArrowheads="1"/>
          </p:cNvSpPr>
          <p:nvPr/>
        </p:nvSpPr>
        <p:spPr>
          <a:xfrm>
            <a:off x="11386" y="105931"/>
            <a:ext cx="12180613" cy="609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pP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32705</TotalTime>
  <Words>12551</Words>
  <Application>Microsoft Office PowerPoint</Application>
  <PresentationFormat>寬螢幕</PresentationFormat>
  <Paragraphs>1793</Paragraphs>
  <Slides>65</Slides>
  <Notes>55</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65</vt:i4>
      </vt:variant>
    </vt:vector>
  </HeadingPairs>
  <TitlesOfParts>
    <vt:vector size="81" baseType="lpstr">
      <vt:lpstr>Arial Unicode MS</vt:lpstr>
      <vt:lpstr>Gulim</vt:lpstr>
      <vt:lpstr>맑은 고딕</vt:lpstr>
      <vt:lpstr>Tw Cen MT</vt:lpstr>
      <vt:lpstr>華康中圓體</vt:lpstr>
      <vt:lpstr>微軟正黑體</vt:lpstr>
      <vt:lpstr>新細明體</vt:lpstr>
      <vt:lpstr>標楷體</vt:lpstr>
      <vt:lpstr>Arial</vt:lpstr>
      <vt:lpstr>Calibri</vt:lpstr>
      <vt:lpstr>Cambria Math</vt:lpstr>
      <vt:lpstr>Times New Roman</vt:lpstr>
      <vt:lpstr>Verdana</vt:lpstr>
      <vt:lpstr>Wingdings</vt:lpstr>
      <vt:lpstr>Wingdings 2</vt:lpstr>
      <vt:lpstr>小水滴</vt:lpstr>
      <vt:lpstr>歡迎蒞臨</vt:lpstr>
      <vt:lpstr>PowerPoint 簡報</vt:lpstr>
      <vt:lpstr>【112.10期】填表暨系統操作說明會</vt:lpstr>
      <vt:lpstr>PowerPoint 簡報</vt:lpstr>
      <vt:lpstr>1.1 校庫定位</vt:lpstr>
      <vt:lpstr>1.2 校庫定位-意見處理流程</vt:lpstr>
      <vt:lpstr>1.3 校庫定位-意見處理流程</vt:lpstr>
      <vt:lpstr>1.4 定期匯出-每年定期匯出資料予應用單位</vt:lpstr>
      <vt:lpstr>PowerPoint 簡報</vt:lpstr>
      <vt:lpstr>1.6 定期匯出-每年定期匯出資料予應用單位</vt:lpstr>
      <vt:lpstr>PowerPoint 簡報</vt:lpstr>
      <vt:lpstr>2.1作業時程</vt:lpstr>
      <vt:lpstr>2.2 基本資料確認</vt:lpstr>
      <vt:lpstr>2.3 填表期間</vt:lpstr>
      <vt:lpstr>2.4 資料匯出</vt:lpstr>
      <vt:lpstr>2.5 統一期間資料修正</vt:lpstr>
      <vt:lpstr>2.6 各應用單位聯絡資訊</vt:lpstr>
      <vt:lpstr>2.7 資料匯出</vt:lpstr>
      <vt:lpstr>2.8本期經應用單位通知-非統一資料修正</vt:lpstr>
      <vt:lpstr>2.9 資料匯出</vt:lpstr>
      <vt:lpstr>2.10 檢核表報部</vt:lpstr>
      <vt:lpstr>PowerPoint 簡報</vt:lpstr>
      <vt:lpstr>PowerPoint 簡報</vt:lpstr>
      <vt:lpstr>3.1.1 本期填報表冊</vt:lpstr>
      <vt:lpstr>3.1.2 本期免填表冊</vt:lpstr>
      <vt:lpstr>PowerPoint 簡報</vt:lpstr>
      <vt:lpstr>學5-4.國際專修部華語先修生及續讀境外生數          (112.10期首填，3月、10月填報)</vt:lpstr>
      <vt:lpstr>學5-4.國際專修部華語先修生及續讀境外生數          (112.10期首填，3月、10月填報)</vt:lpstr>
      <vt:lpstr>學5-4.國際專修部華語先修生及續讀境外生數          (112.10期首填，3月、10月填報)</vt:lpstr>
      <vt:lpstr>學5-5.國際專修部華語先修生續讀一年級境外生數及其華語能力測驗結果              (112.10期首填，3月、10月填報)</vt:lpstr>
      <vt:lpstr>學5-5.國際專修部華語先修生續讀一年級境外生數及其華語能力測驗結果              (112.10期首填，3月、10月填報)</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學24-1. 各學制核定招生名額「總量內暨境外學生新生註冊率」                            (10月填報)</vt:lpstr>
      <vt:lpstr>學24-1. 各學制核定招生名額「總量內暨境外學生新生註冊率」                            (10月填報)</vt:lpstr>
      <vt:lpstr>學24-1. 各學制核定招生名額「總量內暨境外學生新生註冊率」                            (10月填報)</vt:lpstr>
      <vt:lpstr>學24-2. 各校核定招生名額「總量內暨境外學生新生註冊率」                            (10月填報)</vt:lpstr>
      <vt:lpstr>學24-2. 各校核定招生名額「總量內暨境外學生新生註冊率」                            (10月填報)</vt:lpstr>
      <vt:lpstr>學24-2. 各校核定招生名額「總量內暨境外學生新生註冊率」                            (10月填報)</vt:lpstr>
      <vt:lpstr>學25.大學「碩士(含碩士在職)班、博士班」總量內核定招生情形                            (10月填報)</vt:lpstr>
      <vt:lpstr>教3.專任教師通過升等                   (10月填報)</vt:lpstr>
      <vt:lpstr>教3.專任教師通過升等                 (10月填報)</vt:lpstr>
      <vt:lpstr>教6.私立大專校院編制內專任教師待遇標準    (3月、10月填報)</vt:lpstr>
      <vt:lpstr>教6.私立大專校院編制內專任教師待遇標準    (3月、10月填報)</vt:lpstr>
      <vt:lpstr>職3.學生輔導人員                (3月、10月填報)</vt:lpstr>
      <vt:lpstr>PowerPoint 簡報</vt:lpstr>
      <vt:lpstr>學12. 學生休學人數                    (3月、10月填報)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PowerPoint 簡報</vt:lpstr>
      <vt:lpstr>PowerPoint 簡報</vt:lpstr>
      <vt:lpstr>研9. 學校承接產學計畫經費               (3月填報)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cp:lastModifiedBy>
  <cp:revision>5872</cp:revision>
  <cp:lastPrinted>2020-02-05T03:38:15Z</cp:lastPrinted>
  <dcterms:created xsi:type="dcterms:W3CDTF">2016-12-26T01:09:48Z</dcterms:created>
  <dcterms:modified xsi:type="dcterms:W3CDTF">2023-08-21T02:33:39Z</dcterms:modified>
</cp:coreProperties>
</file>