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7" r:id="rId1"/>
  </p:sldMasterIdLst>
  <p:notesMasterIdLst>
    <p:notesMasterId r:id="rId75"/>
  </p:notesMasterIdLst>
  <p:handoutMasterIdLst>
    <p:handoutMasterId r:id="rId76"/>
  </p:handoutMasterIdLst>
  <p:sldIdLst>
    <p:sldId id="1188" r:id="rId2"/>
    <p:sldId id="1131" r:id="rId3"/>
    <p:sldId id="1132" r:id="rId4"/>
    <p:sldId id="1133" r:id="rId5"/>
    <p:sldId id="1134" r:id="rId6"/>
    <p:sldId id="1135" r:id="rId7"/>
    <p:sldId id="1136" r:id="rId8"/>
    <p:sldId id="1137" r:id="rId9"/>
    <p:sldId id="1138" r:id="rId10"/>
    <p:sldId id="1139" r:id="rId11"/>
    <p:sldId id="1140" r:id="rId12"/>
    <p:sldId id="1141" r:id="rId13"/>
    <p:sldId id="1142" r:id="rId14"/>
    <p:sldId id="1143" r:id="rId15"/>
    <p:sldId id="1144" r:id="rId16"/>
    <p:sldId id="1145" r:id="rId17"/>
    <p:sldId id="1146" r:id="rId18"/>
    <p:sldId id="1147" r:id="rId19"/>
    <p:sldId id="1148" r:id="rId20"/>
    <p:sldId id="1151" r:id="rId21"/>
    <p:sldId id="1152" r:id="rId22"/>
    <p:sldId id="1153" r:id="rId23"/>
    <p:sldId id="1154" r:id="rId24"/>
    <p:sldId id="1155" r:id="rId25"/>
    <p:sldId id="1156" r:id="rId26"/>
    <p:sldId id="1157" r:id="rId27"/>
    <p:sldId id="1161" r:id="rId28"/>
    <p:sldId id="1194" r:id="rId29"/>
    <p:sldId id="1195" r:id="rId30"/>
    <p:sldId id="1233" r:id="rId31"/>
    <p:sldId id="1234" r:id="rId32"/>
    <p:sldId id="1244" r:id="rId33"/>
    <p:sldId id="1250" r:id="rId34"/>
    <p:sldId id="1245" r:id="rId35"/>
    <p:sldId id="1246" r:id="rId36"/>
    <p:sldId id="1247" r:id="rId37"/>
    <p:sldId id="1251" r:id="rId38"/>
    <p:sldId id="1235" r:id="rId39"/>
    <p:sldId id="1236" r:id="rId40"/>
    <p:sldId id="1252" r:id="rId41"/>
    <p:sldId id="1237" r:id="rId42"/>
    <p:sldId id="1238" r:id="rId43"/>
    <p:sldId id="1239" r:id="rId44"/>
    <p:sldId id="1240" r:id="rId45"/>
    <p:sldId id="1241" r:id="rId46"/>
    <p:sldId id="1253" r:id="rId47"/>
    <p:sldId id="1189" r:id="rId48"/>
    <p:sldId id="1190" r:id="rId49"/>
    <p:sldId id="1191" r:id="rId50"/>
    <p:sldId id="1243" r:id="rId51"/>
    <p:sldId id="1231" r:id="rId52"/>
    <p:sldId id="1198" r:id="rId53"/>
    <p:sldId id="1199" r:id="rId54"/>
    <p:sldId id="1200" r:id="rId55"/>
    <p:sldId id="1201" r:id="rId56"/>
    <p:sldId id="1232" r:id="rId57"/>
    <p:sldId id="1202" r:id="rId58"/>
    <p:sldId id="1254" r:id="rId59"/>
    <p:sldId id="1203" r:id="rId60"/>
    <p:sldId id="1204" r:id="rId61"/>
    <p:sldId id="1193" r:id="rId62"/>
    <p:sldId id="1186" r:id="rId63"/>
    <p:sldId id="1187" r:id="rId64"/>
    <p:sldId id="1196" r:id="rId65"/>
    <p:sldId id="1197" r:id="rId66"/>
    <p:sldId id="1221" r:id="rId67"/>
    <p:sldId id="1209" r:id="rId68"/>
    <p:sldId id="1210" r:id="rId69"/>
    <p:sldId id="1205" r:id="rId70"/>
    <p:sldId id="1230" r:id="rId71"/>
    <p:sldId id="1249" r:id="rId72"/>
    <p:sldId id="1184" r:id="rId73"/>
    <p:sldId id="1185" r:id="rId74"/>
  </p:sldIdLst>
  <p:sldSz cx="9144000" cy="6858000" type="screen4x3"/>
  <p:notesSz cx="6797675" cy="9926638"/>
  <p:defaultTextStyle>
    <a:defPPr>
      <a:defRPr lang="en-US"/>
    </a:defPPr>
    <a:lvl1pPr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FF"/>
    <a:srgbClr val="B2DE82"/>
    <a:srgbClr val="BCDFF6"/>
    <a:srgbClr val="008000"/>
    <a:srgbClr val="8CC7EF"/>
    <a:srgbClr val="FFD5D5"/>
    <a:srgbClr val="CCCCFF"/>
    <a:srgbClr val="663300"/>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樣式 1 - 輔色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深色樣式 1 - 輔色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56" autoAdjust="0"/>
    <p:restoredTop sz="94622" autoAdjust="0"/>
  </p:normalViewPr>
  <p:slideViewPr>
    <p:cSldViewPr snapToGrid="0">
      <p:cViewPr varScale="1">
        <p:scale>
          <a:sx n="116" d="100"/>
          <a:sy n="116" d="100"/>
        </p:scale>
        <p:origin x="1356" y="108"/>
      </p:cViewPr>
      <p:guideLst>
        <p:guide orient="horz" pos="2160"/>
        <p:guide pos="2880"/>
      </p:guideLst>
    </p:cSldViewPr>
  </p:slideViewPr>
  <p:notesTextViewPr>
    <p:cViewPr>
      <p:scale>
        <a:sx n="1" d="1"/>
        <a:sy n="1" d="1"/>
      </p:scale>
      <p:origin x="0" y="0"/>
    </p:cViewPr>
  </p:notesText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1B4C9-7671-44D0-96A3-14F7E74961A0}" type="doc">
      <dgm:prSet loTypeId="urn:microsoft.com/office/officeart/2005/8/layout/process2" loCatId="process" qsTypeId="urn:microsoft.com/office/officeart/2005/8/quickstyle/3d2" qsCatId="3D" csTypeId="urn:microsoft.com/office/officeart/2005/8/colors/colorful5" csCatId="colorful" phldr="1"/>
      <dgm:spPr/>
      <dgm:t>
        <a:bodyPr/>
        <a:lstStyle/>
        <a:p>
          <a:endParaRPr lang="zh-TW" altLang="en-US"/>
        </a:p>
      </dgm:t>
    </dgm:pt>
    <dgm:pt modelId="{AE92464C-04AC-4CDF-8D54-2E2DCB9F5D6F}">
      <dgm:prSet phldrT="[文字]" custT="1"/>
      <dgm:spPr>
        <a:solidFill>
          <a:srgbClr val="8CC7EF"/>
        </a:solidFill>
        <a:ln>
          <a:noFill/>
        </a:ln>
      </dgm:spPr>
      <dgm:t>
        <a:bodyPr anchor="ctr"/>
        <a:lstStyle/>
        <a:p>
          <a:pPr algn="l"/>
          <a:r>
            <a:rPr lang="en-US" altLang="zh-TW"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endPar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D8C18A87-D3B2-474B-AC09-17801BF0A311}" type="parTrans" cxnId="{1AED59FC-50DC-434F-8A8D-89D338A67665}">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F52FA1D8-33EF-44C8-942B-64C6567EDC98}" type="sibTrans" cxnId="{1AED59FC-50DC-434F-8A8D-89D338A67665}">
      <dgm:prSet custT="1"/>
      <dgm:spPr>
        <a:solidFill>
          <a:schemeClr val="bg1">
            <a:lumMod val="75000"/>
          </a:schemeClr>
        </a:solidFill>
        <a:ln>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7849E789-51D1-483E-B341-67CA9A8ECA74}">
      <dgm:prSet phldrT="[文字]" custT="1"/>
      <dgm:spPr>
        <a:solidFill>
          <a:srgbClr val="B2DE82"/>
        </a:solidFill>
        <a:ln>
          <a:noFill/>
        </a:ln>
      </dgm:spPr>
      <dgm:t>
        <a:bodyPr anchor="ctr"/>
        <a:lstStyle/>
        <a:p>
          <a:pPr algn="l"/>
          <a:r>
            <a:rPr lang="en-US" altLang="zh-TW"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endPar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EDF4E4F-ED73-4E16-AF7A-58FC81F52438}" type="parTrans" cxnId="{6F1BB799-3B13-4339-9B21-3F14FAC77423}">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3587BFA-3C2F-422A-9EE6-F2E1729D2E6A}" type="sibTrans" cxnId="{6F1BB799-3B13-4339-9B21-3F14FAC77423}">
      <dgm:prSet custT="1"/>
      <dgm:spPr>
        <a:solidFill>
          <a:schemeClr val="bg1">
            <a:lumMod val="75000"/>
          </a:schemeClr>
        </a:solidFill>
        <a:ln>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CB44A10-724F-49BC-BD59-1D7AB7EC0321}">
      <dgm:prSet phldrT="[文字]" custT="1"/>
      <dgm:spPr>
        <a:solidFill>
          <a:srgbClr val="FFCCCC"/>
        </a:solidFill>
        <a:ln>
          <a:noFill/>
        </a:ln>
      </dgm:spPr>
      <dgm:t>
        <a:bodyPr anchor="ctr"/>
        <a:lstStyle/>
        <a:p>
          <a:pPr algn="l"/>
          <a:r>
            <a:rPr lang="en-US" altLang="zh-TW"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endPar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F707CD8-FA2E-4553-A49D-1F5F0FA51C7D}" type="parTrans" cxnId="{7B0562C7-1F7B-4584-BB5C-F2E3BE613974}">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82E5ED1C-7AC4-40C5-85CF-B4B3FF85FB19}" type="sibTrans" cxnId="{7B0562C7-1F7B-4584-BB5C-F2E3BE613974}">
      <dgm:prSet custT="1"/>
      <dgm:spPr>
        <a:solidFill>
          <a:schemeClr val="bg1">
            <a:lumMod val="75000"/>
          </a:schemeClr>
        </a:solidFill>
        <a:ln>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BFD737A-D12A-482A-B5AF-03FF5CBCCF0B}">
      <dgm:prSet phldrT="[文字]" custT="1"/>
      <dgm:spPr>
        <a:solidFill>
          <a:srgbClr val="CCCCFF"/>
        </a:solidFill>
        <a:ln>
          <a:noFill/>
        </a:ln>
      </dgm:spPr>
      <dgm:t>
        <a:bodyPr anchor="ctr"/>
        <a:lstStyle/>
        <a:p>
          <a:pPr algn="l"/>
          <a:r>
            <a:rPr lang="en-US" altLang="zh-TW"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 </a:t>
          </a:r>
          <a:r>
            <a:rPr lang="zh-TW" altLang="en-US"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下期表冊異動預告</a:t>
          </a:r>
          <a:endPar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7D2C4A3-B8EE-4EEB-B00F-2690DDB96591}" type="parTrans" cxnId="{FE9C5E98-41D3-4AC6-A96D-EA3D6F0FED35}">
      <dgm:prSet/>
      <dgm:spPr/>
      <dgm:t>
        <a:bodyPr/>
        <a:lstStyle/>
        <a:p>
          <a:endParaRPr lang="zh-TW" altLang="en-US"/>
        </a:p>
      </dgm:t>
    </dgm:pt>
    <dgm:pt modelId="{B211E521-6238-4FCA-9EE1-2B26B6B77337}" type="sibTrans" cxnId="{FE9C5E98-41D3-4AC6-A96D-EA3D6F0FED35}">
      <dgm:prSet/>
      <dgm:spPr/>
      <dgm:t>
        <a:bodyPr/>
        <a:lstStyle/>
        <a:p>
          <a:endParaRPr lang="zh-TW" altLang="en-US"/>
        </a:p>
      </dgm:t>
    </dgm:pt>
    <dgm:pt modelId="{4AA1F18C-70C2-4AC4-A5E8-4528BD98C20E}" type="pres">
      <dgm:prSet presAssocID="{2DF1B4C9-7671-44D0-96A3-14F7E74961A0}" presName="linearFlow" presStyleCnt="0">
        <dgm:presLayoutVars>
          <dgm:resizeHandles val="exact"/>
        </dgm:presLayoutVars>
      </dgm:prSet>
      <dgm:spPr/>
      <dgm:t>
        <a:bodyPr/>
        <a:lstStyle/>
        <a:p>
          <a:endParaRPr lang="zh-TW" altLang="en-US"/>
        </a:p>
      </dgm:t>
    </dgm:pt>
    <dgm:pt modelId="{86A9C779-F9CF-483F-8653-D564FF534D32}" type="pres">
      <dgm:prSet presAssocID="{AE92464C-04AC-4CDF-8D54-2E2DCB9F5D6F}" presName="node" presStyleLbl="node1" presStyleIdx="0" presStyleCnt="4" custScaleX="145026" custLinFactNeighborX="-591" custLinFactNeighborY="1554">
        <dgm:presLayoutVars>
          <dgm:bulletEnabled val="1"/>
        </dgm:presLayoutVars>
      </dgm:prSet>
      <dgm:spPr/>
      <dgm:t>
        <a:bodyPr/>
        <a:lstStyle/>
        <a:p>
          <a:endParaRPr lang="zh-TW" altLang="en-US"/>
        </a:p>
      </dgm:t>
    </dgm:pt>
    <dgm:pt modelId="{55FB35D7-BD54-45A4-9DC2-DE43BA6C6FC5}" type="pres">
      <dgm:prSet presAssocID="{F52FA1D8-33EF-44C8-942B-64C6567EDC98}" presName="sibTrans" presStyleLbl="sibTrans2D1" presStyleIdx="0" presStyleCnt="3"/>
      <dgm:spPr/>
      <dgm:t>
        <a:bodyPr/>
        <a:lstStyle/>
        <a:p>
          <a:endParaRPr lang="zh-TW" altLang="en-US"/>
        </a:p>
      </dgm:t>
    </dgm:pt>
    <dgm:pt modelId="{61C43EF2-FB3E-4812-9E08-0F5EE95E71B5}" type="pres">
      <dgm:prSet presAssocID="{F52FA1D8-33EF-44C8-942B-64C6567EDC98}" presName="connectorText" presStyleLbl="sibTrans2D1" presStyleIdx="0" presStyleCnt="3"/>
      <dgm:spPr/>
      <dgm:t>
        <a:bodyPr/>
        <a:lstStyle/>
        <a:p>
          <a:endParaRPr lang="zh-TW" altLang="en-US"/>
        </a:p>
      </dgm:t>
    </dgm:pt>
    <dgm:pt modelId="{7BA3403B-3B12-41AE-9048-62FFED261545}" type="pres">
      <dgm:prSet presAssocID="{BCB44A10-724F-49BC-BD59-1D7AB7EC0321}" presName="node" presStyleLbl="node1" presStyleIdx="1" presStyleCnt="4" custScaleX="145026" custLinFactNeighborX="-591" custLinFactNeighborY="1554">
        <dgm:presLayoutVars>
          <dgm:bulletEnabled val="1"/>
        </dgm:presLayoutVars>
      </dgm:prSet>
      <dgm:spPr/>
      <dgm:t>
        <a:bodyPr/>
        <a:lstStyle/>
        <a:p>
          <a:endParaRPr lang="zh-TW" altLang="en-US"/>
        </a:p>
      </dgm:t>
    </dgm:pt>
    <dgm:pt modelId="{8141AFCB-BFAA-4BC0-B512-9CF4D382048D}" type="pres">
      <dgm:prSet presAssocID="{82E5ED1C-7AC4-40C5-85CF-B4B3FF85FB19}" presName="sibTrans" presStyleLbl="sibTrans2D1" presStyleIdx="1" presStyleCnt="3"/>
      <dgm:spPr/>
      <dgm:t>
        <a:bodyPr/>
        <a:lstStyle/>
        <a:p>
          <a:endParaRPr lang="zh-TW" altLang="en-US"/>
        </a:p>
      </dgm:t>
    </dgm:pt>
    <dgm:pt modelId="{C862B9CA-68CF-4EC6-A2F8-D24488DDDCE2}" type="pres">
      <dgm:prSet presAssocID="{82E5ED1C-7AC4-40C5-85CF-B4B3FF85FB19}" presName="connectorText" presStyleLbl="sibTrans2D1" presStyleIdx="1" presStyleCnt="3"/>
      <dgm:spPr/>
      <dgm:t>
        <a:bodyPr/>
        <a:lstStyle/>
        <a:p>
          <a:endParaRPr lang="zh-TW" altLang="en-US"/>
        </a:p>
      </dgm:t>
    </dgm:pt>
    <dgm:pt modelId="{71A57973-5DE8-431A-A352-7AF8422FCB1F}" type="pres">
      <dgm:prSet presAssocID="{7849E789-51D1-483E-B341-67CA9A8ECA74}" presName="node" presStyleLbl="node1" presStyleIdx="2" presStyleCnt="4" custScaleX="145026" custLinFactNeighborX="-591" custLinFactNeighborY="1554">
        <dgm:presLayoutVars>
          <dgm:bulletEnabled val="1"/>
        </dgm:presLayoutVars>
      </dgm:prSet>
      <dgm:spPr/>
      <dgm:t>
        <a:bodyPr/>
        <a:lstStyle/>
        <a:p>
          <a:endParaRPr lang="zh-TW" altLang="en-US"/>
        </a:p>
      </dgm:t>
    </dgm:pt>
    <dgm:pt modelId="{F651675E-1C04-4465-9641-384E9BFCFF3E}" type="pres">
      <dgm:prSet presAssocID="{C3587BFA-3C2F-422A-9EE6-F2E1729D2E6A}" presName="sibTrans" presStyleLbl="sibTrans2D1" presStyleIdx="2" presStyleCnt="3"/>
      <dgm:spPr/>
      <dgm:t>
        <a:bodyPr/>
        <a:lstStyle/>
        <a:p>
          <a:endParaRPr lang="zh-TW" altLang="en-US"/>
        </a:p>
      </dgm:t>
    </dgm:pt>
    <dgm:pt modelId="{4B4F52A8-044C-479A-BBB1-C224F30448E7}" type="pres">
      <dgm:prSet presAssocID="{C3587BFA-3C2F-422A-9EE6-F2E1729D2E6A}" presName="connectorText" presStyleLbl="sibTrans2D1" presStyleIdx="2" presStyleCnt="3"/>
      <dgm:spPr/>
      <dgm:t>
        <a:bodyPr/>
        <a:lstStyle/>
        <a:p>
          <a:endParaRPr lang="zh-TW" altLang="en-US"/>
        </a:p>
      </dgm:t>
    </dgm:pt>
    <dgm:pt modelId="{C20C422D-D276-4F90-BAAA-E5E5C9960C8A}" type="pres">
      <dgm:prSet presAssocID="{EBFD737A-D12A-482A-B5AF-03FF5CBCCF0B}" presName="node" presStyleLbl="node1" presStyleIdx="3" presStyleCnt="4" custScaleX="143641">
        <dgm:presLayoutVars>
          <dgm:bulletEnabled val="1"/>
        </dgm:presLayoutVars>
      </dgm:prSet>
      <dgm:spPr/>
      <dgm:t>
        <a:bodyPr/>
        <a:lstStyle/>
        <a:p>
          <a:endParaRPr lang="zh-TW" altLang="en-US"/>
        </a:p>
      </dgm:t>
    </dgm:pt>
  </dgm:ptLst>
  <dgm:cxnLst>
    <dgm:cxn modelId="{F231447D-945F-4570-939A-0F42B9F97B03}" type="presOf" srcId="{7849E789-51D1-483E-B341-67CA9A8ECA74}" destId="{71A57973-5DE8-431A-A352-7AF8422FCB1F}" srcOrd="0" destOrd="0" presId="urn:microsoft.com/office/officeart/2005/8/layout/process2"/>
    <dgm:cxn modelId="{FE9C5E98-41D3-4AC6-A96D-EA3D6F0FED35}" srcId="{2DF1B4C9-7671-44D0-96A3-14F7E74961A0}" destId="{EBFD737A-D12A-482A-B5AF-03FF5CBCCF0B}" srcOrd="3" destOrd="0" parTransId="{B7D2C4A3-B8EE-4EEB-B00F-2690DDB96591}" sibTransId="{B211E521-6238-4FCA-9EE1-2B26B6B77337}"/>
    <dgm:cxn modelId="{4B9BB28C-9908-47E0-9E0B-B27C00BD1392}" type="presOf" srcId="{BCB44A10-724F-49BC-BD59-1D7AB7EC0321}" destId="{7BA3403B-3B12-41AE-9048-62FFED261545}" srcOrd="0" destOrd="0" presId="urn:microsoft.com/office/officeart/2005/8/layout/process2"/>
    <dgm:cxn modelId="{B3E54C00-EF2E-4647-9997-DC96332A3778}" type="presOf" srcId="{EBFD737A-D12A-482A-B5AF-03FF5CBCCF0B}" destId="{C20C422D-D276-4F90-BAAA-E5E5C9960C8A}" srcOrd="0" destOrd="0" presId="urn:microsoft.com/office/officeart/2005/8/layout/process2"/>
    <dgm:cxn modelId="{9B604397-1FCA-4A84-B52F-30803313DE24}" type="presOf" srcId="{F52FA1D8-33EF-44C8-942B-64C6567EDC98}" destId="{61C43EF2-FB3E-4812-9E08-0F5EE95E71B5}" srcOrd="1" destOrd="0" presId="urn:microsoft.com/office/officeart/2005/8/layout/process2"/>
    <dgm:cxn modelId="{FFBA75E0-D526-445C-A957-DE0B2AEB198D}" type="presOf" srcId="{C3587BFA-3C2F-422A-9EE6-F2E1729D2E6A}" destId="{4B4F52A8-044C-479A-BBB1-C224F30448E7}" srcOrd="1" destOrd="0" presId="urn:microsoft.com/office/officeart/2005/8/layout/process2"/>
    <dgm:cxn modelId="{D385449E-0201-4040-88D0-00BC280D6A98}" type="presOf" srcId="{82E5ED1C-7AC4-40C5-85CF-B4B3FF85FB19}" destId="{8141AFCB-BFAA-4BC0-B512-9CF4D382048D}" srcOrd="0" destOrd="0" presId="urn:microsoft.com/office/officeart/2005/8/layout/process2"/>
    <dgm:cxn modelId="{7B0562C7-1F7B-4584-BB5C-F2E3BE613974}" srcId="{2DF1B4C9-7671-44D0-96A3-14F7E74961A0}" destId="{BCB44A10-724F-49BC-BD59-1D7AB7EC0321}" srcOrd="1" destOrd="0" parTransId="{BF707CD8-FA2E-4553-A49D-1F5F0FA51C7D}" sibTransId="{82E5ED1C-7AC4-40C5-85CF-B4B3FF85FB19}"/>
    <dgm:cxn modelId="{A98D868B-5112-490D-8C88-FF95273642F5}" type="presOf" srcId="{2DF1B4C9-7671-44D0-96A3-14F7E74961A0}" destId="{4AA1F18C-70C2-4AC4-A5E8-4528BD98C20E}" srcOrd="0" destOrd="0" presId="urn:microsoft.com/office/officeart/2005/8/layout/process2"/>
    <dgm:cxn modelId="{4F144E36-817D-477F-A753-7CEE38DA6D58}" type="presOf" srcId="{C3587BFA-3C2F-422A-9EE6-F2E1729D2E6A}" destId="{F651675E-1C04-4465-9641-384E9BFCFF3E}" srcOrd="0" destOrd="0" presId="urn:microsoft.com/office/officeart/2005/8/layout/process2"/>
    <dgm:cxn modelId="{2D2D083A-541D-4187-9845-79D0383B14E0}" type="presOf" srcId="{82E5ED1C-7AC4-40C5-85CF-B4B3FF85FB19}" destId="{C862B9CA-68CF-4EC6-A2F8-D24488DDDCE2}" srcOrd="1" destOrd="0" presId="urn:microsoft.com/office/officeart/2005/8/layout/process2"/>
    <dgm:cxn modelId="{E7E67527-833E-46D2-B17A-6F1F17F2C71D}" type="presOf" srcId="{F52FA1D8-33EF-44C8-942B-64C6567EDC98}" destId="{55FB35D7-BD54-45A4-9DC2-DE43BA6C6FC5}" srcOrd="0" destOrd="0" presId="urn:microsoft.com/office/officeart/2005/8/layout/process2"/>
    <dgm:cxn modelId="{FE4F3FA0-659D-43C7-9B63-B07F5CC75E77}" type="presOf" srcId="{AE92464C-04AC-4CDF-8D54-2E2DCB9F5D6F}" destId="{86A9C779-F9CF-483F-8653-D564FF534D32}" srcOrd="0" destOrd="0" presId="urn:microsoft.com/office/officeart/2005/8/layout/process2"/>
    <dgm:cxn modelId="{6F1BB799-3B13-4339-9B21-3F14FAC77423}" srcId="{2DF1B4C9-7671-44D0-96A3-14F7E74961A0}" destId="{7849E789-51D1-483E-B341-67CA9A8ECA74}" srcOrd="2" destOrd="0" parTransId="{BEDF4E4F-ED73-4E16-AF7A-58FC81F52438}" sibTransId="{C3587BFA-3C2F-422A-9EE6-F2E1729D2E6A}"/>
    <dgm:cxn modelId="{1AED59FC-50DC-434F-8A8D-89D338A67665}" srcId="{2DF1B4C9-7671-44D0-96A3-14F7E74961A0}" destId="{AE92464C-04AC-4CDF-8D54-2E2DCB9F5D6F}" srcOrd="0" destOrd="0" parTransId="{D8C18A87-D3B2-474B-AC09-17801BF0A311}" sibTransId="{F52FA1D8-33EF-44C8-942B-64C6567EDC98}"/>
    <dgm:cxn modelId="{52550F97-1598-425D-BC4B-B35B246A911F}" type="presParOf" srcId="{4AA1F18C-70C2-4AC4-A5E8-4528BD98C20E}" destId="{86A9C779-F9CF-483F-8653-D564FF534D32}" srcOrd="0" destOrd="0" presId="urn:microsoft.com/office/officeart/2005/8/layout/process2"/>
    <dgm:cxn modelId="{1C288DEC-D1B9-41C7-9728-CCE91A823227}" type="presParOf" srcId="{4AA1F18C-70C2-4AC4-A5E8-4528BD98C20E}" destId="{55FB35D7-BD54-45A4-9DC2-DE43BA6C6FC5}" srcOrd="1" destOrd="0" presId="urn:microsoft.com/office/officeart/2005/8/layout/process2"/>
    <dgm:cxn modelId="{C31BFDA3-E06D-498A-BF2B-364A6A6156DF}" type="presParOf" srcId="{55FB35D7-BD54-45A4-9DC2-DE43BA6C6FC5}" destId="{61C43EF2-FB3E-4812-9E08-0F5EE95E71B5}" srcOrd="0" destOrd="0" presId="urn:microsoft.com/office/officeart/2005/8/layout/process2"/>
    <dgm:cxn modelId="{586E4916-C66B-444F-B536-CC57B039033D}" type="presParOf" srcId="{4AA1F18C-70C2-4AC4-A5E8-4528BD98C20E}" destId="{7BA3403B-3B12-41AE-9048-62FFED261545}" srcOrd="2" destOrd="0" presId="urn:microsoft.com/office/officeart/2005/8/layout/process2"/>
    <dgm:cxn modelId="{5AF6C036-DEF9-4D39-8191-169E3EF00427}" type="presParOf" srcId="{4AA1F18C-70C2-4AC4-A5E8-4528BD98C20E}" destId="{8141AFCB-BFAA-4BC0-B512-9CF4D382048D}" srcOrd="3" destOrd="0" presId="urn:microsoft.com/office/officeart/2005/8/layout/process2"/>
    <dgm:cxn modelId="{50DF8903-CD91-42FF-B3E6-DC66988FA990}" type="presParOf" srcId="{8141AFCB-BFAA-4BC0-B512-9CF4D382048D}" destId="{C862B9CA-68CF-4EC6-A2F8-D24488DDDCE2}" srcOrd="0" destOrd="0" presId="urn:microsoft.com/office/officeart/2005/8/layout/process2"/>
    <dgm:cxn modelId="{5E4286B0-DFE7-4562-8E77-652A6AB6B58B}" type="presParOf" srcId="{4AA1F18C-70C2-4AC4-A5E8-4528BD98C20E}" destId="{71A57973-5DE8-431A-A352-7AF8422FCB1F}" srcOrd="4" destOrd="0" presId="urn:microsoft.com/office/officeart/2005/8/layout/process2"/>
    <dgm:cxn modelId="{0DEEB6FD-4BCE-4648-A5E4-9CF0F250C6B8}" type="presParOf" srcId="{4AA1F18C-70C2-4AC4-A5E8-4528BD98C20E}" destId="{F651675E-1C04-4465-9641-384E9BFCFF3E}" srcOrd="5" destOrd="0" presId="urn:microsoft.com/office/officeart/2005/8/layout/process2"/>
    <dgm:cxn modelId="{4689A16B-5051-4897-A73A-F541BE4B34AA}" type="presParOf" srcId="{F651675E-1C04-4465-9641-384E9BFCFF3E}" destId="{4B4F52A8-044C-479A-BBB1-C224F30448E7}" srcOrd="0" destOrd="0" presId="urn:microsoft.com/office/officeart/2005/8/layout/process2"/>
    <dgm:cxn modelId="{C7E4343D-7C8A-42CB-9AD6-0BDAF0C53AC2}" type="presParOf" srcId="{4AA1F18C-70C2-4AC4-A5E8-4528BD98C20E}" destId="{C20C422D-D276-4F90-BAAA-E5E5C9960C8A}"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A66AE95-FA3D-4D16-AD62-132B4E91E7F5}" type="doc">
      <dgm:prSet loTypeId="urn:microsoft.com/office/officeart/2005/8/layout/equation1" loCatId="process" qsTypeId="urn:microsoft.com/office/officeart/2005/8/quickstyle/3d2" qsCatId="3D" csTypeId="urn:microsoft.com/office/officeart/2005/8/colors/colorful5" csCatId="colorful" phldr="1"/>
      <dgm:spPr/>
      <dgm:t>
        <a:bodyPr/>
        <a:lstStyle/>
        <a:p>
          <a:endParaRPr lang="zh-TW" altLang="en-US"/>
        </a:p>
      </dgm:t>
    </dgm:pt>
    <dgm:pt modelId="{306725F0-CD8A-4BD6-890A-336B5BAC8EE9}">
      <dgm:prSet phldrT="[文字]" custT="1"/>
      <dgm:spPr>
        <a:solidFill>
          <a:srgbClr val="8CC7EF"/>
        </a:solidFill>
        <a:ln>
          <a:solidFill>
            <a:srgbClr val="000000"/>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E86839D8-6A37-432F-83FB-52D3A3095BF0}" type="parTrans" cxnId="{4FDD2FA9-D7B5-49E1-A33E-55BB0F0A586C}">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DA2AB9B9-098E-44BE-A3FD-C6D33F7EC9CE}" type="sibTrans" cxnId="{4FDD2FA9-D7B5-49E1-A33E-55BB0F0A586C}">
      <dgm:prSet custT="1"/>
      <dgm:spPr>
        <a:solidFill>
          <a:schemeClr val="bg1">
            <a:lumMod val="75000"/>
          </a:schemeClr>
        </a:solidFill>
        <a:ln>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57ABA92F-529F-4F3D-8D37-888D0D7B6F0C}">
      <dgm:prSet phldrT="[文字]" custT="1"/>
      <dgm:spPr>
        <a:solidFill>
          <a:srgbClr val="CCCCFF"/>
        </a:solidFill>
        <a:ln>
          <a:solidFill>
            <a:srgbClr val="000000"/>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29</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3E955E71-B463-415B-8EEB-64AA790C5357}" type="parTrans" cxnId="{4024CEFD-D666-49DC-8E8D-BA0BF5A9FAC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47F9AAC2-E0DC-492D-8EBF-D4AA5A3B9839}" type="sibTrans" cxnId="{4024CEFD-D666-49DC-8E8D-BA0BF5A9FACE}">
      <dgm:prSet custT="1"/>
      <dgm:spPr>
        <a:solidFill>
          <a:schemeClr val="bg1">
            <a:lumMod val="75000"/>
          </a:schemeClr>
        </a:solidFill>
        <a:ln>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AB474AD-DB5C-44BB-8A51-1D128EAAE59B}">
      <dgm:prSet phldrT="[文字]" custT="1"/>
      <dgm:spPr>
        <a:solidFill>
          <a:srgbClr val="B2DE82"/>
        </a:solidFill>
        <a:ln>
          <a:solidFill>
            <a:srgbClr val="000000"/>
          </a:solidFill>
        </a:ln>
      </dgm:spPr>
      <dgm:t>
        <a:bodyPr/>
        <a:lstStyle/>
        <a:p>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CD2FEDB1-90CC-4C00-BB7F-E74BC2D518D8}" type="parTrans" cxnId="{9149ECC0-3BA2-46C9-9D32-58B62FBA866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59D36ED-8FC6-4F15-9D74-5D756218FD64}" type="sibTrans" cxnId="{9149ECC0-3BA2-46C9-9D32-58B62FBA866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0856B4CD-757C-4EA4-8985-02E32C6B5490}" type="pres">
      <dgm:prSet presAssocID="{AA66AE95-FA3D-4D16-AD62-132B4E91E7F5}" presName="linearFlow" presStyleCnt="0">
        <dgm:presLayoutVars>
          <dgm:dir/>
          <dgm:resizeHandles val="exact"/>
        </dgm:presLayoutVars>
      </dgm:prSet>
      <dgm:spPr/>
      <dgm:t>
        <a:bodyPr/>
        <a:lstStyle/>
        <a:p>
          <a:endParaRPr lang="zh-TW" altLang="en-US"/>
        </a:p>
      </dgm:t>
    </dgm:pt>
    <dgm:pt modelId="{87C26CED-60C5-48A0-A97F-19DF1ECE9D68}" type="pres">
      <dgm:prSet presAssocID="{306725F0-CD8A-4BD6-890A-336B5BAC8EE9}" presName="node" presStyleLbl="node1" presStyleIdx="0" presStyleCnt="3" custScaleX="81725" custScaleY="288494">
        <dgm:presLayoutVars>
          <dgm:bulletEnabled val="1"/>
        </dgm:presLayoutVars>
      </dgm:prSet>
      <dgm:spPr>
        <a:prstGeom prst="verticalScroll">
          <a:avLst/>
        </a:prstGeom>
      </dgm:spPr>
      <dgm:t>
        <a:bodyPr/>
        <a:lstStyle/>
        <a:p>
          <a:endParaRPr lang="zh-TW" altLang="en-US"/>
        </a:p>
      </dgm:t>
    </dgm:pt>
    <dgm:pt modelId="{FC7CE061-2C80-4A6E-8FB2-49EE73CE8E4C}" type="pres">
      <dgm:prSet presAssocID="{DA2AB9B9-098E-44BE-A3FD-C6D33F7EC9CE}" presName="spacerL" presStyleCnt="0"/>
      <dgm:spPr/>
    </dgm:pt>
    <dgm:pt modelId="{A7701F85-28E3-4DE4-A95C-F335117D00EC}" type="pres">
      <dgm:prSet presAssocID="{DA2AB9B9-098E-44BE-A3FD-C6D33F7EC9CE}" presName="sibTrans" presStyleLbl="sibTrans2D1" presStyleIdx="0" presStyleCnt="2"/>
      <dgm:spPr/>
      <dgm:t>
        <a:bodyPr/>
        <a:lstStyle/>
        <a:p>
          <a:endParaRPr lang="zh-TW" altLang="en-US"/>
        </a:p>
      </dgm:t>
    </dgm:pt>
    <dgm:pt modelId="{02620EB0-A0E8-4149-B17B-31244BB779F4}" type="pres">
      <dgm:prSet presAssocID="{DA2AB9B9-098E-44BE-A3FD-C6D33F7EC9CE}" presName="spacerR" presStyleCnt="0"/>
      <dgm:spPr/>
    </dgm:pt>
    <dgm:pt modelId="{F671C467-44DF-4EDF-846B-4C8684CDC51E}" type="pres">
      <dgm:prSet presAssocID="{57ABA92F-529F-4F3D-8D37-888D0D7B6F0C}" presName="node" presStyleLbl="node1" presStyleIdx="1" presStyleCnt="3" custScaleX="81672" custScaleY="288600">
        <dgm:presLayoutVars>
          <dgm:bulletEnabled val="1"/>
        </dgm:presLayoutVars>
      </dgm:prSet>
      <dgm:spPr>
        <a:prstGeom prst="verticalScroll">
          <a:avLst/>
        </a:prstGeom>
      </dgm:spPr>
      <dgm:t>
        <a:bodyPr/>
        <a:lstStyle/>
        <a:p>
          <a:endParaRPr lang="zh-TW" altLang="en-US"/>
        </a:p>
      </dgm:t>
    </dgm:pt>
    <dgm:pt modelId="{8304F94F-7233-4DCA-BAB7-2E20B0B06665}" type="pres">
      <dgm:prSet presAssocID="{47F9AAC2-E0DC-492D-8EBF-D4AA5A3B9839}" presName="spacerL" presStyleCnt="0"/>
      <dgm:spPr/>
    </dgm:pt>
    <dgm:pt modelId="{3EB679C9-968A-4C14-BDAC-B9EE869F5F54}" type="pres">
      <dgm:prSet presAssocID="{47F9AAC2-E0DC-492D-8EBF-D4AA5A3B9839}" presName="sibTrans" presStyleLbl="sibTrans2D1" presStyleIdx="1" presStyleCnt="2"/>
      <dgm:spPr/>
      <dgm:t>
        <a:bodyPr/>
        <a:lstStyle/>
        <a:p>
          <a:endParaRPr lang="zh-TW" altLang="en-US"/>
        </a:p>
      </dgm:t>
    </dgm:pt>
    <dgm:pt modelId="{188B2E73-A09C-436F-857B-9C70C4B48C7D}" type="pres">
      <dgm:prSet presAssocID="{47F9AAC2-E0DC-492D-8EBF-D4AA5A3B9839}" presName="spacerR" presStyleCnt="0"/>
      <dgm:spPr/>
    </dgm:pt>
    <dgm:pt modelId="{51EE38A7-E3D1-46BB-93D4-5FBA1CEBE762}" type="pres">
      <dgm:prSet presAssocID="{EAB474AD-DB5C-44BB-8A51-1D128EAAE59B}" presName="node" presStyleLbl="node1" presStyleIdx="2" presStyleCnt="3" custScaleX="81725" custScaleY="288710">
        <dgm:presLayoutVars>
          <dgm:bulletEnabled val="1"/>
        </dgm:presLayoutVars>
      </dgm:prSet>
      <dgm:spPr>
        <a:prstGeom prst="verticalScroll">
          <a:avLst/>
        </a:prstGeom>
      </dgm:spPr>
      <dgm:t>
        <a:bodyPr/>
        <a:lstStyle/>
        <a:p>
          <a:endParaRPr lang="zh-TW" altLang="en-US"/>
        </a:p>
      </dgm:t>
    </dgm:pt>
  </dgm:ptLst>
  <dgm:cxnLst>
    <dgm:cxn modelId="{9149ECC0-3BA2-46C9-9D32-58B62FBA866E}" srcId="{AA66AE95-FA3D-4D16-AD62-132B4E91E7F5}" destId="{EAB474AD-DB5C-44BB-8A51-1D128EAAE59B}" srcOrd="2" destOrd="0" parTransId="{CD2FEDB1-90CC-4C00-BB7F-E74BC2D518D8}" sibTransId="{C59D36ED-8FC6-4F15-9D74-5D756218FD64}"/>
    <dgm:cxn modelId="{047A6AFB-875D-490F-949D-BE3AB52802AB}" type="presOf" srcId="{DA2AB9B9-098E-44BE-A3FD-C6D33F7EC9CE}" destId="{A7701F85-28E3-4DE4-A95C-F335117D00EC}" srcOrd="0" destOrd="0" presId="urn:microsoft.com/office/officeart/2005/8/layout/equation1"/>
    <dgm:cxn modelId="{A17DECA4-F9F7-4099-9A3D-01A3EC9B11E1}" type="presOf" srcId="{EAB474AD-DB5C-44BB-8A51-1D128EAAE59B}" destId="{51EE38A7-E3D1-46BB-93D4-5FBA1CEBE762}" srcOrd="0" destOrd="0" presId="urn:microsoft.com/office/officeart/2005/8/layout/equation1"/>
    <dgm:cxn modelId="{4FDD2FA9-D7B5-49E1-A33E-55BB0F0A586C}" srcId="{AA66AE95-FA3D-4D16-AD62-132B4E91E7F5}" destId="{306725F0-CD8A-4BD6-890A-336B5BAC8EE9}" srcOrd="0" destOrd="0" parTransId="{E86839D8-6A37-432F-83FB-52D3A3095BF0}" sibTransId="{DA2AB9B9-098E-44BE-A3FD-C6D33F7EC9CE}"/>
    <dgm:cxn modelId="{49492ABE-F56D-4291-8A6D-9C400DA24FA7}" type="presOf" srcId="{47F9AAC2-E0DC-492D-8EBF-D4AA5A3B9839}" destId="{3EB679C9-968A-4C14-BDAC-B9EE869F5F54}" srcOrd="0" destOrd="0" presId="urn:microsoft.com/office/officeart/2005/8/layout/equation1"/>
    <dgm:cxn modelId="{4024CEFD-D666-49DC-8E8D-BA0BF5A9FACE}" srcId="{AA66AE95-FA3D-4D16-AD62-132B4E91E7F5}" destId="{57ABA92F-529F-4F3D-8D37-888D0D7B6F0C}" srcOrd="1" destOrd="0" parTransId="{3E955E71-B463-415B-8EEB-64AA790C5357}" sibTransId="{47F9AAC2-E0DC-492D-8EBF-D4AA5A3B9839}"/>
    <dgm:cxn modelId="{7B35A0DF-A5CC-4C3F-9589-392F33B7E75D}" type="presOf" srcId="{AA66AE95-FA3D-4D16-AD62-132B4E91E7F5}" destId="{0856B4CD-757C-4EA4-8985-02E32C6B5490}" srcOrd="0" destOrd="0" presId="urn:microsoft.com/office/officeart/2005/8/layout/equation1"/>
    <dgm:cxn modelId="{C15662E5-593B-4B6E-8693-DFFF3FA442F9}" type="presOf" srcId="{306725F0-CD8A-4BD6-890A-336B5BAC8EE9}" destId="{87C26CED-60C5-48A0-A97F-19DF1ECE9D68}" srcOrd="0" destOrd="0" presId="urn:microsoft.com/office/officeart/2005/8/layout/equation1"/>
    <dgm:cxn modelId="{3BA40450-7817-4AA6-916D-15E4045386A3}" type="presOf" srcId="{57ABA92F-529F-4F3D-8D37-888D0D7B6F0C}" destId="{F671C467-44DF-4EDF-846B-4C8684CDC51E}" srcOrd="0" destOrd="0" presId="urn:microsoft.com/office/officeart/2005/8/layout/equation1"/>
    <dgm:cxn modelId="{E2236961-4805-4982-891E-876C7B5E4A28}" type="presParOf" srcId="{0856B4CD-757C-4EA4-8985-02E32C6B5490}" destId="{87C26CED-60C5-48A0-A97F-19DF1ECE9D68}" srcOrd="0" destOrd="0" presId="urn:microsoft.com/office/officeart/2005/8/layout/equation1"/>
    <dgm:cxn modelId="{DD624892-2B6E-4EC2-AAD4-177966C0D9EB}" type="presParOf" srcId="{0856B4CD-757C-4EA4-8985-02E32C6B5490}" destId="{FC7CE061-2C80-4A6E-8FB2-49EE73CE8E4C}" srcOrd="1" destOrd="0" presId="urn:microsoft.com/office/officeart/2005/8/layout/equation1"/>
    <dgm:cxn modelId="{12D137E2-82D5-4DC3-91D8-275CF8B43661}" type="presParOf" srcId="{0856B4CD-757C-4EA4-8985-02E32C6B5490}" destId="{A7701F85-28E3-4DE4-A95C-F335117D00EC}" srcOrd="2" destOrd="0" presId="urn:microsoft.com/office/officeart/2005/8/layout/equation1"/>
    <dgm:cxn modelId="{49BEE0E4-457B-465A-9D7A-DCD818611459}" type="presParOf" srcId="{0856B4CD-757C-4EA4-8985-02E32C6B5490}" destId="{02620EB0-A0E8-4149-B17B-31244BB779F4}" srcOrd="3" destOrd="0" presId="urn:microsoft.com/office/officeart/2005/8/layout/equation1"/>
    <dgm:cxn modelId="{6CC84B54-C1C1-4466-B9AA-E5CF3154713A}" type="presParOf" srcId="{0856B4CD-757C-4EA4-8985-02E32C6B5490}" destId="{F671C467-44DF-4EDF-846B-4C8684CDC51E}" srcOrd="4" destOrd="0" presId="urn:microsoft.com/office/officeart/2005/8/layout/equation1"/>
    <dgm:cxn modelId="{E509B1AC-440B-466D-B0DE-BD4F56DADAA2}" type="presParOf" srcId="{0856B4CD-757C-4EA4-8985-02E32C6B5490}" destId="{8304F94F-7233-4DCA-BAB7-2E20B0B06665}" srcOrd="5" destOrd="0" presId="urn:microsoft.com/office/officeart/2005/8/layout/equation1"/>
    <dgm:cxn modelId="{35760DEE-B1F0-4477-9B3D-8AAB68841E32}" type="presParOf" srcId="{0856B4CD-757C-4EA4-8985-02E32C6B5490}" destId="{3EB679C9-968A-4C14-BDAC-B9EE869F5F54}" srcOrd="6" destOrd="0" presId="urn:microsoft.com/office/officeart/2005/8/layout/equation1"/>
    <dgm:cxn modelId="{5B38CAEE-350D-48B9-A6FC-FC2214FD7167}" type="presParOf" srcId="{0856B4CD-757C-4EA4-8985-02E32C6B5490}" destId="{188B2E73-A09C-436F-857B-9C70C4B48C7D}" srcOrd="7" destOrd="0" presId="urn:microsoft.com/office/officeart/2005/8/layout/equation1"/>
    <dgm:cxn modelId="{62413571-481F-4BCC-9B27-8F57872AEFE6}" type="presParOf" srcId="{0856B4CD-757C-4EA4-8985-02E32C6B5490}" destId="{51EE38A7-E3D1-46BB-93D4-5FBA1CEBE76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448" cy="497838"/>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sz="quarter" idx="1"/>
          </p:nvPr>
        </p:nvSpPr>
        <p:spPr>
          <a:xfrm>
            <a:off x="3850644" y="2"/>
            <a:ext cx="2945448" cy="497838"/>
          </a:xfrm>
          <a:prstGeom prst="rect">
            <a:avLst/>
          </a:prstGeom>
        </p:spPr>
        <p:txBody>
          <a:bodyPr vert="horz" lIns="91312" tIns="45656" rIns="91312" bIns="45656" rtlCol="0"/>
          <a:lstStyle>
            <a:lvl1pPr algn="r">
              <a:defRPr sz="1200"/>
            </a:lvl1pPr>
          </a:lstStyle>
          <a:p>
            <a:fld id="{262176C7-F690-4B3E-AAC9-163E562F48B8}" type="datetimeFigureOut">
              <a:rPr lang="zh-TW" altLang="en-US" smtClean="0"/>
              <a:t>2022/2/17</a:t>
            </a:fld>
            <a:endParaRPr lang="zh-TW" altLang="en-US"/>
          </a:p>
        </p:txBody>
      </p:sp>
      <p:sp>
        <p:nvSpPr>
          <p:cNvPr id="4" name="頁尾版面配置區 3"/>
          <p:cNvSpPr>
            <a:spLocks noGrp="1"/>
          </p:cNvSpPr>
          <p:nvPr>
            <p:ph type="ftr" sz="quarter" idx="2"/>
          </p:nvPr>
        </p:nvSpPr>
        <p:spPr>
          <a:xfrm>
            <a:off x="1" y="9428801"/>
            <a:ext cx="2945448" cy="497838"/>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644" y="9428801"/>
            <a:ext cx="2945448" cy="497838"/>
          </a:xfrm>
          <a:prstGeom prst="rect">
            <a:avLst/>
          </a:prstGeom>
        </p:spPr>
        <p:txBody>
          <a:bodyPr vert="horz" lIns="91312" tIns="45656" rIns="91312" bIns="45656" rtlCol="0" anchor="b"/>
          <a:lstStyle>
            <a:lvl1pPr algn="r">
              <a:defRPr sz="1200"/>
            </a:lvl1pPr>
          </a:lstStyle>
          <a:p>
            <a:fld id="{EAE445A4-5129-47C9-B85E-C8D5CD2F8CEF}" type="slidenum">
              <a:rPr lang="zh-TW" altLang="en-US" smtClean="0"/>
              <a:t>‹#›</a:t>
            </a:fld>
            <a:endParaRPr lang="zh-TW" altLang="en-US"/>
          </a:p>
        </p:txBody>
      </p:sp>
    </p:spTree>
    <p:extLst>
      <p:ext uri="{BB962C8B-B14F-4D97-AF65-F5344CB8AC3E}">
        <p14:creationId xmlns:p14="http://schemas.microsoft.com/office/powerpoint/2010/main" val="2046794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659" cy="498056"/>
          </a:xfrm>
          <a:prstGeom prst="rect">
            <a:avLst/>
          </a:prstGeom>
        </p:spPr>
        <p:txBody>
          <a:bodyPr vert="horz" lIns="91431" tIns="45715" rIns="91431" bIns="45715" rtlCol="0"/>
          <a:lstStyle>
            <a:lvl1pPr algn="l">
              <a:defRPr sz="1200"/>
            </a:lvl1pPr>
          </a:lstStyle>
          <a:p>
            <a:r>
              <a:rPr lang="zh-TW" altLang="en-US" dirty="0" smtClean="0"/>
              <a:t>  </a:t>
            </a:r>
            <a:endParaRPr lang="en-US" altLang="zh-TW" dirty="0" smtClean="0"/>
          </a:p>
          <a:p>
            <a:endParaRPr lang="zh-TW" altLang="en-US" dirty="0"/>
          </a:p>
        </p:txBody>
      </p:sp>
      <p:sp>
        <p:nvSpPr>
          <p:cNvPr id="3" name="日期版面配置區 2"/>
          <p:cNvSpPr>
            <a:spLocks noGrp="1"/>
          </p:cNvSpPr>
          <p:nvPr>
            <p:ph type="dt" idx="1"/>
          </p:nvPr>
        </p:nvSpPr>
        <p:spPr>
          <a:xfrm>
            <a:off x="3850443" y="0"/>
            <a:ext cx="2945659" cy="498056"/>
          </a:xfrm>
          <a:prstGeom prst="rect">
            <a:avLst/>
          </a:prstGeom>
        </p:spPr>
        <p:txBody>
          <a:bodyPr vert="horz" lIns="91431" tIns="45715" rIns="91431" bIns="45715" rtlCol="0"/>
          <a:lstStyle>
            <a:lvl1pPr algn="r">
              <a:defRPr sz="1200"/>
            </a:lvl1pPr>
          </a:lstStyle>
          <a:p>
            <a:fld id="{32E50594-3CAD-409A-98FC-80ECEB5B11CD}" type="datetimeFigureOut">
              <a:rPr lang="zh-TW" altLang="en-US" smtClean="0"/>
              <a:t>2022/2/17</a:t>
            </a:fld>
            <a:endParaRPr lang="zh-TW" altLang="en-US"/>
          </a:p>
        </p:txBody>
      </p:sp>
      <p:sp>
        <p:nvSpPr>
          <p:cNvPr id="4" name="投影片圖像版面配置區 3"/>
          <p:cNvSpPr>
            <a:spLocks noGrp="1" noRot="1" noChangeAspect="1"/>
          </p:cNvSpPr>
          <p:nvPr>
            <p:ph type="sldImg" idx="2"/>
          </p:nvPr>
        </p:nvSpPr>
        <p:spPr>
          <a:xfrm>
            <a:off x="1166813" y="1241425"/>
            <a:ext cx="4464050" cy="3348038"/>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195"/>
            <a:ext cx="5438140" cy="3908613"/>
          </a:xfrm>
          <a:prstGeom prst="rect">
            <a:avLst/>
          </a:prstGeom>
        </p:spPr>
        <p:txBody>
          <a:bodyPr vert="horz" lIns="91431" tIns="45715" rIns="91431" bIns="45715"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2" y="9428586"/>
            <a:ext cx="2945659" cy="498054"/>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6"/>
            <a:ext cx="2945659" cy="498054"/>
          </a:xfrm>
          <a:prstGeom prst="rect">
            <a:avLst/>
          </a:prstGeom>
        </p:spPr>
        <p:txBody>
          <a:bodyPr vert="horz" lIns="91431" tIns="45715" rIns="91431" bIns="45715" rtlCol="0" anchor="b"/>
          <a:lstStyle>
            <a:lvl1pPr algn="r">
              <a:defRPr sz="1200"/>
            </a:lvl1pPr>
          </a:lstStyle>
          <a:p>
            <a:fld id="{198ABE63-F42F-4F3E-932F-A884111754D0}" type="slidenum">
              <a:rPr lang="zh-TW" altLang="en-US" smtClean="0"/>
              <a:t>‹#›</a:t>
            </a:fld>
            <a:endParaRPr lang="zh-TW" altLang="en-US"/>
          </a:p>
        </p:txBody>
      </p:sp>
    </p:spTree>
    <p:extLst>
      <p:ext uri="{BB962C8B-B14F-4D97-AF65-F5344CB8AC3E}">
        <p14:creationId xmlns:p14="http://schemas.microsoft.com/office/powerpoint/2010/main" val="80358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a:t>
            </a:fld>
            <a:endParaRPr lang="zh-TW" altLang="en-US"/>
          </a:p>
        </p:txBody>
      </p:sp>
    </p:spTree>
    <p:extLst>
      <p:ext uri="{BB962C8B-B14F-4D97-AF65-F5344CB8AC3E}">
        <p14:creationId xmlns:p14="http://schemas.microsoft.com/office/powerpoint/2010/main" val="79714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10</a:t>
            </a:fld>
            <a:endParaRPr lang="zh-TW" altLang="en-US"/>
          </a:p>
        </p:txBody>
      </p:sp>
    </p:spTree>
    <p:extLst>
      <p:ext uri="{BB962C8B-B14F-4D97-AF65-F5344CB8AC3E}">
        <p14:creationId xmlns:p14="http://schemas.microsoft.com/office/powerpoint/2010/main" val="1131023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11</a:t>
            </a:fld>
            <a:endParaRPr lang="zh-TW" altLang="en-US"/>
          </a:p>
        </p:txBody>
      </p:sp>
    </p:spTree>
    <p:extLst>
      <p:ext uri="{BB962C8B-B14F-4D97-AF65-F5344CB8AC3E}">
        <p14:creationId xmlns:p14="http://schemas.microsoft.com/office/powerpoint/2010/main" val="4273337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12</a:t>
            </a:fld>
            <a:endParaRPr lang="zh-TW" altLang="en-US"/>
          </a:p>
        </p:txBody>
      </p:sp>
    </p:spTree>
    <p:extLst>
      <p:ext uri="{BB962C8B-B14F-4D97-AF65-F5344CB8AC3E}">
        <p14:creationId xmlns:p14="http://schemas.microsoft.com/office/powerpoint/2010/main" val="2668663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13</a:t>
            </a:fld>
            <a:endParaRPr lang="zh-TW" altLang="en-US"/>
          </a:p>
        </p:txBody>
      </p:sp>
    </p:spTree>
    <p:extLst>
      <p:ext uri="{BB962C8B-B14F-4D97-AF65-F5344CB8AC3E}">
        <p14:creationId xmlns:p14="http://schemas.microsoft.com/office/powerpoint/2010/main" val="2229039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14</a:t>
            </a:fld>
            <a:endParaRPr lang="zh-TW" altLang="en-US"/>
          </a:p>
        </p:txBody>
      </p:sp>
    </p:spTree>
    <p:extLst>
      <p:ext uri="{BB962C8B-B14F-4D97-AF65-F5344CB8AC3E}">
        <p14:creationId xmlns:p14="http://schemas.microsoft.com/office/powerpoint/2010/main" val="289877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15</a:t>
            </a:fld>
            <a:endParaRPr lang="zh-TW" altLang="en-US"/>
          </a:p>
        </p:txBody>
      </p:sp>
    </p:spTree>
    <p:extLst>
      <p:ext uri="{BB962C8B-B14F-4D97-AF65-F5344CB8AC3E}">
        <p14:creationId xmlns:p14="http://schemas.microsoft.com/office/powerpoint/2010/main" val="710587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16</a:t>
            </a:fld>
            <a:endParaRPr lang="zh-TW" altLang="en-US"/>
          </a:p>
        </p:txBody>
      </p:sp>
    </p:spTree>
    <p:extLst>
      <p:ext uri="{BB962C8B-B14F-4D97-AF65-F5344CB8AC3E}">
        <p14:creationId xmlns:p14="http://schemas.microsoft.com/office/powerpoint/2010/main" val="1306700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17</a:t>
            </a:fld>
            <a:endParaRPr lang="zh-TW" altLang="en-US"/>
          </a:p>
        </p:txBody>
      </p:sp>
    </p:spTree>
    <p:extLst>
      <p:ext uri="{BB962C8B-B14F-4D97-AF65-F5344CB8AC3E}">
        <p14:creationId xmlns:p14="http://schemas.microsoft.com/office/powerpoint/2010/main" val="1684782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18</a:t>
            </a:fld>
            <a:endParaRPr lang="zh-TW" altLang="en-US"/>
          </a:p>
        </p:txBody>
      </p:sp>
    </p:spTree>
    <p:extLst>
      <p:ext uri="{BB962C8B-B14F-4D97-AF65-F5344CB8AC3E}">
        <p14:creationId xmlns:p14="http://schemas.microsoft.com/office/powerpoint/2010/main" val="2414501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19</a:t>
            </a:fld>
            <a:endParaRPr lang="zh-TW" altLang="en-US"/>
          </a:p>
        </p:txBody>
      </p:sp>
    </p:spTree>
    <p:extLst>
      <p:ext uri="{BB962C8B-B14F-4D97-AF65-F5344CB8AC3E}">
        <p14:creationId xmlns:p14="http://schemas.microsoft.com/office/powerpoint/2010/main" val="4104862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a:t>
            </a:fld>
            <a:endParaRPr lang="zh-TW" altLang="en-US"/>
          </a:p>
        </p:txBody>
      </p:sp>
    </p:spTree>
    <p:extLst>
      <p:ext uri="{BB962C8B-B14F-4D97-AF65-F5344CB8AC3E}">
        <p14:creationId xmlns:p14="http://schemas.microsoft.com/office/powerpoint/2010/main" val="3824822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20</a:t>
            </a:fld>
            <a:endParaRPr lang="zh-TW" altLang="en-US"/>
          </a:p>
        </p:txBody>
      </p:sp>
    </p:spTree>
    <p:extLst>
      <p:ext uri="{BB962C8B-B14F-4D97-AF65-F5344CB8AC3E}">
        <p14:creationId xmlns:p14="http://schemas.microsoft.com/office/powerpoint/2010/main" val="3196274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21</a:t>
            </a:fld>
            <a:endParaRPr lang="zh-TW" altLang="en-US"/>
          </a:p>
        </p:txBody>
      </p:sp>
    </p:spTree>
    <p:extLst>
      <p:ext uri="{BB962C8B-B14F-4D97-AF65-F5344CB8AC3E}">
        <p14:creationId xmlns:p14="http://schemas.microsoft.com/office/powerpoint/2010/main" val="3894938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22</a:t>
            </a:fld>
            <a:endParaRPr lang="zh-TW" altLang="en-US"/>
          </a:p>
        </p:txBody>
      </p:sp>
    </p:spTree>
    <p:extLst>
      <p:ext uri="{BB962C8B-B14F-4D97-AF65-F5344CB8AC3E}">
        <p14:creationId xmlns:p14="http://schemas.microsoft.com/office/powerpoint/2010/main" val="154912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23</a:t>
            </a:fld>
            <a:endParaRPr lang="zh-TW" altLang="en-US"/>
          </a:p>
        </p:txBody>
      </p:sp>
    </p:spTree>
    <p:extLst>
      <p:ext uri="{BB962C8B-B14F-4D97-AF65-F5344CB8AC3E}">
        <p14:creationId xmlns:p14="http://schemas.microsoft.com/office/powerpoint/2010/main" val="29726394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25</a:t>
            </a:fld>
            <a:endParaRPr lang="zh-TW" altLang="en-US"/>
          </a:p>
        </p:txBody>
      </p:sp>
    </p:spTree>
    <p:extLst>
      <p:ext uri="{BB962C8B-B14F-4D97-AF65-F5344CB8AC3E}">
        <p14:creationId xmlns:p14="http://schemas.microsoft.com/office/powerpoint/2010/main" val="26412513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022426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24867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0597843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26933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257740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3</a:t>
            </a:fld>
            <a:endParaRPr lang="zh-TW" altLang="en-US"/>
          </a:p>
        </p:txBody>
      </p:sp>
    </p:spTree>
    <p:extLst>
      <p:ext uri="{BB962C8B-B14F-4D97-AF65-F5344CB8AC3E}">
        <p14:creationId xmlns:p14="http://schemas.microsoft.com/office/powerpoint/2010/main" val="1337802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00009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2110394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9974394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086036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1714870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1724872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889074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0636575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744701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182294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a:t>
            </a:fld>
            <a:endParaRPr lang="zh-TW" altLang="en-US"/>
          </a:p>
        </p:txBody>
      </p:sp>
    </p:spTree>
    <p:extLst>
      <p:ext uri="{BB962C8B-B14F-4D97-AF65-F5344CB8AC3E}">
        <p14:creationId xmlns:p14="http://schemas.microsoft.com/office/powerpoint/2010/main" val="24142921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114239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4593949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208907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334089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6797138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683001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9920023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0175807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9413266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427264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a:t>
            </a:fld>
            <a:endParaRPr lang="zh-TW" altLang="en-US"/>
          </a:p>
        </p:txBody>
      </p:sp>
    </p:spTree>
    <p:extLst>
      <p:ext uri="{BB962C8B-B14F-4D97-AF65-F5344CB8AC3E}">
        <p14:creationId xmlns:p14="http://schemas.microsoft.com/office/powerpoint/2010/main" val="1764843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9940307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4189770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094033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7915580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3212866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1203489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3666711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879915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448904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62</a:t>
            </a:fld>
            <a:endParaRPr lang="zh-TW" altLang="en-US"/>
          </a:p>
        </p:txBody>
      </p:sp>
    </p:spTree>
    <p:extLst>
      <p:ext uri="{BB962C8B-B14F-4D97-AF65-F5344CB8AC3E}">
        <p14:creationId xmlns:p14="http://schemas.microsoft.com/office/powerpoint/2010/main" val="3423130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a:t>
            </a:fld>
            <a:endParaRPr lang="zh-TW" altLang="en-US"/>
          </a:p>
        </p:txBody>
      </p:sp>
    </p:spTree>
    <p:extLst>
      <p:ext uri="{BB962C8B-B14F-4D97-AF65-F5344CB8AC3E}">
        <p14:creationId xmlns:p14="http://schemas.microsoft.com/office/powerpoint/2010/main" val="18694651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7208866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0587768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158972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1764306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8803766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03838560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13715586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5021292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247597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72</a:t>
            </a:fld>
            <a:endParaRPr lang="zh-TW" altLang="en-US"/>
          </a:p>
        </p:txBody>
      </p:sp>
    </p:spTree>
    <p:extLst>
      <p:ext uri="{BB962C8B-B14F-4D97-AF65-F5344CB8AC3E}">
        <p14:creationId xmlns:p14="http://schemas.microsoft.com/office/powerpoint/2010/main" val="1892739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7</a:t>
            </a:fld>
            <a:endParaRPr lang="zh-TW" altLang="en-US"/>
          </a:p>
        </p:txBody>
      </p:sp>
    </p:spTree>
    <p:extLst>
      <p:ext uri="{BB962C8B-B14F-4D97-AF65-F5344CB8AC3E}">
        <p14:creationId xmlns:p14="http://schemas.microsoft.com/office/powerpoint/2010/main" val="163917451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73</a:t>
            </a:fld>
            <a:endParaRPr lang="zh-TW" altLang="en-US"/>
          </a:p>
        </p:txBody>
      </p:sp>
    </p:spTree>
    <p:extLst>
      <p:ext uri="{BB962C8B-B14F-4D97-AF65-F5344CB8AC3E}">
        <p14:creationId xmlns:p14="http://schemas.microsoft.com/office/powerpoint/2010/main" val="922717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8</a:t>
            </a:fld>
            <a:endParaRPr lang="zh-TW" altLang="en-US"/>
          </a:p>
        </p:txBody>
      </p:sp>
    </p:spTree>
    <p:extLst>
      <p:ext uri="{BB962C8B-B14F-4D97-AF65-F5344CB8AC3E}">
        <p14:creationId xmlns:p14="http://schemas.microsoft.com/office/powerpoint/2010/main" val="694957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9</a:t>
            </a:fld>
            <a:endParaRPr lang="zh-TW" altLang="en-US"/>
          </a:p>
        </p:txBody>
      </p:sp>
    </p:spTree>
    <p:extLst>
      <p:ext uri="{BB962C8B-B14F-4D97-AF65-F5344CB8AC3E}">
        <p14:creationId xmlns:p14="http://schemas.microsoft.com/office/powerpoint/2010/main" val="932576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bwMode="gray">
      <p:bgPr>
        <a:solidFill>
          <a:schemeClr val="bg1"/>
        </a:solidFill>
        <a:effectLst/>
      </p:bgPr>
    </p:bg>
    <p:spTree>
      <p:nvGrpSpPr>
        <p:cNvPr id="1" name=""/>
        <p:cNvGrpSpPr/>
        <p:nvPr/>
      </p:nvGrpSpPr>
      <p:grpSpPr>
        <a:xfrm>
          <a:off x="0" y="0"/>
          <a:ext cx="0" cy="0"/>
          <a:chOff x="0" y="0"/>
          <a:chExt cx="0" cy="0"/>
        </a:xfrm>
      </p:grpSpPr>
      <p:sp>
        <p:nvSpPr>
          <p:cNvPr id="13354" name="Rectangle 42"/>
          <p:cNvSpPr>
            <a:spLocks noChangeArrowheads="1"/>
          </p:cNvSpPr>
          <p:nvPr/>
        </p:nvSpPr>
        <p:spPr bwMode="ltGray">
          <a:xfrm>
            <a:off x="0" y="0"/>
            <a:ext cx="9144000" cy="483235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349" name="AutoShape 37"/>
          <p:cNvSpPr>
            <a:spLocks noChangeArrowheads="1"/>
          </p:cNvSpPr>
          <p:nvPr/>
        </p:nvSpPr>
        <p:spPr bwMode="ltGray">
          <a:xfrm flipH="1">
            <a:off x="2411413" y="4581525"/>
            <a:ext cx="863600" cy="503238"/>
          </a:xfrm>
          <a:prstGeom prst="homePlate">
            <a:avLst>
              <a:gd name="adj" fmla="val 42902"/>
            </a:avLst>
          </a:prstGeom>
          <a:gradFill rotWithShape="1">
            <a:gsLst>
              <a:gs pos="0">
                <a:schemeClr val="tx1">
                  <a:gamma/>
                  <a:shade val="46275"/>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350" name="AutoShape 38"/>
          <p:cNvSpPr>
            <a:spLocks noChangeArrowheads="1"/>
          </p:cNvSpPr>
          <p:nvPr/>
        </p:nvSpPr>
        <p:spPr bwMode="ltGray">
          <a:xfrm flipH="1">
            <a:off x="2700338" y="4581525"/>
            <a:ext cx="719137" cy="503238"/>
          </a:xfrm>
          <a:prstGeom prst="homePlate">
            <a:avLst>
              <a:gd name="adj" fmla="val 35725"/>
            </a:avLst>
          </a:prstGeom>
          <a:gradFill rotWithShape="1">
            <a:gsLst>
              <a:gs pos="0">
                <a:schemeClr val="hlink">
                  <a:gamma/>
                  <a:shade val="46275"/>
                  <a:invGamma/>
                </a:schemeClr>
              </a:gs>
              <a:gs pos="100000">
                <a:schemeClr val="hlink"/>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grpSp>
        <p:nvGrpSpPr>
          <p:cNvPr id="13356" name="Group 44"/>
          <p:cNvGrpSpPr>
            <a:grpSpLocks/>
          </p:cNvGrpSpPr>
          <p:nvPr/>
        </p:nvGrpSpPr>
        <p:grpSpPr bwMode="auto">
          <a:xfrm>
            <a:off x="2987675" y="4581525"/>
            <a:ext cx="6156325" cy="503238"/>
            <a:chOff x="1882" y="2886"/>
            <a:chExt cx="3878" cy="317"/>
          </a:xfrm>
        </p:grpSpPr>
        <p:sp>
          <p:nvSpPr>
            <p:cNvPr id="13352" name="Rectangle 40"/>
            <p:cNvSpPr>
              <a:spLocks noChangeArrowheads="1"/>
            </p:cNvSpPr>
            <p:nvPr/>
          </p:nvSpPr>
          <p:spPr bwMode="gray">
            <a:xfrm flipH="1">
              <a:off x="2147" y="2887"/>
              <a:ext cx="3613" cy="31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353" name="AutoShape 41"/>
            <p:cNvSpPr>
              <a:spLocks noChangeArrowheads="1"/>
            </p:cNvSpPr>
            <p:nvPr/>
          </p:nvSpPr>
          <p:spPr bwMode="gray">
            <a:xfrm flipH="1">
              <a:off x="1882" y="2886"/>
              <a:ext cx="411" cy="316"/>
            </a:xfrm>
            <a:prstGeom prst="homePlate">
              <a:avLst>
                <a:gd name="adj" fmla="val 32516"/>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grpSp>
      <p:sp>
        <p:nvSpPr>
          <p:cNvPr id="13333" name="Rectangle 21"/>
          <p:cNvSpPr>
            <a:spLocks noGrp="1" noChangeArrowheads="1"/>
          </p:cNvSpPr>
          <p:nvPr>
            <p:ph type="ctrTitle" sz="quarter"/>
          </p:nvPr>
        </p:nvSpPr>
        <p:spPr>
          <a:xfrm>
            <a:off x="2843213" y="2349500"/>
            <a:ext cx="6300787" cy="1944688"/>
          </a:xfrm>
          <a:effectLst>
            <a:outerShdw dist="35921" dir="2700000" algn="ctr" rotWithShape="0">
              <a:schemeClr val="tx1"/>
            </a:outerShdw>
          </a:effectLst>
          <a:extLst>
            <a:ext uri="{909E8E84-426E-40DD-AFC4-6F175D3DCCD1}">
              <a14:hiddenFill xmlns:a14="http://schemas.microsoft.com/office/drawing/2010/main">
                <a:gradFill rotWithShape="1">
                  <a:gsLst>
                    <a:gs pos="0">
                      <a:schemeClr val="tx1"/>
                    </a:gs>
                    <a:gs pos="50000">
                      <a:schemeClr val="hlink"/>
                    </a:gs>
                    <a:gs pos="100000">
                      <a:schemeClr val="tx1"/>
                    </a:gs>
                  </a:gsLst>
                  <a:lin ang="0" scaled="1"/>
                </a:gradFill>
              </a14:hiddenFill>
            </a:ext>
          </a:extLst>
        </p:spPr>
        <p:txBody>
          <a:bodyPr/>
          <a:lstStyle>
            <a:lvl1pPr algn="l">
              <a:defRPr sz="5400">
                <a:solidFill>
                  <a:schemeClr val="bg1"/>
                </a:solidFill>
              </a:defRPr>
            </a:lvl1pPr>
          </a:lstStyle>
          <a:p>
            <a:pPr lvl="0"/>
            <a:r>
              <a:rPr lang="zh-TW" altLang="en-US" noProof="0" smtClean="0"/>
              <a:t>按一下以編輯母片標題樣式</a:t>
            </a:r>
            <a:endParaRPr lang="en-US" altLang="ko-KR" noProof="0" smtClean="0"/>
          </a:p>
        </p:txBody>
      </p:sp>
      <p:sp>
        <p:nvSpPr>
          <p:cNvPr id="13334" name="Rectangle 22"/>
          <p:cNvSpPr>
            <a:spLocks noGrp="1" noChangeArrowheads="1"/>
          </p:cNvSpPr>
          <p:nvPr>
            <p:ph type="subTitle" sz="quarter" idx="1"/>
          </p:nvPr>
        </p:nvSpPr>
        <p:spPr bwMode="white">
          <a:xfrm>
            <a:off x="3348038" y="4581525"/>
            <a:ext cx="5795962" cy="376238"/>
          </a:xfrm>
        </p:spPr>
        <p:txBody>
          <a:bodyPr/>
          <a:lstStyle>
            <a:lvl1pPr marL="0" indent="0">
              <a:buFont typeface="Wingdings" panose="05000000000000000000" pitchFamily="2" charset="2"/>
              <a:buNone/>
              <a:defRPr sz="2400">
                <a:solidFill>
                  <a:schemeClr val="tx1"/>
                </a:solidFill>
              </a:defRPr>
            </a:lvl1pPr>
          </a:lstStyle>
          <a:p>
            <a:pPr lvl="0"/>
            <a:r>
              <a:rPr lang="zh-TW" altLang="en-US" noProof="0" smtClean="0"/>
              <a:t>按一下以編輯母片副標題樣式</a:t>
            </a:r>
            <a:endParaRPr lang="en-US" altLang="ko-KR" noProof="0" smtClean="0"/>
          </a:p>
        </p:txBody>
      </p:sp>
      <p:sp>
        <p:nvSpPr>
          <p:cNvPr id="13335" name="Rectangle 23"/>
          <p:cNvSpPr>
            <a:spLocks noGrp="1" noChangeArrowheads="1"/>
          </p:cNvSpPr>
          <p:nvPr>
            <p:ph type="dt" sz="quarter" idx="2"/>
          </p:nvPr>
        </p:nvSpPr>
        <p:spPr bwMode="black">
          <a:xfrm>
            <a:off x="457200" y="6553200"/>
            <a:ext cx="2133600" cy="152400"/>
          </a:xfrm>
        </p:spPr>
        <p:txBody>
          <a:bodyPr/>
          <a:lstStyle>
            <a:lvl1pPr>
              <a:defRPr sz="1400">
                <a:latin typeface="Times New Roman" panose="02020603050405020304" pitchFamily="18" charset="0"/>
              </a:defRPr>
            </a:lvl1pPr>
          </a:lstStyle>
          <a:p>
            <a:endParaRPr lang="en-US" altLang="ko-KR"/>
          </a:p>
        </p:txBody>
      </p:sp>
      <p:sp>
        <p:nvSpPr>
          <p:cNvPr id="13336" name="Rectangle 24"/>
          <p:cNvSpPr>
            <a:spLocks noGrp="1" noChangeArrowheads="1"/>
          </p:cNvSpPr>
          <p:nvPr>
            <p:ph type="ftr" sz="quarter" idx="3"/>
          </p:nvPr>
        </p:nvSpPr>
        <p:spPr bwMode="black">
          <a:xfrm>
            <a:off x="3124200" y="6553200"/>
            <a:ext cx="2895600" cy="152400"/>
          </a:xfrm>
        </p:spPr>
        <p:txBody>
          <a:bodyPr/>
          <a:lstStyle>
            <a:lvl1pPr algn="ctr">
              <a:defRPr sz="1400">
                <a:latin typeface="Times New Roman" panose="02020603050405020304" pitchFamily="18" charset="0"/>
              </a:defRPr>
            </a:lvl1pPr>
          </a:lstStyle>
          <a:p>
            <a:r>
              <a:rPr lang="en-US" altLang="ko-KR" smtClean="0"/>
              <a:t>Logo</a:t>
            </a:r>
            <a:endParaRPr lang="en-US" altLang="ko-KR"/>
          </a:p>
        </p:txBody>
      </p:sp>
      <p:sp>
        <p:nvSpPr>
          <p:cNvPr id="13337" name="Rectangle 25"/>
          <p:cNvSpPr>
            <a:spLocks noGrp="1" noChangeArrowheads="1"/>
          </p:cNvSpPr>
          <p:nvPr>
            <p:ph type="sldNum" sz="quarter" idx="4"/>
          </p:nvPr>
        </p:nvSpPr>
        <p:spPr bwMode="black">
          <a:xfrm>
            <a:off x="6553200" y="6553200"/>
            <a:ext cx="2133600" cy="152400"/>
          </a:xfrm>
        </p:spPr>
        <p:txBody>
          <a:bodyPr/>
          <a:lstStyle>
            <a:lvl1pPr algn="r">
              <a:defRPr sz="1400">
                <a:latin typeface="Times New Roman" panose="02020603050405020304" pitchFamily="18" charset="0"/>
              </a:defRPr>
            </a:lvl1p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879486695"/>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p:txBody>
          <a:bodyPr/>
          <a:lstStyle>
            <a:lvl1pPr>
              <a:defRPr/>
            </a:lvl1pPr>
          </a:lstStyle>
          <a:p>
            <a:r>
              <a:rPr lang="en-US" altLang="ko-KR" smtClean="0"/>
              <a:t>Logo</a:t>
            </a:r>
            <a:endParaRPr lang="en-US" altLang="ko-KR"/>
          </a:p>
        </p:txBody>
      </p:sp>
      <p:sp>
        <p:nvSpPr>
          <p:cNvPr id="6" name="投影片編號版面配置區 5"/>
          <p:cNvSpPr>
            <a:spLocks noGrp="1"/>
          </p:cNvSpPr>
          <p:nvPr>
            <p:ph type="sldNum" sz="quarter" idx="12"/>
          </p:nvPr>
        </p:nvSpPr>
        <p:spPr/>
        <p:txBody>
          <a:bodyPr/>
          <a:lstStyle>
            <a:lvl1pPr>
              <a:defRPr/>
            </a:lvl1pPr>
          </a:lstStyle>
          <a:p>
            <a:fld id="{54C1F34C-6A9D-4862-9071-857C2D024C72}" type="slidenum">
              <a:rPr lang="ko-KR" altLang="en-US" smtClean="0"/>
              <a:pPr/>
              <a:t>‹#›</a:t>
            </a:fld>
            <a:endParaRPr lang="en-US" altLang="ko-KR"/>
          </a:p>
        </p:txBody>
      </p:sp>
    </p:spTree>
    <p:extLst>
      <p:ext uri="{BB962C8B-B14F-4D97-AF65-F5344CB8AC3E}">
        <p14:creationId xmlns:p14="http://schemas.microsoft.com/office/powerpoint/2010/main" val="1424408303"/>
      </p:ext>
    </p:extLst>
  </p:cSld>
  <p:clrMapOvr>
    <a:masterClrMapping/>
  </p:clrMapOvr>
  <p:transition>
    <p:wipe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69088" y="115888"/>
            <a:ext cx="2017712" cy="6208712"/>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11188" y="115888"/>
            <a:ext cx="5905500" cy="6208712"/>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p:txBody>
          <a:bodyPr/>
          <a:lstStyle>
            <a:lvl1pPr>
              <a:defRPr/>
            </a:lvl1pPr>
          </a:lstStyle>
          <a:p>
            <a:r>
              <a:rPr lang="en-US" altLang="ko-KR" smtClean="0"/>
              <a:t>Logo</a:t>
            </a:r>
            <a:endParaRPr lang="en-US" altLang="ko-KR"/>
          </a:p>
        </p:txBody>
      </p:sp>
      <p:sp>
        <p:nvSpPr>
          <p:cNvPr id="6" name="投影片編號版面配置區 5"/>
          <p:cNvSpPr>
            <a:spLocks noGrp="1"/>
          </p:cNvSpPr>
          <p:nvPr>
            <p:ph type="sldNum" sz="quarter" idx="12"/>
          </p:nvPr>
        </p:nvSpPr>
        <p:spPr/>
        <p:txBody>
          <a:bodyPr/>
          <a:lstStyle>
            <a:lvl1pPr>
              <a:defRPr/>
            </a:lvl1pPr>
          </a:lstStyle>
          <a:p>
            <a:fld id="{D1C04121-A1E6-4ECC-AD48-CBFA13D58894}" type="slidenum">
              <a:rPr lang="ko-KR" altLang="en-US" smtClean="0"/>
              <a:pPr/>
              <a:t>‹#›</a:t>
            </a:fld>
            <a:endParaRPr lang="en-US" altLang="ko-KR"/>
          </a:p>
        </p:txBody>
      </p:sp>
    </p:spTree>
    <p:extLst>
      <p:ext uri="{BB962C8B-B14F-4D97-AF65-F5344CB8AC3E}">
        <p14:creationId xmlns:p14="http://schemas.microsoft.com/office/powerpoint/2010/main" val="1209136638"/>
      </p:ext>
    </p:extLst>
  </p:cSld>
  <p:clrMapOvr>
    <a:masterClrMapping/>
  </p:clrMapOvr>
  <p:transition>
    <p:wipe dir="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11188" y="115888"/>
            <a:ext cx="7632700" cy="6096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611188" y="1052513"/>
            <a:ext cx="8075612" cy="5272087"/>
          </a:xfrm>
        </p:spPr>
        <p:txBody>
          <a:bodyPr/>
          <a:lstStyle/>
          <a:p>
            <a:r>
              <a:rPr lang="zh-TW" altLang="en-US" smtClean="0"/>
              <a:t>按一下圖示以新增表格</a:t>
            </a:r>
            <a:endParaRPr lang="zh-TW" altLang="en-US"/>
          </a:p>
        </p:txBody>
      </p:sp>
      <p:sp>
        <p:nvSpPr>
          <p:cNvPr id="4" name="日期版面配置區 3"/>
          <p:cNvSpPr>
            <a:spLocks noGrp="1"/>
          </p:cNvSpPr>
          <p:nvPr>
            <p:ph type="dt" sz="half" idx="10"/>
          </p:nvPr>
        </p:nvSpPr>
        <p:spPr>
          <a:xfrm>
            <a:off x="228600" y="6477000"/>
            <a:ext cx="2613025" cy="304800"/>
          </a:xfrm>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a:xfrm>
            <a:off x="5943600" y="6477000"/>
            <a:ext cx="3048000" cy="304800"/>
          </a:xfrm>
        </p:spPr>
        <p:txBody>
          <a:bodyPr/>
          <a:lstStyle>
            <a:lvl1pPr>
              <a:defRPr/>
            </a:lvl1pPr>
          </a:lstStyle>
          <a:p>
            <a:r>
              <a:rPr lang="en-US" altLang="ko-KR" smtClean="0"/>
              <a:t>Logo</a:t>
            </a:r>
            <a:endParaRPr lang="en-US" altLang="ko-KR"/>
          </a:p>
        </p:txBody>
      </p:sp>
      <p:sp>
        <p:nvSpPr>
          <p:cNvPr id="6" name="投影片編號版面配置區 5"/>
          <p:cNvSpPr>
            <a:spLocks noGrp="1"/>
          </p:cNvSpPr>
          <p:nvPr>
            <p:ph type="sldNum" sz="quarter" idx="12"/>
          </p:nvPr>
        </p:nvSpPr>
        <p:spPr>
          <a:xfrm>
            <a:off x="3276600" y="6477000"/>
            <a:ext cx="2133600" cy="304800"/>
          </a:xfrm>
        </p:spPr>
        <p:txBody>
          <a:bodyPr/>
          <a:lstStyle>
            <a:lvl1pPr>
              <a:defRPr/>
            </a:lvl1pPr>
          </a:lstStyle>
          <a:p>
            <a:fld id="{01222BF2-9216-4345-AC06-A2ECBEDD6C4B}" type="slidenum">
              <a:rPr lang="ko-KR" altLang="en-US" smtClean="0"/>
              <a:pPr/>
              <a:t>‹#›</a:t>
            </a:fld>
            <a:endParaRPr lang="en-US" altLang="ko-KR"/>
          </a:p>
        </p:txBody>
      </p:sp>
    </p:spTree>
    <p:extLst>
      <p:ext uri="{BB962C8B-B14F-4D97-AF65-F5344CB8AC3E}">
        <p14:creationId xmlns:p14="http://schemas.microsoft.com/office/powerpoint/2010/main" val="2100680334"/>
      </p:ext>
    </p:extLst>
  </p:cSld>
  <p:clrMapOvr>
    <a:masterClrMapping/>
  </p:clrMapOvr>
  <p:transition>
    <p:wipe dir="r"/>
  </p:transition>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Obj" preserve="1">
  <p:cSld name="標題， 2 個小物件與1 個大物件">
    <p:spTree>
      <p:nvGrpSpPr>
        <p:cNvPr id="1" name=""/>
        <p:cNvGrpSpPr/>
        <p:nvPr/>
      </p:nvGrpSpPr>
      <p:grpSpPr>
        <a:xfrm>
          <a:off x="0" y="0"/>
          <a:ext cx="0" cy="0"/>
          <a:chOff x="0" y="0"/>
          <a:chExt cx="0" cy="0"/>
        </a:xfrm>
      </p:grpSpPr>
      <p:sp>
        <p:nvSpPr>
          <p:cNvPr id="2" name="標題 1"/>
          <p:cNvSpPr>
            <a:spLocks noGrp="1"/>
          </p:cNvSpPr>
          <p:nvPr>
            <p:ph type="title"/>
          </p:nvPr>
        </p:nvSpPr>
        <p:spPr>
          <a:xfrm>
            <a:off x="611188" y="115888"/>
            <a:ext cx="7632700" cy="6096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611188" y="1052513"/>
            <a:ext cx="3960812" cy="255905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611188" y="3763963"/>
            <a:ext cx="3960812" cy="256063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half" idx="3"/>
          </p:nvPr>
        </p:nvSpPr>
        <p:spPr>
          <a:xfrm>
            <a:off x="4724400" y="1052513"/>
            <a:ext cx="3962400" cy="52720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日期版面配置區 5"/>
          <p:cNvSpPr>
            <a:spLocks noGrp="1"/>
          </p:cNvSpPr>
          <p:nvPr>
            <p:ph type="dt" sz="half" idx="10"/>
          </p:nvPr>
        </p:nvSpPr>
        <p:spPr>
          <a:xfrm>
            <a:off x="228600" y="6477000"/>
            <a:ext cx="2613025" cy="304800"/>
          </a:xfrm>
        </p:spPr>
        <p:txBody>
          <a:bodyPr/>
          <a:lstStyle>
            <a:lvl1pPr>
              <a:defRPr/>
            </a:lvl1pPr>
          </a:lstStyle>
          <a:p>
            <a:r>
              <a:rPr lang="en-US" altLang="ko-KR"/>
              <a:t>www.themegallery.com</a:t>
            </a:r>
          </a:p>
        </p:txBody>
      </p:sp>
      <p:sp>
        <p:nvSpPr>
          <p:cNvPr id="7" name="頁尾版面配置區 6"/>
          <p:cNvSpPr>
            <a:spLocks noGrp="1"/>
          </p:cNvSpPr>
          <p:nvPr>
            <p:ph type="ftr" sz="quarter" idx="11"/>
          </p:nvPr>
        </p:nvSpPr>
        <p:spPr>
          <a:xfrm>
            <a:off x="5943600" y="6477000"/>
            <a:ext cx="3048000" cy="304800"/>
          </a:xfrm>
        </p:spPr>
        <p:txBody>
          <a:bodyPr/>
          <a:lstStyle>
            <a:lvl1pPr>
              <a:defRPr/>
            </a:lvl1pPr>
          </a:lstStyle>
          <a:p>
            <a:r>
              <a:rPr lang="en-US" altLang="ko-KR" smtClean="0"/>
              <a:t>Logo</a:t>
            </a:r>
            <a:endParaRPr lang="en-US" altLang="ko-KR"/>
          </a:p>
        </p:txBody>
      </p:sp>
      <p:sp>
        <p:nvSpPr>
          <p:cNvPr id="8" name="投影片編號版面配置區 7"/>
          <p:cNvSpPr>
            <a:spLocks noGrp="1"/>
          </p:cNvSpPr>
          <p:nvPr>
            <p:ph type="sldNum" sz="quarter" idx="12"/>
          </p:nvPr>
        </p:nvSpPr>
        <p:spPr>
          <a:xfrm>
            <a:off x="3276600" y="6477000"/>
            <a:ext cx="2133600" cy="304800"/>
          </a:xfrm>
        </p:spPr>
        <p:txBody>
          <a:bodyPr/>
          <a:lstStyle>
            <a:lvl1pPr>
              <a:defRPr/>
            </a:lvl1p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67603345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611188" y="115888"/>
            <a:ext cx="7632700" cy="609600"/>
          </a:xfrm>
        </p:spPr>
        <p:txBody>
          <a:bodyPr/>
          <a:lstStyle/>
          <a:p>
            <a:r>
              <a:rPr lang="zh-TW" altLang="en-US" smtClean="0"/>
              <a:t>按一下以編輯母片標題樣式</a:t>
            </a:r>
            <a:endParaRPr lang="zh-TW" altLang="en-US"/>
          </a:p>
        </p:txBody>
      </p:sp>
      <p:sp>
        <p:nvSpPr>
          <p:cNvPr id="3" name="圖表版面配置區 2"/>
          <p:cNvSpPr>
            <a:spLocks noGrp="1"/>
          </p:cNvSpPr>
          <p:nvPr>
            <p:ph type="chart" idx="1"/>
          </p:nvPr>
        </p:nvSpPr>
        <p:spPr>
          <a:xfrm>
            <a:off x="611188" y="1052513"/>
            <a:ext cx="8075612" cy="5272087"/>
          </a:xfrm>
        </p:spPr>
        <p:txBody>
          <a:bodyPr/>
          <a:lstStyle/>
          <a:p>
            <a:r>
              <a:rPr lang="zh-TW" altLang="en-US" smtClean="0"/>
              <a:t>按一下圖示以新增圖表</a:t>
            </a:r>
            <a:endParaRPr lang="zh-TW" altLang="en-US"/>
          </a:p>
        </p:txBody>
      </p:sp>
      <p:sp>
        <p:nvSpPr>
          <p:cNvPr id="4" name="日期版面配置區 3"/>
          <p:cNvSpPr>
            <a:spLocks noGrp="1"/>
          </p:cNvSpPr>
          <p:nvPr>
            <p:ph type="dt" sz="half" idx="10"/>
          </p:nvPr>
        </p:nvSpPr>
        <p:spPr>
          <a:xfrm>
            <a:off x="228600" y="6477000"/>
            <a:ext cx="2613025" cy="304800"/>
          </a:xfrm>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a:xfrm>
            <a:off x="5943600" y="6477000"/>
            <a:ext cx="3048000" cy="304800"/>
          </a:xfrm>
        </p:spPr>
        <p:txBody>
          <a:bodyPr/>
          <a:lstStyle>
            <a:lvl1pPr>
              <a:defRPr/>
            </a:lvl1pPr>
          </a:lstStyle>
          <a:p>
            <a:r>
              <a:rPr lang="en-US" altLang="ko-KR" smtClean="0"/>
              <a:t>Logo</a:t>
            </a:r>
            <a:endParaRPr lang="en-US" altLang="ko-KR"/>
          </a:p>
        </p:txBody>
      </p:sp>
      <p:sp>
        <p:nvSpPr>
          <p:cNvPr id="6" name="投影片編號版面配置區 5"/>
          <p:cNvSpPr>
            <a:spLocks noGrp="1"/>
          </p:cNvSpPr>
          <p:nvPr>
            <p:ph type="sldNum" sz="quarter" idx="12"/>
          </p:nvPr>
        </p:nvSpPr>
        <p:spPr>
          <a:xfrm>
            <a:off x="3276600" y="6477000"/>
            <a:ext cx="2133600" cy="304800"/>
          </a:xfrm>
        </p:spPr>
        <p:txBody>
          <a:bodyPr/>
          <a:lstStyle>
            <a:lvl1pPr>
              <a:defRPr/>
            </a:lvl1p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866199313"/>
      </p:ext>
    </p:extLst>
  </p:cSld>
  <p:clrMapOvr>
    <a:masterClrMapping/>
  </p:clrMapOvr>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611188" y="115888"/>
            <a:ext cx="8075612" cy="620871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日期版面配置區 2"/>
          <p:cNvSpPr>
            <a:spLocks noGrp="1"/>
          </p:cNvSpPr>
          <p:nvPr>
            <p:ph type="dt" sz="half" idx="10"/>
          </p:nvPr>
        </p:nvSpPr>
        <p:spPr>
          <a:xfrm>
            <a:off x="228600" y="6477000"/>
            <a:ext cx="2613025" cy="304800"/>
          </a:xfrm>
        </p:spPr>
        <p:txBody>
          <a:bodyPr/>
          <a:lstStyle>
            <a:lvl1pPr>
              <a:defRPr/>
            </a:lvl1pPr>
          </a:lstStyle>
          <a:p>
            <a:r>
              <a:rPr lang="en-US" altLang="ko-KR"/>
              <a:t>www.themegallery.com</a:t>
            </a:r>
          </a:p>
        </p:txBody>
      </p:sp>
      <p:sp>
        <p:nvSpPr>
          <p:cNvPr id="4" name="頁尾版面配置區 3"/>
          <p:cNvSpPr>
            <a:spLocks noGrp="1"/>
          </p:cNvSpPr>
          <p:nvPr>
            <p:ph type="ftr" sz="quarter" idx="11"/>
          </p:nvPr>
        </p:nvSpPr>
        <p:spPr>
          <a:xfrm>
            <a:off x="5943600" y="6477000"/>
            <a:ext cx="3048000" cy="304800"/>
          </a:xfrm>
        </p:spPr>
        <p:txBody>
          <a:bodyPr/>
          <a:lstStyle>
            <a:lvl1pPr>
              <a:defRPr/>
            </a:lvl1pPr>
          </a:lstStyle>
          <a:p>
            <a:r>
              <a:rPr lang="en-US" altLang="ko-KR" smtClean="0"/>
              <a:t>Logo</a:t>
            </a:r>
            <a:endParaRPr lang="en-US" altLang="ko-KR"/>
          </a:p>
        </p:txBody>
      </p:sp>
      <p:sp>
        <p:nvSpPr>
          <p:cNvPr id="5" name="投影片編號版面配置區 4"/>
          <p:cNvSpPr>
            <a:spLocks noGrp="1"/>
          </p:cNvSpPr>
          <p:nvPr>
            <p:ph type="sldNum" sz="quarter" idx="12"/>
          </p:nvPr>
        </p:nvSpPr>
        <p:spPr>
          <a:xfrm>
            <a:off x="3276600" y="6477000"/>
            <a:ext cx="2133600" cy="304800"/>
          </a:xfrm>
        </p:spPr>
        <p:txBody>
          <a:bodyPr/>
          <a:lstStyle>
            <a:lvl1pPr>
              <a:defRPr/>
            </a:lvl1p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45056547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p:txBody>
          <a:bodyPr/>
          <a:lstStyle>
            <a:lvl1pPr>
              <a:defRPr/>
            </a:lvl1pPr>
          </a:lstStyle>
          <a:p>
            <a:r>
              <a:rPr lang="en-US" altLang="ko-KR" smtClean="0"/>
              <a:t>Logo</a:t>
            </a:r>
            <a:endParaRPr lang="en-US" altLang="ko-KR"/>
          </a:p>
        </p:txBody>
      </p:sp>
      <p:sp>
        <p:nvSpPr>
          <p:cNvPr id="6" name="投影片編號版面配置區 5"/>
          <p:cNvSpPr>
            <a:spLocks noGrp="1"/>
          </p:cNvSpPr>
          <p:nvPr>
            <p:ph type="sldNum" sz="quarter" idx="12"/>
          </p:nvPr>
        </p:nvSpPr>
        <p:spPr/>
        <p:txBody>
          <a:bodyPr/>
          <a:lstStyle>
            <a:lvl1pPr>
              <a:defRPr/>
            </a:lvl1pPr>
          </a:lstStyle>
          <a:p>
            <a:fld id="{959FC5CA-0244-4580-8BBB-BB799F8FAEAC}" type="slidenum">
              <a:rPr lang="ko-KR" altLang="en-US" smtClean="0"/>
              <a:pPr/>
              <a:t>‹#›</a:t>
            </a:fld>
            <a:endParaRPr lang="en-US" altLang="ko-KR"/>
          </a:p>
        </p:txBody>
      </p:sp>
    </p:spTree>
    <p:extLst>
      <p:ext uri="{BB962C8B-B14F-4D97-AF65-F5344CB8AC3E}">
        <p14:creationId xmlns:p14="http://schemas.microsoft.com/office/powerpoint/2010/main" val="1132656137"/>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r>
              <a:rPr lang="en-US" altLang="ko-KR"/>
              <a:t>www.themegallery.com</a:t>
            </a:r>
          </a:p>
        </p:txBody>
      </p:sp>
      <p:sp>
        <p:nvSpPr>
          <p:cNvPr id="5" name="頁尾版面配置區 4"/>
          <p:cNvSpPr>
            <a:spLocks noGrp="1"/>
          </p:cNvSpPr>
          <p:nvPr>
            <p:ph type="ftr" sz="quarter" idx="11"/>
          </p:nvPr>
        </p:nvSpPr>
        <p:spPr/>
        <p:txBody>
          <a:bodyPr/>
          <a:lstStyle>
            <a:lvl1pPr>
              <a:defRPr/>
            </a:lvl1pPr>
          </a:lstStyle>
          <a:p>
            <a:r>
              <a:rPr lang="en-US" altLang="ko-KR" smtClean="0"/>
              <a:t>Logo</a:t>
            </a:r>
            <a:endParaRPr lang="en-US" altLang="ko-KR"/>
          </a:p>
        </p:txBody>
      </p:sp>
      <p:sp>
        <p:nvSpPr>
          <p:cNvPr id="6" name="投影片編號版面配置區 5"/>
          <p:cNvSpPr>
            <a:spLocks noGrp="1"/>
          </p:cNvSpPr>
          <p:nvPr>
            <p:ph type="sldNum" sz="quarter" idx="12"/>
          </p:nvPr>
        </p:nvSpPr>
        <p:spPr/>
        <p:txBody>
          <a:bodyPr/>
          <a:lstStyle>
            <a:lvl1pPr>
              <a:defRPr/>
            </a:lvl1pPr>
          </a:lstStyle>
          <a:p>
            <a:fld id="{C81E638B-BE56-4E00-9C2C-2A9BC8BF9743}" type="slidenum">
              <a:rPr lang="ko-KR" altLang="en-US" smtClean="0"/>
              <a:pPr/>
              <a:t>‹#›</a:t>
            </a:fld>
            <a:endParaRPr lang="en-US" altLang="ko-KR"/>
          </a:p>
        </p:txBody>
      </p:sp>
    </p:spTree>
    <p:extLst>
      <p:ext uri="{BB962C8B-B14F-4D97-AF65-F5344CB8AC3E}">
        <p14:creationId xmlns:p14="http://schemas.microsoft.com/office/powerpoint/2010/main" val="2104902319"/>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11188" y="1052513"/>
            <a:ext cx="3960812" cy="52720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724400" y="1052513"/>
            <a:ext cx="3962400" cy="527208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r>
              <a:rPr lang="en-US" altLang="ko-KR"/>
              <a:t>www.themegallery.com</a:t>
            </a:r>
          </a:p>
        </p:txBody>
      </p:sp>
      <p:sp>
        <p:nvSpPr>
          <p:cNvPr id="6" name="頁尾版面配置區 5"/>
          <p:cNvSpPr>
            <a:spLocks noGrp="1"/>
          </p:cNvSpPr>
          <p:nvPr>
            <p:ph type="ftr" sz="quarter" idx="11"/>
          </p:nvPr>
        </p:nvSpPr>
        <p:spPr/>
        <p:txBody>
          <a:bodyPr/>
          <a:lstStyle>
            <a:lvl1pPr>
              <a:defRPr/>
            </a:lvl1pPr>
          </a:lstStyle>
          <a:p>
            <a:r>
              <a:rPr lang="en-US" altLang="ko-KR" smtClean="0"/>
              <a:t>Logo</a:t>
            </a:r>
            <a:endParaRPr lang="en-US" altLang="ko-KR"/>
          </a:p>
        </p:txBody>
      </p:sp>
      <p:sp>
        <p:nvSpPr>
          <p:cNvPr id="7" name="投影片編號版面配置區 6"/>
          <p:cNvSpPr>
            <a:spLocks noGrp="1"/>
          </p:cNvSpPr>
          <p:nvPr>
            <p:ph type="sldNum" sz="quarter" idx="12"/>
          </p:nvPr>
        </p:nvSpPr>
        <p:spPr/>
        <p:txBody>
          <a:bodyPr/>
          <a:lstStyle>
            <a:lvl1pPr>
              <a:defRPr/>
            </a:lvl1pPr>
          </a:lstStyle>
          <a:p>
            <a:fld id="{B78C3B5C-4EB6-4BE0-8D2B-4ABEAC5F9D42}" type="slidenum">
              <a:rPr lang="ko-KR" altLang="en-US" smtClean="0"/>
              <a:pPr/>
              <a:t>‹#›</a:t>
            </a:fld>
            <a:endParaRPr lang="en-US" altLang="ko-KR"/>
          </a:p>
        </p:txBody>
      </p:sp>
      <p:sp>
        <p:nvSpPr>
          <p:cNvPr id="8" name="投影片編號版面配置區 3"/>
          <p:cNvSpPr txBox="1">
            <a:spLocks/>
          </p:cNvSpPr>
          <p:nvPr userDrawn="1"/>
        </p:nvSpPr>
        <p:spPr bwMode="auto">
          <a:xfrm>
            <a:off x="8558893" y="6599464"/>
            <a:ext cx="585107"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mtClean="0"/>
              <a:pPr/>
              <a:t>‹#›</a:t>
            </a:fld>
            <a:endParaRPr lang="en-US" altLang="ko-KR" dirty="0"/>
          </a:p>
        </p:txBody>
      </p:sp>
    </p:spTree>
    <p:extLst>
      <p:ext uri="{BB962C8B-B14F-4D97-AF65-F5344CB8AC3E}">
        <p14:creationId xmlns:p14="http://schemas.microsoft.com/office/powerpoint/2010/main" val="476851281"/>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r>
              <a:rPr lang="en-US" altLang="ko-KR"/>
              <a:t>www.themegallery.com</a:t>
            </a:r>
          </a:p>
        </p:txBody>
      </p:sp>
      <p:sp>
        <p:nvSpPr>
          <p:cNvPr id="8" name="頁尾版面配置區 7"/>
          <p:cNvSpPr>
            <a:spLocks noGrp="1"/>
          </p:cNvSpPr>
          <p:nvPr>
            <p:ph type="ftr" sz="quarter" idx="11"/>
          </p:nvPr>
        </p:nvSpPr>
        <p:spPr/>
        <p:txBody>
          <a:bodyPr/>
          <a:lstStyle>
            <a:lvl1pPr>
              <a:defRPr/>
            </a:lvl1pPr>
          </a:lstStyle>
          <a:p>
            <a:r>
              <a:rPr lang="en-US" altLang="ko-KR" smtClean="0"/>
              <a:t>Logo</a:t>
            </a:r>
            <a:endParaRPr lang="en-US" altLang="ko-KR"/>
          </a:p>
        </p:txBody>
      </p:sp>
      <p:sp>
        <p:nvSpPr>
          <p:cNvPr id="9" name="投影片編號版面配置區 8"/>
          <p:cNvSpPr>
            <a:spLocks noGrp="1"/>
          </p:cNvSpPr>
          <p:nvPr>
            <p:ph type="sldNum" sz="quarter" idx="12"/>
          </p:nvPr>
        </p:nvSpPr>
        <p:spPr/>
        <p:txBody>
          <a:bodyPr/>
          <a:lstStyle>
            <a:lvl1pPr>
              <a:defRPr/>
            </a:lvl1pPr>
          </a:lstStyle>
          <a:p>
            <a:fld id="{52A9BD7C-CC04-4EEF-9EB8-9AE19026511E}" type="slidenum">
              <a:rPr lang="ko-KR" altLang="en-US" smtClean="0"/>
              <a:pPr/>
              <a:t>‹#›</a:t>
            </a:fld>
            <a:endParaRPr lang="en-US" altLang="ko-KR"/>
          </a:p>
        </p:txBody>
      </p:sp>
    </p:spTree>
    <p:extLst>
      <p:ext uri="{BB962C8B-B14F-4D97-AF65-F5344CB8AC3E}">
        <p14:creationId xmlns:p14="http://schemas.microsoft.com/office/powerpoint/2010/main" val="3635135733"/>
      </p:ext>
    </p:extLst>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r>
              <a:rPr lang="en-US" altLang="ko-KR"/>
              <a:t>www.themegallery.com</a:t>
            </a:r>
          </a:p>
        </p:txBody>
      </p:sp>
      <p:sp>
        <p:nvSpPr>
          <p:cNvPr id="4" name="頁尾版面配置區 3"/>
          <p:cNvSpPr>
            <a:spLocks noGrp="1"/>
          </p:cNvSpPr>
          <p:nvPr>
            <p:ph type="ftr" sz="quarter" idx="11"/>
          </p:nvPr>
        </p:nvSpPr>
        <p:spPr/>
        <p:txBody>
          <a:bodyPr/>
          <a:lstStyle>
            <a:lvl1pPr>
              <a:defRPr/>
            </a:lvl1pPr>
          </a:lstStyle>
          <a:p>
            <a:r>
              <a:rPr lang="en-US" altLang="ko-KR" smtClean="0"/>
              <a:t>Logo</a:t>
            </a:r>
            <a:endParaRPr lang="en-US" altLang="ko-KR"/>
          </a:p>
        </p:txBody>
      </p:sp>
      <p:sp>
        <p:nvSpPr>
          <p:cNvPr id="5" name="投影片編號版面配置區 4"/>
          <p:cNvSpPr>
            <a:spLocks noGrp="1"/>
          </p:cNvSpPr>
          <p:nvPr>
            <p:ph type="sldNum" sz="quarter" idx="12"/>
          </p:nvPr>
        </p:nvSpPr>
        <p:spPr/>
        <p:txBody>
          <a:bodyPr/>
          <a:lstStyle>
            <a:lvl1pPr>
              <a:defRPr/>
            </a:lvl1pPr>
          </a:lstStyle>
          <a:p>
            <a:fld id="{85900920-E1BD-4687-8C02-33639DDFC912}" type="slidenum">
              <a:rPr lang="ko-KR" altLang="en-US" smtClean="0"/>
              <a:pPr/>
              <a:t>‹#›</a:t>
            </a:fld>
            <a:endParaRPr lang="en-US" altLang="ko-KR"/>
          </a:p>
        </p:txBody>
      </p:sp>
    </p:spTree>
    <p:extLst>
      <p:ext uri="{BB962C8B-B14F-4D97-AF65-F5344CB8AC3E}">
        <p14:creationId xmlns:p14="http://schemas.microsoft.com/office/powerpoint/2010/main" val="3144364056"/>
      </p:ext>
    </p:extLst>
  </p:cSld>
  <p:clrMapOvr>
    <a:masterClrMapping/>
  </p:clrMapOvr>
  <p:transition>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r>
              <a:rPr lang="en-US" altLang="ko-KR"/>
              <a:t>www.themegallery.com</a:t>
            </a:r>
          </a:p>
        </p:txBody>
      </p:sp>
      <p:sp>
        <p:nvSpPr>
          <p:cNvPr id="3" name="頁尾版面配置區 2"/>
          <p:cNvSpPr>
            <a:spLocks noGrp="1"/>
          </p:cNvSpPr>
          <p:nvPr>
            <p:ph type="ftr" sz="quarter" idx="11"/>
          </p:nvPr>
        </p:nvSpPr>
        <p:spPr/>
        <p:txBody>
          <a:bodyPr/>
          <a:lstStyle>
            <a:lvl1pPr>
              <a:defRPr/>
            </a:lvl1pPr>
          </a:lstStyle>
          <a:p>
            <a:pPr>
              <a:defRPr/>
            </a:pPr>
            <a:endParaRPr lang="en-US" altLang="en-US"/>
          </a:p>
        </p:txBody>
      </p:sp>
      <p:sp>
        <p:nvSpPr>
          <p:cNvPr id="4" name="投影片編號版面配置區 3"/>
          <p:cNvSpPr>
            <a:spLocks noGrp="1"/>
          </p:cNvSpPr>
          <p:nvPr>
            <p:ph type="sldNum" sz="quarter" idx="12"/>
          </p:nvPr>
        </p:nvSpPr>
        <p:spPr/>
        <p:txBody>
          <a:bodyPr/>
          <a:lstStyle>
            <a:lvl1pPr>
              <a:defRPr/>
            </a:lvl1pPr>
          </a:lstStyle>
          <a:p>
            <a:pPr>
              <a:defRPr/>
            </a:pPr>
            <a:fld id="{E0D03CAC-9962-46D8-8887-6790ACC517D6}" type="slidenum">
              <a:rPr lang="en-US" altLang="en-US" smtClean="0"/>
              <a:pPr>
                <a:defRPr/>
              </a:pPr>
              <a:t>‹#›</a:t>
            </a:fld>
            <a:endParaRPr lang="en-US" altLang="en-US"/>
          </a:p>
        </p:txBody>
      </p:sp>
    </p:spTree>
    <p:extLst>
      <p:ext uri="{BB962C8B-B14F-4D97-AF65-F5344CB8AC3E}">
        <p14:creationId xmlns:p14="http://schemas.microsoft.com/office/powerpoint/2010/main" val="1392211510"/>
      </p:ext>
    </p:extLst>
  </p:cSld>
  <p:clrMapOvr>
    <a:masterClrMapping/>
  </p:clrMapOvr>
  <p:transition>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r>
              <a:rPr lang="en-US" altLang="ko-KR"/>
              <a:t>www.themegallery.com</a:t>
            </a:r>
          </a:p>
        </p:txBody>
      </p:sp>
      <p:sp>
        <p:nvSpPr>
          <p:cNvPr id="6" name="頁尾版面配置區 5"/>
          <p:cNvSpPr>
            <a:spLocks noGrp="1"/>
          </p:cNvSpPr>
          <p:nvPr>
            <p:ph type="ftr" sz="quarter" idx="11"/>
          </p:nvPr>
        </p:nvSpPr>
        <p:spPr/>
        <p:txBody>
          <a:bodyPr/>
          <a:lstStyle>
            <a:lvl1pPr>
              <a:defRPr/>
            </a:lvl1pPr>
          </a:lstStyle>
          <a:p>
            <a:r>
              <a:rPr lang="en-US" altLang="ko-KR" smtClean="0"/>
              <a:t>Logo</a:t>
            </a:r>
            <a:endParaRPr lang="en-US" altLang="ko-KR"/>
          </a:p>
        </p:txBody>
      </p:sp>
      <p:sp>
        <p:nvSpPr>
          <p:cNvPr id="7" name="投影片編號版面配置區 6"/>
          <p:cNvSpPr>
            <a:spLocks noGrp="1"/>
          </p:cNvSpPr>
          <p:nvPr>
            <p:ph type="sldNum" sz="quarter" idx="12"/>
          </p:nvPr>
        </p:nvSpPr>
        <p:spPr/>
        <p:txBody>
          <a:bodyPr/>
          <a:lstStyle>
            <a:lvl1pPr>
              <a:defRPr/>
            </a:lvl1pPr>
          </a:lstStyle>
          <a:p>
            <a:fld id="{BECCC593-A287-4698-8A49-DFBF94CD396B}" type="slidenum">
              <a:rPr lang="ko-KR" altLang="en-US" smtClean="0"/>
              <a:pPr/>
              <a:t>‹#›</a:t>
            </a:fld>
            <a:endParaRPr lang="en-US" altLang="ko-KR"/>
          </a:p>
        </p:txBody>
      </p:sp>
    </p:spTree>
    <p:extLst>
      <p:ext uri="{BB962C8B-B14F-4D97-AF65-F5344CB8AC3E}">
        <p14:creationId xmlns:p14="http://schemas.microsoft.com/office/powerpoint/2010/main" val="767403742"/>
      </p:ext>
    </p:extLst>
  </p:cSld>
  <p:clrMapOvr>
    <a:masterClrMapping/>
  </p:clrMapOvr>
  <p:transition>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r>
              <a:rPr lang="en-US" altLang="ko-KR"/>
              <a:t>www.themegallery.com</a:t>
            </a:r>
          </a:p>
        </p:txBody>
      </p:sp>
      <p:sp>
        <p:nvSpPr>
          <p:cNvPr id="6" name="頁尾版面配置區 5"/>
          <p:cNvSpPr>
            <a:spLocks noGrp="1"/>
          </p:cNvSpPr>
          <p:nvPr>
            <p:ph type="ftr" sz="quarter" idx="11"/>
          </p:nvPr>
        </p:nvSpPr>
        <p:spPr/>
        <p:txBody>
          <a:bodyPr/>
          <a:lstStyle>
            <a:lvl1pPr>
              <a:defRPr/>
            </a:lvl1pPr>
          </a:lstStyle>
          <a:p>
            <a:r>
              <a:rPr lang="en-US" altLang="ko-KR" smtClean="0"/>
              <a:t>Logo</a:t>
            </a:r>
            <a:endParaRPr lang="en-US" altLang="ko-KR"/>
          </a:p>
        </p:txBody>
      </p:sp>
      <p:sp>
        <p:nvSpPr>
          <p:cNvPr id="7" name="投影片編號版面配置區 6"/>
          <p:cNvSpPr>
            <a:spLocks noGrp="1"/>
          </p:cNvSpPr>
          <p:nvPr>
            <p:ph type="sldNum" sz="quarter" idx="12"/>
          </p:nvPr>
        </p:nvSpPr>
        <p:spPr/>
        <p:txBody>
          <a:bodyPr/>
          <a:lstStyle>
            <a:lvl1pPr>
              <a:defRPr/>
            </a:lvl1pPr>
          </a:lstStyle>
          <a:p>
            <a:fld id="{8AE32F75-6AEE-4132-BDBC-B9FF8E1E5573}" type="slidenum">
              <a:rPr lang="ko-KR" altLang="en-US" smtClean="0"/>
              <a:pPr/>
              <a:t>‹#›</a:t>
            </a:fld>
            <a:endParaRPr lang="en-US" altLang="ko-KR"/>
          </a:p>
        </p:txBody>
      </p:sp>
    </p:spTree>
    <p:extLst>
      <p:ext uri="{BB962C8B-B14F-4D97-AF65-F5344CB8AC3E}">
        <p14:creationId xmlns:p14="http://schemas.microsoft.com/office/powerpoint/2010/main" val="3996007486"/>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1"/>
        </a:solidFill>
        <a:effectLst/>
      </p:bgPr>
    </p:bg>
    <p:spTree>
      <p:nvGrpSpPr>
        <p:cNvPr id="1" name=""/>
        <p:cNvGrpSpPr/>
        <p:nvPr/>
      </p:nvGrpSpPr>
      <p:grpSpPr>
        <a:xfrm>
          <a:off x="0" y="0"/>
          <a:ext cx="0" cy="0"/>
          <a:chOff x="0" y="0"/>
          <a:chExt cx="0" cy="0"/>
        </a:xfrm>
      </p:grpSpPr>
      <p:sp>
        <p:nvSpPr>
          <p:cNvPr id="12324" name="Rectangle 36"/>
          <p:cNvSpPr>
            <a:spLocks noChangeArrowheads="1"/>
          </p:cNvSpPr>
          <p:nvPr/>
        </p:nvSpPr>
        <p:spPr bwMode="ltGray">
          <a:xfrm>
            <a:off x="8859838" y="0"/>
            <a:ext cx="284162" cy="6858000"/>
          </a:xfrm>
          <a:prstGeom prst="rect">
            <a:avLst/>
          </a:prstGeom>
          <a:gradFill rotWithShape="1">
            <a:gsLst>
              <a:gs pos="0">
                <a:schemeClr val="accent1"/>
              </a:gs>
              <a:gs pos="100000">
                <a:schemeClr val="accent1">
                  <a:gamma/>
                  <a:tint val="0"/>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310" name="Rectangle 22"/>
          <p:cNvSpPr>
            <a:spLocks noGrp="1" noChangeArrowheads="1"/>
          </p:cNvSpPr>
          <p:nvPr>
            <p:ph type="body" idx="1"/>
          </p:nvPr>
        </p:nvSpPr>
        <p:spPr bwMode="auto">
          <a:xfrm>
            <a:off x="611188" y="1052513"/>
            <a:ext cx="8075612" cy="527208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ko-KR" smtClean="0"/>
          </a:p>
        </p:txBody>
      </p:sp>
      <p:sp>
        <p:nvSpPr>
          <p:cNvPr id="12311" name="Rectangle 23"/>
          <p:cNvSpPr>
            <a:spLocks noGrp="1" noChangeArrowheads="1"/>
          </p:cNvSpPr>
          <p:nvPr>
            <p:ph type="dt" sz="half" idx="2"/>
          </p:nvPr>
        </p:nvSpPr>
        <p:spPr bwMode="auto">
          <a:xfrm>
            <a:off x="228600" y="6477000"/>
            <a:ext cx="2613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effectLst>
                  <a:outerShdw blurRad="38100" dist="38100" dir="2700000" algn="tl">
                    <a:srgbClr val="C0C0C0"/>
                  </a:outerShdw>
                </a:effectLst>
                <a:latin typeface="+mn-lt"/>
                <a:ea typeface="굴림" pitchFamily="50" charset="-127"/>
              </a:defRPr>
            </a:lvl1pPr>
          </a:lstStyle>
          <a:p>
            <a:r>
              <a:rPr lang="en-US" altLang="ko-KR"/>
              <a:t>www.themegallery.com</a:t>
            </a:r>
          </a:p>
        </p:txBody>
      </p:sp>
      <p:sp>
        <p:nvSpPr>
          <p:cNvPr id="12312" name="Rectangle 24"/>
          <p:cNvSpPr>
            <a:spLocks noGrp="1" noChangeArrowheads="1"/>
          </p:cNvSpPr>
          <p:nvPr>
            <p:ph type="ftr" sz="quarter" idx="3"/>
          </p:nvPr>
        </p:nvSpPr>
        <p:spPr bwMode="auto">
          <a:xfrm>
            <a:off x="5943600" y="6477000"/>
            <a:ext cx="3048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effectLst>
                  <a:outerShdw blurRad="38100" dist="38100" dir="2700000" algn="tl">
                    <a:srgbClr val="C0C0C0"/>
                  </a:outerShdw>
                </a:effectLst>
                <a:latin typeface="+mn-lt"/>
                <a:ea typeface="굴림" pitchFamily="50" charset="-127"/>
              </a:defRPr>
            </a:lvl1pPr>
          </a:lstStyle>
          <a:p>
            <a:r>
              <a:rPr lang="en-US" altLang="ko-KR" smtClean="0"/>
              <a:t>Logo</a:t>
            </a:r>
            <a:endParaRPr lang="en-US" altLang="ko-KR"/>
          </a:p>
        </p:txBody>
      </p:sp>
      <p:sp>
        <p:nvSpPr>
          <p:cNvPr id="12313" name="Rectangle 25"/>
          <p:cNvSpPr>
            <a:spLocks noGrp="1" noChangeArrowheads="1"/>
          </p:cNvSpPr>
          <p:nvPr>
            <p:ph type="sldNum" sz="quarter" idx="4"/>
          </p:nvPr>
        </p:nvSpPr>
        <p:spPr bwMode="auto">
          <a:xfrm>
            <a:off x="3276600" y="64770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effectLst>
                  <a:outerShdw blurRad="38100" dist="38100" dir="2700000" algn="tl">
                    <a:srgbClr val="C0C0C0"/>
                  </a:outerShdw>
                </a:effectLst>
                <a:latin typeface="+mn-lt"/>
                <a:ea typeface="굴림" pitchFamily="50" charset="-127"/>
              </a:defRPr>
            </a:lvl1pPr>
          </a:lstStyle>
          <a:p>
            <a:fld id="{441F834E-A691-4709-BFE2-649B3DFCA7F1}" type="slidenum">
              <a:rPr lang="ko-KR" altLang="en-US" smtClean="0"/>
              <a:pPr/>
              <a:t>‹#›</a:t>
            </a:fld>
            <a:endParaRPr lang="en-US" altLang="ko-KR"/>
          </a:p>
        </p:txBody>
      </p:sp>
      <p:sp>
        <p:nvSpPr>
          <p:cNvPr id="12321" name="Line 33"/>
          <p:cNvSpPr>
            <a:spLocks noChangeShapeType="1"/>
          </p:cNvSpPr>
          <p:nvPr/>
        </p:nvSpPr>
        <p:spPr bwMode="auto">
          <a:xfrm>
            <a:off x="304800" y="6508750"/>
            <a:ext cx="861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12326" name="AutoShape 38"/>
          <p:cNvSpPr>
            <a:spLocks noChangeArrowheads="1"/>
          </p:cNvSpPr>
          <p:nvPr/>
        </p:nvSpPr>
        <p:spPr bwMode="ltGray">
          <a:xfrm>
            <a:off x="8461375" y="-6350"/>
            <a:ext cx="539750" cy="835025"/>
          </a:xfrm>
          <a:prstGeom prst="homePlate">
            <a:avLst>
              <a:gd name="adj" fmla="val 25000"/>
            </a:avLst>
          </a:prstGeom>
          <a:gradFill rotWithShape="1">
            <a:gsLst>
              <a:gs pos="0">
                <a:schemeClr val="tx1">
                  <a:gamma/>
                  <a:shade val="46275"/>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328" name="AutoShape 40"/>
          <p:cNvSpPr>
            <a:spLocks noChangeArrowheads="1"/>
          </p:cNvSpPr>
          <p:nvPr/>
        </p:nvSpPr>
        <p:spPr bwMode="ltGray">
          <a:xfrm>
            <a:off x="8101013" y="0"/>
            <a:ext cx="574675" cy="835025"/>
          </a:xfrm>
          <a:prstGeom prst="homePlate">
            <a:avLst>
              <a:gd name="adj" fmla="val 25000"/>
            </a:avLst>
          </a:prstGeom>
          <a:gradFill rotWithShape="1">
            <a:gsLst>
              <a:gs pos="0">
                <a:schemeClr val="hlink">
                  <a:gamma/>
                  <a:shade val="46275"/>
                  <a:invGamma/>
                </a:schemeClr>
              </a:gs>
              <a:gs pos="100000">
                <a:schemeClr val="hlink"/>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ko-KR" altLang="en-US">
              <a:ea typeface="굴림" pitchFamily="50" charset="-127"/>
            </a:endParaRPr>
          </a:p>
        </p:txBody>
      </p:sp>
      <p:sp>
        <p:nvSpPr>
          <p:cNvPr id="12323" name="Rectangle 35"/>
          <p:cNvSpPr>
            <a:spLocks noChangeArrowheads="1"/>
          </p:cNvSpPr>
          <p:nvPr/>
        </p:nvSpPr>
        <p:spPr bwMode="ltGray">
          <a:xfrm>
            <a:off x="107950" y="0"/>
            <a:ext cx="7951788" cy="847725"/>
          </a:xfrm>
          <a:prstGeom prst="rect">
            <a:avLst/>
          </a:prstGeom>
          <a:gradFill rotWithShape="1">
            <a:gsLst>
              <a:gs pos="0">
                <a:schemeClr val="accent2">
                  <a:gamma/>
                  <a:tint val="0"/>
                  <a:invGamma/>
                </a:schemeClr>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329" name="AutoShape 41"/>
          <p:cNvSpPr>
            <a:spLocks noChangeArrowheads="1"/>
          </p:cNvSpPr>
          <p:nvPr/>
        </p:nvSpPr>
        <p:spPr bwMode="ltGray">
          <a:xfrm>
            <a:off x="7888288" y="0"/>
            <a:ext cx="427037" cy="835025"/>
          </a:xfrm>
          <a:prstGeom prst="homePlate">
            <a:avLst>
              <a:gd name="adj" fmla="val 25000"/>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309" name="Rectangle 21"/>
          <p:cNvSpPr>
            <a:spLocks noGrp="1" noChangeArrowheads="1"/>
          </p:cNvSpPr>
          <p:nvPr>
            <p:ph type="title"/>
          </p:nvPr>
        </p:nvSpPr>
        <p:spPr bwMode="black">
          <a:xfrm>
            <a:off x="611188" y="115888"/>
            <a:ext cx="76327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ko-KR" smtClean="0"/>
          </a:p>
        </p:txBody>
      </p:sp>
      <p:sp>
        <p:nvSpPr>
          <p:cNvPr id="13" name="投影片編號版面配置區 3"/>
          <p:cNvSpPr txBox="1">
            <a:spLocks/>
          </p:cNvSpPr>
          <p:nvPr userDrawn="1"/>
        </p:nvSpPr>
        <p:spPr bwMode="auto">
          <a:xfrm>
            <a:off x="8558893" y="6599464"/>
            <a:ext cx="585107"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mtClean="0"/>
              <a:pPr/>
              <a:t>‹#›</a:t>
            </a:fld>
            <a:endParaRPr lang="en-US" altLang="ko-KR" dirty="0"/>
          </a:p>
        </p:txBody>
      </p:sp>
    </p:spTree>
    <p:extLst>
      <p:ext uri="{BB962C8B-B14F-4D97-AF65-F5344CB8AC3E}">
        <p14:creationId xmlns:p14="http://schemas.microsoft.com/office/powerpoint/2010/main" val="4152872618"/>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Lst>
  <p:transition>
    <p:wipe dir="r"/>
  </p:transition>
  <p:timing>
    <p:tnLst>
      <p:par>
        <p:cTn id="1" dur="indefinite" restart="never" nodeType="tmRoot"/>
      </p:par>
    </p:tnLst>
  </p:timing>
  <p:hf hdr="0" ftr="0" dt="0"/>
  <p:txStyles>
    <p:titleStyle>
      <a:lvl1pPr algn="ctr" rtl="0" eaLnBrk="1" fontAlgn="base" hangingPunct="1">
        <a:spcBef>
          <a:spcPct val="0"/>
        </a:spcBef>
        <a:spcAft>
          <a:spcPct val="0"/>
        </a:spcAft>
        <a:defRPr sz="3200" b="1" kern="1200">
          <a:solidFill>
            <a:schemeClr val="tx1"/>
          </a:solidFill>
          <a:latin typeface="+mj-lt"/>
          <a:ea typeface="+mj-ea"/>
          <a:cs typeface="+mj-cs"/>
        </a:defRPr>
      </a:lvl1pPr>
      <a:lvl2pPr algn="ctr" rtl="0" eaLnBrk="1" fontAlgn="base" hangingPunct="1">
        <a:spcBef>
          <a:spcPct val="0"/>
        </a:spcBef>
        <a:spcAft>
          <a:spcPct val="0"/>
        </a:spcAft>
        <a:defRPr sz="3200" b="1">
          <a:solidFill>
            <a:schemeClr val="tx1"/>
          </a:solidFill>
          <a:latin typeface="Verdana" panose="020B0604030504040204" pitchFamily="34" charset="0"/>
        </a:defRPr>
      </a:lvl2pPr>
      <a:lvl3pPr algn="ctr" rtl="0" eaLnBrk="1" fontAlgn="base" hangingPunct="1">
        <a:spcBef>
          <a:spcPct val="0"/>
        </a:spcBef>
        <a:spcAft>
          <a:spcPct val="0"/>
        </a:spcAft>
        <a:defRPr sz="3200" b="1">
          <a:solidFill>
            <a:schemeClr val="tx1"/>
          </a:solidFill>
          <a:latin typeface="Verdana" panose="020B0604030504040204" pitchFamily="34" charset="0"/>
        </a:defRPr>
      </a:lvl3pPr>
      <a:lvl4pPr algn="ctr" rtl="0" eaLnBrk="1" fontAlgn="base" hangingPunct="1">
        <a:spcBef>
          <a:spcPct val="0"/>
        </a:spcBef>
        <a:spcAft>
          <a:spcPct val="0"/>
        </a:spcAft>
        <a:defRPr sz="3200" b="1">
          <a:solidFill>
            <a:schemeClr val="tx1"/>
          </a:solidFill>
          <a:latin typeface="Verdana" panose="020B0604030504040204" pitchFamily="34" charset="0"/>
        </a:defRPr>
      </a:lvl4pPr>
      <a:lvl5pPr algn="ctr" rtl="0" eaLnBrk="1" fontAlgn="base" hangingPunct="1">
        <a:spcBef>
          <a:spcPct val="0"/>
        </a:spcBef>
        <a:spcAft>
          <a:spcPct val="0"/>
        </a:spcAft>
        <a:defRPr sz="3200" b="1">
          <a:solidFill>
            <a:schemeClr val="tx1"/>
          </a:solidFill>
          <a:latin typeface="Verdana" panose="020B0604030504040204" pitchFamily="34" charset="0"/>
        </a:defRPr>
      </a:lvl5pPr>
      <a:lvl6pPr marL="457200" algn="ctr" rtl="0" eaLnBrk="1" fontAlgn="base" hangingPunct="1">
        <a:spcBef>
          <a:spcPct val="0"/>
        </a:spcBef>
        <a:spcAft>
          <a:spcPct val="0"/>
        </a:spcAft>
        <a:defRPr sz="3200" b="1">
          <a:solidFill>
            <a:schemeClr val="tx1"/>
          </a:solidFill>
          <a:latin typeface="Verdana" panose="020B0604030504040204" pitchFamily="34" charset="0"/>
        </a:defRPr>
      </a:lvl6pPr>
      <a:lvl7pPr marL="914400" algn="ctr" rtl="0" eaLnBrk="1" fontAlgn="base" hangingPunct="1">
        <a:spcBef>
          <a:spcPct val="0"/>
        </a:spcBef>
        <a:spcAft>
          <a:spcPct val="0"/>
        </a:spcAft>
        <a:defRPr sz="3200" b="1">
          <a:solidFill>
            <a:schemeClr val="tx1"/>
          </a:solidFill>
          <a:latin typeface="Verdana" panose="020B0604030504040204" pitchFamily="34" charset="0"/>
        </a:defRPr>
      </a:lvl7pPr>
      <a:lvl8pPr marL="1371600" algn="ctr" rtl="0" eaLnBrk="1" fontAlgn="base" hangingPunct="1">
        <a:spcBef>
          <a:spcPct val="0"/>
        </a:spcBef>
        <a:spcAft>
          <a:spcPct val="0"/>
        </a:spcAft>
        <a:defRPr sz="3200" b="1">
          <a:solidFill>
            <a:schemeClr val="tx1"/>
          </a:solidFill>
          <a:latin typeface="Verdana" panose="020B0604030504040204" pitchFamily="34" charset="0"/>
        </a:defRPr>
      </a:lvl8pPr>
      <a:lvl9pPr marL="1828800" algn="ctr" rtl="0" eaLnBrk="1" fontAlgn="base" hangingPunct="1">
        <a:spcBef>
          <a:spcPct val="0"/>
        </a:spcBef>
        <a:spcAft>
          <a:spcPct val="0"/>
        </a:spcAft>
        <a:defRPr sz="3200" b="1">
          <a:solidFill>
            <a:schemeClr val="tx1"/>
          </a:solidFill>
          <a:latin typeface="Verdana" panose="020B0604030504040204" pitchFamily="34" charset="0"/>
        </a:defRPr>
      </a:lvl9pPr>
    </p:titleStyle>
    <p:bodyStyle>
      <a:lvl1pPr marL="342900" indent="-342900" algn="l" rtl="0" eaLnBrk="1" fontAlgn="base" hangingPunct="1">
        <a:spcBef>
          <a:spcPct val="20000"/>
        </a:spcBef>
        <a:spcAft>
          <a:spcPct val="0"/>
        </a:spcAft>
        <a:buClr>
          <a:schemeClr val="accent2"/>
        </a:buClr>
        <a:buFont typeface="Wingdings" panose="05000000000000000000" pitchFamily="2" charset="2"/>
        <a:buChar char="u"/>
        <a:defRPr sz="2800" b="1" kern="1200">
          <a:solidFill>
            <a:schemeClr val="accent2"/>
          </a:solidFill>
          <a:latin typeface="+mn-lt"/>
          <a:ea typeface="+mn-ea"/>
          <a:cs typeface="+mn-cs"/>
        </a:defRPr>
      </a:lvl1pPr>
      <a:lvl2pPr marL="742950" indent="-285750" algn="l" rtl="0" eaLnBrk="1" fontAlgn="base" hangingPunct="1">
        <a:spcBef>
          <a:spcPct val="20000"/>
        </a:spcBef>
        <a:spcAft>
          <a:spcPct val="0"/>
        </a:spcAft>
        <a:buClr>
          <a:schemeClr val="tx2"/>
        </a:buClr>
        <a:buSzPct val="60000"/>
        <a:buFont typeface="Wingdings" panose="05000000000000000000" pitchFamily="2" charset="2"/>
        <a:buChar char="n"/>
        <a:defRPr sz="24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n"/>
        <a:defRPr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tx1"/>
        </a:buClr>
        <a:buSzPct val="60000"/>
        <a:buFont typeface="Wingdings" panose="05000000000000000000" pitchFamily="2" charset="2"/>
        <a:buChar char="n"/>
        <a:defRPr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hlink"/>
        </a:buClr>
        <a:buSzPct val="60000"/>
        <a:buFont typeface="Wingdings" panose="05000000000000000000" pitchFamily="2" charset="2"/>
        <a:buChar char="n"/>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704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endParaRPr lang="zh-TW" altLang="en-US" sz="7200" i="0" dirty="0">
              <a:solidFill>
                <a:schemeClr val="tx1">
                  <a:lumMod val="1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smtClean="0">
                <a:solidFill>
                  <a:srgbClr val="000000"/>
                </a:solidFill>
                <a:latin typeface="微軟正黑體" panose="020B0604030504040204" pitchFamily="34" charset="-120"/>
                <a:ea typeface="微軟正黑體" panose="020B0604030504040204" pitchFamily="34" charset="-120"/>
                <a:cs typeface="華康中圓體"/>
              </a:rPr>
              <a:t>大學校院校務資料庫</a:t>
            </a:r>
            <a:endParaRPr lang="zh-TW" altLang="en-US" b="1" dirty="0">
              <a:solidFill>
                <a:srgbClr val="000000"/>
              </a:solidFill>
              <a:latin typeface="微軟正黑體" panose="020B0604030504040204" pitchFamily="34" charset="-120"/>
              <a:ea typeface="微軟正黑體" panose="020B0604030504040204" pitchFamily="34" charset="-120"/>
              <a:cs typeface="華康中圓體"/>
            </a:endParaRPr>
          </a:p>
        </p:txBody>
      </p:sp>
      <p:sp>
        <p:nvSpPr>
          <p:cNvPr id="9"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smtClean="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endPar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endParaRPr>
          </a:p>
        </p:txBody>
      </p:sp>
      <p:sp>
        <p:nvSpPr>
          <p:cNvPr id="10" name="Rectangle 8"/>
          <p:cNvSpPr txBox="1">
            <a:spLocks noChangeArrowheads="1"/>
          </p:cNvSpPr>
          <p:nvPr/>
        </p:nvSpPr>
        <p:spPr bwMode="auto">
          <a:xfrm>
            <a:off x="359376" y="774017"/>
            <a:ext cx="8578678" cy="25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sz="54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教育部大學校院校務資料庫</a:t>
            </a:r>
            <a:endParaRPr lang="en-US" altLang="zh-TW" sz="54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【111.03】</a:t>
            </a:r>
            <a:r>
              <a:rPr lang="zh-TW" altLang="en-US" sz="54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期</a:t>
            </a:r>
            <a:endParaRPr lang="en-US" altLang="zh-TW" sz="54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填表暨系統操作說明</a:t>
            </a:r>
            <a:r>
              <a:rPr lang="zh-TW" altLang="en-US" sz="54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會</a:t>
            </a:r>
            <a:endPar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47098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75" y="6175"/>
            <a:ext cx="7094837" cy="609600"/>
          </a:xfrm>
        </p:spPr>
        <p:txBody>
          <a:bodyPr/>
          <a:lstStyle/>
          <a:p>
            <a:pPr algn="l"/>
            <a:r>
              <a:rPr lang="en-US" altLang="zh-TW" sz="44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44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基本資料確認</a:t>
            </a:r>
            <a:endPar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3" name="文字方塊 35"/>
          <p:cNvSpPr txBox="1">
            <a:spLocks noChangeArrowheads="1"/>
          </p:cNvSpPr>
          <p:nvPr/>
        </p:nvSpPr>
        <p:spPr bwMode="auto">
          <a:xfrm>
            <a:off x="467495" y="848439"/>
            <a:ext cx="8178842" cy="615553"/>
          </a:xfrm>
          <a:prstGeom prst="rect">
            <a:avLst/>
          </a:prstGeom>
          <a:noFill/>
          <a:ln w="9525">
            <a:noFill/>
            <a:miter lim="800000"/>
            <a:headEnd/>
            <a:tailEnd/>
          </a:ln>
        </p:spPr>
        <p:txBody>
          <a:bodyPr wrap="none">
            <a:spAutoFit/>
          </a:bodyPr>
          <a:lstStyle/>
          <a:p>
            <a:pPr algn="ctr">
              <a:defRPr/>
            </a:pP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上午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下午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endPar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132520" y="4920013"/>
            <a:ext cx="8640417" cy="1631216"/>
          </a:xfrm>
          <a:prstGeom prst="rect">
            <a:avLst/>
          </a:prstGeom>
        </p:spPr>
        <p:txBody>
          <a:bodyPr wrap="square">
            <a:spAutoFit/>
          </a:bodyPr>
          <a:lstStyle/>
          <a:p>
            <a:pPr marL="342900" indent="-342900">
              <a:lnSpc>
                <a:spcPts val="4000"/>
              </a:lnSpc>
              <a:buFont typeface="Wingdings" panose="05000000000000000000" pitchFamily="2" charset="2"/>
              <a:buChar char="l"/>
            </a:pP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本</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期基本資料請學校依「</a:t>
            </a:r>
            <a:r>
              <a:rPr lang="zh-TW" altLang="en-US" sz="2400" b="1" u="sng" dirty="0">
                <a:solidFill>
                  <a:srgbClr val="FF0000"/>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2400" b="1" u="sng"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en-US" sz="2400" b="1" u="sng"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學年</a:t>
            </a:r>
            <a:r>
              <a:rPr lang="zh-TW" altLang="en-US" sz="2400" b="1" u="sng" dirty="0">
                <a:solidFill>
                  <a:srgbClr val="FF0000"/>
                </a:solidFill>
                <a:latin typeface="Arial" panose="020B0604020202020204" pitchFamily="34" charset="0"/>
                <a:ea typeface="微軟正黑體" panose="020B0604030504040204" pitchFamily="34" charset="-120"/>
                <a:cs typeface="Arial" panose="020B0604020202020204" pitchFamily="34" charset="0"/>
              </a:rPr>
              <a:t>度招生名額核定表</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總量內核定系所</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u="sng"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學校組織規程</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僅限基本資料</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、學院資料等</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en-US" sz="2400" b="1" u="sng"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其他相關佐證文件</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特殊專班核定函文</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載。</a:t>
            </a:r>
            <a:endParaRPr lang="zh-TW" altLang="en-US" sz="24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1" name="表格 17"/>
          <p:cNvGraphicFramePr>
            <a:graphicFrameLocks noGrp="1"/>
          </p:cNvGraphicFramePr>
          <p:nvPr>
            <p:extLst>
              <p:ext uri="{D42A27DB-BD31-4B8C-83A1-F6EECF244321}">
                <p14:modId xmlns:p14="http://schemas.microsoft.com/office/powerpoint/2010/main" val="1990558068"/>
              </p:ext>
            </p:extLst>
          </p:nvPr>
        </p:nvGraphicFramePr>
        <p:xfrm>
          <a:off x="968117" y="2192179"/>
          <a:ext cx="3284484" cy="266585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xmlns="" val="256846026"/>
                    </a:ext>
                  </a:extLst>
                </a:gridCol>
                <a:gridCol w="469212">
                  <a:extLst>
                    <a:ext uri="{9D8B030D-6E8A-4147-A177-3AD203B41FA5}">
                      <a16:colId xmlns:a16="http://schemas.microsoft.com/office/drawing/2014/main" xmlns="" val="2257527877"/>
                    </a:ext>
                  </a:extLst>
                </a:gridCol>
                <a:gridCol w="469212">
                  <a:extLst>
                    <a:ext uri="{9D8B030D-6E8A-4147-A177-3AD203B41FA5}">
                      <a16:colId xmlns:a16="http://schemas.microsoft.com/office/drawing/2014/main" xmlns="" val="4145448609"/>
                    </a:ext>
                  </a:extLst>
                </a:gridCol>
                <a:gridCol w="469212">
                  <a:extLst>
                    <a:ext uri="{9D8B030D-6E8A-4147-A177-3AD203B41FA5}">
                      <a16:colId xmlns:a16="http://schemas.microsoft.com/office/drawing/2014/main" xmlns="" val="835481753"/>
                    </a:ext>
                  </a:extLst>
                </a:gridCol>
                <a:gridCol w="469212">
                  <a:extLst>
                    <a:ext uri="{9D8B030D-6E8A-4147-A177-3AD203B41FA5}">
                      <a16:colId xmlns:a16="http://schemas.microsoft.com/office/drawing/2014/main" xmlns="" val="3853400446"/>
                    </a:ext>
                  </a:extLst>
                </a:gridCol>
                <a:gridCol w="469212">
                  <a:extLst>
                    <a:ext uri="{9D8B030D-6E8A-4147-A177-3AD203B41FA5}">
                      <a16:colId xmlns:a16="http://schemas.microsoft.com/office/drawing/2014/main" xmlns="" val="1113717072"/>
                    </a:ext>
                  </a:extLst>
                </a:gridCol>
                <a:gridCol w="469212">
                  <a:extLst>
                    <a:ext uri="{9D8B030D-6E8A-4147-A177-3AD203B41FA5}">
                      <a16:colId xmlns:a16="http://schemas.microsoft.com/office/drawing/2014/main" xmlns="" val="3757867286"/>
                    </a:ext>
                  </a:extLst>
                </a:gridCol>
              </a:tblGrid>
              <a:tr h="430151">
                <a:tc>
                  <a:txBody>
                    <a:bodyPr/>
                    <a:lstStyle/>
                    <a:p>
                      <a:pPr marL="0" lvl="0" algn="ctr" defTabSz="914400" rtl="0" eaLnBrk="1" fontAlgn="ctr" latinLnBrk="0" hangingPunct="1"/>
                      <a:r>
                        <a:rPr lang="zh-TW" altLang="en-US" sz="1800" b="1" kern="1200" dirty="0" smtClean="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smtClean="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xmlns="" val="2097508803"/>
                  </a:ext>
                </a:extLst>
              </a:tr>
              <a:tr h="447140">
                <a:tc>
                  <a:txBody>
                    <a:bodyPr/>
                    <a:lstStyle/>
                    <a:p>
                      <a:pPr marL="0" lvl="0" algn="ctr" defTabSz="914400" rtl="0" eaLnBrk="1" fontAlgn="ctr" latinLnBrk="0" hangingPunct="1"/>
                      <a:endParaRPr lang="en-US" sz="1800" b="1" kern="1200" dirty="0">
                        <a:solidFill>
                          <a:schemeClr val="bg1">
                            <a:lumMod val="50000"/>
                          </a:schemeClr>
                        </a:solidFill>
                        <a:latin typeface="+mj-lt"/>
                        <a:ea typeface="+mn-ea"/>
                        <a:cs typeface="+mn-cs"/>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smtClean="0">
                          <a:solidFill>
                            <a:schemeClr val="bg1">
                              <a:lumMod val="50000"/>
                            </a:schemeClr>
                          </a:solidFill>
                          <a:latin typeface="+mj-lt"/>
                        </a:rPr>
                        <a:t>1</a:t>
                      </a:r>
                      <a:endParaRPr lang="zh-TW" altLang="en-US" b="1" dirty="0">
                        <a:solidFill>
                          <a:schemeClr val="bg1">
                            <a:lumMod val="50000"/>
                          </a:schemeClr>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mj-lt"/>
                        </a:rPr>
                        <a:t>2</a:t>
                      </a:r>
                      <a:endParaRPr lang="zh-TW" altLang="en-US" b="1" dirty="0">
                        <a:solidFill>
                          <a:schemeClr val="bg1">
                            <a:lumMod val="50000"/>
                          </a:schemeClr>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mj-lt"/>
                        </a:rPr>
                        <a:t>3</a:t>
                      </a:r>
                      <a:endParaRPr lang="zh-TW" altLang="en-US" b="1" dirty="0">
                        <a:solidFill>
                          <a:schemeClr val="bg1">
                            <a:lumMod val="50000"/>
                          </a:schemeClr>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mj-lt"/>
                        </a:rPr>
                        <a:t>4</a:t>
                      </a:r>
                      <a:endParaRPr lang="zh-TW" altLang="en-US" b="1" dirty="0">
                        <a:solidFill>
                          <a:schemeClr val="bg1">
                            <a:lumMod val="50000"/>
                          </a:schemeClr>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smtClean="0">
                          <a:solidFill>
                            <a:schemeClr val="bg1">
                              <a:lumMod val="50000"/>
                            </a:schemeClr>
                          </a:solidFill>
                          <a:latin typeface="+mj-lt"/>
                        </a:rPr>
                        <a:t>5</a:t>
                      </a:r>
                      <a:endParaRPr lang="zh-TW" altLang="en-US" b="1" dirty="0">
                        <a:solidFill>
                          <a:schemeClr val="bg1">
                            <a:lumMod val="50000"/>
                          </a:schemeClr>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315709961"/>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6</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7</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8</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9</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10</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11</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12</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076629822"/>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13</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14</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15</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16</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17</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18</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19</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xmlns="" val="2047869064"/>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20</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rgbClr val="FF0000"/>
                          </a:solidFill>
                          <a:latin typeface="+mj-lt"/>
                          <a:ea typeface="+mn-ea"/>
                          <a:cs typeface="+mn-cs"/>
                        </a:rPr>
                        <a:t>21</a:t>
                      </a:r>
                      <a:endParaRPr lang="zh-TW" altLang="en-US" sz="1800" b="1" kern="1200" dirty="0">
                        <a:solidFill>
                          <a:srgbClr val="FF0000"/>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mj-lt"/>
                          <a:ea typeface="+mn-ea"/>
                          <a:cs typeface="+mn-cs"/>
                        </a:rPr>
                        <a:t>22</a:t>
                      </a:r>
                      <a:endParaRPr lang="zh-TW" altLang="en-US" sz="1800" b="1" kern="1200" dirty="0">
                        <a:solidFill>
                          <a:srgbClr val="FF0000"/>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mj-lt"/>
                          <a:ea typeface="+mn-ea"/>
                          <a:cs typeface="+mn-cs"/>
                        </a:rPr>
                        <a:t>23</a:t>
                      </a:r>
                      <a:endParaRPr lang="zh-TW" altLang="en-US" sz="1800" b="1" kern="1200" dirty="0">
                        <a:solidFill>
                          <a:srgbClr val="FF0000"/>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mj-lt"/>
                          <a:ea typeface="+mn-ea"/>
                          <a:cs typeface="+mn-cs"/>
                        </a:rPr>
                        <a:t>24</a:t>
                      </a:r>
                      <a:endParaRPr lang="zh-TW" altLang="en-US" sz="1800" b="1" kern="1200" dirty="0">
                        <a:solidFill>
                          <a:srgbClr val="FF0000"/>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mj-lt"/>
                          <a:ea typeface="+mn-ea"/>
                          <a:cs typeface="+mn-cs"/>
                        </a:rPr>
                        <a:t>25</a:t>
                      </a:r>
                      <a:endParaRPr lang="zh-TW" altLang="en-US" sz="1800" b="1" kern="1200" dirty="0">
                        <a:solidFill>
                          <a:srgbClr val="FF0000"/>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mj-lt"/>
                          <a:ea typeface="+mn-ea"/>
                          <a:cs typeface="+mn-cs"/>
                        </a:rPr>
                        <a:t>26</a:t>
                      </a:r>
                      <a:endParaRPr lang="zh-TW" altLang="en-US" sz="1800" b="1" kern="1200" dirty="0">
                        <a:solidFill>
                          <a:srgbClr val="FF0000"/>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xmlns="" val="1400703856"/>
                  </a:ext>
                </a:extLst>
              </a:tr>
              <a:tr h="447140">
                <a:tc>
                  <a:txBody>
                    <a:bodyPr/>
                    <a:lstStyle/>
                    <a:p>
                      <a:pPr marL="0" lvl="0" algn="ctr" defTabSz="914400" rtl="0" eaLnBrk="1" fontAlgn="ctr" latinLnBrk="0" hangingPunct="1"/>
                      <a:r>
                        <a:rPr lang="en-US" altLang="zh-TW" sz="1800" b="1" kern="1200" dirty="0" smtClean="0">
                          <a:solidFill>
                            <a:srgbClr val="FF0000"/>
                          </a:solidFill>
                          <a:latin typeface="+mj-lt"/>
                          <a:ea typeface="+mn-ea"/>
                          <a:cs typeface="+mn-cs"/>
                        </a:rPr>
                        <a:t>27</a:t>
                      </a:r>
                      <a:endParaRPr lang="zh-TW" altLang="en-US" sz="1800" b="1" kern="1200" dirty="0">
                        <a:solidFill>
                          <a:srgbClr val="FF0000"/>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mj-lt"/>
                          <a:ea typeface="+mn-ea"/>
                          <a:cs typeface="+mn-cs"/>
                        </a:rPr>
                        <a:t>28</a:t>
                      </a: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xmlns="" val="4269090484"/>
                  </a:ext>
                </a:extLst>
              </a:tr>
            </a:tbl>
          </a:graphicData>
        </a:graphic>
      </p:graphicFrame>
      <p:sp>
        <p:nvSpPr>
          <p:cNvPr id="13" name="矩形 12"/>
          <p:cNvSpPr/>
          <p:nvPr/>
        </p:nvSpPr>
        <p:spPr>
          <a:xfrm>
            <a:off x="968118" y="1722095"/>
            <a:ext cx="3284482" cy="431179"/>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111.02</a:t>
            </a:r>
            <a:endParaRPr lang="zh-TW" altLang="en-US" sz="2800" b="1" dirty="0" smtClean="0">
              <a:solidFill>
                <a:srgbClr val="000000"/>
              </a:solidFill>
              <a:ea typeface="標楷體" panose="03000509000000000000" pitchFamily="65" charset="-120"/>
            </a:endParaRPr>
          </a:p>
        </p:txBody>
      </p:sp>
      <p:graphicFrame>
        <p:nvGraphicFramePr>
          <p:cNvPr id="7" name="表格 17"/>
          <p:cNvGraphicFramePr>
            <a:graphicFrameLocks noGrp="1"/>
          </p:cNvGraphicFramePr>
          <p:nvPr>
            <p:extLst>
              <p:ext uri="{D42A27DB-BD31-4B8C-83A1-F6EECF244321}">
                <p14:modId xmlns:p14="http://schemas.microsoft.com/office/powerpoint/2010/main" val="1410522718"/>
              </p:ext>
            </p:extLst>
          </p:nvPr>
        </p:nvGraphicFramePr>
        <p:xfrm>
          <a:off x="4552828" y="2185555"/>
          <a:ext cx="3284484" cy="266585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xmlns="" val="256846026"/>
                    </a:ext>
                  </a:extLst>
                </a:gridCol>
                <a:gridCol w="469212">
                  <a:extLst>
                    <a:ext uri="{9D8B030D-6E8A-4147-A177-3AD203B41FA5}">
                      <a16:colId xmlns:a16="http://schemas.microsoft.com/office/drawing/2014/main" xmlns="" val="2257527877"/>
                    </a:ext>
                  </a:extLst>
                </a:gridCol>
                <a:gridCol w="469212">
                  <a:extLst>
                    <a:ext uri="{9D8B030D-6E8A-4147-A177-3AD203B41FA5}">
                      <a16:colId xmlns:a16="http://schemas.microsoft.com/office/drawing/2014/main" xmlns="" val="4145448609"/>
                    </a:ext>
                  </a:extLst>
                </a:gridCol>
                <a:gridCol w="469212">
                  <a:extLst>
                    <a:ext uri="{9D8B030D-6E8A-4147-A177-3AD203B41FA5}">
                      <a16:colId xmlns:a16="http://schemas.microsoft.com/office/drawing/2014/main" xmlns="" val="835481753"/>
                    </a:ext>
                  </a:extLst>
                </a:gridCol>
                <a:gridCol w="469212">
                  <a:extLst>
                    <a:ext uri="{9D8B030D-6E8A-4147-A177-3AD203B41FA5}">
                      <a16:colId xmlns:a16="http://schemas.microsoft.com/office/drawing/2014/main" xmlns="" val="3853400446"/>
                    </a:ext>
                  </a:extLst>
                </a:gridCol>
                <a:gridCol w="469212">
                  <a:extLst>
                    <a:ext uri="{9D8B030D-6E8A-4147-A177-3AD203B41FA5}">
                      <a16:colId xmlns:a16="http://schemas.microsoft.com/office/drawing/2014/main" xmlns="" val="1113717072"/>
                    </a:ext>
                  </a:extLst>
                </a:gridCol>
                <a:gridCol w="469212">
                  <a:extLst>
                    <a:ext uri="{9D8B030D-6E8A-4147-A177-3AD203B41FA5}">
                      <a16:colId xmlns:a16="http://schemas.microsoft.com/office/drawing/2014/main" xmlns="" val="3757867286"/>
                    </a:ext>
                  </a:extLst>
                </a:gridCol>
              </a:tblGrid>
              <a:tr h="430151">
                <a:tc>
                  <a:txBody>
                    <a:bodyPr/>
                    <a:lstStyle/>
                    <a:p>
                      <a:pPr marL="0" lvl="0" algn="ctr" defTabSz="914400" rtl="0" eaLnBrk="1" fontAlgn="ctr" latinLnBrk="0" hangingPunct="1"/>
                      <a:r>
                        <a:rPr lang="zh-TW" altLang="en-US" sz="1800" b="1" kern="1200" dirty="0" smtClean="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smtClean="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xmlns="" val="2097508803"/>
                  </a:ext>
                </a:extLst>
              </a:tr>
              <a:tr h="447140">
                <a:tc>
                  <a:txBody>
                    <a:bodyPr/>
                    <a:lstStyle/>
                    <a:p>
                      <a:pPr marL="0" lvl="0" algn="ctr" defTabSz="914400" rtl="0" eaLnBrk="1" fontAlgn="ctr" latinLnBrk="0" hangingPunct="1"/>
                      <a:endParaRPr lang="en-US" sz="1800" b="1" kern="1200" dirty="0">
                        <a:solidFill>
                          <a:schemeClr val="bg1">
                            <a:lumMod val="50000"/>
                          </a:schemeClr>
                        </a:solidFill>
                        <a:latin typeface="+mj-lt"/>
                        <a:ea typeface="+mn-ea"/>
                        <a:cs typeface="+mn-cs"/>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smtClean="0">
                          <a:solidFill>
                            <a:srgbClr val="FF0000"/>
                          </a:solidFill>
                          <a:latin typeface="+mj-lt"/>
                        </a:rPr>
                        <a:t>1</a:t>
                      </a:r>
                      <a:endParaRPr lang="zh-TW" altLang="en-US" b="1" dirty="0">
                        <a:solidFill>
                          <a:srgbClr val="FF0000"/>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algn="ctr"/>
                      <a:r>
                        <a:rPr lang="en-US" altLang="zh-TW" b="1" dirty="0" smtClean="0">
                          <a:solidFill>
                            <a:srgbClr val="FF0000"/>
                          </a:solidFill>
                          <a:latin typeface="+mj-lt"/>
                        </a:rPr>
                        <a:t>2</a:t>
                      </a:r>
                      <a:endParaRPr lang="zh-TW" altLang="en-US" b="1" dirty="0">
                        <a:solidFill>
                          <a:srgbClr val="FF0000"/>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algn="ctr"/>
                      <a:r>
                        <a:rPr lang="en-US" altLang="zh-TW" b="1" dirty="0" smtClean="0">
                          <a:solidFill>
                            <a:srgbClr val="FF0000"/>
                          </a:solidFill>
                          <a:latin typeface="+mj-lt"/>
                        </a:rPr>
                        <a:t>3</a:t>
                      </a:r>
                      <a:endParaRPr lang="zh-TW" altLang="en-US" b="1" dirty="0">
                        <a:solidFill>
                          <a:srgbClr val="FF0000"/>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algn="ctr"/>
                      <a:r>
                        <a:rPr lang="en-US" altLang="zh-TW" b="1" dirty="0" smtClean="0">
                          <a:solidFill>
                            <a:srgbClr val="FF0000"/>
                          </a:solidFill>
                          <a:latin typeface="+mj-lt"/>
                        </a:rPr>
                        <a:t>4</a:t>
                      </a:r>
                      <a:endParaRPr lang="zh-TW" altLang="en-US" b="1" dirty="0">
                        <a:solidFill>
                          <a:srgbClr val="FF0000"/>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algn="ctr"/>
                      <a:r>
                        <a:rPr lang="en-US" altLang="zh-TW" b="1" dirty="0" smtClean="0">
                          <a:solidFill>
                            <a:schemeClr val="bg1">
                              <a:lumMod val="50000"/>
                            </a:schemeClr>
                          </a:solidFill>
                          <a:latin typeface="+mj-lt"/>
                        </a:rPr>
                        <a:t>5</a:t>
                      </a:r>
                      <a:endParaRPr lang="zh-TW" altLang="en-US" b="1" dirty="0">
                        <a:solidFill>
                          <a:schemeClr val="bg1">
                            <a:lumMod val="50000"/>
                          </a:schemeClr>
                        </a:solidFill>
                        <a:latin typeface="+mj-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315709961"/>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6</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7</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8</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9</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10</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11</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12</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076629822"/>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13</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14</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15</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16</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17</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18</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19</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xmlns="" val="2047869064"/>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20</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21</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22</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23</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24</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25</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26</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xmlns="" val="1400703856"/>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27</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28</a:t>
                      </a: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29</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30</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mj-lt"/>
                          <a:ea typeface="+mn-ea"/>
                          <a:cs typeface="+mn-cs"/>
                        </a:rPr>
                        <a:t>31</a:t>
                      </a:r>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mj-lt"/>
                        <a:ea typeface="+mn-ea"/>
                        <a:cs typeface="+mn-cs"/>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xmlns="" val="4269090484"/>
                  </a:ext>
                </a:extLst>
              </a:tr>
            </a:tbl>
          </a:graphicData>
        </a:graphic>
      </p:graphicFrame>
      <p:sp>
        <p:nvSpPr>
          <p:cNvPr id="9" name="矩形 8"/>
          <p:cNvSpPr/>
          <p:nvPr/>
        </p:nvSpPr>
        <p:spPr>
          <a:xfrm>
            <a:off x="4552829" y="1715471"/>
            <a:ext cx="3284482" cy="431179"/>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111.03</a:t>
            </a:r>
            <a:endParaRPr lang="zh-TW" altLang="en-US" sz="2800" b="1" dirty="0" smtClean="0">
              <a:solidFill>
                <a:srgbClr val="000000"/>
              </a:solidFill>
              <a:ea typeface="標楷體" panose="03000509000000000000" pitchFamily="65" charset="-120"/>
            </a:endParaRPr>
          </a:p>
        </p:txBody>
      </p:sp>
    </p:spTree>
    <p:extLst>
      <p:ext uri="{BB962C8B-B14F-4D97-AF65-F5344CB8AC3E}">
        <p14:creationId xmlns:p14="http://schemas.microsoft.com/office/powerpoint/2010/main" val="3452371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74" y="-2059"/>
            <a:ext cx="7094837" cy="609600"/>
          </a:xfrm>
        </p:spPr>
        <p:txBody>
          <a:bodyPr/>
          <a:lstStyle/>
          <a:p>
            <a:pPr algn="l"/>
            <a:r>
              <a:rPr lang="en-US" altLang="zh-TW" sz="44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2.2</a:t>
            </a:r>
            <a:r>
              <a:rPr lang="zh-TW" altLang="en-US" sz="44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期間</a:t>
            </a:r>
          </a:p>
        </p:txBody>
      </p:sp>
      <p:sp>
        <p:nvSpPr>
          <p:cNvPr id="3" name="文字方塊 35"/>
          <p:cNvSpPr txBox="1">
            <a:spLocks noChangeArrowheads="1"/>
          </p:cNvSpPr>
          <p:nvPr/>
        </p:nvSpPr>
        <p:spPr bwMode="auto">
          <a:xfrm>
            <a:off x="408519" y="856759"/>
            <a:ext cx="8300670" cy="615553"/>
          </a:xfrm>
          <a:prstGeom prst="rect">
            <a:avLst/>
          </a:prstGeom>
          <a:noFill/>
          <a:ln w="9525">
            <a:noFill/>
            <a:miter lim="800000"/>
            <a:headEnd/>
            <a:tailEnd/>
          </a:ln>
        </p:spPr>
        <p:txBody>
          <a:bodyPr wrap="none">
            <a:spAutoFit/>
          </a:bodyPr>
          <a:lstStyle/>
          <a:p>
            <a:pPr algn="ctr">
              <a:defRPr/>
            </a:pPr>
            <a:r>
              <a:rPr lang="zh-TW" altLang="en-US" sz="3400" dirty="0">
                <a:solidFill>
                  <a:srgbClr val="0000FF"/>
                </a:solidFill>
                <a:latin typeface="Arial" panose="020B0604020202020204" pitchFamily="34" charset="0"/>
                <a:ea typeface="微軟正黑體" panose="020B0604030504040204" pitchFamily="34" charset="-120"/>
                <a:cs typeface="Arial" panose="020B0604020202020204" pitchFamily="34" charset="0"/>
              </a:rPr>
              <a:t>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日上午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29</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日下午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endPar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資料庫圖表 8"/>
          <p:cNvGraphicFramePr/>
          <p:nvPr>
            <p:extLst>
              <p:ext uri="{D42A27DB-BD31-4B8C-83A1-F6EECF244321}">
                <p14:modId xmlns:p14="http://schemas.microsoft.com/office/powerpoint/2010/main" val="3421819885"/>
              </p:ext>
            </p:extLst>
          </p:nvPr>
        </p:nvGraphicFramePr>
        <p:xfrm>
          <a:off x="3086" y="1977082"/>
          <a:ext cx="9140913" cy="3896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0643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0" y="6174"/>
            <a:ext cx="7094837" cy="609600"/>
          </a:xfrm>
        </p:spPr>
        <p:txBody>
          <a:bodyPr/>
          <a:lstStyle/>
          <a:p>
            <a:pPr algn="l"/>
            <a:r>
              <a:rPr lang="en-US" altLang="zh-TW" sz="4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2.3</a:t>
            </a:r>
            <a:r>
              <a:rPr lang="zh-TW" altLang="en-US" sz="4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資料匯出</a:t>
            </a:r>
            <a:endPar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6" name="文字方塊 21"/>
          <p:cNvSpPr txBox="1">
            <a:spLocks noChangeArrowheads="1"/>
          </p:cNvSpPr>
          <p:nvPr/>
        </p:nvSpPr>
        <p:spPr bwMode="auto">
          <a:xfrm>
            <a:off x="3888492" y="1463534"/>
            <a:ext cx="5085409" cy="3323987"/>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111.05.03</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次</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匯出：</a:t>
            </a:r>
            <a:endPar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統計處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產學合作績效</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評量</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3937320251"/>
              </p:ext>
            </p:extLst>
          </p:nvPr>
        </p:nvGraphicFramePr>
        <p:xfrm>
          <a:off x="212792" y="2146576"/>
          <a:ext cx="3675700" cy="248061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xmlns="" val="256846026"/>
                    </a:ext>
                  </a:extLst>
                </a:gridCol>
                <a:gridCol w="525100">
                  <a:extLst>
                    <a:ext uri="{9D8B030D-6E8A-4147-A177-3AD203B41FA5}">
                      <a16:colId xmlns:a16="http://schemas.microsoft.com/office/drawing/2014/main" xmlns="" val="2257527877"/>
                    </a:ext>
                  </a:extLst>
                </a:gridCol>
                <a:gridCol w="525100">
                  <a:extLst>
                    <a:ext uri="{9D8B030D-6E8A-4147-A177-3AD203B41FA5}">
                      <a16:colId xmlns:a16="http://schemas.microsoft.com/office/drawing/2014/main" xmlns="" val="4145448609"/>
                    </a:ext>
                  </a:extLst>
                </a:gridCol>
                <a:gridCol w="525100">
                  <a:extLst>
                    <a:ext uri="{9D8B030D-6E8A-4147-A177-3AD203B41FA5}">
                      <a16:colId xmlns:a16="http://schemas.microsoft.com/office/drawing/2014/main" xmlns="" val="835481753"/>
                    </a:ext>
                  </a:extLst>
                </a:gridCol>
                <a:gridCol w="525100">
                  <a:extLst>
                    <a:ext uri="{9D8B030D-6E8A-4147-A177-3AD203B41FA5}">
                      <a16:colId xmlns:a16="http://schemas.microsoft.com/office/drawing/2014/main" xmlns="" val="3853400446"/>
                    </a:ext>
                  </a:extLst>
                </a:gridCol>
                <a:gridCol w="525100">
                  <a:extLst>
                    <a:ext uri="{9D8B030D-6E8A-4147-A177-3AD203B41FA5}">
                      <a16:colId xmlns:a16="http://schemas.microsoft.com/office/drawing/2014/main" xmlns="" val="1113717072"/>
                    </a:ext>
                  </a:extLst>
                </a:gridCol>
                <a:gridCol w="525100">
                  <a:extLst>
                    <a:ext uri="{9D8B030D-6E8A-4147-A177-3AD203B41FA5}">
                      <a16:colId xmlns:a16="http://schemas.microsoft.com/office/drawing/2014/main" xmlns="" val="3757867286"/>
                    </a:ext>
                  </a:extLst>
                </a:gridCol>
              </a:tblGrid>
              <a:tr h="372571">
                <a:tc>
                  <a:txBody>
                    <a:bodyPr/>
                    <a:lstStyle/>
                    <a:p>
                      <a:pPr marL="0" lvl="0" algn="ctr" defTabSz="914400" rtl="0" eaLnBrk="1" fontAlgn="ctr" latinLnBrk="0" hangingPunct="1"/>
                      <a:r>
                        <a:rPr lang="zh-TW" altLang="en-US" sz="1800" b="1" kern="1200" dirty="0" smtClean="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xmlns="" val="2097508803"/>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315709961"/>
                  </a:ext>
                </a:extLst>
              </a:tr>
              <a:tr h="518692">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076629822"/>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047869064"/>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400703856"/>
                  </a:ext>
                </a:extLst>
              </a:tr>
              <a:tr h="39733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269090484"/>
                  </a:ext>
                </a:extLst>
              </a:tr>
            </a:tbl>
          </a:graphicData>
        </a:graphic>
      </p:graphicFrame>
      <p:sp>
        <p:nvSpPr>
          <p:cNvPr id="9" name="矩形 8"/>
          <p:cNvSpPr/>
          <p:nvPr/>
        </p:nvSpPr>
        <p:spPr>
          <a:xfrm>
            <a:off x="212792" y="1584204"/>
            <a:ext cx="3675700" cy="562372"/>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111.05</a:t>
            </a:r>
            <a:endParaRPr lang="zh-TW" altLang="en-US" sz="2800" b="1" dirty="0" smtClean="0">
              <a:solidFill>
                <a:srgbClr val="000000"/>
              </a:solidFill>
              <a:ea typeface="標楷體" panose="03000509000000000000" pitchFamily="65" charset="-120"/>
            </a:endParaRPr>
          </a:p>
        </p:txBody>
      </p:sp>
    </p:spTree>
    <p:extLst>
      <p:ext uri="{BB962C8B-B14F-4D97-AF65-F5344CB8AC3E}">
        <p14:creationId xmlns:p14="http://schemas.microsoft.com/office/powerpoint/2010/main" val="22104464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76" y="-2064"/>
            <a:ext cx="7094837" cy="609600"/>
          </a:xfrm>
        </p:spPr>
        <p:txBody>
          <a:bodyPr/>
          <a:lstStyle/>
          <a:p>
            <a:pPr algn="l"/>
            <a:r>
              <a:rPr lang="en-US" altLang="zh-TW" sz="4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2.4</a:t>
            </a:r>
            <a:r>
              <a:rPr lang="zh-TW" altLang="en-US" sz="4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dirty="0" smtClean="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統一期間</a:t>
            </a:r>
            <a:r>
              <a:rPr lang="zh-TW" altLang="en-US" sz="4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資料修正</a:t>
            </a:r>
            <a:endPar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21"/>
          <p:cNvSpPr txBox="1">
            <a:spLocks noChangeArrowheads="1"/>
          </p:cNvSpPr>
          <p:nvPr/>
        </p:nvSpPr>
        <p:spPr bwMode="auto">
          <a:xfrm>
            <a:off x="74142" y="858977"/>
            <a:ext cx="900268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6</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20</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p>
        </p:txBody>
      </p:sp>
      <p:sp>
        <p:nvSpPr>
          <p:cNvPr id="9" name="文字方塊 21"/>
          <p:cNvSpPr txBox="1">
            <a:spLocks noChangeArrowheads="1"/>
          </p:cNvSpPr>
          <p:nvPr/>
        </p:nvSpPr>
        <p:spPr bwMode="auto">
          <a:xfrm>
            <a:off x="3632885" y="1919551"/>
            <a:ext cx="5239264" cy="2598404"/>
          </a:xfrm>
          <a:prstGeom prst="rect">
            <a:avLst/>
          </a:prstGeom>
          <a:noFill/>
          <a:ln w="9525">
            <a:noFill/>
            <a:miter lim="800000"/>
            <a:headEnd/>
            <a:tailEnd/>
          </a:ln>
        </p:spPr>
        <p:txBody>
          <a:bodyPr wrap="square">
            <a:spAutoFit/>
          </a:bodyPr>
          <a:lstStyle/>
          <a:p>
            <a:pPr marL="457200" indent="-457200">
              <a:lnSpc>
                <a:spcPct val="150000"/>
              </a:lnSpc>
              <a:buFont typeface="Wingdings" panose="05000000000000000000" pitchFamily="2" charset="2"/>
              <a:buChar char="l"/>
              <a:defRPr/>
            </a:pP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需</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申請</a:t>
            </a:r>
            <a:r>
              <a:rPr lang="zh-TW" altLang="en-US"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修正本期</a:t>
            </a:r>
            <a:r>
              <a:rPr lang="en-US"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表冊資</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料</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之學校</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請於</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5/6-5/20</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間提出申請並</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務必於</a:t>
            </a:r>
            <a:r>
              <a:rPr lang="en-US"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5/20</a:t>
            </a:r>
            <a:r>
              <a:rPr lang="zh-TW" altLang="en-US"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時</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前</a:t>
            </a:r>
            <a:r>
              <a:rPr lang="zh-TW"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完成</a:t>
            </a:r>
            <a:r>
              <a:rPr lang="zh-TW"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修正作業</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1" name="表格 17"/>
          <p:cNvGraphicFramePr>
            <a:graphicFrameLocks noGrp="1"/>
          </p:cNvGraphicFramePr>
          <p:nvPr>
            <p:extLst>
              <p:ext uri="{D42A27DB-BD31-4B8C-83A1-F6EECF244321}">
                <p14:modId xmlns:p14="http://schemas.microsoft.com/office/powerpoint/2010/main" val="519195752"/>
              </p:ext>
            </p:extLst>
          </p:nvPr>
        </p:nvGraphicFramePr>
        <p:xfrm>
          <a:off x="212792" y="2545300"/>
          <a:ext cx="3296524" cy="2081884"/>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70932">
                  <a:extLst>
                    <a:ext uri="{9D8B030D-6E8A-4147-A177-3AD203B41FA5}">
                      <a16:colId xmlns:a16="http://schemas.microsoft.com/office/drawing/2014/main" xmlns="" val="256846026"/>
                    </a:ext>
                  </a:extLst>
                </a:gridCol>
                <a:gridCol w="470932">
                  <a:extLst>
                    <a:ext uri="{9D8B030D-6E8A-4147-A177-3AD203B41FA5}">
                      <a16:colId xmlns:a16="http://schemas.microsoft.com/office/drawing/2014/main" xmlns="" val="2257527877"/>
                    </a:ext>
                  </a:extLst>
                </a:gridCol>
                <a:gridCol w="470932">
                  <a:extLst>
                    <a:ext uri="{9D8B030D-6E8A-4147-A177-3AD203B41FA5}">
                      <a16:colId xmlns:a16="http://schemas.microsoft.com/office/drawing/2014/main" xmlns="" val="4145448609"/>
                    </a:ext>
                  </a:extLst>
                </a:gridCol>
                <a:gridCol w="470932">
                  <a:extLst>
                    <a:ext uri="{9D8B030D-6E8A-4147-A177-3AD203B41FA5}">
                      <a16:colId xmlns:a16="http://schemas.microsoft.com/office/drawing/2014/main" xmlns="" val="835481753"/>
                    </a:ext>
                  </a:extLst>
                </a:gridCol>
                <a:gridCol w="470932">
                  <a:extLst>
                    <a:ext uri="{9D8B030D-6E8A-4147-A177-3AD203B41FA5}">
                      <a16:colId xmlns:a16="http://schemas.microsoft.com/office/drawing/2014/main" xmlns="" val="3853400446"/>
                    </a:ext>
                  </a:extLst>
                </a:gridCol>
                <a:gridCol w="470932">
                  <a:extLst>
                    <a:ext uri="{9D8B030D-6E8A-4147-A177-3AD203B41FA5}">
                      <a16:colId xmlns:a16="http://schemas.microsoft.com/office/drawing/2014/main" xmlns="" val="1113717072"/>
                    </a:ext>
                  </a:extLst>
                </a:gridCol>
                <a:gridCol w="470932">
                  <a:extLst>
                    <a:ext uri="{9D8B030D-6E8A-4147-A177-3AD203B41FA5}">
                      <a16:colId xmlns:a16="http://schemas.microsoft.com/office/drawing/2014/main" xmlns="" val="3757867286"/>
                    </a:ext>
                  </a:extLst>
                </a:gridCol>
              </a:tblGrid>
              <a:tr h="303305">
                <a:tc>
                  <a:txBody>
                    <a:bodyPr/>
                    <a:lstStyle/>
                    <a:p>
                      <a:pPr marL="0" lvl="0" algn="ctr" defTabSz="914400" rtl="0" eaLnBrk="1" fontAlgn="ctr" latinLnBrk="0" hangingPunct="1"/>
                      <a:r>
                        <a:rPr lang="zh-TW" altLang="en-US" sz="1800" b="1" kern="1200" dirty="0" smtClean="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xmlns="" val="2097508803"/>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xmlns="" val="3315709961"/>
                  </a:ext>
                </a:extLst>
              </a:tr>
              <a:tr h="422260">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rgbClr val="FF0000"/>
                          </a:solidFill>
                          <a:latin typeface="Arial" panose="020B0604020202020204" pitchFamily="34" charset="0"/>
                          <a:ea typeface="+mn-ea"/>
                          <a:cs typeface="Arial" panose="020B0604020202020204" pitchFamily="34" charset="0"/>
                        </a:rPr>
                        <a:t>14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xmlns="" val="4076629822"/>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047869064"/>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400703856"/>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269090484"/>
                  </a:ext>
                </a:extLst>
              </a:tr>
            </a:tbl>
          </a:graphicData>
        </a:graphic>
      </p:graphicFrame>
      <p:sp>
        <p:nvSpPr>
          <p:cNvPr id="12" name="矩形 11"/>
          <p:cNvSpPr/>
          <p:nvPr/>
        </p:nvSpPr>
        <p:spPr>
          <a:xfrm>
            <a:off x="212792" y="2067698"/>
            <a:ext cx="3296527" cy="457819"/>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111.05</a:t>
            </a:r>
            <a:endParaRPr lang="zh-TW" altLang="en-US" sz="2800" b="1" dirty="0" smtClean="0">
              <a:solidFill>
                <a:srgbClr val="000000"/>
              </a:solidFill>
              <a:ea typeface="標楷體" panose="03000509000000000000" pitchFamily="65" charset="-120"/>
            </a:endParaRPr>
          </a:p>
        </p:txBody>
      </p:sp>
    </p:spTree>
    <p:extLst>
      <p:ext uri="{BB962C8B-B14F-4D97-AF65-F5344CB8AC3E}">
        <p14:creationId xmlns:p14="http://schemas.microsoft.com/office/powerpoint/2010/main" val="1397349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72" y="-2064"/>
            <a:ext cx="7094837"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2.5 </a:t>
            </a:r>
            <a:r>
              <a:rPr lang="zh-TW" altLang="en-US" sz="4400" i="0" dirty="0" smtClean="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統一修正申請</a:t>
            </a:r>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如何提出</a:t>
            </a:r>
            <a:endPar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4" name="文字方塊 27"/>
          <p:cNvSpPr txBox="1">
            <a:spLocks noChangeArrowheads="1"/>
          </p:cNvSpPr>
          <p:nvPr/>
        </p:nvSpPr>
        <p:spPr bwMode="auto">
          <a:xfrm>
            <a:off x="480931" y="865008"/>
            <a:ext cx="8195525"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spcBef>
                <a:spcPct val="0"/>
              </a:spcBef>
              <a:buFontTx/>
              <a:buAutoNum type="arabicPeriod"/>
            </a:pPr>
            <a:r>
              <a:rPr lang="zh-TW" altLang="en-US" sz="2800" b="1" dirty="0" smtClean="0">
                <a:solidFill>
                  <a:srgbClr val="000000"/>
                </a:solidFill>
                <a:ea typeface="微軟正黑體" panose="020B0604030504040204" pitchFamily="34" charset="-120"/>
                <a:cs typeface="Arial" panose="020B0604020202020204" pitchFamily="34" charset="0"/>
              </a:rPr>
              <a:t>請</a:t>
            </a:r>
            <a:r>
              <a:rPr lang="zh-TW" altLang="en-US" sz="2800" b="1" dirty="0">
                <a:solidFill>
                  <a:srgbClr val="000000"/>
                </a:solidFill>
                <a:ea typeface="微軟正黑體" panose="020B0604030504040204" pitchFamily="34" charset="-120"/>
                <a:cs typeface="Arial" panose="020B0604020202020204" pitchFamily="34" charset="0"/>
              </a:rPr>
              <a:t>至</a:t>
            </a:r>
            <a:r>
              <a:rPr lang="zh-TW" altLang="en-US" sz="2800" b="1" dirty="0">
                <a:solidFill>
                  <a:srgbClr val="FF0000"/>
                </a:solidFill>
                <a:ea typeface="微軟正黑體" panose="020B0604030504040204" pitchFamily="34" charset="-120"/>
                <a:cs typeface="Arial" panose="020B0604020202020204" pitchFamily="34" charset="0"/>
              </a:rPr>
              <a:t>校庫首頁</a:t>
            </a:r>
            <a:r>
              <a:rPr lang="zh-TW" altLang="en-US" sz="2800" b="1" dirty="0">
                <a:solidFill>
                  <a:srgbClr val="000000"/>
                </a:solidFill>
                <a:ea typeface="微軟正黑體" panose="020B0604030504040204" pitchFamily="34" charset="-120"/>
                <a:cs typeface="Arial" panose="020B0604020202020204" pitchFamily="34" charset="0"/>
              </a:rPr>
              <a:t>點選             </a:t>
            </a:r>
            <a:r>
              <a:rPr lang="zh-TW" altLang="en-US" sz="2800" b="1" dirty="0" smtClean="0">
                <a:solidFill>
                  <a:srgbClr val="000000"/>
                </a:solidFill>
                <a:ea typeface="微軟正黑體" panose="020B0604030504040204" pitchFamily="34" charset="-120"/>
                <a:cs typeface="Arial" panose="020B0604020202020204" pitchFamily="34" charset="0"/>
              </a:rPr>
              <a:t>。</a:t>
            </a:r>
            <a:endParaRPr lang="en-US" altLang="zh-TW" sz="2800" b="1" dirty="0" smtClean="0">
              <a:solidFill>
                <a:srgbClr val="000000"/>
              </a:solidFill>
              <a:ea typeface="微軟正黑體" panose="020B0604030504040204" pitchFamily="34" charset="-120"/>
              <a:cs typeface="Arial" panose="020B0604020202020204" pitchFamily="34" charset="0"/>
            </a:endParaRPr>
          </a:p>
          <a:p>
            <a:pPr marL="514350" indent="-514350">
              <a:spcBef>
                <a:spcPct val="0"/>
              </a:spcBef>
              <a:buFontTx/>
              <a:buAutoNum type="arabicPeriod"/>
            </a:pPr>
            <a:r>
              <a:rPr lang="zh-TW" altLang="en-US" sz="2800" b="1" dirty="0">
                <a:solidFill>
                  <a:srgbClr val="000000"/>
                </a:solidFill>
                <a:ea typeface="微軟正黑體" panose="020B0604030504040204" pitchFamily="34" charset="-120"/>
                <a:cs typeface="Arial" panose="020B0604020202020204" pitchFamily="34" charset="0"/>
              </a:rPr>
              <a:t>進入修正系統頁面</a:t>
            </a:r>
            <a:r>
              <a:rPr lang="zh-TW" altLang="en-US" sz="2800" b="1" dirty="0" smtClean="0">
                <a:solidFill>
                  <a:srgbClr val="000000"/>
                </a:solidFill>
                <a:ea typeface="微軟正黑體" panose="020B0604030504040204" pitchFamily="34" charset="-120"/>
                <a:cs typeface="Arial" panose="020B0604020202020204" pitchFamily="34" charset="0"/>
              </a:rPr>
              <a:t>後，輸入</a:t>
            </a:r>
            <a:r>
              <a:rPr lang="zh-TW" altLang="en-US" sz="2800" b="1" dirty="0">
                <a:solidFill>
                  <a:srgbClr val="000000"/>
                </a:solidFill>
                <a:ea typeface="微軟正黑體" panose="020B0604030504040204" pitchFamily="34" charset="-120"/>
                <a:cs typeface="Arial" panose="020B0604020202020204" pitchFamily="34" charset="0"/>
              </a:rPr>
              <a:t>帳號密碼登入</a:t>
            </a:r>
            <a:r>
              <a:rPr lang="zh-TW" altLang="en-US" sz="2800" b="1" dirty="0" smtClean="0">
                <a:solidFill>
                  <a:srgbClr val="000000"/>
                </a:solidFill>
                <a:ea typeface="微軟正黑體" panose="020B0604030504040204" pitchFamily="34" charset="-120"/>
                <a:cs typeface="Arial" panose="020B0604020202020204" pitchFamily="34" charset="0"/>
              </a:rPr>
              <a:t>。</a:t>
            </a:r>
            <a:endParaRPr lang="en-US" altLang="zh-TW" sz="2800" b="1" dirty="0">
              <a:solidFill>
                <a:srgbClr val="000000"/>
              </a:solidFill>
              <a:ea typeface="微軟正黑體" panose="020B0604030504040204" pitchFamily="34" charset="-120"/>
              <a:cs typeface="Arial" panose="020B0604020202020204" pitchFamily="34" charset="0"/>
            </a:endParaRPr>
          </a:p>
          <a:p>
            <a:pPr>
              <a:spcBef>
                <a:spcPct val="0"/>
              </a:spcBef>
              <a:buNone/>
            </a:pPr>
            <a:endParaRPr lang="en-US" altLang="zh-TW" sz="1000" b="1" dirty="0" smtClean="0">
              <a:solidFill>
                <a:srgbClr val="000000"/>
              </a:solidFill>
              <a:ea typeface="微軟正黑體" panose="020B0604030504040204" pitchFamily="34" charset="-120"/>
              <a:cs typeface="Arial" panose="020B0604020202020204" pitchFamily="34" charset="0"/>
            </a:endParaRPr>
          </a:p>
          <a:p>
            <a:pPr marL="514350" indent="-514350">
              <a:spcBef>
                <a:spcPct val="0"/>
              </a:spcBef>
              <a:buFont typeface="+mj-lt"/>
              <a:buAutoNum type="arabicPeriod" startAt="3"/>
            </a:pPr>
            <a:r>
              <a:rPr lang="zh-TW" altLang="en-US" sz="2800" b="1" dirty="0" smtClean="0">
                <a:solidFill>
                  <a:srgbClr val="000000"/>
                </a:solidFill>
                <a:ea typeface="微軟正黑體" panose="020B0604030504040204" pitchFamily="34" charset="-120"/>
                <a:cs typeface="Arial" panose="020B0604020202020204" pitchFamily="34" charset="0"/>
              </a:rPr>
              <a:t>點選             </a:t>
            </a:r>
            <a:r>
              <a:rPr lang="zh-TW" altLang="en-US" sz="2800" b="1" dirty="0">
                <a:solidFill>
                  <a:srgbClr val="000000"/>
                </a:solidFill>
                <a:ea typeface="微軟正黑體" panose="020B0604030504040204" pitchFamily="34" charset="-120"/>
                <a:cs typeface="Arial" panose="020B0604020202020204" pitchFamily="34" charset="0"/>
              </a:rPr>
              <a:t>於     選擇</a:t>
            </a:r>
            <a:r>
              <a:rPr lang="zh-TW" altLang="en-US" sz="2800" b="1" dirty="0" smtClean="0">
                <a:solidFill>
                  <a:srgbClr val="000000"/>
                </a:solidFill>
                <a:ea typeface="微軟正黑體" panose="020B0604030504040204" pitchFamily="34" charset="-120"/>
                <a:cs typeface="Arial" panose="020B0604020202020204" pitchFamily="34" charset="0"/>
              </a:rPr>
              <a:t>表冊，並</a:t>
            </a:r>
            <a:r>
              <a:rPr lang="zh-TW" altLang="en-US" sz="2800" b="1" dirty="0">
                <a:solidFill>
                  <a:srgbClr val="000000"/>
                </a:solidFill>
                <a:ea typeface="微軟正黑體" panose="020B0604030504040204" pitchFamily="34" charset="-120"/>
                <a:cs typeface="Arial" panose="020B0604020202020204" pitchFamily="34" charset="0"/>
              </a:rPr>
              <a:t>於</a:t>
            </a:r>
            <a:r>
              <a:rPr lang="zh-TW" altLang="en-US" sz="2800" b="1" dirty="0">
                <a:solidFill>
                  <a:srgbClr val="FF0000"/>
                </a:solidFill>
                <a:ea typeface="微軟正黑體" panose="020B0604030504040204" pitchFamily="34" charset="-120"/>
                <a:cs typeface="Arial" panose="020B0604020202020204" pitchFamily="34" charset="0"/>
              </a:rPr>
              <a:t>「修改原因</a:t>
            </a:r>
            <a:r>
              <a:rPr lang="zh-TW" altLang="en-US" sz="2800" b="1" dirty="0" smtClean="0">
                <a:solidFill>
                  <a:srgbClr val="FF0000"/>
                </a:solidFill>
                <a:ea typeface="微軟正黑體" panose="020B0604030504040204" pitchFamily="34" charset="-120"/>
                <a:cs typeface="Arial" panose="020B0604020202020204" pitchFamily="34" charset="0"/>
              </a:rPr>
              <a:t>」欄位</a:t>
            </a:r>
            <a:r>
              <a:rPr lang="zh-TW" altLang="en-US" sz="2800" b="1" dirty="0">
                <a:solidFill>
                  <a:srgbClr val="FF0000"/>
                </a:solidFill>
                <a:ea typeface="微軟正黑體" panose="020B0604030504040204" pitchFamily="34" charset="-120"/>
                <a:cs typeface="Arial" panose="020B0604020202020204" pitchFamily="34" charset="0"/>
              </a:rPr>
              <a:t>敘明具體理由</a:t>
            </a:r>
            <a:r>
              <a:rPr lang="zh-TW" altLang="en-US" sz="2800" b="1" dirty="0">
                <a:solidFill>
                  <a:srgbClr val="000000"/>
                </a:solidFill>
                <a:ea typeface="微軟正黑體" panose="020B0604030504040204" pitchFamily="34" charset="-120"/>
                <a:cs typeface="Arial" panose="020B0604020202020204" pitchFamily="34" charset="0"/>
              </a:rPr>
              <a:t>後送出選單</a:t>
            </a:r>
            <a:r>
              <a:rPr lang="zh-TW" altLang="en-US" sz="2800" b="1" dirty="0" smtClean="0">
                <a:solidFill>
                  <a:srgbClr val="000000"/>
                </a:solidFill>
                <a:ea typeface="微軟正黑體" panose="020B0604030504040204" pitchFamily="34" charset="-120"/>
                <a:cs typeface="Arial" panose="020B0604020202020204" pitchFamily="34" charset="0"/>
              </a:rPr>
              <a:t>。</a:t>
            </a:r>
            <a:endParaRPr lang="zh-TW" altLang="en-US" sz="2800" b="1" dirty="0">
              <a:solidFill>
                <a:srgbClr val="000000"/>
              </a:solidFill>
              <a:ea typeface="微軟正黑體" panose="020B0604030504040204" pitchFamily="34" charset="-120"/>
              <a:cs typeface="Arial" panose="020B0604020202020204" pitchFamily="34" charset="0"/>
            </a:endParaRPr>
          </a:p>
          <a:p>
            <a:pPr marL="514350" indent="-514350">
              <a:spcBef>
                <a:spcPct val="0"/>
              </a:spcBef>
              <a:buFontTx/>
              <a:buAutoNum type="arabicPeriod" startAt="3"/>
            </a:pPr>
            <a:r>
              <a:rPr lang="zh-TW" altLang="en-US" sz="2800" b="1" dirty="0">
                <a:solidFill>
                  <a:srgbClr val="000000"/>
                </a:solidFill>
                <a:ea typeface="微軟正黑體" panose="020B0604030504040204" pitchFamily="34" charset="-120"/>
                <a:cs typeface="Arial" panose="020B0604020202020204" pitchFamily="34" charset="0"/>
              </a:rPr>
              <a:t>成功送出之表冊會在確認鍵上方</a:t>
            </a:r>
            <a:r>
              <a:rPr lang="zh-TW" altLang="en-US" sz="2800" b="1" dirty="0" smtClean="0">
                <a:solidFill>
                  <a:srgbClr val="000000"/>
                </a:solidFill>
                <a:ea typeface="微軟正黑體" panose="020B0604030504040204" pitchFamily="34" charset="-120"/>
                <a:cs typeface="Arial" panose="020B0604020202020204" pitchFamily="34" charset="0"/>
              </a:rPr>
              <a:t>顯示「已申請表冊：</a:t>
            </a:r>
            <a:r>
              <a:rPr lang="en-US" altLang="zh-TW" sz="2800" b="1" dirty="0" smtClean="0">
                <a:solidFill>
                  <a:srgbClr val="000000"/>
                </a:solidFill>
                <a:ea typeface="微軟正黑體" panose="020B0604030504040204" pitchFamily="34" charset="-120"/>
                <a:cs typeface="Arial" panose="020B0604020202020204" pitchFamily="34" charset="0"/>
              </a:rPr>
              <a:t>…</a:t>
            </a:r>
            <a:r>
              <a:rPr lang="zh-TW" altLang="en-US" sz="2800" b="1" dirty="0" smtClean="0">
                <a:solidFill>
                  <a:srgbClr val="000000"/>
                </a:solidFill>
                <a:ea typeface="微軟正黑體" panose="020B0604030504040204" pitchFamily="34" charset="-120"/>
                <a:cs typeface="Arial" panose="020B0604020202020204" pitchFamily="34" charset="0"/>
              </a:rPr>
              <a:t>」。</a:t>
            </a:r>
            <a:endParaRPr lang="zh-TW" altLang="en-US" sz="2800" b="1" dirty="0">
              <a:ea typeface="微軟正黑體" panose="020B0604030504040204" pitchFamily="34" charset="-120"/>
              <a:cs typeface="Arial" panose="020B0604020202020204" pitchFamily="34" charset="0"/>
            </a:endParaRPr>
          </a:p>
        </p:txBody>
      </p:sp>
      <p:pic>
        <p:nvPicPr>
          <p:cNvPr id="10" name="圖片 22"/>
          <p:cNvPicPr>
            <a:picLocks noChangeAspect="1"/>
          </p:cNvPicPr>
          <p:nvPr/>
        </p:nvPicPr>
        <p:blipFill>
          <a:blip r:embed="rId3">
            <a:extLst>
              <a:ext uri="{28A0092B-C50C-407E-A947-70E740481C1C}">
                <a14:useLocalDpi xmlns:a14="http://schemas.microsoft.com/office/drawing/2010/main" val="0"/>
              </a:ext>
            </a:extLst>
          </a:blip>
          <a:srcRect l="76057" t="2" r="13612" b="94362"/>
          <a:stretch>
            <a:fillRect/>
          </a:stretch>
        </p:blipFill>
        <p:spPr bwMode="auto">
          <a:xfrm>
            <a:off x="4053192" y="873239"/>
            <a:ext cx="1022864" cy="47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26"/>
          <p:cNvPicPr>
            <a:picLocks noChangeAspect="1"/>
          </p:cNvPicPr>
          <p:nvPr/>
        </p:nvPicPr>
        <p:blipFill>
          <a:blip r:embed="rId4">
            <a:extLst>
              <a:ext uri="{28A0092B-C50C-407E-A947-70E740481C1C}">
                <a14:useLocalDpi xmlns:a14="http://schemas.microsoft.com/office/drawing/2010/main" val="0"/>
              </a:ext>
            </a:extLst>
          </a:blip>
          <a:srcRect t="4291" r="91383" b="92300"/>
          <a:stretch>
            <a:fillRect/>
          </a:stretch>
        </p:blipFill>
        <p:spPr bwMode="auto">
          <a:xfrm>
            <a:off x="1880211" y="1967178"/>
            <a:ext cx="10826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29"/>
          <p:cNvPicPr>
            <a:picLocks noChangeAspect="1"/>
          </p:cNvPicPr>
          <p:nvPr/>
        </p:nvPicPr>
        <p:blipFill>
          <a:blip r:embed="rId4">
            <a:extLst>
              <a:ext uri="{28A0092B-C50C-407E-A947-70E740481C1C}">
                <a14:useLocalDpi xmlns:a14="http://schemas.microsoft.com/office/drawing/2010/main" val="0"/>
              </a:ext>
            </a:extLst>
          </a:blip>
          <a:srcRect l="46307" t="28149" r="50191" b="63141"/>
          <a:stretch>
            <a:fillRect/>
          </a:stretch>
        </p:blipFill>
        <p:spPr bwMode="auto">
          <a:xfrm>
            <a:off x="3555575" y="1864290"/>
            <a:ext cx="265026" cy="493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群組 17"/>
          <p:cNvGrpSpPr/>
          <p:nvPr/>
        </p:nvGrpSpPr>
        <p:grpSpPr>
          <a:xfrm>
            <a:off x="430531" y="3770263"/>
            <a:ext cx="8356844" cy="2054940"/>
            <a:chOff x="521149" y="4272773"/>
            <a:chExt cx="8356844" cy="2054940"/>
          </a:xfrm>
        </p:grpSpPr>
        <p:grpSp>
          <p:nvGrpSpPr>
            <p:cNvPr id="16" name="群組 15"/>
            <p:cNvGrpSpPr/>
            <p:nvPr/>
          </p:nvGrpSpPr>
          <p:grpSpPr>
            <a:xfrm>
              <a:off x="521149" y="4272773"/>
              <a:ext cx="8356844" cy="2054940"/>
              <a:chOff x="521149" y="4272773"/>
              <a:chExt cx="8356844" cy="2054940"/>
            </a:xfrm>
          </p:grpSpPr>
          <p:grpSp>
            <p:nvGrpSpPr>
              <p:cNvPr id="14" name="群組 13"/>
              <p:cNvGrpSpPr/>
              <p:nvPr/>
            </p:nvGrpSpPr>
            <p:grpSpPr>
              <a:xfrm>
                <a:off x="550734" y="4272773"/>
                <a:ext cx="8327259" cy="2054940"/>
                <a:chOff x="550734" y="4272773"/>
                <a:chExt cx="8327259" cy="2054940"/>
              </a:xfrm>
            </p:grpSpPr>
            <p:grpSp>
              <p:nvGrpSpPr>
                <p:cNvPr id="8" name="群組 7"/>
                <p:cNvGrpSpPr/>
                <p:nvPr/>
              </p:nvGrpSpPr>
              <p:grpSpPr>
                <a:xfrm>
                  <a:off x="550734" y="4272773"/>
                  <a:ext cx="8327259" cy="2054940"/>
                  <a:chOff x="403433" y="4695569"/>
                  <a:chExt cx="8364202" cy="1707005"/>
                </a:xfrm>
              </p:grpSpPr>
              <p:grpSp>
                <p:nvGrpSpPr>
                  <p:cNvPr id="6" name="群組 5"/>
                  <p:cNvGrpSpPr/>
                  <p:nvPr/>
                </p:nvGrpSpPr>
                <p:grpSpPr>
                  <a:xfrm>
                    <a:off x="403433" y="4695569"/>
                    <a:ext cx="8364202" cy="1476906"/>
                    <a:chOff x="403433" y="4695569"/>
                    <a:chExt cx="8364202" cy="1476906"/>
                  </a:xfrm>
                </p:grpSpPr>
                <p:pic>
                  <p:nvPicPr>
                    <p:cNvPr id="5" name="圖片 2"/>
                    <p:cNvPicPr>
                      <a:picLocks noChangeAspect="1"/>
                    </p:cNvPicPr>
                    <p:nvPr/>
                  </p:nvPicPr>
                  <p:blipFill>
                    <a:blip r:embed="rId5">
                      <a:extLst>
                        <a:ext uri="{28A0092B-C50C-407E-A947-70E740481C1C}">
                          <a14:useLocalDpi xmlns:a14="http://schemas.microsoft.com/office/drawing/2010/main" val="0"/>
                        </a:ext>
                      </a:extLst>
                    </a:blip>
                    <a:srcRect r="39787"/>
                    <a:stretch>
                      <a:fillRect/>
                    </a:stretch>
                  </p:blipFill>
                  <p:spPr bwMode="auto">
                    <a:xfrm>
                      <a:off x="403433" y="4695569"/>
                      <a:ext cx="8364202" cy="1476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字方塊 4"/>
                    <p:cNvSpPr txBox="1">
                      <a:spLocks noChangeArrowheads="1"/>
                    </p:cNvSpPr>
                    <p:nvPr/>
                  </p:nvSpPr>
                  <p:spPr bwMode="auto">
                    <a:xfrm>
                      <a:off x="998740" y="4921105"/>
                      <a:ext cx="821164" cy="2180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200" b="1">
                        <a:solidFill>
                          <a:srgbClr val="FF0000"/>
                        </a:solidFill>
                        <a:ea typeface="微軟正黑體" panose="020B0604030504040204" pitchFamily="34" charset="-120"/>
                        <a:cs typeface="Arial" panose="020B0604020202020204" pitchFamily="34" charset="0"/>
                      </a:endParaRPr>
                    </a:p>
                  </p:txBody>
                </p:sp>
              </p:grpSp>
              <p:sp>
                <p:nvSpPr>
                  <p:cNvPr id="13" name="文字方塊 12"/>
                  <p:cNvSpPr txBox="1"/>
                  <p:nvPr/>
                </p:nvSpPr>
                <p:spPr>
                  <a:xfrm>
                    <a:off x="4464419" y="6172475"/>
                    <a:ext cx="579964" cy="230099"/>
                  </a:xfrm>
                  <a:prstGeom prst="rect">
                    <a:avLst/>
                  </a:prstGeom>
                  <a:solidFill>
                    <a:srgbClr val="B2DE82"/>
                  </a:solidFill>
                  <a:ln>
                    <a:noFill/>
                  </a:ln>
                </p:spPr>
                <p:txBody>
                  <a:bodyPr wrap="none" rtlCol="0">
                    <a:spAutoFit/>
                  </a:bodyPr>
                  <a:lstStyle/>
                  <a:p>
                    <a:r>
                      <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例</a:t>
                    </a:r>
                    <a:r>
                      <a:rPr lang="zh-TW" altLang="en-US"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3" name="矩形 2"/>
                <p:cNvSpPr/>
                <p:nvPr/>
              </p:nvSpPr>
              <p:spPr bwMode="auto">
                <a:xfrm>
                  <a:off x="4705004" y="4813070"/>
                  <a:ext cx="307571" cy="1163782"/>
                </a:xfrm>
                <a:prstGeom prst="rect">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900" b="0" i="0" u="none" strike="noStrike" cap="none" normalizeH="0" baseline="0" smtClean="0">
                    <a:ln>
                      <a:noFill/>
                    </a:ln>
                    <a:noFill/>
                    <a:effectLst/>
                    <a:latin typeface="Times New Roman" panose="02020603050405020304" pitchFamily="18" charset="0"/>
                  </a:endParaRPr>
                </a:p>
              </p:txBody>
            </p:sp>
          </p:grpSp>
          <p:sp>
            <p:nvSpPr>
              <p:cNvPr id="17" name="矩形 16"/>
              <p:cNvSpPr/>
              <p:nvPr/>
            </p:nvSpPr>
            <p:spPr bwMode="auto">
              <a:xfrm rot="5400000">
                <a:off x="912466" y="3881459"/>
                <a:ext cx="540296" cy="1322930"/>
              </a:xfrm>
              <a:prstGeom prst="rect">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900" b="0" i="0" u="none" strike="noStrike" cap="none" normalizeH="0" baseline="0" smtClean="0">
                  <a:ln>
                    <a:noFill/>
                  </a:ln>
                  <a:noFill/>
                  <a:effectLst/>
                  <a:latin typeface="Times New Roman" panose="02020603050405020304" pitchFamily="18" charset="0"/>
                </a:endParaRPr>
              </a:p>
            </p:txBody>
          </p:sp>
        </p:grpSp>
        <p:sp>
          <p:nvSpPr>
            <p:cNvPr id="15" name="矩形 14"/>
            <p:cNvSpPr/>
            <p:nvPr/>
          </p:nvSpPr>
          <p:spPr bwMode="auto">
            <a:xfrm>
              <a:off x="5067742" y="4804757"/>
              <a:ext cx="3801937" cy="415635"/>
            </a:xfrm>
            <a:prstGeom prst="rect">
              <a:avLst/>
            </a:prstGeom>
            <a:noFill/>
            <a:ln w="57150"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TW" altLang="en-US" sz="1900" b="0" i="0" u="none" strike="noStrike" cap="none" normalizeH="0" baseline="0" smtClean="0">
                <a:ln>
                  <a:noFill/>
                </a:ln>
                <a:solidFill>
                  <a:schemeClr val="tx1"/>
                </a:solidFill>
                <a:effectLst/>
                <a:latin typeface="Times New Roman" panose="02020603050405020304" pitchFamily="18" charset="0"/>
              </a:endParaRPr>
            </a:p>
          </p:txBody>
        </p:sp>
      </p:grpSp>
    </p:spTree>
    <p:extLst>
      <p:ext uri="{BB962C8B-B14F-4D97-AF65-F5344CB8AC3E}">
        <p14:creationId xmlns:p14="http://schemas.microsoft.com/office/powerpoint/2010/main" val="3716632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73" y="-2062"/>
            <a:ext cx="7534041"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2.6 </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如何提出</a:t>
            </a:r>
          </a:p>
        </p:txBody>
      </p:sp>
      <p:sp>
        <p:nvSpPr>
          <p:cNvPr id="5" name="文字方塊 27"/>
          <p:cNvSpPr txBox="1">
            <a:spLocks noChangeArrowheads="1"/>
          </p:cNvSpPr>
          <p:nvPr/>
        </p:nvSpPr>
        <p:spPr bwMode="auto">
          <a:xfrm>
            <a:off x="579239" y="855249"/>
            <a:ext cx="8045727" cy="5688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lnSpc>
                <a:spcPts val="4000"/>
              </a:lnSpc>
              <a:spcBef>
                <a:spcPct val="0"/>
              </a:spcBef>
              <a:buFont typeface="+mj-lt"/>
              <a:buAutoNum type="arabicPeriod"/>
            </a:pPr>
            <a:r>
              <a:rPr lang="zh-TW" altLang="en-US" sz="2800" b="1" dirty="0" smtClean="0">
                <a:solidFill>
                  <a:srgbClr val="000000"/>
                </a:solidFill>
                <a:ea typeface="微軟正黑體" panose="020B0604030504040204" pitchFamily="34" charset="-120"/>
                <a:cs typeface="Arial" panose="020B0604020202020204" pitchFamily="34" charset="0"/>
              </a:rPr>
              <a:t>若超過</a:t>
            </a:r>
            <a:r>
              <a:rPr lang="zh-TW" altLang="en-US" sz="2800" b="1" dirty="0">
                <a:solidFill>
                  <a:srgbClr val="000000"/>
                </a:solidFill>
                <a:ea typeface="微軟正黑體" panose="020B0604030504040204" pitchFamily="34" charset="-120"/>
                <a:cs typeface="Arial" panose="020B0604020202020204" pitchFamily="34" charset="0"/>
              </a:rPr>
              <a:t>「</a:t>
            </a:r>
            <a:r>
              <a:rPr lang="zh-TW" altLang="en-US" sz="2800" b="1" dirty="0" smtClean="0">
                <a:solidFill>
                  <a:srgbClr val="000000"/>
                </a:solidFill>
                <a:ea typeface="微軟正黑體" panose="020B0604030504040204" pitchFamily="34" charset="-120"/>
                <a:cs typeface="Arial" panose="020B0604020202020204" pitchFamily="34" charset="0"/>
              </a:rPr>
              <a:t>統一</a:t>
            </a:r>
            <a:r>
              <a:rPr lang="zh-TW" altLang="en-US" sz="2800" b="1" dirty="0">
                <a:solidFill>
                  <a:srgbClr val="000000"/>
                </a:solidFill>
                <a:ea typeface="微軟正黑體" panose="020B0604030504040204" pitchFamily="34" charset="-120"/>
                <a:cs typeface="Arial" panose="020B0604020202020204" pitchFamily="34" charset="0"/>
              </a:rPr>
              <a:t>修正</a:t>
            </a:r>
            <a:r>
              <a:rPr lang="zh-TW" altLang="en-US" sz="2800" b="1" dirty="0" smtClean="0">
                <a:solidFill>
                  <a:srgbClr val="000000"/>
                </a:solidFill>
                <a:ea typeface="微軟正黑體" panose="020B0604030504040204" pitchFamily="34" charset="-120"/>
                <a:cs typeface="Arial" panose="020B0604020202020204" pitchFamily="34" charset="0"/>
              </a:rPr>
              <a:t>期間</a:t>
            </a:r>
            <a:r>
              <a:rPr lang="zh-TW" altLang="en-US" sz="2800" b="1" dirty="0">
                <a:solidFill>
                  <a:srgbClr val="000000"/>
                </a:solidFill>
                <a:ea typeface="微軟正黑體" panose="020B0604030504040204" pitchFamily="34" charset="-120"/>
                <a:cs typeface="Arial" panose="020B0604020202020204" pitchFamily="34" charset="0"/>
              </a:rPr>
              <a:t>」</a:t>
            </a:r>
            <a:r>
              <a:rPr lang="zh-TW" altLang="en-US" sz="2800" b="1" dirty="0" smtClean="0">
                <a:solidFill>
                  <a:srgbClr val="000000"/>
                </a:solidFill>
                <a:ea typeface="微軟正黑體" panose="020B0604030504040204" pitchFamily="34" charset="-120"/>
                <a:cs typeface="Arial" panose="020B0604020202020204" pitchFamily="34" charset="0"/>
              </a:rPr>
              <a:t>後</a:t>
            </a:r>
            <a:r>
              <a:rPr lang="zh-TW" altLang="en-US" sz="2800" b="1" dirty="0">
                <a:solidFill>
                  <a:srgbClr val="000000"/>
                </a:solidFill>
                <a:ea typeface="微軟正黑體" panose="020B0604030504040204" pitchFamily="34" charset="-120"/>
                <a:cs typeface="Arial" panose="020B0604020202020204" pitchFamily="34" charset="0"/>
              </a:rPr>
              <a:t>，學校仍有資料需要修正或需要修正前幾期資料，則請</a:t>
            </a:r>
            <a:r>
              <a:rPr lang="zh-TW" altLang="en-US" sz="2800" b="1" dirty="0" smtClean="0">
                <a:solidFill>
                  <a:srgbClr val="000000"/>
                </a:solidFill>
                <a:ea typeface="微軟正黑體" panose="020B0604030504040204" pitchFamily="34" charset="-120"/>
                <a:cs typeface="Arial" panose="020B0604020202020204" pitchFamily="34" charset="0"/>
              </a:rPr>
              <a:t>提出「非</a:t>
            </a:r>
            <a:r>
              <a:rPr lang="zh-TW" altLang="en-US" sz="2800" b="1" dirty="0">
                <a:solidFill>
                  <a:srgbClr val="000000"/>
                </a:solidFill>
                <a:ea typeface="微軟正黑體" panose="020B0604030504040204" pitchFamily="34" charset="-120"/>
                <a:cs typeface="Arial" panose="020B0604020202020204" pitchFamily="34" charset="0"/>
              </a:rPr>
              <a:t>統一</a:t>
            </a:r>
            <a:r>
              <a:rPr lang="zh-TW" altLang="en-US" sz="2800" b="1" dirty="0" smtClean="0">
                <a:solidFill>
                  <a:srgbClr val="000000"/>
                </a:solidFill>
                <a:ea typeface="微軟正黑體" panose="020B0604030504040204" pitchFamily="34" charset="-120"/>
                <a:cs typeface="Arial" panose="020B0604020202020204" pitchFamily="34" charset="0"/>
              </a:rPr>
              <a:t>修正</a:t>
            </a:r>
            <a:r>
              <a:rPr lang="zh-TW" altLang="en-US" sz="2800" b="1" dirty="0">
                <a:solidFill>
                  <a:srgbClr val="000000"/>
                </a:solidFill>
                <a:ea typeface="微軟正黑體" panose="020B0604030504040204" pitchFamily="34" charset="-120"/>
                <a:cs typeface="Arial" panose="020B0604020202020204" pitchFamily="34" charset="0"/>
              </a:rPr>
              <a:t>」</a:t>
            </a:r>
            <a:r>
              <a:rPr lang="zh-TW" altLang="en-US" sz="2800" b="1" dirty="0" smtClean="0">
                <a:solidFill>
                  <a:srgbClr val="000000"/>
                </a:solidFill>
                <a:ea typeface="微軟正黑體" panose="020B0604030504040204" pitchFamily="34" charset="-120"/>
                <a:cs typeface="Arial" panose="020B0604020202020204" pitchFamily="34" charset="0"/>
              </a:rPr>
              <a:t>。</a:t>
            </a: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lnSpc>
                <a:spcPts val="4000"/>
              </a:lnSpc>
              <a:spcBef>
                <a:spcPct val="0"/>
              </a:spcBef>
              <a:buFont typeface="+mj-lt"/>
              <a:buAutoNum type="arabicPeriod"/>
            </a:pPr>
            <a:r>
              <a:rPr lang="zh-TW" altLang="en-US" sz="2800" b="1" dirty="0" smtClean="0">
                <a:solidFill>
                  <a:srgbClr val="000000"/>
                </a:solidFill>
                <a:ea typeface="微軟正黑體" panose="020B0604030504040204" pitchFamily="34" charset="-120"/>
                <a:cs typeface="Arial" panose="020B0604020202020204" pitchFamily="34" charset="0"/>
              </a:rPr>
              <a:t>如</a:t>
            </a:r>
            <a:r>
              <a:rPr lang="zh-TW" altLang="en-US" sz="2800" b="1" dirty="0">
                <a:solidFill>
                  <a:srgbClr val="000000"/>
                </a:solidFill>
                <a:ea typeface="微軟正黑體" panose="020B0604030504040204" pitchFamily="34" charset="-120"/>
                <a:cs typeface="Arial" panose="020B0604020202020204" pitchFamily="34" charset="0"/>
              </a:rPr>
              <a:t>需於「非統一修正期間」</a:t>
            </a:r>
            <a:r>
              <a:rPr lang="zh-TW" altLang="en-US" sz="2800" b="1" dirty="0" smtClean="0">
                <a:solidFill>
                  <a:srgbClr val="000000"/>
                </a:solidFill>
                <a:ea typeface="微軟正黑體" panose="020B0604030504040204" pitchFamily="34" charset="-120"/>
                <a:cs typeface="Arial" panose="020B0604020202020204" pitchFamily="34" charset="0"/>
              </a:rPr>
              <a:t>提出資</a:t>
            </a:r>
            <a:r>
              <a:rPr lang="zh-TW" altLang="en-US" sz="2800" b="1" dirty="0">
                <a:solidFill>
                  <a:srgbClr val="000000"/>
                </a:solidFill>
                <a:ea typeface="微軟正黑體" panose="020B0604030504040204" pitchFamily="34" charset="-120"/>
                <a:cs typeface="Arial" panose="020B0604020202020204" pitchFamily="34" charset="0"/>
              </a:rPr>
              <a:t>料</a:t>
            </a:r>
            <a:r>
              <a:rPr lang="zh-TW" altLang="en-US" sz="2800" b="1" dirty="0" smtClean="0">
                <a:solidFill>
                  <a:srgbClr val="000000"/>
                </a:solidFill>
                <a:ea typeface="微軟正黑體" panose="020B0604030504040204" pitchFamily="34" charset="-120"/>
                <a:cs typeface="Arial" panose="020B0604020202020204" pitchFamily="34" charset="0"/>
              </a:rPr>
              <a:t>修正申請</a:t>
            </a:r>
            <a:r>
              <a:rPr lang="zh-TW" altLang="en-US" sz="2800" b="1" dirty="0">
                <a:solidFill>
                  <a:srgbClr val="000000"/>
                </a:solidFill>
                <a:ea typeface="微軟正黑體" panose="020B0604030504040204" pitchFamily="34" charset="-120"/>
                <a:cs typeface="Arial" panose="020B0604020202020204" pitchFamily="34" charset="0"/>
              </a:rPr>
              <a:t>，</a:t>
            </a:r>
            <a:r>
              <a:rPr lang="zh-TW" altLang="en-US" sz="2800" b="1" dirty="0" smtClean="0">
                <a:solidFill>
                  <a:srgbClr val="000000"/>
                </a:solidFill>
                <a:ea typeface="微軟正黑體" panose="020B0604030504040204" pitchFamily="34" charset="-120"/>
                <a:cs typeface="Arial" panose="020B0604020202020204" pitchFamily="34" charset="0"/>
              </a:rPr>
              <a:t>請事先填寫「</a:t>
            </a:r>
            <a:r>
              <a:rPr lang="zh-TW" altLang="en-US" sz="2800" b="1" dirty="0" smtClean="0">
                <a:solidFill>
                  <a:srgbClr val="FF0000"/>
                </a:solidFill>
                <a:ea typeface="微軟正黑體" panose="020B0604030504040204" pitchFamily="34" charset="-120"/>
                <a:cs typeface="Arial" panose="020B0604020202020204" pitchFamily="34" charset="0"/>
              </a:rPr>
              <a:t>修正</a:t>
            </a:r>
            <a:r>
              <a:rPr lang="zh-TW" altLang="en-US" sz="2800" b="1" dirty="0">
                <a:solidFill>
                  <a:srgbClr val="FF0000"/>
                </a:solidFill>
                <a:ea typeface="微軟正黑體" panose="020B0604030504040204" pitchFamily="34" charset="-120"/>
                <a:cs typeface="Arial" panose="020B0604020202020204" pitchFamily="34" charset="0"/>
              </a:rPr>
              <a:t>申請</a:t>
            </a:r>
            <a:r>
              <a:rPr lang="zh-TW" altLang="en-US" sz="2800" b="1" dirty="0" smtClean="0">
                <a:solidFill>
                  <a:srgbClr val="FF0000"/>
                </a:solidFill>
                <a:ea typeface="微軟正黑體" panose="020B0604030504040204" pitchFamily="34" charset="-120"/>
                <a:cs typeface="Arial" panose="020B0604020202020204" pitchFamily="34" charset="0"/>
              </a:rPr>
              <a:t>對照表</a:t>
            </a:r>
            <a:r>
              <a:rPr lang="zh-TW" altLang="en-US" sz="2800" b="1" dirty="0" smtClean="0">
                <a:solidFill>
                  <a:srgbClr val="000000"/>
                </a:solidFill>
                <a:ea typeface="微軟正黑體" panose="020B0604030504040204" pitchFamily="34" charset="-120"/>
                <a:cs typeface="Arial" panose="020B0604020202020204" pitchFamily="34" charset="0"/>
              </a:rPr>
              <a:t>」</a:t>
            </a:r>
            <a:r>
              <a:rPr lang="en-US" altLang="zh-TW" sz="2800" b="1" dirty="0" smtClean="0">
                <a:solidFill>
                  <a:srgbClr val="00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務必</a:t>
            </a:r>
            <a:r>
              <a:rPr lang="zh-TW" altLang="en-US" sz="2800" b="1" dirty="0" smtClean="0">
                <a:solidFill>
                  <a:srgbClr val="000000"/>
                </a:solidFill>
                <a:ea typeface="微軟正黑體" panose="020B0604030504040204" pitchFamily="34" charset="-120"/>
                <a:cs typeface="Arial" panose="020B0604020202020204" pitchFamily="34" charset="0"/>
              </a:rPr>
              <a:t>於</a:t>
            </a:r>
            <a:r>
              <a:rPr lang="zh-TW" altLang="en-US" sz="2800" b="1" dirty="0">
                <a:solidFill>
                  <a:srgbClr val="000000"/>
                </a:solidFill>
                <a:ea typeface="微軟正黑體" panose="020B0604030504040204" pitchFamily="34" charset="-120"/>
                <a:cs typeface="Arial" panose="020B0604020202020204" pitchFamily="34" charset="0"/>
              </a:rPr>
              <a:t>「修正說明」欄</a:t>
            </a:r>
            <a:r>
              <a:rPr lang="zh-TW" altLang="en-US" sz="2800" b="1" dirty="0">
                <a:solidFill>
                  <a:srgbClr val="FF0000"/>
                </a:solidFill>
                <a:ea typeface="微軟正黑體" panose="020B0604030504040204" pitchFamily="34" charset="-120"/>
                <a:cs typeface="Arial" panose="020B0604020202020204" pitchFamily="34" charset="0"/>
              </a:rPr>
              <a:t>敘明具體修改</a:t>
            </a:r>
            <a:r>
              <a:rPr lang="zh-TW" altLang="en-US" sz="2800" b="1" dirty="0" smtClean="0">
                <a:solidFill>
                  <a:srgbClr val="FF0000"/>
                </a:solidFill>
                <a:ea typeface="微軟正黑體" panose="020B0604030504040204" pitchFamily="34" charset="-120"/>
                <a:cs typeface="Arial" panose="020B0604020202020204" pitchFamily="34" charset="0"/>
              </a:rPr>
              <a:t>理由</a:t>
            </a:r>
            <a:r>
              <a:rPr lang="en-US" altLang="zh-TW" sz="2800" b="1" dirty="0" smtClean="0">
                <a:solidFill>
                  <a:srgbClr val="000000"/>
                </a:solidFill>
                <a:ea typeface="微軟正黑體" panose="020B0604030504040204" pitchFamily="34" charset="-120"/>
                <a:cs typeface="Arial" panose="020B0604020202020204" pitchFamily="34" charset="0"/>
              </a:rPr>
              <a:t>)</a:t>
            </a:r>
            <a:r>
              <a:rPr lang="zh-TW" altLang="en-US" sz="2800" b="1" dirty="0" smtClean="0">
                <a:solidFill>
                  <a:srgbClr val="000000"/>
                </a:solidFill>
                <a:ea typeface="微軟正黑體" panose="020B0604030504040204" pitchFamily="34" charset="-120"/>
                <a:cs typeface="Arial" panose="020B0604020202020204" pitchFamily="34" charset="0"/>
              </a:rPr>
              <a:t>，並</a:t>
            </a:r>
            <a:r>
              <a:rPr lang="zh-TW" altLang="en-US" sz="2800" b="1" dirty="0">
                <a:solidFill>
                  <a:srgbClr val="FF0000"/>
                </a:solidFill>
                <a:ea typeface="微軟正黑體" panose="020B0604030504040204" pitchFamily="34" charset="-120"/>
                <a:cs typeface="Arial" panose="020B0604020202020204" pitchFamily="34" charset="0"/>
              </a:rPr>
              <a:t>核</a:t>
            </a:r>
            <a:r>
              <a:rPr lang="zh-TW" altLang="en-US" sz="2800" b="1" dirty="0" smtClean="0">
                <a:solidFill>
                  <a:srgbClr val="FF0000"/>
                </a:solidFill>
                <a:ea typeface="微軟正黑體" panose="020B0604030504040204" pitchFamily="34" charset="-120"/>
                <a:cs typeface="Arial" panose="020B0604020202020204" pitchFamily="34" charset="0"/>
              </a:rPr>
              <a:t>章後發文</a:t>
            </a:r>
            <a:r>
              <a:rPr lang="zh-TW" altLang="en-US" sz="2800" b="1" dirty="0">
                <a:solidFill>
                  <a:srgbClr val="FF0000"/>
                </a:solidFill>
                <a:ea typeface="微軟正黑體" panose="020B0604030504040204" pitchFamily="34" charset="-120"/>
                <a:cs typeface="Arial" panose="020B0604020202020204" pitchFamily="34" charset="0"/>
              </a:rPr>
              <a:t>至教育部高教司</a:t>
            </a:r>
            <a:r>
              <a:rPr lang="zh-TW" altLang="en-US" sz="2800" b="1" dirty="0">
                <a:solidFill>
                  <a:srgbClr val="000000"/>
                </a:solidFill>
                <a:ea typeface="微軟正黑體" panose="020B0604030504040204" pitchFamily="34" charset="-120"/>
                <a:cs typeface="Arial" panose="020B0604020202020204" pitchFamily="34" charset="0"/>
              </a:rPr>
              <a:t>，待教育部</a:t>
            </a:r>
            <a:r>
              <a:rPr lang="zh-TW" altLang="en-US" sz="2800" b="1" dirty="0" smtClean="0">
                <a:solidFill>
                  <a:srgbClr val="000000"/>
                </a:solidFill>
                <a:ea typeface="微軟正黑體" panose="020B0604030504040204" pitchFamily="34" charset="-120"/>
                <a:cs typeface="Arial" panose="020B0604020202020204" pitchFamily="34" charset="0"/>
              </a:rPr>
              <a:t>回函後，方</a:t>
            </a:r>
            <a:r>
              <a:rPr lang="zh-TW" altLang="en-US" sz="2800" b="1" dirty="0">
                <a:solidFill>
                  <a:srgbClr val="000000"/>
                </a:solidFill>
                <a:ea typeface="微軟正黑體" panose="020B0604030504040204" pitchFamily="34" charset="-120"/>
                <a:cs typeface="Arial" panose="020B0604020202020204" pitchFamily="34" charset="0"/>
              </a:rPr>
              <a:t>可至校庫提出申請</a:t>
            </a:r>
            <a:r>
              <a:rPr lang="zh-TW" altLang="en-US" sz="2800" b="1" dirty="0" smtClean="0">
                <a:solidFill>
                  <a:srgbClr val="000000"/>
                </a:solidFill>
                <a:ea typeface="微軟正黑體" panose="020B0604030504040204" pitchFamily="34" charset="-120"/>
                <a:cs typeface="Arial" panose="020B0604020202020204" pitchFamily="34" charset="0"/>
              </a:rPr>
              <a:t>開放修改權限</a:t>
            </a:r>
            <a:r>
              <a:rPr lang="en-US" altLang="zh-TW" sz="2800" b="1" dirty="0" smtClean="0">
                <a:solidFill>
                  <a:srgbClr val="000000"/>
                </a:solidFill>
                <a:ea typeface="微軟正黑體" panose="020B0604030504040204" pitchFamily="34" charset="-120"/>
                <a:cs typeface="Arial" panose="020B0604020202020204" pitchFamily="34" charset="0"/>
              </a:rPr>
              <a:t>(</a:t>
            </a:r>
            <a:r>
              <a:rPr lang="zh-TW" altLang="en-US" sz="2800" b="1" dirty="0" smtClean="0">
                <a:solidFill>
                  <a:srgbClr val="000000"/>
                </a:solidFill>
                <a:ea typeface="微軟正黑體" panose="020B0604030504040204" pitchFamily="34" charset="-120"/>
                <a:cs typeface="Arial" panose="020B0604020202020204" pitchFamily="34" charset="0"/>
              </a:rPr>
              <a:t>系統申</a:t>
            </a:r>
            <a:r>
              <a:rPr lang="zh-TW" altLang="en-US" sz="2800" b="1" dirty="0">
                <a:solidFill>
                  <a:srgbClr val="000000"/>
                </a:solidFill>
                <a:ea typeface="微軟正黑體" panose="020B0604030504040204" pitchFamily="34" charset="-120"/>
                <a:cs typeface="Arial" panose="020B0604020202020204" pitchFamily="34" charset="0"/>
              </a:rPr>
              <a:t>請</a:t>
            </a:r>
            <a:r>
              <a:rPr lang="zh-TW" altLang="en-US" sz="2800" b="1" dirty="0" smtClean="0">
                <a:solidFill>
                  <a:srgbClr val="000000"/>
                </a:solidFill>
                <a:ea typeface="微軟正黑體" panose="020B0604030504040204" pitchFamily="34" charset="-120"/>
                <a:cs typeface="Arial" panose="020B0604020202020204" pitchFamily="34" charset="0"/>
              </a:rPr>
              <a:t>可供</a:t>
            </a:r>
            <a:r>
              <a:rPr lang="zh-TW" altLang="en-US" sz="2800" b="1" dirty="0" smtClean="0">
                <a:solidFill>
                  <a:srgbClr val="FF0000"/>
                </a:solidFill>
                <a:ea typeface="微軟正黑體" panose="020B0604030504040204" pitchFamily="34" charset="-120"/>
                <a:cs typeface="Arial" panose="020B0604020202020204" pitchFamily="34" charset="0"/>
              </a:rPr>
              <a:t>修正時間以</a:t>
            </a:r>
            <a:r>
              <a:rPr lang="en-US" altLang="zh-TW" sz="2800" b="1" dirty="0" smtClean="0">
                <a:solidFill>
                  <a:srgbClr val="FF0000"/>
                </a:solidFill>
                <a:ea typeface="微軟正黑體" panose="020B0604030504040204" pitchFamily="34" charset="-120"/>
                <a:cs typeface="Arial" panose="020B0604020202020204" pitchFamily="34" charset="0"/>
              </a:rPr>
              <a:t>2</a:t>
            </a:r>
            <a:r>
              <a:rPr lang="zh-TW" altLang="en-US" sz="2800" b="1" dirty="0" smtClean="0">
                <a:solidFill>
                  <a:srgbClr val="FF0000"/>
                </a:solidFill>
                <a:ea typeface="微軟正黑體" panose="020B0604030504040204" pitchFamily="34" charset="-120"/>
                <a:cs typeface="Arial" panose="020B0604020202020204" pitchFamily="34" charset="0"/>
              </a:rPr>
              <a:t>小時為限</a:t>
            </a:r>
            <a:r>
              <a:rPr lang="en-US" altLang="zh-TW" sz="2800" b="1" dirty="0" smtClean="0">
                <a:solidFill>
                  <a:srgbClr val="000000"/>
                </a:solidFill>
                <a:ea typeface="微軟正黑體" panose="020B0604030504040204" pitchFamily="34" charset="-120"/>
                <a:cs typeface="Arial" panose="020B0604020202020204" pitchFamily="34" charset="0"/>
              </a:rPr>
              <a:t>)</a:t>
            </a:r>
            <a:r>
              <a:rPr lang="zh-TW" altLang="en-US" sz="2800" b="1" dirty="0" smtClean="0">
                <a:solidFill>
                  <a:srgbClr val="000000"/>
                </a:solidFill>
                <a:ea typeface="微軟正黑體" panose="020B0604030504040204" pitchFamily="34" charset="-120"/>
                <a:cs typeface="Arial" panose="020B0604020202020204" pitchFamily="34" charset="0"/>
              </a:rPr>
              <a:t>。</a:t>
            </a:r>
            <a:endParaRPr lang="en-US" altLang="zh-TW" sz="2800" b="1" dirty="0" smtClean="0">
              <a:solidFill>
                <a:srgbClr val="000000"/>
              </a:solidFill>
              <a:ea typeface="微軟正黑體" panose="020B0604030504040204" pitchFamily="34" charset="-120"/>
              <a:cs typeface="Arial" panose="020B0604020202020204" pitchFamily="34" charset="0"/>
            </a:endParaRPr>
          </a:p>
          <a:p>
            <a:pPr>
              <a:lnSpc>
                <a:spcPts val="4000"/>
              </a:lnSpc>
              <a:spcBef>
                <a:spcPct val="0"/>
              </a:spcBef>
              <a:buNone/>
            </a:pPr>
            <a:r>
              <a:rPr lang="en-US" altLang="zh-TW" sz="2800" b="1" dirty="0">
                <a:solidFill>
                  <a:srgbClr val="FF0000"/>
                </a:solidFill>
                <a:ea typeface="微軟正黑體" panose="020B0604030504040204" pitchFamily="34" charset="-120"/>
                <a:cs typeface="Arial" panose="020B0604020202020204" pitchFamily="34" charset="0"/>
              </a:rPr>
              <a:t>※</a:t>
            </a:r>
            <a:r>
              <a:rPr lang="zh-TW" altLang="en-US" sz="2800" b="1" dirty="0">
                <a:solidFill>
                  <a:srgbClr val="000000"/>
                </a:solidFill>
                <a:ea typeface="微軟正黑體" panose="020B0604030504040204" pitchFamily="34" charset="-120"/>
                <a:cs typeface="Arial" panose="020B0604020202020204" pitchFamily="34" charset="0"/>
              </a:rPr>
              <a:t>修正申請對照表之</a:t>
            </a:r>
            <a:r>
              <a:rPr lang="zh-TW" altLang="en-US" sz="2800" b="1" dirty="0">
                <a:solidFill>
                  <a:srgbClr val="0000FF"/>
                </a:solidFill>
                <a:ea typeface="微軟正黑體" panose="020B0604030504040204" pitchFamily="34" charset="-120"/>
                <a:cs typeface="Arial" panose="020B0604020202020204" pitchFamily="34" charset="0"/>
              </a:rPr>
              <a:t>「</a:t>
            </a:r>
            <a:r>
              <a:rPr lang="zh-TW" altLang="zh-TW" sz="2800" b="1" dirty="0">
                <a:solidFill>
                  <a:srgbClr val="0000FF"/>
                </a:solidFill>
                <a:ea typeface="微軟正黑體" panose="020B0604030504040204" pitchFamily="34" charset="-120"/>
                <a:cs typeface="Arial" panose="020B0604020202020204" pitchFamily="34" charset="0"/>
              </a:rPr>
              <a:t>學校未來如何提升填報資料庫正確性及完整性之策略</a:t>
            </a:r>
            <a:r>
              <a:rPr lang="zh-TW" altLang="en-US" sz="2800" b="1" dirty="0">
                <a:solidFill>
                  <a:srgbClr val="0000FF"/>
                </a:solidFill>
                <a:ea typeface="微軟正黑體" panose="020B0604030504040204" pitchFamily="34" charset="-120"/>
                <a:cs typeface="Arial" panose="020B0604020202020204" pitchFamily="34" charset="0"/>
              </a:rPr>
              <a:t>」</a:t>
            </a:r>
            <a:r>
              <a:rPr lang="zh-TW" altLang="zh-TW" sz="2800" b="1" dirty="0">
                <a:solidFill>
                  <a:srgbClr val="FF0000"/>
                </a:solidFill>
                <a:ea typeface="微軟正黑體" panose="020B0604030504040204" pitchFamily="34" charset="-120"/>
                <a:cs typeface="Arial" panose="020B0604020202020204" pitchFamily="34" charset="0"/>
              </a:rPr>
              <a:t>至少</a:t>
            </a:r>
            <a:r>
              <a:rPr lang="en-US" altLang="zh-TW" sz="2800" b="1" dirty="0">
                <a:solidFill>
                  <a:srgbClr val="FF0000"/>
                </a:solidFill>
                <a:ea typeface="微軟正黑體" panose="020B0604030504040204" pitchFamily="34" charset="-120"/>
                <a:cs typeface="Arial" panose="020B0604020202020204" pitchFamily="34" charset="0"/>
              </a:rPr>
              <a:t>100</a:t>
            </a:r>
            <a:r>
              <a:rPr lang="zh-TW" altLang="zh-TW" sz="2800" b="1" dirty="0">
                <a:solidFill>
                  <a:srgbClr val="FF0000"/>
                </a:solidFill>
                <a:ea typeface="微軟正黑體" panose="020B0604030504040204" pitchFamily="34" charset="-120"/>
                <a:cs typeface="Arial" panose="020B0604020202020204" pitchFamily="34" charset="0"/>
              </a:rPr>
              <a:t>字</a:t>
            </a:r>
            <a:r>
              <a:rPr lang="zh-TW" altLang="en-US" sz="2800" b="1" dirty="0" smtClean="0">
                <a:solidFill>
                  <a:srgbClr val="0000FF"/>
                </a:solidFill>
                <a:ea typeface="微軟正黑體" panose="020B0604030504040204" pitchFamily="34" charset="-120"/>
                <a:cs typeface="Arial" panose="020B0604020202020204" pitchFamily="34" charset="0"/>
              </a:rPr>
              <a:t>。</a:t>
            </a:r>
            <a:endParaRPr lang="zh-TW" altLang="en-US" sz="2800" b="1" dirty="0">
              <a:solidFill>
                <a:srgbClr val="0000FF"/>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2384138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2" y="6174"/>
            <a:ext cx="7094837"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2.7 </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修正申請</a:t>
            </a:r>
            <a:endPar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4" name="文字方塊 27"/>
          <p:cNvSpPr txBox="1">
            <a:spLocks noChangeArrowheads="1"/>
          </p:cNvSpPr>
          <p:nvPr/>
        </p:nvSpPr>
        <p:spPr bwMode="auto">
          <a:xfrm>
            <a:off x="360752" y="667462"/>
            <a:ext cx="881976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50000"/>
              </a:lnSpc>
              <a:spcBef>
                <a:spcPct val="0"/>
              </a:spcBef>
              <a:buNone/>
            </a:pPr>
            <a:r>
              <a:rPr lang="zh-TW" altLang="en-US" sz="2800" b="1" dirty="0" smtClean="0">
                <a:solidFill>
                  <a:srgbClr val="FF0000"/>
                </a:solidFill>
                <a:ea typeface="微軟正黑體" panose="020B0604030504040204" pitchFamily="34" charset="-120"/>
                <a:cs typeface="Arial" panose="020B0604020202020204" pitchFamily="34" charset="0"/>
              </a:rPr>
              <a:t>填寫「修正申請對照表」</a:t>
            </a:r>
            <a:endParaRPr lang="en-US" altLang="zh-TW" sz="2800" b="1" dirty="0" smtClean="0">
              <a:solidFill>
                <a:srgbClr val="FF0000"/>
              </a:solidFill>
              <a:ea typeface="微軟正黑體" panose="020B0604030504040204" pitchFamily="34" charset="-120"/>
              <a:cs typeface="Arial" panose="020B0604020202020204" pitchFamily="34" charset="0"/>
            </a:endParaRPr>
          </a:p>
          <a:p>
            <a:pPr marL="514350" indent="-514350">
              <a:lnSpc>
                <a:spcPct val="150000"/>
              </a:lnSpc>
              <a:spcBef>
                <a:spcPct val="0"/>
              </a:spcBef>
              <a:buClr>
                <a:srgbClr val="000000"/>
              </a:buClr>
              <a:buFont typeface="Wingdings" panose="05000000000000000000" pitchFamily="2" charset="2"/>
              <a:buChar char="l"/>
            </a:pPr>
            <a:r>
              <a:rPr lang="zh-TW" altLang="en-US" sz="2800" b="1" dirty="0">
                <a:solidFill>
                  <a:srgbClr val="000000"/>
                </a:solidFill>
                <a:ea typeface="微軟正黑體" panose="020B0604030504040204" pitchFamily="34" charset="-120"/>
                <a:cs typeface="Arial" panose="020B0604020202020204" pitchFamily="34" charset="0"/>
              </a:rPr>
              <a:t>「修正申請對照表</a:t>
            </a:r>
            <a:r>
              <a:rPr lang="zh-TW" altLang="en-US" sz="2800" b="1" dirty="0" smtClean="0">
                <a:solidFill>
                  <a:srgbClr val="000000"/>
                </a:solidFill>
                <a:ea typeface="微軟正黑體" panose="020B0604030504040204" pitchFamily="34" charset="-120"/>
                <a:cs typeface="Arial" panose="020B0604020202020204" pitchFamily="34" charset="0"/>
              </a:rPr>
              <a:t>」格式可由修正申請系統內</a:t>
            </a:r>
            <a:endParaRPr lang="en-US" altLang="zh-TW" sz="2800" b="1" dirty="0" smtClean="0">
              <a:solidFill>
                <a:srgbClr val="000000"/>
              </a:solidFill>
              <a:ea typeface="微軟正黑體" panose="020B0604030504040204" pitchFamily="34" charset="-120"/>
              <a:cs typeface="Arial" panose="020B0604020202020204" pitchFamily="34" charset="0"/>
            </a:endParaRPr>
          </a:p>
          <a:p>
            <a:pPr lvl="1" indent="0">
              <a:lnSpc>
                <a:spcPct val="150000"/>
              </a:lnSpc>
              <a:spcBef>
                <a:spcPct val="0"/>
              </a:spcBef>
              <a:buClr>
                <a:srgbClr val="000000"/>
              </a:buClr>
              <a:buNone/>
            </a:pPr>
            <a:r>
              <a:rPr lang="en-US" altLang="zh-TW" b="1" u="heavy" dirty="0" smtClean="0">
                <a:solidFill>
                  <a:srgbClr val="0000FF"/>
                </a:solidFill>
                <a:ea typeface="微軟正黑體" panose="020B0604030504040204" pitchFamily="34" charset="-120"/>
                <a:cs typeface="Arial" panose="020B0604020202020204" pitchFamily="34" charset="0"/>
              </a:rPr>
              <a:t>【</a:t>
            </a:r>
            <a:r>
              <a:rPr lang="zh-TW" altLang="en-US" b="1" u="heavy" dirty="0" smtClean="0">
                <a:solidFill>
                  <a:srgbClr val="0000FF"/>
                </a:solidFill>
                <a:ea typeface="微軟正黑體" panose="020B0604030504040204" pitchFamily="34" charset="-120"/>
                <a:cs typeface="Arial" panose="020B0604020202020204" pitchFamily="34" charset="0"/>
              </a:rPr>
              <a:t>常用</a:t>
            </a:r>
            <a:r>
              <a:rPr lang="en-US" altLang="zh-TW" b="1" u="heavy" dirty="0" smtClean="0">
                <a:solidFill>
                  <a:srgbClr val="0000FF"/>
                </a:solidFill>
                <a:ea typeface="微軟正黑體" panose="020B0604030504040204" pitchFamily="34" charset="-120"/>
                <a:cs typeface="Arial" panose="020B0604020202020204" pitchFamily="34" charset="0"/>
              </a:rPr>
              <a:t>】</a:t>
            </a:r>
            <a:r>
              <a:rPr lang="zh-TW" altLang="en-US" b="1" u="heavy" dirty="0" smtClean="0">
                <a:solidFill>
                  <a:srgbClr val="0000FF"/>
                </a:solidFill>
                <a:ea typeface="微軟正黑體" panose="020B0604030504040204" pitchFamily="34" charset="-120"/>
                <a:cs typeface="Arial" panose="020B0604020202020204" pitchFamily="34" charset="0"/>
              </a:rPr>
              <a:t>校庫修正申請對照表</a:t>
            </a:r>
            <a:r>
              <a:rPr lang="zh-TW" altLang="en-US" b="1" dirty="0" smtClean="0">
                <a:solidFill>
                  <a:srgbClr val="000000"/>
                </a:solidFill>
                <a:ea typeface="微軟正黑體" panose="020B0604030504040204" pitchFamily="34" charset="-120"/>
                <a:cs typeface="Arial" panose="020B0604020202020204" pitchFamily="34" charset="0"/>
              </a:rPr>
              <a:t>連結下載</a:t>
            </a:r>
            <a:r>
              <a:rPr lang="zh-TW" altLang="en-US" sz="2400" b="1" dirty="0" smtClean="0">
                <a:solidFill>
                  <a:srgbClr val="000000"/>
                </a:solidFill>
                <a:ea typeface="微軟正黑體" panose="020B0604030504040204" pitchFamily="34" charset="-120"/>
                <a:cs typeface="Arial" panose="020B0604020202020204" pitchFamily="34" charset="0"/>
              </a:rPr>
              <a:t>            </a:t>
            </a:r>
            <a:endParaRPr lang="zh-TW" altLang="en-US" sz="2400" b="1" dirty="0">
              <a:solidFill>
                <a:srgbClr val="000000"/>
              </a:solidFill>
              <a:ea typeface="微軟正黑體" panose="020B0604030504040204" pitchFamily="34" charset="-120"/>
              <a:cs typeface="Arial" panose="020B0604020202020204" pitchFamily="34" charset="0"/>
            </a:endParaRPr>
          </a:p>
        </p:txBody>
      </p:sp>
      <p:grpSp>
        <p:nvGrpSpPr>
          <p:cNvPr id="14" name="群組 13"/>
          <p:cNvGrpSpPr/>
          <p:nvPr/>
        </p:nvGrpSpPr>
        <p:grpSpPr>
          <a:xfrm>
            <a:off x="24939" y="2703878"/>
            <a:ext cx="4625380" cy="3718999"/>
            <a:chOff x="24939" y="2951018"/>
            <a:chExt cx="4625380" cy="3718999"/>
          </a:xfrm>
        </p:grpSpPr>
        <p:pic>
          <p:nvPicPr>
            <p:cNvPr id="8" name="圖片 7"/>
            <p:cNvPicPr>
              <a:picLocks noChangeAspect="1"/>
            </p:cNvPicPr>
            <p:nvPr/>
          </p:nvPicPr>
          <p:blipFill>
            <a:blip r:embed="rId3"/>
            <a:stretch>
              <a:fillRect/>
            </a:stretch>
          </p:blipFill>
          <p:spPr>
            <a:xfrm>
              <a:off x="24939" y="2951018"/>
              <a:ext cx="4625380" cy="3577180"/>
            </a:xfrm>
            <a:prstGeom prst="rect">
              <a:avLst/>
            </a:prstGeom>
          </p:spPr>
        </p:pic>
        <p:sp>
          <p:nvSpPr>
            <p:cNvPr id="2" name="文字方塊 1"/>
            <p:cNvSpPr txBox="1"/>
            <p:nvPr/>
          </p:nvSpPr>
          <p:spPr>
            <a:xfrm>
              <a:off x="1957756" y="6393018"/>
              <a:ext cx="577402" cy="276999"/>
            </a:xfrm>
            <a:prstGeom prst="rect">
              <a:avLst/>
            </a:prstGeom>
            <a:solidFill>
              <a:srgbClr val="B2DE82"/>
            </a:solidFill>
            <a:ln>
              <a:noFill/>
            </a:ln>
          </p:spPr>
          <p:txBody>
            <a:bodyPr wrap="none" rtlCol="0">
              <a:spAutoFit/>
            </a:bodyPr>
            <a:lstStyle/>
            <a:p>
              <a:r>
                <a:rPr lang="zh-TW" altLang="en-US"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16" name="群組 15"/>
          <p:cNvGrpSpPr/>
          <p:nvPr/>
        </p:nvGrpSpPr>
        <p:grpSpPr>
          <a:xfrm>
            <a:off x="4687604" y="2698885"/>
            <a:ext cx="4422371" cy="3674314"/>
            <a:chOff x="4687604" y="2946025"/>
            <a:chExt cx="4422371" cy="3674314"/>
          </a:xfrm>
          <a:solidFill>
            <a:srgbClr val="FFC000"/>
          </a:solidFill>
        </p:grpSpPr>
        <p:pic>
          <p:nvPicPr>
            <p:cNvPr id="15" name="圖片 14"/>
            <p:cNvPicPr>
              <a:picLocks noChangeAspect="1"/>
            </p:cNvPicPr>
            <p:nvPr/>
          </p:nvPicPr>
          <p:blipFill>
            <a:blip r:embed="rId4"/>
            <a:stretch>
              <a:fillRect/>
            </a:stretch>
          </p:blipFill>
          <p:spPr>
            <a:xfrm>
              <a:off x="4687604" y="2946025"/>
              <a:ext cx="4422371" cy="3386018"/>
            </a:xfrm>
            <a:prstGeom prst="rect">
              <a:avLst/>
            </a:prstGeom>
            <a:grpFill/>
            <a:ln>
              <a:noFill/>
            </a:ln>
          </p:spPr>
        </p:pic>
        <p:sp>
          <p:nvSpPr>
            <p:cNvPr id="10" name="文字方塊 9"/>
            <p:cNvSpPr txBox="1"/>
            <p:nvPr/>
          </p:nvSpPr>
          <p:spPr>
            <a:xfrm>
              <a:off x="6812446" y="6343340"/>
              <a:ext cx="577402" cy="276999"/>
            </a:xfrm>
            <a:prstGeom prst="rect">
              <a:avLst/>
            </a:prstGeom>
            <a:solidFill>
              <a:srgbClr val="B2DE82"/>
            </a:solidFill>
            <a:ln>
              <a:noFill/>
            </a:ln>
          </p:spPr>
          <p:txBody>
            <a:bodyPr wrap="none" rtlCol="0">
              <a:spAutoFit/>
            </a:bodyPr>
            <a:lstStyle/>
            <a:p>
              <a:r>
                <a:rPr lang="zh-TW" altLang="en-US"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38353012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76" y="6174"/>
            <a:ext cx="7094837"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2.8 </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修正申請</a:t>
            </a:r>
            <a:endPar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5" name="文字方塊 27"/>
          <p:cNvSpPr txBox="1">
            <a:spLocks noChangeArrowheads="1"/>
          </p:cNvSpPr>
          <p:nvPr/>
        </p:nvSpPr>
        <p:spPr bwMode="auto">
          <a:xfrm>
            <a:off x="266007" y="853273"/>
            <a:ext cx="8673649" cy="4837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lnSpc>
                <a:spcPts val="3000"/>
              </a:lnSpc>
              <a:spcBef>
                <a:spcPts val="600"/>
              </a:spcBef>
              <a:spcAft>
                <a:spcPts val="600"/>
              </a:spcAft>
              <a:buFont typeface="Wingdings" panose="05000000000000000000" pitchFamily="2" charset="2"/>
              <a:buChar char="l"/>
            </a:pPr>
            <a:r>
              <a:rPr lang="zh-TW" altLang="en-US" sz="2400" b="1" dirty="0" smtClean="0">
                <a:solidFill>
                  <a:srgbClr val="000000"/>
                </a:solidFill>
                <a:ea typeface="微軟正黑體" panose="020B0604030504040204" pitchFamily="34" charset="-120"/>
                <a:cs typeface="Arial" panose="020B0604020202020204" pitchFamily="34" charset="0"/>
              </a:rPr>
              <a:t>修正</a:t>
            </a:r>
            <a:r>
              <a:rPr lang="zh-TW" altLang="en-US" sz="2400" b="1" dirty="0">
                <a:solidFill>
                  <a:srgbClr val="000000"/>
                </a:solidFill>
                <a:ea typeface="微軟正黑體" panose="020B0604030504040204" pitchFamily="34" charset="-120"/>
                <a:cs typeface="Arial" panose="020B0604020202020204" pitchFamily="34" charset="0"/>
              </a:rPr>
              <a:t>申請涉及計畫</a:t>
            </a:r>
            <a:r>
              <a:rPr lang="en-US" altLang="zh-TW"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包含學術研究、產學合作等</a:t>
            </a:r>
            <a:r>
              <a:rPr lang="en-US" altLang="zh-TW" sz="2400" b="1" dirty="0">
                <a:solidFill>
                  <a:srgbClr val="00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經費等</a:t>
            </a:r>
            <a:r>
              <a:rPr lang="zh-TW" altLang="en-US" sz="2400" b="1" dirty="0" smtClean="0">
                <a:solidFill>
                  <a:srgbClr val="000000"/>
                </a:solidFill>
                <a:ea typeface="微軟正黑體" panose="020B0604030504040204" pitchFamily="34" charset="-120"/>
                <a:cs typeface="Arial" panose="020B0604020202020204" pitchFamily="34" charset="0"/>
              </a:rPr>
              <a:t>數據：</a:t>
            </a:r>
            <a:endParaRPr lang="en-US" altLang="zh-TW" sz="2400" b="1" dirty="0" smtClean="0">
              <a:solidFill>
                <a:srgbClr val="000000"/>
              </a:solidFill>
              <a:ea typeface="微軟正黑體" panose="020B0604030504040204" pitchFamily="34" charset="-120"/>
              <a:cs typeface="Arial" panose="020B0604020202020204" pitchFamily="34" charset="0"/>
            </a:endParaRPr>
          </a:p>
          <a:p>
            <a:pPr marL="1200150" lvl="1" indent="-457200">
              <a:lnSpc>
                <a:spcPts val="3000"/>
              </a:lnSpc>
              <a:spcBef>
                <a:spcPts val="600"/>
              </a:spcBef>
              <a:spcAft>
                <a:spcPts val="600"/>
              </a:spcAft>
              <a:buFont typeface="+mj-lt"/>
              <a:buAutoNum type="arabicPeriod"/>
            </a:pPr>
            <a:r>
              <a:rPr lang="zh-TW" altLang="en-US" sz="2400" b="1" dirty="0" smtClean="0">
                <a:solidFill>
                  <a:srgbClr val="000000"/>
                </a:solidFill>
                <a:ea typeface="微軟正黑體" panose="020B0604030504040204" pitchFamily="34" charset="-120"/>
                <a:cs typeface="Arial" panose="020B0604020202020204" pitchFamily="34" charset="0"/>
              </a:rPr>
              <a:t>提出</a:t>
            </a:r>
            <a:r>
              <a:rPr lang="zh-TW" altLang="en-US" sz="2400" b="1" dirty="0">
                <a:solidFill>
                  <a:srgbClr val="FF0000"/>
                </a:solidFill>
                <a:ea typeface="微軟正黑體" panose="020B0604030504040204" pitchFamily="34" charset="-120"/>
                <a:cs typeface="Arial" panose="020B0604020202020204" pitchFamily="34" charset="0"/>
              </a:rPr>
              <a:t>核章之修正前後對照表</a:t>
            </a:r>
            <a:r>
              <a:rPr lang="zh-TW" altLang="en-US" sz="2400" b="1" dirty="0">
                <a:solidFill>
                  <a:srgbClr val="000000"/>
                </a:solidFill>
                <a:ea typeface="微軟正黑體" panose="020B0604030504040204" pitchFamily="34" charset="-120"/>
                <a:cs typeface="Arial" panose="020B0604020202020204" pitchFamily="34" charset="0"/>
              </a:rPr>
              <a:t>及相關佐證</a:t>
            </a:r>
            <a:r>
              <a:rPr lang="zh-TW" altLang="en-US" sz="2400" b="1" dirty="0" smtClean="0">
                <a:solidFill>
                  <a:srgbClr val="000000"/>
                </a:solidFill>
                <a:ea typeface="微軟正黑體" panose="020B0604030504040204" pitchFamily="34" charset="-120"/>
                <a:cs typeface="Arial" panose="020B0604020202020204" pitchFamily="34" charset="0"/>
              </a:rPr>
              <a:t>資料</a:t>
            </a:r>
            <a:endParaRPr lang="en-US" altLang="zh-TW" sz="2400" b="1" dirty="0" smtClean="0">
              <a:solidFill>
                <a:srgbClr val="000000"/>
              </a:solidFill>
              <a:ea typeface="微軟正黑體" panose="020B0604030504040204" pitchFamily="34" charset="-120"/>
              <a:cs typeface="Arial" panose="020B0604020202020204" pitchFamily="34" charset="0"/>
            </a:endParaRPr>
          </a:p>
          <a:p>
            <a:pPr marL="1200150" lvl="1" indent="-457200">
              <a:lnSpc>
                <a:spcPts val="3000"/>
              </a:lnSpc>
              <a:spcBef>
                <a:spcPts val="600"/>
              </a:spcBef>
              <a:spcAft>
                <a:spcPts val="600"/>
              </a:spcAft>
              <a:buFont typeface="+mj-lt"/>
              <a:buAutoNum type="arabicPeriod"/>
            </a:pPr>
            <a:r>
              <a:rPr lang="zh-TW" altLang="en-US" sz="2400" b="1" dirty="0" smtClean="0">
                <a:solidFill>
                  <a:srgbClr val="000000"/>
                </a:solidFill>
                <a:ea typeface="微軟正黑體" panose="020B0604030504040204" pitchFamily="34" charset="-120"/>
                <a:cs typeface="Arial" panose="020B0604020202020204" pitchFamily="34" charset="0"/>
              </a:rPr>
              <a:t>對照表上請</a:t>
            </a:r>
            <a:r>
              <a:rPr lang="zh-TW" altLang="en-US" sz="2400" b="1" dirty="0">
                <a:solidFill>
                  <a:srgbClr val="000000"/>
                </a:solidFill>
                <a:ea typeface="微軟正黑體" panose="020B0604030504040204" pitchFamily="34" charset="-120"/>
                <a:cs typeface="Arial" panose="020B0604020202020204" pitchFamily="34" charset="0"/>
              </a:rPr>
              <a:t>臚列出</a:t>
            </a:r>
            <a:r>
              <a:rPr lang="zh-TW" altLang="en-US" sz="2400" b="1" dirty="0">
                <a:solidFill>
                  <a:srgbClr val="FF0000"/>
                </a:solidFill>
                <a:ea typeface="微軟正黑體" panose="020B0604030504040204" pitchFamily="34" charset="-120"/>
                <a:cs typeface="Arial" panose="020B0604020202020204" pitchFamily="34" charset="0"/>
              </a:rPr>
              <a:t>修改</a:t>
            </a:r>
            <a:r>
              <a:rPr lang="zh-TW" altLang="en-US" sz="2400" b="1" dirty="0" smtClean="0">
                <a:solidFill>
                  <a:srgbClr val="FF0000"/>
                </a:solidFill>
                <a:ea typeface="微軟正黑體" panose="020B0604030504040204" pitchFamily="34" charset="-120"/>
                <a:cs typeface="Arial" panose="020B0604020202020204" pitchFamily="34" charset="0"/>
              </a:rPr>
              <a:t>前、後</a:t>
            </a:r>
            <a:r>
              <a:rPr lang="zh-TW" altLang="en-US" sz="2400" b="1" dirty="0">
                <a:solidFill>
                  <a:srgbClr val="FF0000"/>
                </a:solidFill>
                <a:ea typeface="微軟正黑體" panose="020B0604030504040204" pitchFamily="34" charset="-120"/>
                <a:cs typeface="Arial" panose="020B0604020202020204" pitchFamily="34" charset="0"/>
              </a:rPr>
              <a:t>的計畫明細與</a:t>
            </a:r>
            <a:r>
              <a:rPr lang="zh-TW" altLang="en-US" sz="2400" b="1" dirty="0" smtClean="0">
                <a:solidFill>
                  <a:srgbClr val="FF0000"/>
                </a:solidFill>
                <a:ea typeface="微軟正黑體" panose="020B0604030504040204" pitchFamily="34" charset="-120"/>
                <a:cs typeface="Arial" panose="020B0604020202020204" pitchFamily="34" charset="0"/>
              </a:rPr>
              <a:t>經費數據</a:t>
            </a:r>
            <a:endParaRPr lang="en-US" altLang="zh-TW" sz="2400" b="1" dirty="0" smtClean="0">
              <a:solidFill>
                <a:srgbClr val="FF0000"/>
              </a:solidFill>
              <a:ea typeface="微軟正黑體" panose="020B0604030504040204" pitchFamily="34" charset="-120"/>
              <a:cs typeface="Arial" panose="020B0604020202020204" pitchFamily="34" charset="0"/>
            </a:endParaRPr>
          </a:p>
          <a:p>
            <a:pPr marL="1200150" lvl="1" indent="-457200">
              <a:lnSpc>
                <a:spcPts val="3000"/>
              </a:lnSpc>
              <a:spcBef>
                <a:spcPts val="600"/>
              </a:spcBef>
              <a:spcAft>
                <a:spcPts val="600"/>
              </a:spcAft>
              <a:buClr>
                <a:srgbClr val="000000"/>
              </a:buClr>
              <a:buFont typeface="+mj-lt"/>
              <a:buAutoNum type="arabicPeriod"/>
            </a:pPr>
            <a:r>
              <a:rPr lang="zh-TW" altLang="en-US" sz="2400" b="1" dirty="0" smtClean="0">
                <a:solidFill>
                  <a:srgbClr val="FF0000"/>
                </a:solidFill>
                <a:ea typeface="微軟正黑體" panose="020B0604030504040204" pitchFamily="34" charset="-120"/>
                <a:cs typeface="Arial" panose="020B0604020202020204" pitchFamily="34" charset="0"/>
              </a:rPr>
              <a:t>敘明</a:t>
            </a:r>
            <a:r>
              <a:rPr lang="zh-TW" altLang="en-US" sz="2400" b="1" dirty="0" smtClean="0">
                <a:solidFill>
                  <a:srgbClr val="000000"/>
                </a:solidFill>
                <a:ea typeface="微軟正黑體" panose="020B0604030504040204" pitchFamily="34" charset="-120"/>
                <a:cs typeface="Arial" panose="020B0604020202020204" pitchFamily="34" charset="0"/>
              </a:rPr>
              <a:t>係</a:t>
            </a:r>
            <a:r>
              <a:rPr lang="zh-TW" altLang="en-US" sz="2400" b="1" dirty="0">
                <a:solidFill>
                  <a:srgbClr val="000000"/>
                </a:solidFill>
                <a:ea typeface="微軟正黑體" panose="020B0604030504040204" pitchFamily="34" charset="-120"/>
                <a:cs typeface="Arial" panose="020B0604020202020204" pitchFamily="34" charset="0"/>
              </a:rPr>
              <a:t>依據表冊何項</a:t>
            </a:r>
            <a:r>
              <a:rPr lang="zh-TW" altLang="en-US" sz="2400" b="1" dirty="0">
                <a:solidFill>
                  <a:srgbClr val="FF0000"/>
                </a:solidFill>
                <a:ea typeface="微軟正黑體" panose="020B0604030504040204" pitchFamily="34" charset="-120"/>
                <a:cs typeface="Arial" panose="020B0604020202020204" pitchFamily="34" charset="0"/>
              </a:rPr>
              <a:t>定義</a:t>
            </a:r>
            <a:r>
              <a:rPr lang="zh-TW" altLang="en-US" sz="2400" b="1" dirty="0">
                <a:solidFill>
                  <a:srgbClr val="000000"/>
                </a:solidFill>
                <a:ea typeface="微軟正黑體" panose="020B0604030504040204" pitchFamily="34" charset="-120"/>
                <a:cs typeface="Arial" panose="020B0604020202020204" pitchFamily="34" charset="0"/>
              </a:rPr>
              <a:t>而</a:t>
            </a:r>
            <a:r>
              <a:rPr lang="zh-TW" altLang="en-US" sz="2400" b="1" dirty="0" smtClean="0">
                <a:solidFill>
                  <a:srgbClr val="000000"/>
                </a:solidFill>
                <a:ea typeface="微軟正黑體" panose="020B0604030504040204" pitchFamily="34" charset="-120"/>
                <a:cs typeface="Arial" panose="020B0604020202020204" pitchFamily="34" charset="0"/>
              </a:rPr>
              <a:t>修正</a:t>
            </a:r>
            <a:endParaRPr lang="en-US" altLang="zh-TW" sz="2400" b="1" dirty="0">
              <a:solidFill>
                <a:srgbClr val="000000"/>
              </a:solidFill>
              <a:ea typeface="微軟正黑體" panose="020B0604030504040204" pitchFamily="34" charset="-120"/>
              <a:cs typeface="Arial" panose="020B0604020202020204" pitchFamily="34" charset="0"/>
            </a:endParaRPr>
          </a:p>
          <a:p>
            <a:pPr>
              <a:lnSpc>
                <a:spcPts val="3000"/>
              </a:lnSpc>
              <a:spcBef>
                <a:spcPts val="600"/>
              </a:spcBef>
              <a:spcAft>
                <a:spcPts val="600"/>
              </a:spcAft>
              <a:buFontTx/>
              <a:buNone/>
            </a:pPr>
            <a:r>
              <a:rPr lang="zh-TW" altLang="zh-TW" sz="2400" b="1" dirty="0" smtClean="0">
                <a:solidFill>
                  <a:srgbClr val="000000"/>
                </a:solidFill>
                <a:ea typeface="微軟正黑體" panose="020B0604030504040204" pitchFamily="34" charset="-120"/>
                <a:cs typeface="Arial" panose="020B0604020202020204" pitchFamily="34" charset="0"/>
              </a:rPr>
              <a:t>【</a:t>
            </a:r>
            <a:r>
              <a:rPr lang="zh-TW" altLang="zh-TW" sz="2400" b="1" dirty="0">
                <a:solidFill>
                  <a:srgbClr val="000000"/>
                </a:solidFill>
                <a:ea typeface="微軟正黑體" panose="020B0604030504040204" pitchFamily="34" charset="-120"/>
                <a:cs typeface="Arial" panose="020B0604020202020204" pitchFamily="34" charset="0"/>
              </a:rPr>
              <a:t>範例</a:t>
            </a:r>
            <a:r>
              <a:rPr lang="zh-TW" altLang="zh-TW" sz="2400" b="1" dirty="0" smtClean="0">
                <a:solidFill>
                  <a:srgbClr val="000000"/>
                </a:solidFill>
                <a:ea typeface="微軟正黑體" panose="020B0604030504040204" pitchFamily="34" charset="-120"/>
                <a:cs typeface="Arial" panose="020B0604020202020204" pitchFamily="34" charset="0"/>
              </a:rPr>
              <a:t>】</a:t>
            </a:r>
            <a:endParaRPr lang="en-US" altLang="zh-TW" sz="2400" b="1" dirty="0">
              <a:solidFill>
                <a:srgbClr val="000000"/>
              </a:solidFill>
              <a:ea typeface="微軟正黑體" panose="020B0604030504040204" pitchFamily="34" charset="-120"/>
              <a:cs typeface="Arial" panose="020B0604020202020204" pitchFamily="34" charset="0"/>
            </a:endParaRPr>
          </a:p>
          <a:p>
            <a:pPr marL="457200" indent="-457200">
              <a:lnSpc>
                <a:spcPts val="3000"/>
              </a:lnSpc>
              <a:spcBef>
                <a:spcPts val="600"/>
              </a:spcBef>
              <a:spcAft>
                <a:spcPts val="600"/>
              </a:spcAft>
              <a:buFont typeface="+mj-lt"/>
              <a:buAutoNum type="alphaUcPeriod"/>
            </a:pPr>
            <a:r>
              <a:rPr lang="zh-TW" altLang="zh-TW" sz="2400" b="1" dirty="0" smtClean="0">
                <a:solidFill>
                  <a:srgbClr val="000000"/>
                </a:solidFill>
                <a:ea typeface="微軟正黑體" panose="020B0604030504040204" pitchFamily="34" charset="-120"/>
                <a:cs typeface="Arial" panose="020B0604020202020204" pitchFamily="34" charset="0"/>
              </a:rPr>
              <a:t>企業</a:t>
            </a:r>
            <a:r>
              <a:rPr lang="zh-TW" altLang="zh-TW" sz="2400" b="1" dirty="0">
                <a:solidFill>
                  <a:srgbClr val="000000"/>
                </a:solidFill>
                <a:ea typeface="微軟正黑體" panose="020B0604030504040204" pitchFamily="34" charset="-120"/>
                <a:cs typeface="Arial" panose="020B0604020202020204" pitchFamily="34" charset="0"/>
              </a:rPr>
              <a:t>部門資助產學合作計畫，有一件「</a:t>
            </a:r>
            <a:r>
              <a:rPr lang="zh-TW" altLang="zh-TW" sz="2400" b="1" u="sng" dirty="0">
                <a:solidFill>
                  <a:srgbClr val="000000"/>
                </a:solidFill>
                <a:ea typeface="微軟正黑體" panose="020B0604030504040204" pitchFamily="34" charset="-120"/>
                <a:cs typeface="Arial" panose="020B0604020202020204" pitchFamily="34" charset="0"/>
              </a:rPr>
              <a:t>光纖有線電視與光通訊產學聯盟計畫案</a:t>
            </a:r>
            <a:r>
              <a:rPr lang="zh-TW" altLang="zh-TW" sz="2400" b="1" dirty="0">
                <a:solidFill>
                  <a:srgbClr val="000000"/>
                </a:solidFill>
                <a:ea typeface="微軟正黑體" panose="020B0604030504040204" pitchFamily="34" charset="-120"/>
                <a:cs typeface="Arial" panose="020B0604020202020204" pitchFamily="34" charset="0"/>
              </a:rPr>
              <a:t>」金額填報有誤</a:t>
            </a:r>
            <a:r>
              <a:rPr lang="en-US" altLang="zh-TW" sz="2400" b="1" dirty="0">
                <a:solidFill>
                  <a:srgbClr val="000000"/>
                </a:solidFill>
                <a:ea typeface="微軟正黑體" panose="020B0604030504040204" pitchFamily="34" charset="-120"/>
                <a:cs typeface="Arial" panose="020B0604020202020204" pitchFamily="34" charset="0"/>
              </a:rPr>
              <a:t>(</a:t>
            </a:r>
            <a:r>
              <a:rPr lang="zh-TW" altLang="zh-TW" sz="2400" b="1" u="sng" dirty="0">
                <a:solidFill>
                  <a:srgbClr val="000000"/>
                </a:solidFill>
                <a:ea typeface="微軟正黑體" panose="020B0604030504040204" pitchFamily="34" charset="-120"/>
                <a:cs typeface="Arial" panose="020B0604020202020204" pitchFamily="34" charset="0"/>
              </a:rPr>
              <a:t>正確應為</a:t>
            </a:r>
            <a:r>
              <a:rPr lang="en-US" altLang="zh-TW" sz="2400" b="1" u="sng" dirty="0">
                <a:solidFill>
                  <a:srgbClr val="000000"/>
                </a:solidFill>
                <a:ea typeface="微軟正黑體" panose="020B0604030504040204" pitchFamily="34" charset="-120"/>
                <a:cs typeface="Arial" panose="020B0604020202020204" pitchFamily="34" charset="0"/>
              </a:rPr>
              <a:t>4,200,000</a:t>
            </a:r>
            <a:r>
              <a:rPr lang="zh-TW" altLang="zh-TW" sz="2400" b="1" u="sng" dirty="0">
                <a:solidFill>
                  <a:srgbClr val="000000"/>
                </a:solidFill>
                <a:ea typeface="微軟正黑體" panose="020B0604030504040204" pitchFamily="34" charset="-120"/>
                <a:cs typeface="Arial" panose="020B0604020202020204" pitchFamily="34" charset="0"/>
              </a:rPr>
              <a:t>，誤填報為</a:t>
            </a:r>
            <a:r>
              <a:rPr lang="en-US" altLang="zh-TW" sz="2400" b="1" u="sng" dirty="0">
                <a:solidFill>
                  <a:srgbClr val="000000"/>
                </a:solidFill>
                <a:ea typeface="微軟正黑體" panose="020B0604030504040204" pitchFamily="34" charset="-120"/>
                <a:cs typeface="Arial" panose="020B0604020202020204" pitchFamily="34" charset="0"/>
              </a:rPr>
              <a:t>4,000,000</a:t>
            </a:r>
            <a:r>
              <a:rPr lang="en-US" altLang="zh-TW" sz="2400" b="1" dirty="0" smtClean="0">
                <a:solidFill>
                  <a:srgbClr val="000000"/>
                </a:solidFill>
                <a:ea typeface="微軟正黑體" panose="020B0604030504040204" pitchFamily="34" charset="-120"/>
                <a:cs typeface="Arial" panose="020B0604020202020204" pitchFamily="34" charset="0"/>
              </a:rPr>
              <a:t>)</a:t>
            </a:r>
            <a:r>
              <a:rPr lang="zh-TW" altLang="en-US" sz="2400" b="1" dirty="0" smtClean="0">
                <a:solidFill>
                  <a:srgbClr val="000000"/>
                </a:solidFill>
                <a:ea typeface="微軟正黑體" panose="020B0604030504040204" pitchFamily="34" charset="-120"/>
                <a:cs typeface="Arial" panose="020B0604020202020204" pitchFamily="34" charset="0"/>
              </a:rPr>
              <a:t>。</a:t>
            </a:r>
            <a:endParaRPr lang="en-US" altLang="zh-TW" sz="2400" b="1" dirty="0" smtClean="0">
              <a:solidFill>
                <a:srgbClr val="000000"/>
              </a:solidFill>
              <a:ea typeface="微軟正黑體" panose="020B0604030504040204" pitchFamily="34" charset="-120"/>
              <a:cs typeface="Arial" panose="020B0604020202020204" pitchFamily="34" charset="0"/>
            </a:endParaRPr>
          </a:p>
          <a:p>
            <a:pPr marL="457200" indent="-457200">
              <a:lnSpc>
                <a:spcPts val="3000"/>
              </a:lnSpc>
              <a:spcBef>
                <a:spcPts val="600"/>
              </a:spcBef>
              <a:spcAft>
                <a:spcPts val="600"/>
              </a:spcAft>
              <a:buFont typeface="+mj-lt"/>
              <a:buAutoNum type="alphaUcPeriod"/>
            </a:pPr>
            <a:r>
              <a:rPr lang="zh-TW" altLang="zh-TW" sz="2400" b="1" dirty="0" smtClean="0">
                <a:solidFill>
                  <a:srgbClr val="000000"/>
                </a:solidFill>
                <a:ea typeface="微軟正黑體" panose="020B0604030504040204" pitchFamily="34" charset="-120"/>
                <a:cs typeface="Arial" panose="020B0604020202020204" pitchFamily="34" charset="0"/>
              </a:rPr>
              <a:t>依據</a:t>
            </a:r>
            <a:r>
              <a:rPr lang="zh-TW" altLang="zh-TW" sz="2400" b="1" u="sng" dirty="0">
                <a:solidFill>
                  <a:srgbClr val="000000"/>
                </a:solidFill>
                <a:ea typeface="微軟正黑體" panose="020B0604030504040204" pitchFamily="34" charset="-120"/>
                <a:cs typeface="Arial" panose="020B0604020202020204" pitchFamily="34" charset="0"/>
              </a:rPr>
              <a:t>合約書</a:t>
            </a:r>
            <a:r>
              <a:rPr lang="zh-TW" altLang="zh-TW" sz="2400" b="1" dirty="0">
                <a:solidFill>
                  <a:srgbClr val="000000"/>
                </a:solidFill>
                <a:ea typeface="微軟正黑體" panose="020B0604030504040204" pitchFamily="34" charset="-120"/>
                <a:cs typeface="Arial" panose="020B0604020202020204" pitchFamily="34" charset="0"/>
              </a:rPr>
              <a:t>佐證文件修正，故企業部門資助產學合作</a:t>
            </a:r>
            <a:r>
              <a:rPr lang="zh-TW" altLang="zh-TW" sz="2400" b="1" u="sng" dirty="0">
                <a:solidFill>
                  <a:srgbClr val="000000"/>
                </a:solidFill>
                <a:ea typeface="微軟正黑體" panose="020B0604030504040204" pitchFamily="34" charset="-120"/>
                <a:cs typeface="Arial" panose="020B0604020202020204" pitchFamily="34" charset="0"/>
              </a:rPr>
              <a:t>原本填報金額</a:t>
            </a:r>
            <a:r>
              <a:rPr lang="en-US" altLang="zh-TW" sz="2400" b="1" u="sng" dirty="0">
                <a:solidFill>
                  <a:srgbClr val="000000"/>
                </a:solidFill>
                <a:ea typeface="微軟正黑體" panose="020B0604030504040204" pitchFamily="34" charset="-120"/>
                <a:cs typeface="Arial" panose="020B0604020202020204" pitchFamily="34" charset="0"/>
              </a:rPr>
              <a:t>44,475,997</a:t>
            </a:r>
            <a:r>
              <a:rPr lang="zh-TW" altLang="zh-TW" sz="2400" b="1" u="sng" dirty="0">
                <a:solidFill>
                  <a:srgbClr val="000000"/>
                </a:solidFill>
                <a:ea typeface="微軟正黑體" panose="020B0604030504040204" pitchFamily="34" charset="-120"/>
                <a:cs typeface="Arial" panose="020B0604020202020204" pitchFamily="34" charset="0"/>
              </a:rPr>
              <a:t>元，應修正為</a:t>
            </a:r>
            <a:r>
              <a:rPr lang="en-US" altLang="zh-TW" sz="2400" b="1" u="sng" dirty="0">
                <a:solidFill>
                  <a:srgbClr val="000000"/>
                </a:solidFill>
                <a:ea typeface="微軟正黑體" panose="020B0604030504040204" pitchFamily="34" charset="-120"/>
                <a:cs typeface="Arial" panose="020B0604020202020204" pitchFamily="34" charset="0"/>
              </a:rPr>
              <a:t>44,675,997</a:t>
            </a:r>
            <a:r>
              <a:rPr lang="zh-TW" altLang="zh-TW" sz="2400" b="1" u="sng" dirty="0">
                <a:solidFill>
                  <a:srgbClr val="000000"/>
                </a:solidFill>
                <a:ea typeface="微軟正黑體" panose="020B0604030504040204" pitchFamily="34" charset="-120"/>
                <a:cs typeface="Arial" panose="020B0604020202020204" pitchFamily="34" charset="0"/>
              </a:rPr>
              <a:t>元</a:t>
            </a:r>
            <a:r>
              <a:rPr lang="zh-TW" altLang="en-US" sz="2400" b="1" dirty="0">
                <a:solidFill>
                  <a:srgbClr val="000000"/>
                </a:solidFill>
                <a:ea typeface="微軟正黑體" panose="020B0604030504040204" pitchFamily="34" charset="-120"/>
                <a:cs typeface="Arial" panose="020B0604020202020204" pitchFamily="34" charset="0"/>
              </a:rPr>
              <a:t>。</a:t>
            </a:r>
            <a:endParaRPr lang="zh-TW" altLang="en-US" sz="2400" b="1" u="sng" dirty="0">
              <a:solidFill>
                <a:srgbClr val="000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199248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5" y="6178"/>
            <a:ext cx="7938457"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2.9 </a:t>
            </a:r>
            <a:r>
              <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非統一修正申請</a:t>
            </a:r>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如何提出</a:t>
            </a:r>
          </a:p>
        </p:txBody>
      </p:sp>
      <p:grpSp>
        <p:nvGrpSpPr>
          <p:cNvPr id="11" name="群組 10"/>
          <p:cNvGrpSpPr/>
          <p:nvPr/>
        </p:nvGrpSpPr>
        <p:grpSpPr>
          <a:xfrm>
            <a:off x="8518" y="919006"/>
            <a:ext cx="8895622" cy="5324535"/>
            <a:chOff x="86995" y="1565686"/>
            <a:chExt cx="8698006" cy="5359445"/>
          </a:xfrm>
        </p:grpSpPr>
        <p:sp>
          <p:nvSpPr>
            <p:cNvPr id="4" name="文字方塊 27"/>
            <p:cNvSpPr txBox="1">
              <a:spLocks noChangeArrowheads="1"/>
            </p:cNvSpPr>
            <p:nvPr/>
          </p:nvSpPr>
          <p:spPr bwMode="auto">
            <a:xfrm>
              <a:off x="86995" y="1565686"/>
              <a:ext cx="8698006" cy="5359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lgn="just">
                <a:lnSpc>
                  <a:spcPts val="3360"/>
                </a:lnSpc>
                <a:spcBef>
                  <a:spcPct val="0"/>
                </a:spcBef>
                <a:buFont typeface="+mj-lt"/>
                <a:buAutoNum type="arabicPeriod" startAt="3"/>
              </a:pPr>
              <a:r>
                <a:rPr lang="zh-TW" altLang="en-US" sz="2400" b="1" dirty="0" smtClean="0">
                  <a:solidFill>
                    <a:srgbClr val="000000"/>
                  </a:solidFill>
                  <a:ea typeface="微軟正黑體" panose="020B0604030504040204" pitchFamily="34" charset="-120"/>
                  <a:cs typeface="Arial" panose="020B0604020202020204" pitchFamily="34" charset="0"/>
                </a:rPr>
                <a:t>獲</a:t>
              </a:r>
              <a:r>
                <a:rPr lang="zh-TW" altLang="en-US" sz="2400" b="1" dirty="0">
                  <a:solidFill>
                    <a:srgbClr val="000000"/>
                  </a:solidFill>
                  <a:ea typeface="微軟正黑體" panose="020B0604030504040204" pitchFamily="34" charset="-120"/>
                  <a:cs typeface="Arial" panose="020B0604020202020204" pitchFamily="34" charset="0"/>
                </a:rPr>
                <a:t>教育部回文核准</a:t>
              </a:r>
              <a:r>
                <a:rPr lang="zh-TW" altLang="en-US" sz="2400" b="1" dirty="0" smtClean="0">
                  <a:solidFill>
                    <a:srgbClr val="000000"/>
                  </a:solidFill>
                  <a:ea typeface="微軟正黑體" panose="020B0604030504040204" pitchFamily="34" charset="-120"/>
                  <a:cs typeface="Arial" panose="020B0604020202020204" pitchFamily="34" charset="0"/>
                </a:rPr>
                <a:t>後，請</a:t>
              </a:r>
              <a:r>
                <a:rPr lang="zh-TW" altLang="en-US" sz="2400" b="1" dirty="0">
                  <a:solidFill>
                    <a:srgbClr val="000000"/>
                  </a:solidFill>
                  <a:ea typeface="微軟正黑體" panose="020B0604030504040204" pitchFamily="34" charset="-120"/>
                  <a:cs typeface="Arial" panose="020B0604020202020204" pitchFamily="34" charset="0"/>
                </a:rPr>
                <a:t>至</a:t>
              </a:r>
              <a:r>
                <a:rPr lang="zh-TW" altLang="en-US" sz="2400" b="1" dirty="0">
                  <a:solidFill>
                    <a:srgbClr val="FF0000"/>
                  </a:solidFill>
                  <a:ea typeface="微軟正黑體" panose="020B0604030504040204" pitchFamily="34" charset="-120"/>
                  <a:cs typeface="Arial" panose="020B0604020202020204" pitchFamily="34" charset="0"/>
                </a:rPr>
                <a:t>校庫首頁</a:t>
              </a:r>
              <a:r>
                <a:rPr lang="zh-TW" altLang="en-US" sz="2400" b="1" dirty="0">
                  <a:solidFill>
                    <a:srgbClr val="000000"/>
                  </a:solidFill>
                  <a:ea typeface="微軟正黑體" panose="020B0604030504040204" pitchFamily="34" charset="-120"/>
                  <a:cs typeface="Arial" panose="020B0604020202020204" pitchFamily="34" charset="0"/>
                </a:rPr>
                <a:t>點選    </a:t>
              </a:r>
              <a:r>
                <a:rPr lang="zh-TW" altLang="en-US" sz="2400" b="1" dirty="0" smtClean="0">
                  <a:solidFill>
                    <a:srgbClr val="000000"/>
                  </a:solidFill>
                  <a:ea typeface="微軟正黑體" panose="020B0604030504040204" pitchFamily="34" charset="-120"/>
                  <a:cs typeface="Arial" panose="020B0604020202020204" pitchFamily="34" charset="0"/>
                </a:rPr>
                <a:t> </a:t>
              </a:r>
              <a:r>
                <a:rPr lang="en-US" altLang="zh-TW" sz="2400" b="1" dirty="0">
                  <a:solidFill>
                    <a:srgbClr val="000000"/>
                  </a:solidFill>
                  <a:ea typeface="微軟正黑體" panose="020B0604030504040204" pitchFamily="34" charset="-120"/>
                  <a:cs typeface="Arial" panose="020B0604020202020204" pitchFamily="34" charset="0"/>
                </a:rPr>
                <a:t> </a:t>
              </a:r>
              <a:r>
                <a:rPr lang="en-US" altLang="zh-TW" sz="2400" b="1" dirty="0" smtClean="0">
                  <a:solidFill>
                    <a:srgbClr val="000000"/>
                  </a:solidFill>
                  <a:ea typeface="微軟正黑體" panose="020B0604030504040204" pitchFamily="34" charset="-120"/>
                  <a:cs typeface="Arial" panose="020B0604020202020204" pitchFamily="34" charset="0"/>
                </a:rPr>
                <a:t>   </a:t>
              </a:r>
              <a:r>
                <a:rPr lang="zh-TW" altLang="en-US" sz="2400" b="1" dirty="0" smtClean="0">
                  <a:solidFill>
                    <a:srgbClr val="000000"/>
                  </a:solidFill>
                  <a:ea typeface="微軟正黑體" panose="020B0604030504040204" pitchFamily="34" charset="-120"/>
                  <a:cs typeface="Arial" panose="020B0604020202020204" pitchFamily="34" charset="0"/>
                </a:rPr>
                <a:t>  登入</a:t>
              </a:r>
              <a:r>
                <a:rPr lang="zh-TW" altLang="en-US" sz="2400" b="1" dirty="0">
                  <a:solidFill>
                    <a:srgbClr val="000000"/>
                  </a:solidFill>
                  <a:ea typeface="微軟正黑體" panose="020B0604030504040204" pitchFamily="34" charset="-120"/>
                  <a:cs typeface="Arial" panose="020B0604020202020204" pitchFamily="34" charset="0"/>
                </a:rPr>
                <a:t>修正申請系統</a:t>
              </a:r>
              <a:r>
                <a:rPr lang="zh-TW" altLang="en-US" sz="2400" b="1" dirty="0" smtClean="0">
                  <a:solidFill>
                    <a:srgbClr val="000000"/>
                  </a:solidFill>
                  <a:ea typeface="微軟正黑體" panose="020B0604030504040204" pitchFamily="34" charset="-120"/>
                  <a:cs typeface="Arial" panose="020B0604020202020204" pitchFamily="34" charset="0"/>
                </a:rPr>
                <a:t>。</a:t>
              </a:r>
              <a:endParaRPr lang="en-US" altLang="zh-TW" sz="2400" b="1" dirty="0" smtClean="0">
                <a:solidFill>
                  <a:srgbClr val="000000"/>
                </a:solidFill>
                <a:ea typeface="微軟正黑體" panose="020B0604030504040204" pitchFamily="34" charset="-120"/>
                <a:cs typeface="Arial" panose="020B0604020202020204" pitchFamily="34" charset="0"/>
              </a:endParaRPr>
            </a:p>
            <a:p>
              <a:pPr marL="514350" indent="-514350" algn="just">
                <a:lnSpc>
                  <a:spcPts val="3360"/>
                </a:lnSpc>
                <a:spcBef>
                  <a:spcPct val="0"/>
                </a:spcBef>
                <a:buFont typeface="+mj-lt"/>
                <a:buAutoNum type="arabicPeriod" startAt="3"/>
              </a:pPr>
              <a:r>
                <a:rPr lang="zh-TW" altLang="en-US" sz="2400" b="1" dirty="0" smtClean="0">
                  <a:solidFill>
                    <a:srgbClr val="000000"/>
                  </a:solidFill>
                  <a:ea typeface="微軟正黑體" panose="020B0604030504040204" pitchFamily="34" charset="-120"/>
                  <a:cs typeface="Arial" panose="020B0604020202020204" pitchFamily="34" charset="0"/>
                </a:rPr>
                <a:t>點選                拉</a:t>
              </a:r>
              <a:r>
                <a:rPr lang="zh-TW" altLang="en-US" sz="2400" b="1" dirty="0">
                  <a:solidFill>
                    <a:srgbClr val="000000"/>
                  </a:solidFill>
                  <a:ea typeface="微軟正黑體" panose="020B0604030504040204" pitchFamily="34" charset="-120"/>
                  <a:cs typeface="Arial" panose="020B0604020202020204" pitchFamily="34" charset="0"/>
                </a:rPr>
                <a:t>選「期數」及「表冊</a:t>
              </a:r>
              <a:r>
                <a:rPr lang="zh-TW" altLang="en-US" sz="2400" b="1" dirty="0" smtClean="0">
                  <a:solidFill>
                    <a:srgbClr val="000000"/>
                  </a:solidFill>
                  <a:ea typeface="微軟正黑體" panose="020B0604030504040204" pitchFamily="34" charset="-120"/>
                  <a:cs typeface="Arial" panose="020B0604020202020204" pitchFamily="34" charset="0"/>
                </a:rPr>
                <a:t>」，再點選預計至</a:t>
              </a:r>
              <a:r>
                <a:rPr lang="zh-TW" altLang="en-US" sz="2400" b="1" dirty="0">
                  <a:solidFill>
                    <a:srgbClr val="000000"/>
                  </a:solidFill>
                  <a:ea typeface="微軟正黑體" panose="020B0604030504040204" pitchFamily="34" charset="-120"/>
                  <a:cs typeface="Arial" panose="020B0604020202020204" pitchFamily="34" charset="0"/>
                </a:rPr>
                <a:t>填報系統</a:t>
              </a:r>
              <a:r>
                <a:rPr lang="zh-TW" altLang="en-US" sz="2400" b="1" dirty="0" smtClean="0">
                  <a:solidFill>
                    <a:srgbClr val="FF0000"/>
                  </a:solidFill>
                  <a:ea typeface="微軟正黑體" panose="020B0604030504040204" pitchFamily="34" charset="-120"/>
                  <a:cs typeface="Arial" panose="020B0604020202020204" pitchFamily="34" charset="0"/>
                </a:rPr>
                <a:t>修正的時間</a:t>
              </a:r>
              <a:r>
                <a:rPr lang="en-US" altLang="zh-TW" sz="2400" b="1" dirty="0" smtClean="0">
                  <a:solidFill>
                    <a:srgbClr val="FF0000"/>
                  </a:solidFill>
                  <a:ea typeface="微軟正黑體" panose="020B0604030504040204" pitchFamily="34" charset="-120"/>
                  <a:cs typeface="Arial" panose="020B0604020202020204" pitchFamily="34" charset="0"/>
                </a:rPr>
                <a:t>(</a:t>
              </a:r>
              <a:r>
                <a:rPr lang="zh-TW" altLang="en-US" sz="2400" b="1" dirty="0" smtClean="0">
                  <a:solidFill>
                    <a:srgbClr val="FF0000"/>
                  </a:solidFill>
                  <a:ea typeface="微軟正黑體" panose="020B0604030504040204" pitchFamily="34" charset="-120"/>
                  <a:cs typeface="Arial" panose="020B0604020202020204" pitchFamily="34" charset="0"/>
                </a:rPr>
                <a:t>以</a:t>
              </a:r>
              <a:r>
                <a:rPr lang="en-US" altLang="zh-TW" sz="2400" b="1" dirty="0" smtClean="0">
                  <a:solidFill>
                    <a:srgbClr val="FF0000"/>
                  </a:solidFill>
                  <a:ea typeface="微軟正黑體" panose="020B0604030504040204" pitchFamily="34" charset="-120"/>
                  <a:cs typeface="Arial" panose="020B0604020202020204" pitchFamily="34" charset="0"/>
                </a:rPr>
                <a:t>2</a:t>
              </a:r>
              <a:r>
                <a:rPr lang="zh-TW" altLang="en-US" sz="2400" b="1" dirty="0" smtClean="0">
                  <a:solidFill>
                    <a:srgbClr val="FF0000"/>
                  </a:solidFill>
                  <a:ea typeface="微軟正黑體" panose="020B0604030504040204" pitchFamily="34" charset="-120"/>
                  <a:cs typeface="Arial" panose="020B0604020202020204" pitchFamily="34" charset="0"/>
                </a:rPr>
                <a:t>小時為限</a:t>
              </a:r>
              <a:r>
                <a:rPr lang="en-US" altLang="zh-TW" sz="2400" b="1" dirty="0" smtClean="0">
                  <a:solidFill>
                    <a:srgbClr val="FF0000"/>
                  </a:solidFill>
                  <a:ea typeface="微軟正黑體" panose="020B0604030504040204" pitchFamily="34" charset="-120"/>
                  <a:cs typeface="Arial" panose="020B0604020202020204" pitchFamily="34" charset="0"/>
                </a:rPr>
                <a:t>)</a:t>
              </a:r>
              <a:r>
                <a:rPr lang="zh-TW" altLang="en-US" sz="2400" b="1" dirty="0" smtClean="0">
                  <a:solidFill>
                    <a:srgbClr val="000000"/>
                  </a:solidFill>
                  <a:ea typeface="微軟正黑體" panose="020B0604030504040204" pitchFamily="34" charset="-120"/>
                  <a:cs typeface="Arial" panose="020B0604020202020204" pitchFamily="34" charset="0"/>
                </a:rPr>
                <a:t>，</a:t>
              </a:r>
              <a:r>
                <a:rPr lang="zh-TW" altLang="en-US" sz="2400" b="1" dirty="0">
                  <a:solidFill>
                    <a:srgbClr val="000000"/>
                  </a:solidFill>
                  <a:ea typeface="微軟正黑體" panose="020B0604030504040204" pitchFamily="34" charset="-120"/>
                  <a:cs typeface="Arial" panose="020B0604020202020204" pitchFamily="34" charset="0"/>
                </a:rPr>
                <a:t>並請確實</a:t>
              </a:r>
              <a:r>
                <a:rPr lang="zh-TW" altLang="en-US" sz="2400" b="1" dirty="0">
                  <a:solidFill>
                    <a:srgbClr val="FF0000"/>
                  </a:solidFill>
                  <a:ea typeface="微軟正黑體" panose="020B0604030504040204" pitchFamily="34" charset="-120"/>
                  <a:cs typeface="Arial" panose="020B0604020202020204" pitchFamily="34" charset="0"/>
                </a:rPr>
                <a:t>敘明具體</a:t>
              </a:r>
              <a:r>
                <a:rPr lang="zh-TW" altLang="en-US" sz="2400" b="1" dirty="0" smtClean="0">
                  <a:solidFill>
                    <a:srgbClr val="FF0000"/>
                  </a:solidFill>
                  <a:ea typeface="微軟正黑體" panose="020B0604030504040204" pitchFamily="34" charset="-120"/>
                  <a:cs typeface="Arial" panose="020B0604020202020204" pitchFamily="34" charset="0"/>
                </a:rPr>
                <a:t>的修正</a:t>
              </a:r>
              <a:r>
                <a:rPr lang="zh-TW" altLang="en-US" sz="2400" b="1" dirty="0">
                  <a:solidFill>
                    <a:srgbClr val="FF0000"/>
                  </a:solidFill>
                  <a:ea typeface="微軟正黑體" panose="020B0604030504040204" pitchFamily="34" charset="-120"/>
                  <a:cs typeface="Arial" panose="020B0604020202020204" pitchFamily="34" charset="0"/>
                </a:rPr>
                <a:t>原因</a:t>
              </a:r>
              <a:r>
                <a:rPr lang="zh-TW" altLang="en-US" sz="2400" b="1" dirty="0">
                  <a:solidFill>
                    <a:srgbClr val="000000"/>
                  </a:solidFill>
                  <a:ea typeface="微軟正黑體" panose="020B0604030504040204" pitchFamily="34" charset="-120"/>
                  <a:cs typeface="Arial" panose="020B0604020202020204" pitchFamily="34" charset="0"/>
                </a:rPr>
                <a:t>，</a:t>
              </a:r>
              <a:r>
                <a:rPr lang="zh-TW" altLang="en-US" sz="2400" b="1" dirty="0" smtClean="0">
                  <a:solidFill>
                    <a:srgbClr val="000000"/>
                  </a:solidFill>
                  <a:ea typeface="微軟正黑體" panose="020B0604030504040204" pitchFamily="34" charset="-120"/>
                  <a:cs typeface="Arial" panose="020B0604020202020204" pitchFamily="34" charset="0"/>
                </a:rPr>
                <a:t>按下「確定</a:t>
              </a:r>
              <a:r>
                <a:rPr lang="zh-TW" altLang="en-US" sz="2400" b="1" dirty="0">
                  <a:solidFill>
                    <a:srgbClr val="000000"/>
                  </a:solidFill>
                  <a:ea typeface="微軟正黑體" panose="020B0604030504040204" pitchFamily="34" charset="-120"/>
                  <a:cs typeface="Arial" panose="020B0604020202020204" pitchFamily="34" charset="0"/>
                </a:rPr>
                <a:t>」</a:t>
              </a:r>
              <a:r>
                <a:rPr lang="zh-TW" altLang="en-US" sz="2400" b="1" dirty="0" smtClean="0">
                  <a:solidFill>
                    <a:srgbClr val="000000"/>
                  </a:solidFill>
                  <a:ea typeface="微軟正黑體" panose="020B0604030504040204" pitchFamily="34" charset="-120"/>
                  <a:cs typeface="Arial" panose="020B0604020202020204" pitchFamily="34" charset="0"/>
                </a:rPr>
                <a:t>鍵</a:t>
              </a:r>
              <a:r>
                <a:rPr lang="zh-TW" altLang="en-US" sz="2400" b="1" dirty="0">
                  <a:solidFill>
                    <a:srgbClr val="000000"/>
                  </a:solidFill>
                  <a:ea typeface="微軟正黑體" panose="020B0604030504040204" pitchFamily="34" charset="-120"/>
                  <a:cs typeface="Arial" panose="020B0604020202020204" pitchFamily="34" charset="0"/>
                </a:rPr>
                <a:t>完成新增申請</a:t>
              </a:r>
              <a:r>
                <a:rPr lang="zh-TW" altLang="en-US" sz="2400" b="1" dirty="0" smtClean="0">
                  <a:solidFill>
                    <a:srgbClr val="000000"/>
                  </a:solidFill>
                  <a:ea typeface="微軟正黑體" panose="020B0604030504040204" pitchFamily="34" charset="-120"/>
                  <a:cs typeface="Arial" panose="020B0604020202020204" pitchFamily="34" charset="0"/>
                </a:rPr>
                <a:t>。</a:t>
              </a:r>
              <a:endParaRPr lang="en-US" altLang="zh-TW" sz="2400" b="1" dirty="0" smtClean="0">
                <a:solidFill>
                  <a:srgbClr val="000000"/>
                </a:solidFill>
                <a:ea typeface="微軟正黑體" panose="020B0604030504040204" pitchFamily="34" charset="-120"/>
                <a:cs typeface="Arial" panose="020B0604020202020204" pitchFamily="34" charset="0"/>
              </a:endParaRPr>
            </a:p>
            <a:p>
              <a:pPr marL="514350" indent="-514350" algn="just">
                <a:lnSpc>
                  <a:spcPts val="3360"/>
                </a:lnSpc>
                <a:spcBef>
                  <a:spcPct val="0"/>
                </a:spcBef>
                <a:buFont typeface="+mj-lt"/>
                <a:buAutoNum type="arabicPeriod" startAt="3"/>
              </a:pPr>
              <a:r>
                <a:rPr lang="zh-TW" altLang="en-US" sz="2400" b="1" dirty="0" smtClean="0">
                  <a:solidFill>
                    <a:srgbClr val="000000"/>
                  </a:solidFill>
                  <a:ea typeface="微軟正黑體" panose="020B0604030504040204" pitchFamily="34" charset="-120"/>
                  <a:cs typeface="Arial" panose="020B0604020202020204" pitchFamily="34" charset="0"/>
                </a:rPr>
                <a:t>完成</a:t>
              </a:r>
              <a:r>
                <a:rPr lang="zh-TW" altLang="en-US" sz="2400" b="1" dirty="0">
                  <a:solidFill>
                    <a:srgbClr val="000000"/>
                  </a:solidFill>
                  <a:ea typeface="微軟正黑體" panose="020B0604030504040204" pitchFamily="34" charset="-120"/>
                  <a:cs typeface="Arial" panose="020B0604020202020204" pitchFamily="34" charset="0"/>
                </a:rPr>
                <a:t>非統一期間修正申請後，請進行附</a:t>
              </a:r>
              <a:r>
                <a:rPr lang="zh-TW" altLang="en-US" sz="2400" b="1" dirty="0" smtClean="0">
                  <a:solidFill>
                    <a:srgbClr val="000000"/>
                  </a:solidFill>
                  <a:ea typeface="微軟正黑體" panose="020B0604030504040204" pitchFamily="34" charset="-120"/>
                  <a:cs typeface="Arial" panose="020B0604020202020204" pitchFamily="34" charset="0"/>
                </a:rPr>
                <a:t>檔</a:t>
              </a:r>
              <a:r>
                <a:rPr lang="zh-TW" altLang="en-US" sz="2400" b="1" dirty="0">
                  <a:solidFill>
                    <a:srgbClr val="000000"/>
                  </a:solidFill>
                  <a:ea typeface="微軟正黑體" panose="020B0604030504040204" pitchFamily="34" charset="-120"/>
                  <a:cs typeface="Arial" panose="020B0604020202020204" pitchFamily="34" charset="0"/>
                </a:rPr>
                <a:t>「</a:t>
              </a:r>
              <a:r>
                <a:rPr lang="zh-TW" altLang="en-US" sz="2400" b="1" dirty="0" smtClean="0">
                  <a:solidFill>
                    <a:srgbClr val="FF0000"/>
                  </a:solidFill>
                  <a:ea typeface="微軟正黑體" panose="020B0604030504040204" pitchFamily="34" charset="-120"/>
                  <a:cs typeface="Arial" panose="020B0604020202020204" pitchFamily="34" charset="0"/>
                </a:rPr>
                <a:t>核章修正</a:t>
              </a:r>
              <a:r>
                <a:rPr lang="zh-TW" altLang="en-US" sz="2400" b="1" dirty="0">
                  <a:solidFill>
                    <a:srgbClr val="FF0000"/>
                  </a:solidFill>
                  <a:ea typeface="微軟正黑體" panose="020B0604030504040204" pitchFamily="34" charset="-120"/>
                  <a:cs typeface="Arial" panose="020B0604020202020204" pitchFamily="34" charset="0"/>
                </a:rPr>
                <a:t>前後</a:t>
              </a:r>
              <a:r>
                <a:rPr lang="zh-TW" altLang="en-US" sz="2400" b="1" dirty="0" smtClean="0">
                  <a:solidFill>
                    <a:srgbClr val="FF0000"/>
                  </a:solidFill>
                  <a:ea typeface="微軟正黑體" panose="020B0604030504040204" pitchFamily="34" charset="-120"/>
                  <a:cs typeface="Arial" panose="020B0604020202020204" pitchFamily="34" charset="0"/>
                </a:rPr>
                <a:t>對照表</a:t>
              </a:r>
              <a:r>
                <a:rPr lang="zh-TW" altLang="en-US" sz="2400" b="1" dirty="0" smtClean="0">
                  <a:solidFill>
                    <a:srgbClr val="000000"/>
                  </a:solidFill>
                  <a:ea typeface="微軟正黑體" panose="020B0604030504040204" pitchFamily="34" charset="-120"/>
                  <a:cs typeface="Arial" panose="020B0604020202020204" pitchFamily="34" charset="0"/>
                </a:rPr>
                <a:t>」</a:t>
              </a:r>
              <a:r>
                <a:rPr lang="zh-TW" altLang="en-US" sz="2400" b="1" dirty="0" smtClean="0">
                  <a:solidFill>
                    <a:srgbClr val="FF0000"/>
                  </a:solidFill>
                  <a:ea typeface="微軟正黑體" panose="020B0604030504040204" pitchFamily="34" charset="-120"/>
                  <a:cs typeface="Arial" panose="020B0604020202020204" pitchFamily="34" charset="0"/>
                </a:rPr>
                <a:t>上</a:t>
              </a:r>
              <a:r>
                <a:rPr lang="zh-TW" altLang="en-US" sz="2400" b="1" dirty="0">
                  <a:solidFill>
                    <a:srgbClr val="FF0000"/>
                  </a:solidFill>
                  <a:ea typeface="微軟正黑體" panose="020B0604030504040204" pitchFamily="34" charset="-120"/>
                  <a:cs typeface="Arial" panose="020B0604020202020204" pitchFamily="34" charset="0"/>
                </a:rPr>
                <a:t>傳</a:t>
              </a:r>
              <a:r>
                <a:rPr lang="zh-TW" altLang="en-US" sz="2400" b="1" dirty="0" smtClean="0">
                  <a:solidFill>
                    <a:srgbClr val="000000"/>
                  </a:solidFill>
                  <a:ea typeface="微軟正黑體" panose="020B0604030504040204" pitchFamily="34" charset="-120"/>
                  <a:cs typeface="Arial" panose="020B0604020202020204" pitchFamily="34" charset="0"/>
                </a:rPr>
                <a:t>。</a:t>
              </a:r>
              <a:endParaRPr lang="en-US" altLang="zh-TW" sz="2400" b="1" dirty="0" smtClean="0">
                <a:solidFill>
                  <a:srgbClr val="000000"/>
                </a:solidFill>
                <a:ea typeface="微軟正黑體" panose="020B0604030504040204" pitchFamily="34" charset="-120"/>
                <a:cs typeface="Arial" panose="020B0604020202020204" pitchFamily="34" charset="0"/>
              </a:endParaRPr>
            </a:p>
            <a:p>
              <a:pPr marL="514350" indent="-514350">
                <a:lnSpc>
                  <a:spcPts val="3360"/>
                </a:lnSpc>
                <a:spcBef>
                  <a:spcPct val="0"/>
                </a:spcBef>
                <a:buFont typeface="+mj-lt"/>
                <a:buAutoNum type="arabicPeriod" startAt="3"/>
              </a:pPr>
              <a:endParaRPr lang="en-US" altLang="zh-TW" sz="2800" b="1" dirty="0">
                <a:solidFill>
                  <a:srgbClr val="000000"/>
                </a:solidFill>
                <a:ea typeface="微軟正黑體" panose="020B0604030504040204" pitchFamily="34" charset="-120"/>
                <a:cs typeface="Arial" panose="020B0604020202020204" pitchFamily="34" charset="0"/>
              </a:endParaRPr>
            </a:p>
            <a:p>
              <a:pPr marL="514350" indent="-514350">
                <a:lnSpc>
                  <a:spcPts val="3360"/>
                </a:lnSpc>
                <a:spcBef>
                  <a:spcPct val="0"/>
                </a:spcBef>
                <a:buFont typeface="+mj-lt"/>
                <a:buAutoNum type="arabicPeriod" startAt="3"/>
              </a:pPr>
              <a:endParaRPr lang="en-US" altLang="zh-TW" sz="2800" b="1" dirty="0" smtClean="0">
                <a:solidFill>
                  <a:srgbClr val="000000"/>
                </a:solidFill>
                <a:ea typeface="微軟正黑體" panose="020B0604030504040204" pitchFamily="34" charset="-120"/>
                <a:cs typeface="Arial" panose="020B0604020202020204" pitchFamily="34" charset="0"/>
              </a:endParaRPr>
            </a:p>
            <a:p>
              <a:pPr marL="514350" indent="-514350">
                <a:lnSpc>
                  <a:spcPts val="3360"/>
                </a:lnSpc>
                <a:spcBef>
                  <a:spcPct val="0"/>
                </a:spcBef>
                <a:buClr>
                  <a:srgbClr val="000000"/>
                </a:buClr>
                <a:buFont typeface="+mj-lt"/>
                <a:buAutoNum type="arabicPeriod" startAt="3"/>
              </a:pPr>
              <a:r>
                <a:rPr lang="zh-TW" altLang="en-US" sz="2400" b="1" dirty="0" smtClean="0">
                  <a:solidFill>
                    <a:srgbClr val="0000FF"/>
                  </a:solidFill>
                  <a:ea typeface="微軟正黑體" panose="020B0604030504040204" pitchFamily="34" charset="-120"/>
                  <a:cs typeface="Arial" panose="020B0604020202020204" pitchFamily="34" charset="0"/>
                </a:rPr>
                <a:t>學校申請修正校庫表冊數據，若有因爭取計畫經費或招生名額等案而有資料填報不實者，教育部將</a:t>
              </a:r>
              <a:r>
                <a:rPr lang="zh-TW" altLang="en-US" sz="2400" b="1" dirty="0">
                  <a:solidFill>
                    <a:srgbClr val="0000FF"/>
                  </a:solidFill>
                  <a:ea typeface="微軟正黑體" panose="020B0604030504040204" pitchFamily="34" charset="-120"/>
                  <a:cs typeface="Arial" panose="020B0604020202020204" pitchFamily="34" charset="0"/>
                </a:rPr>
                <a:t>視情況要求學校限期改善或予以糾正</a:t>
              </a:r>
              <a:r>
                <a:rPr lang="zh-TW" altLang="en-US" sz="2400" b="1" dirty="0" smtClean="0">
                  <a:solidFill>
                    <a:srgbClr val="0000FF"/>
                  </a:solidFill>
                  <a:ea typeface="微軟正黑體" panose="020B0604030504040204" pitchFamily="34" charset="-120"/>
                  <a:cs typeface="Arial" panose="020B0604020202020204" pitchFamily="34" charset="0"/>
                </a:rPr>
                <a:t>，並納入</a:t>
              </a:r>
              <a:r>
                <a:rPr lang="zh-TW" altLang="en-US" sz="2400" b="1" dirty="0">
                  <a:solidFill>
                    <a:srgbClr val="0000FF"/>
                  </a:solidFill>
                  <a:ea typeface="微軟正黑體" panose="020B0604030504040204" pitchFamily="34" charset="-120"/>
                  <a:cs typeface="Arial" panose="020B0604020202020204" pitchFamily="34" charset="0"/>
                </a:rPr>
                <a:t>相關專案計畫審查參考</a:t>
              </a:r>
              <a:r>
                <a:rPr lang="zh-TW" altLang="en-US" sz="2400" b="1" dirty="0" smtClean="0">
                  <a:solidFill>
                    <a:srgbClr val="0000FF"/>
                  </a:solidFill>
                  <a:ea typeface="微軟正黑體" panose="020B0604030504040204" pitchFamily="34" charset="-120"/>
                  <a:cs typeface="Arial" panose="020B0604020202020204" pitchFamily="34" charset="0"/>
                </a:rPr>
                <a:t>。</a:t>
              </a:r>
              <a:endParaRPr lang="zh-TW" altLang="en-US" sz="2400" b="1" dirty="0">
                <a:solidFill>
                  <a:srgbClr val="0000FF"/>
                </a:solidFill>
                <a:ea typeface="微軟正黑體" panose="020B0604030504040204" pitchFamily="34" charset="-120"/>
                <a:cs typeface="Arial" panose="020B0604020202020204" pitchFamily="34" charset="0"/>
              </a:endParaRPr>
            </a:p>
          </p:txBody>
        </p:sp>
        <p:pic>
          <p:nvPicPr>
            <p:cNvPr id="7" name="圖片 28"/>
            <p:cNvPicPr>
              <a:picLocks noChangeAspect="1"/>
            </p:cNvPicPr>
            <p:nvPr/>
          </p:nvPicPr>
          <p:blipFill>
            <a:blip r:embed="rId3">
              <a:extLst>
                <a:ext uri="{28A0092B-C50C-407E-A947-70E740481C1C}">
                  <a14:useLocalDpi xmlns:a14="http://schemas.microsoft.com/office/drawing/2010/main" val="0"/>
                </a:ext>
              </a:extLst>
            </a:blip>
            <a:srcRect l="76057" t="890" r="13612" b="95000"/>
            <a:stretch>
              <a:fillRect/>
            </a:stretch>
          </p:blipFill>
          <p:spPr bwMode="auto">
            <a:xfrm>
              <a:off x="6214208" y="1658388"/>
              <a:ext cx="9398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圖片 24"/>
            <p:cNvPicPr>
              <a:picLocks noChangeAspect="1"/>
            </p:cNvPicPr>
            <p:nvPr/>
          </p:nvPicPr>
          <p:blipFill>
            <a:blip r:embed="rId4">
              <a:extLst>
                <a:ext uri="{28A0092B-C50C-407E-A947-70E740481C1C}">
                  <a14:useLocalDpi xmlns:a14="http://schemas.microsoft.com/office/drawing/2010/main" val="0"/>
                </a:ext>
              </a:extLst>
            </a:blip>
            <a:srcRect l="13016" t="8212" r="71844" b="85628"/>
            <a:stretch>
              <a:fillRect/>
            </a:stretch>
          </p:blipFill>
          <p:spPr bwMode="auto">
            <a:xfrm>
              <a:off x="1426891" y="2519369"/>
              <a:ext cx="1330325" cy="328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群組 11"/>
          <p:cNvGrpSpPr/>
          <p:nvPr/>
        </p:nvGrpSpPr>
        <p:grpSpPr>
          <a:xfrm>
            <a:off x="504951" y="3980432"/>
            <a:ext cx="8280921" cy="866512"/>
            <a:chOff x="124691" y="5542581"/>
            <a:chExt cx="8909421" cy="766016"/>
          </a:xfrm>
        </p:grpSpPr>
        <p:grpSp>
          <p:nvGrpSpPr>
            <p:cNvPr id="10" name="群組 9"/>
            <p:cNvGrpSpPr/>
            <p:nvPr/>
          </p:nvGrpSpPr>
          <p:grpSpPr>
            <a:xfrm>
              <a:off x="124691" y="5542581"/>
              <a:ext cx="8909421" cy="647127"/>
              <a:chOff x="190500" y="5632450"/>
              <a:chExt cx="8838814" cy="458788"/>
            </a:xfrm>
          </p:grpSpPr>
          <p:grpSp>
            <p:nvGrpSpPr>
              <p:cNvPr id="2" name="群組 1"/>
              <p:cNvGrpSpPr/>
              <p:nvPr/>
            </p:nvGrpSpPr>
            <p:grpSpPr>
              <a:xfrm>
                <a:off x="190500" y="5632450"/>
                <a:ext cx="8807450" cy="458788"/>
                <a:chOff x="190500" y="5632450"/>
                <a:chExt cx="8807450" cy="458788"/>
              </a:xfrm>
            </p:grpSpPr>
            <p:pic>
              <p:nvPicPr>
                <p:cNvPr id="5" name="圖片 33"/>
                <p:cNvPicPr>
                  <a:picLocks noChangeAspect="1"/>
                </p:cNvPicPr>
                <p:nvPr/>
              </p:nvPicPr>
              <p:blipFill>
                <a:blip r:embed="rId5">
                  <a:extLst>
                    <a:ext uri="{28A0092B-C50C-407E-A947-70E740481C1C}">
                      <a14:useLocalDpi xmlns:a14="http://schemas.microsoft.com/office/drawing/2010/main" val="0"/>
                    </a:ext>
                  </a:extLst>
                </a:blip>
                <a:srcRect l="378" t="82104" r="74007" b="133"/>
                <a:stretch>
                  <a:fillRect/>
                </a:stretch>
              </p:blipFill>
              <p:spPr bwMode="auto">
                <a:xfrm>
                  <a:off x="190500" y="5632450"/>
                  <a:ext cx="32527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32"/>
                <p:cNvPicPr>
                  <a:picLocks noChangeAspect="1"/>
                </p:cNvPicPr>
                <p:nvPr/>
              </p:nvPicPr>
              <p:blipFill>
                <a:blip r:embed="rId5">
                  <a:extLst>
                    <a:ext uri="{28A0092B-C50C-407E-A947-70E740481C1C}">
                      <a14:useLocalDpi xmlns:a14="http://schemas.microsoft.com/office/drawing/2010/main" val="0"/>
                    </a:ext>
                  </a:extLst>
                </a:blip>
                <a:srcRect l="56238" t="82104" r="221" b="-348"/>
                <a:stretch>
                  <a:fillRect/>
                </a:stretch>
              </p:blipFill>
              <p:spPr bwMode="auto">
                <a:xfrm>
                  <a:off x="3443288" y="5632450"/>
                  <a:ext cx="5554662" cy="4587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9" name="矩形 8"/>
              <p:cNvSpPr/>
              <p:nvPr/>
            </p:nvSpPr>
            <p:spPr>
              <a:xfrm>
                <a:off x="8598040" y="5870157"/>
                <a:ext cx="431274" cy="206794"/>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smtClean="0">
                  <a:solidFill>
                    <a:srgbClr val="FFFFFF"/>
                  </a:solidFill>
                  <a:ea typeface="微軟正黑體" panose="020B0604030504040204" pitchFamily="34" charset="-120"/>
                </a:endParaRPr>
              </a:p>
            </p:txBody>
          </p:sp>
        </p:grpSp>
        <p:sp>
          <p:nvSpPr>
            <p:cNvPr id="13" name="文字方塊 12"/>
            <p:cNvSpPr txBox="1"/>
            <p:nvPr/>
          </p:nvSpPr>
          <p:spPr>
            <a:xfrm>
              <a:off x="4214466" y="6063724"/>
              <a:ext cx="621225" cy="244873"/>
            </a:xfrm>
            <a:prstGeom prst="rect">
              <a:avLst/>
            </a:prstGeom>
            <a:solidFill>
              <a:srgbClr val="B2DE82"/>
            </a:solidFill>
            <a:ln>
              <a:noFill/>
            </a:ln>
          </p:spPr>
          <p:txBody>
            <a:bodyPr wrap="none" rtlCol="0">
              <a:spAutoFit/>
            </a:bodyPr>
            <a:lstStyle/>
            <a:p>
              <a:r>
                <a:rPr lang="zh-TW" altLang="en-US"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38113979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3" y="6175"/>
            <a:ext cx="7094837" cy="609600"/>
          </a:xfrm>
        </p:spPr>
        <p:txBody>
          <a:bodyPr/>
          <a:lstStyle/>
          <a:p>
            <a:pPr algn="l"/>
            <a:r>
              <a:rPr lang="en-US" altLang="zh-TW" sz="4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2.10 </a:t>
            </a:r>
            <a:r>
              <a:rPr lang="zh-TW" altLang="en-US" sz="4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a:t>
            </a:r>
            <a:r>
              <a:rPr lang="zh-TW" altLang="en-US" sz="4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匯出</a:t>
            </a:r>
          </a:p>
        </p:txBody>
      </p:sp>
      <p:sp>
        <p:nvSpPr>
          <p:cNvPr id="11" name="文字方塊 21"/>
          <p:cNvSpPr txBox="1">
            <a:spLocks noChangeArrowheads="1"/>
          </p:cNvSpPr>
          <p:nvPr/>
        </p:nvSpPr>
        <p:spPr bwMode="auto">
          <a:xfrm>
            <a:off x="4000317" y="848759"/>
            <a:ext cx="4812755" cy="5616153"/>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2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111.05.24</a:t>
            </a:r>
            <a:r>
              <a:rPr lang="zh-TW" altLang="en-US" sz="22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產學合作績效評量</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defRPr/>
            </a:pPr>
            <a:r>
              <a:rPr lang="en-US" altLang="zh-TW" sz="22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111.05.24</a:t>
            </a:r>
            <a:r>
              <a:rPr lang="zh-TW" altLang="en-US" sz="22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2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人事處</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司</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會計</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處</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國際化調查</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高</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深耕計畫小組</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6" name="表格 17"/>
          <p:cNvGraphicFramePr>
            <a:graphicFrameLocks noGrp="1"/>
          </p:cNvGraphicFramePr>
          <p:nvPr>
            <p:extLst>
              <p:ext uri="{D42A27DB-BD31-4B8C-83A1-F6EECF244321}">
                <p14:modId xmlns:p14="http://schemas.microsoft.com/office/powerpoint/2010/main" val="1649206078"/>
              </p:ext>
            </p:extLst>
          </p:nvPr>
        </p:nvGraphicFramePr>
        <p:xfrm>
          <a:off x="212792" y="2578257"/>
          <a:ext cx="3296524" cy="2081884"/>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70932">
                  <a:extLst>
                    <a:ext uri="{9D8B030D-6E8A-4147-A177-3AD203B41FA5}">
                      <a16:colId xmlns:a16="http://schemas.microsoft.com/office/drawing/2014/main" xmlns="" val="256846026"/>
                    </a:ext>
                  </a:extLst>
                </a:gridCol>
                <a:gridCol w="470932">
                  <a:extLst>
                    <a:ext uri="{9D8B030D-6E8A-4147-A177-3AD203B41FA5}">
                      <a16:colId xmlns:a16="http://schemas.microsoft.com/office/drawing/2014/main" xmlns="" val="2257527877"/>
                    </a:ext>
                  </a:extLst>
                </a:gridCol>
                <a:gridCol w="470932">
                  <a:extLst>
                    <a:ext uri="{9D8B030D-6E8A-4147-A177-3AD203B41FA5}">
                      <a16:colId xmlns:a16="http://schemas.microsoft.com/office/drawing/2014/main" xmlns="" val="4145448609"/>
                    </a:ext>
                  </a:extLst>
                </a:gridCol>
                <a:gridCol w="470932">
                  <a:extLst>
                    <a:ext uri="{9D8B030D-6E8A-4147-A177-3AD203B41FA5}">
                      <a16:colId xmlns:a16="http://schemas.microsoft.com/office/drawing/2014/main" xmlns="" val="835481753"/>
                    </a:ext>
                  </a:extLst>
                </a:gridCol>
                <a:gridCol w="470932">
                  <a:extLst>
                    <a:ext uri="{9D8B030D-6E8A-4147-A177-3AD203B41FA5}">
                      <a16:colId xmlns:a16="http://schemas.microsoft.com/office/drawing/2014/main" xmlns="" val="3853400446"/>
                    </a:ext>
                  </a:extLst>
                </a:gridCol>
                <a:gridCol w="470932">
                  <a:extLst>
                    <a:ext uri="{9D8B030D-6E8A-4147-A177-3AD203B41FA5}">
                      <a16:colId xmlns:a16="http://schemas.microsoft.com/office/drawing/2014/main" xmlns="" val="1113717072"/>
                    </a:ext>
                  </a:extLst>
                </a:gridCol>
                <a:gridCol w="470932">
                  <a:extLst>
                    <a:ext uri="{9D8B030D-6E8A-4147-A177-3AD203B41FA5}">
                      <a16:colId xmlns:a16="http://schemas.microsoft.com/office/drawing/2014/main" xmlns="" val="3757867286"/>
                    </a:ext>
                  </a:extLst>
                </a:gridCol>
              </a:tblGrid>
              <a:tr h="303305">
                <a:tc>
                  <a:txBody>
                    <a:bodyPr/>
                    <a:lstStyle/>
                    <a:p>
                      <a:pPr marL="0" lvl="0" algn="ctr" defTabSz="914400" rtl="0" eaLnBrk="1" fontAlgn="ctr" latinLnBrk="0" hangingPunct="1"/>
                      <a:r>
                        <a:rPr lang="zh-TW" altLang="en-US" sz="1800" b="1" kern="1200" dirty="0" smtClean="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xmlns="" val="2097508803"/>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315709961"/>
                  </a:ext>
                </a:extLst>
              </a:tr>
              <a:tr h="42226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076629822"/>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047869064"/>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400703856"/>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269090484"/>
                  </a:ext>
                </a:extLst>
              </a:tr>
            </a:tbl>
          </a:graphicData>
        </a:graphic>
      </p:graphicFrame>
      <p:sp>
        <p:nvSpPr>
          <p:cNvPr id="7" name="矩形 6"/>
          <p:cNvSpPr/>
          <p:nvPr/>
        </p:nvSpPr>
        <p:spPr>
          <a:xfrm>
            <a:off x="212792" y="2100655"/>
            <a:ext cx="3296527" cy="457819"/>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111.05</a:t>
            </a:r>
            <a:endParaRPr lang="zh-TW" altLang="en-US" sz="2800" b="1" dirty="0" smtClean="0">
              <a:solidFill>
                <a:srgbClr val="000000"/>
              </a:solidFill>
              <a:ea typeface="標楷體" panose="03000509000000000000" pitchFamily="65" charset="-120"/>
            </a:endParaRPr>
          </a:p>
        </p:txBody>
      </p:sp>
    </p:spTree>
    <p:extLst>
      <p:ext uri="{BB962C8B-B14F-4D97-AF65-F5344CB8AC3E}">
        <p14:creationId xmlns:p14="http://schemas.microsoft.com/office/powerpoint/2010/main" val="2959458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9538"/>
            <a:ext cx="7587049" cy="609600"/>
          </a:xfrm>
        </p:spPr>
        <p:txBody>
          <a:bodyPr>
            <a:noAutofit/>
          </a:bodyPr>
          <a:lstStyle/>
          <a:p>
            <a:pPr algn="l">
              <a:lnSpc>
                <a:spcPct val="150000"/>
              </a:lnSpc>
              <a:defRPr/>
            </a:pPr>
            <a:r>
              <a:rPr lang="en-US" altLang="zh-TW" sz="36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【111.03</a:t>
            </a:r>
            <a:r>
              <a:rPr lang="zh-TW" altLang="en-US" sz="36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a:t>
            </a:r>
            <a:r>
              <a:rPr lang="en-US" altLang="zh-TW" sz="36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6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a:t>
            </a:r>
            <a:r>
              <a:rPr lang="zh-TW" altLang="en-US" sz="36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暨系統操作說明會</a:t>
            </a:r>
          </a:p>
        </p:txBody>
      </p:sp>
      <p:graphicFrame>
        <p:nvGraphicFramePr>
          <p:cNvPr id="4" name="資料庫圖表 3"/>
          <p:cNvGraphicFramePr/>
          <p:nvPr>
            <p:extLst>
              <p:ext uri="{D42A27DB-BD31-4B8C-83A1-F6EECF244321}">
                <p14:modId xmlns:p14="http://schemas.microsoft.com/office/powerpoint/2010/main" val="3517682065"/>
              </p:ext>
            </p:extLst>
          </p:nvPr>
        </p:nvGraphicFramePr>
        <p:xfrm>
          <a:off x="1293340" y="864972"/>
          <a:ext cx="6672649" cy="5588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684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1" y="6174"/>
            <a:ext cx="7094837"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2.11 </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表冊檢核</a:t>
            </a:r>
            <a:endPar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pSp>
        <p:nvGrpSpPr>
          <p:cNvPr id="2" name="群組 1"/>
          <p:cNvGrpSpPr/>
          <p:nvPr/>
        </p:nvGrpSpPr>
        <p:grpSpPr>
          <a:xfrm>
            <a:off x="49424" y="2644339"/>
            <a:ext cx="8732108" cy="2893471"/>
            <a:chOff x="414068" y="3198470"/>
            <a:chExt cx="8419382" cy="2502375"/>
          </a:xfrm>
        </p:grpSpPr>
        <p:pic>
          <p:nvPicPr>
            <p:cNvPr id="7" name="圖片 2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4068" y="3198470"/>
              <a:ext cx="8419382" cy="226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4322745" y="5461287"/>
              <a:ext cx="556723" cy="239558"/>
            </a:xfrm>
            <a:prstGeom prst="rect">
              <a:avLst/>
            </a:prstGeom>
            <a:solidFill>
              <a:srgbClr val="B2DE82"/>
            </a:solidFill>
            <a:ln>
              <a:noFill/>
            </a:ln>
          </p:spPr>
          <p:txBody>
            <a:bodyPr wrap="none" rtlCol="0">
              <a:spAutoFit/>
            </a:bodyPr>
            <a:lstStyle/>
            <a:p>
              <a:r>
                <a:rPr lang="zh-TW" altLang="en-US"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8" name="矩形 23"/>
          <p:cNvSpPr>
            <a:spLocks noChangeArrowheads="1"/>
          </p:cNvSpPr>
          <p:nvPr/>
        </p:nvSpPr>
        <p:spPr bwMode="auto">
          <a:xfrm>
            <a:off x="0" y="736248"/>
            <a:ext cx="8896865"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0"/>
              </a:spcBef>
              <a:buFontTx/>
              <a:buNone/>
            </a:pPr>
            <a:r>
              <a:rPr lang="zh-TW" altLang="en-US" sz="2600" b="1" dirty="0" smtClean="0">
                <a:solidFill>
                  <a:srgbClr val="000000"/>
                </a:solidFill>
                <a:ea typeface="微軟正黑體" panose="020B0604030504040204" pitchFamily="34" charset="-120"/>
                <a:cs typeface="Arial" panose="020B0604020202020204" pitchFamily="34" charset="0"/>
              </a:rPr>
              <a:t>於本期填表期</a:t>
            </a:r>
            <a:r>
              <a:rPr lang="zh-TW" altLang="en-US" sz="2600" b="1" dirty="0">
                <a:solidFill>
                  <a:srgbClr val="000000"/>
                </a:solidFill>
                <a:ea typeface="微軟正黑體" panose="020B0604030504040204" pitchFamily="34" charset="-120"/>
                <a:cs typeface="Arial" panose="020B0604020202020204" pitchFamily="34" charset="0"/>
              </a:rPr>
              <a:t>間</a:t>
            </a:r>
            <a:r>
              <a:rPr lang="zh-TW" altLang="en-US" sz="2600" b="1" dirty="0" smtClean="0">
                <a:solidFill>
                  <a:srgbClr val="000000"/>
                </a:solidFill>
                <a:ea typeface="微軟正黑體" panose="020B0604030504040204" pitchFamily="34" charset="-120"/>
                <a:cs typeface="Arial" panose="020B0604020202020204" pitchFamily="34" charset="0"/>
              </a:rPr>
              <a:t>陸續</a:t>
            </a:r>
            <a:r>
              <a:rPr lang="zh-TW" altLang="zh-TW" sz="2600" b="1" dirty="0" smtClean="0">
                <a:solidFill>
                  <a:srgbClr val="000000"/>
                </a:solidFill>
                <a:ea typeface="微軟正黑體" panose="020B0604030504040204" pitchFamily="34" charset="-120"/>
                <a:cs typeface="Arial" panose="020B0604020202020204" pitchFamily="34" charset="0"/>
              </a:rPr>
              <a:t>開放</a:t>
            </a:r>
            <a:r>
              <a:rPr lang="en-US" altLang="zh-TW" sz="2600" b="1" dirty="0" smtClean="0">
                <a:solidFill>
                  <a:srgbClr val="000000"/>
                </a:solidFill>
                <a:ea typeface="微軟正黑體" panose="020B0604030504040204" pitchFamily="34" charset="-120"/>
                <a:cs typeface="Arial" panose="020B0604020202020204" pitchFamily="34" charset="0"/>
              </a:rPr>
              <a:t>【</a:t>
            </a:r>
            <a:r>
              <a:rPr lang="zh-TW" altLang="en-US" sz="2600" b="1" dirty="0" smtClean="0">
                <a:solidFill>
                  <a:srgbClr val="000000"/>
                </a:solidFill>
                <a:ea typeface="微軟正黑體" panose="020B0604030504040204" pitchFamily="34" charset="-120"/>
                <a:cs typeface="Arial" panose="020B0604020202020204" pitchFamily="34" charset="0"/>
              </a:rPr>
              <a:t>表冊</a:t>
            </a:r>
            <a:r>
              <a:rPr lang="zh-TW" altLang="zh-TW" sz="2600" b="1" dirty="0" smtClean="0">
                <a:solidFill>
                  <a:srgbClr val="000000"/>
                </a:solidFill>
                <a:ea typeface="微軟正黑體" panose="020B0604030504040204" pitchFamily="34" charset="-120"/>
                <a:cs typeface="Arial" panose="020B0604020202020204" pitchFamily="34" charset="0"/>
              </a:rPr>
              <a:t>檢核</a:t>
            </a:r>
            <a:r>
              <a:rPr lang="en-US" altLang="zh-TW" sz="2600" b="1" dirty="0" smtClean="0">
                <a:solidFill>
                  <a:srgbClr val="000000"/>
                </a:solidFill>
                <a:ea typeface="微軟正黑體" panose="020B0604030504040204" pitchFamily="34" charset="-120"/>
                <a:cs typeface="Arial" panose="020B0604020202020204" pitchFamily="34" charset="0"/>
              </a:rPr>
              <a:t>】</a:t>
            </a:r>
            <a:r>
              <a:rPr lang="zh-TW" altLang="zh-TW" sz="2600" b="1" dirty="0" smtClean="0">
                <a:solidFill>
                  <a:srgbClr val="000000"/>
                </a:solidFill>
                <a:ea typeface="微軟正黑體" panose="020B0604030504040204" pitchFamily="34" charset="-120"/>
                <a:cs typeface="Arial" panose="020B0604020202020204" pitchFamily="34" charset="0"/>
              </a:rPr>
              <a:t>及</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檢核表列印</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等</a:t>
            </a:r>
            <a:r>
              <a:rPr lang="zh-TW" altLang="zh-TW" sz="2600" b="1" dirty="0">
                <a:solidFill>
                  <a:srgbClr val="000000"/>
                </a:solidFill>
                <a:ea typeface="微軟正黑體" panose="020B0604030504040204" pitchFamily="34" charset="-120"/>
                <a:cs typeface="Arial" panose="020B0604020202020204" pitchFamily="34" charset="0"/>
              </a:rPr>
              <a:t>功能</a:t>
            </a:r>
            <a:r>
              <a:rPr lang="zh-TW" altLang="en-US" sz="2600" b="1" dirty="0" smtClean="0">
                <a:solidFill>
                  <a:srgbClr val="FF0000"/>
                </a:solidFill>
                <a:ea typeface="微軟正黑體" panose="020B0604030504040204" pitchFamily="34" charset="-120"/>
                <a:cs typeface="Arial" panose="020B0604020202020204" pitchFamily="34" charset="0"/>
              </a:rPr>
              <a:t>至</a:t>
            </a:r>
            <a:r>
              <a:rPr lang="en-US" altLang="zh-TW" sz="2600" b="1" dirty="0" smtClean="0">
                <a:solidFill>
                  <a:srgbClr val="FF0000"/>
                </a:solidFill>
                <a:ea typeface="微軟正黑體" panose="020B0604030504040204" pitchFamily="34" charset="-120"/>
                <a:cs typeface="Arial" panose="020B0604020202020204" pitchFamily="34" charset="0"/>
              </a:rPr>
              <a:t>5</a:t>
            </a:r>
            <a:r>
              <a:rPr lang="zh-TW" altLang="en-US" sz="2600" b="1" dirty="0" smtClean="0">
                <a:solidFill>
                  <a:srgbClr val="FF0000"/>
                </a:solidFill>
                <a:ea typeface="微軟正黑體" panose="020B0604030504040204" pitchFamily="34" charset="-120"/>
                <a:cs typeface="Arial" panose="020B0604020202020204" pitchFamily="34" charset="0"/>
              </a:rPr>
              <a:t>月</a:t>
            </a:r>
            <a:r>
              <a:rPr lang="en-US" altLang="zh-TW" sz="2600" b="1" dirty="0" smtClean="0">
                <a:solidFill>
                  <a:srgbClr val="FF0000"/>
                </a:solidFill>
                <a:ea typeface="微軟正黑體" panose="020B0604030504040204" pitchFamily="34" charset="-120"/>
                <a:cs typeface="Arial" panose="020B0604020202020204" pitchFamily="34" charset="0"/>
              </a:rPr>
              <a:t>31</a:t>
            </a:r>
            <a:r>
              <a:rPr lang="zh-TW" altLang="en-US" sz="2600" b="1" dirty="0" smtClean="0">
                <a:solidFill>
                  <a:srgbClr val="FF0000"/>
                </a:solidFill>
                <a:ea typeface="微軟正黑體" panose="020B0604030504040204" pitchFamily="34" charset="-120"/>
                <a:cs typeface="Arial" panose="020B0604020202020204" pitchFamily="34" charset="0"/>
              </a:rPr>
              <a:t>日止</a:t>
            </a:r>
            <a:r>
              <a:rPr lang="zh-TW" altLang="en-US" sz="2600" b="1" dirty="0" smtClean="0">
                <a:solidFill>
                  <a:srgbClr val="000000"/>
                </a:solidFill>
                <a:ea typeface="微軟正黑體" panose="020B0604030504040204" pitchFamily="34" charset="-120"/>
                <a:cs typeface="Arial" panose="020B0604020202020204" pitchFamily="34" charset="0"/>
              </a:rPr>
              <a:t>。</a:t>
            </a:r>
            <a:endParaRPr lang="en-US" altLang="zh-TW" sz="2600" b="1" dirty="0">
              <a:solidFill>
                <a:srgbClr val="000000"/>
              </a:solidFill>
              <a:ea typeface="微軟正黑體" panose="020B0604030504040204" pitchFamily="34" charset="-120"/>
              <a:cs typeface="Arial" panose="020B0604020202020204" pitchFamily="34" charset="0"/>
            </a:endParaRPr>
          </a:p>
          <a:p>
            <a:pPr algn="just">
              <a:lnSpc>
                <a:spcPct val="150000"/>
              </a:lnSpc>
              <a:spcBef>
                <a:spcPct val="0"/>
              </a:spcBef>
              <a:buFontTx/>
              <a:buNone/>
            </a:pPr>
            <a:r>
              <a:rPr lang="zh-TW" altLang="zh-TW" sz="2600" b="1" dirty="0" smtClean="0">
                <a:solidFill>
                  <a:srgbClr val="0000FF"/>
                </a:solidFill>
                <a:latin typeface="PMingLiU" panose="02020500000000000000" pitchFamily="18" charset="-120"/>
                <a:ea typeface="微軟正黑體" panose="020B0604030504040204" pitchFamily="34" charset="-120"/>
                <a:cs typeface="Arial" panose="020B0604020202020204" pitchFamily="34" charset="0"/>
              </a:rPr>
              <a:t>※</a:t>
            </a:r>
            <a:r>
              <a:rPr lang="zh-TW" altLang="en-US" sz="2600" b="1" dirty="0" smtClean="0">
                <a:solidFill>
                  <a:srgbClr val="0000FF"/>
                </a:solidFill>
                <a:latin typeface="PMingLiU" panose="02020500000000000000" pitchFamily="18" charset="-120"/>
                <a:ea typeface="微軟正黑體" panose="020B0604030504040204" pitchFamily="34" charset="-120"/>
                <a:cs typeface="Arial" panose="020B0604020202020204" pitchFamily="34" charset="0"/>
              </a:rPr>
              <a:t>表冊</a:t>
            </a:r>
            <a:r>
              <a:rPr lang="zh-TW" altLang="en-US" sz="2600" b="1" dirty="0" smtClean="0">
                <a:solidFill>
                  <a:srgbClr val="0000FF"/>
                </a:solidFill>
                <a:ea typeface="微軟正黑體" panose="020B0604030504040204" pitchFamily="34" charset="-120"/>
                <a:cs typeface="Arial" panose="020B0604020202020204" pitchFamily="34" charset="0"/>
              </a:rPr>
              <a:t>檢核完成後才能列印檢核表。</a:t>
            </a:r>
            <a:endParaRPr lang="zh-TW" altLang="en-US" sz="2600" b="1" dirty="0">
              <a:solidFill>
                <a:srgbClr val="0000FF"/>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651426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1" y="6174"/>
            <a:ext cx="7094837"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2.12</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檢核表列印</a:t>
            </a:r>
            <a:endPar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5" name="矩形 23"/>
          <p:cNvSpPr>
            <a:spLocks noChangeArrowheads="1"/>
          </p:cNvSpPr>
          <p:nvPr/>
        </p:nvSpPr>
        <p:spPr bwMode="auto">
          <a:xfrm>
            <a:off x="0" y="695364"/>
            <a:ext cx="8872151"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spcBef>
                <a:spcPct val="0"/>
              </a:spcBef>
              <a:buFontTx/>
              <a:buNone/>
            </a:pPr>
            <a:r>
              <a:rPr lang="zh-TW" altLang="en-US" sz="2600" b="1" dirty="0" smtClean="0">
                <a:solidFill>
                  <a:srgbClr val="000000"/>
                </a:solidFill>
                <a:ea typeface="微軟正黑體" panose="020B0604030504040204" pitchFamily="34" charset="-120"/>
                <a:cs typeface="Arial" panose="020B0604020202020204" pitchFamily="34" charset="0"/>
              </a:rPr>
              <a:t>於本期填表期</a:t>
            </a:r>
            <a:r>
              <a:rPr lang="zh-TW" altLang="en-US" sz="2600" b="1" dirty="0">
                <a:solidFill>
                  <a:srgbClr val="000000"/>
                </a:solidFill>
                <a:ea typeface="微軟正黑體" panose="020B0604030504040204" pitchFamily="34" charset="-120"/>
                <a:cs typeface="Arial" panose="020B0604020202020204" pitchFamily="34" charset="0"/>
              </a:rPr>
              <a:t>間</a:t>
            </a:r>
            <a:r>
              <a:rPr lang="zh-TW" altLang="en-US" sz="2600" b="1" dirty="0" smtClean="0">
                <a:solidFill>
                  <a:srgbClr val="000000"/>
                </a:solidFill>
                <a:ea typeface="微軟正黑體" panose="020B0604030504040204" pitchFamily="34" charset="-120"/>
                <a:cs typeface="Arial" panose="020B0604020202020204" pitchFamily="34" charset="0"/>
              </a:rPr>
              <a:t>陸續</a:t>
            </a:r>
            <a:r>
              <a:rPr lang="zh-TW" altLang="zh-TW" sz="2600" b="1" dirty="0" smtClean="0">
                <a:solidFill>
                  <a:srgbClr val="000000"/>
                </a:solidFill>
                <a:ea typeface="微軟正黑體" panose="020B0604030504040204" pitchFamily="34" charset="-120"/>
                <a:cs typeface="Arial" panose="020B0604020202020204" pitchFamily="34" charset="0"/>
              </a:rPr>
              <a:t>開放</a:t>
            </a:r>
            <a:r>
              <a:rPr lang="en-US" altLang="zh-TW" sz="2600" b="1" dirty="0" smtClean="0">
                <a:solidFill>
                  <a:srgbClr val="000000"/>
                </a:solidFill>
                <a:ea typeface="微軟正黑體" panose="020B0604030504040204" pitchFamily="34" charset="-120"/>
                <a:cs typeface="Arial" panose="020B0604020202020204" pitchFamily="34" charset="0"/>
              </a:rPr>
              <a:t>【</a:t>
            </a:r>
            <a:r>
              <a:rPr lang="zh-TW" altLang="en-US" sz="2600" b="1" dirty="0" smtClean="0">
                <a:solidFill>
                  <a:srgbClr val="000000"/>
                </a:solidFill>
                <a:ea typeface="微軟正黑體" panose="020B0604030504040204" pitchFamily="34" charset="-120"/>
                <a:cs typeface="Arial" panose="020B0604020202020204" pitchFamily="34" charset="0"/>
              </a:rPr>
              <a:t>表冊</a:t>
            </a:r>
            <a:r>
              <a:rPr lang="zh-TW" altLang="zh-TW" sz="2600" b="1" dirty="0" smtClean="0">
                <a:solidFill>
                  <a:srgbClr val="000000"/>
                </a:solidFill>
                <a:ea typeface="微軟正黑體" panose="020B0604030504040204" pitchFamily="34" charset="-120"/>
                <a:cs typeface="Arial" panose="020B0604020202020204" pitchFamily="34" charset="0"/>
              </a:rPr>
              <a:t>檢核</a:t>
            </a:r>
            <a:r>
              <a:rPr lang="en-US" altLang="zh-TW" sz="2600" b="1" dirty="0" smtClean="0">
                <a:solidFill>
                  <a:srgbClr val="000000"/>
                </a:solidFill>
                <a:ea typeface="微軟正黑體" panose="020B0604030504040204" pitchFamily="34" charset="-120"/>
                <a:cs typeface="Arial" panose="020B0604020202020204" pitchFamily="34" charset="0"/>
              </a:rPr>
              <a:t>】</a:t>
            </a:r>
            <a:r>
              <a:rPr lang="zh-TW" altLang="zh-TW" sz="2600" b="1" dirty="0" smtClean="0">
                <a:solidFill>
                  <a:srgbClr val="000000"/>
                </a:solidFill>
                <a:ea typeface="微軟正黑體" panose="020B0604030504040204" pitchFamily="34" charset="-120"/>
                <a:cs typeface="Arial" panose="020B0604020202020204" pitchFamily="34" charset="0"/>
              </a:rPr>
              <a:t>及</a:t>
            </a:r>
            <a:r>
              <a:rPr lang="en-US" altLang="zh-TW" sz="2600" b="1" dirty="0">
                <a:solidFill>
                  <a:srgbClr val="000000"/>
                </a:solidFill>
                <a:ea typeface="微軟正黑體" panose="020B0604030504040204" pitchFamily="34" charset="-120"/>
                <a:cs typeface="Arial" panose="020B0604020202020204" pitchFamily="34" charset="0"/>
              </a:rPr>
              <a:t>【</a:t>
            </a:r>
            <a:r>
              <a:rPr lang="zh-TW" altLang="zh-TW" sz="2600" b="1" dirty="0">
                <a:solidFill>
                  <a:srgbClr val="000000"/>
                </a:solidFill>
                <a:ea typeface="微軟正黑體" panose="020B0604030504040204" pitchFamily="34" charset="-120"/>
                <a:cs typeface="Arial" panose="020B0604020202020204" pitchFamily="34" charset="0"/>
              </a:rPr>
              <a:t>檢核表列印</a:t>
            </a:r>
            <a:r>
              <a:rPr lang="en-US" altLang="zh-TW" sz="2600" b="1" dirty="0">
                <a:solidFill>
                  <a:srgbClr val="000000"/>
                </a:solidFill>
                <a:ea typeface="微軟正黑體" panose="020B0604030504040204" pitchFamily="34" charset="-120"/>
                <a:cs typeface="Arial" panose="020B0604020202020204" pitchFamily="34" charset="0"/>
              </a:rPr>
              <a:t>】</a:t>
            </a:r>
            <a:r>
              <a:rPr lang="zh-TW" altLang="en-US" sz="2600" b="1" dirty="0">
                <a:solidFill>
                  <a:srgbClr val="000000"/>
                </a:solidFill>
                <a:ea typeface="微軟正黑體" panose="020B0604030504040204" pitchFamily="34" charset="-120"/>
                <a:cs typeface="Arial" panose="020B0604020202020204" pitchFamily="34" charset="0"/>
              </a:rPr>
              <a:t>等</a:t>
            </a:r>
            <a:r>
              <a:rPr lang="zh-TW" altLang="zh-TW" sz="2600" b="1" dirty="0">
                <a:solidFill>
                  <a:srgbClr val="000000"/>
                </a:solidFill>
                <a:ea typeface="微軟正黑體" panose="020B0604030504040204" pitchFamily="34" charset="-120"/>
                <a:cs typeface="Arial" panose="020B0604020202020204" pitchFamily="34" charset="0"/>
              </a:rPr>
              <a:t>功能</a:t>
            </a:r>
            <a:r>
              <a:rPr lang="zh-TW" altLang="en-US" sz="2600" b="1" dirty="0" smtClean="0">
                <a:solidFill>
                  <a:srgbClr val="FF0000"/>
                </a:solidFill>
                <a:ea typeface="微軟正黑體" panose="020B0604030504040204" pitchFamily="34" charset="-120"/>
                <a:cs typeface="Arial" panose="020B0604020202020204" pitchFamily="34" charset="0"/>
              </a:rPr>
              <a:t>至</a:t>
            </a:r>
            <a:r>
              <a:rPr lang="en-US" altLang="zh-TW" sz="2600" b="1" dirty="0">
                <a:solidFill>
                  <a:srgbClr val="FF0000"/>
                </a:solidFill>
                <a:ea typeface="微軟正黑體" panose="020B0604030504040204" pitchFamily="34" charset="-120"/>
                <a:cs typeface="Arial" panose="020B0604020202020204" pitchFamily="34" charset="0"/>
              </a:rPr>
              <a:t>5</a:t>
            </a:r>
            <a:r>
              <a:rPr lang="zh-TW" altLang="en-US" sz="2600" b="1" dirty="0" smtClean="0">
                <a:solidFill>
                  <a:srgbClr val="FF0000"/>
                </a:solidFill>
                <a:ea typeface="微軟正黑體" panose="020B0604030504040204" pitchFamily="34" charset="-120"/>
                <a:cs typeface="Arial" panose="020B0604020202020204" pitchFamily="34" charset="0"/>
              </a:rPr>
              <a:t>月</a:t>
            </a:r>
            <a:r>
              <a:rPr lang="en-US" altLang="zh-TW" sz="2600" b="1" dirty="0" smtClean="0">
                <a:solidFill>
                  <a:srgbClr val="FF0000"/>
                </a:solidFill>
                <a:ea typeface="微軟正黑體" panose="020B0604030504040204" pitchFamily="34" charset="-120"/>
                <a:cs typeface="Arial" panose="020B0604020202020204" pitchFamily="34" charset="0"/>
              </a:rPr>
              <a:t>31</a:t>
            </a:r>
            <a:r>
              <a:rPr lang="zh-TW" altLang="en-US" sz="2600" b="1" dirty="0" smtClean="0">
                <a:solidFill>
                  <a:srgbClr val="FF0000"/>
                </a:solidFill>
                <a:ea typeface="微軟正黑體" panose="020B0604030504040204" pitchFamily="34" charset="-120"/>
                <a:cs typeface="Arial" panose="020B0604020202020204" pitchFamily="34" charset="0"/>
              </a:rPr>
              <a:t>日止</a:t>
            </a:r>
            <a:r>
              <a:rPr lang="zh-TW" altLang="en-US" sz="2600" b="1" dirty="0" smtClean="0">
                <a:solidFill>
                  <a:srgbClr val="000000"/>
                </a:solidFill>
                <a:ea typeface="微軟正黑體" panose="020B0604030504040204" pitchFamily="34" charset="-120"/>
                <a:cs typeface="Arial" panose="020B0604020202020204" pitchFamily="34" charset="0"/>
              </a:rPr>
              <a:t>。</a:t>
            </a:r>
            <a:endParaRPr lang="en-US" altLang="zh-TW" sz="2600" b="1" dirty="0">
              <a:solidFill>
                <a:srgbClr val="000000"/>
              </a:solidFill>
              <a:ea typeface="微軟正黑體" panose="020B0604030504040204" pitchFamily="34" charset="-120"/>
              <a:cs typeface="Arial" panose="020B0604020202020204" pitchFamily="34" charset="0"/>
            </a:endParaRPr>
          </a:p>
          <a:p>
            <a:pPr>
              <a:lnSpc>
                <a:spcPct val="150000"/>
              </a:lnSpc>
              <a:spcBef>
                <a:spcPct val="0"/>
              </a:spcBef>
              <a:buFontTx/>
              <a:buNone/>
            </a:pPr>
            <a:r>
              <a:rPr lang="zh-TW" altLang="zh-TW" sz="2600" b="1" dirty="0" smtClean="0">
                <a:solidFill>
                  <a:srgbClr val="0000FF"/>
                </a:solidFill>
                <a:latin typeface="PMingLiU" panose="02020500000000000000" pitchFamily="18" charset="-120"/>
                <a:ea typeface="微軟正黑體" panose="020B0604030504040204" pitchFamily="34" charset="-120"/>
                <a:cs typeface="Arial" panose="020B0604020202020204" pitchFamily="34" charset="0"/>
              </a:rPr>
              <a:t>※</a:t>
            </a:r>
            <a:r>
              <a:rPr lang="zh-TW" altLang="en-US" sz="2600" b="1" dirty="0">
                <a:solidFill>
                  <a:srgbClr val="0000FF"/>
                </a:solidFill>
                <a:ea typeface="微軟正黑體" panose="020B0604030504040204" pitchFamily="34" charset="-120"/>
                <a:cs typeface="Arial" panose="020B0604020202020204" pitchFamily="34" charset="0"/>
              </a:rPr>
              <a:t>表冊</a:t>
            </a:r>
            <a:r>
              <a:rPr lang="zh-TW" altLang="en-US" sz="2600" b="1" dirty="0" smtClean="0">
                <a:solidFill>
                  <a:srgbClr val="0000FF"/>
                </a:solidFill>
                <a:ea typeface="微軟正黑體" panose="020B0604030504040204" pitchFamily="34" charset="-120"/>
                <a:cs typeface="Arial" panose="020B0604020202020204" pitchFamily="34" charset="0"/>
              </a:rPr>
              <a:t>檢核完成後才能列印檢核表。</a:t>
            </a:r>
            <a:endParaRPr lang="zh-TW" altLang="en-US" sz="2600" b="1" dirty="0">
              <a:solidFill>
                <a:srgbClr val="0000FF"/>
              </a:solidFill>
              <a:ea typeface="微軟正黑體" panose="020B0604030504040204" pitchFamily="34" charset="-120"/>
              <a:cs typeface="Arial" panose="020B0604020202020204" pitchFamily="34" charset="0"/>
            </a:endParaRPr>
          </a:p>
        </p:txBody>
      </p:sp>
      <p:grpSp>
        <p:nvGrpSpPr>
          <p:cNvPr id="4" name="群組 3"/>
          <p:cNvGrpSpPr/>
          <p:nvPr/>
        </p:nvGrpSpPr>
        <p:grpSpPr>
          <a:xfrm>
            <a:off x="88789" y="2517110"/>
            <a:ext cx="8610369" cy="3359763"/>
            <a:chOff x="88789" y="2517110"/>
            <a:chExt cx="8610369" cy="3359763"/>
          </a:xfrm>
        </p:grpSpPr>
        <p:grpSp>
          <p:nvGrpSpPr>
            <p:cNvPr id="3" name="群組 2"/>
            <p:cNvGrpSpPr/>
            <p:nvPr/>
          </p:nvGrpSpPr>
          <p:grpSpPr>
            <a:xfrm>
              <a:off x="88789" y="2517110"/>
              <a:ext cx="8610369" cy="3096150"/>
              <a:chOff x="88789" y="2517110"/>
              <a:chExt cx="8610369" cy="3096150"/>
            </a:xfrm>
          </p:grpSpPr>
          <p:pic>
            <p:nvPicPr>
              <p:cNvPr id="20" name="圖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89" y="2517110"/>
                <a:ext cx="8610369" cy="2578967"/>
              </a:xfrm>
              <a:prstGeom prst="rect">
                <a:avLst/>
              </a:prstGeom>
            </p:spPr>
          </p:pic>
          <p:sp>
            <p:nvSpPr>
              <p:cNvPr id="22" name="文字方塊 21"/>
              <p:cNvSpPr txBox="1"/>
              <p:nvPr/>
            </p:nvSpPr>
            <p:spPr>
              <a:xfrm>
                <a:off x="3695056" y="3595115"/>
                <a:ext cx="2518638" cy="223844"/>
              </a:xfrm>
              <a:prstGeom prst="rect">
                <a:avLst/>
              </a:prstGeom>
              <a:solidFill>
                <a:srgbClr val="ADD8E6"/>
              </a:solidFill>
              <a:ln>
                <a:noFill/>
              </a:ln>
            </p:spPr>
            <p:txBody>
              <a:bodyPr wrap="none" rtlCol="0">
                <a:spAutoFit/>
              </a:bodyPr>
              <a:lstStyle/>
              <a:p>
                <a:pPr>
                  <a:lnSpc>
                    <a:spcPts val="1000"/>
                  </a:lnSpc>
                </a:pPr>
                <a:r>
                  <a:rPr lang="en-US" altLang="zh-TW"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2022</a:t>
                </a:r>
                <a:r>
                  <a:rPr lang="zh-TW" altLang="en-US"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年</a:t>
                </a:r>
                <a:r>
                  <a:rPr lang="en-US" altLang="zh-TW"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5</a:t>
                </a:r>
                <a:r>
                  <a:rPr lang="zh-TW" altLang="en-US"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月</a:t>
                </a:r>
                <a:r>
                  <a:rPr lang="en-US" altLang="zh-TW"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24</a:t>
                </a:r>
                <a:r>
                  <a:rPr lang="zh-TW" altLang="en-US"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日至</a:t>
                </a:r>
                <a:r>
                  <a:rPr lang="en-US" altLang="zh-TW"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2022</a:t>
                </a:r>
                <a:r>
                  <a:rPr lang="zh-TW" altLang="en-US"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年</a:t>
                </a:r>
                <a:r>
                  <a:rPr lang="en-US" altLang="zh-TW"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5</a:t>
                </a:r>
                <a:r>
                  <a:rPr lang="zh-TW" altLang="en-US"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月</a:t>
                </a:r>
                <a:r>
                  <a:rPr lang="en-US" altLang="zh-TW"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31</a:t>
                </a:r>
                <a:r>
                  <a:rPr lang="zh-TW" altLang="en-US" sz="1200" b="1" dirty="0" smtClean="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日</a:t>
                </a:r>
                <a:endParaRPr lang="zh-TW" altLang="en-US" sz="12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2" name="圖片 1"/>
              <p:cNvPicPr>
                <a:picLocks noChangeAspect="1"/>
              </p:cNvPicPr>
              <p:nvPr/>
            </p:nvPicPr>
            <p:blipFill>
              <a:blip r:embed="rId4"/>
              <a:stretch>
                <a:fillRect/>
              </a:stretch>
            </p:blipFill>
            <p:spPr>
              <a:xfrm>
                <a:off x="117422" y="5013011"/>
                <a:ext cx="4380437" cy="600249"/>
              </a:xfrm>
              <a:prstGeom prst="rect">
                <a:avLst/>
              </a:prstGeom>
            </p:spPr>
          </p:pic>
        </p:grpSp>
        <p:sp>
          <p:nvSpPr>
            <p:cNvPr id="11" name="文字方塊 10"/>
            <p:cNvSpPr txBox="1"/>
            <p:nvPr/>
          </p:nvSpPr>
          <p:spPr>
            <a:xfrm>
              <a:off x="4526492" y="5599874"/>
              <a:ext cx="577402" cy="276999"/>
            </a:xfrm>
            <a:prstGeom prst="rect">
              <a:avLst/>
            </a:prstGeom>
            <a:solidFill>
              <a:srgbClr val="B2DE82"/>
            </a:solidFill>
            <a:ln>
              <a:noFill/>
            </a:ln>
          </p:spPr>
          <p:txBody>
            <a:bodyPr wrap="none" rtlCol="0">
              <a:spAutoFit/>
            </a:bodyPr>
            <a:lstStyle/>
            <a:p>
              <a:r>
                <a:rPr lang="zh-TW" altLang="en-US"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例圖</a:t>
              </a:r>
              <a:r>
                <a:rPr lang="en-US" altLang="zh-TW"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endParaRPr lang="zh-TW" altLang="en-US" sz="1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1139814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72" y="6175"/>
            <a:ext cx="7094837"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2.13</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檢核表報部</a:t>
            </a:r>
            <a:endPar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30"/>
          <p:cNvSpPr txBox="1">
            <a:spLocks noChangeArrowheads="1"/>
          </p:cNvSpPr>
          <p:nvPr/>
        </p:nvSpPr>
        <p:spPr bwMode="auto">
          <a:xfrm>
            <a:off x="3835754" y="1876291"/>
            <a:ext cx="5044636" cy="4657685"/>
          </a:xfrm>
          <a:prstGeom prst="rect">
            <a:avLst/>
          </a:prstGeom>
          <a:noFill/>
          <a:ln w="9525">
            <a:noFill/>
            <a:miter lim="800000"/>
            <a:headEnd/>
            <a:tailEnd/>
          </a:ln>
        </p:spPr>
        <p:txBody>
          <a:bodyPr wrap="square">
            <a:spAutoFit/>
          </a:bodyPr>
          <a:lstStyle/>
          <a:p>
            <a:pPr marL="457200" indent="-457200">
              <a:spcBef>
                <a:spcPts val="200"/>
              </a:spcBef>
              <a:spcAft>
                <a:spcPts val="200"/>
              </a:spcAft>
              <a:buClr>
                <a:srgbClr val="000000"/>
              </a:buClr>
              <a:buAutoNum type="arabicPeriod"/>
              <a:defRPr/>
            </a:pPr>
            <a:r>
              <a:rPr lang="zh-TW" altLang="en-US"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線上填妥檢核表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457200" indent="-457200">
              <a:spcBef>
                <a:spcPts val="200"/>
              </a:spcBef>
              <a:spcAft>
                <a:spcPts val="200"/>
              </a:spcAft>
              <a:buClr>
                <a:srgbClr val="000000"/>
              </a:buClr>
              <a:buAutoNum type="arabicPeriod"/>
              <a:defRPr/>
            </a:pP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電子公文</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方式函送核章版檢核表報部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spcBef>
                <a:spcPts val="200"/>
              </a:spcBef>
              <a:spcAft>
                <a:spcPts val="200"/>
              </a:spcAft>
              <a:buClr>
                <a:srgbClr val="000000"/>
              </a:buClr>
              <a:buFont typeface="+mj-lt"/>
              <a:buAutoNum type="arabicParenR"/>
              <a:defRPr/>
            </a:pPr>
            <a:r>
              <a:rPr lang="zh-TW" altLang="en-US"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公文正本</a:t>
            </a:r>
            <a:r>
              <a:rPr lang="en-US"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endParaRPr lang="en-US"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spcBef>
                <a:spcPts val="200"/>
              </a:spcBef>
              <a:spcAft>
                <a:spcPts val="200"/>
              </a:spcAft>
              <a:buClr>
                <a:srgbClr val="000000"/>
              </a:buClr>
              <a:buAutoNum type="arabicParenR"/>
              <a:defRPr/>
            </a:pPr>
            <a:r>
              <a:rPr lang="zh-TW" altLang="en-US" sz="2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公文副本</a:t>
            </a:r>
            <a:r>
              <a:rPr lang="en-US"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國立雲林科技</a:t>
            </a:r>
            <a:r>
              <a:rPr lang="zh-TW"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大學</a:t>
            </a:r>
            <a:r>
              <a:rPr lang="zh-TW" altLang="en-US"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大</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院校務資料庫</a:t>
            </a:r>
            <a:endParaRPr lang="en-US" altLang="zh-TW" sz="2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spcBef>
                <a:spcPts val="200"/>
              </a:spcBef>
              <a:spcAft>
                <a:spcPts val="200"/>
              </a:spcAft>
              <a:buClr>
                <a:srgbClr val="000000"/>
              </a:buClr>
              <a:defRPr/>
            </a:pP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正、副本公文皆需檢</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附「核章版」檢核</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表</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spcBef>
                <a:spcPts val="200"/>
              </a:spcBef>
              <a:spcAft>
                <a:spcPts val="200"/>
              </a:spcAft>
              <a:buClr>
                <a:srgbClr val="000000"/>
              </a:buClr>
              <a:defRPr/>
            </a:pP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※檢核表檔案大小限制為</a:t>
            </a:r>
            <a:r>
              <a:rPr lang="en-US"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5MB</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以內</a:t>
            </a:r>
            <a:endParaRPr lang="en-US" altLang="zh-TW" sz="2800" u="sng"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234958" y="855282"/>
            <a:ext cx="8729530" cy="830997"/>
          </a:xfrm>
          <a:prstGeom prst="rect">
            <a:avLst/>
          </a:prstGeom>
        </p:spPr>
        <p:txBody>
          <a:bodyPr wrap="square">
            <a:spAutoFit/>
          </a:bodyPr>
          <a:lstStyle/>
          <a:p>
            <a:pPr algn="ctr">
              <a:lnSpc>
                <a:spcPct val="150000"/>
              </a:lnSpc>
              <a:defRPr/>
            </a:pPr>
            <a:r>
              <a:rPr lang="en-US" altLang="zh-TW" sz="32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2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2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24</a:t>
            </a:r>
            <a:r>
              <a:rPr lang="zh-TW" altLang="en-US" sz="32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2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2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2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31</a:t>
            </a:r>
            <a:r>
              <a:rPr lang="zh-TW" altLang="en-US" sz="32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endParaRPr lang="en-US" altLang="zh-TW" sz="32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graphicFrame>
        <p:nvGraphicFramePr>
          <p:cNvPr id="9" name="表格 17"/>
          <p:cNvGraphicFramePr>
            <a:graphicFrameLocks noGrp="1"/>
          </p:cNvGraphicFramePr>
          <p:nvPr>
            <p:extLst>
              <p:ext uri="{D42A27DB-BD31-4B8C-83A1-F6EECF244321}">
                <p14:modId xmlns:p14="http://schemas.microsoft.com/office/powerpoint/2010/main" val="343786158"/>
              </p:ext>
            </p:extLst>
          </p:nvPr>
        </p:nvGraphicFramePr>
        <p:xfrm>
          <a:off x="212792" y="2537065"/>
          <a:ext cx="3177195" cy="2081884"/>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53885">
                  <a:extLst>
                    <a:ext uri="{9D8B030D-6E8A-4147-A177-3AD203B41FA5}">
                      <a16:colId xmlns:a16="http://schemas.microsoft.com/office/drawing/2014/main" xmlns="" val="256846026"/>
                    </a:ext>
                  </a:extLst>
                </a:gridCol>
                <a:gridCol w="453885">
                  <a:extLst>
                    <a:ext uri="{9D8B030D-6E8A-4147-A177-3AD203B41FA5}">
                      <a16:colId xmlns:a16="http://schemas.microsoft.com/office/drawing/2014/main" xmlns="" val="2257527877"/>
                    </a:ext>
                  </a:extLst>
                </a:gridCol>
                <a:gridCol w="453885">
                  <a:extLst>
                    <a:ext uri="{9D8B030D-6E8A-4147-A177-3AD203B41FA5}">
                      <a16:colId xmlns:a16="http://schemas.microsoft.com/office/drawing/2014/main" xmlns="" val="4145448609"/>
                    </a:ext>
                  </a:extLst>
                </a:gridCol>
                <a:gridCol w="453885">
                  <a:extLst>
                    <a:ext uri="{9D8B030D-6E8A-4147-A177-3AD203B41FA5}">
                      <a16:colId xmlns:a16="http://schemas.microsoft.com/office/drawing/2014/main" xmlns="" val="835481753"/>
                    </a:ext>
                  </a:extLst>
                </a:gridCol>
                <a:gridCol w="453885">
                  <a:extLst>
                    <a:ext uri="{9D8B030D-6E8A-4147-A177-3AD203B41FA5}">
                      <a16:colId xmlns:a16="http://schemas.microsoft.com/office/drawing/2014/main" xmlns="" val="3853400446"/>
                    </a:ext>
                  </a:extLst>
                </a:gridCol>
                <a:gridCol w="453885">
                  <a:extLst>
                    <a:ext uri="{9D8B030D-6E8A-4147-A177-3AD203B41FA5}">
                      <a16:colId xmlns:a16="http://schemas.microsoft.com/office/drawing/2014/main" xmlns="" val="1113717072"/>
                    </a:ext>
                  </a:extLst>
                </a:gridCol>
                <a:gridCol w="453885">
                  <a:extLst>
                    <a:ext uri="{9D8B030D-6E8A-4147-A177-3AD203B41FA5}">
                      <a16:colId xmlns:a16="http://schemas.microsoft.com/office/drawing/2014/main" xmlns="" val="3757867286"/>
                    </a:ext>
                  </a:extLst>
                </a:gridCol>
              </a:tblGrid>
              <a:tr h="303305">
                <a:tc>
                  <a:txBody>
                    <a:bodyPr/>
                    <a:lstStyle/>
                    <a:p>
                      <a:pPr marL="0" lvl="0" algn="ctr" defTabSz="914400" rtl="0" eaLnBrk="1" fontAlgn="ctr" latinLnBrk="0" hangingPunct="1"/>
                      <a:r>
                        <a:rPr lang="zh-TW" altLang="en-US" sz="1800" b="1" kern="1200" dirty="0" smtClean="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xmlns="" val="2097508803"/>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315709961"/>
                  </a:ext>
                </a:extLst>
              </a:tr>
              <a:tr h="42226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076629822"/>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047869064"/>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xmlns="" val="1400703856"/>
                  </a:ext>
                </a:extLst>
              </a:tr>
              <a:tr h="32346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30</a:t>
                      </a: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269090484"/>
                  </a:ext>
                </a:extLst>
              </a:tr>
            </a:tbl>
          </a:graphicData>
        </a:graphic>
      </p:graphicFrame>
      <p:sp>
        <p:nvSpPr>
          <p:cNvPr id="11" name="矩形 10"/>
          <p:cNvSpPr/>
          <p:nvPr/>
        </p:nvSpPr>
        <p:spPr>
          <a:xfrm>
            <a:off x="212792" y="2059463"/>
            <a:ext cx="3177195" cy="457819"/>
          </a:xfrm>
          <a:prstGeom prst="rect">
            <a:avLst/>
          </a:prstGeom>
          <a:solidFill>
            <a:srgbClr val="B2DE82"/>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111.05</a:t>
            </a:r>
            <a:endParaRPr lang="zh-TW" altLang="en-US" sz="2800" b="1" dirty="0" smtClean="0">
              <a:solidFill>
                <a:srgbClr val="000000"/>
              </a:solidFill>
              <a:ea typeface="標楷體" panose="03000509000000000000" pitchFamily="65" charset="-120"/>
            </a:endParaRPr>
          </a:p>
        </p:txBody>
      </p:sp>
    </p:spTree>
    <p:extLst>
      <p:ext uri="{BB962C8B-B14F-4D97-AF65-F5344CB8AC3E}">
        <p14:creationId xmlns:p14="http://schemas.microsoft.com/office/powerpoint/2010/main" val="2288278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679626" y="1029730"/>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本期填報表冊與</a:t>
            </a:r>
            <a:endParaRPr lang="en-US" altLang="zh-TW"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endPar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5"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smtClean="0">
                <a:solidFill>
                  <a:srgbClr val="000000"/>
                </a:solidFill>
                <a:latin typeface="微軟正黑體" panose="020B0604030504040204" pitchFamily="34" charset="-120"/>
                <a:ea typeface="微軟正黑體" panose="020B0604030504040204" pitchFamily="34" charset="-120"/>
                <a:cs typeface="華康中圓體"/>
              </a:rPr>
              <a:t>大學校院校務資料庫</a:t>
            </a:r>
            <a:endParaRPr lang="zh-TW" altLang="en-US" b="1" dirty="0">
              <a:solidFill>
                <a:srgbClr val="000000"/>
              </a:solidFill>
              <a:latin typeface="微軟正黑體" panose="020B0604030504040204" pitchFamily="34" charset="-120"/>
              <a:ea typeface="微軟正黑體" panose="020B0604030504040204" pitchFamily="34" charset="-120"/>
              <a:cs typeface="華康中圓體"/>
            </a:endParaRPr>
          </a:p>
        </p:txBody>
      </p:sp>
      <p:sp>
        <p:nvSpPr>
          <p:cNvPr id="8"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smtClean="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endPar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endParaRPr>
          </a:p>
        </p:txBody>
      </p:sp>
    </p:spTree>
    <p:extLst>
      <p:ext uri="{BB962C8B-B14F-4D97-AF65-F5344CB8AC3E}">
        <p14:creationId xmlns:p14="http://schemas.microsoft.com/office/powerpoint/2010/main" val="38018100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smtClean="0">
                <a:solidFill>
                  <a:srgbClr val="000000"/>
                </a:solidFill>
                <a:latin typeface="微軟正黑體" panose="020B0604030504040204" pitchFamily="34" charset="-120"/>
                <a:ea typeface="微軟正黑體" panose="020B0604030504040204" pitchFamily="34" charset="-120"/>
                <a:cs typeface="華康中圓體"/>
              </a:rPr>
              <a:t>大學校院校務資料庫</a:t>
            </a:r>
            <a:endParaRPr lang="zh-TW" altLang="en-US" b="1" dirty="0">
              <a:solidFill>
                <a:srgbClr val="000000"/>
              </a:solidFill>
              <a:latin typeface="微軟正黑體" panose="020B0604030504040204" pitchFamily="34" charset="-120"/>
              <a:ea typeface="微軟正黑體" panose="020B0604030504040204" pitchFamily="34" charset="-120"/>
              <a:cs typeface="華康中圓體"/>
            </a:endParaRPr>
          </a:p>
        </p:txBody>
      </p:sp>
      <p:sp>
        <p:nvSpPr>
          <p:cNvPr id="7"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smtClean="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endPar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endParaRPr>
          </a:p>
        </p:txBody>
      </p:sp>
      <p:sp>
        <p:nvSpPr>
          <p:cNvPr id="8" name="Rectangle 4"/>
          <p:cNvSpPr txBox="1">
            <a:spLocks noChangeArrowheads="1"/>
          </p:cNvSpPr>
          <p:nvPr/>
        </p:nvSpPr>
        <p:spPr bwMode="gray">
          <a:xfrm>
            <a:off x="679626" y="1573426"/>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887475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1" y="9538"/>
            <a:ext cx="7094837"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3.1.1</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4" name="矩形 3"/>
          <p:cNvSpPr/>
          <p:nvPr/>
        </p:nvSpPr>
        <p:spPr>
          <a:xfrm>
            <a:off x="343106" y="5796915"/>
            <a:ext cx="7300396" cy="461665"/>
          </a:xfrm>
          <a:prstGeom prst="rect">
            <a:avLst/>
          </a:prstGeom>
        </p:spPr>
        <p:txBody>
          <a:bodyPr wrap="none">
            <a:spAutoFit/>
          </a:bodyPr>
          <a:lstStyle/>
          <a:p>
            <a:pPr lvl="0" eaLnBrk="1" fontAlgn="auto" hangingPunct="1">
              <a:spcBef>
                <a:spcPts val="0"/>
              </a:spcBef>
              <a:spcAft>
                <a:spcPts val="0"/>
              </a:spcAft>
              <a:defRPr/>
            </a:pP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紅字為本期新增表冊</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FF"/>
                </a:solidFill>
                <a:ea typeface="微軟正黑體" panose="020B0604030504040204" pitchFamily="34" charset="-120"/>
                <a:cs typeface="Arial" panose="020B0604020202020204" pitchFamily="34" charset="0"/>
              </a:rPr>
              <a:t>藍</a:t>
            </a:r>
            <a:r>
              <a:rPr lang="zh-TW" altLang="en-US" sz="2400" b="1" dirty="0">
                <a:solidFill>
                  <a:srgbClr val="0000FF"/>
                </a:solidFill>
                <a:ea typeface="微軟正黑體" panose="020B0604030504040204" pitchFamily="34" charset="-120"/>
                <a:cs typeface="Arial" panose="020B0604020202020204" pitchFamily="34" charset="0"/>
              </a:rPr>
              <a:t>字</a:t>
            </a:r>
            <a:r>
              <a:rPr lang="zh-TW" altLang="en-US" sz="2400" b="1" dirty="0" smtClean="0">
                <a:solidFill>
                  <a:srgbClr val="0000FF"/>
                </a:solidFill>
                <a:ea typeface="微軟正黑體" panose="020B0604030504040204" pitchFamily="34" charset="-120"/>
                <a:cs typeface="Arial" panose="020B0604020202020204" pitchFamily="34" charset="0"/>
              </a:rPr>
              <a:t>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282480620"/>
              </p:ext>
            </p:extLst>
          </p:nvPr>
        </p:nvGraphicFramePr>
        <p:xfrm>
          <a:off x="343106" y="848561"/>
          <a:ext cx="8509687" cy="4961439"/>
        </p:xfrm>
        <a:graphic>
          <a:graphicData uri="http://schemas.openxmlformats.org/drawingml/2006/table">
            <a:tbl>
              <a:tblPr firstRow="1" bandRow="1"/>
              <a:tblGrid>
                <a:gridCol w="1442585">
                  <a:extLst>
                    <a:ext uri="{9D8B030D-6E8A-4147-A177-3AD203B41FA5}">
                      <a16:colId xmlns:a16="http://schemas.microsoft.com/office/drawing/2014/main" xmlns="" val="20000"/>
                    </a:ext>
                  </a:extLst>
                </a:gridCol>
                <a:gridCol w="7067102">
                  <a:extLst>
                    <a:ext uri="{9D8B030D-6E8A-4147-A177-3AD203B41FA5}">
                      <a16:colId xmlns:a16="http://schemas.microsoft.com/office/drawing/2014/main" xmlns="" val="20001"/>
                    </a:ext>
                  </a:extLst>
                </a:gridCol>
              </a:tblGrid>
              <a:tr h="590593">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國</a:t>
                      </a:r>
                      <a:r>
                        <a:rPr lang="en-US" altLang="zh-TW" sz="32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2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私立大學</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hMerge="1">
                  <a:txBody>
                    <a:bodyPr/>
                    <a:lstStyle/>
                    <a:p>
                      <a:endParaRPr lang="zh-TW" altLang="en-US" dirty="0"/>
                    </a:p>
                  </a:txBody>
                  <a:tcPr/>
                </a:tc>
                <a:extLst>
                  <a:ext uri="{0D108BD9-81ED-4DB2-BD59-A6C34878D82A}">
                    <a16:rowId xmlns:a16="http://schemas.microsoft.com/office/drawing/2014/main" xmlns="" val="10000"/>
                  </a:ext>
                </a:extLst>
              </a:tr>
              <a:tr h="3991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基本資料類</a:t>
                      </a:r>
                      <a:endPar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5924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學生類</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29</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32</a:t>
                      </a:r>
                      <a:endPar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xmlns="" val="10002"/>
                  </a:ext>
                </a:extLst>
              </a:tr>
              <a:tr h="88677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教職員類</a:t>
                      </a:r>
                      <a:endPar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1800" b="1" i="0" u="none" strike="noStrike" kern="1200" cap="none" spc="0" baseline="0" dirty="0" smtClean="0">
                          <a:solidFill>
                            <a:srgbClr val="FF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FF0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rgbClr val="FF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a:t>
                      </a:r>
                      <a:endPar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42956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研究類</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latinLnBrk="1">
                        <a:lnSpc>
                          <a:spcPct val="100000"/>
                        </a:lnSpc>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l" latinLnBrk="1">
                        <a:lnSpc>
                          <a:spcPct val="100000"/>
                        </a:lnSpc>
                        <a:defRPr/>
                      </a:pP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18</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19</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23</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xmlns="" val="10004"/>
                  </a:ext>
                </a:extLst>
              </a:tr>
              <a:tr h="5097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校務類</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509731">
                <a:tc>
                  <a:txBody>
                    <a:bodyPr/>
                    <a:lstStyle/>
                    <a:p>
                      <a:pPr marL="0" algn="l" defTabSz="914400" rtl="0" eaLnBrk="1" latinLnBrk="0" hangingPunct="1">
                        <a:lnSpc>
                          <a:spcPct val="100000"/>
                        </a:lnSpc>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財務類</a:t>
                      </a:r>
                      <a:endPar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僅國立大學填報</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xmlns="" val="10006"/>
                  </a:ext>
                </a:extLst>
              </a:tr>
              <a:tr h="516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100000"/>
                        </a:lnSpc>
                      </a:pP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合計</a:t>
                      </a:r>
                      <a:endPar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國立</a:t>
                      </a:r>
                      <a:r>
                        <a:rPr lang="en-US" altLang="zh-TW" sz="2400" b="1" kern="1200" dirty="0" smtClean="0">
                          <a:solidFill>
                            <a:srgbClr val="008000"/>
                          </a:solidFill>
                          <a:effectLst/>
                          <a:latin typeface="Arial" panose="020B0604020202020204" pitchFamily="34" charset="0"/>
                          <a:ea typeface="微軟正黑體" panose="020B0604030504040204" pitchFamily="34" charset="-120"/>
                          <a:cs typeface="Arial" panose="020B0604020202020204" pitchFamily="34" charset="0"/>
                        </a:rPr>
                        <a:t>51</a:t>
                      </a:r>
                      <a:r>
                        <a:rPr lang="zh-TW" altLang="en-US" sz="24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張表冊，私立</a:t>
                      </a:r>
                      <a:r>
                        <a:rPr lang="en-US" altLang="zh-TW" sz="2400" b="1" kern="1200" dirty="0" smtClean="0">
                          <a:solidFill>
                            <a:srgbClr val="008000"/>
                          </a:solidFill>
                          <a:effectLst/>
                          <a:latin typeface="Arial" panose="020B0604020202020204" pitchFamily="34" charset="0"/>
                          <a:ea typeface="微軟正黑體" panose="020B0604030504040204" pitchFamily="34" charset="-120"/>
                          <a:cs typeface="Arial" panose="020B0604020202020204" pitchFamily="34" charset="0"/>
                        </a:rPr>
                        <a:t>53</a:t>
                      </a:r>
                      <a:r>
                        <a:rPr lang="zh-TW" altLang="en-US" sz="24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張表冊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CDFF6"/>
                    </a:solid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6965086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6172" y="-6938"/>
            <a:ext cx="8038097" cy="609600"/>
          </a:xfrm>
        </p:spPr>
        <p:txBody>
          <a:bodyPr/>
          <a:lstStyle/>
          <a:p>
            <a:pPr algn="l"/>
            <a:r>
              <a:rPr lang="en-US" altLang="zh-TW" sz="44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3.1.2</a:t>
            </a:r>
            <a:r>
              <a:rPr lang="zh-TW" altLang="en-US" sz="44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本期免填表冊</a:t>
            </a:r>
            <a:endParaRPr lang="zh-TW" altLang="en-US" sz="4400" i="0"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4254928199"/>
              </p:ext>
            </p:extLst>
          </p:nvPr>
        </p:nvGraphicFramePr>
        <p:xfrm>
          <a:off x="566351" y="1364056"/>
          <a:ext cx="8099853" cy="2880256"/>
        </p:xfrm>
        <a:graphic>
          <a:graphicData uri="http://schemas.openxmlformats.org/drawingml/2006/table">
            <a:tbl>
              <a:tblPr firstRow="1" bandRow="1">
                <a:tableStyleId>{93296810-A885-4BE3-A3E7-6D5BEEA58F35}</a:tableStyleId>
              </a:tblPr>
              <a:tblGrid>
                <a:gridCol w="1319394">
                  <a:extLst>
                    <a:ext uri="{9D8B030D-6E8A-4147-A177-3AD203B41FA5}">
                      <a16:colId xmlns:a16="http://schemas.microsoft.com/office/drawing/2014/main" xmlns="" val="20000"/>
                    </a:ext>
                  </a:extLst>
                </a:gridCol>
                <a:gridCol w="6780459">
                  <a:extLst>
                    <a:ext uri="{9D8B030D-6E8A-4147-A177-3AD203B41FA5}">
                      <a16:colId xmlns:a16="http://schemas.microsoft.com/office/drawing/2014/main" xmlns="" val="20001"/>
                    </a:ext>
                  </a:extLst>
                </a:gridCol>
              </a:tblGrid>
              <a:tr h="6363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600" b="1" dirty="0" smtClean="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a:t>
                      </a:r>
                      <a:r>
                        <a:rPr lang="en-US" altLang="zh-TW" sz="3600" b="1" dirty="0" smtClean="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600" b="1" dirty="0" smtClean="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私立大學</a:t>
                      </a:r>
                      <a:endParaRPr lang="zh-TW" altLang="en-US" sz="3600" b="1" dirty="0" smtClean="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hMerge="1">
                  <a:txBody>
                    <a:bodyPr/>
                    <a:lstStyle/>
                    <a:p>
                      <a:endParaRPr lang="zh-TW" altLang="en-US" dirty="0"/>
                    </a:p>
                  </a:txBody>
                  <a:tcPr/>
                </a:tc>
                <a:extLst>
                  <a:ext uri="{0D108BD9-81ED-4DB2-BD59-A6C34878D82A}">
                    <a16:rowId xmlns:a16="http://schemas.microsoft.com/office/drawing/2014/main" xmlns="" val="10000"/>
                  </a:ext>
                </a:extLst>
              </a:tr>
              <a:tr h="560044">
                <a:tc>
                  <a:txBody>
                    <a:bodyPr/>
                    <a:lstStyle/>
                    <a:p>
                      <a:pPr algn="l"/>
                      <a:r>
                        <a:rPr lang="zh-TW" altLang="en-US" sz="2000" b="1" dirty="0" smtClean="0">
                          <a:solidFill>
                            <a:srgbClr val="000000"/>
                          </a:solidFill>
                          <a:latin typeface="微軟正黑體" panose="020B0604030504040204" pitchFamily="34" charset="-120"/>
                          <a:ea typeface="微軟正黑體" panose="020B0604030504040204" pitchFamily="34" charset="-120"/>
                        </a:rPr>
                        <a:t>學生類</a:t>
                      </a:r>
                      <a:endParaRPr lang="en-US" altLang="zh-TW" sz="2000" b="1" dirty="0" smtClean="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4-2</a:t>
                      </a:r>
                      <a:endPar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1"/>
                  </a:ext>
                </a:extLst>
              </a:tr>
              <a:tr h="560044">
                <a:tc>
                  <a:txBody>
                    <a:bodyPr/>
                    <a:lstStyle/>
                    <a:p>
                      <a:pPr algn="l"/>
                      <a:r>
                        <a:rPr lang="zh-TW" altLang="en-US" sz="2000" b="1" dirty="0" smtClean="0">
                          <a:solidFill>
                            <a:schemeClr val="tx1">
                              <a:lumMod val="10000"/>
                            </a:schemeClr>
                          </a:solidFill>
                          <a:latin typeface="微軟正黑體" panose="020B0604030504040204" pitchFamily="34" charset="-120"/>
                          <a:ea typeface="微軟正黑體" panose="020B0604030504040204" pitchFamily="34" charset="-120"/>
                        </a:rPr>
                        <a:t>教職員</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2000" b="1" dirty="0" smtClean="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1-1</a:t>
                      </a:r>
                      <a:r>
                        <a:rPr lang="zh-TW"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1-2</a:t>
                      </a:r>
                      <a:r>
                        <a:rPr lang="zh-TW" altLang="en-US"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1-3</a:t>
                      </a:r>
                      <a:r>
                        <a:rPr lang="zh-TW" altLang="en-US"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4</a:t>
                      </a:r>
                      <a:endPar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xmlns="" val="1782235145"/>
                  </a:ext>
                </a:extLst>
              </a:tr>
              <a:tr h="560044">
                <a:tc>
                  <a:txBody>
                    <a:bodyPr/>
                    <a:lstStyle/>
                    <a:p>
                      <a:pPr algn="l"/>
                      <a:r>
                        <a:rPr lang="zh-TW" altLang="en-US" sz="2000" b="1" dirty="0" smtClean="0">
                          <a:solidFill>
                            <a:srgbClr val="000000"/>
                          </a:solidFill>
                          <a:latin typeface="微軟正黑體" panose="020B0604030504040204" pitchFamily="34" charset="-120"/>
                          <a:ea typeface="微軟正黑體" panose="020B0604030504040204" pitchFamily="34" charset="-120"/>
                        </a:rPr>
                        <a:t>研究類</a:t>
                      </a:r>
                      <a:endParaRPr lang="en-US" altLang="zh-TW" sz="2000" b="1" dirty="0" smtClean="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研</a:t>
                      </a:r>
                      <a:r>
                        <a:rPr lang="en-US"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15</a:t>
                      </a:r>
                      <a:endParaRPr lang="zh-TW" altLang="en-US" sz="2000" b="1" i="0" u="none" strike="noStrike" kern="1200" cap="none" spc="0" baseline="0" dirty="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3"/>
                  </a:ext>
                </a:extLst>
              </a:tr>
              <a:tr h="560044">
                <a:tc>
                  <a:txBody>
                    <a:bodyPr/>
                    <a:lstStyle/>
                    <a:p>
                      <a:pPr algn="ctr"/>
                      <a:r>
                        <a:rPr lang="zh-TW" altLang="en-US" sz="2400" b="1" dirty="0" smtClean="0">
                          <a:solidFill>
                            <a:schemeClr val="tx1">
                              <a:lumMod val="10000"/>
                            </a:schemeClr>
                          </a:solidFill>
                          <a:latin typeface="微軟正黑體" panose="020B0604030504040204" pitchFamily="34" charset="-120"/>
                          <a:ea typeface="微軟正黑體" panose="020B0604030504040204" pitchFamily="34" charset="-120"/>
                        </a:rPr>
                        <a:t>合計</a:t>
                      </a:r>
                      <a:endParaRPr lang="zh-TW" altLang="en-US" sz="2400" b="1" dirty="0">
                        <a:solidFill>
                          <a:schemeClr val="tx1">
                            <a:lumMod val="10000"/>
                          </a:schemeClr>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dirty="0" smtClean="0">
                          <a:solidFill>
                            <a:schemeClr val="tx1">
                              <a:lumMod val="10000"/>
                            </a:schemeClr>
                          </a:solidFill>
                          <a:effectLst/>
                          <a:latin typeface="微軟正黑體" panose="020B0604030504040204" pitchFamily="34" charset="-120"/>
                          <a:ea typeface="微軟正黑體" panose="020B0604030504040204" pitchFamily="34" charset="-120"/>
                          <a:cs typeface="+mn-cs"/>
                        </a:rPr>
                        <a:t>共</a:t>
                      </a:r>
                      <a:r>
                        <a:rPr lang="en-US" altLang="zh-TW" sz="2400" b="1" kern="1200" dirty="0" smtClean="0">
                          <a:solidFill>
                            <a:srgbClr val="008000"/>
                          </a:solidFill>
                          <a:effectLst/>
                          <a:latin typeface="Arial" panose="020B0604020202020204" pitchFamily="34" charset="0"/>
                          <a:ea typeface="微軟正黑體" panose="020B0604030504040204" pitchFamily="34" charset="-120"/>
                          <a:cs typeface="Arial" panose="020B0604020202020204" pitchFamily="34" charset="0"/>
                        </a:rPr>
                        <a:t>6</a:t>
                      </a:r>
                      <a:r>
                        <a:rPr lang="zh-TW" altLang="en-US" sz="2400" b="1" kern="1200" dirty="0" smtClean="0">
                          <a:solidFill>
                            <a:schemeClr val="tx1">
                              <a:lumMod val="10000"/>
                            </a:schemeClr>
                          </a:solidFill>
                          <a:latin typeface="微軟正黑體" panose="020B0604030504040204" pitchFamily="34" charset="-120"/>
                          <a:ea typeface="微軟正黑體" panose="020B0604030504040204" pitchFamily="34" charset="-120"/>
                          <a:cs typeface="+mn-cs"/>
                        </a:rPr>
                        <a:t>張表冊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xmlns="" val="10007"/>
                  </a:ext>
                </a:extLst>
              </a:tr>
            </a:tbl>
          </a:graphicData>
        </a:graphic>
      </p:graphicFrame>
      <p:sp>
        <p:nvSpPr>
          <p:cNvPr id="5" name="Rectangle 2"/>
          <p:cNvSpPr txBox="1">
            <a:spLocks noChangeArrowheads="1"/>
          </p:cNvSpPr>
          <p:nvPr/>
        </p:nvSpPr>
        <p:spPr bwMode="black">
          <a:xfrm>
            <a:off x="478478" y="858738"/>
            <a:ext cx="6105202" cy="53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Clr>
                <a:srgbClr val="000000"/>
              </a:buClr>
              <a:buFont typeface="Wingdings" panose="05000000000000000000" pitchFamily="2" charset="2"/>
              <a:buChar char="l"/>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以下表冊為</a:t>
            </a:r>
            <a:r>
              <a:rPr lang="zh-TW" altLang="en-US" sz="24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本期免填</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，請確認資料正確性。</a:t>
            </a:r>
            <a:endPar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804947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gray">
          <a:xfrm>
            <a:off x="582051" y="2184150"/>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3.2</a:t>
            </a:r>
            <a:r>
              <a:rPr lang="zh-TW" altLang="en-US"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en-US" altLang="zh-TW"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endPar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smtClean="0">
                <a:solidFill>
                  <a:srgbClr val="000000"/>
                </a:solidFill>
                <a:latin typeface="微軟正黑體" panose="020B0604030504040204" pitchFamily="34" charset="-120"/>
                <a:ea typeface="微軟正黑體" panose="020B0604030504040204" pitchFamily="34" charset="-120"/>
                <a:cs typeface="華康中圓體"/>
              </a:rPr>
              <a:t>大學校院校務資料庫</a:t>
            </a:r>
            <a:endParaRPr lang="zh-TW" altLang="en-US" b="1" dirty="0">
              <a:solidFill>
                <a:srgbClr val="000000"/>
              </a:solidFill>
              <a:latin typeface="微軟正黑體" panose="020B0604030504040204" pitchFamily="34" charset="-120"/>
              <a:ea typeface="微軟正黑體" panose="020B0604030504040204" pitchFamily="34" charset="-120"/>
              <a:cs typeface="華康中圓體"/>
            </a:endParaRPr>
          </a:p>
        </p:txBody>
      </p:sp>
      <p:sp>
        <p:nvSpPr>
          <p:cNvPr id="9"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smtClean="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endPar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endParaRPr>
          </a:p>
        </p:txBody>
      </p:sp>
    </p:spTree>
    <p:extLst>
      <p:ext uri="{BB962C8B-B14F-4D97-AF65-F5344CB8AC3E}">
        <p14:creationId xmlns:p14="http://schemas.microsoft.com/office/powerpoint/2010/main" val="2981971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學生退學人數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28732" y="2014313"/>
            <a:ext cx="8925798" cy="4016484"/>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定義</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補充</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因成績不佳或曠課時數過多因素：</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係指因學業成績達退學標準、學業成績不佳、曠課逾規定時間</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含學生失聯</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、延長修業期限屆滿等原因</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因</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操行成績因素：</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係指因考試作弊、賭博、犯法、操行不及格或</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因違反校規</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含其他重大懲戒案件</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情節嚴重，經學生獎懲審議委員會決議退學</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等原因</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因</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志趣不合因素：</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係指因志趣不合（含就讀科系不符期待）、</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無就讀意願</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、重考、轉學等原因</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因逾期未註冊因素：</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係指逾期未完成學校規定</a:t>
            </a:r>
            <a:r>
              <a:rPr lang="zh-TW" altLang="zh-TW" sz="200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註冊</a:t>
            </a:r>
            <a:r>
              <a:rPr lang="zh-TW" altLang="zh-TW" sz="200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程序、</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未繳或</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未結清</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學雜費、未繳或</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未結清</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學分費、未如期完成選課、選課學分不足等原因。</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868672169"/>
              </p:ext>
            </p:extLst>
          </p:nvPr>
        </p:nvGraphicFramePr>
        <p:xfrm>
          <a:off x="28725" y="866366"/>
          <a:ext cx="8834761" cy="1143000"/>
        </p:xfrm>
        <a:graphic>
          <a:graphicData uri="http://schemas.openxmlformats.org/drawingml/2006/table">
            <a:tbl>
              <a:tblPr firstRow="1" firstCol="1" bandRow="1" bandCol="1"/>
              <a:tblGrid>
                <a:gridCol w="168983">
                  <a:extLst>
                    <a:ext uri="{9D8B030D-6E8A-4147-A177-3AD203B41FA5}">
                      <a16:colId xmlns:a16="http://schemas.microsoft.com/office/drawing/2014/main" xmlns="" val="20000"/>
                    </a:ext>
                  </a:extLst>
                </a:gridCol>
                <a:gridCol w="255373">
                  <a:extLst>
                    <a:ext uri="{9D8B030D-6E8A-4147-A177-3AD203B41FA5}">
                      <a16:colId xmlns:a16="http://schemas.microsoft.com/office/drawing/2014/main" xmlns="" val="20001"/>
                    </a:ext>
                  </a:extLst>
                </a:gridCol>
                <a:gridCol w="247135">
                  <a:extLst>
                    <a:ext uri="{9D8B030D-6E8A-4147-A177-3AD203B41FA5}">
                      <a16:colId xmlns:a16="http://schemas.microsoft.com/office/drawing/2014/main" xmlns="" val="20002"/>
                    </a:ext>
                  </a:extLst>
                </a:gridCol>
                <a:gridCol w="345989">
                  <a:extLst>
                    <a:ext uri="{9D8B030D-6E8A-4147-A177-3AD203B41FA5}">
                      <a16:colId xmlns:a16="http://schemas.microsoft.com/office/drawing/2014/main" xmlns="" val="20003"/>
                    </a:ext>
                  </a:extLst>
                </a:gridCol>
                <a:gridCol w="337752">
                  <a:extLst>
                    <a:ext uri="{9D8B030D-6E8A-4147-A177-3AD203B41FA5}">
                      <a16:colId xmlns:a16="http://schemas.microsoft.com/office/drawing/2014/main" xmlns="" val="20004"/>
                    </a:ext>
                  </a:extLst>
                </a:gridCol>
                <a:gridCol w="197708">
                  <a:extLst>
                    <a:ext uri="{9D8B030D-6E8A-4147-A177-3AD203B41FA5}">
                      <a16:colId xmlns:a16="http://schemas.microsoft.com/office/drawing/2014/main" xmlns="" val="20005"/>
                    </a:ext>
                  </a:extLst>
                </a:gridCol>
                <a:gridCol w="362465">
                  <a:extLst>
                    <a:ext uri="{9D8B030D-6E8A-4147-A177-3AD203B41FA5}">
                      <a16:colId xmlns:a16="http://schemas.microsoft.com/office/drawing/2014/main" xmlns="" val="20006"/>
                    </a:ext>
                  </a:extLst>
                </a:gridCol>
                <a:gridCol w="683740">
                  <a:extLst>
                    <a:ext uri="{9D8B030D-6E8A-4147-A177-3AD203B41FA5}">
                      <a16:colId xmlns:a16="http://schemas.microsoft.com/office/drawing/2014/main" xmlns="" val="20007"/>
                    </a:ext>
                  </a:extLst>
                </a:gridCol>
                <a:gridCol w="601362">
                  <a:extLst>
                    <a:ext uri="{9D8B030D-6E8A-4147-A177-3AD203B41FA5}">
                      <a16:colId xmlns:a16="http://schemas.microsoft.com/office/drawing/2014/main" xmlns="" val="20008"/>
                    </a:ext>
                  </a:extLst>
                </a:gridCol>
                <a:gridCol w="604757">
                  <a:extLst>
                    <a:ext uri="{9D8B030D-6E8A-4147-A177-3AD203B41FA5}">
                      <a16:colId xmlns:a16="http://schemas.microsoft.com/office/drawing/2014/main" xmlns="" val="20009"/>
                    </a:ext>
                  </a:extLst>
                </a:gridCol>
                <a:gridCol w="473699">
                  <a:extLst>
                    <a:ext uri="{9D8B030D-6E8A-4147-A177-3AD203B41FA5}">
                      <a16:colId xmlns:a16="http://schemas.microsoft.com/office/drawing/2014/main" xmlns="" val="20010"/>
                    </a:ext>
                  </a:extLst>
                </a:gridCol>
                <a:gridCol w="473699">
                  <a:extLst>
                    <a:ext uri="{9D8B030D-6E8A-4147-A177-3AD203B41FA5}">
                      <a16:colId xmlns:a16="http://schemas.microsoft.com/office/drawing/2014/main" xmlns="" val="20011"/>
                    </a:ext>
                  </a:extLst>
                </a:gridCol>
                <a:gridCol w="396521">
                  <a:extLst>
                    <a:ext uri="{9D8B030D-6E8A-4147-A177-3AD203B41FA5}">
                      <a16:colId xmlns:a16="http://schemas.microsoft.com/office/drawing/2014/main" xmlns="" val="20012"/>
                    </a:ext>
                  </a:extLst>
                </a:gridCol>
                <a:gridCol w="376388">
                  <a:extLst>
                    <a:ext uri="{9D8B030D-6E8A-4147-A177-3AD203B41FA5}">
                      <a16:colId xmlns:a16="http://schemas.microsoft.com/office/drawing/2014/main" xmlns="" val="20013"/>
                    </a:ext>
                  </a:extLst>
                </a:gridCol>
                <a:gridCol w="475378">
                  <a:extLst>
                    <a:ext uri="{9D8B030D-6E8A-4147-A177-3AD203B41FA5}">
                      <a16:colId xmlns:a16="http://schemas.microsoft.com/office/drawing/2014/main" xmlns="" val="20014"/>
                    </a:ext>
                  </a:extLst>
                </a:gridCol>
                <a:gridCol w="475937">
                  <a:extLst>
                    <a:ext uri="{9D8B030D-6E8A-4147-A177-3AD203B41FA5}">
                      <a16:colId xmlns:a16="http://schemas.microsoft.com/office/drawing/2014/main" xmlns="" val="20015"/>
                    </a:ext>
                  </a:extLst>
                </a:gridCol>
                <a:gridCol w="396521">
                  <a:extLst>
                    <a:ext uri="{9D8B030D-6E8A-4147-A177-3AD203B41FA5}">
                      <a16:colId xmlns:a16="http://schemas.microsoft.com/office/drawing/2014/main" xmlns="" val="20016"/>
                    </a:ext>
                  </a:extLst>
                </a:gridCol>
                <a:gridCol w="395962">
                  <a:extLst>
                    <a:ext uri="{9D8B030D-6E8A-4147-A177-3AD203B41FA5}">
                      <a16:colId xmlns:a16="http://schemas.microsoft.com/office/drawing/2014/main" xmlns="" val="20017"/>
                    </a:ext>
                  </a:extLst>
                </a:gridCol>
                <a:gridCol w="395962">
                  <a:extLst>
                    <a:ext uri="{9D8B030D-6E8A-4147-A177-3AD203B41FA5}">
                      <a16:colId xmlns:a16="http://schemas.microsoft.com/office/drawing/2014/main" xmlns="" val="20018"/>
                    </a:ext>
                  </a:extLst>
                </a:gridCol>
                <a:gridCol w="376388">
                  <a:extLst>
                    <a:ext uri="{9D8B030D-6E8A-4147-A177-3AD203B41FA5}">
                      <a16:colId xmlns:a16="http://schemas.microsoft.com/office/drawing/2014/main" xmlns="" val="20019"/>
                    </a:ext>
                  </a:extLst>
                </a:gridCol>
                <a:gridCol w="396521">
                  <a:extLst>
                    <a:ext uri="{9D8B030D-6E8A-4147-A177-3AD203B41FA5}">
                      <a16:colId xmlns:a16="http://schemas.microsoft.com/office/drawing/2014/main" xmlns="" val="20020"/>
                    </a:ext>
                  </a:extLst>
                </a:gridCol>
                <a:gridCol w="396521">
                  <a:extLst>
                    <a:ext uri="{9D8B030D-6E8A-4147-A177-3AD203B41FA5}">
                      <a16:colId xmlns:a16="http://schemas.microsoft.com/office/drawing/2014/main" xmlns="" val="20021"/>
                    </a:ext>
                  </a:extLst>
                </a:gridCol>
              </a:tblGrid>
              <a:tr h="153364">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學期間退學人數</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開除學籍人數</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死亡人數</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13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因成績不佳或曠課時數過多因素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因操行成績因素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因志趣不合因素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因逾期未註冊因素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因休學逾期未復學因素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因懷孕因素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因育嬰因素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因傷病因素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因工作需求因素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因經濟困難因素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因生涯規劃因素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其他因素</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不含死亡</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ctr"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1934327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學生退學人數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3.2.2</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23588" y="2009635"/>
            <a:ext cx="8834754" cy="286232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定義補充</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因</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休學逾期未復學因素：</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係指因休學期限逾期或</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期滿</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未復學而予退學者</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因</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工作需求因素：</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係指因工作相關因素而辦理退學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者。</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因</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生涯規劃因素：</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係指因個人職涯規劃、</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準備考試</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、兵役、出國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如留學、遊學、工作、海外志工、移民</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升</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讀研究所</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含逕讀碩、博士班</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而辦理退學者</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138584637"/>
              </p:ext>
            </p:extLst>
          </p:nvPr>
        </p:nvGraphicFramePr>
        <p:xfrm>
          <a:off x="28725" y="866366"/>
          <a:ext cx="8834761" cy="1143000"/>
        </p:xfrm>
        <a:graphic>
          <a:graphicData uri="http://schemas.openxmlformats.org/drawingml/2006/table">
            <a:tbl>
              <a:tblPr firstRow="1" firstCol="1" bandRow="1" bandCol="1"/>
              <a:tblGrid>
                <a:gridCol w="226648">
                  <a:extLst>
                    <a:ext uri="{9D8B030D-6E8A-4147-A177-3AD203B41FA5}">
                      <a16:colId xmlns:a16="http://schemas.microsoft.com/office/drawing/2014/main" xmlns="" val="20000"/>
                    </a:ext>
                  </a:extLst>
                </a:gridCol>
                <a:gridCol w="222422">
                  <a:extLst>
                    <a:ext uri="{9D8B030D-6E8A-4147-A177-3AD203B41FA5}">
                      <a16:colId xmlns:a16="http://schemas.microsoft.com/office/drawing/2014/main" xmlns="" val="20001"/>
                    </a:ext>
                  </a:extLst>
                </a:gridCol>
                <a:gridCol w="247135">
                  <a:extLst>
                    <a:ext uri="{9D8B030D-6E8A-4147-A177-3AD203B41FA5}">
                      <a16:colId xmlns:a16="http://schemas.microsoft.com/office/drawing/2014/main" xmlns="" val="20002"/>
                    </a:ext>
                  </a:extLst>
                </a:gridCol>
                <a:gridCol w="395416">
                  <a:extLst>
                    <a:ext uri="{9D8B030D-6E8A-4147-A177-3AD203B41FA5}">
                      <a16:colId xmlns:a16="http://schemas.microsoft.com/office/drawing/2014/main" xmlns="" val="20003"/>
                    </a:ext>
                  </a:extLst>
                </a:gridCol>
                <a:gridCol w="354227">
                  <a:extLst>
                    <a:ext uri="{9D8B030D-6E8A-4147-A177-3AD203B41FA5}">
                      <a16:colId xmlns:a16="http://schemas.microsoft.com/office/drawing/2014/main" xmlns="" val="20004"/>
                    </a:ext>
                  </a:extLst>
                </a:gridCol>
                <a:gridCol w="296562">
                  <a:extLst>
                    <a:ext uri="{9D8B030D-6E8A-4147-A177-3AD203B41FA5}">
                      <a16:colId xmlns:a16="http://schemas.microsoft.com/office/drawing/2014/main" xmlns="" val="20005"/>
                    </a:ext>
                  </a:extLst>
                </a:gridCol>
                <a:gridCol w="378941">
                  <a:extLst>
                    <a:ext uri="{9D8B030D-6E8A-4147-A177-3AD203B41FA5}">
                      <a16:colId xmlns:a16="http://schemas.microsoft.com/office/drawing/2014/main" xmlns="" val="20006"/>
                    </a:ext>
                  </a:extLst>
                </a:gridCol>
                <a:gridCol w="593124">
                  <a:extLst>
                    <a:ext uri="{9D8B030D-6E8A-4147-A177-3AD203B41FA5}">
                      <a16:colId xmlns:a16="http://schemas.microsoft.com/office/drawing/2014/main" xmlns="" val="20007"/>
                    </a:ext>
                  </a:extLst>
                </a:gridCol>
                <a:gridCol w="486032">
                  <a:extLst>
                    <a:ext uri="{9D8B030D-6E8A-4147-A177-3AD203B41FA5}">
                      <a16:colId xmlns:a16="http://schemas.microsoft.com/office/drawing/2014/main" xmlns="" val="20008"/>
                    </a:ext>
                  </a:extLst>
                </a:gridCol>
                <a:gridCol w="453082">
                  <a:extLst>
                    <a:ext uri="{9D8B030D-6E8A-4147-A177-3AD203B41FA5}">
                      <a16:colId xmlns:a16="http://schemas.microsoft.com/office/drawing/2014/main" xmlns="" val="20009"/>
                    </a:ext>
                  </a:extLst>
                </a:gridCol>
                <a:gridCol w="469556">
                  <a:extLst>
                    <a:ext uri="{9D8B030D-6E8A-4147-A177-3AD203B41FA5}">
                      <a16:colId xmlns:a16="http://schemas.microsoft.com/office/drawing/2014/main" xmlns="" val="20010"/>
                    </a:ext>
                  </a:extLst>
                </a:gridCol>
                <a:gridCol w="629517">
                  <a:extLst>
                    <a:ext uri="{9D8B030D-6E8A-4147-A177-3AD203B41FA5}">
                      <a16:colId xmlns:a16="http://schemas.microsoft.com/office/drawing/2014/main" xmlns="" val="20011"/>
                    </a:ext>
                  </a:extLst>
                </a:gridCol>
                <a:gridCol w="396521">
                  <a:extLst>
                    <a:ext uri="{9D8B030D-6E8A-4147-A177-3AD203B41FA5}">
                      <a16:colId xmlns:a16="http://schemas.microsoft.com/office/drawing/2014/main" xmlns="" val="20012"/>
                    </a:ext>
                  </a:extLst>
                </a:gridCol>
                <a:gridCol w="376388">
                  <a:extLst>
                    <a:ext uri="{9D8B030D-6E8A-4147-A177-3AD203B41FA5}">
                      <a16:colId xmlns:a16="http://schemas.microsoft.com/office/drawing/2014/main" xmlns="" val="20013"/>
                    </a:ext>
                  </a:extLst>
                </a:gridCol>
                <a:gridCol w="475378">
                  <a:extLst>
                    <a:ext uri="{9D8B030D-6E8A-4147-A177-3AD203B41FA5}">
                      <a16:colId xmlns:a16="http://schemas.microsoft.com/office/drawing/2014/main" xmlns="" val="20014"/>
                    </a:ext>
                  </a:extLst>
                </a:gridCol>
                <a:gridCol w="475937">
                  <a:extLst>
                    <a:ext uri="{9D8B030D-6E8A-4147-A177-3AD203B41FA5}">
                      <a16:colId xmlns:a16="http://schemas.microsoft.com/office/drawing/2014/main" xmlns="" val="20015"/>
                    </a:ext>
                  </a:extLst>
                </a:gridCol>
                <a:gridCol w="396521">
                  <a:extLst>
                    <a:ext uri="{9D8B030D-6E8A-4147-A177-3AD203B41FA5}">
                      <a16:colId xmlns:a16="http://schemas.microsoft.com/office/drawing/2014/main" xmlns="" val="20016"/>
                    </a:ext>
                  </a:extLst>
                </a:gridCol>
                <a:gridCol w="395962">
                  <a:extLst>
                    <a:ext uri="{9D8B030D-6E8A-4147-A177-3AD203B41FA5}">
                      <a16:colId xmlns:a16="http://schemas.microsoft.com/office/drawing/2014/main" xmlns="" val="20017"/>
                    </a:ext>
                  </a:extLst>
                </a:gridCol>
                <a:gridCol w="395962">
                  <a:extLst>
                    <a:ext uri="{9D8B030D-6E8A-4147-A177-3AD203B41FA5}">
                      <a16:colId xmlns:a16="http://schemas.microsoft.com/office/drawing/2014/main" xmlns="" val="20018"/>
                    </a:ext>
                  </a:extLst>
                </a:gridCol>
                <a:gridCol w="376388">
                  <a:extLst>
                    <a:ext uri="{9D8B030D-6E8A-4147-A177-3AD203B41FA5}">
                      <a16:colId xmlns:a16="http://schemas.microsoft.com/office/drawing/2014/main" xmlns="" val="20019"/>
                    </a:ext>
                  </a:extLst>
                </a:gridCol>
                <a:gridCol w="396521">
                  <a:extLst>
                    <a:ext uri="{9D8B030D-6E8A-4147-A177-3AD203B41FA5}">
                      <a16:colId xmlns:a16="http://schemas.microsoft.com/office/drawing/2014/main" xmlns="" val="20020"/>
                    </a:ext>
                  </a:extLst>
                </a:gridCol>
                <a:gridCol w="396521">
                  <a:extLst>
                    <a:ext uri="{9D8B030D-6E8A-4147-A177-3AD203B41FA5}">
                      <a16:colId xmlns:a16="http://schemas.microsoft.com/office/drawing/2014/main" xmlns="" val="20021"/>
                    </a:ext>
                  </a:extLst>
                </a:gridCol>
              </a:tblGrid>
              <a:tr h="153364">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學期間退學人數</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開除學籍人數</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死亡人數</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13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因成績不佳或曠課時數過多因素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因操行成績因素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因志趣不合因素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因逾期未註冊因素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因休學逾期未復學因素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因懷孕因素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因育嬰因素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因傷病因素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因工作需求因素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因經濟困難因素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因生涯規劃因素</a:t>
                      </a: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其他因素</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不含死亡</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marL="0" algn="ctr"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4314" marR="14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73795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704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endPar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5"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smtClean="0">
                <a:solidFill>
                  <a:srgbClr val="000000"/>
                </a:solidFill>
                <a:latin typeface="微軟正黑體" panose="020B0604030504040204" pitchFamily="34" charset="-120"/>
                <a:ea typeface="微軟正黑體" panose="020B0604030504040204" pitchFamily="34" charset="-120"/>
                <a:cs typeface="華康中圓體"/>
              </a:rPr>
              <a:t>大學校院校務資料庫</a:t>
            </a:r>
            <a:endParaRPr lang="zh-TW" altLang="en-US" b="1" dirty="0">
              <a:solidFill>
                <a:srgbClr val="000000"/>
              </a:solidFill>
              <a:latin typeface="微軟正黑體" panose="020B0604030504040204" pitchFamily="34" charset="-120"/>
              <a:ea typeface="微軟正黑體" panose="020B0604030504040204" pitchFamily="34" charset="-120"/>
              <a:cs typeface="華康中圓體"/>
            </a:endParaRPr>
          </a:p>
        </p:txBody>
      </p:sp>
      <p:sp>
        <p:nvSpPr>
          <p:cNvPr id="6"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smtClean="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endPar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endParaRPr>
          </a:p>
        </p:txBody>
      </p:sp>
    </p:spTree>
    <p:extLst>
      <p:ext uri="{BB962C8B-B14F-4D97-AF65-F5344CB8AC3E}">
        <p14:creationId xmlns:p14="http://schemas.microsoft.com/office/powerpoint/2010/main" val="935064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兼任</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文字方塊 20"/>
          <p:cNvSpPr txBox="1">
            <a:spLocks noChangeArrowheads="1"/>
          </p:cNvSpPr>
          <p:nvPr/>
        </p:nvSpPr>
        <p:spPr bwMode="auto">
          <a:xfrm>
            <a:off x="2688801" y="851513"/>
            <a:ext cx="34676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200" b="1" i="0" u="none" strike="noStrike" kern="1200" cap="none" spc="0" normalizeH="0" baseline="0" noProof="0" dirty="0">
                <a:ln>
                  <a:noFill/>
                </a:ln>
                <a:solidFill>
                  <a:srgbClr val="0000FF"/>
                </a:solidFill>
                <a:effectLst/>
                <a:uLnTx/>
                <a:uFillTx/>
                <a:ea typeface="微軟正黑體" panose="020B0604030504040204" pitchFamily="34" charset="-120"/>
                <a:cs typeface="Arial" panose="020B0604020202020204" pitchFamily="34" charset="0"/>
              </a:rPr>
              <a:t>個資安全維護措施</a:t>
            </a:r>
            <a:endParaRPr kumimoji="0" lang="en-US" altLang="zh-TW" sz="3600" b="1" i="0" u="none" strike="noStrike" kern="1200" cap="none" spc="0" normalizeH="0" baseline="0" noProof="0" dirty="0">
              <a:ln>
                <a:noFill/>
              </a:ln>
              <a:solidFill>
                <a:srgbClr val="0000FF"/>
              </a:solidFill>
              <a:effectLst/>
              <a:uLnTx/>
              <a:uFillTx/>
              <a:ea typeface="微軟正黑體" panose="020B0604030504040204" pitchFamily="34" charset="-120"/>
              <a:cs typeface="Arial" panose="020B0604020202020204" pitchFamily="34" charset="0"/>
            </a:endParaRPr>
          </a:p>
        </p:txBody>
      </p:sp>
      <p:sp>
        <p:nvSpPr>
          <p:cNvPr id="8" name="文字方塊 13"/>
          <p:cNvSpPr txBox="1">
            <a:spLocks noChangeArrowheads="1"/>
          </p:cNvSpPr>
          <p:nvPr/>
        </p:nvSpPr>
        <p:spPr bwMode="auto">
          <a:xfrm>
            <a:off x="420556" y="1325596"/>
            <a:ext cx="823912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342900" indent="-34290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latinLnBrk="1">
              <a:lnSpc>
                <a:spcPts val="2800"/>
              </a:lnSpc>
              <a:spcBef>
                <a:spcPct val="0"/>
              </a:spcBef>
              <a:buClr>
                <a:srgbClr val="000000"/>
              </a:buClr>
              <a:buSzPct val="100000"/>
              <a:buFont typeface="Wingdings" panose="05000000000000000000" pitchFamily="2" charset="2"/>
              <a:buChar char="l"/>
              <a:defRPr/>
            </a:pPr>
            <a:r>
              <a:rPr lang="en-US" altLang="zh-TW" sz="2000" dirty="0">
                <a:solidFill>
                  <a:srgbClr val="000000"/>
                </a:solidFill>
                <a:ea typeface="微軟正黑體" panose="020B0604030504040204" pitchFamily="34" charset="-120"/>
                <a:cs typeface="Arial" panose="020B0604020202020204" pitchFamily="34" charset="0"/>
              </a:rPr>
              <a:t>105.10</a:t>
            </a:r>
            <a:r>
              <a:rPr lang="zh-TW" altLang="en-US" sz="2000" dirty="0">
                <a:solidFill>
                  <a:srgbClr val="000000"/>
                </a:solidFill>
                <a:ea typeface="微軟正黑體" panose="020B0604030504040204" pitchFamily="34" charset="-120"/>
                <a:cs typeface="Arial" panose="020B0604020202020204" pitchFamily="34" charset="0"/>
              </a:rPr>
              <a:t>期起增蒐教師「身分識別號」</a:t>
            </a:r>
            <a:r>
              <a:rPr lang="zh-TW" altLang="en-US" sz="2000" dirty="0" smtClean="0">
                <a:solidFill>
                  <a:srgbClr val="000000"/>
                </a:solidFill>
                <a:ea typeface="微軟正黑體" panose="020B0604030504040204" pitchFamily="34" charset="-120"/>
                <a:cs typeface="Arial" panose="020B0604020202020204" pitchFamily="34" charset="0"/>
              </a:rPr>
              <a:t>欄位，</a:t>
            </a:r>
            <a:r>
              <a:rPr kumimoji="0" lang="zh-TW" altLang="zh-TW" sz="2000" i="0" u="none" strike="noStrike" kern="1200" cap="none" spc="0" normalizeH="0" baseline="0" noProof="0" dirty="0" smtClean="0">
                <a:ln>
                  <a:noFill/>
                </a:ln>
                <a:solidFill>
                  <a:srgbClr val="000000"/>
                </a:solidFill>
                <a:effectLst/>
                <a:uLnTx/>
                <a:uFillTx/>
                <a:ea typeface="微軟正黑體" panose="020B0604030504040204" pitchFamily="34" charset="-120"/>
                <a:cs typeface="Arial" panose="020B0604020202020204" pitchFamily="34" charset="0"/>
              </a:rPr>
              <a:t>為</a:t>
            </a:r>
            <a:r>
              <a:rPr kumimoji="0" lang="zh-TW" altLang="en-US"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符合個人資料保護法規定，並</a:t>
            </a:r>
            <a:r>
              <a:rPr kumimoji="0" lang="zh-TW" altLang="zh-TW" sz="2000" i="0" u="none" strike="noStrike" kern="1200" cap="none" spc="0" normalizeH="0" baseline="0" noProof="0" dirty="0" smtClean="0">
                <a:ln>
                  <a:noFill/>
                </a:ln>
                <a:solidFill>
                  <a:srgbClr val="000000"/>
                </a:solidFill>
                <a:effectLst/>
                <a:uLnTx/>
                <a:uFillTx/>
                <a:ea typeface="微軟正黑體" panose="020B0604030504040204" pitchFamily="34" charset="-120"/>
                <a:cs typeface="Arial" panose="020B0604020202020204" pitchFamily="34" charset="0"/>
              </a:rPr>
              <a:t>確保</a:t>
            </a:r>
            <a:r>
              <a:rPr kumimoji="0" lang="zh-TW" altLang="en-US" sz="2000" i="0" u="none" strike="noStrike" kern="1200" cap="none" spc="0" normalizeH="0" baseline="0" noProof="0" dirty="0" smtClean="0">
                <a:ln>
                  <a:noFill/>
                </a:ln>
                <a:solidFill>
                  <a:srgbClr val="000000"/>
                </a:solidFill>
                <a:effectLst/>
                <a:uLnTx/>
                <a:uFillTx/>
                <a:ea typeface="微軟正黑體" panose="020B0604030504040204" pitchFamily="34" charset="-120"/>
                <a:cs typeface="Arial" panose="020B0604020202020204" pitchFamily="34" charset="0"/>
              </a:rPr>
              <a:t>教師</a:t>
            </a:r>
            <a:r>
              <a:rPr kumimoji="0" lang="zh-TW" altLang="en-US"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「身分識別號」資料</a:t>
            </a:r>
            <a:r>
              <a:rPr kumimoji="0" lang="zh-TW" altLang="zh-TW"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安全性，請學校務必指派</a:t>
            </a:r>
            <a:r>
              <a:rPr kumimoji="0" lang="en-US" altLang="zh-TW" sz="2800" b="1" i="0"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1</a:t>
            </a:r>
            <a:r>
              <a:rPr kumimoji="0" lang="zh-TW" altLang="zh-TW" sz="2800" b="1" i="0"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位專責人員</a:t>
            </a:r>
            <a:r>
              <a:rPr kumimoji="0" lang="zh-TW" altLang="zh-TW"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負責蒐集資料與填報該表冊</a:t>
            </a:r>
            <a:r>
              <a:rPr kumimoji="0" lang="zh-TW" altLang="en-US" sz="20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a:t>
            </a:r>
            <a:endParaRPr kumimoji="0" lang="en-US" altLang="zh-TW" sz="2400"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extLst/>
          </p:nvPr>
        </p:nvGraphicFramePr>
        <p:xfrm>
          <a:off x="1382904" y="2751893"/>
          <a:ext cx="7010400" cy="735013"/>
        </p:xfrm>
        <a:graphic>
          <a:graphicData uri="http://schemas.openxmlformats.org/drawingml/2006/table">
            <a:tbl>
              <a:tblPr firstRow="1" bandRow="1">
                <a:tableStyleId>{93296810-A885-4BE3-A3E7-6D5BEEA58F35}</a:tableStyleId>
              </a:tblPr>
              <a:tblGrid>
                <a:gridCol w="1402080">
                  <a:extLst>
                    <a:ext uri="{9D8B030D-6E8A-4147-A177-3AD203B41FA5}">
                      <a16:colId xmlns:a16="http://schemas.microsoft.com/office/drawing/2014/main" xmlns="" val="20000"/>
                    </a:ext>
                  </a:extLst>
                </a:gridCol>
                <a:gridCol w="1402080">
                  <a:extLst>
                    <a:ext uri="{9D8B030D-6E8A-4147-A177-3AD203B41FA5}">
                      <a16:colId xmlns:a16="http://schemas.microsoft.com/office/drawing/2014/main" xmlns="" val="20001"/>
                    </a:ext>
                  </a:extLst>
                </a:gridCol>
                <a:gridCol w="1402080">
                  <a:extLst>
                    <a:ext uri="{9D8B030D-6E8A-4147-A177-3AD203B41FA5}">
                      <a16:colId xmlns:a16="http://schemas.microsoft.com/office/drawing/2014/main" xmlns="" val="20002"/>
                    </a:ext>
                  </a:extLst>
                </a:gridCol>
                <a:gridCol w="1402080">
                  <a:extLst>
                    <a:ext uri="{9D8B030D-6E8A-4147-A177-3AD203B41FA5}">
                      <a16:colId xmlns:a16="http://schemas.microsoft.com/office/drawing/2014/main" xmlns="" val="20003"/>
                    </a:ext>
                  </a:extLst>
                </a:gridCol>
                <a:gridCol w="1402080">
                  <a:extLst>
                    <a:ext uri="{9D8B030D-6E8A-4147-A177-3AD203B41FA5}">
                      <a16:colId xmlns:a16="http://schemas.microsoft.com/office/drawing/2014/main" xmlns="" val="20004"/>
                    </a:ext>
                  </a:extLst>
                </a:gridCol>
              </a:tblGrid>
              <a:tr h="735013">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姓名</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出生</a:t>
                      </a:r>
                      <a:endParaRPr lang="en-US" altLang="zh-TW" sz="2000" dirty="0" smtClean="0">
                        <a:solidFill>
                          <a:srgbClr val="000000"/>
                        </a:solidFill>
                        <a:latin typeface="微軟正黑體" panose="020B0604030504040204" pitchFamily="34" charset="-120"/>
                        <a:ea typeface="微軟正黑體" panose="020B0604030504040204" pitchFamily="34" charset="-120"/>
                      </a:endParaRPr>
                    </a:p>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年月日</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身分</a:t>
                      </a:r>
                      <a:endParaRPr lang="en-US" altLang="zh-TW" sz="2000" dirty="0" smtClean="0">
                        <a:solidFill>
                          <a:srgbClr val="000000"/>
                        </a:solidFill>
                        <a:latin typeface="微軟正黑體" panose="020B0604030504040204" pitchFamily="34" charset="-120"/>
                        <a:ea typeface="微軟正黑體" panose="020B0604030504040204" pitchFamily="34" charset="-120"/>
                      </a:endParaRPr>
                    </a:p>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識別號</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主聘單位</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聘書職級</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extLst>
                  <a:ext uri="{0D108BD9-81ED-4DB2-BD59-A6C34878D82A}">
                    <a16:rowId xmlns:a16="http://schemas.microsoft.com/office/drawing/2014/main" xmlns="" val="10000"/>
                  </a:ext>
                </a:extLst>
              </a:tr>
            </a:tbl>
          </a:graphicData>
        </a:graphic>
      </p:graphicFrame>
      <p:graphicFrame>
        <p:nvGraphicFramePr>
          <p:cNvPr id="10" name="表格 9"/>
          <p:cNvGraphicFramePr>
            <a:graphicFrameLocks noGrp="1"/>
          </p:cNvGraphicFramePr>
          <p:nvPr>
            <p:extLst/>
          </p:nvPr>
        </p:nvGraphicFramePr>
        <p:xfrm>
          <a:off x="1429288" y="4391450"/>
          <a:ext cx="7010400" cy="735013"/>
        </p:xfrm>
        <a:graphic>
          <a:graphicData uri="http://schemas.openxmlformats.org/drawingml/2006/table">
            <a:tbl>
              <a:tblPr firstRow="1" bandRow="1">
                <a:tableStyleId>{93296810-A885-4BE3-A3E7-6D5BEEA58F35}</a:tableStyleId>
              </a:tblPr>
              <a:tblGrid>
                <a:gridCol w="1402080">
                  <a:extLst>
                    <a:ext uri="{9D8B030D-6E8A-4147-A177-3AD203B41FA5}">
                      <a16:colId xmlns:a16="http://schemas.microsoft.com/office/drawing/2014/main" xmlns="" val="20000"/>
                    </a:ext>
                  </a:extLst>
                </a:gridCol>
                <a:gridCol w="1402080">
                  <a:extLst>
                    <a:ext uri="{9D8B030D-6E8A-4147-A177-3AD203B41FA5}">
                      <a16:colId xmlns:a16="http://schemas.microsoft.com/office/drawing/2014/main" xmlns="" val="20001"/>
                    </a:ext>
                  </a:extLst>
                </a:gridCol>
                <a:gridCol w="1402080">
                  <a:extLst>
                    <a:ext uri="{9D8B030D-6E8A-4147-A177-3AD203B41FA5}">
                      <a16:colId xmlns:a16="http://schemas.microsoft.com/office/drawing/2014/main" xmlns="" val="20002"/>
                    </a:ext>
                  </a:extLst>
                </a:gridCol>
                <a:gridCol w="1402080">
                  <a:extLst>
                    <a:ext uri="{9D8B030D-6E8A-4147-A177-3AD203B41FA5}">
                      <a16:colId xmlns:a16="http://schemas.microsoft.com/office/drawing/2014/main" xmlns="" val="20003"/>
                    </a:ext>
                  </a:extLst>
                </a:gridCol>
                <a:gridCol w="1402080">
                  <a:extLst>
                    <a:ext uri="{9D8B030D-6E8A-4147-A177-3AD203B41FA5}">
                      <a16:colId xmlns:a16="http://schemas.microsoft.com/office/drawing/2014/main" xmlns="" val="20004"/>
                    </a:ext>
                  </a:extLst>
                </a:gridCol>
              </a:tblGrid>
              <a:tr h="735013">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姓名</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出生</a:t>
                      </a:r>
                      <a:endParaRPr lang="en-US" altLang="zh-TW" sz="2000" dirty="0" smtClean="0">
                        <a:solidFill>
                          <a:srgbClr val="000000"/>
                        </a:solidFill>
                        <a:latin typeface="微軟正黑體" panose="020B0604030504040204" pitchFamily="34" charset="-120"/>
                        <a:ea typeface="微軟正黑體" panose="020B0604030504040204" pitchFamily="34" charset="-120"/>
                      </a:endParaRPr>
                    </a:p>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年月日</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身分</a:t>
                      </a:r>
                      <a:endParaRPr lang="en-US" altLang="zh-TW" sz="2000" dirty="0" smtClean="0">
                        <a:solidFill>
                          <a:srgbClr val="000000"/>
                        </a:solidFill>
                        <a:latin typeface="微軟正黑體" panose="020B0604030504040204" pitchFamily="34" charset="-120"/>
                        <a:ea typeface="微軟正黑體" panose="020B0604030504040204" pitchFamily="34" charset="-120"/>
                      </a:endParaRPr>
                    </a:p>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識別號</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主聘單位</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tc>
                  <a:txBody>
                    <a:bodyPr/>
                    <a:lstStyle/>
                    <a:p>
                      <a:pPr algn="ctr"/>
                      <a:r>
                        <a:rPr lang="zh-TW" altLang="en-US" sz="2000" dirty="0" smtClean="0">
                          <a:solidFill>
                            <a:srgbClr val="000000"/>
                          </a:solidFill>
                          <a:latin typeface="微軟正黑體" panose="020B0604030504040204" pitchFamily="34" charset="-120"/>
                          <a:ea typeface="微軟正黑體" panose="020B0604030504040204" pitchFamily="34" charset="-120"/>
                        </a:rPr>
                        <a:t>聘書職級</a:t>
                      </a:r>
                      <a:endParaRPr lang="zh-TW" altLang="en-US" sz="2000" dirty="0">
                        <a:solidFill>
                          <a:srgbClr val="000000"/>
                        </a:solidFill>
                        <a:latin typeface="微軟正黑體" panose="020B0604030504040204" pitchFamily="34" charset="-120"/>
                        <a:ea typeface="微軟正黑體" panose="020B0604030504040204" pitchFamily="34" charset="-120"/>
                      </a:endParaRPr>
                    </a:p>
                  </a:txBody>
                  <a:tcPr marL="91432" marR="91432" marT="45703" marB="457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DE82"/>
                    </a:solidFill>
                  </a:tcPr>
                </a:tc>
                <a:extLst>
                  <a:ext uri="{0D108BD9-81ED-4DB2-BD59-A6C34878D82A}">
                    <a16:rowId xmlns:a16="http://schemas.microsoft.com/office/drawing/2014/main" xmlns="" val="10000"/>
                  </a:ext>
                </a:extLst>
              </a:tr>
            </a:tbl>
          </a:graphicData>
        </a:graphic>
      </p:graphicFrame>
      <p:pic>
        <p:nvPicPr>
          <p:cNvPr id="11" name="圖片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0776" y="2423281"/>
            <a:ext cx="8763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8572" y="4153003"/>
            <a:ext cx="8763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字方塊 32"/>
          <p:cNvSpPr txBox="1">
            <a:spLocks noChangeArrowheads="1"/>
          </p:cNvSpPr>
          <p:nvPr/>
        </p:nvSpPr>
        <p:spPr bwMode="auto">
          <a:xfrm>
            <a:off x="8295672" y="2644798"/>
            <a:ext cx="7651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3600" b="0" i="0" u="none" strike="noStrike" kern="1200" cap="none" spc="0" normalizeH="0" baseline="0" noProof="0" dirty="0">
                <a:ln>
                  <a:noFill/>
                </a:ln>
                <a:solidFill>
                  <a:srgbClr val="678843">
                    <a:lumMod val="50000"/>
                  </a:srgbClr>
                </a:solidFill>
                <a:effectLst/>
                <a:uLnTx/>
                <a:uFillTx/>
                <a:ea typeface="微軟正黑體" panose="020B0604030504040204" pitchFamily="34" charset="-120"/>
                <a:cs typeface="Arial" panose="020B0604020202020204" pitchFamily="34" charset="0"/>
              </a:rPr>
              <a:t>…</a:t>
            </a:r>
            <a:endParaRPr kumimoji="0" lang="zh-TW" altLang="en-US" sz="3600" b="0" i="0" u="none" strike="noStrike" kern="1200" cap="none" spc="0" normalizeH="0" baseline="0" noProof="0" dirty="0">
              <a:ln>
                <a:noFill/>
              </a:ln>
              <a:solidFill>
                <a:srgbClr val="678843">
                  <a:lumMod val="50000"/>
                </a:srgbClr>
              </a:solidFill>
              <a:effectLst/>
              <a:uLnTx/>
              <a:uFillTx/>
              <a:ea typeface="微軟正黑體" panose="020B0604030504040204" pitchFamily="34" charset="-120"/>
              <a:cs typeface="Arial" panose="020B0604020202020204" pitchFamily="34" charset="0"/>
            </a:endParaRPr>
          </a:p>
        </p:txBody>
      </p:sp>
      <p:sp>
        <p:nvSpPr>
          <p:cNvPr id="14" name="文字方塊 32"/>
          <p:cNvSpPr txBox="1">
            <a:spLocks noChangeArrowheads="1"/>
          </p:cNvSpPr>
          <p:nvPr/>
        </p:nvSpPr>
        <p:spPr bwMode="auto">
          <a:xfrm>
            <a:off x="8322585" y="4284362"/>
            <a:ext cx="7651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3600" b="0" i="0" u="none" strike="noStrike" kern="1200" cap="none" spc="0" normalizeH="0" baseline="0" noProof="0" dirty="0">
                <a:ln>
                  <a:noFill/>
                </a:ln>
                <a:solidFill>
                  <a:srgbClr val="678843">
                    <a:lumMod val="50000"/>
                  </a:srgbClr>
                </a:solidFill>
                <a:effectLst/>
                <a:uLnTx/>
                <a:uFillTx/>
                <a:ea typeface="微軟正黑體" panose="020B0604030504040204" pitchFamily="34" charset="-120"/>
                <a:cs typeface="Arial" panose="020B0604020202020204" pitchFamily="34" charset="0"/>
              </a:rPr>
              <a:t>…</a:t>
            </a:r>
            <a:endParaRPr kumimoji="0" lang="zh-TW" altLang="en-US" sz="3600" b="0" i="0" u="none" strike="noStrike" kern="1200" cap="none" spc="0" normalizeH="0" baseline="0" noProof="0" dirty="0">
              <a:ln>
                <a:noFill/>
              </a:ln>
              <a:solidFill>
                <a:srgbClr val="678843">
                  <a:lumMod val="50000"/>
                </a:srgbClr>
              </a:solidFill>
              <a:effectLst/>
              <a:uLnTx/>
              <a:uFillTx/>
              <a:ea typeface="微軟正黑體" panose="020B0604030504040204" pitchFamily="34" charset="-120"/>
              <a:cs typeface="Arial" panose="020B0604020202020204" pitchFamily="34" charset="0"/>
            </a:endParaRPr>
          </a:p>
        </p:txBody>
      </p:sp>
      <p:sp>
        <p:nvSpPr>
          <p:cNvPr id="15" name="文字方塊 19"/>
          <p:cNvSpPr txBox="1">
            <a:spLocks noChangeArrowheads="1"/>
          </p:cNvSpPr>
          <p:nvPr/>
        </p:nvSpPr>
        <p:spPr bwMode="auto">
          <a:xfrm>
            <a:off x="208849" y="3483244"/>
            <a:ext cx="1462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指定專員</a:t>
            </a:r>
          </a:p>
        </p:txBody>
      </p:sp>
      <p:sp>
        <p:nvSpPr>
          <p:cNvPr id="16" name="文字方塊 23"/>
          <p:cNvSpPr txBox="1">
            <a:spLocks noChangeArrowheads="1"/>
          </p:cNvSpPr>
          <p:nvPr/>
        </p:nvSpPr>
        <p:spPr bwMode="auto">
          <a:xfrm>
            <a:off x="230776" y="5111399"/>
            <a:ext cx="13398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非指定人員</a:t>
            </a:r>
            <a:r>
              <a:rPr kumimoji="0" lang="en-US" altLang="zh-TW" sz="12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a:t>
            </a:r>
            <a:r>
              <a:rPr kumimoji="0" lang="zh-TW" altLang="en-US" sz="12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例如總承辦人</a:t>
            </a:r>
            <a:r>
              <a:rPr kumimoji="0" lang="en-US" altLang="zh-TW" sz="12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a:t>
            </a:r>
            <a:endParaRPr kumimoji="0" lang="zh-TW" altLang="en-US" sz="12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p:txBody>
      </p:sp>
      <p:sp>
        <p:nvSpPr>
          <p:cNvPr id="17" name="文字方塊 19"/>
          <p:cNvSpPr txBox="1">
            <a:spLocks noChangeArrowheads="1"/>
          </p:cNvSpPr>
          <p:nvPr/>
        </p:nvSpPr>
        <p:spPr bwMode="auto">
          <a:xfrm>
            <a:off x="224040" y="5607151"/>
            <a:ext cx="32083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600" b="1" i="0" u="none" strike="noStrike" kern="1200" cap="none" spc="0" normalizeH="0" baseline="0" noProof="0" dirty="0" smtClean="0">
                <a:ln>
                  <a:noFill/>
                </a:ln>
                <a:solidFill>
                  <a:srgbClr val="0000FF"/>
                </a:solidFill>
                <a:uLnTx/>
                <a:uFillTx/>
                <a:ea typeface="微軟正黑體" panose="020B0604030504040204" pitchFamily="34" charset="-120"/>
                <a:cs typeface="Arial" panose="020B0604020202020204" pitchFamily="34" charset="0"/>
              </a:rPr>
              <a:t>(</a:t>
            </a:r>
            <a:r>
              <a:rPr kumimoji="0" lang="zh-TW" altLang="en-US" sz="1600" b="1" i="0" u="none" strike="noStrike" kern="1200" cap="none" spc="0" normalizeH="0" baseline="0" noProof="0" dirty="0" smtClean="0">
                <a:ln>
                  <a:noFill/>
                </a:ln>
                <a:solidFill>
                  <a:srgbClr val="0000FF"/>
                </a:solidFill>
                <a:uLnTx/>
                <a:uFillTx/>
                <a:ea typeface="微軟正黑體" panose="020B0604030504040204" pitchFamily="34" charset="-120"/>
                <a:cs typeface="Arial" panose="020B0604020202020204" pitchFamily="34" charset="0"/>
              </a:rPr>
              <a:t>僅具瀏覽功能，無編輯權限</a:t>
            </a:r>
            <a:r>
              <a:rPr kumimoji="0" lang="en-US" altLang="zh-TW" sz="1600" b="1" i="0" u="none" strike="noStrike" kern="1200" cap="none" spc="0" normalizeH="0" baseline="0" noProof="0" dirty="0" smtClean="0">
                <a:ln>
                  <a:noFill/>
                </a:ln>
                <a:solidFill>
                  <a:srgbClr val="0000FF"/>
                </a:solidFill>
                <a:uLnTx/>
                <a:uFillTx/>
                <a:ea typeface="微軟正黑體" panose="020B0604030504040204" pitchFamily="34" charset="-120"/>
                <a:cs typeface="Arial" panose="020B0604020202020204" pitchFamily="34" charset="0"/>
              </a:rPr>
              <a:t>)</a:t>
            </a:r>
            <a:endParaRPr kumimoji="0" lang="zh-TW" altLang="en-US" sz="1600" b="1" i="0" u="none" strike="noStrike" kern="1200" cap="none" spc="0" normalizeH="0" baseline="0" noProof="0" dirty="0" smtClean="0">
              <a:ln>
                <a:noFill/>
              </a:ln>
              <a:solidFill>
                <a:srgbClr val="0000FF"/>
              </a:solidFill>
              <a:uLnTx/>
              <a:uFillTx/>
              <a:ea typeface="微軟正黑體" panose="020B0604030504040204" pitchFamily="34" charset="-120"/>
              <a:cs typeface="Arial" panose="020B0604020202020204" pitchFamily="34" charset="0"/>
            </a:endParaRPr>
          </a:p>
        </p:txBody>
      </p:sp>
      <p:sp>
        <p:nvSpPr>
          <p:cNvPr id="18" name="文字方塊 19"/>
          <p:cNvSpPr txBox="1">
            <a:spLocks noChangeArrowheads="1"/>
          </p:cNvSpPr>
          <p:nvPr/>
        </p:nvSpPr>
        <p:spPr bwMode="auto">
          <a:xfrm>
            <a:off x="234422" y="3774101"/>
            <a:ext cx="2660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800" b="1" i="0" u="none" strike="noStrike" kern="1200" cap="none" spc="0" normalizeH="0" baseline="0" noProof="0" dirty="0" smtClean="0">
                <a:ln>
                  <a:noFill/>
                </a:ln>
                <a:solidFill>
                  <a:srgbClr val="0000FF"/>
                </a:solidFill>
                <a:uLnTx/>
                <a:uFillTx/>
                <a:ea typeface="微軟正黑體" panose="020B0604030504040204" pitchFamily="34" charset="-120"/>
                <a:cs typeface="Arial" panose="020B0604020202020204" pitchFamily="34" charset="0"/>
              </a:rPr>
              <a:t>(</a:t>
            </a:r>
            <a:r>
              <a:rPr kumimoji="0" lang="zh-TW" altLang="en-US" sz="1800" b="1" i="0" u="sng" strike="noStrike" kern="1200" cap="none" spc="0" normalizeH="0" baseline="0" noProof="0" dirty="0" smtClean="0">
                <a:ln>
                  <a:noFill/>
                </a:ln>
                <a:solidFill>
                  <a:srgbClr val="0000FF"/>
                </a:solidFill>
                <a:uLnTx/>
                <a:uFillTx/>
                <a:ea typeface="微軟正黑體" panose="020B0604030504040204" pitchFamily="34" charset="-120"/>
                <a:cs typeface="Arial" panose="020B0604020202020204" pitchFamily="34" charset="0"/>
              </a:rPr>
              <a:t>具編輯與瀏覽功能權限</a:t>
            </a:r>
            <a:r>
              <a:rPr kumimoji="0" lang="en-US" altLang="zh-TW" sz="1800" b="1" i="0" u="none" strike="noStrike" kern="1200" cap="none" spc="0" normalizeH="0" baseline="0" noProof="0" dirty="0" smtClean="0">
                <a:ln>
                  <a:noFill/>
                </a:ln>
                <a:solidFill>
                  <a:srgbClr val="0000FF"/>
                </a:solidFill>
                <a:uLnTx/>
                <a:uFillTx/>
                <a:ea typeface="微軟正黑體" panose="020B0604030504040204" pitchFamily="34" charset="-120"/>
                <a:cs typeface="Arial" panose="020B0604020202020204" pitchFamily="34" charset="0"/>
              </a:rPr>
              <a:t>)</a:t>
            </a:r>
            <a:endParaRPr kumimoji="0" lang="zh-TW" altLang="en-US" sz="1800" b="1" i="0" u="none" strike="noStrike" kern="1200" cap="none" spc="0" normalizeH="0" baseline="0" noProof="0" dirty="0" smtClean="0">
              <a:ln>
                <a:noFill/>
              </a:ln>
              <a:solidFill>
                <a:srgbClr val="0000FF"/>
              </a:solidFill>
              <a:uLnTx/>
              <a:uFillTx/>
              <a:ea typeface="微軟正黑體" panose="020B0604030504040204" pitchFamily="34" charset="-120"/>
              <a:cs typeface="Arial" panose="020B0604020202020204" pitchFamily="34" charset="0"/>
            </a:endParaRPr>
          </a:p>
        </p:txBody>
      </p:sp>
      <p:cxnSp>
        <p:nvCxnSpPr>
          <p:cNvPr id="19" name="直線接點 18"/>
          <p:cNvCxnSpPr/>
          <p:nvPr/>
        </p:nvCxnSpPr>
        <p:spPr>
          <a:xfrm flipV="1">
            <a:off x="2840143" y="4418292"/>
            <a:ext cx="1362075" cy="708025"/>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flipV="1">
            <a:off x="4256301" y="4416165"/>
            <a:ext cx="1362075" cy="708025"/>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flipH="1" flipV="1">
            <a:off x="2835381" y="4418807"/>
            <a:ext cx="1366837" cy="68738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H="1" flipV="1">
            <a:off x="4256301" y="4418807"/>
            <a:ext cx="1366837" cy="68738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文字方塊 34"/>
          <p:cNvSpPr txBox="1">
            <a:spLocks noChangeArrowheads="1"/>
          </p:cNvSpPr>
          <p:nvPr/>
        </p:nvSpPr>
        <p:spPr bwMode="auto">
          <a:xfrm>
            <a:off x="1716899" y="5122749"/>
            <a:ext cx="7461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唯讀</a:t>
            </a:r>
          </a:p>
        </p:txBody>
      </p:sp>
      <p:sp>
        <p:nvSpPr>
          <p:cNvPr id="24" name="文字方塊 34"/>
          <p:cNvSpPr txBox="1">
            <a:spLocks noChangeArrowheads="1"/>
          </p:cNvSpPr>
          <p:nvPr/>
        </p:nvSpPr>
        <p:spPr bwMode="auto">
          <a:xfrm>
            <a:off x="6083094" y="5105693"/>
            <a:ext cx="7461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唯讀</a:t>
            </a:r>
          </a:p>
        </p:txBody>
      </p:sp>
      <p:sp>
        <p:nvSpPr>
          <p:cNvPr id="25" name="文字方塊 34"/>
          <p:cNvSpPr txBox="1">
            <a:spLocks noChangeArrowheads="1"/>
          </p:cNvSpPr>
          <p:nvPr/>
        </p:nvSpPr>
        <p:spPr bwMode="auto">
          <a:xfrm>
            <a:off x="7446456" y="5097549"/>
            <a:ext cx="7461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唯讀</a:t>
            </a:r>
          </a:p>
        </p:txBody>
      </p:sp>
      <p:sp>
        <p:nvSpPr>
          <p:cNvPr id="26" name="文字方塊 30"/>
          <p:cNvSpPr txBox="1">
            <a:spLocks noChangeArrowheads="1"/>
          </p:cNvSpPr>
          <p:nvPr/>
        </p:nvSpPr>
        <p:spPr bwMode="auto">
          <a:xfrm>
            <a:off x="2895072" y="5097549"/>
            <a:ext cx="13525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無法瀏覽此欄位</a:t>
            </a:r>
          </a:p>
        </p:txBody>
      </p:sp>
      <p:sp>
        <p:nvSpPr>
          <p:cNvPr id="27" name="文字方塊 30"/>
          <p:cNvSpPr txBox="1">
            <a:spLocks noChangeArrowheads="1"/>
          </p:cNvSpPr>
          <p:nvPr/>
        </p:nvSpPr>
        <p:spPr bwMode="auto">
          <a:xfrm>
            <a:off x="4344738" y="5105693"/>
            <a:ext cx="13525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22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無法瀏覽此欄位</a:t>
            </a: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3.2.3</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Tree>
    <p:extLst>
      <p:ext uri="{BB962C8B-B14F-4D97-AF65-F5344CB8AC3E}">
        <p14:creationId xmlns:p14="http://schemas.microsoft.com/office/powerpoint/2010/main" val="3224500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457201" y="1367476"/>
            <a:ext cx="8317610" cy="5066271"/>
          </a:xfrm>
          <a:noFill/>
          <a:ln w="28575">
            <a:noFill/>
          </a:ln>
        </p:spPr>
        <p:txBody>
          <a:bodyPr/>
          <a:lstStyle/>
          <a:p>
            <a:pPr marL="342000" indent="-342000" algn="just">
              <a:lnSpc>
                <a:spcPts val="2600"/>
              </a:lnSpc>
              <a:spcBef>
                <a:spcPts val="0"/>
              </a:spcBef>
              <a:buClr>
                <a:srgbClr val="000000"/>
              </a:buClr>
              <a:buSzPct val="100000"/>
              <a:buFont typeface="Wingdings" panose="05000000000000000000" pitchFamily="2" charset="2"/>
              <a:buChar char="l"/>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資料填報，由學校指定</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位專責人員以公務電腦</a:t>
            </a:r>
            <a:r>
              <a:rPr lang="zh-TW" altLang="en-US" sz="2000" u="sng" dirty="0">
                <a:solidFill>
                  <a:srgbClr val="000000"/>
                </a:solidFill>
                <a:latin typeface="Arial" panose="020B0604020202020204" pitchFamily="34" charset="0"/>
                <a:ea typeface="微軟正黑體" panose="020B0604030504040204" pitchFamily="34" charset="-120"/>
                <a:cs typeface="Arial" panose="020B0604020202020204" pitchFamily="34" charset="0"/>
              </a:rPr>
              <a:t>指定</a:t>
            </a:r>
            <a:r>
              <a:rPr lang="en-US" altLang="zh-TW" sz="2000" u="sng" dirty="0">
                <a:solidFill>
                  <a:srgbClr val="000000"/>
                </a:solidFill>
                <a:latin typeface="Arial" panose="020B0604020202020204" pitchFamily="34" charset="0"/>
                <a:ea typeface="微軟正黑體" panose="020B0604030504040204" pitchFamily="34" charset="-120"/>
                <a:cs typeface="Arial" panose="020B0604020202020204" pitchFamily="34" charset="0"/>
              </a:rPr>
              <a:t>IP</a:t>
            </a:r>
            <a:r>
              <a:rPr lang="zh-TW" altLang="en-US" sz="2000" u="sng" dirty="0">
                <a:solidFill>
                  <a:srgbClr val="000000"/>
                </a:solidFill>
                <a:latin typeface="Arial" panose="020B0604020202020204" pitchFamily="34" charset="0"/>
                <a:ea typeface="微軟正黑體" panose="020B0604030504040204" pitchFamily="34" charset="-120"/>
                <a:cs typeface="Arial" panose="020B0604020202020204" pitchFamily="34" charset="0"/>
              </a:rPr>
              <a:t>與指定</a:t>
            </a:r>
            <a:r>
              <a:rPr lang="zh-TW" altLang="en-US" sz="2000" u="sng"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帳號</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登入</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「校庫資料填報系統」</a:t>
            </a:r>
            <a:r>
              <a:rPr lang="zh-TW" altLang="en-US" sz="20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，經系統驗證登入</a:t>
            </a:r>
            <a:r>
              <a:rPr lang="en-US" altLang="zh-TW" sz="20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IP</a:t>
            </a:r>
            <a:r>
              <a:rPr lang="zh-TW" altLang="en-US" sz="20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成功後，方授權進入填報</a:t>
            </a:r>
            <a:r>
              <a:rPr lang="en-US" altLang="zh-TW" sz="20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0" u="sng"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000" indent="-342000" algn="just">
              <a:lnSpc>
                <a:spcPts val="2600"/>
              </a:lnSpc>
              <a:spcBef>
                <a:spcPts val="0"/>
              </a:spcBef>
              <a:buClr>
                <a:srgbClr val="000000"/>
              </a:buClr>
              <a:buSzPct val="100000"/>
              <a:buFont typeface="Wingdings" panose="05000000000000000000" pitchFamily="2" charset="2"/>
              <a:buChar char="l"/>
            </a:pPr>
            <a:r>
              <a:rPr lang="zh-TW" altLang="en-US" sz="2000" b="0" dirty="0">
                <a:solidFill>
                  <a:srgbClr val="FF0000"/>
                </a:solidFill>
                <a:latin typeface="Arial" panose="020B0604020202020204" pitchFamily="34" charset="0"/>
                <a:ea typeface="微軟正黑體" panose="020B0604030504040204" pitchFamily="34" charset="-120"/>
                <a:cs typeface="Arial" panose="020B0604020202020204" pitchFamily="34" charset="0"/>
              </a:rPr>
              <a:t>請</a:t>
            </a:r>
            <a:r>
              <a:rPr lang="en-US" altLang="zh-TW" sz="2000" b="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b="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專責填報</a:t>
            </a:r>
            <a:r>
              <a:rPr lang="zh-TW" altLang="zh-TW" sz="2000" b="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人員</a:t>
            </a:r>
            <a:r>
              <a:rPr lang="zh-TW" altLang="zh-TW" sz="2000" b="0" dirty="0">
                <a:solidFill>
                  <a:srgbClr val="FF0000"/>
                </a:solidFill>
                <a:latin typeface="Arial" panose="020B0604020202020204" pitchFamily="34" charset="0"/>
                <a:ea typeface="微軟正黑體" panose="020B0604030504040204" pitchFamily="34" charset="-120"/>
                <a:cs typeface="Arial" panose="020B0604020202020204" pitchFamily="34" charset="0"/>
              </a:rPr>
              <a:t>逕至「教育部大學校院校務資料庫資訊網」之「下載專區</a:t>
            </a:r>
            <a:r>
              <a:rPr lang="zh-TW" altLang="zh-TW" sz="2000" b="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下載</a:t>
            </a:r>
            <a:r>
              <a:rPr lang="zh-TW" altLang="en-US" sz="2000" b="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「大學校院校務資料庫</a:t>
            </a:r>
            <a:r>
              <a:rPr lang="en-US" altLang="zh-TW" sz="2000" b="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相關人員聯絡資訊表」，填妥該表單並核章後</a:t>
            </a:r>
            <a:r>
              <a:rPr lang="zh-TW" altLang="en-US" sz="2000" b="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，以</a:t>
            </a:r>
            <a:r>
              <a:rPr lang="en-US" altLang="zh-TW" sz="2000" b="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PDF</a:t>
            </a:r>
            <a:r>
              <a:rPr lang="zh-TW" altLang="en-US" sz="2000" b="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檔</a:t>
            </a:r>
            <a:r>
              <a:rPr lang="zh-TW" altLang="en-US" sz="2000" b="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格式於</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五</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前</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E-Mail</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至</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校庫系統公務信箱</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(hedb2@yuntech.edu.tw)</a:t>
            </a:r>
            <a:r>
              <a:rPr lang="zh-TW" altLang="zh-TW" sz="2000" b="0" dirty="0">
                <a:solidFill>
                  <a:srgbClr val="000000"/>
                </a:solidFill>
                <a:latin typeface="Arial" panose="020B0604020202020204" pitchFamily="34" charset="0"/>
                <a:ea typeface="微軟正黑體" panose="020B0604030504040204" pitchFamily="34" charset="-120"/>
                <a:cs typeface="Arial" panose="020B0604020202020204" pitchFamily="34" charset="0"/>
              </a:rPr>
              <a:t>，以利校庫作業小組完成驗證作業</a:t>
            </a:r>
            <a:r>
              <a:rPr lang="zh-TW" altLang="zh-TW" sz="2000" b="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0000FF"/>
                </a:solidFill>
                <a:ea typeface="微軟正黑體" panose="020B0604030504040204" pitchFamily="34" charset="-120"/>
                <a:cs typeface="Arial" panose="020B0604020202020204" pitchFamily="34" charset="0"/>
              </a:rPr>
              <a:t>為</a:t>
            </a:r>
            <a:r>
              <a:rPr lang="zh-TW" altLang="en-US" sz="2000" dirty="0">
                <a:solidFill>
                  <a:srgbClr val="0000FF"/>
                </a:solidFill>
                <a:ea typeface="微軟正黑體" panose="020B0604030504040204" pitchFamily="34" charset="-120"/>
                <a:cs typeface="Arial" panose="020B0604020202020204" pitchFamily="34" charset="0"/>
              </a:rPr>
              <a:t>配合資安要求，「指定帳號」之「密碼函」待學校完成教</a:t>
            </a:r>
            <a:r>
              <a:rPr lang="en-US" altLang="zh-TW" sz="2000" dirty="0">
                <a:solidFill>
                  <a:srgbClr val="0000FF"/>
                </a:solidFill>
                <a:ea typeface="微軟正黑體" panose="020B0604030504040204" pitchFamily="34" charset="-120"/>
                <a:cs typeface="Arial" panose="020B0604020202020204" pitchFamily="34" charset="0"/>
              </a:rPr>
              <a:t>1</a:t>
            </a:r>
            <a:r>
              <a:rPr lang="zh-TW" altLang="en-US" sz="2000" dirty="0">
                <a:solidFill>
                  <a:srgbClr val="0000FF"/>
                </a:solidFill>
                <a:ea typeface="微軟正黑體" panose="020B0604030504040204" pitchFamily="34" charset="-120"/>
                <a:cs typeface="Arial" panose="020B0604020202020204" pitchFamily="34" charset="0"/>
              </a:rPr>
              <a:t>專責填報人員身分驗證程序後提供</a:t>
            </a:r>
            <a:r>
              <a:rPr lang="zh-TW" altLang="en-US" sz="2000" dirty="0">
                <a:solidFill>
                  <a:srgbClr val="000000"/>
                </a:solidFill>
                <a:ea typeface="微軟正黑體" panose="020B0604030504040204" pitchFamily="34" charset="-120"/>
                <a:cs typeface="Arial" panose="020B0604020202020204" pitchFamily="34" charset="0"/>
              </a:rPr>
              <a:t>。</a:t>
            </a:r>
          </a:p>
          <a:p>
            <a:pPr marL="342000" indent="-342000" algn="just">
              <a:lnSpc>
                <a:spcPts val="2400"/>
              </a:lnSpc>
              <a:spcBef>
                <a:spcPts val="0"/>
              </a:spcBef>
              <a:buClr>
                <a:srgbClr val="000000"/>
              </a:buClr>
              <a:buSzPct val="100000"/>
              <a:buFont typeface="Wingdings" panose="05000000000000000000" pitchFamily="2" charset="2"/>
              <a:buChar char="l"/>
            </a:pPr>
            <a:endParaRPr lang="ko-KR" altLang="en-US" sz="2000" b="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9" name="圖片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535031"/>
            <a:ext cx="8763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向右箭號 30"/>
          <p:cNvSpPr/>
          <p:nvPr/>
        </p:nvSpPr>
        <p:spPr>
          <a:xfrm>
            <a:off x="1301403" y="4836044"/>
            <a:ext cx="822325" cy="620713"/>
          </a:xfrm>
          <a:prstGeom prst="rightArrow">
            <a:avLst/>
          </a:prstGeom>
          <a:solidFill>
            <a:schemeClr val="bg1">
              <a:lumMod val="75000"/>
            </a:schemeClr>
          </a:solidFill>
          <a:ln>
            <a:solidFill>
              <a:srgbClr val="00000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登入</a:t>
            </a:r>
          </a:p>
        </p:txBody>
      </p:sp>
      <p:pic>
        <p:nvPicPr>
          <p:cNvPr id="32" name="圖片 2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58536" y="4509179"/>
            <a:ext cx="1423987" cy="14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向右箭號 32"/>
          <p:cNvSpPr/>
          <p:nvPr/>
        </p:nvSpPr>
        <p:spPr>
          <a:xfrm>
            <a:off x="3542248" y="4837632"/>
            <a:ext cx="1423987" cy="619125"/>
          </a:xfrm>
          <a:prstGeom prst="rightArrow">
            <a:avLst/>
          </a:prstGeom>
          <a:solidFill>
            <a:schemeClr val="bg1">
              <a:lumMod val="75000"/>
            </a:schemeClr>
          </a:solidFill>
          <a:ln>
            <a:solidFill>
              <a:srgbClr val="00000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加密連線</a:t>
            </a:r>
          </a:p>
        </p:txBody>
      </p:sp>
      <p:sp>
        <p:nvSpPr>
          <p:cNvPr id="34" name="流程圖: 替代程序 2"/>
          <p:cNvSpPr/>
          <p:nvPr/>
        </p:nvSpPr>
        <p:spPr>
          <a:xfrm>
            <a:off x="5118635" y="4600334"/>
            <a:ext cx="1187450" cy="1062037"/>
          </a:xfrm>
          <a:prstGeom prst="flowChartAlternateProcess">
            <a:avLst/>
          </a:prstGeom>
          <a:solidFill>
            <a:srgbClr val="B2DE8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驗證</a:t>
            </a:r>
            <a:endParaRPr kumimoji="0" lang="en-US" altLang="zh-TW"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登入</a:t>
            </a:r>
            <a:r>
              <a:rPr kumimoji="0" lang="en-US" altLang="zh-TW"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IP</a:t>
            </a:r>
            <a:endPar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5" name="向右箭號 34"/>
          <p:cNvSpPr/>
          <p:nvPr/>
        </p:nvSpPr>
        <p:spPr>
          <a:xfrm>
            <a:off x="6458485" y="4836044"/>
            <a:ext cx="823912" cy="620713"/>
          </a:xfrm>
          <a:prstGeom prst="rightArrow">
            <a:avLst/>
          </a:prstGeom>
          <a:solidFill>
            <a:schemeClr val="bg1">
              <a:lumMod val="75000"/>
            </a:schemeClr>
          </a:solidFill>
          <a:ln>
            <a:solidFill>
              <a:srgbClr val="00000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9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授權</a:t>
            </a:r>
          </a:p>
        </p:txBody>
      </p:sp>
      <p:sp>
        <p:nvSpPr>
          <p:cNvPr id="36" name="流程圖: 磁碟 35"/>
          <p:cNvSpPr/>
          <p:nvPr/>
        </p:nvSpPr>
        <p:spPr>
          <a:xfrm>
            <a:off x="7409923" y="4467299"/>
            <a:ext cx="1408113" cy="1446213"/>
          </a:xfrm>
          <a:prstGeom prst="flowChartMagneticDisk">
            <a:avLst/>
          </a:prstGeom>
          <a:solidFill>
            <a:srgbClr val="CCCCFF"/>
          </a:solidFill>
          <a:ln>
            <a:solidFill>
              <a:srgbClr val="000000"/>
            </a:solidFill>
          </a:ln>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b="1" i="0" u="none" strike="noStrike" kern="1200" cap="none" spc="0" normalizeH="0" baseline="0" noProof="0" dirty="0" smtClean="0">
                <a:ln>
                  <a:noFill/>
                </a:ln>
                <a:solidFill>
                  <a:srgbClr val="000000"/>
                </a:solidFill>
                <a:effectLst/>
                <a:uLnTx/>
                <a:uFillTx/>
                <a:ea typeface="微軟正黑體" panose="020B0604030504040204" pitchFamily="34" charset="-120"/>
              </a:rPr>
              <a:t>校務資料庫</a:t>
            </a:r>
            <a:endParaRPr kumimoji="0" lang="en-US" altLang="zh-TW" b="1" i="0" u="none" strike="noStrike" kern="1200" cap="none" spc="0" normalizeH="0" baseline="0" noProof="0" dirty="0" smtClean="0">
              <a:ln>
                <a:noFill/>
              </a:ln>
              <a:solidFill>
                <a:srgbClr val="000000"/>
              </a:solidFill>
              <a:effectLst/>
              <a:uLnTx/>
              <a:uFillTx/>
              <a:ea typeface="微軟正黑體" panose="020B0604030504040204"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b="1" i="0" u="none" strike="noStrike" kern="1200" cap="none" spc="0" normalizeH="0" baseline="0" noProof="0" dirty="0" smtClean="0">
                <a:ln>
                  <a:noFill/>
                </a:ln>
                <a:solidFill>
                  <a:srgbClr val="000000"/>
                </a:solidFill>
                <a:effectLst/>
                <a:uLnTx/>
                <a:uFillTx/>
                <a:ea typeface="微軟正黑體" panose="020B0604030504040204" pitchFamily="34" charset="-120"/>
              </a:rPr>
              <a:t>【</a:t>
            </a:r>
            <a:r>
              <a:rPr kumimoji="0" lang="zh-TW" altLang="en-US" b="1" i="0" u="none" strike="noStrike" kern="1200" cap="none" spc="0" normalizeH="0" baseline="0" noProof="0" dirty="0" smtClean="0">
                <a:ln>
                  <a:noFill/>
                </a:ln>
                <a:solidFill>
                  <a:srgbClr val="000000"/>
                </a:solidFill>
                <a:effectLst/>
                <a:uLnTx/>
                <a:uFillTx/>
                <a:ea typeface="微軟正黑體" panose="020B0604030504040204" pitchFamily="34" charset="-120"/>
              </a:rPr>
              <a:t>教</a:t>
            </a:r>
            <a:r>
              <a:rPr kumimoji="0" lang="en-US" altLang="zh-TW" b="1" i="0" u="none" strike="noStrike" kern="1200" cap="none" spc="0" normalizeH="0" baseline="0" noProof="0" dirty="0" smtClean="0">
                <a:ln>
                  <a:noFill/>
                </a:ln>
                <a:solidFill>
                  <a:srgbClr val="000000"/>
                </a:solidFill>
                <a:effectLst/>
                <a:uLnTx/>
                <a:uFillTx/>
                <a:ea typeface="新細明體" panose="02020500000000000000" pitchFamily="18" charset="-120"/>
              </a:rPr>
              <a:t>1】</a:t>
            </a:r>
            <a:endParaRPr kumimoji="0" lang="zh-TW" altLang="en-US" b="1" i="0" u="none" strike="noStrike" kern="1200" cap="none" spc="0" normalizeH="0" baseline="0" noProof="0" dirty="0" smtClean="0">
              <a:ln>
                <a:noFill/>
              </a:ln>
              <a:solidFill>
                <a:srgbClr val="000000"/>
              </a:solidFill>
              <a:effectLst/>
              <a:uLnTx/>
              <a:uFillTx/>
              <a:ea typeface="新細明體" panose="02020500000000000000" pitchFamily="18" charset="-120"/>
            </a:endParaRPr>
          </a:p>
        </p:txBody>
      </p:sp>
      <p:sp>
        <p:nvSpPr>
          <p:cNvPr id="37" name="文字方塊 26"/>
          <p:cNvSpPr txBox="1">
            <a:spLocks noChangeArrowheads="1"/>
          </p:cNvSpPr>
          <p:nvPr/>
        </p:nvSpPr>
        <p:spPr bwMode="auto">
          <a:xfrm>
            <a:off x="384027" y="5692009"/>
            <a:ext cx="11636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FF0000"/>
                </a:solidFill>
                <a:effectLst/>
                <a:uLnTx/>
                <a:uFillTx/>
                <a:ea typeface="微軟正黑體" panose="020B0604030504040204" pitchFamily="34" charset="-120"/>
                <a:cs typeface="Arial" panose="020B0604020202020204" pitchFamily="34" charset="0"/>
              </a:rPr>
              <a:t>指定專員</a:t>
            </a:r>
          </a:p>
        </p:txBody>
      </p:sp>
      <p:sp>
        <p:nvSpPr>
          <p:cNvPr id="38" name="文字方塊 27"/>
          <p:cNvSpPr txBox="1">
            <a:spLocks noChangeArrowheads="1"/>
          </p:cNvSpPr>
          <p:nvPr/>
        </p:nvSpPr>
        <p:spPr bwMode="auto">
          <a:xfrm>
            <a:off x="1909140" y="5900800"/>
            <a:ext cx="13509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公務電腦</a:t>
            </a:r>
            <a:endParaRPr kumimoji="0" lang="en-US" altLang="zh-TW"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指定</a:t>
            </a:r>
            <a:r>
              <a:rPr kumimoji="0" lang="en-US" altLang="zh-TW"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IP</a:t>
            </a:r>
            <a:endPar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p:txBody>
      </p:sp>
      <p:sp>
        <p:nvSpPr>
          <p:cNvPr id="39" name="文字方塊 28"/>
          <p:cNvSpPr txBox="1">
            <a:spLocks noChangeArrowheads="1"/>
          </p:cNvSpPr>
          <p:nvPr/>
        </p:nvSpPr>
        <p:spPr bwMode="auto">
          <a:xfrm>
            <a:off x="3493733" y="5487026"/>
            <a:ext cx="13509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登入</a:t>
            </a:r>
            <a:endParaRPr kumimoji="0" lang="en-US" altLang="zh-TW"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a:t>
            </a: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指定帳號</a:t>
            </a:r>
          </a:p>
        </p:txBody>
      </p:sp>
      <p:sp>
        <p:nvSpPr>
          <p:cNvPr id="40" name="文字方塊 29"/>
          <p:cNvSpPr txBox="1">
            <a:spLocks noChangeArrowheads="1"/>
          </p:cNvSpPr>
          <p:nvPr/>
        </p:nvSpPr>
        <p:spPr bwMode="auto">
          <a:xfrm>
            <a:off x="6245183" y="5712057"/>
            <a:ext cx="1463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IP</a:t>
            </a:r>
            <a:r>
              <a:rPr kumimoji="0" lang="zh-TW" altLang="en-US" sz="1800" b="1" i="0" u="none" strike="noStrike" kern="1200" cap="none" spc="0" normalizeH="0" baseline="0" noProof="0" dirty="0">
                <a:ln>
                  <a:noFill/>
                </a:ln>
                <a:solidFill>
                  <a:srgbClr val="000000"/>
                </a:solidFill>
                <a:effectLst/>
                <a:uLnTx/>
                <a:uFillTx/>
                <a:ea typeface="微軟正黑體" panose="020B0604030504040204" pitchFamily="34" charset="-120"/>
                <a:cs typeface="Arial" panose="020B0604020202020204" pitchFamily="34" charset="0"/>
              </a:rPr>
              <a:t>驗證成功</a:t>
            </a:r>
          </a:p>
        </p:txBody>
      </p:sp>
      <p:sp>
        <p:nvSpPr>
          <p:cNvPr id="20" name="文字方塊 20"/>
          <p:cNvSpPr txBox="1">
            <a:spLocks noChangeArrowheads="1"/>
          </p:cNvSpPr>
          <p:nvPr/>
        </p:nvSpPr>
        <p:spPr bwMode="auto">
          <a:xfrm>
            <a:off x="2688801" y="851512"/>
            <a:ext cx="34676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TW" altLang="en-US" sz="3200" b="1" i="0" u="none" strike="noStrike" kern="1200" cap="none" spc="0" normalizeH="0" baseline="0" noProof="0" dirty="0">
                <a:ln>
                  <a:noFill/>
                </a:ln>
                <a:solidFill>
                  <a:srgbClr val="0000FF"/>
                </a:solidFill>
                <a:effectLst/>
                <a:uLnTx/>
                <a:uFillTx/>
                <a:ea typeface="微軟正黑體" panose="020B0604030504040204" pitchFamily="34" charset="-120"/>
                <a:cs typeface="Arial" panose="020B0604020202020204" pitchFamily="34" charset="0"/>
              </a:rPr>
              <a:t>個資安全維護措施</a:t>
            </a:r>
            <a:endParaRPr kumimoji="0" lang="en-US" altLang="zh-TW" sz="3600" b="1" i="0" u="none" strike="noStrike" kern="1200" cap="none" spc="0" normalizeH="0" baseline="0" noProof="0" dirty="0">
              <a:ln>
                <a:noFill/>
              </a:ln>
              <a:solidFill>
                <a:srgbClr val="0000FF"/>
              </a:solidFill>
              <a:effectLst/>
              <a:uLnTx/>
              <a:uFillTx/>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3.2.4</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18" name="Rectangle 2"/>
          <p:cNvSpPr>
            <a:spLocks noGrp="1" noChangeArrowheads="1"/>
          </p:cNvSpPr>
          <p:nvPr>
            <p:ph type="title"/>
          </p:nvPr>
        </p:nvSpPr>
        <p:spPr>
          <a:xfrm>
            <a:off x="7336" y="213646"/>
            <a:ext cx="9136663" cy="609600"/>
          </a:xfrm>
        </p:spPr>
        <p:txBody>
          <a:bodyPr anchor="t"/>
          <a:lstStyle/>
          <a:p>
            <a:pPr algn="l">
              <a:defRPr/>
            </a:pP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兼任</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50186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兼任</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3.2.5</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graphicFrame>
        <p:nvGraphicFramePr>
          <p:cNvPr id="3" name="表格 2"/>
          <p:cNvGraphicFramePr>
            <a:graphicFrameLocks noGrp="1"/>
          </p:cNvGraphicFramePr>
          <p:nvPr>
            <p:extLst/>
          </p:nvPr>
        </p:nvGraphicFramePr>
        <p:xfrm>
          <a:off x="81477" y="877052"/>
          <a:ext cx="8765960" cy="1500167"/>
        </p:xfrm>
        <a:graphic>
          <a:graphicData uri="http://schemas.openxmlformats.org/drawingml/2006/table">
            <a:tbl>
              <a:tblPr firstRow="1" firstCol="1" bandRow="1" bandCol="1"/>
              <a:tblGrid>
                <a:gridCol w="761554">
                  <a:extLst>
                    <a:ext uri="{9D8B030D-6E8A-4147-A177-3AD203B41FA5}">
                      <a16:colId xmlns:a16="http://schemas.microsoft.com/office/drawing/2014/main" xmlns="" val="20000"/>
                    </a:ext>
                  </a:extLst>
                </a:gridCol>
                <a:gridCol w="753452">
                  <a:extLst>
                    <a:ext uri="{9D8B030D-6E8A-4147-A177-3AD203B41FA5}">
                      <a16:colId xmlns:a16="http://schemas.microsoft.com/office/drawing/2014/main" xmlns="" val="20001"/>
                    </a:ext>
                  </a:extLst>
                </a:gridCol>
                <a:gridCol w="1053211">
                  <a:extLst>
                    <a:ext uri="{9D8B030D-6E8A-4147-A177-3AD203B41FA5}">
                      <a16:colId xmlns:a16="http://schemas.microsoft.com/office/drawing/2014/main" xmlns="" val="20002"/>
                    </a:ext>
                  </a:extLst>
                </a:gridCol>
                <a:gridCol w="423020">
                  <a:extLst>
                    <a:ext uri="{9D8B030D-6E8A-4147-A177-3AD203B41FA5}">
                      <a16:colId xmlns:a16="http://schemas.microsoft.com/office/drawing/2014/main" xmlns="" val="20003"/>
                    </a:ext>
                  </a:extLst>
                </a:gridCol>
                <a:gridCol w="2266722">
                  <a:extLst>
                    <a:ext uri="{9D8B030D-6E8A-4147-A177-3AD203B41FA5}">
                      <a16:colId xmlns:a16="http://schemas.microsoft.com/office/drawing/2014/main" xmlns="" val="20004"/>
                    </a:ext>
                  </a:extLst>
                </a:gridCol>
                <a:gridCol w="1393481">
                  <a:extLst>
                    <a:ext uri="{9D8B030D-6E8A-4147-A177-3AD203B41FA5}">
                      <a16:colId xmlns:a16="http://schemas.microsoft.com/office/drawing/2014/main" xmlns="" val="20005"/>
                    </a:ext>
                  </a:extLst>
                </a:gridCol>
                <a:gridCol w="1409681">
                  <a:extLst>
                    <a:ext uri="{9D8B030D-6E8A-4147-A177-3AD203B41FA5}">
                      <a16:colId xmlns:a16="http://schemas.microsoft.com/office/drawing/2014/main" xmlns="" val="20006"/>
                    </a:ext>
                  </a:extLst>
                </a:gridCol>
                <a:gridCol w="704839">
                  <a:extLst>
                    <a:ext uri="{9D8B030D-6E8A-4147-A177-3AD203B41FA5}">
                      <a16:colId xmlns:a16="http://schemas.microsoft.com/office/drawing/2014/main" xmlns="" val="20007"/>
                    </a:ext>
                  </a:extLst>
                </a:gridCol>
              </a:tblGrid>
              <a:tr h="671662">
                <a:tc>
                  <a:txBody>
                    <a:bodyPr/>
                    <a:lstStyle/>
                    <a:p>
                      <a:pPr algn="l">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065" algn="l">
                        <a:lnSpc>
                          <a:spcPts val="1300"/>
                        </a:lnSpc>
                        <a:spcAft>
                          <a:spcPts val="0"/>
                        </a:spcAft>
                        <a:tabLst>
                          <a:tab pos="969645" algn="l"/>
                        </a:tabLs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專兼任</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兼任教師是否具本</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職工作者</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300"/>
                        </a:lnSpc>
                        <a:spcAft>
                          <a:spcPts val="0"/>
                        </a:spcAft>
                      </a:pPr>
                      <a:r>
                        <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是否積欠專任教師薪資</a:t>
                      </a: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專任教師是否為公立學校、政府機關退休之</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828505">
                <a:tc>
                  <a:txBody>
                    <a:bodyPr/>
                    <a:lstStyle/>
                    <a:p>
                      <a:pPr algn="l">
                        <a:lnSpc>
                          <a:spcPts val="12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106.03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200"/>
                        </a:lnSpc>
                        <a:spcAft>
                          <a:spcPts val="0"/>
                        </a:spcAft>
                      </a:pPr>
                      <a:r>
                        <a:rPr kumimoji="0" lang="en-US"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dbl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endPar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ts val="1200"/>
                        </a:lnSpc>
                        <a:spcAft>
                          <a:spcPts val="0"/>
                        </a:spcAft>
                      </a:pPr>
                      <a:r>
                        <a:rPr kumimoji="0" lang="en-US"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p>
                    <a:p>
                      <a:pPr algn="ctr">
                        <a:lnSpc>
                          <a:spcPts val="1200"/>
                        </a:lnSpc>
                        <a:spcAft>
                          <a:spcPts val="0"/>
                        </a:spcAft>
                      </a:pPr>
                      <a:r>
                        <a:rPr kumimoji="0" lang="en-US"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109.10</a:t>
                      </a:r>
                      <a:r>
                        <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110.10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6" name="矩形 5"/>
          <p:cNvSpPr/>
          <p:nvPr/>
        </p:nvSpPr>
        <p:spPr>
          <a:xfrm>
            <a:off x="66336" y="2386085"/>
            <a:ext cx="8781101" cy="1754326"/>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刪除欄位</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Clr>
                <a:srgbClr val="000000"/>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是否積欠專任教師薪資</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欄位，</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自</a:t>
            </a:r>
            <a:r>
              <a:rPr lang="en-US" altLang="zh-TW" sz="24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4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起</a:t>
            </a:r>
            <a:r>
              <a:rPr lang="zh-TW" altLang="en-US" sz="24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刪除，相關資料另以「</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9.</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私立大專校院</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教師積欠薪資情形</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調查</a:t>
            </a:r>
            <a:r>
              <a:rPr lang="zh-TW" altLang="en-US" sz="24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」蒐集</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018611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兼任</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3.2.6</a:t>
            </a:r>
            <a:endParaRPr lang="en-US" altLang="zh-TW" sz="2000" b="1" dirty="0">
              <a:solidFill>
                <a:srgbClr val="000000"/>
              </a:solidFill>
              <a:ea typeface="新細明體" panose="02020500000000000000" pitchFamily="18"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880038483"/>
              </p:ext>
            </p:extLst>
          </p:nvPr>
        </p:nvGraphicFramePr>
        <p:xfrm>
          <a:off x="81477" y="877052"/>
          <a:ext cx="8765960" cy="1500167"/>
        </p:xfrm>
        <a:graphic>
          <a:graphicData uri="http://schemas.openxmlformats.org/drawingml/2006/table">
            <a:tbl>
              <a:tblPr firstRow="1" firstCol="1" bandRow="1" bandCol="1"/>
              <a:tblGrid>
                <a:gridCol w="905496">
                  <a:extLst>
                    <a:ext uri="{9D8B030D-6E8A-4147-A177-3AD203B41FA5}">
                      <a16:colId xmlns:a16="http://schemas.microsoft.com/office/drawing/2014/main" xmlns="" val="20000"/>
                    </a:ext>
                  </a:extLst>
                </a:gridCol>
                <a:gridCol w="895863">
                  <a:extLst>
                    <a:ext uri="{9D8B030D-6E8A-4147-A177-3AD203B41FA5}">
                      <a16:colId xmlns:a16="http://schemas.microsoft.com/office/drawing/2014/main" xmlns="" val="20001"/>
                    </a:ext>
                  </a:extLst>
                </a:gridCol>
                <a:gridCol w="1252280">
                  <a:extLst>
                    <a:ext uri="{9D8B030D-6E8A-4147-A177-3AD203B41FA5}">
                      <a16:colId xmlns:a16="http://schemas.microsoft.com/office/drawing/2014/main" xmlns="" val="20002"/>
                    </a:ext>
                  </a:extLst>
                </a:gridCol>
                <a:gridCol w="502976">
                  <a:extLst>
                    <a:ext uri="{9D8B030D-6E8A-4147-A177-3AD203B41FA5}">
                      <a16:colId xmlns:a16="http://schemas.microsoft.com/office/drawing/2014/main" xmlns="" val="20003"/>
                    </a:ext>
                  </a:extLst>
                </a:gridCol>
                <a:gridCol w="2695158">
                  <a:extLst>
                    <a:ext uri="{9D8B030D-6E8A-4147-A177-3AD203B41FA5}">
                      <a16:colId xmlns:a16="http://schemas.microsoft.com/office/drawing/2014/main" xmlns="" val="20004"/>
                    </a:ext>
                  </a:extLst>
                </a:gridCol>
                <a:gridCol w="1676126">
                  <a:extLst>
                    <a:ext uri="{9D8B030D-6E8A-4147-A177-3AD203B41FA5}">
                      <a16:colId xmlns:a16="http://schemas.microsoft.com/office/drawing/2014/main" xmlns="" val="20006"/>
                    </a:ext>
                  </a:extLst>
                </a:gridCol>
                <a:gridCol w="838061">
                  <a:extLst>
                    <a:ext uri="{9D8B030D-6E8A-4147-A177-3AD203B41FA5}">
                      <a16:colId xmlns:a16="http://schemas.microsoft.com/office/drawing/2014/main" xmlns="" val="20007"/>
                    </a:ext>
                  </a:extLst>
                </a:gridCol>
              </a:tblGrid>
              <a:tr h="671662">
                <a:tc>
                  <a:txBody>
                    <a:bodyPr/>
                    <a:lstStyle/>
                    <a:p>
                      <a:pPr algn="l">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065" algn="l">
                        <a:lnSpc>
                          <a:spcPts val="1300"/>
                        </a:lnSpc>
                        <a:spcAft>
                          <a:spcPts val="0"/>
                        </a:spcAft>
                        <a:tabLst>
                          <a:tab pos="969645" algn="l"/>
                        </a:tabLs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專兼任</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300"/>
                        </a:lnSpc>
                        <a:spcAft>
                          <a:spcPts val="0"/>
                        </a:spcAft>
                        <a:tabLst>
                          <a:tab pos="969645" algn="l"/>
                        </a:tabLs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兼任教師是否具本</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職工作者</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專任教師是否為公立學校、政府機關退休之</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僅私立大學校院填報</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828505">
                <a:tc>
                  <a:txBody>
                    <a:bodyPr/>
                    <a:lstStyle/>
                    <a:p>
                      <a:pPr algn="l">
                        <a:lnSpc>
                          <a:spcPts val="12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p>
                      <a:pPr marL="0" algn="l" defTabSz="914400" rtl="0" eaLnBrk="1" latinLnBrk="0" hangingPunct="1">
                        <a:lnSpc>
                          <a:spcPts val="13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106.03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p>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110.10</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增蒐</a:t>
                      </a:r>
                    </a:p>
                  </a:txBody>
                  <a:tcPr marL="15704" marR="157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5704" marR="157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6" name="矩形 5"/>
          <p:cNvSpPr/>
          <p:nvPr/>
        </p:nvSpPr>
        <p:spPr>
          <a:xfrm>
            <a:off x="66336" y="2386085"/>
            <a:ext cx="8781101" cy="341632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定義調整</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專任教師是否為公立學校、政府機關退休至私立學校服務</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之教師</a:t>
            </a:r>
            <a:r>
              <a:rPr lang="zh-TW" altLang="zh-TW" sz="2400" kern="1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係</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指</a:t>
            </a:r>
            <a:r>
              <a:rPr lang="zh-TW" altLang="zh-TW" sz="24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私立學校「專任教師」由各級教育階段之</a:t>
            </a:r>
            <a:r>
              <a:rPr lang="zh-TW" altLang="zh-TW" sz="240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公立學校、</a:t>
            </a:r>
            <a:r>
              <a:rPr lang="zh-TW" altLang="zh-TW" sz="24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政府機關及其附屬機構與公立醫療院所等機關退休且領有退休金或退休俸，再至「私立大學」擔任專任教師者</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，請勾選【是</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若無前述情況者，請勾選【否】</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6593144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私立大專校院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教師積欠薪資情形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調查</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b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smtClean="0">
                <a:ln>
                  <a:noFill/>
                </a:ln>
                <a:solidFill>
                  <a:srgbClr val="000000"/>
                </a:solidFill>
                <a:effectLst/>
                <a:uLnTx/>
                <a:uFillTx/>
                <a:ea typeface="新細明體" panose="02020500000000000000" pitchFamily="18" charset="-120"/>
                <a:cs typeface="Arial" panose="020B0604020202020204" pitchFamily="34" charset="0"/>
              </a:rPr>
              <a:t>3.2.7</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80633" y="1792956"/>
            <a:ext cx="8781101" cy="482439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a:t>
            </a:r>
            <a:r>
              <a:rPr lang="zh-TW" altLang="zh-TW" sz="1800" b="1" u="sng" dirty="0">
                <a:solidFill>
                  <a:srgbClr val="FF0000"/>
                </a:solidFill>
                <a:latin typeface="Arial" panose="020B0604020202020204" pitchFamily="34" charset="0"/>
                <a:ea typeface="微軟正黑體" panose="020B0604030504040204" pitchFamily="34" charset="-120"/>
                <a:cs typeface="Arial" panose="020B0604020202020204" pitchFamily="34" charset="0"/>
              </a:rPr>
              <a:t>僅私立大學填報</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，國立大學</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無</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須填報</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en-US" sz="17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度</a:t>
            </a:r>
            <a:r>
              <a:rPr lang="zh-TW" altLang="en-US"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月填報，並以</a:t>
            </a:r>
            <a:r>
              <a:rPr lang="en-US"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日為資料調查基準日</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03</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則填報</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03</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日現有資料</a:t>
            </a:r>
            <a:r>
              <a:rPr lang="zh-TW" altLang="zh-TW" sz="16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為填報基準</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7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教師姓名</a:t>
            </a:r>
            <a:r>
              <a:rPr lang="zh-TW" altLang="en-US"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請填報專任教師中文姓名，外籍教師則填報英文姓名</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所填資料將由系統與「教</a:t>
            </a:r>
            <a:r>
              <a:rPr lang="en-US"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專兼任教師」之【姓名】進行比對</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7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編制內</a:t>
            </a:r>
            <a:r>
              <a:rPr lang="en-US" altLang="zh-TW" sz="17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a:t>
            </a:r>
            <a:r>
              <a:rPr lang="zh-TW" altLang="en-US"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請依學校教職員之「員額編制」規定，填報教師為【編制內；編制外】教師</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所填資料將由系統與「教</a:t>
            </a:r>
            <a:r>
              <a:rPr lang="en-US"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專兼任教師」之【編制內</a:t>
            </a:r>
            <a:r>
              <a:rPr lang="en-US"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編制外】進行比對。</a:t>
            </a:r>
            <a:endParaRPr lang="en-US"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7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主聘單位</a:t>
            </a:r>
            <a:r>
              <a:rPr lang="zh-TW" altLang="en-US"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請由下拉式選單選填教師任職主聘學院、系所、學位學程、特殊專班、境外專班名稱，本選單資料取自學校填報「基本資料</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學校系、所、學位學程、特殊專班、境外專班等基本資料</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行政單位及各類中心基本資料」資料</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所填資料將由系統與「教</a:t>
            </a:r>
            <a:r>
              <a:rPr lang="en-US"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7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專兼任教師」之【主聘單位】進行比對</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nvPr>
        </p:nvGraphicFramePr>
        <p:xfrm>
          <a:off x="72391" y="881450"/>
          <a:ext cx="8781104" cy="897748"/>
        </p:xfrm>
        <a:graphic>
          <a:graphicData uri="http://schemas.openxmlformats.org/drawingml/2006/table">
            <a:tbl>
              <a:tblPr firstRow="1" firstCol="1" bandRow="1"/>
              <a:tblGrid>
                <a:gridCol w="604140">
                  <a:extLst>
                    <a:ext uri="{9D8B030D-6E8A-4147-A177-3AD203B41FA5}">
                      <a16:colId xmlns:a16="http://schemas.microsoft.com/office/drawing/2014/main" xmlns="" val="20000"/>
                    </a:ext>
                  </a:extLst>
                </a:gridCol>
                <a:gridCol w="756853">
                  <a:extLst>
                    <a:ext uri="{9D8B030D-6E8A-4147-A177-3AD203B41FA5}">
                      <a16:colId xmlns:a16="http://schemas.microsoft.com/office/drawing/2014/main" xmlns="" val="20001"/>
                    </a:ext>
                  </a:extLst>
                </a:gridCol>
                <a:gridCol w="601362">
                  <a:extLst>
                    <a:ext uri="{9D8B030D-6E8A-4147-A177-3AD203B41FA5}">
                      <a16:colId xmlns:a16="http://schemas.microsoft.com/office/drawing/2014/main" xmlns="" val="20002"/>
                    </a:ext>
                  </a:extLst>
                </a:gridCol>
                <a:gridCol w="659027">
                  <a:extLst>
                    <a:ext uri="{9D8B030D-6E8A-4147-A177-3AD203B41FA5}">
                      <a16:colId xmlns:a16="http://schemas.microsoft.com/office/drawing/2014/main" xmlns="" val="20003"/>
                    </a:ext>
                  </a:extLst>
                </a:gridCol>
                <a:gridCol w="1203667">
                  <a:extLst>
                    <a:ext uri="{9D8B030D-6E8A-4147-A177-3AD203B41FA5}">
                      <a16:colId xmlns:a16="http://schemas.microsoft.com/office/drawing/2014/main" xmlns="" val="20004"/>
                    </a:ext>
                  </a:extLst>
                </a:gridCol>
                <a:gridCol w="604140">
                  <a:extLst>
                    <a:ext uri="{9D8B030D-6E8A-4147-A177-3AD203B41FA5}">
                      <a16:colId xmlns:a16="http://schemas.microsoft.com/office/drawing/2014/main" xmlns="" val="20005"/>
                    </a:ext>
                  </a:extLst>
                </a:gridCol>
                <a:gridCol w="604140">
                  <a:extLst>
                    <a:ext uri="{9D8B030D-6E8A-4147-A177-3AD203B41FA5}">
                      <a16:colId xmlns:a16="http://schemas.microsoft.com/office/drawing/2014/main" xmlns="" val="20006"/>
                    </a:ext>
                  </a:extLst>
                </a:gridCol>
                <a:gridCol w="604140">
                  <a:extLst>
                    <a:ext uri="{9D8B030D-6E8A-4147-A177-3AD203B41FA5}">
                      <a16:colId xmlns:a16="http://schemas.microsoft.com/office/drawing/2014/main" xmlns="" val="20007"/>
                    </a:ext>
                  </a:extLst>
                </a:gridCol>
                <a:gridCol w="604140">
                  <a:extLst>
                    <a:ext uri="{9D8B030D-6E8A-4147-A177-3AD203B41FA5}">
                      <a16:colId xmlns:a16="http://schemas.microsoft.com/office/drawing/2014/main" xmlns="" val="20008"/>
                    </a:ext>
                  </a:extLst>
                </a:gridCol>
                <a:gridCol w="1289066">
                  <a:extLst>
                    <a:ext uri="{9D8B030D-6E8A-4147-A177-3AD203B41FA5}">
                      <a16:colId xmlns:a16="http://schemas.microsoft.com/office/drawing/2014/main" xmlns="" val="20009"/>
                    </a:ext>
                  </a:extLst>
                </a:gridCol>
                <a:gridCol w="1250429">
                  <a:extLst>
                    <a:ext uri="{9D8B030D-6E8A-4147-A177-3AD203B41FA5}">
                      <a16:colId xmlns:a16="http://schemas.microsoft.com/office/drawing/2014/main" xmlns="" val="20010"/>
                    </a:ext>
                  </a:extLst>
                </a:gridCol>
              </a:tblGrid>
              <a:tr h="213568">
                <a:tc rowSpan="2">
                  <a:txBody>
                    <a:bodyPr/>
                    <a:lstStyle/>
                    <a:p>
                      <a:pPr marL="0" algn="ctr" defTabSz="914400" rtl="0" eaLnBrk="1" latinLnBrk="0" hangingPunct="1">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ctr" defTabSz="914400" rtl="0" eaLnBrk="1" latinLnBrk="0" hangingPunct="1">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教師姓名</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ctr" defTabSz="914400" rtl="0" eaLnBrk="1" latinLnBrk="0" hangingPunct="1">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編制內</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編制外</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marL="0" algn="ctr" defTabSz="914400" rtl="0" eaLnBrk="1" latinLnBrk="0" hangingPunct="1">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主聘單位</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前一學期是否有積欠專任教師薪資情形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開始積欠薪資時間</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grid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最後積欠薪資時間</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完成改善時間</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欠薪理由</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0"/>
                  </a:ext>
                </a:extLst>
              </a:tr>
              <a:tr h="18534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498834">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年　　月</a:t>
                      </a:r>
                    </a:p>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迄今仍未改善</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915524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私立大專校院</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專任教師積欠薪資情形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調查</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b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3.2.8</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72391" y="1858860"/>
            <a:ext cx="8781104" cy="4665701"/>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前一學期是否有積欠專任教師薪資情形</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本調查表「薪資」係指本</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年功</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薪及學術研究加給，但</a:t>
            </a:r>
            <a:r>
              <a:rPr lang="zh-TW" altLang="zh-TW" sz="18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不包含其他加給及獎金</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。依上，請</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私立大學</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以資料統計時間（每年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前一學期至填報基準日（</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日止）【是；否】有積欠專任教師薪資情形</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是</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指</a:t>
            </a:r>
            <a:r>
              <a:rPr lang="zh-TW" altLang="zh-TW" sz="1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前一學期至填報基準日</a:t>
            </a:r>
            <a:r>
              <a:rPr lang="zh-TW" altLang="zh-TW" sz="1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有積欠</a:t>
            </a:r>
            <a:r>
              <a:rPr lang="zh-TW" altLang="en-US"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1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薪資情形</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包括薪資未全額支付</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，填報【是】者，請務必</a:t>
            </a:r>
            <a:r>
              <a:rPr lang="zh-TW" altLang="zh-TW" sz="1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「開始積欠薪資時間」、「最後積欠薪資時間」、「完成改善時間」及「欠薪理由</a:t>
            </a:r>
            <a:r>
              <a:rPr lang="zh-TW" altLang="zh-TW" sz="1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另</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如屬「</a:t>
            </a:r>
            <a:r>
              <a:rPr lang="zh-TW"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學術研究加給有調減</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」情形，請至「教</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私立大專校院編制內專任教師待遇標準」之「調整學術研究加給情形」填寫，</a:t>
            </a:r>
            <a:r>
              <a:rPr lang="zh-TW"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本欄位毋須勾選</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3000"/>
              </a:lnSpc>
              <a:buFont typeface="Wingdings" panose="05000000000000000000" pitchFamily="2" charset="2"/>
              <a:buChar char="l"/>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否</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：係指學校「依法」按「月」給付教師薪資，未有因學校財務等因素</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積欠</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薪資情形</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nvPr>
        </p:nvGraphicFramePr>
        <p:xfrm>
          <a:off x="72391" y="891756"/>
          <a:ext cx="8781104" cy="963930"/>
        </p:xfrm>
        <a:graphic>
          <a:graphicData uri="http://schemas.openxmlformats.org/drawingml/2006/table">
            <a:tbl>
              <a:tblPr firstRow="1" firstCol="1" bandRow="1"/>
              <a:tblGrid>
                <a:gridCol w="604140">
                  <a:extLst>
                    <a:ext uri="{9D8B030D-6E8A-4147-A177-3AD203B41FA5}">
                      <a16:colId xmlns:a16="http://schemas.microsoft.com/office/drawing/2014/main" xmlns="" val="20000"/>
                    </a:ext>
                  </a:extLst>
                </a:gridCol>
                <a:gridCol w="642777">
                  <a:extLst>
                    <a:ext uri="{9D8B030D-6E8A-4147-A177-3AD203B41FA5}">
                      <a16:colId xmlns:a16="http://schemas.microsoft.com/office/drawing/2014/main" xmlns="" val="20001"/>
                    </a:ext>
                  </a:extLst>
                </a:gridCol>
                <a:gridCol w="644533">
                  <a:extLst>
                    <a:ext uri="{9D8B030D-6E8A-4147-A177-3AD203B41FA5}">
                      <a16:colId xmlns:a16="http://schemas.microsoft.com/office/drawing/2014/main" xmlns="" val="20002"/>
                    </a:ext>
                  </a:extLst>
                </a:gridCol>
                <a:gridCol w="644533">
                  <a:extLst>
                    <a:ext uri="{9D8B030D-6E8A-4147-A177-3AD203B41FA5}">
                      <a16:colId xmlns:a16="http://schemas.microsoft.com/office/drawing/2014/main" xmlns="" val="20003"/>
                    </a:ext>
                  </a:extLst>
                </a:gridCol>
                <a:gridCol w="1289066">
                  <a:extLst>
                    <a:ext uri="{9D8B030D-6E8A-4147-A177-3AD203B41FA5}">
                      <a16:colId xmlns:a16="http://schemas.microsoft.com/office/drawing/2014/main" xmlns="" val="20004"/>
                    </a:ext>
                  </a:extLst>
                </a:gridCol>
                <a:gridCol w="604140">
                  <a:extLst>
                    <a:ext uri="{9D8B030D-6E8A-4147-A177-3AD203B41FA5}">
                      <a16:colId xmlns:a16="http://schemas.microsoft.com/office/drawing/2014/main" xmlns="" val="20005"/>
                    </a:ext>
                  </a:extLst>
                </a:gridCol>
                <a:gridCol w="604140">
                  <a:extLst>
                    <a:ext uri="{9D8B030D-6E8A-4147-A177-3AD203B41FA5}">
                      <a16:colId xmlns:a16="http://schemas.microsoft.com/office/drawing/2014/main" xmlns="" val="20006"/>
                    </a:ext>
                  </a:extLst>
                </a:gridCol>
                <a:gridCol w="604140">
                  <a:extLst>
                    <a:ext uri="{9D8B030D-6E8A-4147-A177-3AD203B41FA5}">
                      <a16:colId xmlns:a16="http://schemas.microsoft.com/office/drawing/2014/main" xmlns="" val="20007"/>
                    </a:ext>
                  </a:extLst>
                </a:gridCol>
                <a:gridCol w="604140">
                  <a:extLst>
                    <a:ext uri="{9D8B030D-6E8A-4147-A177-3AD203B41FA5}">
                      <a16:colId xmlns:a16="http://schemas.microsoft.com/office/drawing/2014/main" xmlns="" val="20008"/>
                    </a:ext>
                  </a:extLst>
                </a:gridCol>
                <a:gridCol w="1289066">
                  <a:extLst>
                    <a:ext uri="{9D8B030D-6E8A-4147-A177-3AD203B41FA5}">
                      <a16:colId xmlns:a16="http://schemas.microsoft.com/office/drawing/2014/main" xmlns="" val="20009"/>
                    </a:ext>
                  </a:extLst>
                </a:gridCol>
                <a:gridCol w="1250429">
                  <a:extLst>
                    <a:ext uri="{9D8B030D-6E8A-4147-A177-3AD203B41FA5}">
                      <a16:colId xmlns:a16="http://schemas.microsoft.com/office/drawing/2014/main" xmlns="" val="20010"/>
                    </a:ext>
                  </a:extLst>
                </a:gridCol>
              </a:tblGrid>
              <a:tr h="177800">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教師姓名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編制內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編制外</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主聘單位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前一學期是否有積欠專任教師薪資情形</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開始積欠薪資時間</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grid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最後積欠薪資時間</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完成改善時間</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欠薪理由</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0"/>
                  </a:ext>
                </a:extLst>
              </a:tr>
              <a:tr h="15430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415290">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年　　月</a:t>
                      </a:r>
                    </a:p>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迄今仍未改善</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7938157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私立大專校院</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專任教師積欠薪資情形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調查</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b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3.2.9</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72391" y="1809430"/>
            <a:ext cx="8781104" cy="40164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開始積欠薪資</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時間</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最後</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積欠</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薪資</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時間</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、完成改善時間：</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前揭項目勾選【是】者，請填報學校積欠專任師薪資</a:t>
            </a:r>
            <a:r>
              <a:rPr lang="zh-TW" altLang="zh-TW" sz="2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情形</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，包括</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開始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積欠薪資時間；最後積欠薪資時間；完成改善時間」，</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不得空白</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欠薪理由</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請由下拉式選單選取專任教師積欠薪資之理由，</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包含【因學校財務因素；契約尚有爭議；其他】</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不得空白</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，其中</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填報【其他】者，請敘明實際欠薪原因</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限</a:t>
            </a:r>
            <a:r>
              <a:rPr lang="en-US"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50</a:t>
            </a:r>
            <a:r>
              <a:rPr lang="zh-TW"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字以內，不得空白</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455005169"/>
              </p:ext>
            </p:extLst>
          </p:nvPr>
        </p:nvGraphicFramePr>
        <p:xfrm>
          <a:off x="72391" y="891756"/>
          <a:ext cx="8781104" cy="953421"/>
        </p:xfrm>
        <a:graphic>
          <a:graphicData uri="http://schemas.openxmlformats.org/drawingml/2006/table">
            <a:tbl>
              <a:tblPr firstRow="1" firstCol="1" bandRow="1"/>
              <a:tblGrid>
                <a:gridCol w="604140">
                  <a:extLst>
                    <a:ext uri="{9D8B030D-6E8A-4147-A177-3AD203B41FA5}">
                      <a16:colId xmlns:a16="http://schemas.microsoft.com/office/drawing/2014/main" xmlns="" val="20000"/>
                    </a:ext>
                  </a:extLst>
                </a:gridCol>
                <a:gridCol w="642777">
                  <a:extLst>
                    <a:ext uri="{9D8B030D-6E8A-4147-A177-3AD203B41FA5}">
                      <a16:colId xmlns:a16="http://schemas.microsoft.com/office/drawing/2014/main" xmlns="" val="20001"/>
                    </a:ext>
                  </a:extLst>
                </a:gridCol>
                <a:gridCol w="644533">
                  <a:extLst>
                    <a:ext uri="{9D8B030D-6E8A-4147-A177-3AD203B41FA5}">
                      <a16:colId xmlns:a16="http://schemas.microsoft.com/office/drawing/2014/main" xmlns="" val="20002"/>
                    </a:ext>
                  </a:extLst>
                </a:gridCol>
                <a:gridCol w="644533">
                  <a:extLst>
                    <a:ext uri="{9D8B030D-6E8A-4147-A177-3AD203B41FA5}">
                      <a16:colId xmlns:a16="http://schemas.microsoft.com/office/drawing/2014/main" xmlns="" val="20003"/>
                    </a:ext>
                  </a:extLst>
                </a:gridCol>
                <a:gridCol w="1289066">
                  <a:extLst>
                    <a:ext uri="{9D8B030D-6E8A-4147-A177-3AD203B41FA5}">
                      <a16:colId xmlns:a16="http://schemas.microsoft.com/office/drawing/2014/main" xmlns="" val="20004"/>
                    </a:ext>
                  </a:extLst>
                </a:gridCol>
                <a:gridCol w="765176">
                  <a:extLst>
                    <a:ext uri="{9D8B030D-6E8A-4147-A177-3AD203B41FA5}">
                      <a16:colId xmlns:a16="http://schemas.microsoft.com/office/drawing/2014/main" xmlns="" val="20005"/>
                    </a:ext>
                  </a:extLst>
                </a:gridCol>
                <a:gridCol w="626076">
                  <a:extLst>
                    <a:ext uri="{9D8B030D-6E8A-4147-A177-3AD203B41FA5}">
                      <a16:colId xmlns:a16="http://schemas.microsoft.com/office/drawing/2014/main" xmlns="" val="20006"/>
                    </a:ext>
                  </a:extLst>
                </a:gridCol>
                <a:gridCol w="683740">
                  <a:extLst>
                    <a:ext uri="{9D8B030D-6E8A-4147-A177-3AD203B41FA5}">
                      <a16:colId xmlns:a16="http://schemas.microsoft.com/office/drawing/2014/main" xmlns="" val="20007"/>
                    </a:ext>
                  </a:extLst>
                </a:gridCol>
                <a:gridCol w="667265">
                  <a:extLst>
                    <a:ext uri="{9D8B030D-6E8A-4147-A177-3AD203B41FA5}">
                      <a16:colId xmlns:a16="http://schemas.microsoft.com/office/drawing/2014/main" xmlns="" val="20008"/>
                    </a:ext>
                  </a:extLst>
                </a:gridCol>
                <a:gridCol w="1309817">
                  <a:extLst>
                    <a:ext uri="{9D8B030D-6E8A-4147-A177-3AD203B41FA5}">
                      <a16:colId xmlns:a16="http://schemas.microsoft.com/office/drawing/2014/main" xmlns="" val="20009"/>
                    </a:ext>
                  </a:extLst>
                </a:gridCol>
                <a:gridCol w="903981">
                  <a:extLst>
                    <a:ext uri="{9D8B030D-6E8A-4147-A177-3AD203B41FA5}">
                      <a16:colId xmlns:a16="http://schemas.microsoft.com/office/drawing/2014/main" xmlns="" val="20010"/>
                    </a:ext>
                  </a:extLst>
                </a:gridCol>
              </a:tblGrid>
              <a:tr h="286255">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教師姓名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編制內</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編制外</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主聘單位</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前一學期是否有積欠專任教師薪資情形</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開始積欠薪資時間</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gridSpan="2">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最後積欠薪資時間</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rowSpan="2">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完成改善時間</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欠薪理由</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0"/>
                  </a:ext>
                </a:extLst>
              </a:tr>
              <a:tr h="20397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463192">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年　　月</a:t>
                      </a:r>
                    </a:p>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迄今仍未改善</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40619727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9</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私立大專校院</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專任教師積欠薪資情形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調查</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b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3.2.10</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72391" y="862073"/>
            <a:ext cx="8781104" cy="372903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新增表冊範例</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以</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期為例</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，填報方式如下：</a:t>
            </a:r>
            <a:endPar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因</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學校財務因素，從</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月至</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月止，每個月積欠</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老師部分薪資，於</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月已完成改善</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因</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契約尚有爭議，從</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月至</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月止，每個月積欠</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老師部份薪資，</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月已結清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老師</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月至</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月薪資，於</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月時仍積欠</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老</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師</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月至</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月薪資</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C</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老師未有因學校財務等因素積欠專任教師薪資情形。</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744715529"/>
              </p:ext>
            </p:extLst>
          </p:nvPr>
        </p:nvGraphicFramePr>
        <p:xfrm>
          <a:off x="113582" y="4647044"/>
          <a:ext cx="8640786" cy="1651232"/>
        </p:xfrm>
        <a:graphic>
          <a:graphicData uri="http://schemas.openxmlformats.org/drawingml/2006/table">
            <a:tbl>
              <a:tblPr firstRow="1" firstCol="1" bandRow="1"/>
              <a:tblGrid>
                <a:gridCol w="620911">
                  <a:extLst>
                    <a:ext uri="{9D8B030D-6E8A-4147-A177-3AD203B41FA5}">
                      <a16:colId xmlns:a16="http://schemas.microsoft.com/office/drawing/2014/main" xmlns="" val="20000"/>
                    </a:ext>
                  </a:extLst>
                </a:gridCol>
                <a:gridCol w="1835713">
                  <a:extLst>
                    <a:ext uri="{9D8B030D-6E8A-4147-A177-3AD203B41FA5}">
                      <a16:colId xmlns:a16="http://schemas.microsoft.com/office/drawing/2014/main" xmlns="" val="20001"/>
                    </a:ext>
                  </a:extLst>
                </a:gridCol>
                <a:gridCol w="1629746">
                  <a:extLst>
                    <a:ext uri="{9D8B030D-6E8A-4147-A177-3AD203B41FA5}">
                      <a16:colId xmlns:a16="http://schemas.microsoft.com/office/drawing/2014/main" xmlns="" val="20002"/>
                    </a:ext>
                  </a:extLst>
                </a:gridCol>
                <a:gridCol w="1632438">
                  <a:extLst>
                    <a:ext uri="{9D8B030D-6E8A-4147-A177-3AD203B41FA5}">
                      <a16:colId xmlns:a16="http://schemas.microsoft.com/office/drawing/2014/main" xmlns="" val="20003"/>
                    </a:ext>
                  </a:extLst>
                </a:gridCol>
                <a:gridCol w="1242646">
                  <a:extLst>
                    <a:ext uri="{9D8B030D-6E8A-4147-A177-3AD203B41FA5}">
                      <a16:colId xmlns:a16="http://schemas.microsoft.com/office/drawing/2014/main" xmlns="" val="20004"/>
                    </a:ext>
                  </a:extLst>
                </a:gridCol>
                <a:gridCol w="1679332">
                  <a:extLst>
                    <a:ext uri="{9D8B030D-6E8A-4147-A177-3AD203B41FA5}">
                      <a16:colId xmlns:a16="http://schemas.microsoft.com/office/drawing/2014/main" xmlns="" val="20005"/>
                    </a:ext>
                  </a:extLst>
                </a:gridCol>
              </a:tblGrid>
              <a:tr h="475077">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a:t>
                      </a:r>
                      <a:r>
                        <a:rPr kumimoji="0" lang="zh-TW" alt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姓名</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前一學期是否有積欠專任教師薪資情形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開始積欠薪資時間</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最後積欠薪資時間</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完成改善時間</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欠薪理由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xmlns="" val="10000"/>
                  </a:ext>
                </a:extLst>
              </a:tr>
              <a:tr h="298373">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r>
                        <a:rPr kumimoji="0" 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kumimoji="0" lang="en-US" alt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a:t>
                      </a:r>
                      <a:r>
                        <a:rPr kumimoji="0" 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kumimoji="0" lang="en-US" alt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因學校財務因素</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354227">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a:t>
                      </a:r>
                      <a:r>
                        <a:rPr kumimoji="0" 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kumimoji="0" lang="en-US" alt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因契約尚有爭議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88324">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a:t>
                      </a:r>
                      <a:r>
                        <a:rPr kumimoji="0" 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kumimoji="0" lang="en-US" alt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111</a:t>
                      </a:r>
                      <a:r>
                        <a:rPr kumimoji="0" 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a:t>
                      </a:r>
                      <a:r>
                        <a:rPr kumimoji="0" lang="en-US" alt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kumimoji="0" lang="en-US"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迄今仍未改善</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因契約尚有爭議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35231">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935485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教師基本授課時</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3.2.11</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80633" y="1521108"/>
            <a:ext cx="8781101" cy="4708981"/>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月填報，並以</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日為資料調查基準日</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03</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則填報</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03</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日之現有資料為填報基準。</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學期</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上下</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學期表示方式：上學期為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，下學期為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度上學期，即以</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為代表；</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度下學期，則以</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為代表</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lvl="0" indent="-285750">
              <a:lnSpc>
                <a:spcPts val="3000"/>
              </a:lnSpc>
              <a:buFont typeface="Wingdings" panose="05000000000000000000" pitchFamily="2" charset="2"/>
              <a:buChar char="l"/>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職級</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專任教師每週基本規定授課時</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依據大學法施行細則第</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條規定：「大學專任教師之基本授課時數，由各大學定之。」</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依</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編制內專任教師</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填報授課時數規範，並依據【教授；副教授；助理教授；講師】等</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聘書</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職級填報專任教師每週基本規定授課時數</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lvl="0" indent="-285750">
              <a:lnSpc>
                <a:spcPts val="3000"/>
              </a:lnSpc>
              <a:buFont typeface="Wingdings" panose="05000000000000000000" pitchFamily="2" charset="2"/>
              <a:buChar char="l"/>
            </a:pP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瞭解</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對於</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編制內專任教師之各職級</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每週</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基本授課時數</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請上傳已完備校內行政程序之</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編制內專任教師</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每週</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基本授課時數規定」之檔案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檔案格式</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如「</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專任教師每週基本授課時數規定辦法」，</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檔案請以</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PDF</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檔上</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傳</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4217211833"/>
              </p:ext>
            </p:extLst>
          </p:nvPr>
        </p:nvGraphicFramePr>
        <p:xfrm>
          <a:off x="80633" y="874304"/>
          <a:ext cx="8781101" cy="685800"/>
        </p:xfrm>
        <a:graphic>
          <a:graphicData uri="http://schemas.openxmlformats.org/drawingml/2006/table">
            <a:tbl>
              <a:tblPr firstRow="1" firstCol="1" bandRow="1"/>
              <a:tblGrid>
                <a:gridCol w="1368999">
                  <a:extLst>
                    <a:ext uri="{9D8B030D-6E8A-4147-A177-3AD203B41FA5}">
                      <a16:colId xmlns:a16="http://schemas.microsoft.com/office/drawing/2014/main" xmlns="" val="20000"/>
                    </a:ext>
                  </a:extLst>
                </a:gridCol>
                <a:gridCol w="573006">
                  <a:extLst>
                    <a:ext uri="{9D8B030D-6E8A-4147-A177-3AD203B41FA5}">
                      <a16:colId xmlns:a16="http://schemas.microsoft.com/office/drawing/2014/main" xmlns="" val="20001"/>
                    </a:ext>
                  </a:extLst>
                </a:gridCol>
                <a:gridCol w="1368999">
                  <a:extLst>
                    <a:ext uri="{9D8B030D-6E8A-4147-A177-3AD203B41FA5}">
                      <a16:colId xmlns:a16="http://schemas.microsoft.com/office/drawing/2014/main" xmlns="" val="20002"/>
                    </a:ext>
                  </a:extLst>
                </a:gridCol>
                <a:gridCol w="1368999">
                  <a:extLst>
                    <a:ext uri="{9D8B030D-6E8A-4147-A177-3AD203B41FA5}">
                      <a16:colId xmlns:a16="http://schemas.microsoft.com/office/drawing/2014/main" xmlns="" val="20003"/>
                    </a:ext>
                  </a:extLst>
                </a:gridCol>
                <a:gridCol w="1369534">
                  <a:extLst>
                    <a:ext uri="{9D8B030D-6E8A-4147-A177-3AD203B41FA5}">
                      <a16:colId xmlns:a16="http://schemas.microsoft.com/office/drawing/2014/main" xmlns="" val="20004"/>
                    </a:ext>
                  </a:extLst>
                </a:gridCol>
                <a:gridCol w="1369534">
                  <a:extLst>
                    <a:ext uri="{9D8B030D-6E8A-4147-A177-3AD203B41FA5}">
                      <a16:colId xmlns:a16="http://schemas.microsoft.com/office/drawing/2014/main" xmlns="" val="20005"/>
                    </a:ext>
                  </a:extLst>
                </a:gridCol>
                <a:gridCol w="1362030">
                  <a:extLst>
                    <a:ext uri="{9D8B030D-6E8A-4147-A177-3AD203B41FA5}">
                      <a16:colId xmlns:a16="http://schemas.microsoft.com/office/drawing/2014/main" xmlns="" val="20006"/>
                    </a:ext>
                  </a:extLst>
                </a:gridCol>
              </a:tblGrid>
              <a:tr h="189890">
                <a:tc rowSpan="2">
                  <a:txBody>
                    <a:bodyPr/>
                    <a:lstStyle/>
                    <a:p>
                      <a:pPr algn="ctr">
                        <a:lnSpc>
                          <a:spcPts val="1800"/>
                        </a:lnSpc>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ctr">
                        <a:lnSpc>
                          <a:spcPts val="1800"/>
                        </a:lnSpc>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學期</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4">
                  <a:txBody>
                    <a:bodyPr/>
                    <a:lstStyle/>
                    <a:p>
                      <a:pPr algn="ctr">
                        <a:lnSpc>
                          <a:spcPts val="1800"/>
                        </a:lnSpc>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各職級</a:t>
                      </a: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聘書職級</a:t>
                      </a: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專任教師每週基本規定授課時數</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algn="ctr">
                        <a:lnSpc>
                          <a:spcPts val="1800"/>
                        </a:lnSpc>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（請上傳檔案）</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0"/>
                  </a:ext>
                </a:extLst>
              </a:tr>
              <a:tr h="189890">
                <a:tc vMerge="1">
                  <a:txBody>
                    <a:bodyPr/>
                    <a:lstStyle/>
                    <a:p>
                      <a:endParaRPr lang="zh-TW" altLang="en-US"/>
                    </a:p>
                  </a:txBody>
                  <a:tcPr/>
                </a:tc>
                <a:tc vMerge="1">
                  <a:txBody>
                    <a:bodyPr/>
                    <a:lstStyle/>
                    <a:p>
                      <a:endParaRPr lang="zh-TW" altLang="en-US"/>
                    </a:p>
                  </a:txBody>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教授</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副教授</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助理教授</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8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講師</a:t>
                      </a: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vMerge="1">
                  <a:txBody>
                    <a:bodyPr/>
                    <a:lstStyle/>
                    <a:p>
                      <a:endParaRPr lang="zh-TW" altLang="en-US"/>
                    </a:p>
                  </a:txBody>
                  <a:tcPr/>
                </a:tc>
                <a:extLst>
                  <a:ext uri="{0D108BD9-81ED-4DB2-BD59-A6C34878D82A}">
                    <a16:rowId xmlns:a16="http://schemas.microsoft.com/office/drawing/2014/main" xmlns="" val="10001"/>
                  </a:ext>
                </a:extLst>
              </a:tr>
              <a:tr h="189890">
                <a:tc>
                  <a:txBody>
                    <a:bodyPr/>
                    <a:lstStyle/>
                    <a:p>
                      <a:pPr algn="ctr">
                        <a:lnSpc>
                          <a:spcPts val="1800"/>
                        </a:lnSpc>
                      </a:pPr>
                      <a:r>
                        <a:rPr lang="en-US" sz="800" kern="0">
                          <a:solidFill>
                            <a:srgbClr val="0000FF"/>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a:effectLst/>
                        <a:latin typeface="Calibri" panose="020F0502020204030204" pitchFamily="34" charset="0"/>
                        <a:ea typeface="新細明體" panose="02020500000000000000" pitchFamily="18" charset="-120"/>
                        <a:cs typeface="Times New Roman" panose="02020603050405020304" pitchFamily="18" charset="0"/>
                      </a:endParaRPr>
                    </a:p>
                  </a:txBody>
                  <a:tcPr marL="56967" marR="56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800"/>
                        </a:lnSpc>
                      </a:pPr>
                      <a:r>
                        <a:rPr lang="en-US" sz="800" kern="0">
                          <a:solidFill>
                            <a:srgbClr val="0000FF"/>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a:effectLst/>
                        <a:latin typeface="Calibri" panose="020F0502020204030204" pitchFamily="34" charset="0"/>
                        <a:ea typeface="新細明體" panose="02020500000000000000" pitchFamily="18" charset="-120"/>
                        <a:cs typeface="Times New Roman" panose="02020603050405020304" pitchFamily="18" charset="0"/>
                      </a:endParaRPr>
                    </a:p>
                  </a:txBody>
                  <a:tcPr marL="56967" marR="56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000" kern="0">
                          <a:solidFill>
                            <a:srgbClr val="0000FF"/>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000" kern="0">
                          <a:solidFill>
                            <a:srgbClr val="0000FF"/>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000" kern="0">
                          <a:solidFill>
                            <a:srgbClr val="0000FF"/>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1000" kern="0">
                          <a:solidFill>
                            <a:srgbClr val="0000FF"/>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6967" marR="569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pPr>
                      <a:r>
                        <a:rPr lang="en-US" sz="800" kern="0" dirty="0">
                          <a:solidFill>
                            <a:srgbClr val="0000FF"/>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6967" marR="569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4702810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教師實際授課時數大於規定職級之基本授課時數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3.2.12</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80633" y="2204849"/>
            <a:ext cx="8781101" cy="341632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月填報，並以</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日為資料調查基準日</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 111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03</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月則填報</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03</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日之現有資料為填報基準。</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學期</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上下</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學期表示方式：上學期為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，下學期為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度上學期，即以</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為代表；</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度下學期，則以</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為代表</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單位名稱</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由下拉式選單填選教師隸屬系、所、學位學程、特殊專班、境外專班名稱，本選單資料取自學校填報「基本資料</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學校系、所、學位學程、特殊專班、境外專班等基本資料」資料</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433813592"/>
              </p:ext>
            </p:extLst>
          </p:nvPr>
        </p:nvGraphicFramePr>
        <p:xfrm>
          <a:off x="48526" y="886817"/>
          <a:ext cx="8813207" cy="1311275"/>
        </p:xfrm>
        <a:graphic>
          <a:graphicData uri="http://schemas.openxmlformats.org/drawingml/2006/table">
            <a:tbl>
              <a:tblPr firstRow="1" firstCol="1" lastRow="1" lastCol="1" bandRow="1" bandCol="1"/>
              <a:tblGrid>
                <a:gridCol w="567571">
                  <a:extLst>
                    <a:ext uri="{9D8B030D-6E8A-4147-A177-3AD203B41FA5}">
                      <a16:colId xmlns:a16="http://schemas.microsoft.com/office/drawing/2014/main" xmlns="" val="20000"/>
                    </a:ext>
                  </a:extLst>
                </a:gridCol>
                <a:gridCol w="444185">
                  <a:extLst>
                    <a:ext uri="{9D8B030D-6E8A-4147-A177-3AD203B41FA5}">
                      <a16:colId xmlns:a16="http://schemas.microsoft.com/office/drawing/2014/main" xmlns="" val="20001"/>
                    </a:ext>
                  </a:extLst>
                </a:gridCol>
                <a:gridCol w="690956">
                  <a:extLst>
                    <a:ext uri="{9D8B030D-6E8A-4147-A177-3AD203B41FA5}">
                      <a16:colId xmlns:a16="http://schemas.microsoft.com/office/drawing/2014/main" xmlns="" val="20002"/>
                    </a:ext>
                  </a:extLst>
                </a:gridCol>
                <a:gridCol w="571832">
                  <a:extLst>
                    <a:ext uri="{9D8B030D-6E8A-4147-A177-3AD203B41FA5}">
                      <a16:colId xmlns:a16="http://schemas.microsoft.com/office/drawing/2014/main" xmlns="" val="20003"/>
                    </a:ext>
                  </a:extLst>
                </a:gridCol>
                <a:gridCol w="881449">
                  <a:extLst>
                    <a:ext uri="{9D8B030D-6E8A-4147-A177-3AD203B41FA5}">
                      <a16:colId xmlns:a16="http://schemas.microsoft.com/office/drawing/2014/main" xmlns="" val="20004"/>
                    </a:ext>
                  </a:extLst>
                </a:gridCol>
                <a:gridCol w="1016179">
                  <a:extLst>
                    <a:ext uri="{9D8B030D-6E8A-4147-A177-3AD203B41FA5}">
                      <a16:colId xmlns:a16="http://schemas.microsoft.com/office/drawing/2014/main" xmlns="" val="20005"/>
                    </a:ext>
                  </a:extLst>
                </a:gridCol>
                <a:gridCol w="1117515">
                  <a:extLst>
                    <a:ext uri="{9D8B030D-6E8A-4147-A177-3AD203B41FA5}">
                      <a16:colId xmlns:a16="http://schemas.microsoft.com/office/drawing/2014/main" xmlns="" val="20006"/>
                    </a:ext>
                  </a:extLst>
                </a:gridCol>
                <a:gridCol w="2384854">
                  <a:extLst>
                    <a:ext uri="{9D8B030D-6E8A-4147-A177-3AD203B41FA5}">
                      <a16:colId xmlns:a16="http://schemas.microsoft.com/office/drawing/2014/main" xmlns="" val="20007"/>
                    </a:ext>
                  </a:extLst>
                </a:gridCol>
                <a:gridCol w="1138666">
                  <a:extLst>
                    <a:ext uri="{9D8B030D-6E8A-4147-A177-3AD203B41FA5}">
                      <a16:colId xmlns:a16="http://schemas.microsoft.com/office/drawing/2014/main" xmlns="" val="20008"/>
                    </a:ext>
                  </a:extLst>
                </a:gridCol>
              </a:tblGrid>
              <a:tr h="428625">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a:t>
                      </a:r>
                    </a:p>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每週基本規定授課時數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每週實際授課時數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教師實際授課時數大於規定職級基本授課時數原因</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複選</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實際情況說明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882650">
                <a:tc>
                  <a:txBody>
                    <a:bodyPr/>
                    <a:lstStyle/>
                    <a:p>
                      <a:pPr marL="0" algn="l"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15240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15240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p>
                      <a:pPr marL="0" indent="-15240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p>
                      <a:pPr marL="0" indent="-15240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p>
                      <a:pPr marL="0" indent="-15240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□因課程修讀學生人數較多</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□帶領學生校外實習或課程安排</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□帶領學生畢業專題或論文指導</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314501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0"/>
            <a:ext cx="4096264"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endPar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pSp>
        <p:nvGrpSpPr>
          <p:cNvPr id="4" name="群組 3"/>
          <p:cNvGrpSpPr/>
          <p:nvPr/>
        </p:nvGrpSpPr>
        <p:grpSpPr>
          <a:xfrm>
            <a:off x="525210" y="993651"/>
            <a:ext cx="8131621" cy="5406860"/>
            <a:chOff x="459306" y="1232548"/>
            <a:chExt cx="8131621" cy="5406860"/>
          </a:xfrm>
        </p:grpSpPr>
        <p:sp>
          <p:nvSpPr>
            <p:cNvPr id="13" name="文字方塊 12"/>
            <p:cNvSpPr txBox="1"/>
            <p:nvPr/>
          </p:nvSpPr>
          <p:spPr>
            <a:xfrm>
              <a:off x="459306" y="3165851"/>
              <a:ext cx="1512168" cy="523220"/>
            </a:xfrm>
            <a:prstGeom prst="rect">
              <a:avLst/>
            </a:prstGeom>
            <a:solidFill>
              <a:srgbClr val="8CC7E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spAutoFit/>
            </a:bodyPr>
            <a:lstStyle/>
            <a:p>
              <a:pP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教育部及</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各相關應用單位</a:t>
              </a:r>
            </a:p>
          </p:txBody>
        </p:sp>
        <p:sp>
          <p:nvSpPr>
            <p:cNvPr id="14" name="文字方塊 13"/>
            <p:cNvSpPr txBox="1"/>
            <p:nvPr/>
          </p:nvSpPr>
          <p:spPr>
            <a:xfrm>
              <a:off x="467635" y="5041292"/>
              <a:ext cx="1503839" cy="523220"/>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制定定義</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提出需求</a:t>
              </a:r>
            </a:p>
          </p:txBody>
        </p:sp>
        <p:sp>
          <p:nvSpPr>
            <p:cNvPr id="15" name="文字方塊 14"/>
            <p:cNvSpPr txBox="1"/>
            <p:nvPr/>
          </p:nvSpPr>
          <p:spPr>
            <a:xfrm>
              <a:off x="8103602" y="2967443"/>
              <a:ext cx="487325" cy="2677656"/>
            </a:xfrm>
            <a:prstGeom prst="rect">
              <a:avLst/>
            </a:prstGeom>
            <a:solidFill>
              <a:srgbClr val="B2DE82"/>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院</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8"/>
            <p:cNvSpPr txBox="1">
              <a:spLocks noChangeArrowheads="1"/>
            </p:cNvSpPr>
            <p:nvPr/>
          </p:nvSpPr>
          <p:spPr bwMode="auto">
            <a:xfrm>
              <a:off x="3006891" y="1232548"/>
              <a:ext cx="4218316" cy="369332"/>
            </a:xfrm>
            <a:prstGeom prst="rect">
              <a:avLst/>
            </a:prstGeom>
            <a:solidFill>
              <a:srgbClr val="CCCCFF"/>
            </a:solidFill>
            <a:ln w="28575">
              <a:solidFill>
                <a:srgbClr val="FF0000"/>
              </a:solidFill>
              <a:miter lim="800000"/>
              <a:headEnd/>
              <a:tailEnd/>
            </a:ln>
            <a:effectLs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zh-TW" altLang="en-US" sz="1800" b="1" dirty="0">
                  <a:solidFill>
                    <a:srgbClr val="000000"/>
                  </a:solidFill>
                  <a:ea typeface="微軟正黑體" panose="020B0604030504040204" pitchFamily="34" charset="-120"/>
                  <a:cs typeface="Arial" panose="020B0604020202020204" pitchFamily="34" charset="0"/>
                </a:rPr>
                <a:t>校庫網址</a:t>
              </a:r>
              <a:r>
                <a:rPr lang="en-US" altLang="zh-TW" sz="18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zh-TW" altLang="en-US" sz="18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 </a:t>
              </a:r>
              <a:r>
                <a:rPr lang="en-US" altLang="zh-TW" sz="18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https://hedb.</a:t>
              </a:r>
              <a:r>
                <a:rPr lang="en-US" altLang="zh-TW" sz="1800" b="1" dirty="0" smtClean="0">
                  <a:solidFill>
                    <a:srgbClr val="FF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moe</a:t>
              </a:r>
              <a:r>
                <a:rPr lang="en-US" altLang="zh-TW" sz="18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.edu.tw/</a:t>
              </a:r>
              <a:endParaRPr lang="zh-TW" altLang="en-US" sz="1800" b="1" dirty="0" smtClean="0">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17" name="向右箭號 16"/>
            <p:cNvSpPr/>
            <p:nvPr/>
          </p:nvSpPr>
          <p:spPr>
            <a:xfrm rot="10800000">
              <a:off x="2147990" y="3183905"/>
              <a:ext cx="1235075"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8" name="向右箭號 17"/>
            <p:cNvSpPr/>
            <p:nvPr/>
          </p:nvSpPr>
          <p:spPr>
            <a:xfrm rot="10800000" flipH="1">
              <a:off x="2170818" y="5041292"/>
              <a:ext cx="1333780"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向右箭號 18"/>
            <p:cNvSpPr/>
            <p:nvPr/>
          </p:nvSpPr>
          <p:spPr>
            <a:xfrm rot="5400000">
              <a:off x="512270" y="4076416"/>
              <a:ext cx="1235075"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40"/>
            <p:cNvSpPr txBox="1">
              <a:spLocks noChangeArrowheads="1"/>
            </p:cNvSpPr>
            <p:nvPr/>
          </p:nvSpPr>
          <p:spPr bwMode="auto">
            <a:xfrm>
              <a:off x="2370958" y="2730808"/>
              <a:ext cx="1368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協助各校與</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部內聯繫</a:t>
              </a:r>
            </a:p>
          </p:txBody>
        </p:sp>
        <p:sp>
          <p:nvSpPr>
            <p:cNvPr id="21" name="文字方塊 41"/>
            <p:cNvSpPr txBox="1">
              <a:spLocks noChangeArrowheads="1"/>
            </p:cNvSpPr>
            <p:nvPr/>
          </p:nvSpPr>
          <p:spPr bwMode="auto">
            <a:xfrm>
              <a:off x="2313543" y="4550727"/>
              <a:ext cx="1368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校庫作業小組</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編製手冊</a:t>
              </a:r>
            </a:p>
          </p:txBody>
        </p:sp>
        <p:sp>
          <p:nvSpPr>
            <p:cNvPr id="22" name="向右箭號 21"/>
            <p:cNvSpPr/>
            <p:nvPr/>
          </p:nvSpPr>
          <p:spPr>
            <a:xfrm rot="10800000">
              <a:off x="6727500" y="3198910"/>
              <a:ext cx="1235075"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3" name="向右箭號 22"/>
            <p:cNvSpPr/>
            <p:nvPr/>
          </p:nvSpPr>
          <p:spPr>
            <a:xfrm>
              <a:off x="6727500" y="5014495"/>
              <a:ext cx="1235075" cy="56673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17"/>
            <p:cNvSpPr txBox="1">
              <a:spLocks noChangeArrowheads="1"/>
            </p:cNvSpPr>
            <p:nvPr/>
          </p:nvSpPr>
          <p:spPr bwMode="auto">
            <a:xfrm>
              <a:off x="6795955" y="2670864"/>
              <a:ext cx="13668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洽詢相關問題</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與提出建議</a:t>
              </a:r>
            </a:p>
          </p:txBody>
        </p:sp>
        <p:sp>
          <p:nvSpPr>
            <p:cNvPr id="25" name="文字方塊 39"/>
            <p:cNvSpPr txBox="1">
              <a:spLocks noChangeArrowheads="1"/>
            </p:cNvSpPr>
            <p:nvPr/>
          </p:nvSpPr>
          <p:spPr bwMode="auto">
            <a:xfrm>
              <a:off x="6776783" y="4568065"/>
              <a:ext cx="1368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提供各校作為</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填報基準</a:t>
              </a:r>
            </a:p>
          </p:txBody>
        </p:sp>
        <p:grpSp>
          <p:nvGrpSpPr>
            <p:cNvPr id="3" name="群組 2"/>
            <p:cNvGrpSpPr/>
            <p:nvPr/>
          </p:nvGrpSpPr>
          <p:grpSpPr>
            <a:xfrm>
              <a:off x="3604953" y="1689477"/>
              <a:ext cx="3022192" cy="4949931"/>
              <a:chOff x="3613191" y="1574145"/>
              <a:chExt cx="3022192" cy="4949931"/>
            </a:xfrm>
          </p:grpSpPr>
          <p:grpSp>
            <p:nvGrpSpPr>
              <p:cNvPr id="5" name="群組 1"/>
              <p:cNvGrpSpPr>
                <a:grpSpLocks/>
              </p:cNvGrpSpPr>
              <p:nvPr/>
            </p:nvGrpSpPr>
            <p:grpSpPr bwMode="auto">
              <a:xfrm>
                <a:off x="3613191" y="1574145"/>
                <a:ext cx="3022192" cy="4949931"/>
                <a:chOff x="3652425" y="1947499"/>
                <a:chExt cx="2575751" cy="4275110"/>
              </a:xfrm>
            </p:grpSpPr>
            <p:sp>
              <p:nvSpPr>
                <p:cNvPr id="6" name="文字方塊 3"/>
                <p:cNvSpPr txBox="1">
                  <a:spLocks noChangeArrowheads="1"/>
                </p:cNvSpPr>
                <p:nvPr/>
              </p:nvSpPr>
              <p:spPr bwMode="auto">
                <a:xfrm>
                  <a:off x="3718063" y="3740357"/>
                  <a:ext cx="2398408" cy="265818"/>
                </a:xfrm>
                <a:prstGeom prst="rect">
                  <a:avLst/>
                </a:prstGeom>
                <a:solidFill>
                  <a:srgbClr val="CCCCFF"/>
                </a:solidFill>
                <a:ln w="38100">
                  <a:solidFill>
                    <a:srgbClr val="000000"/>
                  </a:solidFill>
                  <a:miter lim="800000"/>
                  <a:headEnd/>
                  <a:tailEnd/>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   大學校院校務資料庫作業小組</a:t>
                  </a:r>
                </a:p>
              </p:txBody>
            </p:sp>
            <p:sp>
              <p:nvSpPr>
                <p:cNvPr id="7" name="圓角矩形 6"/>
                <p:cNvSpPr/>
                <p:nvPr/>
              </p:nvSpPr>
              <p:spPr>
                <a:xfrm>
                  <a:off x="3652425" y="1947499"/>
                  <a:ext cx="2575751" cy="4275110"/>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sz="1400" b="1" smtClean="0">
                    <a:solidFill>
                      <a:srgbClr val="FFFFFF"/>
                    </a:solidFill>
                    <a:ea typeface="微軟正黑體" panose="020B0604030504040204" pitchFamily="34" charset="-120"/>
                  </a:endParaRPr>
                </a:p>
              </p:txBody>
            </p:sp>
            <p:sp>
              <p:nvSpPr>
                <p:cNvPr id="8" name="文字方塊 42"/>
                <p:cNvSpPr txBox="1">
                  <a:spLocks noChangeArrowheads="1"/>
                </p:cNvSpPr>
                <p:nvPr/>
              </p:nvSpPr>
              <p:spPr bwMode="auto">
                <a:xfrm>
                  <a:off x="4134261" y="5832943"/>
                  <a:ext cx="1646216" cy="265818"/>
                </a:xfrm>
                <a:prstGeom prst="rect">
                  <a:avLst/>
                </a:prstGeom>
                <a:solidFill>
                  <a:srgbClr val="CCCCFF"/>
                </a:solidFill>
                <a:ln w="38100">
                  <a:solidFill>
                    <a:srgbClr val="000000"/>
                  </a:solidFill>
                  <a:miter lim="800000"/>
                  <a:headEnd/>
                  <a:tailEnd/>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            填表手冊</a:t>
                  </a:r>
                </a:p>
              </p:txBody>
            </p:sp>
          </p:gr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l="26405" t="7990" r="26025" b="20255"/>
              <a:stretch>
                <a:fillRect/>
              </a:stretch>
            </p:blipFill>
            <p:spPr bwMode="auto">
              <a:xfrm>
                <a:off x="3717232" y="1801149"/>
                <a:ext cx="2814110" cy="178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 name="圖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01878" y="4130778"/>
              <a:ext cx="1328857" cy="2000899"/>
            </a:xfrm>
            <a:prstGeom prst="rect">
              <a:avLst/>
            </a:prstGeom>
            <a:ln>
              <a:solidFill>
                <a:srgbClr val="000000"/>
              </a:solidFill>
            </a:ln>
          </p:spPr>
        </p:pic>
      </p:grpSp>
    </p:spTree>
    <p:extLst>
      <p:ext uri="{BB962C8B-B14F-4D97-AF65-F5344CB8AC3E}">
        <p14:creationId xmlns:p14="http://schemas.microsoft.com/office/powerpoint/2010/main" val="42200550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教師實際授課時數大於規定職級之基本授課時數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3.2.13</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80633" y="2204849"/>
            <a:ext cx="8781101" cy="341632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教師姓名</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中文姓名，外籍教師則填報英文姓名</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所填資料將由系統與「教</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en-US"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姓名】進行比對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教師職級（聘書</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1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教師</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各聘書職級之</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教授、副教授、助理教授、講師】</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所填資料將由系統與「教</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專兼任教師」之【聘書職級】進行比對</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每週基本規定授課時</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本選單</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資料取自學校填報「教</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專任教師基本授課時</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資料之「各職級</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專任教師</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每週基本規定授課時數」匯入</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2" name="表格 1"/>
          <p:cNvGraphicFramePr>
            <a:graphicFrameLocks noGrp="1"/>
          </p:cNvGraphicFramePr>
          <p:nvPr>
            <p:extLst>
              <p:ext uri="{D42A27DB-BD31-4B8C-83A1-F6EECF244321}">
                <p14:modId xmlns:p14="http://schemas.microsoft.com/office/powerpoint/2010/main" val="1311461384"/>
              </p:ext>
            </p:extLst>
          </p:nvPr>
        </p:nvGraphicFramePr>
        <p:xfrm>
          <a:off x="48526" y="886817"/>
          <a:ext cx="8813207" cy="1311275"/>
        </p:xfrm>
        <a:graphic>
          <a:graphicData uri="http://schemas.openxmlformats.org/drawingml/2006/table">
            <a:tbl>
              <a:tblPr firstRow="1" firstCol="1" lastRow="1" lastCol="1" bandRow="1" bandCol="1"/>
              <a:tblGrid>
                <a:gridCol w="567571">
                  <a:extLst>
                    <a:ext uri="{9D8B030D-6E8A-4147-A177-3AD203B41FA5}">
                      <a16:colId xmlns:a16="http://schemas.microsoft.com/office/drawing/2014/main" xmlns="" val="20000"/>
                    </a:ext>
                  </a:extLst>
                </a:gridCol>
                <a:gridCol w="444185">
                  <a:extLst>
                    <a:ext uri="{9D8B030D-6E8A-4147-A177-3AD203B41FA5}">
                      <a16:colId xmlns:a16="http://schemas.microsoft.com/office/drawing/2014/main" xmlns="" val="20001"/>
                    </a:ext>
                  </a:extLst>
                </a:gridCol>
                <a:gridCol w="595523">
                  <a:extLst>
                    <a:ext uri="{9D8B030D-6E8A-4147-A177-3AD203B41FA5}">
                      <a16:colId xmlns:a16="http://schemas.microsoft.com/office/drawing/2014/main" xmlns="" val="20002"/>
                    </a:ext>
                  </a:extLst>
                </a:gridCol>
                <a:gridCol w="539618">
                  <a:extLst>
                    <a:ext uri="{9D8B030D-6E8A-4147-A177-3AD203B41FA5}">
                      <a16:colId xmlns:a16="http://schemas.microsoft.com/office/drawing/2014/main" xmlns="" val="20003"/>
                    </a:ext>
                  </a:extLst>
                </a:gridCol>
                <a:gridCol w="937725">
                  <a:extLst>
                    <a:ext uri="{9D8B030D-6E8A-4147-A177-3AD203B41FA5}">
                      <a16:colId xmlns:a16="http://schemas.microsoft.com/office/drawing/2014/main" xmlns="" val="20004"/>
                    </a:ext>
                  </a:extLst>
                </a:gridCol>
                <a:gridCol w="1087550">
                  <a:extLst>
                    <a:ext uri="{9D8B030D-6E8A-4147-A177-3AD203B41FA5}">
                      <a16:colId xmlns:a16="http://schemas.microsoft.com/office/drawing/2014/main" xmlns="" val="20005"/>
                    </a:ext>
                  </a:extLst>
                </a:gridCol>
                <a:gridCol w="1117515">
                  <a:extLst>
                    <a:ext uri="{9D8B030D-6E8A-4147-A177-3AD203B41FA5}">
                      <a16:colId xmlns:a16="http://schemas.microsoft.com/office/drawing/2014/main" xmlns="" val="20006"/>
                    </a:ext>
                  </a:extLst>
                </a:gridCol>
                <a:gridCol w="2384854">
                  <a:extLst>
                    <a:ext uri="{9D8B030D-6E8A-4147-A177-3AD203B41FA5}">
                      <a16:colId xmlns:a16="http://schemas.microsoft.com/office/drawing/2014/main" xmlns="" val="20007"/>
                    </a:ext>
                  </a:extLst>
                </a:gridCol>
                <a:gridCol w="1138666">
                  <a:extLst>
                    <a:ext uri="{9D8B030D-6E8A-4147-A177-3AD203B41FA5}">
                      <a16:colId xmlns:a16="http://schemas.microsoft.com/office/drawing/2014/main" xmlns="" val="20008"/>
                    </a:ext>
                  </a:extLst>
                </a:gridCol>
              </a:tblGrid>
              <a:tr h="428625">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姓名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教師職級（聘書）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每週基本規定授課時數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每週實際授課時數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教師實際授課時數大於規定職級基本授課時數原因</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複選</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實際情況說明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882650">
                <a:tc>
                  <a:txBody>
                    <a:bodyPr/>
                    <a:lstStyle/>
                    <a:p>
                      <a:pPr marL="0" algn="l"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152400" algn="l"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15240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□教授</a:t>
                      </a:r>
                    </a:p>
                    <a:p>
                      <a:pPr marL="0" indent="-15240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□副教授</a:t>
                      </a:r>
                    </a:p>
                    <a:p>
                      <a:pPr marL="0" indent="-15240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□助理教授</a:t>
                      </a:r>
                    </a:p>
                    <a:p>
                      <a:pPr marL="0" indent="-15240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□講師</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□因課程修讀學生人數較多</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□帶領學生校外實習或課程安排</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□帶領學生畢業專題或論文指導</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175945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教師實際授課時數大於規定職級之基本授課時數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smtClean="0">
                <a:solidFill>
                  <a:srgbClr val="000000"/>
                </a:solidFill>
                <a:ea typeface="新細明體" panose="02020500000000000000" pitchFamily="18" charset="-120"/>
                <a:cs typeface="Arial" panose="020B0604020202020204" pitchFamily="34" charset="0"/>
              </a:rPr>
              <a:t>3.2.14</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80634" y="2204849"/>
            <a:ext cx="8781100" cy="4364336"/>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nSpc>
                <a:spcPts val="2800"/>
              </a:lnSpc>
              <a:buFont typeface="Wingdings" panose="05000000000000000000" pitchFamily="2" charset="2"/>
              <a:buChar char="l"/>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每週實際授課時數</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800"/>
              </a:lnSpc>
              <a:buFont typeface="Wingdings" panose="05000000000000000000" pitchFamily="2" charset="2"/>
              <a:buChar char="l"/>
            </a:pP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依教師授課課程表，</a:t>
            </a:r>
            <a:r>
              <a:rPr lang="zh-TW" altLang="zh-TW" sz="1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專任教師</a:t>
            </a:r>
            <a:r>
              <a:rPr lang="zh-TW" altLang="zh-TW" sz="1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每週</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實際授課時數</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可填至小數點第</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800"/>
              </a:lnSpc>
              <a:buFont typeface="Wingdings" panose="05000000000000000000" pitchFamily="2" charset="2"/>
              <a:buChar char="l"/>
            </a:pP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依據</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大學法施行細則第</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23</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條規定大學學分之計算，原則以授課滿</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小時為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學分。</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若教師授課學分數與實際上課時數不同時，則以實際授課時數填報</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學分課程需授課</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亦即授課課程表規定</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小時</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且達</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18</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週者，請填報每週授課時數【</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小時】</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2800"/>
              </a:lnSpc>
              <a:buFont typeface="Wingdings" panose="05000000000000000000" pitchFamily="2" charset="2"/>
              <a:buChar char="l"/>
            </a:pP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學校衡酌校內教學資源及平衡收支情形，訂定教師基本授課時數等相關規範，要求教師任教「科目」之基本授課時數以「折算或加成方式」列計教師授課鐘點時數者，</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請勿以折算或加成後之授課時數填報，應以該科目「實際授課時數」計算教師每週授課時數</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296389665"/>
              </p:ext>
            </p:extLst>
          </p:nvPr>
        </p:nvGraphicFramePr>
        <p:xfrm>
          <a:off x="48526" y="886817"/>
          <a:ext cx="8813207" cy="1311275"/>
        </p:xfrm>
        <a:graphic>
          <a:graphicData uri="http://schemas.openxmlformats.org/drawingml/2006/table">
            <a:tbl>
              <a:tblPr firstRow="1" firstCol="1" lastRow="1" lastCol="1" bandRow="1" bandCol="1"/>
              <a:tblGrid>
                <a:gridCol w="567571">
                  <a:extLst>
                    <a:ext uri="{9D8B030D-6E8A-4147-A177-3AD203B41FA5}">
                      <a16:colId xmlns:a16="http://schemas.microsoft.com/office/drawing/2014/main" xmlns="" val="20000"/>
                    </a:ext>
                  </a:extLst>
                </a:gridCol>
                <a:gridCol w="444185">
                  <a:extLst>
                    <a:ext uri="{9D8B030D-6E8A-4147-A177-3AD203B41FA5}">
                      <a16:colId xmlns:a16="http://schemas.microsoft.com/office/drawing/2014/main" xmlns="" val="20001"/>
                    </a:ext>
                  </a:extLst>
                </a:gridCol>
                <a:gridCol w="690956">
                  <a:extLst>
                    <a:ext uri="{9D8B030D-6E8A-4147-A177-3AD203B41FA5}">
                      <a16:colId xmlns:a16="http://schemas.microsoft.com/office/drawing/2014/main" xmlns="" val="20002"/>
                    </a:ext>
                  </a:extLst>
                </a:gridCol>
                <a:gridCol w="444185">
                  <a:extLst>
                    <a:ext uri="{9D8B030D-6E8A-4147-A177-3AD203B41FA5}">
                      <a16:colId xmlns:a16="http://schemas.microsoft.com/office/drawing/2014/main" xmlns="" val="20003"/>
                    </a:ext>
                  </a:extLst>
                </a:gridCol>
                <a:gridCol w="937725">
                  <a:extLst>
                    <a:ext uri="{9D8B030D-6E8A-4147-A177-3AD203B41FA5}">
                      <a16:colId xmlns:a16="http://schemas.microsoft.com/office/drawing/2014/main" xmlns="" val="20004"/>
                    </a:ext>
                  </a:extLst>
                </a:gridCol>
                <a:gridCol w="1087550">
                  <a:extLst>
                    <a:ext uri="{9D8B030D-6E8A-4147-A177-3AD203B41FA5}">
                      <a16:colId xmlns:a16="http://schemas.microsoft.com/office/drawing/2014/main" xmlns="" val="20005"/>
                    </a:ext>
                  </a:extLst>
                </a:gridCol>
                <a:gridCol w="1117515">
                  <a:extLst>
                    <a:ext uri="{9D8B030D-6E8A-4147-A177-3AD203B41FA5}">
                      <a16:colId xmlns:a16="http://schemas.microsoft.com/office/drawing/2014/main" xmlns="" val="20006"/>
                    </a:ext>
                  </a:extLst>
                </a:gridCol>
                <a:gridCol w="2384854">
                  <a:extLst>
                    <a:ext uri="{9D8B030D-6E8A-4147-A177-3AD203B41FA5}">
                      <a16:colId xmlns:a16="http://schemas.microsoft.com/office/drawing/2014/main" xmlns="" val="20007"/>
                    </a:ext>
                  </a:extLst>
                </a:gridCol>
                <a:gridCol w="1138666">
                  <a:extLst>
                    <a:ext uri="{9D8B030D-6E8A-4147-A177-3AD203B41FA5}">
                      <a16:colId xmlns:a16="http://schemas.microsoft.com/office/drawing/2014/main" xmlns="" val="20008"/>
                    </a:ext>
                  </a:extLst>
                </a:gridCol>
              </a:tblGrid>
              <a:tr h="428625">
                <a:tc>
                  <a:txBody>
                    <a:bodyPr/>
                    <a:lstStyle/>
                    <a:p>
                      <a:pPr algn="l">
                        <a:lnSpc>
                          <a:spcPts val="12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每週基本規定授課時數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每週實際授課時數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教師實際授課時數大於規定職級基本授課時數原因</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複選</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實際情況說明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882650">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□因課程修讀學生人數較多</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□帶領學生校外實習或課程安排</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□帶領學生畢業專題或論文指導</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3161663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教師實際授課時數大於規定職級之基本授課時數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3.2.15</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80634" y="2204849"/>
            <a:ext cx="8781100" cy="4408899"/>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7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741600" lvl="1" indent="-285750">
              <a:lnSpc>
                <a:spcPct val="150000"/>
              </a:lnSpc>
              <a:buFont typeface="Wingdings" panose="05000000000000000000" pitchFamily="2" charset="2"/>
              <a:buChar char="l"/>
            </a:pPr>
            <a:r>
              <a:rPr lang="zh-TW" altLang="zh-TW" sz="17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教師實際授課時數大於規定職級基本授課時數原因</a:t>
            </a:r>
            <a:r>
              <a:rPr lang="zh-TW" altLang="en-US"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請填報學校各聘書職級</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en-US" sz="17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7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專任教師</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實際</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授課時數大於規定職級基本授課時數之原因（</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請以個別教師實際授課時數進行勾選與說明</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可複選</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1198800" lvl="2" indent="-285750">
              <a:lnSpc>
                <a:spcPct val="150000"/>
              </a:lnSpc>
              <a:buFont typeface="Wingdings" panose="05000000000000000000" pitchFamily="2" charset="2"/>
              <a:buChar char="l"/>
            </a:pP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因課程修讀學生人數較多。</a:t>
            </a:r>
            <a:endPar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1198800" lvl="2" indent="-285750">
              <a:lnSpc>
                <a:spcPct val="150000"/>
              </a:lnSpc>
              <a:buFont typeface="Wingdings" panose="05000000000000000000" pitchFamily="2" charset="2"/>
              <a:buChar char="l"/>
            </a:pP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帶領學生校外實習或課程安排。</a:t>
            </a:r>
            <a:endPar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1198800" lvl="2" indent="-285750">
              <a:lnSpc>
                <a:spcPct val="150000"/>
              </a:lnSpc>
              <a:buFont typeface="Wingdings" panose="05000000000000000000" pitchFamily="2" charset="2"/>
              <a:buChar char="l"/>
            </a:pP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帶領學生畢業專題或論文指導。</a:t>
            </a:r>
            <a:endPar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1198800" lvl="2" indent="-285750">
              <a:lnSpc>
                <a:spcPct val="150000"/>
              </a:lnSpc>
              <a:buFont typeface="Wingdings" panose="05000000000000000000" pitchFamily="2" charset="2"/>
              <a:buChar char="l"/>
            </a:pP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請簡述，限</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字內</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1600" lvl="1" indent="-285750">
              <a:lnSpc>
                <a:spcPct val="150000"/>
              </a:lnSpc>
              <a:buFont typeface="Wingdings" panose="05000000000000000000" pitchFamily="2" charset="2"/>
              <a:buChar char="l"/>
            </a:pPr>
            <a:r>
              <a:rPr lang="zh-TW" altLang="zh-TW" sz="17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實際</a:t>
            </a:r>
            <a:r>
              <a:rPr lang="zh-TW" altLang="zh-TW" sz="17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情況說明</a:t>
            </a:r>
            <a:r>
              <a:rPr lang="zh-TW" altLang="en-US" sz="17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1700" dirty="0">
                <a:solidFill>
                  <a:srgbClr val="FF0000"/>
                </a:solidFill>
                <a:latin typeface="Arial" panose="020B0604020202020204" pitchFamily="34" charset="0"/>
                <a:ea typeface="微軟正黑體" panose="020B0604030504040204" pitchFamily="34" charset="-120"/>
                <a:cs typeface="Arial" panose="020B0604020202020204" pitchFamily="34" charset="0"/>
              </a:rPr>
              <a:t>依個別教師之實際授課情況說明授課時數大於規定職級基本授課時數之課程名稱、授課之計算情況，並填報教師</a:t>
            </a:r>
            <a:r>
              <a:rPr lang="zh-TW" altLang="zh-TW" sz="17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『授課課程名稱』及『詳細授課之情況』</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50</a:t>
            </a:r>
            <a:r>
              <a:rPr lang="zh-TW"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rPr>
              <a:t>字以內）。</a:t>
            </a:r>
            <a:endParaRPr lang="en-US" altLang="zh-TW" sz="17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78272476"/>
              </p:ext>
            </p:extLst>
          </p:nvPr>
        </p:nvGraphicFramePr>
        <p:xfrm>
          <a:off x="48526" y="886817"/>
          <a:ext cx="8813207" cy="1311275"/>
        </p:xfrm>
        <a:graphic>
          <a:graphicData uri="http://schemas.openxmlformats.org/drawingml/2006/table">
            <a:tbl>
              <a:tblPr firstRow="1" firstCol="1" lastRow="1" lastCol="1" bandRow="1" bandCol="1"/>
              <a:tblGrid>
                <a:gridCol w="567571">
                  <a:extLst>
                    <a:ext uri="{9D8B030D-6E8A-4147-A177-3AD203B41FA5}">
                      <a16:colId xmlns:a16="http://schemas.microsoft.com/office/drawing/2014/main" xmlns="" val="20000"/>
                    </a:ext>
                  </a:extLst>
                </a:gridCol>
                <a:gridCol w="444185">
                  <a:extLst>
                    <a:ext uri="{9D8B030D-6E8A-4147-A177-3AD203B41FA5}">
                      <a16:colId xmlns:a16="http://schemas.microsoft.com/office/drawing/2014/main" xmlns="" val="20001"/>
                    </a:ext>
                  </a:extLst>
                </a:gridCol>
                <a:gridCol w="690956">
                  <a:extLst>
                    <a:ext uri="{9D8B030D-6E8A-4147-A177-3AD203B41FA5}">
                      <a16:colId xmlns:a16="http://schemas.microsoft.com/office/drawing/2014/main" xmlns="" val="20002"/>
                    </a:ext>
                  </a:extLst>
                </a:gridCol>
                <a:gridCol w="444185">
                  <a:extLst>
                    <a:ext uri="{9D8B030D-6E8A-4147-A177-3AD203B41FA5}">
                      <a16:colId xmlns:a16="http://schemas.microsoft.com/office/drawing/2014/main" xmlns="" val="20003"/>
                    </a:ext>
                  </a:extLst>
                </a:gridCol>
                <a:gridCol w="937725">
                  <a:extLst>
                    <a:ext uri="{9D8B030D-6E8A-4147-A177-3AD203B41FA5}">
                      <a16:colId xmlns:a16="http://schemas.microsoft.com/office/drawing/2014/main" xmlns="" val="20004"/>
                    </a:ext>
                  </a:extLst>
                </a:gridCol>
                <a:gridCol w="1087550">
                  <a:extLst>
                    <a:ext uri="{9D8B030D-6E8A-4147-A177-3AD203B41FA5}">
                      <a16:colId xmlns:a16="http://schemas.microsoft.com/office/drawing/2014/main" xmlns="" val="20005"/>
                    </a:ext>
                  </a:extLst>
                </a:gridCol>
                <a:gridCol w="1117515">
                  <a:extLst>
                    <a:ext uri="{9D8B030D-6E8A-4147-A177-3AD203B41FA5}">
                      <a16:colId xmlns:a16="http://schemas.microsoft.com/office/drawing/2014/main" xmlns="" val="20006"/>
                    </a:ext>
                  </a:extLst>
                </a:gridCol>
                <a:gridCol w="2384854">
                  <a:extLst>
                    <a:ext uri="{9D8B030D-6E8A-4147-A177-3AD203B41FA5}">
                      <a16:colId xmlns:a16="http://schemas.microsoft.com/office/drawing/2014/main" xmlns="" val="20007"/>
                    </a:ext>
                  </a:extLst>
                </a:gridCol>
                <a:gridCol w="1138666">
                  <a:extLst>
                    <a:ext uri="{9D8B030D-6E8A-4147-A177-3AD203B41FA5}">
                      <a16:colId xmlns:a16="http://schemas.microsoft.com/office/drawing/2014/main" xmlns="" val="20008"/>
                    </a:ext>
                  </a:extLst>
                </a:gridCol>
              </a:tblGrid>
              <a:tr h="428625">
                <a:tc>
                  <a:txBody>
                    <a:bodyPr/>
                    <a:lstStyle/>
                    <a:p>
                      <a:pPr algn="l">
                        <a:lnSpc>
                          <a:spcPts val="12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每週基本規定授課時數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每週實際授課時數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教師實際授課時數大於規定職級基本授課時數原因</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複選</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實際情況說明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0"/>
                  </a:ext>
                </a:extLst>
              </a:tr>
              <a:tr h="882650">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□因課程修讀學生人數較多</a:t>
                      </a:r>
                    </a:p>
                    <a:p>
                      <a:pPr marL="152400" indent="-152400" algn="l">
                        <a:lnSpc>
                          <a:spcPts val="17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□帶領學生校外實習或課程安排</a:t>
                      </a:r>
                    </a:p>
                    <a:p>
                      <a:pPr marL="152400" indent="-152400" algn="l">
                        <a:lnSpc>
                          <a:spcPts val="17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□帶領學生畢業專題或論文指導</a:t>
                      </a:r>
                    </a:p>
                    <a:p>
                      <a:pPr marL="152400" indent="-152400" algn="l">
                        <a:lnSpc>
                          <a:spcPts val="17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2864140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減授</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授課</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時數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3.2.16</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80633" y="2707356"/>
            <a:ext cx="8781101" cy="3170099"/>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月填報，並以</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日為資料調查基準日</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03</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則填報</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03</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日之現有資料為填報基準</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學期</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上下</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學期表示方式：上學期為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，下學期為</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度上學期，即以</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為代表；</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度下學期，則以</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為代表</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單位名稱</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請由下拉式選單填選教師隸屬系、所、學位學程、特殊專班、境外專班名稱，本選單資料取自學校填報「基本資料</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學校系、所、學位學程、特殊專班、境外專班等基本資料」資料。</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884587644"/>
              </p:ext>
            </p:extLst>
          </p:nvPr>
        </p:nvGraphicFramePr>
        <p:xfrm>
          <a:off x="80631" y="876603"/>
          <a:ext cx="8781102" cy="1823489"/>
        </p:xfrm>
        <a:graphic>
          <a:graphicData uri="http://schemas.openxmlformats.org/drawingml/2006/table">
            <a:tbl>
              <a:tblPr firstRow="1" firstCol="1" lastRow="1" lastCol="1" bandRow="1" bandCol="1"/>
              <a:tblGrid>
                <a:gridCol w="248883">
                  <a:extLst>
                    <a:ext uri="{9D8B030D-6E8A-4147-A177-3AD203B41FA5}">
                      <a16:colId xmlns:a16="http://schemas.microsoft.com/office/drawing/2014/main" xmlns="" val="20000"/>
                    </a:ext>
                  </a:extLst>
                </a:gridCol>
                <a:gridCol w="288324">
                  <a:extLst>
                    <a:ext uri="{9D8B030D-6E8A-4147-A177-3AD203B41FA5}">
                      <a16:colId xmlns:a16="http://schemas.microsoft.com/office/drawing/2014/main" xmlns="" val="20001"/>
                    </a:ext>
                  </a:extLst>
                </a:gridCol>
                <a:gridCol w="271848">
                  <a:extLst>
                    <a:ext uri="{9D8B030D-6E8A-4147-A177-3AD203B41FA5}">
                      <a16:colId xmlns:a16="http://schemas.microsoft.com/office/drawing/2014/main" xmlns="" val="20002"/>
                    </a:ext>
                  </a:extLst>
                </a:gridCol>
                <a:gridCol w="230660">
                  <a:extLst>
                    <a:ext uri="{9D8B030D-6E8A-4147-A177-3AD203B41FA5}">
                      <a16:colId xmlns:a16="http://schemas.microsoft.com/office/drawing/2014/main" xmlns="" val="20003"/>
                    </a:ext>
                  </a:extLst>
                </a:gridCol>
                <a:gridCol w="675503">
                  <a:extLst>
                    <a:ext uri="{9D8B030D-6E8A-4147-A177-3AD203B41FA5}">
                      <a16:colId xmlns:a16="http://schemas.microsoft.com/office/drawing/2014/main" xmlns="" val="20004"/>
                    </a:ext>
                  </a:extLst>
                </a:gridCol>
                <a:gridCol w="593124">
                  <a:extLst>
                    <a:ext uri="{9D8B030D-6E8A-4147-A177-3AD203B41FA5}">
                      <a16:colId xmlns:a16="http://schemas.microsoft.com/office/drawing/2014/main" xmlns="" val="20005"/>
                    </a:ext>
                  </a:extLst>
                </a:gridCol>
                <a:gridCol w="749643">
                  <a:extLst>
                    <a:ext uri="{9D8B030D-6E8A-4147-A177-3AD203B41FA5}">
                      <a16:colId xmlns:a16="http://schemas.microsoft.com/office/drawing/2014/main" xmlns="" val="20006"/>
                    </a:ext>
                  </a:extLst>
                </a:gridCol>
                <a:gridCol w="716692">
                  <a:extLst>
                    <a:ext uri="{9D8B030D-6E8A-4147-A177-3AD203B41FA5}">
                      <a16:colId xmlns:a16="http://schemas.microsoft.com/office/drawing/2014/main" xmlns="" val="20007"/>
                    </a:ext>
                  </a:extLst>
                </a:gridCol>
                <a:gridCol w="914400">
                  <a:extLst>
                    <a:ext uri="{9D8B030D-6E8A-4147-A177-3AD203B41FA5}">
                      <a16:colId xmlns:a16="http://schemas.microsoft.com/office/drawing/2014/main" xmlns="" val="20008"/>
                    </a:ext>
                  </a:extLst>
                </a:gridCol>
                <a:gridCol w="683741">
                  <a:extLst>
                    <a:ext uri="{9D8B030D-6E8A-4147-A177-3AD203B41FA5}">
                      <a16:colId xmlns:a16="http://schemas.microsoft.com/office/drawing/2014/main" xmlns="" val="20009"/>
                    </a:ext>
                  </a:extLst>
                </a:gridCol>
                <a:gridCol w="510746">
                  <a:extLst>
                    <a:ext uri="{9D8B030D-6E8A-4147-A177-3AD203B41FA5}">
                      <a16:colId xmlns:a16="http://schemas.microsoft.com/office/drawing/2014/main" xmlns="" val="20010"/>
                    </a:ext>
                  </a:extLst>
                </a:gridCol>
                <a:gridCol w="741405">
                  <a:extLst>
                    <a:ext uri="{9D8B030D-6E8A-4147-A177-3AD203B41FA5}">
                      <a16:colId xmlns:a16="http://schemas.microsoft.com/office/drawing/2014/main" xmlns="" val="20011"/>
                    </a:ext>
                  </a:extLst>
                </a:gridCol>
                <a:gridCol w="601362">
                  <a:extLst>
                    <a:ext uri="{9D8B030D-6E8A-4147-A177-3AD203B41FA5}">
                      <a16:colId xmlns:a16="http://schemas.microsoft.com/office/drawing/2014/main" xmlns="" val="20012"/>
                    </a:ext>
                  </a:extLst>
                </a:gridCol>
                <a:gridCol w="313038">
                  <a:extLst>
                    <a:ext uri="{9D8B030D-6E8A-4147-A177-3AD203B41FA5}">
                      <a16:colId xmlns:a16="http://schemas.microsoft.com/office/drawing/2014/main" xmlns="" val="20013"/>
                    </a:ext>
                  </a:extLst>
                </a:gridCol>
                <a:gridCol w="659027">
                  <a:extLst>
                    <a:ext uri="{9D8B030D-6E8A-4147-A177-3AD203B41FA5}">
                      <a16:colId xmlns:a16="http://schemas.microsoft.com/office/drawing/2014/main" xmlns="" val="20014"/>
                    </a:ext>
                  </a:extLst>
                </a:gridCol>
                <a:gridCol w="582706">
                  <a:extLst>
                    <a:ext uri="{9D8B030D-6E8A-4147-A177-3AD203B41FA5}">
                      <a16:colId xmlns:a16="http://schemas.microsoft.com/office/drawing/2014/main" xmlns="" val="20015"/>
                    </a:ext>
                  </a:extLst>
                </a:gridCol>
              </a:tblGrid>
              <a:tr h="356297">
                <a:tc rowSpan="2">
                  <a:txBody>
                    <a:bodyPr/>
                    <a:lstStyle/>
                    <a:p>
                      <a:pPr algn="ctr">
                        <a:lnSpc>
                          <a:spcPts val="1200"/>
                        </a:lnSpc>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ctr">
                        <a:lnSpc>
                          <a:spcPts val="1200"/>
                        </a:lnSpc>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學期</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a:t>
                      </a:r>
                    </a:p>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名稱</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l">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每週基本規定授課時數</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marL="0" algn="l" defTabSz="914400" rtl="0" eaLnBrk="1" latinLnBrk="0" hangingPunct="1">
                        <a:lnSpc>
                          <a:spcPts val="17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專任教師減授授課時數原因暨減授之授課時數</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可填至小數點第</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2</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7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校內減授時數規定</a:t>
                      </a:r>
                    </a:p>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3114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兼任行政職或執行專案計畫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論文指導教授</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27305"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教學、研究、服務績效卓著者</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新進或擔任客、講座</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課程安排因素</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申請休假、進修或研究等</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借調或合聘教師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1035392">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p>
                      <a:pPr marL="152400" indent="-152400"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8111153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減授</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授課</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時數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3.2.17</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31205" y="2715593"/>
            <a:ext cx="8898610" cy="30008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教師</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姓名</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1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中文</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姓名，外籍教師則填報英文姓名。</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所填資料將由系統與「教</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en-US"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專任教師【姓名】進行比對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職級（聘書</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1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教師</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各</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聘書</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職級之</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教授、副教授、助理教授、講師】</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所填資料將由系統與「教</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專兼任教師」之【聘書職級】進行比對</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每週基本規定授課時</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本選單資料</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取自學校填報「教</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專任教師基本授課時</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資料之「各職級</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聘書職級</a:t>
            </a:r>
            <a:r>
              <a:rPr lang="en-US"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教師每週</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基本規定授課時數」</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匯入</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6" name="表格 5"/>
          <p:cNvGraphicFramePr>
            <a:graphicFrameLocks noGrp="1"/>
          </p:cNvGraphicFramePr>
          <p:nvPr>
            <p:extLst>
              <p:ext uri="{D42A27DB-BD31-4B8C-83A1-F6EECF244321}">
                <p14:modId xmlns:p14="http://schemas.microsoft.com/office/powerpoint/2010/main" val="840561915"/>
              </p:ext>
            </p:extLst>
          </p:nvPr>
        </p:nvGraphicFramePr>
        <p:xfrm>
          <a:off x="80631" y="876603"/>
          <a:ext cx="8781102" cy="1822832"/>
        </p:xfrm>
        <a:graphic>
          <a:graphicData uri="http://schemas.openxmlformats.org/drawingml/2006/table">
            <a:tbl>
              <a:tblPr firstRow="1" firstCol="1" lastRow="1" lastCol="1" bandRow="1" bandCol="1"/>
              <a:tblGrid>
                <a:gridCol w="248883">
                  <a:extLst>
                    <a:ext uri="{9D8B030D-6E8A-4147-A177-3AD203B41FA5}">
                      <a16:colId xmlns:a16="http://schemas.microsoft.com/office/drawing/2014/main" xmlns="" val="20000"/>
                    </a:ext>
                  </a:extLst>
                </a:gridCol>
                <a:gridCol w="214183">
                  <a:extLst>
                    <a:ext uri="{9D8B030D-6E8A-4147-A177-3AD203B41FA5}">
                      <a16:colId xmlns:a16="http://schemas.microsoft.com/office/drawing/2014/main" xmlns="" val="20001"/>
                    </a:ext>
                  </a:extLst>
                </a:gridCol>
                <a:gridCol w="288325">
                  <a:extLst>
                    <a:ext uri="{9D8B030D-6E8A-4147-A177-3AD203B41FA5}">
                      <a16:colId xmlns:a16="http://schemas.microsoft.com/office/drawing/2014/main" xmlns="" val="20002"/>
                    </a:ext>
                  </a:extLst>
                </a:gridCol>
                <a:gridCol w="288324">
                  <a:extLst>
                    <a:ext uri="{9D8B030D-6E8A-4147-A177-3AD203B41FA5}">
                      <a16:colId xmlns:a16="http://schemas.microsoft.com/office/drawing/2014/main" xmlns="" val="20003"/>
                    </a:ext>
                  </a:extLst>
                </a:gridCol>
                <a:gridCol w="963827">
                  <a:extLst>
                    <a:ext uri="{9D8B030D-6E8A-4147-A177-3AD203B41FA5}">
                      <a16:colId xmlns:a16="http://schemas.microsoft.com/office/drawing/2014/main" xmlns="" val="20004"/>
                    </a:ext>
                  </a:extLst>
                </a:gridCol>
                <a:gridCol w="832022">
                  <a:extLst>
                    <a:ext uri="{9D8B030D-6E8A-4147-A177-3AD203B41FA5}">
                      <a16:colId xmlns:a16="http://schemas.microsoft.com/office/drawing/2014/main" xmlns="" val="20005"/>
                    </a:ext>
                  </a:extLst>
                </a:gridCol>
                <a:gridCol w="733167">
                  <a:extLst>
                    <a:ext uri="{9D8B030D-6E8A-4147-A177-3AD203B41FA5}">
                      <a16:colId xmlns:a16="http://schemas.microsoft.com/office/drawing/2014/main" xmlns="" val="20006"/>
                    </a:ext>
                  </a:extLst>
                </a:gridCol>
                <a:gridCol w="650789">
                  <a:extLst>
                    <a:ext uri="{9D8B030D-6E8A-4147-A177-3AD203B41FA5}">
                      <a16:colId xmlns:a16="http://schemas.microsoft.com/office/drawing/2014/main" xmlns="" val="20007"/>
                    </a:ext>
                  </a:extLst>
                </a:gridCol>
                <a:gridCol w="807308">
                  <a:extLst>
                    <a:ext uri="{9D8B030D-6E8A-4147-A177-3AD203B41FA5}">
                      <a16:colId xmlns:a16="http://schemas.microsoft.com/office/drawing/2014/main" xmlns="" val="20008"/>
                    </a:ext>
                  </a:extLst>
                </a:gridCol>
                <a:gridCol w="527222">
                  <a:extLst>
                    <a:ext uri="{9D8B030D-6E8A-4147-A177-3AD203B41FA5}">
                      <a16:colId xmlns:a16="http://schemas.microsoft.com/office/drawing/2014/main" xmlns="" val="20009"/>
                    </a:ext>
                  </a:extLst>
                </a:gridCol>
                <a:gridCol w="502508">
                  <a:extLst>
                    <a:ext uri="{9D8B030D-6E8A-4147-A177-3AD203B41FA5}">
                      <a16:colId xmlns:a16="http://schemas.microsoft.com/office/drawing/2014/main" xmlns="" val="20010"/>
                    </a:ext>
                  </a:extLst>
                </a:gridCol>
                <a:gridCol w="757881">
                  <a:extLst>
                    <a:ext uri="{9D8B030D-6E8A-4147-A177-3AD203B41FA5}">
                      <a16:colId xmlns:a16="http://schemas.microsoft.com/office/drawing/2014/main" xmlns="" val="20011"/>
                    </a:ext>
                  </a:extLst>
                </a:gridCol>
                <a:gridCol w="560173">
                  <a:extLst>
                    <a:ext uri="{9D8B030D-6E8A-4147-A177-3AD203B41FA5}">
                      <a16:colId xmlns:a16="http://schemas.microsoft.com/office/drawing/2014/main" xmlns="" val="20012"/>
                    </a:ext>
                  </a:extLst>
                </a:gridCol>
                <a:gridCol w="387179">
                  <a:extLst>
                    <a:ext uri="{9D8B030D-6E8A-4147-A177-3AD203B41FA5}">
                      <a16:colId xmlns:a16="http://schemas.microsoft.com/office/drawing/2014/main" xmlns="" val="20013"/>
                    </a:ext>
                  </a:extLst>
                </a:gridCol>
                <a:gridCol w="436605">
                  <a:extLst>
                    <a:ext uri="{9D8B030D-6E8A-4147-A177-3AD203B41FA5}">
                      <a16:colId xmlns:a16="http://schemas.microsoft.com/office/drawing/2014/main" xmlns="" val="20014"/>
                    </a:ext>
                  </a:extLst>
                </a:gridCol>
                <a:gridCol w="582706">
                  <a:extLst>
                    <a:ext uri="{9D8B030D-6E8A-4147-A177-3AD203B41FA5}">
                      <a16:colId xmlns:a16="http://schemas.microsoft.com/office/drawing/2014/main" xmlns="" val="20015"/>
                    </a:ext>
                  </a:extLst>
                </a:gridCol>
              </a:tblGrid>
              <a:tr h="356297">
                <a:tc rowSpan="2">
                  <a:txBody>
                    <a:bodyPr/>
                    <a:lstStyle/>
                    <a:p>
                      <a:pPr algn="l">
                        <a:lnSpc>
                          <a:spcPts val="12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2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ctr">
                        <a:lnSpc>
                          <a:spcPct val="100000"/>
                        </a:lnSpc>
                        <a:spcAft>
                          <a:spcPts val="0"/>
                        </a:spcAft>
                      </a:pP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姓名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indent="0" algn="ctr">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教師職級（聘書）</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algn="ctr">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每週基本規定授課時數</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8">
                  <a:txBody>
                    <a:bodyPr/>
                    <a:lstStyle/>
                    <a:p>
                      <a:pPr marL="0" algn="l" defTabSz="914400" rtl="0" eaLnBrk="1" latinLnBrk="0" hangingPunct="1">
                        <a:lnSpc>
                          <a:spcPts val="17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專任教師減授授課時數原因暨減授之授課時數</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可填至小數點第</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2</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7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校內減授時數規定</a:t>
                      </a:r>
                    </a:p>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3114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兼任行政職或執行專案計畫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論文指導教授</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教學、研究、服務績效卓著者</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新進或擔任客、講座</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課程安排因素</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申請休假、進修或研究等</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借調或合聘教師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1035392">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□教授</a:t>
                      </a:r>
                    </a:p>
                    <a:p>
                      <a:pPr marL="0" indent="0" algn="l"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□副教授</a:t>
                      </a:r>
                    </a:p>
                    <a:p>
                      <a:pPr marL="0" indent="0" algn="l"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□助理教授</a:t>
                      </a:r>
                    </a:p>
                    <a:p>
                      <a:pPr marL="0" indent="0" algn="l"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□講師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6921598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減授</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授課</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時數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3.2.18</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80633" y="2995685"/>
            <a:ext cx="8781101" cy="309315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專任教師減授授課時數原因暨減授之授課時數</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請填報各聘書職級</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en-US"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1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專任教師</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減授授課時數及原因</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請以個別教師實際授課時數進行勾選與說明</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），請依實際情況按【兼任行政職或執行專案計畫；論文指導教授；教學、研究、服務績效卓著者；新進或擔任客、講座；課程安排因素；申請休假、進修或研究等；借調或合聘教師；其他】等減授原因，</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填報減授授課時數</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可填至小數點第</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位</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，填報「其他」者，應簡述具體原因，限</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字以內說明</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6" name="表格 5"/>
          <p:cNvGraphicFramePr>
            <a:graphicFrameLocks noGrp="1"/>
          </p:cNvGraphicFramePr>
          <p:nvPr>
            <p:extLst>
              <p:ext uri="{D42A27DB-BD31-4B8C-83A1-F6EECF244321}">
                <p14:modId xmlns:p14="http://schemas.microsoft.com/office/powerpoint/2010/main" val="627006763"/>
              </p:ext>
            </p:extLst>
          </p:nvPr>
        </p:nvGraphicFramePr>
        <p:xfrm>
          <a:off x="80631" y="876603"/>
          <a:ext cx="8781102" cy="2123209"/>
        </p:xfrm>
        <a:graphic>
          <a:graphicData uri="http://schemas.openxmlformats.org/drawingml/2006/table">
            <a:tbl>
              <a:tblPr firstRow="1" firstCol="1" lastRow="1" lastCol="1" bandRow="1" bandCol="1"/>
              <a:tblGrid>
                <a:gridCol w="248883">
                  <a:extLst>
                    <a:ext uri="{9D8B030D-6E8A-4147-A177-3AD203B41FA5}">
                      <a16:colId xmlns:a16="http://schemas.microsoft.com/office/drawing/2014/main" xmlns="" val="20000"/>
                    </a:ext>
                  </a:extLst>
                </a:gridCol>
                <a:gridCol w="214183">
                  <a:extLst>
                    <a:ext uri="{9D8B030D-6E8A-4147-A177-3AD203B41FA5}">
                      <a16:colId xmlns:a16="http://schemas.microsoft.com/office/drawing/2014/main" xmlns="" val="20001"/>
                    </a:ext>
                  </a:extLst>
                </a:gridCol>
                <a:gridCol w="288325">
                  <a:extLst>
                    <a:ext uri="{9D8B030D-6E8A-4147-A177-3AD203B41FA5}">
                      <a16:colId xmlns:a16="http://schemas.microsoft.com/office/drawing/2014/main" xmlns="" val="20002"/>
                    </a:ext>
                  </a:extLst>
                </a:gridCol>
                <a:gridCol w="288324">
                  <a:extLst>
                    <a:ext uri="{9D8B030D-6E8A-4147-A177-3AD203B41FA5}">
                      <a16:colId xmlns:a16="http://schemas.microsoft.com/office/drawing/2014/main" xmlns="" val="20003"/>
                    </a:ext>
                  </a:extLst>
                </a:gridCol>
                <a:gridCol w="453081">
                  <a:extLst>
                    <a:ext uri="{9D8B030D-6E8A-4147-A177-3AD203B41FA5}">
                      <a16:colId xmlns:a16="http://schemas.microsoft.com/office/drawing/2014/main" xmlns="" val="20004"/>
                    </a:ext>
                  </a:extLst>
                </a:gridCol>
                <a:gridCol w="370703">
                  <a:extLst>
                    <a:ext uri="{9D8B030D-6E8A-4147-A177-3AD203B41FA5}">
                      <a16:colId xmlns:a16="http://schemas.microsoft.com/office/drawing/2014/main" xmlns="" val="20005"/>
                    </a:ext>
                  </a:extLst>
                </a:gridCol>
                <a:gridCol w="930875">
                  <a:extLst>
                    <a:ext uri="{9D8B030D-6E8A-4147-A177-3AD203B41FA5}">
                      <a16:colId xmlns:a16="http://schemas.microsoft.com/office/drawing/2014/main" xmlns="" val="20006"/>
                    </a:ext>
                  </a:extLst>
                </a:gridCol>
                <a:gridCol w="716692">
                  <a:extLst>
                    <a:ext uri="{9D8B030D-6E8A-4147-A177-3AD203B41FA5}">
                      <a16:colId xmlns:a16="http://schemas.microsoft.com/office/drawing/2014/main" xmlns="" val="20007"/>
                    </a:ext>
                  </a:extLst>
                </a:gridCol>
                <a:gridCol w="972065">
                  <a:extLst>
                    <a:ext uri="{9D8B030D-6E8A-4147-A177-3AD203B41FA5}">
                      <a16:colId xmlns:a16="http://schemas.microsoft.com/office/drawing/2014/main" xmlns="" val="20008"/>
                    </a:ext>
                  </a:extLst>
                </a:gridCol>
                <a:gridCol w="700216">
                  <a:extLst>
                    <a:ext uri="{9D8B030D-6E8A-4147-A177-3AD203B41FA5}">
                      <a16:colId xmlns:a16="http://schemas.microsoft.com/office/drawing/2014/main" xmlns="" val="20009"/>
                    </a:ext>
                  </a:extLst>
                </a:gridCol>
                <a:gridCol w="494271">
                  <a:extLst>
                    <a:ext uri="{9D8B030D-6E8A-4147-A177-3AD203B41FA5}">
                      <a16:colId xmlns:a16="http://schemas.microsoft.com/office/drawing/2014/main" xmlns="" val="20010"/>
                    </a:ext>
                  </a:extLst>
                </a:gridCol>
                <a:gridCol w="642551">
                  <a:extLst>
                    <a:ext uri="{9D8B030D-6E8A-4147-A177-3AD203B41FA5}">
                      <a16:colId xmlns:a16="http://schemas.microsoft.com/office/drawing/2014/main" xmlns="" val="20011"/>
                    </a:ext>
                  </a:extLst>
                </a:gridCol>
                <a:gridCol w="543697">
                  <a:extLst>
                    <a:ext uri="{9D8B030D-6E8A-4147-A177-3AD203B41FA5}">
                      <a16:colId xmlns:a16="http://schemas.microsoft.com/office/drawing/2014/main" xmlns="" val="20012"/>
                    </a:ext>
                  </a:extLst>
                </a:gridCol>
                <a:gridCol w="304800">
                  <a:extLst>
                    <a:ext uri="{9D8B030D-6E8A-4147-A177-3AD203B41FA5}">
                      <a16:colId xmlns:a16="http://schemas.microsoft.com/office/drawing/2014/main" xmlns="" val="20013"/>
                    </a:ext>
                  </a:extLst>
                </a:gridCol>
                <a:gridCol w="790833">
                  <a:extLst>
                    <a:ext uri="{9D8B030D-6E8A-4147-A177-3AD203B41FA5}">
                      <a16:colId xmlns:a16="http://schemas.microsoft.com/office/drawing/2014/main" xmlns="" val="20014"/>
                    </a:ext>
                  </a:extLst>
                </a:gridCol>
                <a:gridCol w="821603">
                  <a:extLst>
                    <a:ext uri="{9D8B030D-6E8A-4147-A177-3AD203B41FA5}">
                      <a16:colId xmlns:a16="http://schemas.microsoft.com/office/drawing/2014/main" xmlns="" val="20015"/>
                    </a:ext>
                  </a:extLst>
                </a:gridCol>
              </a:tblGrid>
              <a:tr h="356297">
                <a:tc rowSpan="2">
                  <a:txBody>
                    <a:bodyPr/>
                    <a:lstStyle/>
                    <a:p>
                      <a:pPr indent="0" algn="l">
                        <a:lnSpc>
                          <a:spcPct val="1000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每週基本規定授課時數</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marL="0" indent="0" algn="ctr" defTabSz="914400" rtl="0" eaLnBrk="1" latinLnBrk="0" hangingPunct="1">
                        <a:lnSpc>
                          <a:spcPct val="1000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專任教師減授授課時數原因暨減授之授課時數</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可填至小數點第</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位</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indent="0" algn="l" defTabSz="914400" rtl="0" eaLnBrk="1" latinLnBrk="0" hangingPunct="1">
                        <a:lnSpc>
                          <a:spcPct val="1000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校內減授時數規定</a:t>
                      </a:r>
                    </a:p>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（請上傳檔案）</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0"/>
                  </a:ext>
                </a:extLst>
              </a:tr>
              <a:tr h="43114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indent="0" algn="ctr"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兼任行政職或執行專案計畫</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indent="0" algn="ctr"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論文指導教授</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indent="0" algn="ctr"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教學、研究、服務績效卓著者</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indent="0" algn="ctr"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新進或擔任客、講座</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indent="0" algn="ctr"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課程安排因素</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indent="0" algn="ctr"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申請休假、進修或研究等</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indent="0" algn="ctr"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借調或合聘教師</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indent="0" algn="ctr" defTabSz="914400" rtl="0" eaLnBrk="1" latinLnBrk="0" hangingPunct="1">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1035392">
                <a:tc>
                  <a:txBody>
                    <a:bodyPr/>
                    <a:lstStyle/>
                    <a:p>
                      <a:pPr indent="0" algn="l">
                        <a:lnSpc>
                          <a:spcPct val="1000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l">
                        <a:lnSpc>
                          <a:spcPct val="1000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indent="0" algn="l">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indent="0" algn="l">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indent="0" algn="l">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indent="0" algn="l">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8349687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減授</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授課</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時數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3.2.19</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4" name="矩形 3"/>
          <p:cNvSpPr/>
          <p:nvPr/>
        </p:nvSpPr>
        <p:spPr>
          <a:xfrm>
            <a:off x="80633" y="2707357"/>
            <a:ext cx="8781101" cy="286232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小計</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係由系統自動依據填報「專任教師減授授課時數暨原因」之減授時數小計計算，</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學校無須填報</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校內減授時數規定</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請上傳已完備校內行政程序之</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教師之減授時數規定」之檔案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檔案格式</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如「○○大學</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專任教師之減授時數規定」，</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檔案請以</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PDF</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檔上</a:t>
            </a:r>
            <a:r>
              <a:rPr lang="zh-TW" altLang="zh-TW" sz="20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傳</a:t>
            </a:r>
            <a:r>
              <a:rPr lang="en-US" altLang="zh-TW" sz="20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6" name="表格 5"/>
          <p:cNvGraphicFramePr>
            <a:graphicFrameLocks noGrp="1"/>
          </p:cNvGraphicFramePr>
          <p:nvPr>
            <p:extLst>
              <p:ext uri="{D42A27DB-BD31-4B8C-83A1-F6EECF244321}">
                <p14:modId xmlns:p14="http://schemas.microsoft.com/office/powerpoint/2010/main" val="2244601518"/>
              </p:ext>
            </p:extLst>
          </p:nvPr>
        </p:nvGraphicFramePr>
        <p:xfrm>
          <a:off x="80631" y="876603"/>
          <a:ext cx="8781102" cy="1822832"/>
        </p:xfrm>
        <a:graphic>
          <a:graphicData uri="http://schemas.openxmlformats.org/drawingml/2006/table">
            <a:tbl>
              <a:tblPr firstRow="1" firstCol="1" lastRow="1" lastCol="1" bandRow="1" bandCol="1"/>
              <a:tblGrid>
                <a:gridCol w="248883">
                  <a:extLst>
                    <a:ext uri="{9D8B030D-6E8A-4147-A177-3AD203B41FA5}">
                      <a16:colId xmlns:a16="http://schemas.microsoft.com/office/drawing/2014/main" xmlns="" val="20000"/>
                    </a:ext>
                  </a:extLst>
                </a:gridCol>
                <a:gridCol w="214183">
                  <a:extLst>
                    <a:ext uri="{9D8B030D-6E8A-4147-A177-3AD203B41FA5}">
                      <a16:colId xmlns:a16="http://schemas.microsoft.com/office/drawing/2014/main" xmlns="" val="20001"/>
                    </a:ext>
                  </a:extLst>
                </a:gridCol>
                <a:gridCol w="288325">
                  <a:extLst>
                    <a:ext uri="{9D8B030D-6E8A-4147-A177-3AD203B41FA5}">
                      <a16:colId xmlns:a16="http://schemas.microsoft.com/office/drawing/2014/main" xmlns="" val="20002"/>
                    </a:ext>
                  </a:extLst>
                </a:gridCol>
                <a:gridCol w="288324">
                  <a:extLst>
                    <a:ext uri="{9D8B030D-6E8A-4147-A177-3AD203B41FA5}">
                      <a16:colId xmlns:a16="http://schemas.microsoft.com/office/drawing/2014/main" xmlns="" val="20003"/>
                    </a:ext>
                  </a:extLst>
                </a:gridCol>
                <a:gridCol w="453081">
                  <a:extLst>
                    <a:ext uri="{9D8B030D-6E8A-4147-A177-3AD203B41FA5}">
                      <a16:colId xmlns:a16="http://schemas.microsoft.com/office/drawing/2014/main" xmlns="" val="20004"/>
                    </a:ext>
                  </a:extLst>
                </a:gridCol>
                <a:gridCol w="370703">
                  <a:extLst>
                    <a:ext uri="{9D8B030D-6E8A-4147-A177-3AD203B41FA5}">
                      <a16:colId xmlns:a16="http://schemas.microsoft.com/office/drawing/2014/main" xmlns="" val="20005"/>
                    </a:ext>
                  </a:extLst>
                </a:gridCol>
                <a:gridCol w="930875">
                  <a:extLst>
                    <a:ext uri="{9D8B030D-6E8A-4147-A177-3AD203B41FA5}">
                      <a16:colId xmlns:a16="http://schemas.microsoft.com/office/drawing/2014/main" xmlns="" val="20006"/>
                    </a:ext>
                  </a:extLst>
                </a:gridCol>
                <a:gridCol w="716692">
                  <a:extLst>
                    <a:ext uri="{9D8B030D-6E8A-4147-A177-3AD203B41FA5}">
                      <a16:colId xmlns:a16="http://schemas.microsoft.com/office/drawing/2014/main" xmlns="" val="20007"/>
                    </a:ext>
                  </a:extLst>
                </a:gridCol>
                <a:gridCol w="972065">
                  <a:extLst>
                    <a:ext uri="{9D8B030D-6E8A-4147-A177-3AD203B41FA5}">
                      <a16:colId xmlns:a16="http://schemas.microsoft.com/office/drawing/2014/main" xmlns="" val="20008"/>
                    </a:ext>
                  </a:extLst>
                </a:gridCol>
                <a:gridCol w="700216">
                  <a:extLst>
                    <a:ext uri="{9D8B030D-6E8A-4147-A177-3AD203B41FA5}">
                      <a16:colId xmlns:a16="http://schemas.microsoft.com/office/drawing/2014/main" xmlns="" val="20009"/>
                    </a:ext>
                  </a:extLst>
                </a:gridCol>
                <a:gridCol w="494271">
                  <a:extLst>
                    <a:ext uri="{9D8B030D-6E8A-4147-A177-3AD203B41FA5}">
                      <a16:colId xmlns:a16="http://schemas.microsoft.com/office/drawing/2014/main" xmlns="" val="20010"/>
                    </a:ext>
                  </a:extLst>
                </a:gridCol>
                <a:gridCol w="642551">
                  <a:extLst>
                    <a:ext uri="{9D8B030D-6E8A-4147-A177-3AD203B41FA5}">
                      <a16:colId xmlns:a16="http://schemas.microsoft.com/office/drawing/2014/main" xmlns="" val="20011"/>
                    </a:ext>
                  </a:extLst>
                </a:gridCol>
                <a:gridCol w="543697">
                  <a:extLst>
                    <a:ext uri="{9D8B030D-6E8A-4147-A177-3AD203B41FA5}">
                      <a16:colId xmlns:a16="http://schemas.microsoft.com/office/drawing/2014/main" xmlns="" val="20012"/>
                    </a:ext>
                  </a:extLst>
                </a:gridCol>
                <a:gridCol w="304800">
                  <a:extLst>
                    <a:ext uri="{9D8B030D-6E8A-4147-A177-3AD203B41FA5}">
                      <a16:colId xmlns:a16="http://schemas.microsoft.com/office/drawing/2014/main" xmlns="" val="20013"/>
                    </a:ext>
                  </a:extLst>
                </a:gridCol>
                <a:gridCol w="790833">
                  <a:extLst>
                    <a:ext uri="{9D8B030D-6E8A-4147-A177-3AD203B41FA5}">
                      <a16:colId xmlns:a16="http://schemas.microsoft.com/office/drawing/2014/main" xmlns="" val="20014"/>
                    </a:ext>
                  </a:extLst>
                </a:gridCol>
                <a:gridCol w="821603">
                  <a:extLst>
                    <a:ext uri="{9D8B030D-6E8A-4147-A177-3AD203B41FA5}">
                      <a16:colId xmlns:a16="http://schemas.microsoft.com/office/drawing/2014/main" xmlns="" val="20015"/>
                    </a:ext>
                  </a:extLst>
                </a:gridCol>
              </a:tblGrid>
              <a:tr h="356297">
                <a:tc rowSpan="2">
                  <a:txBody>
                    <a:bodyPr/>
                    <a:lstStyle/>
                    <a:p>
                      <a:pPr indent="0" algn="l">
                        <a:lnSpc>
                          <a:spcPct val="1000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教師職級（聘書）</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每週基本規定授課時數</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marL="0" indent="0" algn="ctr" defTabSz="914400" rtl="0" eaLnBrk="1" latinLnBrk="0" hangingPunct="1">
                        <a:lnSpc>
                          <a:spcPct val="100000"/>
                        </a:lnSpc>
                        <a:spcAft>
                          <a:spcPts val="0"/>
                        </a:spcAft>
                      </a:pPr>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專任教師減授授課時數原因暨減授之授課時數</a:t>
                      </a:r>
                      <a:r>
                        <a:rPr kumimoji="0" lang="en-US"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可填至小數點第</a:t>
                      </a:r>
                      <a:r>
                        <a:rPr kumimoji="0" lang="en-US"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2</a:t>
                      </a:r>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位</a:t>
                      </a:r>
                      <a:r>
                        <a:rPr kumimoji="0" lang="en-US"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indent="0" algn="ctr" defTabSz="914400" rtl="0" eaLnBrk="1" latinLnBrk="0" hangingPunct="1">
                        <a:lnSpc>
                          <a:spcPct val="1000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a:txBody>
                    <a:bodyPr/>
                    <a:lstStyle/>
                    <a:p>
                      <a:pPr indent="0" algn="ctr">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校內減授時數規定</a:t>
                      </a:r>
                    </a:p>
                    <a:p>
                      <a:pPr indent="0" algn="ctr">
                        <a:lnSpc>
                          <a:spcPct val="100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（請上傳檔案）</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0"/>
                  </a:ext>
                </a:extLst>
              </a:tr>
              <a:tr h="43114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兼任行政職或執行專案計畫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論文指導教授</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教學、研究、服務績效卓著者</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新進或擔任客、講座</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課程安排因素</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申請休假、進修或研究等</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借調或合聘教師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l" defTabSz="914400" rtl="0" eaLnBrk="1" latinLnBrk="0" hangingPunct="1">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1035392">
                <a:tc>
                  <a:txBody>
                    <a:bodyPr/>
                    <a:lstStyle/>
                    <a:p>
                      <a:pPr indent="0" algn="l">
                        <a:lnSpc>
                          <a:spcPct val="1000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l">
                        <a:lnSpc>
                          <a:spcPct val="1000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0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indent="0" algn="l">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indent="0" algn="l">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indent="0" algn="l">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0" algn="l">
                        <a:lnSpc>
                          <a:spcPct val="100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778" marR="657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系統自動加總</a:t>
                      </a: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indent="0" algn="ctr">
                        <a:lnSpc>
                          <a:spcPct val="1000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5778" marR="657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8834308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學校承接產學計畫案件數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3.2.20</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74139" y="1993149"/>
            <a:ext cx="8789339" cy="1754326"/>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定義補充</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承接計畫類別</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【產學合作計畫；委訓計畫】</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等計畫類別</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其他計畫不在此表統計範圍</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634290934"/>
              </p:ext>
            </p:extLst>
          </p:nvPr>
        </p:nvGraphicFramePr>
        <p:xfrm>
          <a:off x="74140" y="850337"/>
          <a:ext cx="8789336" cy="1143000"/>
        </p:xfrm>
        <a:graphic>
          <a:graphicData uri="http://schemas.openxmlformats.org/drawingml/2006/table">
            <a:tbl>
              <a:tblPr firstRow="1" firstCol="1" bandRow="1"/>
              <a:tblGrid>
                <a:gridCol w="1710144">
                  <a:extLst>
                    <a:ext uri="{9D8B030D-6E8A-4147-A177-3AD203B41FA5}">
                      <a16:colId xmlns:a16="http://schemas.microsoft.com/office/drawing/2014/main" xmlns="" val="20000"/>
                    </a:ext>
                  </a:extLst>
                </a:gridCol>
                <a:gridCol w="2096556">
                  <a:extLst>
                    <a:ext uri="{9D8B030D-6E8A-4147-A177-3AD203B41FA5}">
                      <a16:colId xmlns:a16="http://schemas.microsoft.com/office/drawing/2014/main" xmlns="" val="20001"/>
                    </a:ext>
                  </a:extLst>
                </a:gridCol>
                <a:gridCol w="2096556">
                  <a:extLst>
                    <a:ext uri="{9D8B030D-6E8A-4147-A177-3AD203B41FA5}">
                      <a16:colId xmlns:a16="http://schemas.microsoft.com/office/drawing/2014/main" xmlns="" val="20002"/>
                    </a:ext>
                  </a:extLst>
                </a:gridCol>
                <a:gridCol w="1443040">
                  <a:extLst>
                    <a:ext uri="{9D8B030D-6E8A-4147-A177-3AD203B41FA5}">
                      <a16:colId xmlns:a16="http://schemas.microsoft.com/office/drawing/2014/main" xmlns="" val="20003"/>
                    </a:ext>
                  </a:extLst>
                </a:gridCol>
                <a:gridCol w="1443040">
                  <a:extLst>
                    <a:ext uri="{9D8B030D-6E8A-4147-A177-3AD203B41FA5}">
                      <a16:colId xmlns:a16="http://schemas.microsoft.com/office/drawing/2014/main" xmlns="" val="20004"/>
                    </a:ext>
                  </a:extLst>
                </a:gridCol>
              </a:tblGrid>
              <a:tr h="259849">
                <a:tc>
                  <a:txBody>
                    <a:bodyPr/>
                    <a:lstStyle/>
                    <a:p>
                      <a:pPr marL="0" algn="l"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承接計畫類別</a:t>
                      </a:r>
                    </a:p>
                    <a:p>
                      <a:pPr marL="0" algn="l"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承接計畫來源</a:t>
                      </a: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D5D5"/>
                    </a:solidFill>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承接產學合作計畫總件數</a:t>
                      </a:r>
                    </a:p>
                  </a:txBody>
                  <a:tcPr marL="48722" marR="48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承接委訓計畫總件數</a:t>
                      </a:r>
                    </a:p>
                  </a:txBody>
                  <a:tcPr marL="48722" marR="48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48722" marR="487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29924">
                <a:tc rowSpan="3">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a:t>
                      </a: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29924">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a:t>
                      </a: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29924">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a:t>
                      </a: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48722" marR="487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3778172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學校產學合作單位數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3.2.21</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82376" y="1806618"/>
            <a:ext cx="8781101" cy="1754326"/>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定義補充</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計畫類別</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【產學合作計畫；委訓計畫】</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等計畫類別</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其他計畫不在此表統計範圍</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520829775"/>
              </p:ext>
            </p:extLst>
          </p:nvPr>
        </p:nvGraphicFramePr>
        <p:xfrm>
          <a:off x="82377" y="864063"/>
          <a:ext cx="8781101" cy="935230"/>
        </p:xfrm>
        <a:graphic>
          <a:graphicData uri="http://schemas.openxmlformats.org/drawingml/2006/table">
            <a:tbl>
              <a:tblPr firstRow="1" firstCol="1" bandRow="1"/>
              <a:tblGrid>
                <a:gridCol w="1246278">
                  <a:extLst>
                    <a:ext uri="{9D8B030D-6E8A-4147-A177-3AD203B41FA5}">
                      <a16:colId xmlns:a16="http://schemas.microsoft.com/office/drawing/2014/main" xmlns="" val="20000"/>
                    </a:ext>
                  </a:extLst>
                </a:gridCol>
                <a:gridCol w="2063612">
                  <a:extLst>
                    <a:ext uri="{9D8B030D-6E8A-4147-A177-3AD203B41FA5}">
                      <a16:colId xmlns:a16="http://schemas.microsoft.com/office/drawing/2014/main" xmlns="" val="20001"/>
                    </a:ext>
                  </a:extLst>
                </a:gridCol>
                <a:gridCol w="2063612">
                  <a:extLst>
                    <a:ext uri="{9D8B030D-6E8A-4147-A177-3AD203B41FA5}">
                      <a16:colId xmlns:a16="http://schemas.microsoft.com/office/drawing/2014/main" xmlns="" val="20002"/>
                    </a:ext>
                  </a:extLst>
                </a:gridCol>
                <a:gridCol w="2008407">
                  <a:extLst>
                    <a:ext uri="{9D8B030D-6E8A-4147-A177-3AD203B41FA5}">
                      <a16:colId xmlns:a16="http://schemas.microsoft.com/office/drawing/2014/main" xmlns="" val="20003"/>
                    </a:ext>
                  </a:extLst>
                </a:gridCol>
                <a:gridCol w="1399192">
                  <a:extLst>
                    <a:ext uri="{9D8B030D-6E8A-4147-A177-3AD203B41FA5}">
                      <a16:colId xmlns:a16="http://schemas.microsoft.com/office/drawing/2014/main" xmlns="" val="20004"/>
                    </a:ext>
                  </a:extLst>
                </a:gridCol>
              </a:tblGrid>
              <a:tr h="478030">
                <a:tc>
                  <a:txBody>
                    <a:bodyPr/>
                    <a:lstStyle/>
                    <a:p>
                      <a:pPr marL="0" algn="l"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r"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計畫類別</a:t>
                      </a:r>
                    </a:p>
                    <a:p>
                      <a:pPr marL="0" algn="l" defTabSz="914400" rtl="0" eaLnBrk="1" latinLnBrk="0" hangingPunct="1">
                        <a:lnSpc>
                          <a:spcPts val="18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合作對象</a:t>
                      </a: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D5D5"/>
                    </a:solidFill>
                  </a:tcPr>
                </a:tc>
                <a:tc>
                  <a:txBody>
                    <a:bodyPr/>
                    <a:lstStyle/>
                    <a:p>
                      <a:pPr marL="0" algn="l" defTabSz="914400" rtl="0" eaLnBrk="1" latinLnBrk="0" hangingPunct="1">
                        <a:lnSpc>
                          <a:spcPts val="1800"/>
                        </a:lnSpc>
                        <a:spcAft>
                          <a:spcPts val="0"/>
                        </a:spcAft>
                        <a:tabLst>
                          <a:tab pos="180340" algn="l"/>
                        </a:tabLs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產學合作計畫合作單位數</a:t>
                      </a:r>
                    </a:p>
                  </a:txBody>
                  <a:tcPr marL="59754" marR="597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tabLst>
                          <a:tab pos="180340" algn="l"/>
                        </a:tabLs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委訓計畫合作單位數</a:t>
                      </a:r>
                    </a:p>
                  </a:txBody>
                  <a:tcPr marL="59754" marR="597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tabLst>
                          <a:tab pos="180340" algn="l"/>
                        </a:tabLs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tabLst>
                          <a:tab pos="180340" algn="l"/>
                        </a:tabLs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p>
                  </a:txBody>
                  <a:tcPr marL="59754" marR="597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59343">
                <a:tc rowSpan="2">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a:t>
                      </a: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74282">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a:t>
                      </a: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9754" marR="59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6533867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86" y="226382"/>
            <a:ext cx="9137514" cy="498548"/>
          </a:xfrm>
        </p:spPr>
        <p:txBody>
          <a:bodyPr anchor="t">
            <a:noAutofit/>
          </a:bodyPr>
          <a:lstStyle/>
          <a:p>
            <a:pPr algn="l">
              <a:defRPr/>
            </a:pP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各種智慧財產權衍生運用總金額</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2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2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2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a:t>
            </a:r>
            <a:r>
              <a:rPr lang="en-US" altLang="zh-TW" sz="2000" b="1" noProof="0" dirty="0" smtClean="0">
                <a:solidFill>
                  <a:srgbClr val="000000"/>
                </a:solidFill>
                <a:ea typeface="新細明體" panose="02020500000000000000" pitchFamily="18" charset="-120"/>
                <a:cs typeface="Arial" panose="020B0604020202020204" pitchFamily="34" charset="0"/>
              </a:rPr>
              <a:t>.2.22</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41058" y="2097371"/>
            <a:ext cx="8888757" cy="3144451"/>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定義補充</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nSpc>
                <a:spcPts val="3400"/>
              </a:lnSpc>
              <a:buFont typeface="Wingdings" panose="05000000000000000000" pitchFamily="2" charset="2"/>
              <a:buChar char="l"/>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智慧財產權衍生運用金額</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計畫執行期間，若有</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解約或刪減預算</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之情事，以</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變更生效首日所在年度</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為基準，於該年度智慧財產權衍生運用收入中減去解約所損失的經費</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各種經費來源刪減金額按新約定計算</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742950" lvl="1" indent="-285750">
              <a:lnSpc>
                <a:spcPts val="3400"/>
              </a:lnSpc>
              <a:buFont typeface="Wingdings" panose="05000000000000000000" pitchFamily="2" charset="2"/>
              <a:buChar char="l"/>
            </a:pP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如</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109</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廠商與校方簽定契約授權金</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萬，於</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年中止契約前實際入校方帳戶帳金額為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600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萬，即中止契約致減少</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萬收入，則學校本期</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年度</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必須填報減值數，亦即【</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萬元】。</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875076716"/>
              </p:ext>
            </p:extLst>
          </p:nvPr>
        </p:nvGraphicFramePr>
        <p:xfrm>
          <a:off x="41059" y="848500"/>
          <a:ext cx="8814614" cy="1246587"/>
        </p:xfrm>
        <a:graphic>
          <a:graphicData uri="http://schemas.openxmlformats.org/drawingml/2006/table">
            <a:tbl>
              <a:tblPr firstRow="1" firstCol="1" bandRow="1"/>
              <a:tblGrid>
                <a:gridCol w="321406">
                  <a:extLst>
                    <a:ext uri="{9D8B030D-6E8A-4147-A177-3AD203B41FA5}">
                      <a16:colId xmlns:a16="http://schemas.microsoft.com/office/drawing/2014/main" xmlns="" val="20000"/>
                    </a:ext>
                  </a:extLst>
                </a:gridCol>
                <a:gridCol w="626076">
                  <a:extLst>
                    <a:ext uri="{9D8B030D-6E8A-4147-A177-3AD203B41FA5}">
                      <a16:colId xmlns:a16="http://schemas.microsoft.com/office/drawing/2014/main" xmlns="" val="20001"/>
                    </a:ext>
                  </a:extLst>
                </a:gridCol>
                <a:gridCol w="691978">
                  <a:extLst>
                    <a:ext uri="{9D8B030D-6E8A-4147-A177-3AD203B41FA5}">
                      <a16:colId xmlns:a16="http://schemas.microsoft.com/office/drawing/2014/main" xmlns="" val="20002"/>
                    </a:ext>
                  </a:extLst>
                </a:gridCol>
                <a:gridCol w="568411">
                  <a:extLst>
                    <a:ext uri="{9D8B030D-6E8A-4147-A177-3AD203B41FA5}">
                      <a16:colId xmlns:a16="http://schemas.microsoft.com/office/drawing/2014/main" xmlns="" val="20003"/>
                    </a:ext>
                  </a:extLst>
                </a:gridCol>
                <a:gridCol w="593124">
                  <a:extLst>
                    <a:ext uri="{9D8B030D-6E8A-4147-A177-3AD203B41FA5}">
                      <a16:colId xmlns:a16="http://schemas.microsoft.com/office/drawing/2014/main" xmlns="" val="20004"/>
                    </a:ext>
                  </a:extLst>
                </a:gridCol>
                <a:gridCol w="543697">
                  <a:extLst>
                    <a:ext uri="{9D8B030D-6E8A-4147-A177-3AD203B41FA5}">
                      <a16:colId xmlns:a16="http://schemas.microsoft.com/office/drawing/2014/main" xmlns="" val="20005"/>
                    </a:ext>
                  </a:extLst>
                </a:gridCol>
                <a:gridCol w="530240">
                  <a:extLst>
                    <a:ext uri="{9D8B030D-6E8A-4147-A177-3AD203B41FA5}">
                      <a16:colId xmlns:a16="http://schemas.microsoft.com/office/drawing/2014/main" xmlns="" val="20006"/>
                    </a:ext>
                  </a:extLst>
                </a:gridCol>
                <a:gridCol w="853717">
                  <a:extLst>
                    <a:ext uri="{9D8B030D-6E8A-4147-A177-3AD203B41FA5}">
                      <a16:colId xmlns:a16="http://schemas.microsoft.com/office/drawing/2014/main" xmlns="" val="20007"/>
                    </a:ext>
                  </a:extLst>
                </a:gridCol>
                <a:gridCol w="906162">
                  <a:extLst>
                    <a:ext uri="{9D8B030D-6E8A-4147-A177-3AD203B41FA5}">
                      <a16:colId xmlns:a16="http://schemas.microsoft.com/office/drawing/2014/main" xmlns="" val="20008"/>
                    </a:ext>
                  </a:extLst>
                </a:gridCol>
                <a:gridCol w="510746">
                  <a:extLst>
                    <a:ext uri="{9D8B030D-6E8A-4147-A177-3AD203B41FA5}">
                      <a16:colId xmlns:a16="http://schemas.microsoft.com/office/drawing/2014/main" xmlns="" val="20009"/>
                    </a:ext>
                  </a:extLst>
                </a:gridCol>
                <a:gridCol w="559930">
                  <a:extLst>
                    <a:ext uri="{9D8B030D-6E8A-4147-A177-3AD203B41FA5}">
                      <a16:colId xmlns:a16="http://schemas.microsoft.com/office/drawing/2014/main" xmlns="" val="20010"/>
                    </a:ext>
                  </a:extLst>
                </a:gridCol>
                <a:gridCol w="799313">
                  <a:extLst>
                    <a:ext uri="{9D8B030D-6E8A-4147-A177-3AD203B41FA5}">
                      <a16:colId xmlns:a16="http://schemas.microsoft.com/office/drawing/2014/main" xmlns="" val="20011"/>
                    </a:ext>
                  </a:extLst>
                </a:gridCol>
                <a:gridCol w="650790">
                  <a:extLst>
                    <a:ext uri="{9D8B030D-6E8A-4147-A177-3AD203B41FA5}">
                      <a16:colId xmlns:a16="http://schemas.microsoft.com/office/drawing/2014/main" xmlns="" val="20012"/>
                    </a:ext>
                  </a:extLst>
                </a:gridCol>
                <a:gridCol w="659024">
                  <a:extLst>
                    <a:ext uri="{9D8B030D-6E8A-4147-A177-3AD203B41FA5}">
                      <a16:colId xmlns:a16="http://schemas.microsoft.com/office/drawing/2014/main" xmlns="" val="20013"/>
                    </a:ext>
                  </a:extLst>
                </a:gridCol>
              </a:tblGrid>
              <a:tr h="149422">
                <a:tc rowSpan="2">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方式</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hMerge="1">
                  <a:txBody>
                    <a:bodyPr/>
                    <a:lstStyle/>
                    <a:p>
                      <a:endParaRPr lang="zh-TW" altLang="en-US"/>
                    </a:p>
                  </a:txBody>
                  <a:tcPr/>
                </a:tc>
                <a:tc gridSpan="10">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須繳交科發基金</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ctr" defTabSz="914400" rtl="0" eaLnBrk="1" latinLnBrk="0" hangingPunct="1">
                        <a:lnSpc>
                          <a:spcPts val="1200"/>
                        </a:lnSpc>
                        <a:spcAft>
                          <a:spcPts val="0"/>
                        </a:spcAft>
                      </a:pPr>
                      <a:r>
                        <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不須繳交科發基金</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80937">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科技部</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農委會</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內政部</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衛生福利部</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原子能委員會</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中研院</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故宮博物院</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其他部會</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xmlns="" val="10001"/>
                  </a:ext>
                </a:extLst>
              </a:tr>
              <a:tr h="149422">
                <a:tc rowSpan="5">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lnSpc>
                          <a:spcPts val="1200"/>
                        </a:lnSpc>
                        <a:spcAft>
                          <a:spcPts val="0"/>
                        </a:spcAft>
                      </a:pPr>
                      <a:r>
                        <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現金金額</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93690">
                <a:tc vMerge="1">
                  <a:txBody>
                    <a:bodyPr/>
                    <a:lstStyle/>
                    <a:p>
                      <a:endParaRPr lang="zh-TW" altLang="en-US"/>
                    </a:p>
                  </a:txBody>
                  <a:tcPr/>
                </a:tc>
                <a:tc rowSpan="2">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股票</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股數</a:t>
                      </a:r>
                    </a:p>
                  </a:txBody>
                  <a:tcPr marL="57932" marR="5793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05286">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股價</a:t>
                      </a:r>
                    </a:p>
                  </a:txBody>
                  <a:tcPr marL="57932" marR="5793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80937">
                <a:tc vMerge="1">
                  <a:txBody>
                    <a:bodyPr/>
                    <a:lstStyle/>
                    <a:p>
                      <a:endParaRPr lang="zh-TW" altLang="en-US"/>
                    </a:p>
                  </a:txBody>
                  <a:tcPr/>
                </a:tc>
                <a:tc rowSpan="2">
                  <a:txBody>
                    <a:bodyPr/>
                    <a:lstStyle/>
                    <a:p>
                      <a:pPr marL="0" algn="ctr" defTabSz="914400" rtl="0" eaLnBrk="1" latinLnBrk="0" hangingPunct="1">
                        <a:lnSpc>
                          <a:spcPts val="1200"/>
                        </a:lnSpc>
                        <a:spcAft>
                          <a:spcPts val="0"/>
                        </a:spcAft>
                      </a:pPr>
                      <a:r>
                        <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項目說明</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180937">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合計金額</a:t>
                      </a: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7932" marR="579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2640403468"/>
              </p:ext>
            </p:extLst>
          </p:nvPr>
        </p:nvGraphicFramePr>
        <p:xfrm>
          <a:off x="483650" y="5351912"/>
          <a:ext cx="8372022" cy="660400"/>
        </p:xfrm>
        <a:graphic>
          <a:graphicData uri="http://schemas.openxmlformats.org/drawingml/2006/table">
            <a:tbl>
              <a:tblPr firstRow="1" firstCol="1" bandRow="1"/>
              <a:tblGrid>
                <a:gridCol w="3839048"/>
                <a:gridCol w="2195623"/>
                <a:gridCol w="2337351"/>
              </a:tblGrid>
              <a:tr h="173990">
                <a:tc>
                  <a:txBody>
                    <a:bodyPr/>
                    <a:lstStyle/>
                    <a:p>
                      <a:pPr algn="r">
                        <a:lnSpc>
                          <a:spcPts val="15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p>
                      <a:pPr algn="l">
                        <a:lnSpc>
                          <a:spcPts val="15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智慧財產權衍生運用總金額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BCDFF6"/>
                    </a:solidFill>
                  </a:tcPr>
                </a:tc>
                <a:tc>
                  <a:txBody>
                    <a:bodyPr/>
                    <a:lstStyle/>
                    <a:p>
                      <a:pPr algn="ctr">
                        <a:lnSpc>
                          <a:spcPts val="1500"/>
                        </a:lnSpc>
                        <a:spcAft>
                          <a:spcPts val="0"/>
                        </a:spcAft>
                      </a:pPr>
                      <a:r>
                        <a:rPr lang="en-US" sz="1200" b="1"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109</a:t>
                      </a:r>
                      <a:r>
                        <a:rPr lang="zh-TW" sz="1200" b="1"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lnSpc>
                          <a:spcPts val="1500"/>
                        </a:lnSpc>
                        <a:spcAft>
                          <a:spcPts val="0"/>
                        </a:spcAft>
                      </a:pPr>
                      <a:r>
                        <a:rPr lang="en-US" sz="1200" b="1" kern="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r>
              <a:tr h="133350">
                <a:tc>
                  <a:txBody>
                    <a:bodyPr/>
                    <a:lstStyle/>
                    <a:p>
                      <a:pPr algn="ctr">
                        <a:lnSpc>
                          <a:spcPts val="2200"/>
                        </a:lnSpc>
                        <a:spcAft>
                          <a:spcPts val="0"/>
                        </a:spcAft>
                      </a:pP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填報金額</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200"/>
                        </a:lnSpc>
                        <a:spcAft>
                          <a:spcPts val="0"/>
                        </a:spcAft>
                      </a:pPr>
                      <a:r>
                        <a:rPr lang="en-US" sz="1200" b="1"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1000</a:t>
                      </a:r>
                      <a:r>
                        <a:rPr lang="zh-TW" sz="1200" b="1"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萬元</a:t>
                      </a:r>
                      <a:endParaRPr lang="zh-TW" sz="120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200"/>
                        </a:lnSpc>
                        <a:spcAft>
                          <a:spcPts val="0"/>
                        </a:spcAft>
                      </a:pPr>
                      <a:r>
                        <a:rPr lang="en-US"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-400</a:t>
                      </a:r>
                      <a:r>
                        <a:rPr lang="zh-TW" sz="1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萬元</a:t>
                      </a:r>
                      <a:endParaRPr lang="zh-TW" sz="120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79597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66" y="-2064"/>
            <a:ext cx="7094837" cy="609600"/>
          </a:xfrm>
        </p:spPr>
        <p:txBody>
          <a:bodyPr/>
          <a:lstStyle/>
          <a:p>
            <a:pPr algn="l"/>
            <a:r>
              <a:rPr lang="en-US" altLang="zh-TW"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1.2</a:t>
            </a:r>
            <a:r>
              <a:rPr lang="zh-TW" altLang="en-US" sz="4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r>
              <a:rPr lang="en-US" altLang="zh-TW"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grpSp>
        <p:nvGrpSpPr>
          <p:cNvPr id="2" name="群組 1"/>
          <p:cNvGrpSpPr/>
          <p:nvPr/>
        </p:nvGrpSpPr>
        <p:grpSpPr>
          <a:xfrm>
            <a:off x="458553" y="2337310"/>
            <a:ext cx="8201373" cy="3068625"/>
            <a:chOff x="458553" y="2337310"/>
            <a:chExt cx="8201373" cy="3068625"/>
          </a:xfrm>
        </p:grpSpPr>
        <p:sp>
          <p:nvSpPr>
            <p:cNvPr id="6" name="文字方塊 5"/>
            <p:cNvSpPr txBox="1"/>
            <p:nvPr/>
          </p:nvSpPr>
          <p:spPr>
            <a:xfrm>
              <a:off x="458553" y="2974772"/>
              <a:ext cx="2055389" cy="1620957"/>
            </a:xfrm>
            <a:prstGeom prst="rect">
              <a:avLst/>
            </a:prstGeom>
            <a:solidFill>
              <a:srgbClr val="8CC7E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lvl="0">
                <a:lnSpc>
                  <a:spcPts val="2160"/>
                </a:lnSpc>
                <a:spcAft>
                  <a:spcPts val="0"/>
                </a:spcAft>
              </a:pPr>
              <a:r>
                <a:rPr lang="zh-TW" altLang="en-US" sz="18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意見蒐集方式 </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nSpc>
                  <a:spcPct val="150000"/>
                </a:lnSpc>
                <a:spcAft>
                  <a:spcPts val="0"/>
                </a:spcAft>
              </a:pP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說明會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公務電話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公務電子信箱</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p:cNvSpPr txBox="1"/>
            <p:nvPr/>
          </p:nvSpPr>
          <p:spPr>
            <a:xfrm>
              <a:off x="3813081" y="2337310"/>
              <a:ext cx="1633373" cy="800219"/>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lgn="ctr"/>
              <a:endParaRPr lang="en-US" altLang="zh-TW"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立即</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可</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解決</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6801961" y="2337310"/>
              <a:ext cx="1857965" cy="800219"/>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即時處理</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p:cNvSpPr txBox="1"/>
            <p:nvPr/>
          </p:nvSpPr>
          <p:spPr>
            <a:xfrm>
              <a:off x="3813081" y="4267162"/>
              <a:ext cx="1633373" cy="1138773"/>
            </a:xfrm>
            <a:prstGeom prst="rect">
              <a:avLst/>
            </a:prstGeom>
            <a:solidFill>
              <a:srgbClr val="B2DE82"/>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r>
                <a:rPr lang="zh-TW" altLang="en-US"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需</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與應用</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單位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審慎討論</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p:cNvSpPr txBox="1"/>
            <p:nvPr/>
          </p:nvSpPr>
          <p:spPr>
            <a:xfrm>
              <a:off x="6801961" y="4267162"/>
              <a:ext cx="1857965" cy="1138773"/>
            </a:xfrm>
            <a:prstGeom prst="rect">
              <a:avLst/>
            </a:prstGeom>
            <a:solidFill>
              <a:srgbClr val="E3BE9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8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8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定期</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檢討</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每年六、七月</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1" name="向右箭號 10"/>
            <p:cNvSpPr/>
            <p:nvPr/>
          </p:nvSpPr>
          <p:spPr>
            <a:xfrm rot="19516874">
              <a:off x="2642991" y="2883151"/>
              <a:ext cx="995308" cy="50875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2" name="向右箭號 11"/>
            <p:cNvSpPr/>
            <p:nvPr/>
          </p:nvSpPr>
          <p:spPr>
            <a:xfrm rot="2295653">
              <a:off x="2637339" y="4327791"/>
              <a:ext cx="995308" cy="50875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3" name="向右箭號 12"/>
            <p:cNvSpPr/>
            <p:nvPr/>
          </p:nvSpPr>
          <p:spPr>
            <a:xfrm>
              <a:off x="5652408" y="2483040"/>
              <a:ext cx="995308" cy="50875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向右箭號 13"/>
            <p:cNvSpPr/>
            <p:nvPr/>
          </p:nvSpPr>
          <p:spPr>
            <a:xfrm>
              <a:off x="5667120" y="4582169"/>
              <a:ext cx="995308" cy="508758"/>
            </a:xfrm>
            <a:prstGeom prst="rightArrow">
              <a:avLst/>
            </a:prstGeom>
            <a:solidFill>
              <a:schemeClr val="bg1">
                <a:lumMod val="75000"/>
              </a:schemeClr>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39763201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1749" y="226382"/>
            <a:ext cx="9145749" cy="498548"/>
          </a:xfrm>
        </p:spPr>
        <p:txBody>
          <a:bodyPr anchor="t">
            <a:noAutofit/>
          </a:bodyPr>
          <a:lstStyle/>
          <a:p>
            <a:pPr algn="l">
              <a:defRPr/>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18. </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專任教師發表專書</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含創作作品集</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2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2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2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a:t>
            </a:r>
            <a:r>
              <a:rPr lang="en-US" altLang="zh-TW" sz="2000" b="1" noProof="0" dirty="0" smtClean="0">
                <a:solidFill>
                  <a:srgbClr val="000000"/>
                </a:solidFill>
                <a:ea typeface="新細明體" panose="02020500000000000000" pitchFamily="18" charset="-120"/>
                <a:cs typeface="Arial" panose="020B0604020202020204" pitchFamily="34" charset="0"/>
              </a:rPr>
              <a:t>.2.23</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115197" y="2234270"/>
            <a:ext cx="8740476" cy="2708434"/>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定義</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調整</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是否有</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ISBN</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號</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本欄凡勾選【是】請務必填報</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ISBN</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編號，其</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ISBN</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編號填報方式請依「商品類型碼</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群體識別號</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出版者識別號</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書名識別號</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檢查號」之方式填報，</a:t>
            </a:r>
            <a:r>
              <a:rPr lang="zh-TW" altLang="zh-TW" sz="2000"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rPr>
              <a:t>前</a:t>
            </a:r>
            <a:r>
              <a:rPr lang="en-US" altLang="zh-TW" sz="2000"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000"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rPr>
              <a:t>碼固定為</a:t>
            </a:r>
            <a:r>
              <a:rPr lang="en-US" altLang="zh-TW" sz="2000"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rPr>
              <a:t>碼</a:t>
            </a:r>
            <a:r>
              <a:rPr lang="en-US" altLang="zh-TW" sz="2000"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rPr>
              <a:t>碼格式，後面</a:t>
            </a:r>
            <a:r>
              <a:rPr lang="en-US" altLang="zh-TW" sz="2000"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2000"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rPr>
              <a:t>碼則不限制</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輸入格式不受限制，惟</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ISBN</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號仍須以</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13</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碼為填報</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700032706"/>
              </p:ext>
            </p:extLst>
          </p:nvPr>
        </p:nvGraphicFramePr>
        <p:xfrm>
          <a:off x="106961" y="870545"/>
          <a:ext cx="8748712" cy="1363725"/>
        </p:xfrm>
        <a:graphic>
          <a:graphicData uri="http://schemas.openxmlformats.org/drawingml/2006/table">
            <a:tbl>
              <a:tblPr firstRow="1" firstCol="1" bandRow="1"/>
              <a:tblGrid>
                <a:gridCol w="255504">
                  <a:extLst>
                    <a:ext uri="{9D8B030D-6E8A-4147-A177-3AD203B41FA5}">
                      <a16:colId xmlns:a16="http://schemas.microsoft.com/office/drawing/2014/main" xmlns="" val="20000"/>
                    </a:ext>
                  </a:extLst>
                </a:gridCol>
                <a:gridCol w="378940">
                  <a:extLst>
                    <a:ext uri="{9D8B030D-6E8A-4147-A177-3AD203B41FA5}">
                      <a16:colId xmlns:a16="http://schemas.microsoft.com/office/drawing/2014/main" xmlns="" val="20001"/>
                    </a:ext>
                  </a:extLst>
                </a:gridCol>
                <a:gridCol w="395417">
                  <a:extLst>
                    <a:ext uri="{9D8B030D-6E8A-4147-A177-3AD203B41FA5}">
                      <a16:colId xmlns:a16="http://schemas.microsoft.com/office/drawing/2014/main" xmlns="" val="20002"/>
                    </a:ext>
                  </a:extLst>
                </a:gridCol>
                <a:gridCol w="403654">
                  <a:extLst>
                    <a:ext uri="{9D8B030D-6E8A-4147-A177-3AD203B41FA5}">
                      <a16:colId xmlns:a16="http://schemas.microsoft.com/office/drawing/2014/main" xmlns="" val="20003"/>
                    </a:ext>
                  </a:extLst>
                </a:gridCol>
                <a:gridCol w="453081">
                  <a:extLst>
                    <a:ext uri="{9D8B030D-6E8A-4147-A177-3AD203B41FA5}">
                      <a16:colId xmlns:a16="http://schemas.microsoft.com/office/drawing/2014/main" xmlns="" val="20004"/>
                    </a:ext>
                  </a:extLst>
                </a:gridCol>
                <a:gridCol w="683740">
                  <a:extLst>
                    <a:ext uri="{9D8B030D-6E8A-4147-A177-3AD203B41FA5}">
                      <a16:colId xmlns:a16="http://schemas.microsoft.com/office/drawing/2014/main" xmlns="" val="20005"/>
                    </a:ext>
                  </a:extLst>
                </a:gridCol>
                <a:gridCol w="897925">
                  <a:extLst>
                    <a:ext uri="{9D8B030D-6E8A-4147-A177-3AD203B41FA5}">
                      <a16:colId xmlns:a16="http://schemas.microsoft.com/office/drawing/2014/main" xmlns="" val="20006"/>
                    </a:ext>
                  </a:extLst>
                </a:gridCol>
                <a:gridCol w="1491254">
                  <a:extLst>
                    <a:ext uri="{9D8B030D-6E8A-4147-A177-3AD203B41FA5}">
                      <a16:colId xmlns:a16="http://schemas.microsoft.com/office/drawing/2014/main" xmlns="" val="20007"/>
                    </a:ext>
                  </a:extLst>
                </a:gridCol>
                <a:gridCol w="1260183">
                  <a:extLst>
                    <a:ext uri="{9D8B030D-6E8A-4147-A177-3AD203B41FA5}">
                      <a16:colId xmlns:a16="http://schemas.microsoft.com/office/drawing/2014/main" xmlns="" val="20008"/>
                    </a:ext>
                  </a:extLst>
                </a:gridCol>
                <a:gridCol w="930876">
                  <a:extLst>
                    <a:ext uri="{9D8B030D-6E8A-4147-A177-3AD203B41FA5}">
                      <a16:colId xmlns:a16="http://schemas.microsoft.com/office/drawing/2014/main" xmlns="" val="20009"/>
                    </a:ext>
                  </a:extLst>
                </a:gridCol>
                <a:gridCol w="1318054">
                  <a:extLst>
                    <a:ext uri="{9D8B030D-6E8A-4147-A177-3AD203B41FA5}">
                      <a16:colId xmlns:a16="http://schemas.microsoft.com/office/drawing/2014/main" xmlns="" val="20010"/>
                    </a:ext>
                  </a:extLst>
                </a:gridCol>
                <a:gridCol w="280084">
                  <a:extLst>
                    <a:ext uri="{9D8B030D-6E8A-4147-A177-3AD203B41FA5}">
                      <a16:colId xmlns:a16="http://schemas.microsoft.com/office/drawing/2014/main" xmlns="" val="20011"/>
                    </a:ext>
                  </a:extLst>
                </a:gridCol>
              </a:tblGrid>
              <a:tr h="754125">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教師姓名</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專書名稱</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作者順序</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專書類別</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使用語文</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出版社</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發表處所名稱</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是否有</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ISBN</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號</a:t>
                      </a:r>
                    </a:p>
                  </a:txBody>
                  <a:tcPr marL="58175" marR="58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教師是否為通訊作者</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專書是否為跨國</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可複選</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4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108.03</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03301">
                <a:tc>
                  <a:txBody>
                    <a:bodyPr/>
                    <a:lstStyle/>
                    <a:p>
                      <a:pPr algn="l">
                        <a:lnSpc>
                          <a:spcPts val="14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□紙本</a:t>
                      </a:r>
                    </a:p>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□電子書</a:t>
                      </a:r>
                    </a:p>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□中文</a:t>
                      </a:r>
                    </a:p>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□外文</a:t>
                      </a:r>
                    </a:p>
                    <a:p>
                      <a:pPr algn="l">
                        <a:lnSpc>
                          <a:spcPts val="1400"/>
                        </a:lnSpc>
                        <a:spcAft>
                          <a:spcPts val="0"/>
                        </a:spcAft>
                      </a:pP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□中文及外文</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p>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p>
                  </a:txBody>
                  <a:tcPr marL="58175" marR="58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4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跨國合作</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6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大陸港澳合作</a:t>
                      </a: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6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000" b="1" i="0" u="none" strike="noStrike" kern="1200" cap="none" normalizeH="0" baseline="0" dirty="0">
                        <a:ln>
                          <a:noFill/>
                        </a:ln>
                        <a:solidFill>
                          <a:schemeClr val="bg1">
                            <a:lumMod val="50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8175" marR="58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204967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衍生企業</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3.2.24</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73016" y="3164097"/>
            <a:ext cx="8781101" cy="528350"/>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調整</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如下</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2" name="表格 1"/>
          <p:cNvGraphicFramePr>
            <a:graphicFrameLocks noGrp="1"/>
          </p:cNvGraphicFramePr>
          <p:nvPr>
            <p:extLst>
              <p:ext uri="{D42A27DB-BD31-4B8C-83A1-F6EECF244321}">
                <p14:modId xmlns:p14="http://schemas.microsoft.com/office/powerpoint/2010/main" val="4290135985"/>
              </p:ext>
            </p:extLst>
          </p:nvPr>
        </p:nvGraphicFramePr>
        <p:xfrm>
          <a:off x="72394" y="3692302"/>
          <a:ext cx="8781100" cy="899795"/>
        </p:xfrm>
        <a:graphic>
          <a:graphicData uri="http://schemas.openxmlformats.org/drawingml/2006/table">
            <a:tbl>
              <a:tblPr firstRow="1" firstCol="1" bandRow="1"/>
              <a:tblGrid>
                <a:gridCol w="235438">
                  <a:extLst>
                    <a:ext uri="{9D8B030D-6E8A-4147-A177-3AD203B41FA5}">
                      <a16:colId xmlns:a16="http://schemas.microsoft.com/office/drawing/2014/main" xmlns="" val="20000"/>
                    </a:ext>
                  </a:extLst>
                </a:gridCol>
                <a:gridCol w="543697">
                  <a:extLst>
                    <a:ext uri="{9D8B030D-6E8A-4147-A177-3AD203B41FA5}">
                      <a16:colId xmlns:a16="http://schemas.microsoft.com/office/drawing/2014/main" xmlns="" val="20001"/>
                    </a:ext>
                  </a:extLst>
                </a:gridCol>
                <a:gridCol w="873211">
                  <a:extLst>
                    <a:ext uri="{9D8B030D-6E8A-4147-A177-3AD203B41FA5}">
                      <a16:colId xmlns:a16="http://schemas.microsoft.com/office/drawing/2014/main" xmlns="" val="20002"/>
                    </a:ext>
                  </a:extLst>
                </a:gridCol>
                <a:gridCol w="988540">
                  <a:extLst>
                    <a:ext uri="{9D8B030D-6E8A-4147-A177-3AD203B41FA5}">
                      <a16:colId xmlns:a16="http://schemas.microsoft.com/office/drawing/2014/main" xmlns="" val="20003"/>
                    </a:ext>
                  </a:extLst>
                </a:gridCol>
                <a:gridCol w="1548714">
                  <a:extLst>
                    <a:ext uri="{9D8B030D-6E8A-4147-A177-3AD203B41FA5}">
                      <a16:colId xmlns:a16="http://schemas.microsoft.com/office/drawing/2014/main" xmlns="" val="20004"/>
                    </a:ext>
                  </a:extLst>
                </a:gridCol>
                <a:gridCol w="1540476">
                  <a:extLst>
                    <a:ext uri="{9D8B030D-6E8A-4147-A177-3AD203B41FA5}">
                      <a16:colId xmlns:a16="http://schemas.microsoft.com/office/drawing/2014/main" xmlns="" val="20005"/>
                    </a:ext>
                  </a:extLst>
                </a:gridCol>
                <a:gridCol w="1375718">
                  <a:extLst>
                    <a:ext uri="{9D8B030D-6E8A-4147-A177-3AD203B41FA5}">
                      <a16:colId xmlns:a16="http://schemas.microsoft.com/office/drawing/2014/main" xmlns="" val="20006"/>
                    </a:ext>
                  </a:extLst>
                </a:gridCol>
                <a:gridCol w="1675306">
                  <a:extLst>
                    <a:ext uri="{9D8B030D-6E8A-4147-A177-3AD203B41FA5}">
                      <a16:colId xmlns:a16="http://schemas.microsoft.com/office/drawing/2014/main" xmlns="" val="20007"/>
                    </a:ext>
                  </a:extLst>
                </a:gridCol>
              </a:tblGrid>
              <a:tr h="27940">
                <a:tc rowSpan="3">
                  <a:txBody>
                    <a:bodyPr/>
                    <a:lstStyle/>
                    <a:p>
                      <a:pPr marL="0" algn="ctr" defTabSz="914400" rtl="0" eaLnBrk="1" latinLnBrk="0" hangingPunct="1">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衍生企業數</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algn="ctr" defTabSz="914400" rtl="0" eaLnBrk="1" latinLnBrk="0" hangingPunct="1">
                        <a:lnSpc>
                          <a:spcPts val="14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衍生企業資本額組成之學校資源</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投入金額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algn="ctr" defTabSz="914400" rtl="0" eaLnBrk="1" latinLnBrk="0" hangingPunct="1">
                        <a:lnSpc>
                          <a:spcPts val="14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衍生企業回饋學校之總金額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14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衍生企業</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組成</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794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marL="0" algn="ctr" defTabSz="914400" rtl="0" eaLnBrk="1" latinLnBrk="0" hangingPunct="1">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0" algn="ctr" defTabSz="914400" rtl="0" eaLnBrk="1" latinLnBrk="0" hangingPunct="1">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1"/>
                  </a:ext>
                </a:extLst>
              </a:tr>
              <a:tr h="54419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現職為專任教師並兼職公司職務者</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現職為專任教師借調至公司擔任職務者</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在學學生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近</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學年畢業之學生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
        <p:nvSpPr>
          <p:cNvPr id="7" name="矩形 6"/>
          <p:cNvSpPr/>
          <p:nvPr/>
        </p:nvSpPr>
        <p:spPr>
          <a:xfrm>
            <a:off x="72395" y="855841"/>
            <a:ext cx="8781101" cy="478144"/>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欄位調整前</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3" name="表格 2"/>
          <p:cNvGraphicFramePr>
            <a:graphicFrameLocks noGrp="1"/>
          </p:cNvGraphicFramePr>
          <p:nvPr>
            <p:extLst>
              <p:ext uri="{D42A27DB-BD31-4B8C-83A1-F6EECF244321}">
                <p14:modId xmlns:p14="http://schemas.microsoft.com/office/powerpoint/2010/main" val="3706182100"/>
              </p:ext>
            </p:extLst>
          </p:nvPr>
        </p:nvGraphicFramePr>
        <p:xfrm>
          <a:off x="72401" y="1424603"/>
          <a:ext cx="8781096" cy="1362099"/>
        </p:xfrm>
        <a:graphic>
          <a:graphicData uri="http://schemas.openxmlformats.org/drawingml/2006/table">
            <a:tbl>
              <a:tblPr firstRow="1" firstCol="1" bandRow="1"/>
              <a:tblGrid>
                <a:gridCol w="268383">
                  <a:extLst>
                    <a:ext uri="{9D8B030D-6E8A-4147-A177-3AD203B41FA5}">
                      <a16:colId xmlns:a16="http://schemas.microsoft.com/office/drawing/2014/main" xmlns="" val="20000"/>
                    </a:ext>
                  </a:extLst>
                </a:gridCol>
                <a:gridCol w="403654">
                  <a:extLst>
                    <a:ext uri="{9D8B030D-6E8A-4147-A177-3AD203B41FA5}">
                      <a16:colId xmlns:a16="http://schemas.microsoft.com/office/drawing/2014/main" xmlns="" val="20001"/>
                    </a:ext>
                  </a:extLst>
                </a:gridCol>
                <a:gridCol w="378941">
                  <a:extLst>
                    <a:ext uri="{9D8B030D-6E8A-4147-A177-3AD203B41FA5}">
                      <a16:colId xmlns:a16="http://schemas.microsoft.com/office/drawing/2014/main" xmlns="" val="20002"/>
                    </a:ext>
                  </a:extLst>
                </a:gridCol>
                <a:gridCol w="329513">
                  <a:extLst>
                    <a:ext uri="{9D8B030D-6E8A-4147-A177-3AD203B41FA5}">
                      <a16:colId xmlns:a16="http://schemas.microsoft.com/office/drawing/2014/main" xmlns="" val="20003"/>
                    </a:ext>
                  </a:extLst>
                </a:gridCol>
                <a:gridCol w="642552">
                  <a:extLst>
                    <a:ext uri="{9D8B030D-6E8A-4147-A177-3AD203B41FA5}">
                      <a16:colId xmlns:a16="http://schemas.microsoft.com/office/drawing/2014/main" xmlns="" val="20004"/>
                    </a:ext>
                  </a:extLst>
                </a:gridCol>
                <a:gridCol w="972064">
                  <a:extLst>
                    <a:ext uri="{9D8B030D-6E8A-4147-A177-3AD203B41FA5}">
                      <a16:colId xmlns:a16="http://schemas.microsoft.com/office/drawing/2014/main" xmlns="" val="20005"/>
                    </a:ext>
                  </a:extLst>
                </a:gridCol>
                <a:gridCol w="691979">
                  <a:extLst>
                    <a:ext uri="{9D8B030D-6E8A-4147-A177-3AD203B41FA5}">
                      <a16:colId xmlns:a16="http://schemas.microsoft.com/office/drawing/2014/main" xmlns="" val="20006"/>
                    </a:ext>
                  </a:extLst>
                </a:gridCol>
                <a:gridCol w="370702">
                  <a:extLst>
                    <a:ext uri="{9D8B030D-6E8A-4147-A177-3AD203B41FA5}">
                      <a16:colId xmlns:a16="http://schemas.microsoft.com/office/drawing/2014/main" xmlns="" val="20007"/>
                    </a:ext>
                  </a:extLst>
                </a:gridCol>
                <a:gridCol w="354228">
                  <a:extLst>
                    <a:ext uri="{9D8B030D-6E8A-4147-A177-3AD203B41FA5}">
                      <a16:colId xmlns:a16="http://schemas.microsoft.com/office/drawing/2014/main" xmlns="" val="20008"/>
                    </a:ext>
                  </a:extLst>
                </a:gridCol>
                <a:gridCol w="543697">
                  <a:extLst>
                    <a:ext uri="{9D8B030D-6E8A-4147-A177-3AD203B41FA5}">
                      <a16:colId xmlns:a16="http://schemas.microsoft.com/office/drawing/2014/main" xmlns="" val="20009"/>
                    </a:ext>
                  </a:extLst>
                </a:gridCol>
                <a:gridCol w="260990">
                  <a:extLst>
                    <a:ext uri="{9D8B030D-6E8A-4147-A177-3AD203B41FA5}">
                      <a16:colId xmlns:a16="http://schemas.microsoft.com/office/drawing/2014/main" xmlns="" val="20010"/>
                    </a:ext>
                  </a:extLst>
                </a:gridCol>
                <a:gridCol w="279092">
                  <a:extLst>
                    <a:ext uri="{9D8B030D-6E8A-4147-A177-3AD203B41FA5}">
                      <a16:colId xmlns:a16="http://schemas.microsoft.com/office/drawing/2014/main" xmlns="" val="20011"/>
                    </a:ext>
                  </a:extLst>
                </a:gridCol>
                <a:gridCol w="454520">
                  <a:extLst>
                    <a:ext uri="{9D8B030D-6E8A-4147-A177-3AD203B41FA5}">
                      <a16:colId xmlns:a16="http://schemas.microsoft.com/office/drawing/2014/main" xmlns="" val="20012"/>
                    </a:ext>
                  </a:extLst>
                </a:gridCol>
                <a:gridCol w="414649">
                  <a:extLst>
                    <a:ext uri="{9D8B030D-6E8A-4147-A177-3AD203B41FA5}">
                      <a16:colId xmlns:a16="http://schemas.microsoft.com/office/drawing/2014/main" xmlns="" val="20013"/>
                    </a:ext>
                  </a:extLst>
                </a:gridCol>
                <a:gridCol w="510339">
                  <a:extLst>
                    <a:ext uri="{9D8B030D-6E8A-4147-A177-3AD203B41FA5}">
                      <a16:colId xmlns:a16="http://schemas.microsoft.com/office/drawing/2014/main" xmlns="" val="20014"/>
                    </a:ext>
                  </a:extLst>
                </a:gridCol>
                <a:gridCol w="350858">
                  <a:extLst>
                    <a:ext uri="{9D8B030D-6E8A-4147-A177-3AD203B41FA5}">
                      <a16:colId xmlns:a16="http://schemas.microsoft.com/office/drawing/2014/main" xmlns="" val="20015"/>
                    </a:ext>
                  </a:extLst>
                </a:gridCol>
                <a:gridCol w="470468">
                  <a:extLst>
                    <a:ext uri="{9D8B030D-6E8A-4147-A177-3AD203B41FA5}">
                      <a16:colId xmlns:a16="http://schemas.microsoft.com/office/drawing/2014/main" xmlns="" val="20016"/>
                    </a:ext>
                  </a:extLst>
                </a:gridCol>
                <a:gridCol w="303013">
                  <a:extLst>
                    <a:ext uri="{9D8B030D-6E8A-4147-A177-3AD203B41FA5}">
                      <a16:colId xmlns:a16="http://schemas.microsoft.com/office/drawing/2014/main" xmlns="" val="20017"/>
                    </a:ext>
                  </a:extLst>
                </a:gridCol>
                <a:gridCol w="781454">
                  <a:extLst>
                    <a:ext uri="{9D8B030D-6E8A-4147-A177-3AD203B41FA5}">
                      <a16:colId xmlns:a16="http://schemas.microsoft.com/office/drawing/2014/main" xmlns="" val="20018"/>
                    </a:ext>
                  </a:extLst>
                </a:gridCol>
              </a:tblGrid>
              <a:tr h="181613">
                <a:tc rowSpan="3">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公司基本資料</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7">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公司組成人員</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ctr">
                        <a:lnSpc>
                          <a:spcPts val="14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年營業額</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4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資本額組成</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ctr">
                        <a:lnSpc>
                          <a:spcPts val="14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回饋學校之金額</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3">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是否曾進駐育成單位及其進駐期間</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81613">
                <a:tc vMerge="1">
                  <a:txBody>
                    <a:bodyPr/>
                    <a:lstStyle/>
                    <a:p>
                      <a:endParaRPr lang="zh-TW" altLang="en-US"/>
                    </a:p>
                  </a:txBody>
                  <a:tcPr/>
                </a:tc>
                <a:tc rowSpan="2">
                  <a:txBody>
                    <a:bodyPr/>
                    <a:lstStyle/>
                    <a:p>
                      <a:pPr algn="ctr">
                        <a:lnSpc>
                          <a:spcPts val="14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公司名稱</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4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統一編號</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4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成立時間</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4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教師數</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學生數</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row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學校資金投入</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學校技術入股</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非本校資金投入</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技轉金額</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ts val="14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99887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曾任職於學校之專任教師</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現職為專任教師並兼職公司職務者</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現職專任教師借調至公司擔任職務者</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在學學生</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休退學生</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近</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學年畢業之學生</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項目說明</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合計金額</a:t>
                      </a:r>
                    </a:p>
                  </a:txBody>
                  <a:tcPr marL="17428" marR="17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7394252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衍生企業</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3.2.25</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77601" y="1722477"/>
            <a:ext cx="8789337" cy="4729821"/>
          </a:xfrm>
          <a:prstGeom prst="rect">
            <a:avLst/>
          </a:prstGeom>
        </p:spPr>
        <p:txBody>
          <a:bodyPr wrap="square">
            <a:spAutoFit/>
          </a:bodyPr>
          <a:lstStyle/>
          <a:p>
            <a:pPr algn="just">
              <a:lnSpc>
                <a:spcPts val="2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欄位調整</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衍生企業</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統計期間（</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日）新成立登記在案</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之衍生企業總數</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若統計期間內新成立之衍生企業截至</a:t>
            </a:r>
            <a:r>
              <a:rPr lang="en-US"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日已不存在者，請勿列計入。</a:t>
            </a:r>
            <a:endParaRPr lang="en-US" altLang="zh-TW" sz="18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衍生企業資本額組成之學校資源</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投入</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總</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本欄請填報統計期間（</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日）新成立登記在案之衍生企業，其</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資本額係由學校資金投入與學校其他資源投入之總金額</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資金投入：</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學校以「資金」方式投資</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其他資源投入：</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學校若以「技術入股」方式投資之累積作價金額，優先以「認定市場公開價值（以填報當日股價金額）」填報，其次則以股票面值（額）填報</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若學校於統計期間（</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日）有多家新成立登記在案之衍生企業，請填報該等衍生企業之「學校資金投入」及「學校其他資源投入」之資本總金額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929951983"/>
              </p:ext>
            </p:extLst>
          </p:nvPr>
        </p:nvGraphicFramePr>
        <p:xfrm>
          <a:off x="85838" y="856736"/>
          <a:ext cx="8781100" cy="899795"/>
        </p:xfrm>
        <a:graphic>
          <a:graphicData uri="http://schemas.openxmlformats.org/drawingml/2006/table">
            <a:tbl>
              <a:tblPr firstRow="1" firstCol="1" bandRow="1"/>
              <a:tblGrid>
                <a:gridCol w="235438">
                  <a:extLst>
                    <a:ext uri="{9D8B030D-6E8A-4147-A177-3AD203B41FA5}">
                      <a16:colId xmlns:a16="http://schemas.microsoft.com/office/drawing/2014/main" xmlns="" val="20000"/>
                    </a:ext>
                  </a:extLst>
                </a:gridCol>
                <a:gridCol w="543697">
                  <a:extLst>
                    <a:ext uri="{9D8B030D-6E8A-4147-A177-3AD203B41FA5}">
                      <a16:colId xmlns:a16="http://schemas.microsoft.com/office/drawing/2014/main" xmlns="" val="20001"/>
                    </a:ext>
                  </a:extLst>
                </a:gridCol>
                <a:gridCol w="873211">
                  <a:extLst>
                    <a:ext uri="{9D8B030D-6E8A-4147-A177-3AD203B41FA5}">
                      <a16:colId xmlns:a16="http://schemas.microsoft.com/office/drawing/2014/main" xmlns="" val="20002"/>
                    </a:ext>
                  </a:extLst>
                </a:gridCol>
                <a:gridCol w="988540">
                  <a:extLst>
                    <a:ext uri="{9D8B030D-6E8A-4147-A177-3AD203B41FA5}">
                      <a16:colId xmlns:a16="http://schemas.microsoft.com/office/drawing/2014/main" xmlns="" val="20003"/>
                    </a:ext>
                  </a:extLst>
                </a:gridCol>
                <a:gridCol w="1548714">
                  <a:extLst>
                    <a:ext uri="{9D8B030D-6E8A-4147-A177-3AD203B41FA5}">
                      <a16:colId xmlns:a16="http://schemas.microsoft.com/office/drawing/2014/main" xmlns="" val="20004"/>
                    </a:ext>
                  </a:extLst>
                </a:gridCol>
                <a:gridCol w="1540476">
                  <a:extLst>
                    <a:ext uri="{9D8B030D-6E8A-4147-A177-3AD203B41FA5}">
                      <a16:colId xmlns:a16="http://schemas.microsoft.com/office/drawing/2014/main" xmlns="" val="20005"/>
                    </a:ext>
                  </a:extLst>
                </a:gridCol>
                <a:gridCol w="1375718">
                  <a:extLst>
                    <a:ext uri="{9D8B030D-6E8A-4147-A177-3AD203B41FA5}">
                      <a16:colId xmlns:a16="http://schemas.microsoft.com/office/drawing/2014/main" xmlns="" val="20006"/>
                    </a:ext>
                  </a:extLst>
                </a:gridCol>
                <a:gridCol w="1675306">
                  <a:extLst>
                    <a:ext uri="{9D8B030D-6E8A-4147-A177-3AD203B41FA5}">
                      <a16:colId xmlns:a16="http://schemas.microsoft.com/office/drawing/2014/main" xmlns="" val="20007"/>
                    </a:ext>
                  </a:extLst>
                </a:gridCol>
              </a:tblGrid>
              <a:tr h="27940">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衍生企業數</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3">
                  <a:txBody>
                    <a:bodyPr/>
                    <a:lstStyle/>
                    <a:p>
                      <a:pPr marL="0" algn="ctr" defTabSz="914400" rtl="0" eaLnBrk="1" latinLnBrk="0" hangingPunct="1">
                        <a:lnSpc>
                          <a:spcPts val="14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衍生企業資本額組成之學校資源投入</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金額</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3">
                  <a:txBody>
                    <a:bodyPr/>
                    <a:lstStyle/>
                    <a:p>
                      <a:pPr marL="0" algn="l" defTabSz="914400" rtl="0" eaLnBrk="1" latinLnBrk="0" hangingPunct="1">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衍生企業回饋學校之總金額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組成</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794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ctr">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1"/>
                  </a:ext>
                </a:extLst>
              </a:tr>
              <a:tr h="54419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現職為專任教師並兼職公司職務者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現職為專任教師借調至公司擔任職務者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在學學生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學年畢業之學生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2220474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衍生企業</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3.2.26</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77600" y="1738953"/>
            <a:ext cx="8781101" cy="4888518"/>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欄位調整</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lvl="0" indent="-342900">
              <a:lnSpc>
                <a:spcPts val="3400"/>
              </a:lnSpc>
              <a:buFont typeface="Wingdings" panose="05000000000000000000" pitchFamily="2" charset="2"/>
              <a:buChar char="l"/>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衍生企業回饋學校之總金額</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請以「簽約合約生效日」為認列年度基準日，</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公司</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截至</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日依雙方簽訂合約之內容以「股份比例或其他方式（如權利金、衍生利益金）」回饋學校「技轉金額」與「其他金額」之</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總</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額</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ts val="3400"/>
              </a:lnSpc>
              <a:buFont typeface="Wingdings" panose="05000000000000000000" pitchFamily="2" charset="2"/>
              <a:buChar char="l"/>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技轉金額」：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係指合約中述及有關學校技術授權、技術入股等項目可獲得</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公司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回饋</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ts val="3400"/>
              </a:lnSpc>
              <a:buFont typeface="Wingdings" panose="05000000000000000000" pitchFamily="2" charset="2"/>
              <a:buChar char="l"/>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其他金額」：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係指合約中述及「非關學校技術移轉</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公司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回饋</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合計金額」（兩項以上請合計填寫金額）。</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ts val="3400"/>
              </a:lnSpc>
              <a:buFont typeface="Wingdings" panose="05000000000000000000" pitchFamily="2" charset="2"/>
              <a:buChar char="l"/>
            </a:pPr>
            <a:r>
              <a:rPr lang="zh-TW" altLang="zh-TW" sz="20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學校與多間公司簽訂合約，請填寫所有簽訂合約回饋學校「技轉金額」與「其他金額」</a:t>
            </a:r>
            <a:r>
              <a:rPr lang="zh-TW" altLang="zh-TW" sz="20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en-US" sz="20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總</a:t>
            </a:r>
            <a:r>
              <a:rPr lang="zh-TW" altLang="zh-TW" sz="20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endParaRPr lang="en-US" altLang="zh-TW" sz="20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565872723"/>
              </p:ext>
            </p:extLst>
          </p:nvPr>
        </p:nvGraphicFramePr>
        <p:xfrm>
          <a:off x="85838" y="856736"/>
          <a:ext cx="8781100" cy="899795"/>
        </p:xfrm>
        <a:graphic>
          <a:graphicData uri="http://schemas.openxmlformats.org/drawingml/2006/table">
            <a:tbl>
              <a:tblPr firstRow="1" firstCol="1" bandRow="1"/>
              <a:tblGrid>
                <a:gridCol w="235438">
                  <a:extLst>
                    <a:ext uri="{9D8B030D-6E8A-4147-A177-3AD203B41FA5}">
                      <a16:colId xmlns:a16="http://schemas.microsoft.com/office/drawing/2014/main" xmlns="" val="20000"/>
                    </a:ext>
                  </a:extLst>
                </a:gridCol>
                <a:gridCol w="543697">
                  <a:extLst>
                    <a:ext uri="{9D8B030D-6E8A-4147-A177-3AD203B41FA5}">
                      <a16:colId xmlns:a16="http://schemas.microsoft.com/office/drawing/2014/main" xmlns="" val="20001"/>
                    </a:ext>
                  </a:extLst>
                </a:gridCol>
                <a:gridCol w="873211">
                  <a:extLst>
                    <a:ext uri="{9D8B030D-6E8A-4147-A177-3AD203B41FA5}">
                      <a16:colId xmlns:a16="http://schemas.microsoft.com/office/drawing/2014/main" xmlns="" val="20002"/>
                    </a:ext>
                  </a:extLst>
                </a:gridCol>
                <a:gridCol w="988540">
                  <a:extLst>
                    <a:ext uri="{9D8B030D-6E8A-4147-A177-3AD203B41FA5}">
                      <a16:colId xmlns:a16="http://schemas.microsoft.com/office/drawing/2014/main" xmlns="" val="20003"/>
                    </a:ext>
                  </a:extLst>
                </a:gridCol>
                <a:gridCol w="1548714">
                  <a:extLst>
                    <a:ext uri="{9D8B030D-6E8A-4147-A177-3AD203B41FA5}">
                      <a16:colId xmlns:a16="http://schemas.microsoft.com/office/drawing/2014/main" xmlns="" val="20004"/>
                    </a:ext>
                  </a:extLst>
                </a:gridCol>
                <a:gridCol w="1540476">
                  <a:extLst>
                    <a:ext uri="{9D8B030D-6E8A-4147-A177-3AD203B41FA5}">
                      <a16:colId xmlns:a16="http://schemas.microsoft.com/office/drawing/2014/main" xmlns="" val="20005"/>
                    </a:ext>
                  </a:extLst>
                </a:gridCol>
                <a:gridCol w="1375718">
                  <a:extLst>
                    <a:ext uri="{9D8B030D-6E8A-4147-A177-3AD203B41FA5}">
                      <a16:colId xmlns:a16="http://schemas.microsoft.com/office/drawing/2014/main" xmlns="" val="20006"/>
                    </a:ext>
                  </a:extLst>
                </a:gridCol>
                <a:gridCol w="1675306">
                  <a:extLst>
                    <a:ext uri="{9D8B030D-6E8A-4147-A177-3AD203B41FA5}">
                      <a16:colId xmlns:a16="http://schemas.microsoft.com/office/drawing/2014/main" xmlns="" val="20007"/>
                    </a:ext>
                  </a:extLst>
                </a:gridCol>
              </a:tblGrid>
              <a:tr h="27940">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衍生企業數</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衍生企業資本額組成之學校資源投入</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4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衍生企業回饋學校之總金額</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4">
                  <a:txBody>
                    <a:bodyPr/>
                    <a:lstStyle/>
                    <a:p>
                      <a:pPr algn="l">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組成</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794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1"/>
                  </a:ext>
                </a:extLst>
              </a:tr>
              <a:tr h="54419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現職為專任教師並兼職公司職務者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現職為專任教師借調至公司擔任職務者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在學學生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學年畢業之學生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360127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衍生企業</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3.2.27</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77600" y="1755429"/>
            <a:ext cx="8781101" cy="286232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欄位調整</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Clr>
                <a:srgbClr val="000000"/>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合約期間，若有</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解約或刪減金額</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之情事，以</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變更生效首日所在年度</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為基準，於該年度金額中減去解約所損失的金額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Clr>
                <a:srgbClr val="000000"/>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109</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年度已填報</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總金額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500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萬元</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日因</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案解約或刪減新臺幣</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80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萬元，則學校本期</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年度</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必須</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減值數，亦即</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【-80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p>
        </p:txBody>
      </p:sp>
      <p:graphicFrame>
        <p:nvGraphicFramePr>
          <p:cNvPr id="2" name="表格 1"/>
          <p:cNvGraphicFramePr>
            <a:graphicFrameLocks noGrp="1"/>
          </p:cNvGraphicFramePr>
          <p:nvPr>
            <p:extLst>
              <p:ext uri="{D42A27DB-BD31-4B8C-83A1-F6EECF244321}">
                <p14:modId xmlns:p14="http://schemas.microsoft.com/office/powerpoint/2010/main" val="3463645549"/>
              </p:ext>
            </p:extLst>
          </p:nvPr>
        </p:nvGraphicFramePr>
        <p:xfrm>
          <a:off x="85838" y="856736"/>
          <a:ext cx="8781100" cy="899795"/>
        </p:xfrm>
        <a:graphic>
          <a:graphicData uri="http://schemas.openxmlformats.org/drawingml/2006/table">
            <a:tbl>
              <a:tblPr firstRow="1" firstCol="1" bandRow="1"/>
              <a:tblGrid>
                <a:gridCol w="235438">
                  <a:extLst>
                    <a:ext uri="{9D8B030D-6E8A-4147-A177-3AD203B41FA5}">
                      <a16:colId xmlns:a16="http://schemas.microsoft.com/office/drawing/2014/main" xmlns="" val="20000"/>
                    </a:ext>
                  </a:extLst>
                </a:gridCol>
                <a:gridCol w="543697">
                  <a:extLst>
                    <a:ext uri="{9D8B030D-6E8A-4147-A177-3AD203B41FA5}">
                      <a16:colId xmlns:a16="http://schemas.microsoft.com/office/drawing/2014/main" xmlns="" val="20001"/>
                    </a:ext>
                  </a:extLst>
                </a:gridCol>
                <a:gridCol w="873211">
                  <a:extLst>
                    <a:ext uri="{9D8B030D-6E8A-4147-A177-3AD203B41FA5}">
                      <a16:colId xmlns:a16="http://schemas.microsoft.com/office/drawing/2014/main" xmlns="" val="20002"/>
                    </a:ext>
                  </a:extLst>
                </a:gridCol>
                <a:gridCol w="988540">
                  <a:extLst>
                    <a:ext uri="{9D8B030D-6E8A-4147-A177-3AD203B41FA5}">
                      <a16:colId xmlns:a16="http://schemas.microsoft.com/office/drawing/2014/main" xmlns="" val="20003"/>
                    </a:ext>
                  </a:extLst>
                </a:gridCol>
                <a:gridCol w="1548714">
                  <a:extLst>
                    <a:ext uri="{9D8B030D-6E8A-4147-A177-3AD203B41FA5}">
                      <a16:colId xmlns:a16="http://schemas.microsoft.com/office/drawing/2014/main" xmlns="" val="20004"/>
                    </a:ext>
                  </a:extLst>
                </a:gridCol>
                <a:gridCol w="1540476">
                  <a:extLst>
                    <a:ext uri="{9D8B030D-6E8A-4147-A177-3AD203B41FA5}">
                      <a16:colId xmlns:a16="http://schemas.microsoft.com/office/drawing/2014/main" xmlns="" val="20005"/>
                    </a:ext>
                  </a:extLst>
                </a:gridCol>
                <a:gridCol w="1375718">
                  <a:extLst>
                    <a:ext uri="{9D8B030D-6E8A-4147-A177-3AD203B41FA5}">
                      <a16:colId xmlns:a16="http://schemas.microsoft.com/office/drawing/2014/main" xmlns="" val="20006"/>
                    </a:ext>
                  </a:extLst>
                </a:gridCol>
                <a:gridCol w="1675306">
                  <a:extLst>
                    <a:ext uri="{9D8B030D-6E8A-4147-A177-3AD203B41FA5}">
                      <a16:colId xmlns:a16="http://schemas.microsoft.com/office/drawing/2014/main" xmlns="" val="20007"/>
                    </a:ext>
                  </a:extLst>
                </a:gridCol>
              </a:tblGrid>
              <a:tr h="27940">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衍生企業數</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衍生企業資本額組成之學校資源投入</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4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衍生企業回饋學校之總金額</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4">
                  <a:txBody>
                    <a:bodyPr/>
                    <a:lstStyle/>
                    <a:p>
                      <a:pPr algn="l">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組成</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794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1"/>
                  </a:ext>
                </a:extLst>
              </a:tr>
              <a:tr h="54419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現職為專任教師並兼職公司職務者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現職為專任教師借調至公司擔任職務者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在學學生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學年畢業之學生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4037147702"/>
              </p:ext>
            </p:extLst>
          </p:nvPr>
        </p:nvGraphicFramePr>
        <p:xfrm>
          <a:off x="562512" y="4678440"/>
          <a:ext cx="4152900" cy="1219200"/>
        </p:xfrm>
        <a:graphic>
          <a:graphicData uri="http://schemas.openxmlformats.org/drawingml/2006/table">
            <a:tbl>
              <a:tblPr firstRow="1" firstCol="1" bandRow="1"/>
              <a:tblGrid>
                <a:gridCol w="1273810">
                  <a:extLst>
                    <a:ext uri="{9D8B030D-6E8A-4147-A177-3AD203B41FA5}">
                      <a16:colId xmlns:a16="http://schemas.microsoft.com/office/drawing/2014/main" xmlns="" val="20000"/>
                    </a:ext>
                  </a:extLst>
                </a:gridCol>
                <a:gridCol w="1439545">
                  <a:extLst>
                    <a:ext uri="{9D8B030D-6E8A-4147-A177-3AD203B41FA5}">
                      <a16:colId xmlns:a16="http://schemas.microsoft.com/office/drawing/2014/main" xmlns="" val="20001"/>
                    </a:ext>
                  </a:extLst>
                </a:gridCol>
                <a:gridCol w="1439545">
                  <a:extLst>
                    <a:ext uri="{9D8B030D-6E8A-4147-A177-3AD203B41FA5}">
                      <a16:colId xmlns:a16="http://schemas.microsoft.com/office/drawing/2014/main" xmlns="" val="20002"/>
                    </a:ext>
                  </a:extLst>
                </a:gridCol>
              </a:tblGrid>
              <a:tr h="163830">
                <a:tc>
                  <a:txBody>
                    <a:bodyPr/>
                    <a:lstStyle/>
                    <a:p>
                      <a:pPr algn="ctr">
                        <a:spcAft>
                          <a:spcPts val="0"/>
                        </a:spcAft>
                      </a:pPr>
                      <a:r>
                        <a:rPr lang="zh-TW" sz="20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技轉案件</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lang="en-US" sz="20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109</a:t>
                      </a:r>
                      <a:r>
                        <a:rPr lang="zh-TW" sz="20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lang="en-US" sz="2000" b="1" kern="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r>
                        <a:rPr lang="zh-TW" sz="20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xmlns="" val="10000"/>
                  </a:ext>
                </a:extLst>
              </a:tr>
              <a:tr h="49530">
                <a:tc>
                  <a:txBody>
                    <a:bodyPr/>
                    <a:lstStyle/>
                    <a:p>
                      <a:pPr algn="just">
                        <a:spcAft>
                          <a:spcPts val="0"/>
                        </a:spcAft>
                      </a:pPr>
                      <a:r>
                        <a:rPr lang="en-US"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just">
                        <a:spcAft>
                          <a:spcPts val="0"/>
                        </a:spcAft>
                      </a:pPr>
                      <a:r>
                        <a:rPr lang="en-US"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100</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lang="zh-TW" sz="2000" b="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rgbClr val="000000"/>
                      </a:solidFill>
                      <a:prstDash val="solid"/>
                      <a:round/>
                      <a:headEnd type="none" w="med" len="med"/>
                      <a:tailEnd type="none" w="med" len="med"/>
                    </a:lnTlToBr>
                  </a:tcPr>
                </a:tc>
                <a:extLst>
                  <a:ext uri="{0D108BD9-81ED-4DB2-BD59-A6C34878D82A}">
                    <a16:rowId xmlns:a16="http://schemas.microsoft.com/office/drawing/2014/main" xmlns="" val="10001"/>
                  </a:ext>
                </a:extLst>
              </a:tr>
              <a:tr h="44450">
                <a:tc>
                  <a:txBody>
                    <a:bodyPr/>
                    <a:lstStyle/>
                    <a:p>
                      <a:pPr algn="just">
                        <a:spcAft>
                          <a:spcPts val="0"/>
                        </a:spcAft>
                      </a:pPr>
                      <a:r>
                        <a:rPr lang="en-US"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just">
                        <a:spcAft>
                          <a:spcPts val="0"/>
                        </a:spcAft>
                      </a:pPr>
                      <a:r>
                        <a:rPr lang="en-US"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400</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20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刪減</a:t>
                      </a:r>
                      <a:r>
                        <a:rPr lang="en-US" sz="20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80</a:t>
                      </a:r>
                      <a:r>
                        <a:rPr lang="zh-TW" sz="2000" b="0"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33350">
                <a:tc>
                  <a:txBody>
                    <a:bodyPr/>
                    <a:lstStyle/>
                    <a:p>
                      <a:pPr algn="just">
                        <a:spcAft>
                          <a:spcPts val="0"/>
                        </a:spcAft>
                      </a:pP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填報金額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just">
                        <a:spcAft>
                          <a:spcPts val="0"/>
                        </a:spcAft>
                      </a:pPr>
                      <a:r>
                        <a:rPr lang="en-US"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500</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altLang="zh-TW"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80</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2627664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衍生企業</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3.2.28</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77600" y="1944903"/>
            <a:ext cx="8781101" cy="470898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欄位調整</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衍生企業</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組成人員</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統計期間</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新成立登記在案</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之衍生企業</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公司</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組成人員，並依【</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數；</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學生</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數</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等類別</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其總人數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係指公司組成人員受「聘任」為</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現任</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本校（校內）專任教師者（包括教授、副教授、助理教授、講師</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、護理</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教師等），並依</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現職</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為專任教師並兼職公司職務者；現職為專任教師借調至公司擔任職務者</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】等類別</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係</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指擔任</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公司</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職務</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本校學生數，並依【</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在學</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學生；近</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學年畢業</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等類別填報</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726522766"/>
              </p:ext>
            </p:extLst>
          </p:nvPr>
        </p:nvGraphicFramePr>
        <p:xfrm>
          <a:off x="85838" y="856736"/>
          <a:ext cx="8781100" cy="1080001"/>
        </p:xfrm>
        <a:graphic>
          <a:graphicData uri="http://schemas.openxmlformats.org/drawingml/2006/table">
            <a:tbl>
              <a:tblPr firstRow="1" firstCol="1" bandRow="1"/>
              <a:tblGrid>
                <a:gridCol w="235438">
                  <a:extLst>
                    <a:ext uri="{9D8B030D-6E8A-4147-A177-3AD203B41FA5}">
                      <a16:colId xmlns:a16="http://schemas.microsoft.com/office/drawing/2014/main" xmlns="" val="20000"/>
                    </a:ext>
                  </a:extLst>
                </a:gridCol>
                <a:gridCol w="543697">
                  <a:extLst>
                    <a:ext uri="{9D8B030D-6E8A-4147-A177-3AD203B41FA5}">
                      <a16:colId xmlns:a16="http://schemas.microsoft.com/office/drawing/2014/main" xmlns="" val="20001"/>
                    </a:ext>
                  </a:extLst>
                </a:gridCol>
                <a:gridCol w="873211">
                  <a:extLst>
                    <a:ext uri="{9D8B030D-6E8A-4147-A177-3AD203B41FA5}">
                      <a16:colId xmlns:a16="http://schemas.microsoft.com/office/drawing/2014/main" xmlns="" val="20002"/>
                    </a:ext>
                  </a:extLst>
                </a:gridCol>
                <a:gridCol w="988540">
                  <a:extLst>
                    <a:ext uri="{9D8B030D-6E8A-4147-A177-3AD203B41FA5}">
                      <a16:colId xmlns:a16="http://schemas.microsoft.com/office/drawing/2014/main" xmlns="" val="20003"/>
                    </a:ext>
                  </a:extLst>
                </a:gridCol>
                <a:gridCol w="1548714">
                  <a:extLst>
                    <a:ext uri="{9D8B030D-6E8A-4147-A177-3AD203B41FA5}">
                      <a16:colId xmlns:a16="http://schemas.microsoft.com/office/drawing/2014/main" xmlns="" val="20004"/>
                    </a:ext>
                  </a:extLst>
                </a:gridCol>
                <a:gridCol w="1540476">
                  <a:extLst>
                    <a:ext uri="{9D8B030D-6E8A-4147-A177-3AD203B41FA5}">
                      <a16:colId xmlns:a16="http://schemas.microsoft.com/office/drawing/2014/main" xmlns="" val="20005"/>
                    </a:ext>
                  </a:extLst>
                </a:gridCol>
                <a:gridCol w="1375718">
                  <a:extLst>
                    <a:ext uri="{9D8B030D-6E8A-4147-A177-3AD203B41FA5}">
                      <a16:colId xmlns:a16="http://schemas.microsoft.com/office/drawing/2014/main" xmlns="" val="20006"/>
                    </a:ext>
                  </a:extLst>
                </a:gridCol>
                <a:gridCol w="1675306">
                  <a:extLst>
                    <a:ext uri="{9D8B030D-6E8A-4147-A177-3AD203B41FA5}">
                      <a16:colId xmlns:a16="http://schemas.microsoft.com/office/drawing/2014/main" xmlns="" val="20007"/>
                    </a:ext>
                  </a:extLst>
                </a:gridCol>
              </a:tblGrid>
              <a:tr h="213409">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衍生企業數</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衍生企業資本額組成之學校資源投入</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衍生企業回饋學校之總金額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ts val="14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衍生企業</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組成</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1340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grid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extLst>
                  <a:ext uri="{0D108BD9-81ED-4DB2-BD59-A6C34878D82A}">
                    <a16:rowId xmlns:a16="http://schemas.microsoft.com/office/drawing/2014/main" xmlns="" val="10001"/>
                  </a:ext>
                </a:extLst>
              </a:tr>
              <a:tr h="65318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現職為專任教師並兼職公司職務者</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現職為專任教師借調至公司擔任職務者</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在學學生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近</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學年畢業之學生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005492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23.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部門</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3.2.29</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80633" y="3448693"/>
            <a:ext cx="8781101" cy="477054"/>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調整</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如下</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3" name="表格 2"/>
          <p:cNvGraphicFramePr>
            <a:graphicFrameLocks noGrp="1"/>
          </p:cNvGraphicFramePr>
          <p:nvPr>
            <p:extLst>
              <p:ext uri="{D42A27DB-BD31-4B8C-83A1-F6EECF244321}">
                <p14:modId xmlns:p14="http://schemas.microsoft.com/office/powerpoint/2010/main" val="1078699625"/>
              </p:ext>
            </p:extLst>
          </p:nvPr>
        </p:nvGraphicFramePr>
        <p:xfrm>
          <a:off x="222421" y="3955600"/>
          <a:ext cx="8625014" cy="969010"/>
        </p:xfrm>
        <a:graphic>
          <a:graphicData uri="http://schemas.openxmlformats.org/drawingml/2006/table">
            <a:tbl>
              <a:tblPr firstRow="1" firstCol="1" bandRow="1"/>
              <a:tblGrid>
                <a:gridCol w="337752">
                  <a:extLst>
                    <a:ext uri="{9D8B030D-6E8A-4147-A177-3AD203B41FA5}">
                      <a16:colId xmlns:a16="http://schemas.microsoft.com/office/drawing/2014/main" xmlns="" val="20000"/>
                    </a:ext>
                  </a:extLst>
                </a:gridCol>
                <a:gridCol w="1087394">
                  <a:extLst>
                    <a:ext uri="{9D8B030D-6E8A-4147-A177-3AD203B41FA5}">
                      <a16:colId xmlns:a16="http://schemas.microsoft.com/office/drawing/2014/main" xmlns="" val="20001"/>
                    </a:ext>
                  </a:extLst>
                </a:gridCol>
                <a:gridCol w="1054443">
                  <a:extLst>
                    <a:ext uri="{9D8B030D-6E8A-4147-A177-3AD203B41FA5}">
                      <a16:colId xmlns:a16="http://schemas.microsoft.com/office/drawing/2014/main" xmlns="" val="20002"/>
                    </a:ext>
                  </a:extLst>
                </a:gridCol>
                <a:gridCol w="1458097">
                  <a:extLst>
                    <a:ext uri="{9D8B030D-6E8A-4147-A177-3AD203B41FA5}">
                      <a16:colId xmlns:a16="http://schemas.microsoft.com/office/drawing/2014/main" xmlns="" val="20003"/>
                    </a:ext>
                  </a:extLst>
                </a:gridCol>
                <a:gridCol w="1622854">
                  <a:extLst>
                    <a:ext uri="{9D8B030D-6E8A-4147-A177-3AD203B41FA5}">
                      <a16:colId xmlns:a16="http://schemas.microsoft.com/office/drawing/2014/main" xmlns="" val="20004"/>
                    </a:ext>
                  </a:extLst>
                </a:gridCol>
                <a:gridCol w="1351006">
                  <a:extLst>
                    <a:ext uri="{9D8B030D-6E8A-4147-A177-3AD203B41FA5}">
                      <a16:colId xmlns:a16="http://schemas.microsoft.com/office/drawing/2014/main" xmlns="" val="20005"/>
                    </a:ext>
                  </a:extLst>
                </a:gridCol>
                <a:gridCol w="1713468">
                  <a:extLst>
                    <a:ext uri="{9D8B030D-6E8A-4147-A177-3AD203B41FA5}">
                      <a16:colId xmlns:a16="http://schemas.microsoft.com/office/drawing/2014/main" xmlns="" val="20006"/>
                    </a:ext>
                  </a:extLst>
                </a:gridCol>
              </a:tblGrid>
              <a:tr h="30480">
                <a:tc rowSpan="3">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企業新</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事業</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部門</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algn="ctr">
                        <a:lnSpc>
                          <a:spcPts val="14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合作企業新事業部門回饋學校之總金額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合作企業新事業部門組成人員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304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1"/>
                  </a:ext>
                </a:extLst>
              </a:tr>
              <a:tr h="58801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現職為專任教師並兼職合作企業新事業部門職務者</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現職為專任教師借調至合作企業新事業部門擔任職務者</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在學學生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近</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學年畢業之學生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
        <p:nvSpPr>
          <p:cNvPr id="7" name="矩形 6"/>
          <p:cNvSpPr/>
          <p:nvPr/>
        </p:nvSpPr>
        <p:spPr>
          <a:xfrm>
            <a:off x="72395" y="855841"/>
            <a:ext cx="8781101" cy="478144"/>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欄位調整前</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2" name="表格 1"/>
          <p:cNvGraphicFramePr>
            <a:graphicFrameLocks noGrp="1"/>
          </p:cNvGraphicFramePr>
          <p:nvPr>
            <p:extLst>
              <p:ext uri="{D42A27DB-BD31-4B8C-83A1-F6EECF244321}">
                <p14:modId xmlns:p14="http://schemas.microsoft.com/office/powerpoint/2010/main" val="770607779"/>
              </p:ext>
            </p:extLst>
          </p:nvPr>
        </p:nvGraphicFramePr>
        <p:xfrm>
          <a:off x="205946" y="1391651"/>
          <a:ext cx="8641489" cy="1625600"/>
        </p:xfrm>
        <a:graphic>
          <a:graphicData uri="http://schemas.openxmlformats.org/drawingml/2006/table">
            <a:tbl>
              <a:tblPr firstRow="1" firstCol="1" bandRow="1"/>
              <a:tblGrid>
                <a:gridCol w="354227">
                  <a:extLst>
                    <a:ext uri="{9D8B030D-6E8A-4147-A177-3AD203B41FA5}">
                      <a16:colId xmlns:a16="http://schemas.microsoft.com/office/drawing/2014/main" xmlns="" val="20000"/>
                    </a:ext>
                  </a:extLst>
                </a:gridCol>
                <a:gridCol w="576649">
                  <a:extLst>
                    <a:ext uri="{9D8B030D-6E8A-4147-A177-3AD203B41FA5}">
                      <a16:colId xmlns:a16="http://schemas.microsoft.com/office/drawing/2014/main" xmlns="" val="20001"/>
                    </a:ext>
                  </a:extLst>
                </a:gridCol>
                <a:gridCol w="405320">
                  <a:extLst>
                    <a:ext uri="{9D8B030D-6E8A-4147-A177-3AD203B41FA5}">
                      <a16:colId xmlns:a16="http://schemas.microsoft.com/office/drawing/2014/main" xmlns="" val="20002"/>
                    </a:ext>
                  </a:extLst>
                </a:gridCol>
                <a:gridCol w="329026">
                  <a:extLst>
                    <a:ext uri="{9D8B030D-6E8A-4147-A177-3AD203B41FA5}">
                      <a16:colId xmlns:a16="http://schemas.microsoft.com/office/drawing/2014/main" xmlns="" val="20003"/>
                    </a:ext>
                  </a:extLst>
                </a:gridCol>
                <a:gridCol w="1026911">
                  <a:extLst>
                    <a:ext uri="{9D8B030D-6E8A-4147-A177-3AD203B41FA5}">
                      <a16:colId xmlns:a16="http://schemas.microsoft.com/office/drawing/2014/main" xmlns="" val="20004"/>
                    </a:ext>
                  </a:extLst>
                </a:gridCol>
                <a:gridCol w="1026911">
                  <a:extLst>
                    <a:ext uri="{9D8B030D-6E8A-4147-A177-3AD203B41FA5}">
                      <a16:colId xmlns:a16="http://schemas.microsoft.com/office/drawing/2014/main" xmlns="" val="20005"/>
                    </a:ext>
                  </a:extLst>
                </a:gridCol>
                <a:gridCol w="1026394">
                  <a:extLst>
                    <a:ext uri="{9D8B030D-6E8A-4147-A177-3AD203B41FA5}">
                      <a16:colId xmlns:a16="http://schemas.microsoft.com/office/drawing/2014/main" xmlns="" val="20006"/>
                    </a:ext>
                  </a:extLst>
                </a:gridCol>
                <a:gridCol w="366791">
                  <a:extLst>
                    <a:ext uri="{9D8B030D-6E8A-4147-A177-3AD203B41FA5}">
                      <a16:colId xmlns:a16="http://schemas.microsoft.com/office/drawing/2014/main" xmlns="" val="20007"/>
                    </a:ext>
                  </a:extLst>
                </a:gridCol>
                <a:gridCol w="513196">
                  <a:extLst>
                    <a:ext uri="{9D8B030D-6E8A-4147-A177-3AD203B41FA5}">
                      <a16:colId xmlns:a16="http://schemas.microsoft.com/office/drawing/2014/main" xmlns="" val="20008"/>
                    </a:ext>
                  </a:extLst>
                </a:gridCol>
                <a:gridCol w="513196">
                  <a:extLst>
                    <a:ext uri="{9D8B030D-6E8A-4147-A177-3AD203B41FA5}">
                      <a16:colId xmlns:a16="http://schemas.microsoft.com/office/drawing/2014/main" xmlns="" val="20009"/>
                    </a:ext>
                  </a:extLst>
                </a:gridCol>
                <a:gridCol w="294881">
                  <a:extLst>
                    <a:ext uri="{9D8B030D-6E8A-4147-A177-3AD203B41FA5}">
                      <a16:colId xmlns:a16="http://schemas.microsoft.com/office/drawing/2014/main" xmlns="" val="20010"/>
                    </a:ext>
                  </a:extLst>
                </a:gridCol>
                <a:gridCol w="589762">
                  <a:extLst>
                    <a:ext uri="{9D8B030D-6E8A-4147-A177-3AD203B41FA5}">
                      <a16:colId xmlns:a16="http://schemas.microsoft.com/office/drawing/2014/main" xmlns="" val="20011"/>
                    </a:ext>
                  </a:extLst>
                </a:gridCol>
                <a:gridCol w="294881">
                  <a:extLst>
                    <a:ext uri="{9D8B030D-6E8A-4147-A177-3AD203B41FA5}">
                      <a16:colId xmlns:a16="http://schemas.microsoft.com/office/drawing/2014/main" xmlns="" val="20012"/>
                    </a:ext>
                  </a:extLst>
                </a:gridCol>
                <a:gridCol w="366791">
                  <a:extLst>
                    <a:ext uri="{9D8B030D-6E8A-4147-A177-3AD203B41FA5}">
                      <a16:colId xmlns:a16="http://schemas.microsoft.com/office/drawing/2014/main" xmlns="" val="20013"/>
                    </a:ext>
                  </a:extLst>
                </a:gridCol>
                <a:gridCol w="366791">
                  <a:extLst>
                    <a:ext uri="{9D8B030D-6E8A-4147-A177-3AD203B41FA5}">
                      <a16:colId xmlns:a16="http://schemas.microsoft.com/office/drawing/2014/main" xmlns="" val="20014"/>
                    </a:ext>
                  </a:extLst>
                </a:gridCol>
                <a:gridCol w="589762">
                  <a:extLst>
                    <a:ext uri="{9D8B030D-6E8A-4147-A177-3AD203B41FA5}">
                      <a16:colId xmlns:a16="http://schemas.microsoft.com/office/drawing/2014/main" xmlns="" val="20015"/>
                    </a:ext>
                  </a:extLst>
                </a:gridCol>
              </a:tblGrid>
              <a:tr h="354096">
                <a:tc row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合作企業基本資料</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7">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合作企業新事業部門組成人員</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合作企業新事業部門年營業額</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回饋學校之金額</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是否曾進駐育成單位及其進駐期間</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227396">
                <a:tc vMerge="1">
                  <a:txBody>
                    <a:bodyPr/>
                    <a:lstStyle/>
                    <a:p>
                      <a:endParaRPr lang="zh-TW" altLang="en-US"/>
                    </a:p>
                  </a:txBody>
                  <a:tcPr/>
                </a:tc>
                <a:tc rowSpan="2">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合作企業及部門名稱</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統一編號</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部門成立時間</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教師數</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學生數</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rowSpan="2">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技轉金額</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7081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曾任職於學校之專任教師</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現職為專任教師並兼職合作企業新事業部門職務者</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現職為專任教師借調至合作企業新事業部門擔任職務者</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在學學生</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休退學生</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近</a:t>
                      </a: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學年畢業之學生</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項目說明</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合計金額</a:t>
                      </a:r>
                    </a:p>
                  </a:txBody>
                  <a:tcPr marL="15492" marR="15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5703828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23.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部門</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3.2.30</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90813" y="1825835"/>
            <a:ext cx="8781101" cy="372903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欄位調整</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合作企業新事業部門</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總</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本調查之「合作企業新事業部門（</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Spin in</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）」係指該學校師生團隊運用研發成果，與企業共同進行技術商業化開發，成立新事業部門，單純教師持股合作企業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新事業部</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不列計，並於調查期間無解散事實者（</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亦即該合作企業新事業部門於</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日止仍持續運作</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填報統計期間（</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日）新成立之合作企業新事業部門總數</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若統計期間內新成立之合作企業新事業部門截至</a:t>
            </a:r>
            <a:r>
              <a:rPr lang="en-US"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2000" b="1"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日已不存在者，請勿列計</a:t>
            </a:r>
            <a:r>
              <a:rPr lang="zh-TW" altLang="zh-TW"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入</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240310465"/>
              </p:ext>
            </p:extLst>
          </p:nvPr>
        </p:nvGraphicFramePr>
        <p:xfrm>
          <a:off x="98816" y="874648"/>
          <a:ext cx="8748620" cy="969010"/>
        </p:xfrm>
        <a:graphic>
          <a:graphicData uri="http://schemas.openxmlformats.org/drawingml/2006/table">
            <a:tbl>
              <a:tblPr firstRow="1" firstCol="1" bandRow="1"/>
              <a:tblGrid>
                <a:gridCol w="354265">
                  <a:extLst>
                    <a:ext uri="{9D8B030D-6E8A-4147-A177-3AD203B41FA5}">
                      <a16:colId xmlns:a16="http://schemas.microsoft.com/office/drawing/2014/main" xmlns="" val="20000"/>
                    </a:ext>
                  </a:extLst>
                </a:gridCol>
                <a:gridCol w="1194487">
                  <a:extLst>
                    <a:ext uri="{9D8B030D-6E8A-4147-A177-3AD203B41FA5}">
                      <a16:colId xmlns:a16="http://schemas.microsoft.com/office/drawing/2014/main" xmlns="" val="20001"/>
                    </a:ext>
                  </a:extLst>
                </a:gridCol>
                <a:gridCol w="1054443">
                  <a:extLst>
                    <a:ext uri="{9D8B030D-6E8A-4147-A177-3AD203B41FA5}">
                      <a16:colId xmlns:a16="http://schemas.microsoft.com/office/drawing/2014/main" xmlns="" val="20002"/>
                    </a:ext>
                  </a:extLst>
                </a:gridCol>
                <a:gridCol w="1458097">
                  <a:extLst>
                    <a:ext uri="{9D8B030D-6E8A-4147-A177-3AD203B41FA5}">
                      <a16:colId xmlns:a16="http://schemas.microsoft.com/office/drawing/2014/main" xmlns="" val="20003"/>
                    </a:ext>
                  </a:extLst>
                </a:gridCol>
                <a:gridCol w="1622854">
                  <a:extLst>
                    <a:ext uri="{9D8B030D-6E8A-4147-A177-3AD203B41FA5}">
                      <a16:colId xmlns:a16="http://schemas.microsoft.com/office/drawing/2014/main" xmlns="" val="20004"/>
                    </a:ext>
                  </a:extLst>
                </a:gridCol>
                <a:gridCol w="1351006">
                  <a:extLst>
                    <a:ext uri="{9D8B030D-6E8A-4147-A177-3AD203B41FA5}">
                      <a16:colId xmlns:a16="http://schemas.microsoft.com/office/drawing/2014/main" xmlns="" val="20005"/>
                    </a:ext>
                  </a:extLst>
                </a:gridCol>
                <a:gridCol w="1713468">
                  <a:extLst>
                    <a:ext uri="{9D8B030D-6E8A-4147-A177-3AD203B41FA5}">
                      <a16:colId xmlns:a16="http://schemas.microsoft.com/office/drawing/2014/main" xmlns="" val="20006"/>
                    </a:ext>
                  </a:extLst>
                </a:gridCol>
              </a:tblGrid>
              <a:tr h="30480">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ts val="14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合作企業新事業部門</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3">
                  <a:txBody>
                    <a:bodyPr/>
                    <a:lstStyle/>
                    <a:p>
                      <a:pPr algn="l">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合作企業新事業部門回饋學校之總金額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合作企業新事業部門組成人員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304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1"/>
                  </a:ext>
                </a:extLst>
              </a:tr>
              <a:tr h="58801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現職為專任教師並兼職合作企業新事業部門職務者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現職為專任教師借調至合作企業新事業部門擔任職務者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在學學生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學年畢業之學生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494620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23.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部門</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3.2.31</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90813" y="1825835"/>
            <a:ext cx="8781101" cy="4662815"/>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欄位調整</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nSpc>
                <a:spcPct val="150000"/>
              </a:lnSpc>
              <a:buFont typeface="Wingdings" panose="05000000000000000000" pitchFamily="2" charset="2"/>
              <a:buChar char="l"/>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合作</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企業新事業部門回饋學校之總金額</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統計期間（</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日）新成立</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之合作企業新事業部門依雙方簽訂合約內容，以「股份比例或其他方式（如權利金、衍生利益金）」等方式回饋學校之「技轉金額與其他金額」之總計</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，並以「簽約合約生效日」為認列年度基準</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日</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ct val="150000"/>
              </a:lnSpc>
              <a:buFont typeface="Wingdings" panose="05000000000000000000" pitchFamily="2" charset="2"/>
              <a:buChar char="l"/>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「技轉金額」：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係指合約中述及有關學校技術授權、技術入股等項目可獲得</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合作企業新事業部門</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回饋</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ct val="150000"/>
              </a:lnSpc>
              <a:buFont typeface="Wingdings" panose="05000000000000000000" pitchFamily="2" charset="2"/>
              <a:buChar char="l"/>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「其他金額」：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係指合約中述及「非關學校技術移轉」</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合作企業新事業部門</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回饋</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「合計金額」。</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ct val="150000"/>
              </a:lnSpc>
              <a:buFont typeface="Wingdings" panose="05000000000000000000" pitchFamily="2" charset="2"/>
              <a:buChar char="l"/>
            </a:pP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與不同企業共同成立多個合作企業新事業部門，請填寫所有簽訂合約回饋學校「技轉金額」與「其他金額」之金額合計</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917565591"/>
              </p:ext>
            </p:extLst>
          </p:nvPr>
        </p:nvGraphicFramePr>
        <p:xfrm>
          <a:off x="98816" y="874648"/>
          <a:ext cx="8748620" cy="969010"/>
        </p:xfrm>
        <a:graphic>
          <a:graphicData uri="http://schemas.openxmlformats.org/drawingml/2006/table">
            <a:tbl>
              <a:tblPr firstRow="1" firstCol="1" bandRow="1"/>
              <a:tblGrid>
                <a:gridCol w="354265">
                  <a:extLst>
                    <a:ext uri="{9D8B030D-6E8A-4147-A177-3AD203B41FA5}">
                      <a16:colId xmlns:a16="http://schemas.microsoft.com/office/drawing/2014/main" xmlns="" val="20000"/>
                    </a:ext>
                  </a:extLst>
                </a:gridCol>
                <a:gridCol w="1194487">
                  <a:extLst>
                    <a:ext uri="{9D8B030D-6E8A-4147-A177-3AD203B41FA5}">
                      <a16:colId xmlns:a16="http://schemas.microsoft.com/office/drawing/2014/main" xmlns="" val="20001"/>
                    </a:ext>
                  </a:extLst>
                </a:gridCol>
                <a:gridCol w="1054443">
                  <a:extLst>
                    <a:ext uri="{9D8B030D-6E8A-4147-A177-3AD203B41FA5}">
                      <a16:colId xmlns:a16="http://schemas.microsoft.com/office/drawing/2014/main" xmlns="" val="20002"/>
                    </a:ext>
                  </a:extLst>
                </a:gridCol>
                <a:gridCol w="1458097">
                  <a:extLst>
                    <a:ext uri="{9D8B030D-6E8A-4147-A177-3AD203B41FA5}">
                      <a16:colId xmlns:a16="http://schemas.microsoft.com/office/drawing/2014/main" xmlns="" val="20003"/>
                    </a:ext>
                  </a:extLst>
                </a:gridCol>
                <a:gridCol w="1622854">
                  <a:extLst>
                    <a:ext uri="{9D8B030D-6E8A-4147-A177-3AD203B41FA5}">
                      <a16:colId xmlns:a16="http://schemas.microsoft.com/office/drawing/2014/main" xmlns="" val="20004"/>
                    </a:ext>
                  </a:extLst>
                </a:gridCol>
                <a:gridCol w="1351006">
                  <a:extLst>
                    <a:ext uri="{9D8B030D-6E8A-4147-A177-3AD203B41FA5}">
                      <a16:colId xmlns:a16="http://schemas.microsoft.com/office/drawing/2014/main" xmlns="" val="20005"/>
                    </a:ext>
                  </a:extLst>
                </a:gridCol>
                <a:gridCol w="1713468">
                  <a:extLst>
                    <a:ext uri="{9D8B030D-6E8A-4147-A177-3AD203B41FA5}">
                      <a16:colId xmlns:a16="http://schemas.microsoft.com/office/drawing/2014/main" xmlns="" val="20006"/>
                    </a:ext>
                  </a:extLst>
                </a:gridCol>
              </a:tblGrid>
              <a:tr h="30480">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合作企業新事業部門</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algn="ctr">
                        <a:lnSpc>
                          <a:spcPts val="14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合作企業新事業部門回饋學校之總金額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4">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合作企業新事業部門組成人員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304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1"/>
                  </a:ext>
                </a:extLst>
              </a:tr>
              <a:tr h="58801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現職為專任教師並兼職合作企業新事業部門職務者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現職為專任教師借調至合作企業新事業部門擔任職務者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在學學生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學年畢業之學生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20718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23.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部門</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3.2.32</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577278989"/>
              </p:ext>
            </p:extLst>
          </p:nvPr>
        </p:nvGraphicFramePr>
        <p:xfrm>
          <a:off x="98816" y="874648"/>
          <a:ext cx="8748620" cy="969010"/>
        </p:xfrm>
        <a:graphic>
          <a:graphicData uri="http://schemas.openxmlformats.org/drawingml/2006/table">
            <a:tbl>
              <a:tblPr firstRow="1" firstCol="1" bandRow="1"/>
              <a:tblGrid>
                <a:gridCol w="354265">
                  <a:extLst>
                    <a:ext uri="{9D8B030D-6E8A-4147-A177-3AD203B41FA5}">
                      <a16:colId xmlns:a16="http://schemas.microsoft.com/office/drawing/2014/main" xmlns="" val="20000"/>
                    </a:ext>
                  </a:extLst>
                </a:gridCol>
                <a:gridCol w="1194487">
                  <a:extLst>
                    <a:ext uri="{9D8B030D-6E8A-4147-A177-3AD203B41FA5}">
                      <a16:colId xmlns:a16="http://schemas.microsoft.com/office/drawing/2014/main" xmlns="" val="20001"/>
                    </a:ext>
                  </a:extLst>
                </a:gridCol>
                <a:gridCol w="1054443">
                  <a:extLst>
                    <a:ext uri="{9D8B030D-6E8A-4147-A177-3AD203B41FA5}">
                      <a16:colId xmlns:a16="http://schemas.microsoft.com/office/drawing/2014/main" xmlns="" val="20002"/>
                    </a:ext>
                  </a:extLst>
                </a:gridCol>
                <a:gridCol w="1458097">
                  <a:extLst>
                    <a:ext uri="{9D8B030D-6E8A-4147-A177-3AD203B41FA5}">
                      <a16:colId xmlns:a16="http://schemas.microsoft.com/office/drawing/2014/main" xmlns="" val="20003"/>
                    </a:ext>
                  </a:extLst>
                </a:gridCol>
                <a:gridCol w="1622854">
                  <a:extLst>
                    <a:ext uri="{9D8B030D-6E8A-4147-A177-3AD203B41FA5}">
                      <a16:colId xmlns:a16="http://schemas.microsoft.com/office/drawing/2014/main" xmlns="" val="20004"/>
                    </a:ext>
                  </a:extLst>
                </a:gridCol>
                <a:gridCol w="1351006">
                  <a:extLst>
                    <a:ext uri="{9D8B030D-6E8A-4147-A177-3AD203B41FA5}">
                      <a16:colId xmlns:a16="http://schemas.microsoft.com/office/drawing/2014/main" xmlns="" val="20005"/>
                    </a:ext>
                  </a:extLst>
                </a:gridCol>
                <a:gridCol w="1713468">
                  <a:extLst>
                    <a:ext uri="{9D8B030D-6E8A-4147-A177-3AD203B41FA5}">
                      <a16:colId xmlns:a16="http://schemas.microsoft.com/office/drawing/2014/main" xmlns="" val="20006"/>
                    </a:ext>
                  </a:extLst>
                </a:gridCol>
              </a:tblGrid>
              <a:tr h="30480">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合作企業新事業部門</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4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合作企業新事業部門回饋學校之總金額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4">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合作企業新事業部門組成人員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304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1"/>
                  </a:ext>
                </a:extLst>
              </a:tr>
              <a:tr h="58801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現職為專任教師並兼職合作企業新事業部門職務者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現職為專任教師借調至合作企業新事業部門擔任職務者</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在學學生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5</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學年畢業之學生</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
        <p:nvSpPr>
          <p:cNvPr id="7" name="矩形 6"/>
          <p:cNvSpPr/>
          <p:nvPr/>
        </p:nvSpPr>
        <p:spPr>
          <a:xfrm>
            <a:off x="74573" y="1860134"/>
            <a:ext cx="8781101" cy="286232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欄位調整</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Clr>
                <a:srgbClr val="000000"/>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合約期間，若有</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解約或刪減金額</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之情事，以</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變更生效首日所在年度</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為基準，於該年度金額中減去解約所損失的金額</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109</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年度已填報</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總金額</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750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萬元</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案</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00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日因</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案解約或刪減新</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臺幣</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150</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萬</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元，則學校本期</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年度</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必須</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刪減</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值</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，亦即</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【-150</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萬元</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p>
        </p:txBody>
      </p:sp>
      <p:graphicFrame>
        <p:nvGraphicFramePr>
          <p:cNvPr id="8" name="表格 7"/>
          <p:cNvGraphicFramePr>
            <a:graphicFrameLocks noGrp="1"/>
          </p:cNvGraphicFramePr>
          <p:nvPr>
            <p:extLst>
              <p:ext uri="{D42A27DB-BD31-4B8C-83A1-F6EECF244321}">
                <p14:modId xmlns:p14="http://schemas.microsoft.com/office/powerpoint/2010/main" val="3551031821"/>
              </p:ext>
            </p:extLst>
          </p:nvPr>
        </p:nvGraphicFramePr>
        <p:xfrm>
          <a:off x="562512" y="4736107"/>
          <a:ext cx="4152900" cy="1219200"/>
        </p:xfrm>
        <a:graphic>
          <a:graphicData uri="http://schemas.openxmlformats.org/drawingml/2006/table">
            <a:tbl>
              <a:tblPr firstRow="1" firstCol="1" bandRow="1"/>
              <a:tblGrid>
                <a:gridCol w="1273810">
                  <a:extLst>
                    <a:ext uri="{9D8B030D-6E8A-4147-A177-3AD203B41FA5}">
                      <a16:colId xmlns:a16="http://schemas.microsoft.com/office/drawing/2014/main" xmlns="" val="20000"/>
                    </a:ext>
                  </a:extLst>
                </a:gridCol>
                <a:gridCol w="1439545">
                  <a:extLst>
                    <a:ext uri="{9D8B030D-6E8A-4147-A177-3AD203B41FA5}">
                      <a16:colId xmlns:a16="http://schemas.microsoft.com/office/drawing/2014/main" xmlns="" val="20001"/>
                    </a:ext>
                  </a:extLst>
                </a:gridCol>
                <a:gridCol w="1439545">
                  <a:extLst>
                    <a:ext uri="{9D8B030D-6E8A-4147-A177-3AD203B41FA5}">
                      <a16:colId xmlns:a16="http://schemas.microsoft.com/office/drawing/2014/main" xmlns="" val="20002"/>
                    </a:ext>
                  </a:extLst>
                </a:gridCol>
              </a:tblGrid>
              <a:tr h="163830">
                <a:tc>
                  <a:txBody>
                    <a:bodyPr/>
                    <a:lstStyle/>
                    <a:p>
                      <a:pPr algn="ctr">
                        <a:spcAft>
                          <a:spcPts val="0"/>
                        </a:spcAft>
                      </a:pPr>
                      <a:r>
                        <a:rPr lang="zh-TW" sz="20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技轉案件</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lang="en-US" sz="20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109</a:t>
                      </a:r>
                      <a:r>
                        <a:rPr lang="zh-TW" sz="20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lang="en-US" sz="2000" b="1" kern="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r>
                        <a:rPr lang="zh-TW" sz="20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xmlns="" val="10000"/>
                  </a:ext>
                </a:extLst>
              </a:tr>
              <a:tr h="49530">
                <a:tc>
                  <a:txBody>
                    <a:bodyPr/>
                    <a:lstStyle/>
                    <a:p>
                      <a:pPr algn="just">
                        <a:spcAft>
                          <a:spcPts val="0"/>
                        </a:spcAft>
                      </a:pPr>
                      <a:r>
                        <a:rPr lang="en-US"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just">
                        <a:spcAft>
                          <a:spcPts val="0"/>
                        </a:spcAft>
                      </a:pPr>
                      <a:r>
                        <a:rPr lang="en-US" altLang="zh-TW"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lang="en-US"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lang="zh-TW" sz="2000" b="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rgbClr val="000000"/>
                      </a:solidFill>
                      <a:prstDash val="solid"/>
                      <a:round/>
                      <a:headEnd type="none" w="med" len="med"/>
                      <a:tailEnd type="none" w="med" len="med"/>
                    </a:lnTlToBr>
                  </a:tcPr>
                </a:tc>
                <a:extLst>
                  <a:ext uri="{0D108BD9-81ED-4DB2-BD59-A6C34878D82A}">
                    <a16:rowId xmlns:a16="http://schemas.microsoft.com/office/drawing/2014/main" xmlns="" val="10001"/>
                  </a:ext>
                </a:extLst>
              </a:tr>
              <a:tr h="44450">
                <a:tc>
                  <a:txBody>
                    <a:bodyPr/>
                    <a:lstStyle/>
                    <a:p>
                      <a:pPr algn="just">
                        <a:spcAft>
                          <a:spcPts val="0"/>
                        </a:spcAft>
                      </a:pPr>
                      <a:r>
                        <a:rPr lang="en-US"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just">
                        <a:spcAft>
                          <a:spcPts val="0"/>
                        </a:spcAft>
                      </a:pPr>
                      <a:r>
                        <a:rPr lang="en-US" altLang="zh-TW"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lang="en-US"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00</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刪減</a:t>
                      </a:r>
                      <a:r>
                        <a:rPr lang="en-US" altLang="zh-TW"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150</a:t>
                      </a:r>
                      <a:r>
                        <a:rPr lang="zh-TW"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endPar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33350">
                <a:tc>
                  <a:txBody>
                    <a:bodyPr/>
                    <a:lstStyle/>
                    <a:p>
                      <a:pPr algn="just">
                        <a:spcAft>
                          <a:spcPts val="0"/>
                        </a:spcAft>
                      </a:pP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填報金額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just">
                        <a:spcAft>
                          <a:spcPts val="0"/>
                        </a:spcAft>
                      </a:pPr>
                      <a:r>
                        <a:rPr lang="en-US" altLang="zh-TW"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75</a:t>
                      </a:r>
                      <a:r>
                        <a:rPr lang="en-US"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altLang="zh-TW"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r>
                        <a:rPr lang="en-US" sz="2000" b="0"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zh-TW" sz="2000" b="0"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521931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 y="6175"/>
            <a:ext cx="8896864" cy="609600"/>
          </a:xfrm>
        </p:spPr>
        <p:txBody>
          <a:bodyPr/>
          <a:lstStyle/>
          <a:p>
            <a:pPr algn="l"/>
            <a:r>
              <a:rPr lang="en-US" altLang="zh-TW" sz="3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1.3</a:t>
            </a:r>
            <a:r>
              <a:rPr lang="zh-TW" altLang="en-US" sz="3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3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a:t>
            </a:r>
            <a:r>
              <a:rPr lang="zh-TW" altLang="en-US" sz="3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單位</a:t>
            </a:r>
            <a:endParaRPr lang="zh-TW" altLang="en-US"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1176514999"/>
              </p:ext>
            </p:extLst>
          </p:nvPr>
        </p:nvGraphicFramePr>
        <p:xfrm>
          <a:off x="584889" y="872609"/>
          <a:ext cx="8237838" cy="5588919"/>
        </p:xfrm>
        <a:graphic>
          <a:graphicData uri="http://schemas.openxmlformats.org/drawingml/2006/table">
            <a:tbl>
              <a:tblPr/>
              <a:tblGrid>
                <a:gridCol w="1112106">
                  <a:extLst>
                    <a:ext uri="{9D8B030D-6E8A-4147-A177-3AD203B41FA5}">
                      <a16:colId xmlns:a16="http://schemas.microsoft.com/office/drawing/2014/main" xmlns="" val="20000"/>
                    </a:ext>
                  </a:extLst>
                </a:gridCol>
                <a:gridCol w="4967416">
                  <a:extLst>
                    <a:ext uri="{9D8B030D-6E8A-4147-A177-3AD203B41FA5}">
                      <a16:colId xmlns:a16="http://schemas.microsoft.com/office/drawing/2014/main" xmlns="" val="20001"/>
                    </a:ext>
                  </a:extLst>
                </a:gridCol>
                <a:gridCol w="2158316">
                  <a:extLst>
                    <a:ext uri="{9D8B030D-6E8A-4147-A177-3AD203B41FA5}">
                      <a16:colId xmlns:a16="http://schemas.microsoft.com/office/drawing/2014/main" xmlns="" val="20002"/>
                    </a:ext>
                  </a:extLst>
                </a:gridCol>
              </a:tblGrid>
              <a:tr h="367992">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xmlns="" val="10000"/>
                  </a:ext>
                </a:extLst>
              </a:tr>
              <a:tr h="367992">
                <a:tc rowSpan="9">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28492">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endPar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10002"/>
                  </a:ext>
                </a:extLst>
              </a:tr>
              <a:tr h="622923">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產學合作績效評量</a:t>
                      </a:r>
                      <a:endPar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403147597"/>
                  </a:ext>
                </a:extLst>
              </a:tr>
              <a:tr h="630330">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10006"/>
                  </a:ext>
                </a:extLst>
              </a:tr>
              <a:tr h="630330">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630330">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endPar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endPar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10004"/>
                  </a:ext>
                </a:extLst>
              </a:tr>
              <a:tr h="630330">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 </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；研</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endPar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endPar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63033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財</a:t>
                      </a:r>
                      <a:r>
                        <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教育部會計處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3375352416"/>
                  </a:ext>
                </a:extLst>
              </a:tr>
              <a:tr h="63033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EEAB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高教深耕計劃小組</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945220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23.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部門</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3.2.33</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63776102"/>
              </p:ext>
            </p:extLst>
          </p:nvPr>
        </p:nvGraphicFramePr>
        <p:xfrm>
          <a:off x="98816" y="874648"/>
          <a:ext cx="8748620" cy="1080000"/>
        </p:xfrm>
        <a:graphic>
          <a:graphicData uri="http://schemas.openxmlformats.org/drawingml/2006/table">
            <a:tbl>
              <a:tblPr firstRow="1" firstCol="1" bandRow="1"/>
              <a:tblGrid>
                <a:gridCol w="354265">
                  <a:extLst>
                    <a:ext uri="{9D8B030D-6E8A-4147-A177-3AD203B41FA5}">
                      <a16:colId xmlns:a16="http://schemas.microsoft.com/office/drawing/2014/main" xmlns="" val="20000"/>
                    </a:ext>
                  </a:extLst>
                </a:gridCol>
                <a:gridCol w="1194487">
                  <a:extLst>
                    <a:ext uri="{9D8B030D-6E8A-4147-A177-3AD203B41FA5}">
                      <a16:colId xmlns:a16="http://schemas.microsoft.com/office/drawing/2014/main" xmlns="" val="20001"/>
                    </a:ext>
                  </a:extLst>
                </a:gridCol>
                <a:gridCol w="1054443">
                  <a:extLst>
                    <a:ext uri="{9D8B030D-6E8A-4147-A177-3AD203B41FA5}">
                      <a16:colId xmlns:a16="http://schemas.microsoft.com/office/drawing/2014/main" xmlns="" val="20002"/>
                    </a:ext>
                  </a:extLst>
                </a:gridCol>
                <a:gridCol w="1458097">
                  <a:extLst>
                    <a:ext uri="{9D8B030D-6E8A-4147-A177-3AD203B41FA5}">
                      <a16:colId xmlns:a16="http://schemas.microsoft.com/office/drawing/2014/main" xmlns="" val="20003"/>
                    </a:ext>
                  </a:extLst>
                </a:gridCol>
                <a:gridCol w="1622854">
                  <a:extLst>
                    <a:ext uri="{9D8B030D-6E8A-4147-A177-3AD203B41FA5}">
                      <a16:colId xmlns:a16="http://schemas.microsoft.com/office/drawing/2014/main" xmlns="" val="20004"/>
                    </a:ext>
                  </a:extLst>
                </a:gridCol>
                <a:gridCol w="1351006">
                  <a:extLst>
                    <a:ext uri="{9D8B030D-6E8A-4147-A177-3AD203B41FA5}">
                      <a16:colId xmlns:a16="http://schemas.microsoft.com/office/drawing/2014/main" xmlns="" val="20005"/>
                    </a:ext>
                  </a:extLst>
                </a:gridCol>
                <a:gridCol w="1713468">
                  <a:extLst>
                    <a:ext uri="{9D8B030D-6E8A-4147-A177-3AD203B41FA5}">
                      <a16:colId xmlns:a16="http://schemas.microsoft.com/office/drawing/2014/main" xmlns="" val="20006"/>
                    </a:ext>
                  </a:extLst>
                </a:gridCol>
              </a:tblGrid>
              <a:tr h="225158">
                <a:tc rowSpan="3">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合作企業新事業部門</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4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合作企業新事業部門回饋學校之總金額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合作企業新事業部門組成人員</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21371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教師</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gridSpan="2">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extLst>
                  <a:ext uri="{0D108BD9-81ED-4DB2-BD59-A6C34878D82A}">
                    <a16:rowId xmlns:a16="http://schemas.microsoft.com/office/drawing/2014/main" xmlns="" val="10001"/>
                  </a:ext>
                </a:extLst>
              </a:tr>
              <a:tr h="64113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現職為專任教師並兼職合作企業新事業部門職務者</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現職為專任教師借調至合作企業新事業部門擔任職務者</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在學學生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近</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學年畢業之學生</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2"/>
                  </a:ext>
                </a:extLst>
              </a:tr>
            </a:tbl>
          </a:graphicData>
        </a:graphic>
      </p:graphicFrame>
      <p:sp>
        <p:nvSpPr>
          <p:cNvPr id="9" name="矩形 8"/>
          <p:cNvSpPr/>
          <p:nvPr/>
        </p:nvSpPr>
        <p:spPr>
          <a:xfrm>
            <a:off x="77600" y="1968297"/>
            <a:ext cx="8781101" cy="470898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欄位調整</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合作企業新事業部門</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組成人員</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統計期間（</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日）新成立</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合作</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企業新事業部門</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組成</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人員，並依【</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數；</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學生</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數</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等類別</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其總人數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指</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合作企業新事業部門</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組成</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人員受「聘任」為</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現任</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本校（校內）專任教師者（包括教授、副教授、助理教授、講師</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、護理</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教師等），並依【</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現職為專任教師並兼職合作企業新事業部門職務者；現職為專任教師借調至合作企業新事業部門擔任職務者</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】等類別填報</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係指擔任</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合作企業新事業部門職務</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之本校學生數，並依【</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在學</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近</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學年畢業之學生</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】等類別填報</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288654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27.</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學校設置太陽光電發電設備設置</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容量</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dirty="0" smtClean="0">
                <a:solidFill>
                  <a:srgbClr val="000000"/>
                </a:solidFill>
                <a:ea typeface="新細明體" panose="02020500000000000000" pitchFamily="18" charset="-120"/>
                <a:cs typeface="Arial" panose="020B0604020202020204" pitchFamily="34" charset="0"/>
              </a:rPr>
              <a:t>3.2.34</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6" name="矩形 5"/>
          <p:cNvSpPr/>
          <p:nvPr/>
        </p:nvSpPr>
        <p:spPr>
          <a:xfrm>
            <a:off x="69362" y="2667384"/>
            <a:ext cx="8781101" cy="230832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111.03</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定義補充</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設置太陽光電發電設備總設置容量</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err="1">
                <a:solidFill>
                  <a:srgbClr val="000000"/>
                </a:solidFill>
                <a:latin typeface="Arial" panose="020B0604020202020204" pitchFamily="34" charset="0"/>
                <a:ea typeface="微軟正黑體" panose="020B0604030504040204" pitchFamily="34" charset="-120"/>
                <a:cs typeface="Arial" panose="020B0604020202020204" pitchFamily="34" charset="0"/>
              </a:rPr>
              <a:t>kWp</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本表容量請以阿拉伯數字填報，</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可填至四捨五入後小數點第二位</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，若學校尚未設置太陽光電設備，則請填寫「</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0</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」，請勿空白。</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260866842"/>
              </p:ext>
            </p:extLst>
          </p:nvPr>
        </p:nvGraphicFramePr>
        <p:xfrm>
          <a:off x="59250" y="854876"/>
          <a:ext cx="8791213" cy="1818391"/>
        </p:xfrm>
        <a:graphic>
          <a:graphicData uri="http://schemas.openxmlformats.org/drawingml/2006/table">
            <a:tbl>
              <a:tblPr firstRow="1" firstCol="1" bandRow="1"/>
              <a:tblGrid>
                <a:gridCol w="517399">
                  <a:extLst>
                    <a:ext uri="{9D8B030D-6E8A-4147-A177-3AD203B41FA5}">
                      <a16:colId xmlns:a16="http://schemas.microsoft.com/office/drawing/2014/main" xmlns="" val="20000"/>
                    </a:ext>
                  </a:extLst>
                </a:gridCol>
                <a:gridCol w="428367">
                  <a:extLst>
                    <a:ext uri="{9D8B030D-6E8A-4147-A177-3AD203B41FA5}">
                      <a16:colId xmlns:a16="http://schemas.microsoft.com/office/drawing/2014/main" xmlns="" val="20001"/>
                    </a:ext>
                  </a:extLst>
                </a:gridCol>
                <a:gridCol w="667265">
                  <a:extLst>
                    <a:ext uri="{9D8B030D-6E8A-4147-A177-3AD203B41FA5}">
                      <a16:colId xmlns:a16="http://schemas.microsoft.com/office/drawing/2014/main" xmlns="" val="20002"/>
                    </a:ext>
                  </a:extLst>
                </a:gridCol>
                <a:gridCol w="930876">
                  <a:extLst>
                    <a:ext uri="{9D8B030D-6E8A-4147-A177-3AD203B41FA5}">
                      <a16:colId xmlns:a16="http://schemas.microsoft.com/office/drawing/2014/main" xmlns="" val="20003"/>
                    </a:ext>
                  </a:extLst>
                </a:gridCol>
                <a:gridCol w="733167">
                  <a:extLst>
                    <a:ext uri="{9D8B030D-6E8A-4147-A177-3AD203B41FA5}">
                      <a16:colId xmlns:a16="http://schemas.microsoft.com/office/drawing/2014/main" xmlns="" val="20004"/>
                    </a:ext>
                  </a:extLst>
                </a:gridCol>
                <a:gridCol w="1828800">
                  <a:extLst>
                    <a:ext uri="{9D8B030D-6E8A-4147-A177-3AD203B41FA5}">
                      <a16:colId xmlns:a16="http://schemas.microsoft.com/office/drawing/2014/main" xmlns="" val="20005"/>
                    </a:ext>
                  </a:extLst>
                </a:gridCol>
                <a:gridCol w="2174790">
                  <a:extLst>
                    <a:ext uri="{9D8B030D-6E8A-4147-A177-3AD203B41FA5}">
                      <a16:colId xmlns:a16="http://schemas.microsoft.com/office/drawing/2014/main" xmlns="" val="20006"/>
                    </a:ext>
                  </a:extLst>
                </a:gridCol>
                <a:gridCol w="1510549">
                  <a:extLst>
                    <a:ext uri="{9D8B030D-6E8A-4147-A177-3AD203B41FA5}">
                      <a16:colId xmlns:a16="http://schemas.microsoft.com/office/drawing/2014/main" xmlns="" val="20007"/>
                    </a:ext>
                  </a:extLst>
                </a:gridCol>
              </a:tblGrid>
              <a:tr h="223484">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341" marR="603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341" marR="603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校區名稱</a:t>
                      </a:r>
                    </a:p>
                  </a:txBody>
                  <a:tcPr marL="60341" marR="603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校區別</a:t>
                      </a:r>
                    </a:p>
                  </a:txBody>
                  <a:tcPr marL="60341" marR="603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0341" marR="603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設置太陽光電發電設備總設置容量</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err="1">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kWp</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0341" marR="603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rowSpan="2">
                  <a:txBody>
                    <a:bodyPr/>
                    <a:lstStyle/>
                    <a:p>
                      <a:pPr algn="l">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0341" marR="603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7045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已運作，累積至今之總容量</a:t>
                      </a:r>
                    </a:p>
                  </a:txBody>
                  <a:tcPr marL="60341" marR="603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尚未運作或未完成併聯發電者之預計設置容量</a:t>
                      </a:r>
                    </a:p>
                  </a:txBody>
                  <a:tcPr marL="60341" marR="603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xmlns="" val="10001"/>
                  </a:ext>
                </a:extLst>
              </a:tr>
              <a:tr h="893938">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341" marR="60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341" marR="60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341" marR="60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校本部</a:t>
                      </a:r>
                    </a:p>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分部</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分校</a:t>
                      </a:r>
                    </a:p>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a:t>
                      </a:r>
                    </a:p>
                  </a:txBody>
                  <a:tcPr marL="60341" marR="60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341" marR="60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341" marR="60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341" marR="60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341" marR="603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6579156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gray">
          <a:xfrm>
            <a:off x="494269" y="1029729"/>
            <a:ext cx="8538524" cy="1753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en-US" altLang="zh-TW"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下期表冊</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異動</a:t>
            </a:r>
            <a:r>
              <a:rPr lang="zh-TW" altLang="en-US"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預告</a:t>
            </a:r>
            <a:endPar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smtClean="0">
                <a:solidFill>
                  <a:srgbClr val="000000"/>
                </a:solidFill>
                <a:latin typeface="微軟正黑體" panose="020B0604030504040204" pitchFamily="34" charset="-120"/>
                <a:ea typeface="微軟正黑體" panose="020B0604030504040204" pitchFamily="34" charset="-120"/>
                <a:cs typeface="華康中圓體"/>
              </a:rPr>
              <a:t>大學校院校務資料庫</a:t>
            </a:r>
            <a:endParaRPr lang="zh-TW" altLang="en-US" b="1" dirty="0">
              <a:solidFill>
                <a:srgbClr val="000000"/>
              </a:solidFill>
              <a:latin typeface="微軟正黑體" panose="020B0604030504040204" pitchFamily="34" charset="-120"/>
              <a:ea typeface="微軟正黑體" panose="020B0604030504040204" pitchFamily="34" charset="-120"/>
              <a:cs typeface="華康中圓體"/>
            </a:endParaRPr>
          </a:p>
        </p:txBody>
      </p:sp>
      <p:sp>
        <p:nvSpPr>
          <p:cNvPr id="9"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smtClean="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endPar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endParaRPr>
          </a:p>
        </p:txBody>
      </p:sp>
    </p:spTree>
    <p:extLst>
      <p:ext uri="{BB962C8B-B14F-4D97-AF65-F5344CB8AC3E}">
        <p14:creationId xmlns:p14="http://schemas.microsoft.com/office/powerpoint/2010/main" val="2220308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smtClean="0">
                <a:ln>
                  <a:noFill/>
                </a:ln>
                <a:solidFill>
                  <a:srgbClr val="000000"/>
                </a:solidFill>
                <a:effectLst/>
                <a:uLnTx/>
                <a:uFillTx/>
                <a:ea typeface="新細明體" panose="02020500000000000000" pitchFamily="18" charset="-120"/>
                <a:cs typeface="Arial" panose="020B0604020202020204" pitchFamily="34" charset="0"/>
              </a:rPr>
              <a:t>4.1</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10-1.</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學生實習之經費來源</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048609518"/>
              </p:ext>
            </p:extLst>
          </p:nvPr>
        </p:nvGraphicFramePr>
        <p:xfrm>
          <a:off x="62112" y="864974"/>
          <a:ext cx="8785326" cy="2794000"/>
        </p:xfrm>
        <a:graphic>
          <a:graphicData uri="http://schemas.openxmlformats.org/drawingml/2006/table">
            <a:tbl>
              <a:tblPr firstRow="1" firstCol="1" bandRow="1"/>
              <a:tblGrid>
                <a:gridCol w="560669">
                  <a:extLst>
                    <a:ext uri="{9D8B030D-6E8A-4147-A177-3AD203B41FA5}">
                      <a16:colId xmlns:a16="http://schemas.microsoft.com/office/drawing/2014/main" xmlns="" val="20000"/>
                    </a:ext>
                  </a:extLst>
                </a:gridCol>
                <a:gridCol w="319898">
                  <a:extLst>
                    <a:ext uri="{9D8B030D-6E8A-4147-A177-3AD203B41FA5}">
                      <a16:colId xmlns:a16="http://schemas.microsoft.com/office/drawing/2014/main" xmlns="" val="20001"/>
                    </a:ext>
                  </a:extLst>
                </a:gridCol>
                <a:gridCol w="319898">
                  <a:extLst>
                    <a:ext uri="{9D8B030D-6E8A-4147-A177-3AD203B41FA5}">
                      <a16:colId xmlns:a16="http://schemas.microsoft.com/office/drawing/2014/main" xmlns="" val="20002"/>
                    </a:ext>
                  </a:extLst>
                </a:gridCol>
                <a:gridCol w="240206">
                  <a:extLst>
                    <a:ext uri="{9D8B030D-6E8A-4147-A177-3AD203B41FA5}">
                      <a16:colId xmlns:a16="http://schemas.microsoft.com/office/drawing/2014/main" xmlns="" val="20003"/>
                    </a:ext>
                  </a:extLst>
                </a:gridCol>
                <a:gridCol w="881133">
                  <a:extLst>
                    <a:ext uri="{9D8B030D-6E8A-4147-A177-3AD203B41FA5}">
                      <a16:colId xmlns:a16="http://schemas.microsoft.com/office/drawing/2014/main" xmlns="" val="20004"/>
                    </a:ext>
                  </a:extLst>
                </a:gridCol>
                <a:gridCol w="240206">
                  <a:extLst>
                    <a:ext uri="{9D8B030D-6E8A-4147-A177-3AD203B41FA5}">
                      <a16:colId xmlns:a16="http://schemas.microsoft.com/office/drawing/2014/main" xmlns="" val="20005"/>
                    </a:ext>
                  </a:extLst>
                </a:gridCol>
                <a:gridCol w="949521">
                  <a:extLst>
                    <a:ext uri="{9D8B030D-6E8A-4147-A177-3AD203B41FA5}">
                      <a16:colId xmlns:a16="http://schemas.microsoft.com/office/drawing/2014/main" xmlns="" val="20006"/>
                    </a:ext>
                  </a:extLst>
                </a:gridCol>
                <a:gridCol w="400720">
                  <a:extLst>
                    <a:ext uri="{9D8B030D-6E8A-4147-A177-3AD203B41FA5}">
                      <a16:colId xmlns:a16="http://schemas.microsoft.com/office/drawing/2014/main" xmlns="" val="20007"/>
                    </a:ext>
                  </a:extLst>
                </a:gridCol>
                <a:gridCol w="560669">
                  <a:extLst>
                    <a:ext uri="{9D8B030D-6E8A-4147-A177-3AD203B41FA5}">
                      <a16:colId xmlns:a16="http://schemas.microsoft.com/office/drawing/2014/main" xmlns="" val="20008"/>
                    </a:ext>
                  </a:extLst>
                </a:gridCol>
                <a:gridCol w="480978">
                  <a:extLst>
                    <a:ext uri="{9D8B030D-6E8A-4147-A177-3AD203B41FA5}">
                      <a16:colId xmlns:a16="http://schemas.microsoft.com/office/drawing/2014/main" xmlns="" val="20009"/>
                    </a:ext>
                  </a:extLst>
                </a:gridCol>
                <a:gridCol w="322158">
                  <a:extLst>
                    <a:ext uri="{9D8B030D-6E8A-4147-A177-3AD203B41FA5}">
                      <a16:colId xmlns:a16="http://schemas.microsoft.com/office/drawing/2014/main" xmlns="" val="20010"/>
                    </a:ext>
                  </a:extLst>
                </a:gridCol>
                <a:gridCol w="240206">
                  <a:extLst>
                    <a:ext uri="{9D8B030D-6E8A-4147-A177-3AD203B41FA5}">
                      <a16:colId xmlns:a16="http://schemas.microsoft.com/office/drawing/2014/main" xmlns="" val="20011"/>
                    </a:ext>
                  </a:extLst>
                </a:gridCol>
                <a:gridCol w="480413">
                  <a:extLst>
                    <a:ext uri="{9D8B030D-6E8A-4147-A177-3AD203B41FA5}">
                      <a16:colId xmlns:a16="http://schemas.microsoft.com/office/drawing/2014/main" xmlns="" val="20012"/>
                    </a:ext>
                  </a:extLst>
                </a:gridCol>
                <a:gridCol w="480413">
                  <a:extLst>
                    <a:ext uri="{9D8B030D-6E8A-4147-A177-3AD203B41FA5}">
                      <a16:colId xmlns:a16="http://schemas.microsoft.com/office/drawing/2014/main" xmlns="" val="20013"/>
                    </a:ext>
                  </a:extLst>
                </a:gridCol>
                <a:gridCol w="400720">
                  <a:extLst>
                    <a:ext uri="{9D8B030D-6E8A-4147-A177-3AD203B41FA5}">
                      <a16:colId xmlns:a16="http://schemas.microsoft.com/office/drawing/2014/main" xmlns="" val="20014"/>
                    </a:ext>
                  </a:extLst>
                </a:gridCol>
                <a:gridCol w="400720">
                  <a:extLst>
                    <a:ext uri="{9D8B030D-6E8A-4147-A177-3AD203B41FA5}">
                      <a16:colId xmlns:a16="http://schemas.microsoft.com/office/drawing/2014/main" xmlns="" val="20015"/>
                    </a:ext>
                  </a:extLst>
                </a:gridCol>
                <a:gridCol w="322158">
                  <a:extLst>
                    <a:ext uri="{9D8B030D-6E8A-4147-A177-3AD203B41FA5}">
                      <a16:colId xmlns:a16="http://schemas.microsoft.com/office/drawing/2014/main" xmlns="" val="20016"/>
                    </a:ext>
                  </a:extLst>
                </a:gridCol>
                <a:gridCol w="400155">
                  <a:extLst>
                    <a:ext uri="{9D8B030D-6E8A-4147-A177-3AD203B41FA5}">
                      <a16:colId xmlns:a16="http://schemas.microsoft.com/office/drawing/2014/main" xmlns="" val="20017"/>
                    </a:ext>
                  </a:extLst>
                </a:gridCol>
                <a:gridCol w="400155">
                  <a:extLst>
                    <a:ext uri="{9D8B030D-6E8A-4147-A177-3AD203B41FA5}">
                      <a16:colId xmlns:a16="http://schemas.microsoft.com/office/drawing/2014/main" xmlns="" val="20018"/>
                    </a:ext>
                  </a:extLst>
                </a:gridCol>
                <a:gridCol w="384330">
                  <a:extLst>
                    <a:ext uri="{9D8B030D-6E8A-4147-A177-3AD203B41FA5}">
                      <a16:colId xmlns:a16="http://schemas.microsoft.com/office/drawing/2014/main" xmlns="" val="20019"/>
                    </a:ext>
                  </a:extLst>
                </a:gridCol>
              </a:tblGrid>
              <a:tr h="166250">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實習屬性</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實習時間</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2">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學生實習主要經費來源人數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4">
                  <a:txBody>
                    <a:bodyPr/>
                    <a:lstStyle/>
                    <a:p>
                      <a:pPr marL="0" algn="ctr"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6625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5">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其他政府部門補助</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國內民間單位</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境外政府或民間單位</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學校自有資金</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無經費補助</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extLst>
                  <a:ext uri="{0D108BD9-81ED-4DB2-BD59-A6C34878D82A}">
                    <a16:rowId xmlns:a16="http://schemas.microsoft.com/office/drawing/2014/main" xmlns="" val="10001"/>
                  </a:ext>
                </a:extLst>
              </a:tr>
              <a:tr h="19014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高等教育深耕計畫</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新南向計畫</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學海築夢</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其他計畫</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2"/>
                  </a:ext>
                </a:extLst>
              </a:tr>
              <a:tr h="47485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個別型學校</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學海築夢</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3"/>
                  </a:ext>
                </a:extLst>
              </a:tr>
              <a:tr h="831252">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□必修＿學分</a:t>
                      </a:r>
                    </a:p>
                    <a:p>
                      <a:pPr marL="0" algn="l"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□選修＿學分</a:t>
                      </a:r>
                    </a:p>
                    <a:p>
                      <a:pPr marL="0" indent="-160020" algn="l" defTabSz="914400" rtl="0" eaLnBrk="1" latinLnBrk="0" hangingPunct="1">
                        <a:lnSpc>
                          <a:spcPts val="20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□畢業條件</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700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□全學年</a:t>
                      </a:r>
                    </a:p>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□寒假實習</a:t>
                      </a:r>
                    </a:p>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□暑假實習</a:t>
                      </a:r>
                    </a:p>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□單一學期實習</a:t>
                      </a:r>
                    </a:p>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□學期期間實習</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應與學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一致</a:t>
                      </a: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6110" marR="561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8" name="Rectangle 2"/>
          <p:cNvSpPr txBox="1">
            <a:spLocks noChangeArrowheads="1"/>
          </p:cNvSpPr>
          <p:nvPr/>
        </p:nvSpPr>
        <p:spPr bwMode="black">
          <a:xfrm>
            <a:off x="64157" y="3663439"/>
            <a:ext cx="439634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Font typeface="Wingdings" panose="05000000000000000000" pitchFamily="2" charset="2"/>
              <a:buChar char="l"/>
            </a:pPr>
            <a:r>
              <a:rPr lang="zh-TW" altLang="en-US" sz="3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本表</a:t>
            </a:r>
            <a:r>
              <a:rPr lang="zh-TW" altLang="en-US" sz="3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自</a:t>
            </a:r>
            <a:r>
              <a:rPr lang="en-US" altLang="zh-TW" sz="3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3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期起刪除。</a:t>
            </a:r>
            <a:endParaRPr lang="zh-TW" altLang="en-US" sz="30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02639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smtClean="0">
                <a:ln>
                  <a:noFill/>
                </a:ln>
                <a:solidFill>
                  <a:srgbClr val="000000"/>
                </a:solidFill>
                <a:effectLst/>
                <a:uLnTx/>
                <a:uFillTx/>
                <a:ea typeface="新細明體" panose="02020500000000000000" pitchFamily="18" charset="-120"/>
                <a:cs typeface="Arial" panose="020B0604020202020204" pitchFamily="34" charset="0"/>
              </a:rPr>
              <a:t>4.2</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10-2.</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實習機構及權益保障</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020" y="1909494"/>
            <a:ext cx="8917226" cy="4580741"/>
          </a:xfrm>
          <a:prstGeom prst="rect">
            <a:avLst/>
          </a:prstGeom>
        </p:spPr>
        <p:txBody>
          <a:bodyPr wrap="square">
            <a:spAutoFit/>
          </a:bodyPr>
          <a:lstStyle/>
          <a:p>
            <a:pPr algn="just">
              <a:lnSpc>
                <a:spcPts val="2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異動</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欄位</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投保情形項</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下之「有投保」、「未投保」兩</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個</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欄位，自</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期起</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異</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動為</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個選項。</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just">
              <a:lnSpc>
                <a:spcPts val="12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just">
              <a:lnSpc>
                <a:spcPts val="2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投保</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請填報學校安排學生實習時，</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依「勞工保險或大專校院校外實習學生團體保險」等相關規定</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，辦理</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僅</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勞保；</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僅</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校外</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實習保險</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前揭</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種</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保險皆有</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；無</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辦理</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相關</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保險】等類之實習學生之投保情形：</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僅</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勞保</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：係指學生於實習期間，</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「僅」投保「勞工保險</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之人次。</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僅校外實習保險</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：係指學生於實習期間，</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「僅」投保「大專校院校外實習學生團體保險</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之人次。</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前揭</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種保險皆有</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係指學生於實習期間，</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同時投保「勞工保險」和「大專校院校外實習學生團體保險</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之人次。</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無</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辦理</a:t>
            </a: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相關</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保險</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係指學生於實習期間，</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「未」投保「勞工保險」和「大專校院校外實習學生團體保險</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任</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一種</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保險</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之人次。</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241454535"/>
              </p:ext>
            </p:extLst>
          </p:nvPr>
        </p:nvGraphicFramePr>
        <p:xfrm>
          <a:off x="102312" y="865086"/>
          <a:ext cx="8751184" cy="1051481"/>
        </p:xfrm>
        <a:graphic>
          <a:graphicData uri="http://schemas.openxmlformats.org/drawingml/2006/table">
            <a:tbl>
              <a:tblPr firstRow="1" firstCol="1" bandRow="1"/>
              <a:tblGrid>
                <a:gridCol w="305979">
                  <a:extLst>
                    <a:ext uri="{9D8B030D-6E8A-4147-A177-3AD203B41FA5}">
                      <a16:colId xmlns:a16="http://schemas.microsoft.com/office/drawing/2014/main" xmlns="" val="20000"/>
                    </a:ext>
                  </a:extLst>
                </a:gridCol>
                <a:gridCol w="294622">
                  <a:extLst>
                    <a:ext uri="{9D8B030D-6E8A-4147-A177-3AD203B41FA5}">
                      <a16:colId xmlns:a16="http://schemas.microsoft.com/office/drawing/2014/main" xmlns="" val="20001"/>
                    </a:ext>
                  </a:extLst>
                </a:gridCol>
                <a:gridCol w="316180">
                  <a:extLst>
                    <a:ext uri="{9D8B030D-6E8A-4147-A177-3AD203B41FA5}">
                      <a16:colId xmlns:a16="http://schemas.microsoft.com/office/drawing/2014/main" xmlns="" val="20002"/>
                    </a:ext>
                  </a:extLst>
                </a:gridCol>
                <a:gridCol w="280251">
                  <a:extLst>
                    <a:ext uri="{9D8B030D-6E8A-4147-A177-3AD203B41FA5}">
                      <a16:colId xmlns:a16="http://schemas.microsoft.com/office/drawing/2014/main" xmlns="" val="20003"/>
                    </a:ext>
                  </a:extLst>
                </a:gridCol>
                <a:gridCol w="359296">
                  <a:extLst>
                    <a:ext uri="{9D8B030D-6E8A-4147-A177-3AD203B41FA5}">
                      <a16:colId xmlns:a16="http://schemas.microsoft.com/office/drawing/2014/main" xmlns="" val="20004"/>
                    </a:ext>
                  </a:extLst>
                </a:gridCol>
                <a:gridCol w="388040">
                  <a:extLst>
                    <a:ext uri="{9D8B030D-6E8A-4147-A177-3AD203B41FA5}">
                      <a16:colId xmlns:a16="http://schemas.microsoft.com/office/drawing/2014/main" xmlns="" val="20005"/>
                    </a:ext>
                  </a:extLst>
                </a:gridCol>
                <a:gridCol w="416434">
                  <a:extLst>
                    <a:ext uri="{9D8B030D-6E8A-4147-A177-3AD203B41FA5}">
                      <a16:colId xmlns:a16="http://schemas.microsoft.com/office/drawing/2014/main" xmlns="" val="20006"/>
                    </a:ext>
                  </a:extLst>
                </a:gridCol>
                <a:gridCol w="395416">
                  <a:extLst>
                    <a:ext uri="{9D8B030D-6E8A-4147-A177-3AD203B41FA5}">
                      <a16:colId xmlns:a16="http://schemas.microsoft.com/office/drawing/2014/main" xmlns="" val="20007"/>
                    </a:ext>
                  </a:extLst>
                </a:gridCol>
                <a:gridCol w="297069">
                  <a:extLst>
                    <a:ext uri="{9D8B030D-6E8A-4147-A177-3AD203B41FA5}">
                      <a16:colId xmlns:a16="http://schemas.microsoft.com/office/drawing/2014/main" xmlns="" val="20008"/>
                    </a:ext>
                  </a:extLst>
                </a:gridCol>
                <a:gridCol w="683233">
                  <a:extLst>
                    <a:ext uri="{9D8B030D-6E8A-4147-A177-3AD203B41FA5}">
                      <a16:colId xmlns:a16="http://schemas.microsoft.com/office/drawing/2014/main" xmlns="" val="20009"/>
                    </a:ext>
                  </a:extLst>
                </a:gridCol>
                <a:gridCol w="342824">
                  <a:extLst>
                    <a:ext uri="{9D8B030D-6E8A-4147-A177-3AD203B41FA5}">
                      <a16:colId xmlns:a16="http://schemas.microsoft.com/office/drawing/2014/main" xmlns="" val="20010"/>
                    </a:ext>
                  </a:extLst>
                </a:gridCol>
                <a:gridCol w="390344">
                  <a:extLst>
                    <a:ext uri="{9D8B030D-6E8A-4147-A177-3AD203B41FA5}">
                      <a16:colId xmlns:a16="http://schemas.microsoft.com/office/drawing/2014/main" xmlns="" val="20011"/>
                    </a:ext>
                  </a:extLst>
                </a:gridCol>
                <a:gridCol w="593124">
                  <a:extLst>
                    <a:ext uri="{9D8B030D-6E8A-4147-A177-3AD203B41FA5}">
                      <a16:colId xmlns:a16="http://schemas.microsoft.com/office/drawing/2014/main" xmlns="" val="20012"/>
                    </a:ext>
                  </a:extLst>
                </a:gridCol>
                <a:gridCol w="1185080">
                  <a:extLst>
                    <a:ext uri="{9D8B030D-6E8A-4147-A177-3AD203B41FA5}">
                      <a16:colId xmlns:a16="http://schemas.microsoft.com/office/drawing/2014/main" xmlns="" val="20013"/>
                    </a:ext>
                  </a:extLst>
                </a:gridCol>
                <a:gridCol w="662208">
                  <a:extLst>
                    <a:ext uri="{9D8B030D-6E8A-4147-A177-3AD203B41FA5}">
                      <a16:colId xmlns:a16="http://schemas.microsoft.com/office/drawing/2014/main" xmlns="" val="20014"/>
                    </a:ext>
                  </a:extLst>
                </a:gridCol>
                <a:gridCol w="545776">
                  <a:extLst>
                    <a:ext uri="{9D8B030D-6E8A-4147-A177-3AD203B41FA5}">
                      <a16:colId xmlns:a16="http://schemas.microsoft.com/office/drawing/2014/main" xmlns="" val="20015"/>
                    </a:ext>
                  </a:extLst>
                </a:gridCol>
                <a:gridCol w="283804">
                  <a:extLst>
                    <a:ext uri="{9D8B030D-6E8A-4147-A177-3AD203B41FA5}">
                      <a16:colId xmlns:a16="http://schemas.microsoft.com/office/drawing/2014/main" xmlns="" val="20016"/>
                    </a:ext>
                  </a:extLst>
                </a:gridCol>
                <a:gridCol w="283803">
                  <a:extLst>
                    <a:ext uri="{9D8B030D-6E8A-4147-A177-3AD203B41FA5}">
                      <a16:colId xmlns:a16="http://schemas.microsoft.com/office/drawing/2014/main" xmlns="" val="20017"/>
                    </a:ext>
                  </a:extLst>
                </a:gridCol>
                <a:gridCol w="261972">
                  <a:extLst>
                    <a:ext uri="{9D8B030D-6E8A-4147-A177-3AD203B41FA5}">
                      <a16:colId xmlns:a16="http://schemas.microsoft.com/office/drawing/2014/main" xmlns="" val="20018"/>
                    </a:ext>
                  </a:extLst>
                </a:gridCol>
                <a:gridCol w="196479">
                  <a:extLst>
                    <a:ext uri="{9D8B030D-6E8A-4147-A177-3AD203B41FA5}">
                      <a16:colId xmlns:a16="http://schemas.microsoft.com/office/drawing/2014/main" xmlns="" val="20019"/>
                    </a:ext>
                  </a:extLst>
                </a:gridCol>
                <a:gridCol w="269250">
                  <a:extLst>
                    <a:ext uri="{9D8B030D-6E8A-4147-A177-3AD203B41FA5}">
                      <a16:colId xmlns:a16="http://schemas.microsoft.com/office/drawing/2014/main" xmlns="" val="20020"/>
                    </a:ext>
                  </a:extLst>
                </a:gridCol>
              </a:tblGrid>
              <a:tr h="161270">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實習場所國別</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實習機構資訊</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2">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學生實際實習場所</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10">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學生實習權益人次</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6127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行業別</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機構名稱</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統一編號</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地址</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投保情形</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algn="ctr">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algn="ctr">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實習待遇</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64508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zh-TW" altLang="en-US" sz="1200" b="1" i="0" u="none" strike="dbl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有投保</a:t>
                      </a:r>
                      <a:endParaRPr kumimoji="0" lang="zh-TW" altLang="zh-TW" sz="1200" b="1" i="0" u="none" strike="dbl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zh-TW" altLang="en-US" sz="1200" b="1" i="0" u="none" strike="dbl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未投保</a:t>
                      </a:r>
                      <a:endParaRPr kumimoji="0" lang="zh-TW" altLang="zh-TW" sz="1200" b="1" i="0" u="none" strike="dbl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僅勞保</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僅校外實習保險</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lang="en-US" altLang="zh-TW"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種保險皆有</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lang="zh-TW" altLang="zh-TW" sz="1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無相關保險</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工資</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獎學金</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津貼</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627664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smtClean="0">
                <a:ln>
                  <a:noFill/>
                </a:ln>
                <a:solidFill>
                  <a:srgbClr val="000000"/>
                </a:solidFill>
                <a:effectLst/>
                <a:uLnTx/>
                <a:uFillTx/>
                <a:ea typeface="新細明體" panose="02020500000000000000" pitchFamily="18" charset="-120"/>
                <a:cs typeface="Arial" panose="020B0604020202020204" pitchFamily="34" charset="0"/>
              </a:rPr>
              <a:t>4.3</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10-3.</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實習人數統計表</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4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75891" y="2063790"/>
            <a:ext cx="8779353" cy="4042132"/>
          </a:xfrm>
          <a:prstGeom prst="rect">
            <a:avLst/>
          </a:prstGeom>
        </p:spPr>
        <p:txBody>
          <a:bodyPr wrap="square">
            <a:spAutoFit/>
          </a:bodyPr>
          <a:lstStyle/>
          <a:p>
            <a:pPr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6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6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6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月填報前一學年度資料</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度</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110</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日至</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31</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之「全學年實習學生人數」及「部分學分實習學生人數</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相關資訊</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學院、單位名稱、學制班別</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：所填</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將</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由</a:t>
            </a:r>
            <a:r>
              <a:rPr lang="zh-TW" altLang="en-US"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系統與</a:t>
            </a:r>
            <a:r>
              <a:rPr lang="en-US"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月「學</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學生實習人數及時數」之「</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單位名稱</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「學制班別</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等資訊進行比對</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lvl="0" indent="-285750">
              <a:lnSpc>
                <a:spcPts val="2800"/>
              </a:lnSpc>
              <a:buFont typeface="Wingdings" panose="05000000000000000000" pitchFamily="2" charset="2"/>
              <a:buChar char="l"/>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請依各單位</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例如系所</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選擇</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年級</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實習</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學生人數</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請填寫實習學生人數</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非人次</a:t>
            </a:r>
            <a:r>
              <a:rPr lang="en-US"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ts val="2800"/>
              </a:lnSpc>
              <a:buFont typeface="Wingdings" panose="05000000000000000000" pitchFamily="2" charset="2"/>
              <a:buChar char="l"/>
            </a:pP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本表蒐集對象以「人數」計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非人次</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請勿重複列計</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ts val="2800"/>
              </a:lnSpc>
              <a:buFont typeface="Wingdings" panose="05000000000000000000" pitchFamily="2" charset="2"/>
              <a:buChar char="l"/>
            </a:pP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本表填報對象包含至「學校附屬機構</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附設醫院、實習會館、旅館及實習林場、附設實驗國民小學等場所</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」之實習者</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878434775"/>
              </p:ext>
            </p:extLst>
          </p:nvPr>
        </p:nvGraphicFramePr>
        <p:xfrm>
          <a:off x="74143" y="1012674"/>
          <a:ext cx="8781101" cy="763372"/>
        </p:xfrm>
        <a:graphic>
          <a:graphicData uri="http://schemas.openxmlformats.org/drawingml/2006/table">
            <a:tbl>
              <a:tblPr firstRow="1" firstCol="1" bandRow="1"/>
              <a:tblGrid>
                <a:gridCol w="931215">
                  <a:extLst>
                    <a:ext uri="{9D8B030D-6E8A-4147-A177-3AD203B41FA5}">
                      <a16:colId xmlns:a16="http://schemas.microsoft.com/office/drawing/2014/main" xmlns="" val="20000"/>
                    </a:ext>
                  </a:extLst>
                </a:gridCol>
                <a:gridCol w="1263825">
                  <a:extLst>
                    <a:ext uri="{9D8B030D-6E8A-4147-A177-3AD203B41FA5}">
                      <a16:colId xmlns:a16="http://schemas.microsoft.com/office/drawing/2014/main" xmlns="" val="20001"/>
                    </a:ext>
                  </a:extLst>
                </a:gridCol>
                <a:gridCol w="1396119">
                  <a:extLst>
                    <a:ext uri="{9D8B030D-6E8A-4147-A177-3AD203B41FA5}">
                      <a16:colId xmlns:a16="http://schemas.microsoft.com/office/drawing/2014/main" xmlns="" val="20002"/>
                    </a:ext>
                  </a:extLst>
                </a:gridCol>
                <a:gridCol w="1662583">
                  <a:extLst>
                    <a:ext uri="{9D8B030D-6E8A-4147-A177-3AD203B41FA5}">
                      <a16:colId xmlns:a16="http://schemas.microsoft.com/office/drawing/2014/main" xmlns="" val="20003"/>
                    </a:ext>
                  </a:extLst>
                </a:gridCol>
                <a:gridCol w="1662583">
                  <a:extLst>
                    <a:ext uri="{9D8B030D-6E8A-4147-A177-3AD203B41FA5}">
                      <a16:colId xmlns:a16="http://schemas.microsoft.com/office/drawing/2014/main" xmlns="" val="20005"/>
                    </a:ext>
                  </a:extLst>
                </a:gridCol>
                <a:gridCol w="1864776">
                  <a:extLst>
                    <a:ext uri="{9D8B030D-6E8A-4147-A177-3AD203B41FA5}">
                      <a16:colId xmlns:a16="http://schemas.microsoft.com/office/drawing/2014/main" xmlns="" val="20004"/>
                    </a:ext>
                  </a:extLst>
                </a:gridCol>
              </a:tblGrid>
              <a:tr h="381686">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單位名稱</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年級</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實習學生人數</a:t>
                      </a: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0"/>
                  </a:ext>
                </a:extLst>
              </a:tr>
              <a:tr h="381686">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7478" marR="574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622682971"/>
                  </a:ext>
                </a:extLst>
              </a:tr>
            </a:tbl>
          </a:graphicData>
        </a:graphic>
      </p:graphicFrame>
    </p:spTree>
    <p:extLst>
      <p:ext uri="{BB962C8B-B14F-4D97-AF65-F5344CB8AC3E}">
        <p14:creationId xmlns:p14="http://schemas.microsoft.com/office/powerpoint/2010/main" val="3367448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smtClean="0">
                <a:ln>
                  <a:noFill/>
                </a:ln>
                <a:solidFill>
                  <a:srgbClr val="000000"/>
                </a:solidFill>
                <a:effectLst/>
                <a:uLnTx/>
                <a:uFillTx/>
                <a:ea typeface="新細明體" panose="02020500000000000000" pitchFamily="18" charset="-120"/>
                <a:cs typeface="Arial" panose="020B0604020202020204" pitchFamily="34" charset="0"/>
              </a:rPr>
              <a:t>4.4</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10-3.</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實習人數統計表</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en-US" sz="24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74142" y="862083"/>
            <a:ext cx="8781101" cy="5093702"/>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新增表冊範例</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nSpc>
                <a:spcPts val="3000"/>
              </a:lnSpc>
              <a:buFont typeface="Wingdings" panose="05000000000000000000" pitchFamily="2" charset="2"/>
              <a:buChar char="l"/>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校企業管理學系日間學士班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年級學生共</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其實習情形，包括</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有</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20</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名同學參與暑期實習、另有</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名參與全學年實習</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，但有</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名同學都沒有參加任何實習課程，茲因前揭學生實習類別並非重複人次資料</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校企業管理學</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系學士</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年級實習人數應填報為【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(20+4)</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1">
              <a:lnSpc>
                <a:spcPts val="3000"/>
              </a:lnSpc>
            </a:pP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1">
              <a:lnSpc>
                <a:spcPts val="3000"/>
              </a:lnSpc>
            </a:pP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lvl="1">
              <a:lnSpc>
                <a:spcPts val="2000"/>
              </a:lnSpc>
            </a:pPr>
            <a:endPar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lvl="1" indent="-285750">
              <a:lnSpc>
                <a:spcPts val="3000"/>
              </a:lnSpc>
              <a:buFont typeface="Wingdings" panose="05000000000000000000" pitchFamily="2" charset="2"/>
              <a:buChar char="l"/>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t> </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校電機工程學系日間學士班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a:t>
            </a:r>
            <a:r>
              <a:rPr lang="zh-TW" altLang="en-US"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學生共</a:t>
            </a:r>
            <a:r>
              <a:rPr lang="en-US" altLang="zh-TW"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50</a:t>
            </a:r>
            <a:r>
              <a:rPr lang="zh-TW" altLang="en-US" sz="20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名皆參與實習</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，其實習情形，計有</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參與暑期實習，再有</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參與單一學期實習，其中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同時參與該學年期「暑期實習及單一學期實習」，故</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校電機</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工程學系學士班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年級之實習人數，應填報</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【50</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人數</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本表僅蒐集「人數」資料</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），請勿填報實習</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人數為</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70</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人次。</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257986998"/>
              </p:ext>
            </p:extLst>
          </p:nvPr>
        </p:nvGraphicFramePr>
        <p:xfrm>
          <a:off x="425139" y="2939428"/>
          <a:ext cx="8075612" cy="594360"/>
        </p:xfrm>
        <a:graphic>
          <a:graphicData uri="http://schemas.openxmlformats.org/drawingml/2006/table">
            <a:tbl>
              <a:tblPr firstRow="1" firstCol="1" bandRow="1"/>
              <a:tblGrid>
                <a:gridCol w="1785067">
                  <a:extLst>
                    <a:ext uri="{9D8B030D-6E8A-4147-A177-3AD203B41FA5}">
                      <a16:colId xmlns:a16="http://schemas.microsoft.com/office/drawing/2014/main" xmlns="" val="20000"/>
                    </a:ext>
                  </a:extLst>
                </a:gridCol>
                <a:gridCol w="1541135">
                  <a:extLst>
                    <a:ext uri="{9D8B030D-6E8A-4147-A177-3AD203B41FA5}">
                      <a16:colId xmlns:a16="http://schemas.microsoft.com/office/drawing/2014/main" xmlns="" val="20001"/>
                    </a:ext>
                  </a:extLst>
                </a:gridCol>
                <a:gridCol w="1579906">
                  <a:extLst>
                    <a:ext uri="{9D8B030D-6E8A-4147-A177-3AD203B41FA5}">
                      <a16:colId xmlns:a16="http://schemas.microsoft.com/office/drawing/2014/main" xmlns="" val="20002"/>
                    </a:ext>
                  </a:extLst>
                </a:gridCol>
                <a:gridCol w="1584752">
                  <a:extLst>
                    <a:ext uri="{9D8B030D-6E8A-4147-A177-3AD203B41FA5}">
                      <a16:colId xmlns:a16="http://schemas.microsoft.com/office/drawing/2014/main" xmlns="" val="20003"/>
                    </a:ext>
                  </a:extLst>
                </a:gridCol>
                <a:gridCol w="1584752">
                  <a:extLst>
                    <a:ext uri="{9D8B030D-6E8A-4147-A177-3AD203B41FA5}">
                      <a16:colId xmlns:a16="http://schemas.microsoft.com/office/drawing/2014/main" xmlns="" val="20004"/>
                    </a:ext>
                  </a:extLst>
                </a:gridCol>
              </a:tblGrid>
              <a:tr h="228600">
                <a:tc>
                  <a:txBody>
                    <a:bodyPr/>
                    <a:lstStyle/>
                    <a:p>
                      <a:pPr marR="20955"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algn="ctr">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實習</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xmlns="" val="10000"/>
                  </a:ext>
                </a:extLst>
              </a:tr>
              <a:tr h="216179">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企業管理學系</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p>
                    <a:p>
                      <a:pPr algn="ctr">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(20+4)</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2389527258"/>
              </p:ext>
            </p:extLst>
          </p:nvPr>
        </p:nvGraphicFramePr>
        <p:xfrm>
          <a:off x="425139" y="5802771"/>
          <a:ext cx="8075612" cy="457200"/>
        </p:xfrm>
        <a:graphic>
          <a:graphicData uri="http://schemas.openxmlformats.org/drawingml/2006/table">
            <a:tbl>
              <a:tblPr firstRow="1" firstCol="1" bandRow="1"/>
              <a:tblGrid>
                <a:gridCol w="1785067">
                  <a:extLst>
                    <a:ext uri="{9D8B030D-6E8A-4147-A177-3AD203B41FA5}">
                      <a16:colId xmlns:a16="http://schemas.microsoft.com/office/drawing/2014/main" xmlns="" val="20000"/>
                    </a:ext>
                  </a:extLst>
                </a:gridCol>
                <a:gridCol w="1541135">
                  <a:extLst>
                    <a:ext uri="{9D8B030D-6E8A-4147-A177-3AD203B41FA5}">
                      <a16:colId xmlns:a16="http://schemas.microsoft.com/office/drawing/2014/main" xmlns="" val="20001"/>
                    </a:ext>
                  </a:extLst>
                </a:gridCol>
                <a:gridCol w="1579906">
                  <a:extLst>
                    <a:ext uri="{9D8B030D-6E8A-4147-A177-3AD203B41FA5}">
                      <a16:colId xmlns:a16="http://schemas.microsoft.com/office/drawing/2014/main" xmlns="" val="20002"/>
                    </a:ext>
                  </a:extLst>
                </a:gridCol>
                <a:gridCol w="1584752">
                  <a:extLst>
                    <a:ext uri="{9D8B030D-6E8A-4147-A177-3AD203B41FA5}">
                      <a16:colId xmlns:a16="http://schemas.microsoft.com/office/drawing/2014/main" xmlns="" val="20003"/>
                    </a:ext>
                  </a:extLst>
                </a:gridCol>
                <a:gridCol w="1584752">
                  <a:extLst>
                    <a:ext uri="{9D8B030D-6E8A-4147-A177-3AD203B41FA5}">
                      <a16:colId xmlns:a16="http://schemas.microsoft.com/office/drawing/2014/main" xmlns="" val="20004"/>
                    </a:ext>
                  </a:extLst>
                </a:gridCol>
              </a:tblGrid>
              <a:tr h="228600">
                <a:tc>
                  <a:txBody>
                    <a:bodyPr/>
                    <a:lstStyle/>
                    <a:p>
                      <a:pPr marL="0" marR="20955"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20955"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20955" algn="ctr" defTabSz="914400" rtl="0" eaLnBrk="1" latinLnBrk="0" hangingPunct="1">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20955" algn="ctr" defTabSz="914400" rtl="0" eaLnBrk="1" latinLnBrk="0" hangingPunct="1">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tc>
                  <a:txBody>
                    <a:bodyPr/>
                    <a:lstStyle/>
                    <a:p>
                      <a:pPr marL="0" marR="20955" algn="ctr" defTabSz="914400" rtl="0" eaLnBrk="1" latinLnBrk="0" hangingPunct="1">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實習</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CDFF6"/>
                    </a:solidFill>
                  </a:tcPr>
                </a:tc>
                <a:extLst>
                  <a:ext uri="{0D108BD9-81ED-4DB2-BD59-A6C34878D82A}">
                    <a16:rowId xmlns:a16="http://schemas.microsoft.com/office/drawing/2014/main" xmlns="" val="10000"/>
                  </a:ext>
                </a:extLst>
              </a:tr>
              <a:tr h="228600">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110</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電機工程學系</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20955" algn="ctr" defTabSz="914400" rtl="0" eaLnBrk="1" latinLnBrk="0" hangingPunct="1">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50</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3866930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職技人員</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smtClean="0">
                <a:solidFill>
                  <a:srgbClr val="000000"/>
                </a:solidFill>
                <a:ea typeface="新細明體" panose="02020500000000000000" pitchFamily="18" charset="-120"/>
                <a:cs typeface="Arial" panose="020B0604020202020204" pitchFamily="34" charset="0"/>
              </a:rPr>
              <a:t>4.5</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027938963"/>
              </p:ext>
            </p:extLst>
          </p:nvPr>
        </p:nvGraphicFramePr>
        <p:xfrm>
          <a:off x="67482" y="867092"/>
          <a:ext cx="8786014" cy="2127327"/>
        </p:xfrm>
        <a:graphic>
          <a:graphicData uri="http://schemas.openxmlformats.org/drawingml/2006/table">
            <a:tbl>
              <a:tblPr firstRow="1" firstCol="1" bandRow="1"/>
              <a:tblGrid>
                <a:gridCol w="682180">
                  <a:extLst>
                    <a:ext uri="{9D8B030D-6E8A-4147-A177-3AD203B41FA5}">
                      <a16:colId xmlns:a16="http://schemas.microsoft.com/office/drawing/2014/main" xmlns="" val="20000"/>
                    </a:ext>
                  </a:extLst>
                </a:gridCol>
                <a:gridCol w="682180">
                  <a:extLst>
                    <a:ext uri="{9D8B030D-6E8A-4147-A177-3AD203B41FA5}">
                      <a16:colId xmlns:a16="http://schemas.microsoft.com/office/drawing/2014/main" xmlns="" val="20001"/>
                    </a:ext>
                  </a:extLst>
                </a:gridCol>
                <a:gridCol w="670419">
                  <a:extLst>
                    <a:ext uri="{9D8B030D-6E8A-4147-A177-3AD203B41FA5}">
                      <a16:colId xmlns:a16="http://schemas.microsoft.com/office/drawing/2014/main" xmlns="" val="20002"/>
                    </a:ext>
                  </a:extLst>
                </a:gridCol>
                <a:gridCol w="676298">
                  <a:extLst>
                    <a:ext uri="{9D8B030D-6E8A-4147-A177-3AD203B41FA5}">
                      <a16:colId xmlns:a16="http://schemas.microsoft.com/office/drawing/2014/main" xmlns="" val="20003"/>
                    </a:ext>
                  </a:extLst>
                </a:gridCol>
                <a:gridCol w="670419">
                  <a:extLst>
                    <a:ext uri="{9D8B030D-6E8A-4147-A177-3AD203B41FA5}">
                      <a16:colId xmlns:a16="http://schemas.microsoft.com/office/drawing/2014/main" xmlns="" val="20004"/>
                    </a:ext>
                  </a:extLst>
                </a:gridCol>
                <a:gridCol w="670419">
                  <a:extLst>
                    <a:ext uri="{9D8B030D-6E8A-4147-A177-3AD203B41FA5}">
                      <a16:colId xmlns:a16="http://schemas.microsoft.com/office/drawing/2014/main" xmlns="" val="20005"/>
                    </a:ext>
                  </a:extLst>
                </a:gridCol>
                <a:gridCol w="670419">
                  <a:extLst>
                    <a:ext uri="{9D8B030D-6E8A-4147-A177-3AD203B41FA5}">
                      <a16:colId xmlns:a16="http://schemas.microsoft.com/office/drawing/2014/main" xmlns="" val="20008"/>
                    </a:ext>
                  </a:extLst>
                </a:gridCol>
                <a:gridCol w="670419">
                  <a:extLst>
                    <a:ext uri="{9D8B030D-6E8A-4147-A177-3AD203B41FA5}">
                      <a16:colId xmlns:a16="http://schemas.microsoft.com/office/drawing/2014/main" xmlns="" val="20009"/>
                    </a:ext>
                  </a:extLst>
                </a:gridCol>
                <a:gridCol w="670419">
                  <a:extLst>
                    <a:ext uri="{9D8B030D-6E8A-4147-A177-3AD203B41FA5}">
                      <a16:colId xmlns:a16="http://schemas.microsoft.com/office/drawing/2014/main" xmlns="" val="20010"/>
                    </a:ext>
                  </a:extLst>
                </a:gridCol>
                <a:gridCol w="1340838">
                  <a:extLst>
                    <a:ext uri="{9D8B030D-6E8A-4147-A177-3AD203B41FA5}">
                      <a16:colId xmlns:a16="http://schemas.microsoft.com/office/drawing/2014/main" xmlns="" val="20006"/>
                    </a:ext>
                  </a:extLst>
                </a:gridCol>
                <a:gridCol w="711585">
                  <a:extLst>
                    <a:ext uri="{9D8B030D-6E8A-4147-A177-3AD203B41FA5}">
                      <a16:colId xmlns:a16="http://schemas.microsoft.com/office/drawing/2014/main" xmlns="" val="20011"/>
                    </a:ext>
                  </a:extLst>
                </a:gridCol>
                <a:gridCol w="670419">
                  <a:extLst>
                    <a:ext uri="{9D8B030D-6E8A-4147-A177-3AD203B41FA5}">
                      <a16:colId xmlns:a16="http://schemas.microsoft.com/office/drawing/2014/main" xmlns="" val="20012"/>
                    </a:ext>
                  </a:extLst>
                </a:gridCol>
              </a:tblGrid>
              <a:tr h="180196">
                <a:tc rowSpan="4">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類別</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學校任用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聘僱職員人數</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xmlns="" val="10000"/>
                  </a:ext>
                </a:extLst>
              </a:tr>
              <a:tr h="156170">
                <a:tc vMerge="1">
                  <a:txBody>
                    <a:bodyPr/>
                    <a:lstStyle/>
                    <a:p>
                      <a:endParaRPr lang="zh-TW" altLang="en-US"/>
                    </a:p>
                  </a:txBody>
                  <a:tcPr/>
                </a:tc>
                <a:tc v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A1</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3">
                  <a:txBody>
                    <a:bodyPr/>
                    <a:lstStyle/>
                    <a:p>
                      <a:pPr marL="152400" marR="0" lvl="0" indent="-152400" algn="l" defTabSz="914400" rtl="0" eaLnBrk="1" fontAlgn="auto" latinLnBrk="0" hangingPunct="1">
                        <a:lnSpc>
                          <a:spcPts val="1700"/>
                        </a:lnSpc>
                        <a:spcBef>
                          <a:spcPts val="0"/>
                        </a:spcBef>
                        <a:spcAft>
                          <a:spcPts val="0"/>
                        </a:spcAft>
                        <a:buClrTx/>
                        <a:buSzTx/>
                        <a:buFontTx/>
                        <a:buNone/>
                        <a:tabLst/>
                        <a:defRPr/>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marL="152400" marR="0" lvl="0" indent="-152400" algn="l" defTabSz="914400" rtl="0" eaLnBrk="1" fontAlgn="auto" latinLnBrk="0" hangingPunct="1">
                        <a:lnSpc>
                          <a:spcPts val="17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indent="-152400" algn="ctr" defTabSz="914400" rtl="0" eaLnBrk="1" latinLnBrk="0" hangingPunct="1">
                        <a:lnSpc>
                          <a:spcPts val="1300"/>
                        </a:lnSpc>
                        <a:spcAft>
                          <a:spcPts val="0"/>
                        </a:spcAft>
                      </a:pP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退休</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再任</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indent="-152400" algn="ctr" defTabSz="914400" rtl="0" eaLnBrk="1" latinLnBrk="0" hangingPunct="1">
                        <a:lnSpc>
                          <a:spcPts val="13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僅私立大學校院填報</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2" gridSpan="2">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extLst>
                  <a:ext uri="{0D108BD9-81ED-4DB2-BD59-A6C34878D82A}">
                    <a16:rowId xmlns:a16="http://schemas.microsoft.com/office/drawing/2014/main" xmlns="" val="10001"/>
                  </a:ext>
                </a:extLst>
              </a:tr>
              <a:tr h="439292">
                <a:tc vMerge="1">
                  <a:txBody>
                    <a:bodyPr/>
                    <a:lstStyle/>
                    <a:p>
                      <a:endParaRPr lang="zh-TW" altLang="en-US"/>
                    </a:p>
                  </a:txBody>
                  <a:tcPr/>
                </a:tc>
                <a:tc v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秘書人員</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3">
                  <a:txBody>
                    <a:bodyPr/>
                    <a:lstStyle/>
                    <a:p>
                      <a:pPr marL="152400" marR="0" lvl="0" indent="-152400" algn="l" defTabSz="914400" rtl="0" eaLnBrk="1" fontAlgn="auto" latinLnBrk="0" hangingPunct="1">
                        <a:lnSpc>
                          <a:spcPts val="17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職員小計</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marL="152400" marR="0" lvl="0" indent="-152400" algn="l" defTabSz="914400" rtl="0" eaLnBrk="1" fontAlgn="auto" latinLnBrk="0" hangingPunct="1">
                        <a:lnSpc>
                          <a:spcPts val="17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xmlns="" val="10002"/>
                  </a:ext>
                </a:extLst>
              </a:tr>
              <a:tr h="247135">
                <a:tc vMerge="1">
                  <a:txBody>
                    <a:bodyPr/>
                    <a:lstStyle/>
                    <a:p>
                      <a:endParaRPr lang="zh-TW" altLang="en-US"/>
                    </a:p>
                  </a:txBody>
                  <a:tcPr/>
                </a:tc>
                <a:tc vMerge="1">
                  <a:txBody>
                    <a:bodyPr/>
                    <a:lstStyle/>
                    <a:p>
                      <a:endParaRPr lang="zh-TW" altLang="en-US"/>
                    </a:p>
                  </a:txBody>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360393">
                <a:tc rowSpan="3">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編制內職員</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ctr" defTabSz="914400" rtl="0" eaLnBrk="1" latinLnBrk="0" hangingPunct="1">
                        <a:lnSpc>
                          <a:spcPts val="13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52400" algn="ctr" defTabSz="914400" rtl="0" eaLnBrk="1" latinLnBrk="0" hangingPunct="1">
                        <a:lnSpc>
                          <a:spcPts val="13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indent="-152400" algn="ctr" defTabSz="914400" rtl="0" eaLnBrk="1" latinLnBrk="0" hangingPunct="1">
                        <a:lnSpc>
                          <a:spcPts val="13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4" marR="6856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60393">
                <a:tc vMerge="1">
                  <a:txBody>
                    <a:bodyPr/>
                    <a:lstStyle/>
                    <a:p>
                      <a:endParaRPr lang="zh-TW" altLang="en-US"/>
                    </a:p>
                  </a:txBody>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編制外職員</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5"/>
                  </a:ext>
                </a:extLst>
              </a:tr>
              <a:tr h="288314">
                <a:tc vMerge="1">
                  <a:txBody>
                    <a:bodyPr/>
                    <a:lstStyle/>
                    <a:p>
                      <a:endParaRPr lang="zh-TW" altLang="en-US"/>
                    </a:p>
                  </a:txBody>
                  <a:tcPr/>
                </a:tc>
                <a:tc>
                  <a:txBody>
                    <a:bodyPr/>
                    <a:lstStyle/>
                    <a:p>
                      <a:pPr marL="152400" indent="-152400" algn="l" defTabSz="914400" rtl="0" eaLnBrk="1" latinLnBrk="0" hangingPunct="1">
                        <a:lnSpc>
                          <a:spcPts val="17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派遣人力</a:t>
                      </a: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tcPr>
                </a:tc>
                <a:tc>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gridSpan="2">
                  <a:txBody>
                    <a:bodyPr/>
                    <a:lstStyle/>
                    <a:p>
                      <a:pPr marL="152400" indent="-152400" algn="l" defTabSz="914400" rtl="0" eaLnBrk="1" latinLnBrk="0" hangingPunct="1">
                        <a:lnSpc>
                          <a:spcPts val="17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4" marR="685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solidFill>
                      <a:srgbClr val="D9D9D9"/>
                    </a:solidFill>
                  </a:tcPr>
                </a:tc>
                <a:tc hMerge="1">
                  <a:txBody>
                    <a:bodyPr/>
                    <a:lstStyle/>
                    <a:p>
                      <a:endParaRPr lang="zh-TW" altLang="en-US"/>
                    </a:p>
                  </a:txBody>
                  <a:tcPr/>
                </a:tc>
                <a:extLst>
                  <a:ext uri="{0D108BD9-81ED-4DB2-BD59-A6C34878D82A}">
                    <a16:rowId xmlns:a16="http://schemas.microsoft.com/office/drawing/2014/main" xmlns="" val="10006"/>
                  </a:ext>
                </a:extLst>
              </a:tr>
            </a:tbl>
          </a:graphicData>
        </a:graphic>
      </p:graphicFrame>
      <p:sp>
        <p:nvSpPr>
          <p:cNvPr id="5" name="矩形 4"/>
          <p:cNvSpPr/>
          <p:nvPr/>
        </p:nvSpPr>
        <p:spPr>
          <a:xfrm>
            <a:off x="72395" y="2996902"/>
            <a:ext cx="8781101" cy="341632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退休再任</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人數</a:t>
            </a: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僅私立大學校院填報</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請學校</a:t>
            </a:r>
            <a:r>
              <a:rPr lang="zh-TW" altLang="zh-TW" sz="24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依前揭「編制內職員總人數」填報該等職員係</a:t>
            </a:r>
            <a:r>
              <a:rPr lang="zh-TW" altLang="zh-TW" sz="24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由各級教育階段之</a:t>
            </a:r>
            <a:r>
              <a:rPr lang="zh-TW" altLang="zh-TW" sz="240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公立學校、</a:t>
            </a:r>
            <a:r>
              <a:rPr lang="zh-TW" altLang="zh-TW" sz="24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政府機關及其附屬機構與公立醫療院所等機關退休且領有退休金或退休俸，再至「私立大學」擔任編制內專任職員之人數</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；另本欄數據應小於等於編制內職員數。</a:t>
            </a:r>
          </a:p>
        </p:txBody>
      </p:sp>
    </p:spTree>
    <p:extLst>
      <p:ext uri="{BB962C8B-B14F-4D97-AF65-F5344CB8AC3E}">
        <p14:creationId xmlns:p14="http://schemas.microsoft.com/office/powerpoint/2010/main" val="3742918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
          <p:cNvSpPr>
            <a:spLocks noGrp="1" noChangeArrowheads="1"/>
          </p:cNvSpPr>
          <p:nvPr>
            <p:ph type="title"/>
          </p:nvPr>
        </p:nvSpPr>
        <p:spPr>
          <a:xfrm>
            <a:off x="7336" y="213646"/>
            <a:ext cx="9136663" cy="609600"/>
          </a:xfrm>
        </p:spPr>
        <p:txBody>
          <a:bodyPr anchor="t"/>
          <a:lstStyle/>
          <a:p>
            <a:pPr algn="l">
              <a:defRPr/>
            </a:pP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研究人員及博士後</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研究人員</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4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24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2000" b="1" noProof="0" dirty="0" smtClean="0">
                <a:solidFill>
                  <a:srgbClr val="000000"/>
                </a:solidFill>
                <a:ea typeface="新細明體" panose="02020500000000000000" pitchFamily="18" charset="-120"/>
                <a:cs typeface="Arial" panose="020B0604020202020204" pitchFamily="34" charset="0"/>
              </a:rPr>
              <a:t>4.6</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8398649"/>
              </p:ext>
            </p:extLst>
          </p:nvPr>
        </p:nvGraphicFramePr>
        <p:xfrm>
          <a:off x="83963" y="872674"/>
          <a:ext cx="8779950" cy="1344677"/>
        </p:xfrm>
        <a:graphic>
          <a:graphicData uri="http://schemas.openxmlformats.org/drawingml/2006/table">
            <a:tbl>
              <a:tblPr firstRow="1" firstCol="1" lastRow="1" lastCol="1" bandRow="1" bandCol="1"/>
              <a:tblGrid>
                <a:gridCol w="459734">
                  <a:extLst>
                    <a:ext uri="{9D8B030D-6E8A-4147-A177-3AD203B41FA5}">
                      <a16:colId xmlns:a16="http://schemas.microsoft.com/office/drawing/2014/main" xmlns="" val="20000"/>
                    </a:ext>
                  </a:extLst>
                </a:gridCol>
                <a:gridCol w="345989">
                  <a:extLst>
                    <a:ext uri="{9D8B030D-6E8A-4147-A177-3AD203B41FA5}">
                      <a16:colId xmlns:a16="http://schemas.microsoft.com/office/drawing/2014/main" xmlns="" val="20001"/>
                    </a:ext>
                  </a:extLst>
                </a:gridCol>
                <a:gridCol w="576649">
                  <a:extLst>
                    <a:ext uri="{9D8B030D-6E8A-4147-A177-3AD203B41FA5}">
                      <a16:colId xmlns:a16="http://schemas.microsoft.com/office/drawing/2014/main" xmlns="" val="20002"/>
                    </a:ext>
                  </a:extLst>
                </a:gridCol>
                <a:gridCol w="724930">
                  <a:extLst>
                    <a:ext uri="{9D8B030D-6E8A-4147-A177-3AD203B41FA5}">
                      <a16:colId xmlns:a16="http://schemas.microsoft.com/office/drawing/2014/main" xmlns="" val="20003"/>
                    </a:ext>
                  </a:extLst>
                </a:gridCol>
                <a:gridCol w="403654">
                  <a:extLst>
                    <a:ext uri="{9D8B030D-6E8A-4147-A177-3AD203B41FA5}">
                      <a16:colId xmlns:a16="http://schemas.microsoft.com/office/drawing/2014/main" xmlns="" val="20004"/>
                    </a:ext>
                  </a:extLst>
                </a:gridCol>
                <a:gridCol w="1046205">
                  <a:extLst>
                    <a:ext uri="{9D8B030D-6E8A-4147-A177-3AD203B41FA5}">
                      <a16:colId xmlns:a16="http://schemas.microsoft.com/office/drawing/2014/main" xmlns="" val="20005"/>
                    </a:ext>
                  </a:extLst>
                </a:gridCol>
                <a:gridCol w="790833">
                  <a:extLst>
                    <a:ext uri="{9D8B030D-6E8A-4147-A177-3AD203B41FA5}">
                      <a16:colId xmlns:a16="http://schemas.microsoft.com/office/drawing/2014/main" xmlns="" val="20006"/>
                    </a:ext>
                  </a:extLst>
                </a:gridCol>
                <a:gridCol w="757881">
                  <a:extLst>
                    <a:ext uri="{9D8B030D-6E8A-4147-A177-3AD203B41FA5}">
                      <a16:colId xmlns:a16="http://schemas.microsoft.com/office/drawing/2014/main" xmlns="" val="20007"/>
                    </a:ext>
                  </a:extLst>
                </a:gridCol>
                <a:gridCol w="1845276">
                  <a:extLst>
                    <a:ext uri="{9D8B030D-6E8A-4147-A177-3AD203B41FA5}">
                      <a16:colId xmlns:a16="http://schemas.microsoft.com/office/drawing/2014/main" xmlns="" val="20008"/>
                    </a:ext>
                  </a:extLst>
                </a:gridCol>
                <a:gridCol w="1828799">
                  <a:extLst>
                    <a:ext uri="{9D8B030D-6E8A-4147-A177-3AD203B41FA5}">
                      <a16:colId xmlns:a16="http://schemas.microsoft.com/office/drawing/2014/main" xmlns="" val="20009"/>
                    </a:ext>
                  </a:extLst>
                </a:gridCol>
              </a:tblGrid>
              <a:tr h="711200">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等級</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是否支領彈性薪資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ts val="14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專任研究人員及博士後</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研究人員</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總人數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退休</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再任</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「編制內」研究</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員數</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914400" rtl="0" eaLnBrk="1" fontAlgn="auto" latinLnBrk="0" hangingPunct="1">
                        <a:lnSpc>
                          <a:spcPts val="1400"/>
                        </a:lnSpc>
                        <a:spcBef>
                          <a:spcPts val="0"/>
                        </a:spcBef>
                        <a:spcAft>
                          <a:spcPts val="0"/>
                        </a:spcAft>
                        <a:buClrTx/>
                        <a:buSzTx/>
                        <a:buFontTx/>
                        <a:buNone/>
                        <a:tabLst/>
                        <a:defRPr/>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僅私立大學校院填報</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smtClean="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extLst>
                  <a:ext uri="{0D108BD9-81ED-4DB2-BD59-A6C34878D82A}">
                    <a16:rowId xmlns:a16="http://schemas.microsoft.com/office/drawing/2014/main" xmlns="" val="10000"/>
                  </a:ext>
                </a:extLst>
              </a:tr>
              <a:tr h="27787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4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1"/>
                  </a:ext>
                </a:extLst>
              </a:tr>
              <a:tr h="355600">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106.10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4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
        <p:nvSpPr>
          <p:cNvPr id="5" name="矩形 4"/>
          <p:cNvSpPr/>
          <p:nvPr/>
        </p:nvSpPr>
        <p:spPr>
          <a:xfrm>
            <a:off x="72395" y="2214300"/>
            <a:ext cx="8781101"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退休</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再任「編制內</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研究人員</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僅私立大學校院填報</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請學校</a:t>
            </a:r>
            <a:r>
              <a:rPr lang="zh-TW" altLang="zh-TW" sz="22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依前揭「專任研究人員總人數」填報該等研究人員係</a:t>
            </a:r>
            <a:r>
              <a:rPr lang="zh-TW" altLang="zh-TW" sz="22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由各級教育階段之</a:t>
            </a:r>
            <a:r>
              <a:rPr lang="zh-TW" altLang="zh-TW" sz="220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公立學校、</a:t>
            </a:r>
            <a:r>
              <a:rPr lang="zh-TW" altLang="zh-TW" sz="22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政府機關及其附屬機構與公立醫療院所等機關退休且領有退休金或退休俸，再至「私立大學」</a:t>
            </a:r>
            <a:r>
              <a:rPr lang="zh-TW" altLang="zh-TW" sz="2200"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擔任</a:t>
            </a:r>
            <a:r>
              <a:rPr lang="zh-TW" altLang="zh-TW" sz="22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「編制內」</a:t>
            </a:r>
            <a:r>
              <a:rPr lang="zh-TW" altLang="zh-TW" sz="22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專任</a:t>
            </a:r>
            <a:r>
              <a:rPr lang="zh-TW" altLang="zh-TW" sz="22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研究人員</a:t>
            </a:r>
            <a:r>
              <a:rPr lang="zh-TW" altLang="zh-TW" sz="2200"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之【男、女】人數</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；另本欄數據應小於等於專任研究人員及博士後研究人員數之總計。</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174122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smtClean="0">
                <a:ln>
                  <a:noFill/>
                </a:ln>
                <a:solidFill>
                  <a:srgbClr val="000000"/>
                </a:solidFill>
                <a:effectLst/>
                <a:uLnTx/>
                <a:uFillTx/>
                <a:ea typeface="新細明體" panose="02020500000000000000" pitchFamily="18" charset="-120"/>
                <a:cs typeface="Arial" panose="020B0604020202020204" pitchFamily="34" charset="0"/>
              </a:rPr>
              <a:t>4.7</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私立學校董事會成員之配偶或三親</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於學校之</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任職情形</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0633" y="2756792"/>
            <a:ext cx="8781101" cy="3729547"/>
          </a:xfrm>
          <a:prstGeom prst="rect">
            <a:avLst/>
          </a:prstGeom>
        </p:spPr>
        <p:txBody>
          <a:bodyPr wrap="square">
            <a:spAutoFit/>
          </a:bodyPr>
          <a:lstStyle/>
          <a:p>
            <a:pPr algn="just">
              <a:lnSpc>
                <a:spcPts val="2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月填報，並以</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日為資料調查基準日</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日現有資料為填報基準</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人員姓名</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私立學校法第</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44</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條規定</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，學校法人之董事長、董事、監察人及校長之配偶及三親等以內血親、姻親，不得擔任所設私立學校承辦總務、會計、人事事項之職務。違反規定之人員，學校主管機關應命學校立即解職</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填報「校長、董事會成員</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包括董事、董事長、監察人</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」之配偶或三親等人員任職於學校各單位之【人員姓名】</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任職單位</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請填報學校前揭人員任職於學校內之單位名稱</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，包括行政單位、學術單位</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等，例如國際事務處、圖書館、人事處、會計處、機械工程學系、企業管理學系等單位名稱。</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488495174"/>
              </p:ext>
            </p:extLst>
          </p:nvPr>
        </p:nvGraphicFramePr>
        <p:xfrm>
          <a:off x="80632" y="922785"/>
          <a:ext cx="8781102" cy="1834006"/>
        </p:xfrm>
        <a:graphic>
          <a:graphicData uri="http://schemas.openxmlformats.org/drawingml/2006/table">
            <a:tbl>
              <a:tblPr firstRow="1" firstCol="1" lastRow="1" lastCol="1" bandRow="1" bandCol="1"/>
              <a:tblGrid>
                <a:gridCol w="334542">
                  <a:extLst>
                    <a:ext uri="{9D8B030D-6E8A-4147-A177-3AD203B41FA5}">
                      <a16:colId xmlns:a16="http://schemas.microsoft.com/office/drawing/2014/main" xmlns="" val="20000"/>
                    </a:ext>
                  </a:extLst>
                </a:gridCol>
                <a:gridCol w="690321">
                  <a:extLst>
                    <a:ext uri="{9D8B030D-6E8A-4147-A177-3AD203B41FA5}">
                      <a16:colId xmlns:a16="http://schemas.microsoft.com/office/drawing/2014/main" xmlns="" val="20001"/>
                    </a:ext>
                  </a:extLst>
                </a:gridCol>
                <a:gridCol w="949064">
                  <a:extLst>
                    <a:ext uri="{9D8B030D-6E8A-4147-A177-3AD203B41FA5}">
                      <a16:colId xmlns:a16="http://schemas.microsoft.com/office/drawing/2014/main" xmlns="" val="20002"/>
                    </a:ext>
                  </a:extLst>
                </a:gridCol>
                <a:gridCol w="1058710">
                  <a:extLst>
                    <a:ext uri="{9D8B030D-6E8A-4147-A177-3AD203B41FA5}">
                      <a16:colId xmlns:a16="http://schemas.microsoft.com/office/drawing/2014/main" xmlns="" val="20003"/>
                    </a:ext>
                  </a:extLst>
                </a:gridCol>
                <a:gridCol w="1315512">
                  <a:extLst>
                    <a:ext uri="{9D8B030D-6E8A-4147-A177-3AD203B41FA5}">
                      <a16:colId xmlns:a16="http://schemas.microsoft.com/office/drawing/2014/main" xmlns="" val="20004"/>
                    </a:ext>
                  </a:extLst>
                </a:gridCol>
                <a:gridCol w="787402">
                  <a:extLst>
                    <a:ext uri="{9D8B030D-6E8A-4147-A177-3AD203B41FA5}">
                      <a16:colId xmlns:a16="http://schemas.microsoft.com/office/drawing/2014/main" xmlns="" val="20007"/>
                    </a:ext>
                  </a:extLst>
                </a:gridCol>
                <a:gridCol w="1356018">
                  <a:extLst>
                    <a:ext uri="{9D8B030D-6E8A-4147-A177-3AD203B41FA5}">
                      <a16:colId xmlns:a16="http://schemas.microsoft.com/office/drawing/2014/main" xmlns="" val="20005"/>
                    </a:ext>
                  </a:extLst>
                </a:gridCol>
                <a:gridCol w="2289533">
                  <a:extLst>
                    <a:ext uri="{9D8B030D-6E8A-4147-A177-3AD203B41FA5}">
                      <a16:colId xmlns:a16="http://schemas.microsoft.com/office/drawing/2014/main" xmlns="" val="20006"/>
                    </a:ext>
                  </a:extLst>
                </a:gridCol>
              </a:tblGrid>
              <a:tr h="364004">
                <a:tc rowSpan="2">
                  <a:txBody>
                    <a:bodyPr/>
                    <a:lstStyle/>
                    <a:p>
                      <a:pPr algn="ctr">
                        <a:lnSpc>
                          <a:spcPts val="1600"/>
                        </a:lnSpc>
                        <a:spcAft>
                          <a:spcPts val="0"/>
                        </a:spcAft>
                      </a:pP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度</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gridSpan="4">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校長、董事會成員之配偶或三親等人員任職於學校之資訊</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左列人員與校長、董事會成員之關係</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l">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xmlns="" val="10000"/>
                  </a:ext>
                </a:extLst>
              </a:tr>
              <a:tr h="273114">
                <a:tc vMerge="1">
                  <a:txBody>
                    <a:bodyPr/>
                    <a:lstStyle/>
                    <a:p>
                      <a:endParaRPr lang="zh-TW" altLang="en-US"/>
                    </a:p>
                  </a:txBody>
                  <a:tcPr/>
                </a:tc>
                <a:tc>
                  <a:txBody>
                    <a:bodyPr/>
                    <a:lstStyle/>
                    <a:p>
                      <a:pPr algn="ctr">
                        <a:lnSpc>
                          <a:spcPts val="16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人員</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姓名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任職單位</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單位組別</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職稱</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關係類別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會成員之</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親等關係別</a:t>
                      </a: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1"/>
                  </a:ext>
                </a:extLst>
              </a:tr>
              <a:tr h="1196888">
                <a:tc>
                  <a:txBody>
                    <a:bodyPr/>
                    <a:lstStyle/>
                    <a:p>
                      <a:pPr algn="ctr">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a:t>
                      </a:r>
                    </a:p>
                    <a:p>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□董事長</a:t>
                      </a:r>
                    </a:p>
                    <a:p>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p>
                    <a:p>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□監察人</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en-US"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□校長之配偶或三親等內血親、姻親</a:t>
                      </a:r>
                    </a:p>
                    <a:p>
                      <a:pPr algn="l"/>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r>
                        <a:rPr kumimoji="0" lang="en-US"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長</a:t>
                      </a:r>
                      <a:r>
                        <a:rPr kumimoji="0" lang="en-US"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之配偶或三親等內血親、姻親</a:t>
                      </a:r>
                    </a:p>
                    <a:p>
                      <a:pPr algn="l"/>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□監察人之配偶或三親等內血親、姻親</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5146177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753643141"/>
              </p:ext>
            </p:extLst>
          </p:nvPr>
        </p:nvGraphicFramePr>
        <p:xfrm>
          <a:off x="207818" y="801316"/>
          <a:ext cx="8680805" cy="5664697"/>
        </p:xfrm>
        <a:graphic>
          <a:graphicData uri="http://schemas.openxmlformats.org/drawingml/2006/table">
            <a:tbl>
              <a:tblPr/>
              <a:tblGrid>
                <a:gridCol w="1207764">
                  <a:extLst>
                    <a:ext uri="{9D8B030D-6E8A-4147-A177-3AD203B41FA5}">
                      <a16:colId xmlns:a16="http://schemas.microsoft.com/office/drawing/2014/main" xmlns="" val="20000"/>
                    </a:ext>
                  </a:extLst>
                </a:gridCol>
                <a:gridCol w="5561982">
                  <a:extLst>
                    <a:ext uri="{9D8B030D-6E8A-4147-A177-3AD203B41FA5}">
                      <a16:colId xmlns:a16="http://schemas.microsoft.com/office/drawing/2014/main" xmlns="" val="20001"/>
                    </a:ext>
                  </a:extLst>
                </a:gridCol>
                <a:gridCol w="1911059">
                  <a:extLst>
                    <a:ext uri="{9D8B030D-6E8A-4147-A177-3AD203B41FA5}">
                      <a16:colId xmlns:a16="http://schemas.microsoft.com/office/drawing/2014/main" xmlns="" val="20002"/>
                    </a:ext>
                  </a:extLst>
                </a:gridCol>
              </a:tblGrid>
              <a:tr h="38386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xmlns="" val="10000"/>
                  </a:ext>
                </a:extLst>
              </a:tr>
              <a:tr h="1131367">
                <a:tc rowSpan="7">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111.03</a:t>
                      </a:r>
                      <a:r>
                        <a:rPr kumimoji="0" lang="zh-TW" altLang="en-US"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：研</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9</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13)</a:t>
                      </a:r>
                      <a:endPar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5062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700" b="1" i="0" u="none" strike="noStrike" kern="1200" cap="none" normalizeH="0" baseline="0" dirty="0" smtClean="0">
                        <a:ln>
                          <a:noFill/>
                        </a:ln>
                        <a:solidFill>
                          <a:srgbClr val="000000"/>
                        </a:solidFill>
                        <a:effectLst>
                          <a:outerShdw blurRad="38100" dist="38100" dir="2700000" algn="tl">
                            <a:srgbClr val="FFFFFF"/>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大專校院一覽表</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3319820161"/>
                  </a:ext>
                </a:extLst>
              </a:tr>
              <a:tr h="1513697">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662222">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zh-TW" altLang="en-US" sz="1700" b="1" dirty="0" smtClean="0">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10003"/>
                  </a:ext>
                </a:extLst>
              </a:tr>
              <a:tr h="37843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smtClean="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lang="zh-TW" altLang="en-US" sz="1700" b="1" dirty="0">
                        <a:effectLst/>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36812627"/>
                  </a:ext>
                </a:extLst>
              </a:tr>
              <a:tr h="37843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smtClean="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兼任助理承辦單位</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2338751629"/>
                  </a:ext>
                </a:extLst>
              </a:tr>
              <a:tr h="37843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smtClean="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noProof="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64417958"/>
                  </a:ext>
                </a:extLst>
              </a:tr>
            </a:tbl>
          </a:graphicData>
        </a:graphic>
      </p:graphicFrame>
      <p:sp>
        <p:nvSpPr>
          <p:cNvPr id="7" name="Rectangle 2"/>
          <p:cNvSpPr>
            <a:spLocks noGrp="1" noChangeArrowheads="1"/>
          </p:cNvSpPr>
          <p:nvPr>
            <p:ph type="title"/>
          </p:nvPr>
        </p:nvSpPr>
        <p:spPr>
          <a:xfrm>
            <a:off x="-8240" y="6175"/>
            <a:ext cx="8896864" cy="609600"/>
          </a:xfrm>
        </p:spPr>
        <p:txBody>
          <a:bodyPr/>
          <a:lstStyle/>
          <a:p>
            <a:pPr algn="l"/>
            <a:r>
              <a:rPr lang="en-US" altLang="zh-TW" sz="3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1.4</a:t>
            </a:r>
            <a:r>
              <a:rPr lang="zh-TW" altLang="en-US" sz="3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3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a:t>
            </a:r>
            <a:r>
              <a:rPr lang="zh-TW" altLang="en-US" sz="3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單位</a:t>
            </a:r>
            <a:endParaRPr lang="zh-TW" altLang="en-US"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06570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smtClean="0">
                <a:ln>
                  <a:noFill/>
                </a:ln>
                <a:solidFill>
                  <a:srgbClr val="000000"/>
                </a:solidFill>
                <a:effectLst/>
                <a:uLnTx/>
                <a:uFillTx/>
                <a:ea typeface="新細明體" panose="02020500000000000000" pitchFamily="18" charset="-120"/>
                <a:cs typeface="Arial" panose="020B0604020202020204" pitchFamily="34" charset="0"/>
              </a:rPr>
              <a:t>4.8</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私立學校董事會成員之配偶或三親等</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於學校之</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任職</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53740" y="2896572"/>
            <a:ext cx="8807994" cy="372903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單位組別</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請填前揭人員之【任職單位之組別】，例如：事務組、綜合業務</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組</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職稱</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請填報該人員任職單位職稱，並</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填報「職稱全銜」</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例如：副校長、主任秘書、教務長、總務長、研發長、館長、處長、院長、所長、主任、專員、股長、科員、助理</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關係類別</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請填報</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前揭該等人員與【校長；董事長；董事；監察人】之關係</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813019231"/>
              </p:ext>
            </p:extLst>
          </p:nvPr>
        </p:nvGraphicFramePr>
        <p:xfrm>
          <a:off x="80632" y="922785"/>
          <a:ext cx="8781102" cy="1960061"/>
        </p:xfrm>
        <a:graphic>
          <a:graphicData uri="http://schemas.openxmlformats.org/drawingml/2006/table">
            <a:tbl>
              <a:tblPr firstRow="1" firstCol="1" lastRow="1" lastCol="1" bandRow="1" bandCol="1"/>
              <a:tblGrid>
                <a:gridCol w="257119">
                  <a:extLst>
                    <a:ext uri="{9D8B030D-6E8A-4147-A177-3AD203B41FA5}">
                      <a16:colId xmlns:a16="http://schemas.microsoft.com/office/drawing/2014/main" xmlns="" val="20000"/>
                    </a:ext>
                  </a:extLst>
                </a:gridCol>
                <a:gridCol w="313038">
                  <a:extLst>
                    <a:ext uri="{9D8B030D-6E8A-4147-A177-3AD203B41FA5}">
                      <a16:colId xmlns:a16="http://schemas.microsoft.com/office/drawing/2014/main" xmlns="" val="20001"/>
                    </a:ext>
                  </a:extLst>
                </a:gridCol>
                <a:gridCol w="288325">
                  <a:extLst>
                    <a:ext uri="{9D8B030D-6E8A-4147-A177-3AD203B41FA5}">
                      <a16:colId xmlns:a16="http://schemas.microsoft.com/office/drawing/2014/main" xmlns="" val="20002"/>
                    </a:ext>
                  </a:extLst>
                </a:gridCol>
                <a:gridCol w="1491048">
                  <a:extLst>
                    <a:ext uri="{9D8B030D-6E8A-4147-A177-3AD203B41FA5}">
                      <a16:colId xmlns:a16="http://schemas.microsoft.com/office/drawing/2014/main" xmlns="" val="20003"/>
                    </a:ext>
                  </a:extLst>
                </a:gridCol>
                <a:gridCol w="1869989">
                  <a:extLst>
                    <a:ext uri="{9D8B030D-6E8A-4147-A177-3AD203B41FA5}">
                      <a16:colId xmlns:a16="http://schemas.microsoft.com/office/drawing/2014/main" xmlns="" val="20004"/>
                    </a:ext>
                  </a:extLst>
                </a:gridCol>
                <a:gridCol w="774357">
                  <a:extLst>
                    <a:ext uri="{9D8B030D-6E8A-4147-A177-3AD203B41FA5}">
                      <a16:colId xmlns:a16="http://schemas.microsoft.com/office/drawing/2014/main" xmlns="" val="20007"/>
                    </a:ext>
                  </a:extLst>
                </a:gridCol>
                <a:gridCol w="1046206">
                  <a:extLst>
                    <a:ext uri="{9D8B030D-6E8A-4147-A177-3AD203B41FA5}">
                      <a16:colId xmlns:a16="http://schemas.microsoft.com/office/drawing/2014/main" xmlns="" val="20005"/>
                    </a:ext>
                  </a:extLst>
                </a:gridCol>
                <a:gridCol w="2741020">
                  <a:extLst>
                    <a:ext uri="{9D8B030D-6E8A-4147-A177-3AD203B41FA5}">
                      <a16:colId xmlns:a16="http://schemas.microsoft.com/office/drawing/2014/main" xmlns="" val="20006"/>
                    </a:ext>
                  </a:extLst>
                </a:gridCol>
              </a:tblGrid>
              <a:tr h="362318">
                <a:tc rowSpan="2">
                  <a:txBody>
                    <a:bodyPr/>
                    <a:lstStyle/>
                    <a:p>
                      <a:pPr algn="ctr">
                        <a:lnSpc>
                          <a:spcPts val="16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度</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校長、董事會成員之配偶或三親等人員任職於學校之資訊</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左列人員與校長、董事會成員之關係</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algn="l">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xmlns="" val="10000"/>
                  </a:ext>
                </a:extLst>
              </a:tr>
              <a:tr h="271849">
                <a:tc vMerge="1">
                  <a:txBody>
                    <a:bodyPr/>
                    <a:lstStyle/>
                    <a:p>
                      <a:endParaRPr lang="zh-TW" altLang="en-US"/>
                    </a:p>
                  </a:txBody>
                  <a:tcPr/>
                </a:tc>
                <a:tc>
                  <a:txBody>
                    <a:bodyPr/>
                    <a:lstStyle/>
                    <a:p>
                      <a:pPr algn="ctr">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人員</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任職單位</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單位組別</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職稱</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關係類別</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會成員之</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親等關係別</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1"/>
                  </a:ext>
                </a:extLst>
              </a:tr>
              <a:tr h="1191343">
                <a:tc>
                  <a:txBody>
                    <a:bodyPr/>
                    <a:lstStyle/>
                    <a:p>
                      <a:pPr algn="ctr">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a:t>
                      </a:r>
                    </a:p>
                    <a:p>
                      <a:pPr algn="l"/>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□董事長</a:t>
                      </a:r>
                    </a:p>
                    <a:p>
                      <a:pPr algn="l"/>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□董事</a:t>
                      </a:r>
                    </a:p>
                    <a:p>
                      <a:pPr algn="l"/>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□監察人</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□校長之配偶或三親等內血親、姻親</a:t>
                      </a:r>
                    </a:p>
                    <a:p>
                      <a:pPr algn="l"/>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r>
                        <a:rPr kumimoji="0" lang="en-US"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長</a:t>
                      </a:r>
                      <a:r>
                        <a:rPr kumimoji="0" lang="en-US"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之配偶或三親等內血親、姻親</a:t>
                      </a:r>
                    </a:p>
                    <a:p>
                      <a:pPr algn="l"/>
                      <a:r>
                        <a:rPr kumimoji="0" lang="zh-TW" altLang="zh-TW" sz="12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□監察人之配偶或三親等內血親、姻親</a:t>
                      </a:r>
                      <a:endParaRPr kumimoji="0" lang="zh-TW" sz="12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572004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50554" y="-61362"/>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2000" b="1" i="0" u="none" strike="noStrike" kern="1200" cap="none" spc="0" normalizeH="0" baseline="0" noProof="0" dirty="0" smtClean="0">
                <a:ln>
                  <a:noFill/>
                </a:ln>
                <a:solidFill>
                  <a:srgbClr val="000000"/>
                </a:solidFill>
                <a:effectLst/>
                <a:uLnTx/>
                <a:uFillTx/>
                <a:ea typeface="新細明體" panose="02020500000000000000" pitchFamily="18" charset="-120"/>
                <a:cs typeface="Arial" panose="020B0604020202020204" pitchFamily="34" charset="0"/>
              </a:rPr>
              <a:t>4.9</a:t>
            </a:r>
            <a:endParaRPr kumimoji="0" lang="en-US" altLang="zh-TW" sz="2000" b="1" i="0" u="none" strike="noStrike" kern="1200" cap="none" spc="0" normalizeH="0" baseline="0" noProof="0" dirty="0">
              <a:ln>
                <a:noFill/>
              </a:ln>
              <a:solidFill>
                <a:srgbClr val="000000"/>
              </a:solidFill>
              <a:effectLst/>
              <a:uLnTx/>
              <a:uFillTx/>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6491" y="226382"/>
            <a:ext cx="9137509" cy="498548"/>
          </a:xfrm>
        </p:spPr>
        <p:txBody>
          <a:bodyPr anchor="t">
            <a:noAutofit/>
          </a:bodyPr>
          <a:lstStyle/>
          <a:p>
            <a:pPr algn="l">
              <a:defRPr/>
            </a:pP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私立學校董事會成員之配偶或三親等</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於學校之</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任職</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2000" i="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i="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000" i="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72395" y="2756792"/>
            <a:ext cx="8807994" cy="383181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111.10</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285750" lvl="0" indent="-285750">
              <a:lnSpc>
                <a:spcPct val="150000"/>
              </a:lnSpc>
              <a:buFont typeface="Wingdings" panose="05000000000000000000" pitchFamily="2" charset="2"/>
              <a:buChar char="l"/>
            </a:pPr>
            <a:r>
              <a:rPr lang="zh-TW"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校長</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、董事</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長</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、監察人姓名</a:t>
            </a:r>
            <a:r>
              <a:rPr lang="zh-TW" altLang="en-US"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請學校填報前揭該等人員與關係人之姓名，亦即</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校長；董事長；董事；監察人之姓名</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所填</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資料【校長</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；董事長；董事；監察人之姓名】，將</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由系統與「職</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校長、一級行政主管及學術主管」及「校</a:t>
            </a:r>
            <a:r>
              <a:rPr lang="en-US"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25. </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私立學校董事、監察人名單及其任期資訊」之</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校長；董事長；董事；監察人之姓名</a:t>
            </a:r>
            <a:r>
              <a:rPr lang="zh-TW" altLang="zh-TW" sz="1800"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a:solidFill>
                  <a:srgbClr val="000000"/>
                </a:solidFill>
                <a:latin typeface="Arial" panose="020B0604020202020204" pitchFamily="34" charset="0"/>
                <a:ea typeface="微軟正黑體" panose="020B0604030504040204" pitchFamily="34" charset="-120"/>
                <a:cs typeface="Arial" panose="020B0604020202020204" pitchFamily="34" charset="0"/>
              </a:rPr>
              <a:t>比對</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親等關係別</a:t>
            </a:r>
            <a:r>
              <a:rPr lang="zh-TW" altLang="en-US"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該人員與「校長、董事會成員</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包括董事、董事長、監察人</a:t>
            </a:r>
            <a:r>
              <a:rPr lang="en-US"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FF0000"/>
                </a:solidFill>
                <a:latin typeface="Arial" panose="020B0604020202020204" pitchFamily="34" charset="0"/>
                <a:ea typeface="微軟正黑體" panose="020B0604030504040204" pitchFamily="34" charset="-120"/>
                <a:cs typeface="Arial" panose="020B0604020202020204" pitchFamily="34" charset="0"/>
              </a:rPr>
              <a:t>」之關係</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為【校長之配偶或三親等內血親、姻親；董事</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長</a:t>
            </a:r>
            <a:r>
              <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之配偶或三親等內血親、姻親；監察人之配偶或三親等內血親、姻親】等選項</a:t>
            </a:r>
            <a:r>
              <a:rPr lang="zh-TW"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664835231"/>
              </p:ext>
            </p:extLst>
          </p:nvPr>
        </p:nvGraphicFramePr>
        <p:xfrm>
          <a:off x="80632" y="922785"/>
          <a:ext cx="8781102" cy="1825510"/>
        </p:xfrm>
        <a:graphic>
          <a:graphicData uri="http://schemas.openxmlformats.org/drawingml/2006/table">
            <a:tbl>
              <a:tblPr firstRow="1" firstCol="1" lastRow="1" lastCol="1" bandRow="1" bandCol="1"/>
              <a:tblGrid>
                <a:gridCol w="334542">
                  <a:extLst>
                    <a:ext uri="{9D8B030D-6E8A-4147-A177-3AD203B41FA5}">
                      <a16:colId xmlns:a16="http://schemas.microsoft.com/office/drawing/2014/main" xmlns="" val="20000"/>
                    </a:ext>
                  </a:extLst>
                </a:gridCol>
                <a:gridCol w="690321">
                  <a:extLst>
                    <a:ext uri="{9D8B030D-6E8A-4147-A177-3AD203B41FA5}">
                      <a16:colId xmlns:a16="http://schemas.microsoft.com/office/drawing/2014/main" xmlns="" val="20001"/>
                    </a:ext>
                  </a:extLst>
                </a:gridCol>
                <a:gridCol w="949064">
                  <a:extLst>
                    <a:ext uri="{9D8B030D-6E8A-4147-A177-3AD203B41FA5}">
                      <a16:colId xmlns:a16="http://schemas.microsoft.com/office/drawing/2014/main" xmlns="" val="20002"/>
                    </a:ext>
                  </a:extLst>
                </a:gridCol>
                <a:gridCol w="762782">
                  <a:extLst>
                    <a:ext uri="{9D8B030D-6E8A-4147-A177-3AD203B41FA5}">
                      <a16:colId xmlns:a16="http://schemas.microsoft.com/office/drawing/2014/main" xmlns="" val="20003"/>
                    </a:ext>
                  </a:extLst>
                </a:gridCol>
                <a:gridCol w="568410">
                  <a:extLst>
                    <a:ext uri="{9D8B030D-6E8A-4147-A177-3AD203B41FA5}">
                      <a16:colId xmlns:a16="http://schemas.microsoft.com/office/drawing/2014/main" xmlns="" val="20004"/>
                    </a:ext>
                  </a:extLst>
                </a:gridCol>
                <a:gridCol w="790833">
                  <a:extLst>
                    <a:ext uri="{9D8B030D-6E8A-4147-A177-3AD203B41FA5}">
                      <a16:colId xmlns:a16="http://schemas.microsoft.com/office/drawing/2014/main" xmlns="" val="20007"/>
                    </a:ext>
                  </a:extLst>
                </a:gridCol>
                <a:gridCol w="1869989">
                  <a:extLst>
                    <a:ext uri="{9D8B030D-6E8A-4147-A177-3AD203B41FA5}">
                      <a16:colId xmlns:a16="http://schemas.microsoft.com/office/drawing/2014/main" xmlns="" val="20005"/>
                    </a:ext>
                  </a:extLst>
                </a:gridCol>
                <a:gridCol w="2815161">
                  <a:extLst>
                    <a:ext uri="{9D8B030D-6E8A-4147-A177-3AD203B41FA5}">
                      <a16:colId xmlns:a16="http://schemas.microsoft.com/office/drawing/2014/main" xmlns="" val="20006"/>
                    </a:ext>
                  </a:extLst>
                </a:gridCol>
              </a:tblGrid>
              <a:tr h="362318">
                <a:tc rowSpan="2">
                  <a:txBody>
                    <a:bodyPr/>
                    <a:lstStyle/>
                    <a:p>
                      <a:pPr algn="ctr">
                        <a:lnSpc>
                          <a:spcPts val="16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度</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校長、董事會成員之配偶或三親等人員任職於學校之資訊</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左列人員與校長、董事會成員之關係</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hMerge="1">
                  <a:txBody>
                    <a:bodyPr/>
                    <a:lstStyle/>
                    <a:p>
                      <a:pPr algn="l">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xmlns="" val="10000"/>
                  </a:ext>
                </a:extLst>
              </a:tr>
              <a:tr h="271849">
                <a:tc vMerge="1">
                  <a:txBody>
                    <a:bodyPr/>
                    <a:lstStyle/>
                    <a:p>
                      <a:endParaRPr lang="zh-TW" altLang="en-US"/>
                    </a:p>
                  </a:txBody>
                  <a:tcPr/>
                </a:tc>
                <a:tc>
                  <a:txBody>
                    <a:bodyPr/>
                    <a:lstStyle/>
                    <a:p>
                      <a:pPr algn="ctr">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人員</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任職單位</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單位組別</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職稱</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關係類別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董事</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會成員之</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姓名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親等關係別</a:t>
                      </a: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1"/>
                  </a:ext>
                </a:extLst>
              </a:tr>
              <a:tr h="1191343">
                <a:tc>
                  <a:txBody>
                    <a:bodyPr/>
                    <a:lstStyle/>
                    <a:p>
                      <a:pPr algn="ctr">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kumimoji="0" lang="en-US"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a:t>
                      </a:r>
                    </a:p>
                    <a:p>
                      <a:pPr algn="l"/>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□董事長</a:t>
                      </a:r>
                    </a:p>
                    <a:p>
                      <a:pPr algn="l"/>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□董事</a:t>
                      </a:r>
                    </a:p>
                    <a:p>
                      <a:pPr algn="l"/>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□監察人</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□校長之配偶或三親等內血親、姻親</a:t>
                      </a:r>
                    </a:p>
                    <a:p>
                      <a:pPr algn="l"/>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□董事</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長</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之配偶或三親等內血親、姻親</a:t>
                      </a:r>
                    </a:p>
                    <a:p>
                      <a:pPr algn="l"/>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□監察人之配偶或三親等內血親、姻親</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1916" marR="319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5563394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10250" y="-32955"/>
            <a:ext cx="2866766" cy="683741"/>
          </a:xfrm>
        </p:spPr>
        <p:txBody>
          <a:bodyPr/>
          <a:lstStyle/>
          <a:p>
            <a:pPr algn="ctr"/>
            <a:r>
              <a:rPr lang="zh-TW" altLang="en-US" sz="48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聯絡</a:t>
            </a:r>
            <a:r>
              <a:rPr lang="zh-TW" altLang="en-US" sz="48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資訊</a:t>
            </a:r>
            <a:endParaRPr lang="zh-TW" altLang="en-US" sz="4800" i="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661215" y="1392367"/>
            <a:ext cx="7963672" cy="21812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smtClean="0">
              <a:solidFill>
                <a:srgbClr val="FFFFFF"/>
              </a:solidFill>
              <a:ea typeface="微軟正黑體" panose="020B0604030504040204" pitchFamily="34" charset="-120"/>
            </a:endParaRPr>
          </a:p>
        </p:txBody>
      </p:sp>
      <p:sp>
        <p:nvSpPr>
          <p:cNvPr id="10" name="矩形 9"/>
          <p:cNvSpPr/>
          <p:nvPr/>
        </p:nvSpPr>
        <p:spPr>
          <a:xfrm>
            <a:off x="663926" y="3878635"/>
            <a:ext cx="7958250" cy="15335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smtClean="0">
              <a:solidFill>
                <a:srgbClr val="FFFFFF"/>
              </a:solidFill>
              <a:ea typeface="微軟正黑體" panose="020B0604030504040204" pitchFamily="34" charset="-120"/>
            </a:endParaRPr>
          </a:p>
        </p:txBody>
      </p:sp>
      <p:pic>
        <p:nvPicPr>
          <p:cNvPr id="11" name="Picture 6" descr="C:\Users\HEUser\Desktop\1103\phone_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019" y="1800353"/>
            <a:ext cx="16256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10"/>
          <p:cNvSpPr txBox="1">
            <a:spLocks noChangeArrowheads="1"/>
          </p:cNvSpPr>
          <p:nvPr/>
        </p:nvSpPr>
        <p:spPr bwMode="auto">
          <a:xfrm>
            <a:off x="2452484" y="2159921"/>
            <a:ext cx="29546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00"/>
                </a:solidFill>
                <a:ea typeface="微軟正黑體" panose="020B0604030504040204" pitchFamily="34" charset="-120"/>
                <a:cs typeface="Arial" panose="020B0604020202020204" pitchFamily="34" charset="0"/>
              </a:rPr>
              <a:t>(05)534-2601</a:t>
            </a:r>
            <a:endParaRPr lang="zh-TW" altLang="en-US" sz="3600" b="1" dirty="0">
              <a:solidFill>
                <a:srgbClr val="000000"/>
              </a:solidFill>
              <a:ea typeface="微軟正黑體" panose="020B0604030504040204" pitchFamily="34" charset="-120"/>
              <a:cs typeface="Arial" panose="020B0604020202020204" pitchFamily="34" charset="0"/>
            </a:endParaRPr>
          </a:p>
        </p:txBody>
      </p:sp>
      <p:sp>
        <p:nvSpPr>
          <p:cNvPr id="13" name="文字方塊 37"/>
          <p:cNvSpPr txBox="1">
            <a:spLocks noChangeArrowheads="1"/>
          </p:cNvSpPr>
          <p:nvPr/>
        </p:nvSpPr>
        <p:spPr bwMode="auto">
          <a:xfrm>
            <a:off x="5408613" y="1410319"/>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5377</a:t>
            </a:r>
            <a:endParaRPr lang="zh-TW" altLang="en-US" sz="3600" b="1" dirty="0">
              <a:solidFill>
                <a:srgbClr val="0000FF"/>
              </a:solidFill>
              <a:ea typeface="微軟正黑體" panose="020B0604030504040204" pitchFamily="34" charset="-120"/>
              <a:cs typeface="Arial" panose="020B0604020202020204" pitchFamily="34" charset="0"/>
            </a:endParaRPr>
          </a:p>
        </p:txBody>
      </p:sp>
      <p:cxnSp>
        <p:nvCxnSpPr>
          <p:cNvPr id="14" name="直線接點 13"/>
          <p:cNvCxnSpPr>
            <a:endCxn id="8" idx="3"/>
          </p:cNvCxnSpPr>
          <p:nvPr/>
        </p:nvCxnSpPr>
        <p:spPr>
          <a:xfrm>
            <a:off x="5384800" y="2482978"/>
            <a:ext cx="3240087" cy="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文字方塊 16"/>
          <p:cNvSpPr txBox="1">
            <a:spLocks noChangeArrowheads="1"/>
          </p:cNvSpPr>
          <p:nvPr/>
        </p:nvSpPr>
        <p:spPr bwMode="auto">
          <a:xfrm>
            <a:off x="6955711" y="1729217"/>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p>
        </p:txBody>
      </p:sp>
      <p:sp>
        <p:nvSpPr>
          <p:cNvPr id="16" name="文字方塊 37"/>
          <p:cNvSpPr txBox="1">
            <a:spLocks noChangeArrowheads="1"/>
          </p:cNvSpPr>
          <p:nvPr/>
        </p:nvSpPr>
        <p:spPr bwMode="auto">
          <a:xfrm>
            <a:off x="5408612" y="1902519"/>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a:t>
            </a:r>
            <a:r>
              <a:rPr lang="en-US" altLang="zh-TW" sz="3600" b="1" dirty="0" smtClean="0">
                <a:solidFill>
                  <a:srgbClr val="0000FF"/>
                </a:solidFill>
                <a:ea typeface="微軟正黑體" panose="020B0604030504040204" pitchFamily="34" charset="-120"/>
                <a:cs typeface="Arial" panose="020B0604020202020204" pitchFamily="34" charset="0"/>
              </a:rPr>
              <a:t>5378</a:t>
            </a:r>
            <a:endParaRPr lang="zh-TW" altLang="en-US" sz="3600" b="1" dirty="0">
              <a:solidFill>
                <a:srgbClr val="0000FF"/>
              </a:solidFill>
              <a:ea typeface="微軟正黑體" panose="020B0604030504040204" pitchFamily="34" charset="-120"/>
              <a:cs typeface="Arial" panose="020B0604020202020204" pitchFamily="34" charset="0"/>
            </a:endParaRPr>
          </a:p>
        </p:txBody>
      </p:sp>
      <p:sp>
        <p:nvSpPr>
          <p:cNvPr id="17" name="文字方塊 37"/>
          <p:cNvSpPr txBox="1">
            <a:spLocks noChangeArrowheads="1"/>
          </p:cNvSpPr>
          <p:nvPr/>
        </p:nvSpPr>
        <p:spPr bwMode="auto">
          <a:xfrm>
            <a:off x="5419586" y="2434014"/>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C00000"/>
                </a:solidFill>
                <a:ea typeface="微軟正黑體" panose="020B0604030504040204" pitchFamily="34" charset="-120"/>
                <a:cs typeface="Arial" panose="020B0604020202020204" pitchFamily="34" charset="0"/>
              </a:rPr>
              <a:t># </a:t>
            </a:r>
            <a:r>
              <a:rPr lang="en-US" altLang="zh-TW" sz="3600" b="1" dirty="0" smtClean="0">
                <a:solidFill>
                  <a:srgbClr val="C00000"/>
                </a:solidFill>
                <a:ea typeface="微軟正黑體" panose="020B0604030504040204" pitchFamily="34" charset="-120"/>
                <a:cs typeface="Arial" panose="020B0604020202020204" pitchFamily="34" charset="0"/>
              </a:rPr>
              <a:t>5379</a:t>
            </a:r>
            <a:endParaRPr lang="zh-TW" altLang="en-US" sz="3600" b="1" dirty="0">
              <a:solidFill>
                <a:srgbClr val="C00000"/>
              </a:solidFill>
              <a:ea typeface="微軟正黑體" panose="020B0604030504040204" pitchFamily="34" charset="-120"/>
              <a:cs typeface="Arial" panose="020B0604020202020204" pitchFamily="34" charset="0"/>
            </a:endParaRPr>
          </a:p>
        </p:txBody>
      </p:sp>
      <p:sp>
        <p:nvSpPr>
          <p:cNvPr id="18" name="文字方塊 37"/>
          <p:cNvSpPr txBox="1">
            <a:spLocks noChangeArrowheads="1"/>
          </p:cNvSpPr>
          <p:nvPr/>
        </p:nvSpPr>
        <p:spPr bwMode="auto">
          <a:xfrm>
            <a:off x="5384800" y="2903106"/>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buFontTx/>
              <a:buNone/>
              <a:defRPr sz="3600" b="1">
                <a:solidFill>
                  <a:srgbClr val="008000"/>
                </a:solidFill>
                <a:latin typeface="Arial" panose="020B0604020202020204" pitchFamily="34" charset="0"/>
                <a:ea typeface="新細明體" panose="02020500000000000000" pitchFamily="18" charset="-120"/>
                <a:cs typeface="Arial" panose="020B0604020202020204" pitchFamily="34" charset="0"/>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en-US" altLang="zh-TW" dirty="0">
                <a:solidFill>
                  <a:srgbClr val="C00000"/>
                </a:solidFill>
                <a:ea typeface="微軟正黑體" panose="020B0604030504040204" pitchFamily="34" charset="-120"/>
              </a:rPr>
              <a:t># 5380</a:t>
            </a:r>
            <a:endParaRPr lang="zh-TW" altLang="en-US" dirty="0">
              <a:solidFill>
                <a:srgbClr val="C00000"/>
              </a:solidFill>
              <a:ea typeface="微軟正黑體" panose="020B0604030504040204" pitchFamily="34" charset="-120"/>
            </a:endParaRPr>
          </a:p>
        </p:txBody>
      </p:sp>
      <p:sp>
        <p:nvSpPr>
          <p:cNvPr id="19" name="文字方塊 15"/>
          <p:cNvSpPr txBox="1">
            <a:spLocks noChangeArrowheads="1"/>
          </p:cNvSpPr>
          <p:nvPr/>
        </p:nvSpPr>
        <p:spPr bwMode="auto">
          <a:xfrm>
            <a:off x="6998628" y="2722152"/>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C00000"/>
                </a:solidFill>
                <a:ea typeface="微軟正黑體" panose="020B0604030504040204" pitchFamily="34" charset="-120"/>
                <a:cs typeface="Arial" panose="020B0604020202020204" pitchFamily="34" charset="0"/>
              </a:rPr>
              <a:t>系統程式</a:t>
            </a:r>
          </a:p>
        </p:txBody>
      </p:sp>
      <p:pic>
        <p:nvPicPr>
          <p:cNvPr id="20" name="Picture 5" descr="C:\Users\HEUser\Desktop\1103\Picture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519" y="4100986"/>
            <a:ext cx="12446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字方塊 9"/>
          <p:cNvSpPr txBox="1">
            <a:spLocks noChangeArrowheads="1"/>
          </p:cNvSpPr>
          <p:nvPr/>
        </p:nvSpPr>
        <p:spPr bwMode="auto">
          <a:xfrm>
            <a:off x="2308225" y="4182333"/>
            <a:ext cx="615315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r>
              <a:rPr lang="en-US" altLang="zh-TW" sz="2800" b="1" dirty="0">
                <a:solidFill>
                  <a:srgbClr val="0000FF"/>
                </a:solidFill>
                <a:ea typeface="微軟正黑體" panose="020B0604030504040204" pitchFamily="34" charset="-120"/>
                <a:cs typeface="Arial" panose="020B0604020202020204" pitchFamily="34" charset="0"/>
              </a:rPr>
              <a:t>hedb@yuntech.edu.tw</a:t>
            </a:r>
          </a:p>
          <a:p>
            <a:pPr>
              <a:spcBef>
                <a:spcPct val="0"/>
              </a:spcBef>
              <a:buFontTx/>
              <a:buNone/>
            </a:pPr>
            <a:r>
              <a:rPr lang="zh-TW" altLang="en-US" sz="2800" b="1" dirty="0">
                <a:solidFill>
                  <a:srgbClr val="C00000"/>
                </a:solidFill>
                <a:ea typeface="微軟正黑體" panose="020B0604030504040204" pitchFamily="34" charset="-120"/>
                <a:cs typeface="Arial" panose="020B0604020202020204" pitchFamily="34" charset="0"/>
              </a:rPr>
              <a:t>系統程式：</a:t>
            </a:r>
            <a:r>
              <a:rPr lang="en-US" altLang="zh-TW" sz="2800" b="1" dirty="0">
                <a:solidFill>
                  <a:srgbClr val="C00000"/>
                </a:solidFill>
                <a:ea typeface="微軟正黑體" panose="020B0604030504040204" pitchFamily="34" charset="-120"/>
                <a:cs typeface="Arial" panose="020B0604020202020204" pitchFamily="34" charset="0"/>
              </a:rPr>
              <a:t>hedb2@yuntech.edu.tw</a:t>
            </a:r>
            <a:endParaRPr lang="zh-TW" altLang="en-US" sz="2800" b="1" dirty="0">
              <a:solidFill>
                <a:srgbClr val="C00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01354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454870" y="2075462"/>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lgn="ctr">
              <a:defRPr/>
            </a:pPr>
            <a:r>
              <a:rPr lang="zh-TW" altLang="en-US" sz="72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敬祝 填表順利</a:t>
            </a:r>
          </a:p>
        </p:txBody>
      </p:sp>
      <p:sp>
        <p:nvSpPr>
          <p:cNvPr id="6"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smtClean="0">
                <a:solidFill>
                  <a:srgbClr val="000000"/>
                </a:solidFill>
                <a:latin typeface="微軟正黑體" panose="020B0604030504040204" pitchFamily="34" charset="-120"/>
                <a:ea typeface="微軟正黑體" panose="020B0604030504040204" pitchFamily="34" charset="-120"/>
                <a:cs typeface="華康中圓體"/>
              </a:rPr>
              <a:t>大學校院校務資料庫</a:t>
            </a:r>
            <a:endParaRPr lang="zh-TW" altLang="en-US" b="1" dirty="0">
              <a:solidFill>
                <a:srgbClr val="000000"/>
              </a:solidFill>
              <a:latin typeface="微軟正黑體" panose="020B0604030504040204" pitchFamily="34" charset="-120"/>
              <a:ea typeface="微軟正黑體" panose="020B0604030504040204" pitchFamily="34" charset="-120"/>
              <a:cs typeface="華康中圓體"/>
            </a:endParaRPr>
          </a:p>
        </p:txBody>
      </p:sp>
      <p:sp>
        <p:nvSpPr>
          <p:cNvPr id="7"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smtClean="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endPar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endParaRPr>
          </a:p>
        </p:txBody>
      </p:sp>
    </p:spTree>
    <p:extLst>
      <p:ext uri="{BB962C8B-B14F-4D97-AF65-F5344CB8AC3E}">
        <p14:creationId xmlns:p14="http://schemas.microsoft.com/office/powerpoint/2010/main" val="27079748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3264667796"/>
              </p:ext>
            </p:extLst>
          </p:nvPr>
        </p:nvGraphicFramePr>
        <p:xfrm>
          <a:off x="182881" y="755806"/>
          <a:ext cx="8648082" cy="5876443"/>
        </p:xfrm>
        <a:graphic>
          <a:graphicData uri="http://schemas.openxmlformats.org/drawingml/2006/table">
            <a:tbl>
              <a:tblPr/>
              <a:tblGrid>
                <a:gridCol w="1095314">
                  <a:extLst>
                    <a:ext uri="{9D8B030D-6E8A-4147-A177-3AD203B41FA5}">
                      <a16:colId xmlns:a16="http://schemas.microsoft.com/office/drawing/2014/main" xmlns="" val="20000"/>
                    </a:ext>
                  </a:extLst>
                </a:gridCol>
                <a:gridCol w="5140336">
                  <a:extLst>
                    <a:ext uri="{9D8B030D-6E8A-4147-A177-3AD203B41FA5}">
                      <a16:colId xmlns:a16="http://schemas.microsoft.com/office/drawing/2014/main" xmlns="" val="20001"/>
                    </a:ext>
                  </a:extLst>
                </a:gridCol>
                <a:gridCol w="2412432">
                  <a:extLst>
                    <a:ext uri="{9D8B030D-6E8A-4147-A177-3AD203B41FA5}">
                      <a16:colId xmlns:a16="http://schemas.microsoft.com/office/drawing/2014/main" xmlns="" val="20002"/>
                    </a:ext>
                  </a:extLst>
                </a:gridCol>
              </a:tblGrid>
              <a:tr h="413149">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extLst>
                  <a:ext uri="{0D108BD9-81ED-4DB2-BD59-A6C34878D82A}">
                    <a16:rowId xmlns:a16="http://schemas.microsoft.com/office/drawing/2014/main" xmlns="" val="10000"/>
                  </a:ext>
                </a:extLst>
              </a:tr>
              <a:tr h="881576">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DE8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28)</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4018847519"/>
                  </a:ext>
                </a:extLst>
              </a:tr>
              <a:tr h="741147">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endParaRPr kumimoji="0" lang="zh-TW" altLang="en-US" sz="17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706002376"/>
                  </a:ext>
                </a:extLst>
              </a:tr>
              <a:tr h="2194725">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4-1</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4-2</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4-3</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5-1</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20-1</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20-2</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20-3</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24-1</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24-2</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10-1</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14</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15</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111.03</a:t>
                      </a:r>
                      <a:r>
                        <a:rPr kumimoji="0" lang="zh-TW" altLang="en-US"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大專校院校務資訊公開平臺</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936392608"/>
                  </a:ext>
                </a:extLst>
              </a:tr>
              <a:tr h="1554438">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111.10</a:t>
                      </a:r>
                      <a:r>
                        <a:rPr kumimoji="0" lang="zh-TW" altLang="en-US"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111.03</a:t>
                      </a:r>
                      <a:r>
                        <a:rPr kumimoji="0" lang="zh-TW" altLang="en-US" sz="17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高教深耕計畫小組</a:t>
                      </a:r>
                      <a:endParaRPr kumimoji="0" lang="zh-TW" altLang="en-US" sz="17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xmlns="" val="782857313"/>
                  </a:ext>
                </a:extLst>
              </a:tr>
            </a:tbl>
          </a:graphicData>
        </a:graphic>
      </p:graphicFrame>
      <p:sp>
        <p:nvSpPr>
          <p:cNvPr id="7" name="Rectangle 2"/>
          <p:cNvSpPr>
            <a:spLocks noGrp="1" noChangeArrowheads="1"/>
          </p:cNvSpPr>
          <p:nvPr>
            <p:ph type="title"/>
          </p:nvPr>
        </p:nvSpPr>
        <p:spPr>
          <a:xfrm>
            <a:off x="8235" y="-2063"/>
            <a:ext cx="8896864" cy="609600"/>
          </a:xfrm>
        </p:spPr>
        <p:txBody>
          <a:bodyPr/>
          <a:lstStyle/>
          <a:p>
            <a:pPr algn="l"/>
            <a:r>
              <a:rPr lang="en-US" altLang="zh-TW" sz="3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sz="3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3400"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4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a:t>
            </a:r>
            <a:r>
              <a:rPr lang="zh-TW" altLang="en-US" sz="34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單位</a:t>
            </a:r>
            <a:endParaRPr lang="zh-TW" altLang="en-US" sz="34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25683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
          <p:cNvSpPr txBox="1">
            <a:spLocks noChangeArrowheads="1"/>
          </p:cNvSpPr>
          <p:nvPr/>
        </p:nvSpPr>
        <p:spPr bwMode="gray">
          <a:xfrm>
            <a:off x="671388"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en-US" altLang="zh-TW"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7200" i="0"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本期作業時程</a:t>
            </a:r>
            <a:endPar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6101133" y="5199863"/>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smtClean="0">
                <a:solidFill>
                  <a:srgbClr val="000000"/>
                </a:solidFill>
                <a:latin typeface="微軟正黑體" panose="020B0604030504040204" pitchFamily="34" charset="-120"/>
                <a:ea typeface="微軟正黑體" panose="020B0604030504040204" pitchFamily="34" charset="-120"/>
                <a:cs typeface="華康中圓體"/>
              </a:rPr>
              <a:t>大學校院校務資料庫</a:t>
            </a:r>
            <a:endParaRPr lang="zh-TW" altLang="en-US" b="1" dirty="0">
              <a:solidFill>
                <a:srgbClr val="000000"/>
              </a:solidFill>
              <a:latin typeface="微軟正黑體" panose="020B0604030504040204" pitchFamily="34" charset="-120"/>
              <a:ea typeface="微軟正黑體" panose="020B0604030504040204" pitchFamily="34" charset="-120"/>
              <a:cs typeface="華康中圓體"/>
            </a:endParaRPr>
          </a:p>
        </p:txBody>
      </p:sp>
      <p:sp>
        <p:nvSpPr>
          <p:cNvPr id="9" name="Rectangle 17"/>
          <p:cNvSpPr>
            <a:spLocks noChangeArrowheads="1"/>
          </p:cNvSpPr>
          <p:nvPr/>
        </p:nvSpPr>
        <p:spPr bwMode="auto">
          <a:xfrm>
            <a:off x="6261599"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smtClean="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endPar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endParaRPr>
          </a:p>
        </p:txBody>
      </p:sp>
    </p:spTree>
    <p:extLst>
      <p:ext uri="{BB962C8B-B14F-4D97-AF65-F5344CB8AC3E}">
        <p14:creationId xmlns:p14="http://schemas.microsoft.com/office/powerpoint/2010/main" val="3572355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041tgp_figure_blue">
  <a:themeElements>
    <a:clrScheme name="自訂 2">
      <a:dk1>
        <a:srgbClr val="AFCAC4"/>
      </a:dk1>
      <a:lt1>
        <a:sysClr val="window" lastClr="FFFFFF"/>
      </a:lt1>
      <a:dk2>
        <a:srgbClr val="775F55"/>
      </a:dk2>
      <a:lt2>
        <a:srgbClr val="EBDDC3"/>
      </a:lt2>
      <a:accent1>
        <a:srgbClr val="94B6D2"/>
      </a:accent1>
      <a:accent2>
        <a:srgbClr val="E7C298"/>
      </a:accent2>
      <a:accent3>
        <a:srgbClr val="A5AB81"/>
      </a:accent3>
      <a:accent4>
        <a:srgbClr val="D8B25C"/>
      </a:accent4>
      <a:accent5>
        <a:srgbClr val="7BA79D"/>
      </a:accent5>
      <a:accent6>
        <a:srgbClr val="968C8C"/>
      </a:accent6>
      <a:hlink>
        <a:srgbClr val="F7B615"/>
      </a:hlink>
      <a:folHlink>
        <a:srgbClr val="704404"/>
      </a:folHlink>
    </a:clrScheme>
    <a:fontScheme name="041tgp_figure_blu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041tgp_figure_blue 1">
        <a:dk1>
          <a:srgbClr val="000000"/>
        </a:dk1>
        <a:lt1>
          <a:srgbClr val="FFFFFF"/>
        </a:lt1>
        <a:dk2>
          <a:srgbClr val="000066"/>
        </a:dk2>
        <a:lt2>
          <a:srgbClr val="DDDDDD"/>
        </a:lt2>
        <a:accent1>
          <a:srgbClr val="E47F6E"/>
        </a:accent1>
        <a:accent2>
          <a:srgbClr val="0099CC"/>
        </a:accent2>
        <a:accent3>
          <a:srgbClr val="FFFFFF"/>
        </a:accent3>
        <a:accent4>
          <a:srgbClr val="000000"/>
        </a:accent4>
        <a:accent5>
          <a:srgbClr val="EFC0BA"/>
        </a:accent5>
        <a:accent6>
          <a:srgbClr val="008AB9"/>
        </a:accent6>
        <a:hlink>
          <a:srgbClr val="7648EA"/>
        </a:hlink>
        <a:folHlink>
          <a:srgbClr val="DFAE6D"/>
        </a:folHlink>
      </a:clrScheme>
      <a:clrMap bg1="lt1" tx1="dk1" bg2="lt2" tx2="dk2" accent1="accent1" accent2="accent2" accent3="accent3" accent4="accent4" accent5="accent5" accent6="accent6" hlink="hlink" folHlink="folHlink"/>
    </a:extraClrScheme>
    <a:extraClrScheme>
      <a:clrScheme name="041tgp_figure_blue 2">
        <a:dk1>
          <a:srgbClr val="333333"/>
        </a:dk1>
        <a:lt1>
          <a:srgbClr val="FFFFFF"/>
        </a:lt1>
        <a:dk2>
          <a:srgbClr val="003366"/>
        </a:dk2>
        <a:lt2>
          <a:srgbClr val="B2B2B2"/>
        </a:lt2>
        <a:accent1>
          <a:srgbClr val="4CA491"/>
        </a:accent1>
        <a:accent2>
          <a:srgbClr val="E2AF52"/>
        </a:accent2>
        <a:accent3>
          <a:srgbClr val="FFFFFF"/>
        </a:accent3>
        <a:accent4>
          <a:srgbClr val="2A2A2A"/>
        </a:accent4>
        <a:accent5>
          <a:srgbClr val="B2CFC7"/>
        </a:accent5>
        <a:accent6>
          <a:srgbClr val="CD9E49"/>
        </a:accent6>
        <a:hlink>
          <a:srgbClr val="576CD5"/>
        </a:hlink>
        <a:folHlink>
          <a:srgbClr val="D87252"/>
        </a:folHlink>
      </a:clrScheme>
      <a:clrMap bg1="lt1" tx1="dk1" bg2="lt2" tx2="dk2" accent1="accent1" accent2="accent2" accent3="accent3" accent4="accent4" accent5="accent5" accent6="accent6" hlink="hlink" folHlink="folHlink"/>
    </a:extraClrScheme>
    <a:extraClrScheme>
      <a:clrScheme name="041tgp_figure_blue 3">
        <a:dk1>
          <a:srgbClr val="0F1A81"/>
        </a:dk1>
        <a:lt1>
          <a:srgbClr val="FFFFFF"/>
        </a:lt1>
        <a:dk2>
          <a:srgbClr val="175B5B"/>
        </a:dk2>
        <a:lt2>
          <a:srgbClr val="DDDDDD"/>
        </a:lt2>
        <a:accent1>
          <a:srgbClr val="A4C226"/>
        </a:accent1>
        <a:accent2>
          <a:srgbClr val="6CA5D8"/>
        </a:accent2>
        <a:accent3>
          <a:srgbClr val="FFFFFF"/>
        </a:accent3>
        <a:accent4>
          <a:srgbClr val="0B146D"/>
        </a:accent4>
        <a:accent5>
          <a:srgbClr val="CFDDAC"/>
        </a:accent5>
        <a:accent6>
          <a:srgbClr val="6195C4"/>
        </a:accent6>
        <a:hlink>
          <a:srgbClr val="5D4BC7"/>
        </a:hlink>
        <a:folHlink>
          <a:srgbClr val="878FA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043tgp_diagram_light</Template>
  <TotalTime>26206</TotalTime>
  <Words>12068</Words>
  <Application>Microsoft Office PowerPoint</Application>
  <PresentationFormat>如螢幕大小 (4:3)</PresentationFormat>
  <Paragraphs>1891</Paragraphs>
  <Slides>73</Slides>
  <Notes>70</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73</vt:i4>
      </vt:variant>
    </vt:vector>
  </HeadingPairs>
  <TitlesOfParts>
    <vt:vector size="87" baseType="lpstr">
      <vt:lpstr>Arial Unicode MS</vt:lpstr>
      <vt:lpstr>굴림</vt:lpstr>
      <vt:lpstr>굴림</vt:lpstr>
      <vt:lpstr>華康中圓體</vt:lpstr>
      <vt:lpstr>微軟正黑體</vt:lpstr>
      <vt:lpstr>PMingLiU</vt:lpstr>
      <vt:lpstr>PMingLiU</vt:lpstr>
      <vt:lpstr>標楷體</vt:lpstr>
      <vt:lpstr>Arial</vt:lpstr>
      <vt:lpstr>Calibri</vt:lpstr>
      <vt:lpstr>Times New Roman</vt:lpstr>
      <vt:lpstr>Verdana</vt:lpstr>
      <vt:lpstr>Wingdings</vt:lpstr>
      <vt:lpstr>041tgp_figure_blue</vt:lpstr>
      <vt:lpstr>PowerPoint 簡報</vt:lpstr>
      <vt:lpstr>【111.03期】填表暨系統操作說明會</vt:lpstr>
      <vt:lpstr>PowerPoint 簡報</vt:lpstr>
      <vt:lpstr>1.1 校庫定位</vt:lpstr>
      <vt:lpstr>1.2 校庫定位-意見處理流程</vt:lpstr>
      <vt:lpstr>1.3 定期匯出-每年定期匯出資料予應用單位</vt:lpstr>
      <vt:lpstr>1.4 定期匯出-每年定期匯出資料予應用單位</vt:lpstr>
      <vt:lpstr>1.5 定期匯出-每年定期匯出資料予應用單位</vt:lpstr>
      <vt:lpstr>PowerPoint 簡報</vt:lpstr>
      <vt:lpstr>2.1 基本資料確認</vt:lpstr>
      <vt:lpstr>2.2 填表期間</vt:lpstr>
      <vt:lpstr>2.3 資料匯出</vt:lpstr>
      <vt:lpstr>2.4 統一期間資料修正</vt:lpstr>
      <vt:lpstr>2.5 統一修正申請-如何提出</vt:lpstr>
      <vt:lpstr>2.6 非統一修正申請-如何提出</vt:lpstr>
      <vt:lpstr>2.7 非統一修正申請</vt:lpstr>
      <vt:lpstr>2.8 非統一修正申請</vt:lpstr>
      <vt:lpstr>2.9 非統一修正申請-如何提出</vt:lpstr>
      <vt:lpstr>2.10 資料匯出</vt:lpstr>
      <vt:lpstr>2.11 表冊檢核</vt:lpstr>
      <vt:lpstr>2.12 檢核表列印</vt:lpstr>
      <vt:lpstr>2.13 檢核表報部</vt:lpstr>
      <vt:lpstr>PowerPoint 簡報</vt:lpstr>
      <vt:lpstr>PowerPoint 簡報</vt:lpstr>
      <vt:lpstr>3.1.1 本期填報表冊</vt:lpstr>
      <vt:lpstr>3.1.2 本期免填表冊</vt:lpstr>
      <vt:lpstr>PowerPoint 簡報</vt:lpstr>
      <vt:lpstr>學13. 學生退學人數         (3月、10月填報)</vt:lpstr>
      <vt:lpstr>學13. 學生退學人數         (3月、10月填報)</vt:lpstr>
      <vt:lpstr>教1. 專兼任教師                    (3月、10月填報) </vt:lpstr>
      <vt:lpstr>教1. 專兼任教師                    (3月、10月填報) </vt:lpstr>
      <vt:lpstr>教1. 專兼任教師                    (3月、10月填報) </vt:lpstr>
      <vt:lpstr>教1. 專兼任教師                    (3月、10月填報) </vt:lpstr>
      <vt:lpstr>教9.私立大專校院專任教師積欠薪資情形調查                               (111.03期首填，3月、10月填報) </vt:lpstr>
      <vt:lpstr>教9.私立大專校院專任教師積欠薪資情形調查                               (111.03期首填，3月、10月填報) </vt:lpstr>
      <vt:lpstr>教9.私立大專校院專任教師積欠薪資情形調查                               (111.03期首填，3月、10月填報) </vt:lpstr>
      <vt:lpstr>教9.私立大專校院專任教師積欠薪資情形調查                               (111.03期首填，3月、10月填報) </vt:lpstr>
      <vt:lpstr>教10. 專任教師基本授課時數              (111.03期首填， 3月、10月填報) </vt:lpstr>
      <vt:lpstr>教11. 專任教師實際授課時數大於規定職級之基本授課時數資料                 (111.03期首填， 3月、10月填報) </vt:lpstr>
      <vt:lpstr>教11. 專任教師實際授課時數大於規定職級之基本授課時數資料                 (111.03期首填， 3月、10月填報) </vt:lpstr>
      <vt:lpstr>教11. 專任教師實際授課時數大於規定職級之基本授課時數資料                 (111.03期首填， 3月、10月填報) </vt:lpstr>
      <vt:lpstr>教11. 專任教師實際授課時數大於規定職級之基本授課時數資料                 (111.03期首填， 3月、10月填報) </vt:lpstr>
      <vt:lpstr>教12. 專任教師減授授課時數資料            (111.03期首填， 3月、10月填報) </vt:lpstr>
      <vt:lpstr>教12. 專任教師減授授課時數資料            (111.03期首填， 3月、10月填報) </vt:lpstr>
      <vt:lpstr>教12. 專任教師減授授課時數資料            (111.03期首填， 3月、10月填報) </vt:lpstr>
      <vt:lpstr>教12. 專任教師減授授課時數資料            (111.03期首填， 3月、10月填報) </vt:lpstr>
      <vt:lpstr>研10. 學校承接產學計畫案件數       (3月填報)</vt:lpstr>
      <vt:lpstr>研11. 學校產學合作單位數        (3月填報)</vt:lpstr>
      <vt:lpstr>研13. 各種智慧財產權衍生運用總金額             (3月填報)</vt:lpstr>
      <vt:lpstr>研18. 專任教師發表專書(含創作作品集)資料             (3月填報)</vt:lpstr>
      <vt:lpstr>研22. 學校衍生企業         (3月填報)</vt:lpstr>
      <vt:lpstr>研22. 學校衍生企業         (3月填報)</vt:lpstr>
      <vt:lpstr>研22. 學校衍生企業         (3月填報)</vt:lpstr>
      <vt:lpstr>研22. 學校衍生企業         (3月填報)</vt:lpstr>
      <vt:lpstr>研22. 學校衍生企業         (3月填報)</vt:lpstr>
      <vt:lpstr>研23. 學校合作企業新事業部門       (3月填報)</vt:lpstr>
      <vt:lpstr>研23. 學校合作企業新事業部門       (3月填報)</vt:lpstr>
      <vt:lpstr>研23. 學校合作企業新事業部門       (3月填報)</vt:lpstr>
      <vt:lpstr>研23. 學校合作企業新事業部門       (3月填報)</vt:lpstr>
      <vt:lpstr>研23. 學校合作企業新事業部門       (3月填報)</vt:lpstr>
      <vt:lpstr>校27. 學校設置太陽光電發電設備設置容量    (3月、10月填報)</vt:lpstr>
      <vt:lpstr>PowerPoint 簡報</vt:lpstr>
      <vt:lpstr>學10-1. 學生實習之經費來源       (10月填報)</vt:lpstr>
      <vt:lpstr>學10-2. 學生實習機構及權益保障       (10月填報)</vt:lpstr>
      <vt:lpstr>學10-3. 實習人數統計表            (111.10期首填，10月填報)</vt:lpstr>
      <vt:lpstr>學10-3. 實習人數統計表            (111.10期首填，10月填報)</vt:lpstr>
      <vt:lpstr>職1. 職技人員                     (10月填報) </vt:lpstr>
      <vt:lpstr>職5. 專任研究人員及博士後研究人員      (3月、10月填報) </vt:lpstr>
      <vt:lpstr>校25-1. 私立學校董事會成員之配偶或三親等於學校之任職情形                 (111.10期首填，10月填報)</vt:lpstr>
      <vt:lpstr>校25-1.私立學校董事會成員之配偶或三親等於學校之任職情形                 (111.10期首填，10月填報)</vt:lpstr>
      <vt:lpstr>校25-1.私立學校董事會成員之配偶或三親等於學校之任職情形                 (111.10期首填，10月填報)</vt:lpstr>
      <vt:lpstr>聯絡資訊</vt:lpstr>
      <vt:lpstr>PowerPoint 簡報</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下期異動表冊</dc:title>
  <dc:creator>HEDB-2014-P3</dc:creator>
  <cp:lastModifiedBy>HEDB</cp:lastModifiedBy>
  <cp:revision>4244</cp:revision>
  <cp:lastPrinted>2020-02-05T03:38:15Z</cp:lastPrinted>
  <dcterms:created xsi:type="dcterms:W3CDTF">2016-12-26T01:09:48Z</dcterms:created>
  <dcterms:modified xsi:type="dcterms:W3CDTF">2022-02-17T02:33:13Z</dcterms:modified>
</cp:coreProperties>
</file>