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48" r:id="rId2"/>
  </p:sldMasterIdLst>
  <p:notesMasterIdLst>
    <p:notesMasterId r:id="rId92"/>
  </p:notesMasterIdLst>
  <p:handoutMasterIdLst>
    <p:handoutMasterId r:id="rId93"/>
  </p:handoutMasterIdLst>
  <p:sldIdLst>
    <p:sldId id="258" r:id="rId3"/>
    <p:sldId id="259" r:id="rId4"/>
    <p:sldId id="260" r:id="rId5"/>
    <p:sldId id="625" r:id="rId6"/>
    <p:sldId id="640" r:id="rId7"/>
    <p:sldId id="642" r:id="rId8"/>
    <p:sldId id="645" r:id="rId9"/>
    <p:sldId id="644" r:id="rId10"/>
    <p:sldId id="643" r:id="rId11"/>
    <p:sldId id="646" r:id="rId12"/>
    <p:sldId id="647" r:id="rId13"/>
    <p:sldId id="648" r:id="rId14"/>
    <p:sldId id="638" r:id="rId15"/>
    <p:sldId id="639" r:id="rId16"/>
    <p:sldId id="641" r:id="rId17"/>
    <p:sldId id="627" r:id="rId18"/>
    <p:sldId id="637" r:id="rId19"/>
    <p:sldId id="628" r:id="rId20"/>
    <p:sldId id="636" r:id="rId21"/>
    <p:sldId id="629" r:id="rId22"/>
    <p:sldId id="631" r:id="rId23"/>
    <p:sldId id="630" r:id="rId24"/>
    <p:sldId id="632" r:id="rId25"/>
    <p:sldId id="633" r:id="rId26"/>
    <p:sldId id="635" r:id="rId27"/>
    <p:sldId id="548" r:id="rId28"/>
    <p:sldId id="550" r:id="rId29"/>
    <p:sldId id="551" r:id="rId30"/>
    <p:sldId id="552" r:id="rId31"/>
    <p:sldId id="553" r:id="rId32"/>
    <p:sldId id="554" r:id="rId33"/>
    <p:sldId id="555" r:id="rId34"/>
    <p:sldId id="556" r:id="rId35"/>
    <p:sldId id="557" r:id="rId36"/>
    <p:sldId id="558" r:id="rId37"/>
    <p:sldId id="559" r:id="rId38"/>
    <p:sldId id="560" r:id="rId39"/>
    <p:sldId id="561" r:id="rId40"/>
    <p:sldId id="562" r:id="rId41"/>
    <p:sldId id="563" r:id="rId42"/>
    <p:sldId id="564" r:id="rId43"/>
    <p:sldId id="565" r:id="rId44"/>
    <p:sldId id="566" r:id="rId45"/>
    <p:sldId id="567" r:id="rId46"/>
    <p:sldId id="568" r:id="rId47"/>
    <p:sldId id="569" r:id="rId48"/>
    <p:sldId id="570" r:id="rId49"/>
    <p:sldId id="571" r:id="rId50"/>
    <p:sldId id="572" r:id="rId51"/>
    <p:sldId id="573" r:id="rId52"/>
    <p:sldId id="574" r:id="rId53"/>
    <p:sldId id="575" r:id="rId54"/>
    <p:sldId id="576" r:id="rId55"/>
    <p:sldId id="577" r:id="rId56"/>
    <p:sldId id="588" r:id="rId57"/>
    <p:sldId id="589" r:id="rId58"/>
    <p:sldId id="590" r:id="rId59"/>
    <p:sldId id="579" r:id="rId60"/>
    <p:sldId id="580" r:id="rId61"/>
    <p:sldId id="616" r:id="rId62"/>
    <p:sldId id="615" r:id="rId63"/>
    <p:sldId id="581" r:id="rId64"/>
    <p:sldId id="582" r:id="rId65"/>
    <p:sldId id="609" r:id="rId66"/>
    <p:sldId id="613" r:id="rId67"/>
    <p:sldId id="583" r:id="rId68"/>
    <p:sldId id="608" r:id="rId69"/>
    <p:sldId id="584" r:id="rId70"/>
    <p:sldId id="585" r:id="rId71"/>
    <p:sldId id="586" r:id="rId72"/>
    <p:sldId id="587" r:id="rId73"/>
    <p:sldId id="617" r:id="rId74"/>
    <p:sldId id="620" r:id="rId75"/>
    <p:sldId id="591" r:id="rId76"/>
    <p:sldId id="592" r:id="rId77"/>
    <p:sldId id="594" r:id="rId78"/>
    <p:sldId id="595" r:id="rId79"/>
    <p:sldId id="596" r:id="rId80"/>
    <p:sldId id="597" r:id="rId81"/>
    <p:sldId id="598" r:id="rId82"/>
    <p:sldId id="621" r:id="rId83"/>
    <p:sldId id="599" r:id="rId84"/>
    <p:sldId id="600" r:id="rId85"/>
    <p:sldId id="601" r:id="rId86"/>
    <p:sldId id="602" r:id="rId87"/>
    <p:sldId id="603" r:id="rId88"/>
    <p:sldId id="604" r:id="rId89"/>
    <p:sldId id="605" r:id="rId90"/>
    <p:sldId id="293" r:id="rId91"/>
  </p:sldIdLst>
  <p:sldSz cx="18286413" cy="10287000"/>
  <p:notesSz cx="6858000" cy="9144000"/>
  <p:photoAlbum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FF0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594" y="54"/>
      </p:cViewPr>
      <p:guideLst>
        <p:guide orient="horz" pos="3240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viewProps" Target="viewProp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48198-A268-4A2C-A520-FBB84E35C3C2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83ACB-D9F9-4ADF-A7FC-E9E289D744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296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912F2-0011-47BA-B0C8-0509829BA6FB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B2B19-2213-4B06-9122-430E4115A3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602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14320" y="4063602"/>
            <a:ext cx="16457772" cy="1440161"/>
          </a:xfrm>
        </p:spPr>
        <p:txBody>
          <a:bodyPr anchor="b">
            <a:noAutofit/>
          </a:bodyPr>
          <a:lstStyle>
            <a:lvl1pPr algn="ctr">
              <a:defRPr sz="8000" kern="0" spc="2000" baseline="0"/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70757" y="5359747"/>
            <a:ext cx="16344898" cy="575841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800" spc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970757" y="9463980"/>
            <a:ext cx="16344898" cy="575841"/>
          </a:xfrm>
        </p:spPr>
        <p:txBody>
          <a:bodyPr/>
          <a:lstStyle>
            <a:lvl1pPr algn="ctr"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Author</a:t>
            </a:r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8813213" y="226318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8813213" y="262322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8813213" y="298326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34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30368" y="5143500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881" y="890144"/>
            <a:ext cx="7344527" cy="502011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14" y="890144"/>
            <a:ext cx="7344527" cy="5020114"/>
          </a:xfrm>
          <a:prstGeom prst="rect">
            <a:avLst/>
          </a:prstGeom>
        </p:spPr>
      </p:pic>
      <p:sp>
        <p:nvSpPr>
          <p:cNvPr id="9" name="図プレースホルダー 8"/>
          <p:cNvSpPr>
            <a:spLocks noGrp="1"/>
          </p:cNvSpPr>
          <p:nvPr>
            <p:ph type="pic" sz="quarter" idx="10" hasCustomPrompt="1"/>
          </p:nvPr>
        </p:nvSpPr>
        <p:spPr>
          <a:xfrm>
            <a:off x="1077913" y="1111250"/>
            <a:ext cx="5617021" cy="3671888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8"/>
          <p:cNvSpPr>
            <a:spLocks noGrp="1"/>
          </p:cNvSpPr>
          <p:nvPr>
            <p:ph type="pic" sz="quarter" idx="11" hasCustomPrompt="1"/>
          </p:nvPr>
        </p:nvSpPr>
        <p:spPr>
          <a:xfrm>
            <a:off x="11488633" y="1111052"/>
            <a:ext cx="5617021" cy="3671888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1366342" y="6799684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862286" y="5791572"/>
            <a:ext cx="661574" cy="1728192"/>
            <a:chOff x="4012746" y="1615108"/>
            <a:chExt cx="661574" cy="1728192"/>
          </a:xfrm>
        </p:grpSpPr>
        <p:cxnSp>
          <p:nvCxnSpPr>
            <p:cNvPr id="14" name="直線コネクタ 13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66342" y="7735788"/>
            <a:ext cx="16201800" cy="194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7" hasCustomPrompt="1"/>
          </p:nvPr>
        </p:nvSpPr>
        <p:spPr>
          <a:xfrm>
            <a:off x="4462686" y="691694"/>
            <a:ext cx="8713511" cy="6130764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5419147" y="967036"/>
            <a:ext cx="6800589" cy="432048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316325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n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30368" y="5143500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654" y="511247"/>
            <a:ext cx="8568014" cy="5856389"/>
          </a:xfrm>
          <a:prstGeom prst="rect">
            <a:avLst/>
          </a:prstGeom>
        </p:spPr>
      </p:pic>
      <p:sp>
        <p:nvSpPr>
          <p:cNvPr id="10" name="図プレースホルダー 8"/>
          <p:cNvSpPr>
            <a:spLocks noGrp="1"/>
          </p:cNvSpPr>
          <p:nvPr>
            <p:ph type="pic" sz="quarter" idx="11" hasCustomPrompt="1"/>
          </p:nvPr>
        </p:nvSpPr>
        <p:spPr>
          <a:xfrm>
            <a:off x="5110758" y="764182"/>
            <a:ext cx="6696744" cy="428356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1366342" y="6799684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862286" y="5791572"/>
            <a:ext cx="661574" cy="1728192"/>
            <a:chOff x="4012746" y="1615108"/>
            <a:chExt cx="661574" cy="1728192"/>
          </a:xfrm>
        </p:grpSpPr>
        <p:cxnSp>
          <p:nvCxnSpPr>
            <p:cNvPr id="14" name="直線コネクタ 13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66342" y="7735788"/>
            <a:ext cx="16201800" cy="194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510" y="2388840"/>
            <a:ext cx="1812335" cy="376277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5574" y="1112079"/>
            <a:ext cx="3556895" cy="5029200"/>
          </a:xfrm>
          <a:prstGeom prst="rect">
            <a:avLst/>
          </a:prstGeom>
        </p:spPr>
      </p:pic>
      <p:sp>
        <p:nvSpPr>
          <p:cNvPr id="18" name="図プレースホルダー 8"/>
          <p:cNvSpPr>
            <a:spLocks noGrp="1"/>
          </p:cNvSpPr>
          <p:nvPr>
            <p:ph type="pic" sz="quarter" idx="17" hasCustomPrompt="1"/>
          </p:nvPr>
        </p:nvSpPr>
        <p:spPr>
          <a:xfrm>
            <a:off x="3022526" y="2876155"/>
            <a:ext cx="1512168" cy="277140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0" name="図プレースホルダー 8"/>
          <p:cNvSpPr>
            <a:spLocks noGrp="1"/>
          </p:cNvSpPr>
          <p:nvPr>
            <p:ph type="pic" sz="quarter" idx="18" hasCustomPrompt="1"/>
          </p:nvPr>
        </p:nvSpPr>
        <p:spPr>
          <a:xfrm>
            <a:off x="12722021" y="1615108"/>
            <a:ext cx="3024000" cy="4032448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349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20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8286413" cy="643964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1366342" y="7735788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62286" y="6727676"/>
            <a:ext cx="661574" cy="1728192"/>
            <a:chOff x="4012746" y="1615108"/>
            <a:chExt cx="661574" cy="1728192"/>
          </a:xfrm>
        </p:grpSpPr>
        <p:cxnSp>
          <p:nvCxnSpPr>
            <p:cNvPr id="7" name="直線コネクタ 6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66342" y="8671892"/>
            <a:ext cx="16201800" cy="122413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30940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2413" cy="102869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10007302" y="3805742"/>
            <a:ext cx="7632848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9503246" y="2797630"/>
            <a:ext cx="661574" cy="1728192"/>
            <a:chOff x="4012746" y="1615108"/>
            <a:chExt cx="661574" cy="1728192"/>
          </a:xfrm>
        </p:grpSpPr>
        <p:cxnSp>
          <p:nvCxnSpPr>
            <p:cNvPr id="7" name="直線コネクタ 6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007302" y="4741846"/>
            <a:ext cx="7632848" cy="194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12592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8286413" cy="102869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4" name="タイトル 1"/>
          <p:cNvSpPr>
            <a:spLocks noGrp="1"/>
          </p:cNvSpPr>
          <p:nvPr>
            <p:ph type="title" hasCustomPrompt="1"/>
          </p:nvPr>
        </p:nvSpPr>
        <p:spPr>
          <a:xfrm>
            <a:off x="1006302" y="6871692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06302" y="7807796"/>
            <a:ext cx="16201800" cy="194421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95796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00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3919364"/>
            <a:ext cx="15913768" cy="864096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4855468"/>
            <a:ext cx="15913768" cy="2088232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571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3919364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4855468"/>
            <a:ext cx="7308812" cy="208823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755274" y="3919364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755274" y="4855468"/>
            <a:ext cx="7308812" cy="208823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1866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allAtOnce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2233267"/>
            <a:ext cx="1587776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2983260"/>
            <a:ext cx="15877764" cy="125404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186322" y="4579618"/>
            <a:ext cx="1587776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186322" y="5329611"/>
            <a:ext cx="15877764" cy="125404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86322" y="6943700"/>
            <a:ext cx="1587776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186322" y="7693693"/>
            <a:ext cx="15877764" cy="125404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876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allAtOnce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allAtOnce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862286" y="2470598"/>
            <a:ext cx="1552133" cy="1728192"/>
            <a:chOff x="7054974" y="1111052"/>
            <a:chExt cx="1552133" cy="1728192"/>
          </a:xfrm>
        </p:grpSpPr>
        <p:sp>
          <p:nvSpPr>
            <p:cNvPr id="16" name="テキスト ボックス 15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 userDrawn="1"/>
        </p:nvGrpSpPr>
        <p:grpSpPr>
          <a:xfrm>
            <a:off x="862286" y="4774854"/>
            <a:ext cx="1552133" cy="1728192"/>
            <a:chOff x="7054974" y="1111052"/>
            <a:chExt cx="1552133" cy="1728192"/>
          </a:xfrm>
        </p:grpSpPr>
        <p:sp>
          <p:nvSpPr>
            <p:cNvPr id="19" name="テキスト ボックス 18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0" name="直線コネクタ 19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 userDrawn="1"/>
        </p:nvGrpSpPr>
        <p:grpSpPr>
          <a:xfrm>
            <a:off x="862286" y="7079110"/>
            <a:ext cx="1552133" cy="1728192"/>
            <a:chOff x="7054974" y="1111052"/>
            <a:chExt cx="1552133" cy="1728192"/>
          </a:xfrm>
        </p:grpSpPr>
        <p:sp>
          <p:nvSpPr>
            <p:cNvPr id="22" name="テキスト ボックス 21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3" name="直線コネクタ 22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590478" y="2383554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590478" y="3160606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590478" y="4671145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590478" y="5448197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590478" y="6958736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590478" y="7735788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3274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14320" y="4063602"/>
            <a:ext cx="16457772" cy="1440161"/>
          </a:xfrm>
        </p:spPr>
        <p:txBody>
          <a:bodyPr anchor="b">
            <a:noAutofit/>
          </a:bodyPr>
          <a:lstStyle>
            <a:lvl1pPr algn="ctr">
              <a:defRPr sz="8000" kern="0" spc="2000" baseline="0"/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70757" y="5359747"/>
            <a:ext cx="16344898" cy="575841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800" spc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970757" y="8167836"/>
            <a:ext cx="16344898" cy="1871985"/>
          </a:xfrm>
        </p:spPr>
        <p:txBody>
          <a:bodyPr anchor="b"/>
          <a:lstStyle>
            <a:lvl1pPr algn="ctr"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Info</a:t>
            </a:r>
            <a:endParaRPr kumimoji="1" lang="ja-JP" altLang="en-US" dirty="0"/>
          </a:p>
        </p:txBody>
      </p:sp>
      <p:cxnSp>
        <p:nvCxnSpPr>
          <p:cNvPr id="12" name="直線コネクタ 11"/>
          <p:cNvCxnSpPr/>
          <p:nvPr userDrawn="1"/>
        </p:nvCxnSpPr>
        <p:spPr>
          <a:xfrm flipV="1">
            <a:off x="8813213" y="226318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 userDrawn="1"/>
        </p:nvCxnSpPr>
        <p:spPr>
          <a:xfrm flipV="1">
            <a:off x="8813213" y="262322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 userDrawn="1"/>
        </p:nvCxnSpPr>
        <p:spPr>
          <a:xfrm flipV="1">
            <a:off x="8813213" y="298326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6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142206" y="2470598"/>
            <a:ext cx="1552133" cy="1728192"/>
            <a:chOff x="7054974" y="1111052"/>
            <a:chExt cx="1552133" cy="1728192"/>
          </a:xfrm>
        </p:grpSpPr>
        <p:sp>
          <p:nvSpPr>
            <p:cNvPr id="16" name="テキスト ボックス 15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 userDrawn="1"/>
        </p:nvGrpSpPr>
        <p:grpSpPr>
          <a:xfrm>
            <a:off x="142206" y="4774854"/>
            <a:ext cx="1552133" cy="1728192"/>
            <a:chOff x="7054974" y="1111052"/>
            <a:chExt cx="1552133" cy="1728192"/>
          </a:xfrm>
        </p:grpSpPr>
        <p:sp>
          <p:nvSpPr>
            <p:cNvPr id="19" name="テキスト ボックス 18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0" name="直線コネクタ 19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 userDrawn="1"/>
        </p:nvGrpSpPr>
        <p:grpSpPr>
          <a:xfrm>
            <a:off x="142206" y="7079110"/>
            <a:ext cx="1552133" cy="1728192"/>
            <a:chOff x="7054974" y="1111052"/>
            <a:chExt cx="1552133" cy="1728192"/>
          </a:xfrm>
        </p:grpSpPr>
        <p:sp>
          <p:nvSpPr>
            <p:cNvPr id="22" name="テキスト ボックス 21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3" name="直線コネクタ 22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870398" y="2263180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870398" y="2983260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870398" y="4550771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870398" y="5270851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870398" y="6838362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870398" y="7558442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grpSp>
        <p:nvGrpSpPr>
          <p:cNvPr id="30" name="グループ化 29"/>
          <p:cNvGrpSpPr/>
          <p:nvPr userDrawn="1"/>
        </p:nvGrpSpPr>
        <p:grpSpPr>
          <a:xfrm>
            <a:off x="8639150" y="2470598"/>
            <a:ext cx="1552133" cy="1728192"/>
            <a:chOff x="7054974" y="1111052"/>
            <a:chExt cx="1552133" cy="1728192"/>
          </a:xfrm>
        </p:grpSpPr>
        <p:sp>
          <p:nvSpPr>
            <p:cNvPr id="31" name="テキスト ボックス 30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2" name="直線コネクタ 31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>
            <a:off x="8639150" y="4774854"/>
            <a:ext cx="1552133" cy="1728192"/>
            <a:chOff x="7054974" y="1111052"/>
            <a:chExt cx="1552133" cy="1728192"/>
          </a:xfrm>
        </p:grpSpPr>
        <p:sp>
          <p:nvSpPr>
            <p:cNvPr id="34" name="テキスト ボックス 33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5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5" name="直線コネクタ 34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グループ化 35"/>
          <p:cNvGrpSpPr/>
          <p:nvPr userDrawn="1"/>
        </p:nvGrpSpPr>
        <p:grpSpPr>
          <a:xfrm>
            <a:off x="8639150" y="7079110"/>
            <a:ext cx="1552133" cy="1728192"/>
            <a:chOff x="7054974" y="1111052"/>
            <a:chExt cx="1552133" cy="1728192"/>
          </a:xfrm>
        </p:grpSpPr>
        <p:sp>
          <p:nvSpPr>
            <p:cNvPr id="37" name="テキスト ボックス 36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6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8" name="直線コネクタ 37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367342" y="2263180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367342" y="2983260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367342" y="4550771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0367342" y="5270851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0367342" y="6838362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67342" y="7558442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8381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2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7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2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7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6478910" y="1831132"/>
            <a:ext cx="1552133" cy="1569660"/>
            <a:chOff x="7054974" y="1200132"/>
            <a:chExt cx="1552133" cy="1569660"/>
          </a:xfrm>
        </p:grpSpPr>
        <p:sp>
          <p:nvSpPr>
            <p:cNvPr id="16" name="テキスト ボックス 15"/>
            <p:cNvSpPr txBox="1"/>
            <p:nvPr userDrawn="1"/>
          </p:nvSpPr>
          <p:spPr>
            <a:xfrm>
              <a:off x="7054974" y="1200132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207102" y="2047156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34" name="グループ化 33"/>
          <p:cNvGrpSpPr/>
          <p:nvPr userDrawn="1"/>
        </p:nvGrpSpPr>
        <p:grpSpPr>
          <a:xfrm>
            <a:off x="6478910" y="3343300"/>
            <a:ext cx="1552133" cy="1569660"/>
            <a:chOff x="7054974" y="1248171"/>
            <a:chExt cx="1552133" cy="1569660"/>
          </a:xfrm>
        </p:grpSpPr>
        <p:sp>
          <p:nvSpPr>
            <p:cNvPr id="35" name="テキスト ボックス 34"/>
            <p:cNvSpPr txBox="1"/>
            <p:nvPr userDrawn="1"/>
          </p:nvSpPr>
          <p:spPr>
            <a:xfrm>
              <a:off x="7054974" y="1248171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6" name="直線コネクタ 35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207102" y="3511285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38" name="グループ化 37"/>
          <p:cNvGrpSpPr/>
          <p:nvPr userDrawn="1"/>
        </p:nvGrpSpPr>
        <p:grpSpPr>
          <a:xfrm>
            <a:off x="6478910" y="4855468"/>
            <a:ext cx="1552133" cy="1569660"/>
            <a:chOff x="7054974" y="1257783"/>
            <a:chExt cx="1552133" cy="1569660"/>
          </a:xfrm>
        </p:grpSpPr>
        <p:sp>
          <p:nvSpPr>
            <p:cNvPr id="39" name="テキスト ボックス 38"/>
            <p:cNvSpPr txBox="1"/>
            <p:nvPr userDrawn="1"/>
          </p:nvSpPr>
          <p:spPr>
            <a:xfrm>
              <a:off x="7054974" y="1257783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40" name="直線コネクタ 39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207102" y="5013841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42" name="グループ化 41"/>
          <p:cNvGrpSpPr/>
          <p:nvPr userDrawn="1"/>
        </p:nvGrpSpPr>
        <p:grpSpPr>
          <a:xfrm>
            <a:off x="6478910" y="6295628"/>
            <a:ext cx="1552133" cy="1569660"/>
            <a:chOff x="7054974" y="1202317"/>
            <a:chExt cx="1552133" cy="1569660"/>
          </a:xfrm>
        </p:grpSpPr>
        <p:sp>
          <p:nvSpPr>
            <p:cNvPr id="43" name="テキスト ボックス 42"/>
            <p:cNvSpPr txBox="1"/>
            <p:nvPr userDrawn="1"/>
          </p:nvSpPr>
          <p:spPr>
            <a:xfrm>
              <a:off x="7054974" y="1202317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44" name="直線コネクタ 43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207102" y="6509467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46" name="グループ化 45"/>
          <p:cNvGrpSpPr/>
          <p:nvPr userDrawn="1"/>
        </p:nvGrpSpPr>
        <p:grpSpPr>
          <a:xfrm>
            <a:off x="6478910" y="7879804"/>
            <a:ext cx="1552133" cy="1569660"/>
            <a:chOff x="7054974" y="1247810"/>
            <a:chExt cx="1552133" cy="1569660"/>
          </a:xfrm>
        </p:grpSpPr>
        <p:sp>
          <p:nvSpPr>
            <p:cNvPr id="47" name="テキスト ボックス 46"/>
            <p:cNvSpPr txBox="1"/>
            <p:nvPr userDrawn="1"/>
          </p:nvSpPr>
          <p:spPr>
            <a:xfrm>
              <a:off x="7054974" y="1247810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5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48" name="直線コネクタ 47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207102" y="8048150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3539384"/>
            <a:ext cx="6192688" cy="4124396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625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1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3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6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3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2551212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3487316"/>
            <a:ext cx="7308812" cy="518457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755274" y="2551212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755274" y="3487316"/>
            <a:ext cx="7308812" cy="518457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7199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allAtOnce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2839244"/>
            <a:ext cx="15913768" cy="5616624"/>
          </a:xfrm>
        </p:spPr>
        <p:txBody>
          <a:bodyPr anchor="ctr">
            <a:noAutofit/>
          </a:bodyPr>
          <a:lstStyle>
            <a:lvl1pPr algn="l">
              <a:lnSpc>
                <a:spcPts val="34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1505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83" y="2047156"/>
            <a:ext cx="3468257" cy="7200800"/>
          </a:xfrm>
          <a:prstGeom prst="rect">
            <a:avLst/>
          </a:prstGeom>
        </p:spPr>
      </p:pic>
      <p:sp>
        <p:nvSpPr>
          <p:cNvPr id="9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766942" y="3919364"/>
            <a:ext cx="103331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766942" y="4639444"/>
            <a:ext cx="10333148" cy="280831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3038248" y="2983260"/>
            <a:ext cx="3008614" cy="5415505"/>
          </a:xfrm>
          <a:solidFill>
            <a:schemeClr val="tx1">
              <a:lumMod val="65000"/>
            </a:schemeClr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648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allAtOnce"/>
      <p:bldP spid="11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19070" y="3990999"/>
            <a:ext cx="918102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19070" y="4783460"/>
            <a:ext cx="9181020" cy="230425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6911975" cy="69135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787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Sk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19070" y="2263180"/>
            <a:ext cx="918102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19070" y="3055641"/>
            <a:ext cx="9181020" cy="2159867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6911975" cy="69135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072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7591772"/>
            <a:ext cx="166338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0278" y="8311852"/>
            <a:ext cx="16633848" cy="115212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16633551" cy="518537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089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6799684"/>
            <a:ext cx="813690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0278" y="7519764"/>
            <a:ext cx="8136904" cy="194421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8136607" cy="439328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359230" y="6800479"/>
            <a:ext cx="813690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359230" y="7520559"/>
            <a:ext cx="8136904" cy="194421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9359527" y="2263180"/>
            <a:ext cx="8136607" cy="439328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78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allAtOnce"/>
      <p:bldP spid="12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4" y="2263178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46262" y="6367639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46262" y="6943702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5038548" y="2263179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894236" y="6367640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894236" y="6943703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6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9287814" y="2263180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143502" y="6367641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143502" y="6943704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9" name="図プレースホルダー 9"/>
          <p:cNvSpPr>
            <a:spLocks noGrp="1"/>
          </p:cNvSpPr>
          <p:nvPr>
            <p:ph type="pic" sz="quarter" idx="22" hasCustomPrompt="1"/>
          </p:nvPr>
        </p:nvSpPr>
        <p:spPr>
          <a:xfrm>
            <a:off x="13535990" y="2263181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3391678" y="6367642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391678" y="6943705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8199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4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7735788"/>
            <a:ext cx="13557478" cy="1440161"/>
          </a:xfrm>
        </p:spPr>
        <p:txBody>
          <a:bodyPr anchor="b">
            <a:noAutofit/>
          </a:bodyPr>
          <a:lstStyle>
            <a:lvl1pPr algn="l">
              <a:defRPr sz="7200" kern="0" spc="2000" baseline="0"/>
            </a:lvl1pPr>
          </a:lstStyle>
          <a:p>
            <a:r>
              <a:rPr kumimoji="1" lang="en-US" altLang="ja-JP" dirty="0"/>
              <a:t>SECTION TITLE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78310" y="8959702"/>
            <a:ext cx="13464495" cy="575841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2800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 userDrawn="1"/>
        </p:nvGrpSpPr>
        <p:grpSpPr>
          <a:xfrm>
            <a:off x="672671" y="6743196"/>
            <a:ext cx="661574" cy="1728192"/>
            <a:chOff x="4012746" y="1615108"/>
            <a:chExt cx="661574" cy="1728192"/>
          </a:xfrm>
        </p:grpSpPr>
        <p:cxnSp>
          <p:nvCxnSpPr>
            <p:cNvPr id="6" name="直線コネクタ 5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621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3179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4246662" y="2551213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4246662" y="3127276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2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790278" y="5863580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6365" y="6151614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246365" y="6727677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5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9287519" y="2263179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2743606" y="2551213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2743606" y="3127276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8" name="図プレースホルダー 9"/>
          <p:cNvSpPr>
            <a:spLocks noGrp="1"/>
          </p:cNvSpPr>
          <p:nvPr>
            <p:ph type="pic" sz="quarter" idx="22" hasCustomPrompt="1"/>
          </p:nvPr>
        </p:nvSpPr>
        <p:spPr>
          <a:xfrm>
            <a:off x="9287222" y="5863580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2743309" y="6151614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2743309" y="6727677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0257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2551210"/>
            <a:ext cx="5688632" cy="1296146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838950" y="2263181"/>
            <a:ext cx="10369152" cy="18722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14" name="直線コネクタ 13"/>
          <p:cNvCxnSpPr/>
          <p:nvPr userDrawn="1"/>
        </p:nvCxnSpPr>
        <p:spPr>
          <a:xfrm>
            <a:off x="6622926" y="2263180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790278" y="4999482"/>
            <a:ext cx="5688632" cy="1296146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838950" y="4711453"/>
            <a:ext cx="10369152" cy="18722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18" name="直線コネクタ 17"/>
          <p:cNvCxnSpPr/>
          <p:nvPr userDrawn="1"/>
        </p:nvCxnSpPr>
        <p:spPr>
          <a:xfrm>
            <a:off x="6622926" y="4711452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790278" y="7447753"/>
            <a:ext cx="5688632" cy="1296146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6838950" y="7159724"/>
            <a:ext cx="10369152" cy="18722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21" name="直線コネクタ 20"/>
          <p:cNvCxnSpPr/>
          <p:nvPr userDrawn="1"/>
        </p:nvCxnSpPr>
        <p:spPr>
          <a:xfrm>
            <a:off x="6622926" y="7159723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64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08280" y="2551212"/>
            <a:ext cx="5454606" cy="2088234"/>
          </a:xfrm>
          <a:noFill/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87311" y="5071492"/>
            <a:ext cx="4896544" cy="3384376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14" name="直線コネクタ 13"/>
          <p:cNvCxnSpPr/>
          <p:nvPr userDrawn="1"/>
        </p:nvCxnSpPr>
        <p:spPr>
          <a:xfrm flipH="1">
            <a:off x="1087311" y="4927477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388900" y="2551212"/>
            <a:ext cx="5454606" cy="2088234"/>
          </a:xfrm>
          <a:noFill/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667931" y="5071492"/>
            <a:ext cx="4896544" cy="3384376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24" name="直線コネクタ 23"/>
          <p:cNvCxnSpPr/>
          <p:nvPr userDrawn="1"/>
        </p:nvCxnSpPr>
        <p:spPr>
          <a:xfrm flipH="1">
            <a:off x="6667931" y="4927477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969520" y="2551212"/>
            <a:ext cx="5454606" cy="2088234"/>
          </a:xfrm>
          <a:noFill/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2248551" y="5071492"/>
            <a:ext cx="4896544" cy="3384376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27" name="直線コネクタ 26"/>
          <p:cNvCxnSpPr/>
          <p:nvPr userDrawn="1"/>
        </p:nvCxnSpPr>
        <p:spPr>
          <a:xfrm flipH="1">
            <a:off x="12248551" y="4927477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50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8383860"/>
            <a:ext cx="15913768" cy="1296144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1438350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4552696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7667042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10781388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13895734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210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8383860"/>
            <a:ext cx="15913768" cy="1296144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1438350" y="2263180"/>
            <a:ext cx="3600400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5184000" y="2263180"/>
            <a:ext cx="6048000" cy="295232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11375454" y="2263180"/>
            <a:ext cx="547260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4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5184000" y="5359524"/>
            <a:ext cx="6048000" cy="295232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861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animBg="1"/>
      <p:bldP spid="12" grpId="0" animBg="1"/>
      <p:bldP spid="14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5" name="山形 4"/>
          <p:cNvSpPr/>
          <p:nvPr userDrawn="1"/>
        </p:nvSpPr>
        <p:spPr>
          <a:xfrm>
            <a:off x="862286" y="3703340"/>
            <a:ext cx="4464496" cy="1091326"/>
          </a:xfrm>
          <a:prstGeom prst="chevron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山形 7"/>
          <p:cNvSpPr/>
          <p:nvPr userDrawn="1"/>
        </p:nvSpPr>
        <p:spPr>
          <a:xfrm>
            <a:off x="4990480" y="3703340"/>
            <a:ext cx="4464496" cy="1091326"/>
          </a:xfrm>
          <a:prstGeom prst="chevron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山形 8"/>
          <p:cNvSpPr/>
          <p:nvPr userDrawn="1"/>
        </p:nvSpPr>
        <p:spPr>
          <a:xfrm>
            <a:off x="9118674" y="3692134"/>
            <a:ext cx="4464496" cy="1091326"/>
          </a:xfrm>
          <a:prstGeom prst="chevron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山形 9"/>
          <p:cNvSpPr/>
          <p:nvPr userDrawn="1"/>
        </p:nvSpPr>
        <p:spPr>
          <a:xfrm>
            <a:off x="13246869" y="3703340"/>
            <a:ext cx="4464496" cy="1091326"/>
          </a:xfrm>
          <a:prstGeom prst="chevron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438349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18270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3822932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543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694737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846729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8975188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3103646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148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8" grpId="0" animBg="1"/>
      <p:bldP spid="9" grpId="0" animBg="1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366342" y="2623220"/>
            <a:ext cx="6120680" cy="612068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2117625" y="4148759"/>
            <a:ext cx="4618114" cy="461811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3022526" y="5935589"/>
            <a:ext cx="2808312" cy="28083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/>
          <p:nvPr userDrawn="1"/>
        </p:nvCxnSpPr>
        <p:spPr>
          <a:xfrm flipV="1">
            <a:off x="9142413" y="2470598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318472" y="2383554"/>
            <a:ext cx="796163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318472" y="3160606"/>
            <a:ext cx="7961638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21" name="直線コネクタ 20"/>
          <p:cNvCxnSpPr/>
          <p:nvPr userDrawn="1"/>
        </p:nvCxnSpPr>
        <p:spPr>
          <a:xfrm flipV="1">
            <a:off x="5974854" y="3334695"/>
            <a:ext cx="3167559" cy="44065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 userDrawn="1"/>
        </p:nvCxnSpPr>
        <p:spPr>
          <a:xfrm flipV="1">
            <a:off x="9145513" y="4726488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321572" y="4639444"/>
            <a:ext cx="796163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321572" y="5416496"/>
            <a:ext cx="7961638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26" name="直線コネクタ 20"/>
          <p:cNvCxnSpPr/>
          <p:nvPr userDrawn="1"/>
        </p:nvCxnSpPr>
        <p:spPr>
          <a:xfrm flipV="1">
            <a:off x="5977954" y="5590585"/>
            <a:ext cx="3167559" cy="44065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 userDrawn="1"/>
        </p:nvCxnSpPr>
        <p:spPr>
          <a:xfrm flipV="1">
            <a:off x="9142413" y="7030744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318472" y="6943700"/>
            <a:ext cx="796163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318472" y="7720752"/>
            <a:ext cx="7961638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30" name="直線コネクタ 20"/>
          <p:cNvCxnSpPr/>
          <p:nvPr userDrawn="1"/>
        </p:nvCxnSpPr>
        <p:spPr>
          <a:xfrm>
            <a:off x="4750718" y="7339745"/>
            <a:ext cx="4391695" cy="55509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3022526" y="3029747"/>
            <a:ext cx="2736304" cy="8176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Value</a:t>
            </a:r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3022526" y="4829947"/>
            <a:ext cx="2736304" cy="8176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Value</a:t>
            </a:r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058530" y="6990187"/>
            <a:ext cx="2736304" cy="8176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112430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9" grpId="0" animBg="1"/>
      <p:bldP spid="10" grpId="0" animBg="1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アーチ 6"/>
          <p:cNvSpPr/>
          <p:nvPr userDrawn="1"/>
        </p:nvSpPr>
        <p:spPr>
          <a:xfrm>
            <a:off x="5830838" y="2479203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アーチ 30"/>
          <p:cNvSpPr/>
          <p:nvPr userDrawn="1"/>
        </p:nvSpPr>
        <p:spPr>
          <a:xfrm rot="5400000">
            <a:off x="5902846" y="2479203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10800000">
            <a:off x="5902846" y="2551211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アーチ 35"/>
          <p:cNvSpPr/>
          <p:nvPr userDrawn="1"/>
        </p:nvSpPr>
        <p:spPr>
          <a:xfrm rot="16200000">
            <a:off x="5830838" y="2551211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37" name="直線コネクタ 36"/>
          <p:cNvCxnSpPr/>
          <p:nvPr userDrawn="1"/>
        </p:nvCxnSpPr>
        <p:spPr>
          <a:xfrm flipV="1">
            <a:off x="12639555" y="2335188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2815614" y="2390092"/>
            <a:ext cx="504056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2815614" y="3167144"/>
            <a:ext cx="5040560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40" name="直線コネクタ 39"/>
          <p:cNvCxnSpPr/>
          <p:nvPr userDrawn="1"/>
        </p:nvCxnSpPr>
        <p:spPr>
          <a:xfrm flipV="1">
            <a:off x="12629212" y="6943700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2805271" y="7030744"/>
            <a:ext cx="504056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2805271" y="7807796"/>
            <a:ext cx="5040560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43" name="直線コネクタ 42"/>
          <p:cNvCxnSpPr/>
          <p:nvPr userDrawn="1"/>
        </p:nvCxnSpPr>
        <p:spPr>
          <a:xfrm flipV="1">
            <a:off x="5593114" y="2384184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40581" y="2407196"/>
            <a:ext cx="5040560" cy="864096"/>
          </a:xfrm>
        </p:spPr>
        <p:txBody>
          <a:bodyPr anchor="b">
            <a:normAutofit/>
          </a:bodyPr>
          <a:lstStyle>
            <a:lvl1pPr algn="r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40581" y="3184248"/>
            <a:ext cx="5040560" cy="122413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46" name="直線コネクタ 45"/>
          <p:cNvCxnSpPr/>
          <p:nvPr userDrawn="1"/>
        </p:nvCxnSpPr>
        <p:spPr>
          <a:xfrm flipV="1">
            <a:off x="5582771" y="6943700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430238" y="7047848"/>
            <a:ext cx="5040560" cy="864096"/>
          </a:xfrm>
        </p:spPr>
        <p:txBody>
          <a:bodyPr anchor="b">
            <a:normAutofit/>
          </a:bodyPr>
          <a:lstStyle>
            <a:lvl1pPr algn="r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30238" y="7824900"/>
            <a:ext cx="5040560" cy="122413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791278" y="3701272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791278" y="7157656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6334894" y="3703340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334894" y="7159724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cxnSp>
        <p:nvCxnSpPr>
          <p:cNvPr id="11" name="直線コネクタ 10"/>
          <p:cNvCxnSpPr>
            <a:stCxn id="49" idx="3"/>
          </p:cNvCxnSpPr>
          <p:nvPr userDrawn="1"/>
        </p:nvCxnSpPr>
        <p:spPr>
          <a:xfrm flipV="1">
            <a:off x="11806147" y="3358336"/>
            <a:ext cx="833408" cy="70401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10"/>
          <p:cNvCxnSpPr>
            <a:stCxn id="50" idx="3"/>
          </p:cNvCxnSpPr>
          <p:nvPr userDrawn="1"/>
        </p:nvCxnSpPr>
        <p:spPr>
          <a:xfrm>
            <a:off x="11806147" y="7518730"/>
            <a:ext cx="823065" cy="48025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10"/>
          <p:cNvCxnSpPr/>
          <p:nvPr userDrawn="1"/>
        </p:nvCxnSpPr>
        <p:spPr>
          <a:xfrm flipV="1">
            <a:off x="5593114" y="7518730"/>
            <a:ext cx="741780" cy="48025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>
            <a:stCxn id="51" idx="1"/>
          </p:cNvCxnSpPr>
          <p:nvPr userDrawn="1"/>
        </p:nvCxnSpPr>
        <p:spPr>
          <a:xfrm rot="10800000">
            <a:off x="5593114" y="3358336"/>
            <a:ext cx="741780" cy="7060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44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25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31" grpId="0" animBg="1"/>
      <p:bldP spid="35" grpId="0" animBg="1"/>
      <p:bldP spid="36" grpId="0" animBg="1"/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グラフ プレースホルダー 7"/>
          <p:cNvSpPr>
            <a:spLocks noGrp="1"/>
          </p:cNvSpPr>
          <p:nvPr>
            <p:ph type="chart" sz="quarter" idx="13" hasCustomPrompt="1"/>
          </p:nvPr>
        </p:nvSpPr>
        <p:spPr>
          <a:xfrm>
            <a:off x="790278" y="2191172"/>
            <a:ext cx="6985000" cy="698341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Graph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063086" y="2743594"/>
            <a:ext cx="94299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063086" y="3520646"/>
            <a:ext cx="9429948" cy="201622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066186" y="5806608"/>
            <a:ext cx="94299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066186" y="6583660"/>
            <a:ext cx="9429948" cy="201622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8317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グラフ プレースホルダー 7"/>
          <p:cNvSpPr>
            <a:spLocks noGrp="1"/>
          </p:cNvSpPr>
          <p:nvPr>
            <p:ph type="chart" sz="quarter" idx="13" hasCustomPrompt="1"/>
          </p:nvPr>
        </p:nvSpPr>
        <p:spPr>
          <a:xfrm>
            <a:off x="790278" y="2263181"/>
            <a:ext cx="16633848" cy="51845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Graph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0278" y="7591772"/>
            <a:ext cx="166338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790278" y="8311852"/>
            <a:ext cx="16633848" cy="115212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253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allAtOnce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1111052"/>
            <a:ext cx="6192688" cy="2016224"/>
          </a:xfrm>
          <a:prstGeom prst="rect">
            <a:avLst/>
          </a:prstGeom>
        </p:spPr>
        <p:txBody>
          <a:bodyPr anchor="ctr"/>
          <a:lstStyle>
            <a:lvl1pPr algn="l">
              <a:defRPr sz="7200" spc="600" baseline="0"/>
            </a:lvl1pPr>
          </a:lstStyle>
          <a:p>
            <a:r>
              <a:rPr kumimoji="1" lang="en-US" altLang="ja-JP" dirty="0"/>
              <a:t>HISTORY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 userDrawn="1"/>
        </p:nvGrpSpPr>
        <p:grpSpPr>
          <a:xfrm>
            <a:off x="574254" y="462980"/>
            <a:ext cx="661574" cy="1728192"/>
            <a:chOff x="4012746" y="1615108"/>
            <a:chExt cx="661574" cy="1728192"/>
          </a:xfrm>
        </p:grpSpPr>
        <p:cxnSp>
          <p:nvCxnSpPr>
            <p:cNvPr id="5" name="直線コネクタ 4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線コネクタ 8"/>
          <p:cNvCxnSpPr/>
          <p:nvPr userDrawn="1"/>
        </p:nvCxnSpPr>
        <p:spPr>
          <a:xfrm>
            <a:off x="9144000" y="0"/>
            <a:ext cx="0" cy="1028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8891972" y="121906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503246" y="823020"/>
            <a:ext cx="4176464" cy="12961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503246" y="1903140"/>
            <a:ext cx="8280920" cy="165618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8891972" y="4315408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589208" y="3919364"/>
            <a:ext cx="4176464" cy="129614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02246" y="4999484"/>
            <a:ext cx="8280920" cy="1656184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8891972" y="733974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503246" y="6943700"/>
            <a:ext cx="4176464" cy="12961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3246" y="8023820"/>
            <a:ext cx="8280920" cy="165618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971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10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グラフ プレースホルダー 7"/>
          <p:cNvSpPr>
            <a:spLocks noGrp="1"/>
          </p:cNvSpPr>
          <p:nvPr>
            <p:ph type="chart" sz="quarter" idx="13" hasCustomPrompt="1"/>
          </p:nvPr>
        </p:nvSpPr>
        <p:spPr>
          <a:xfrm>
            <a:off x="790278" y="2191172"/>
            <a:ext cx="9433048" cy="698341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Graph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367342" y="2983260"/>
            <a:ext cx="7125692" cy="2088232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367342" y="4984448"/>
            <a:ext cx="7125692" cy="339941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8073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50" y="2362191"/>
            <a:ext cx="11985332" cy="6741749"/>
          </a:xfrm>
          <a:prstGeom prst="rect">
            <a:avLst/>
          </a:prstGeom>
        </p:spPr>
      </p:pic>
      <p:sp>
        <p:nvSpPr>
          <p:cNvPr id="7" name="涙形 6"/>
          <p:cNvSpPr/>
          <p:nvPr userDrawn="1"/>
        </p:nvSpPr>
        <p:spPr>
          <a:xfrm rot="8100000">
            <a:off x="1896976" y="4227059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46262" y="2767236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4" name="涙形 13"/>
          <p:cNvSpPr/>
          <p:nvPr userDrawn="1"/>
        </p:nvSpPr>
        <p:spPr>
          <a:xfrm rot="8100000">
            <a:off x="3286137" y="6732419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35423" y="5272596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涙形 15"/>
          <p:cNvSpPr/>
          <p:nvPr userDrawn="1"/>
        </p:nvSpPr>
        <p:spPr>
          <a:xfrm rot="8100000">
            <a:off x="6349623" y="6121606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098909" y="4661783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8" name="涙形 17"/>
          <p:cNvSpPr/>
          <p:nvPr userDrawn="1"/>
        </p:nvSpPr>
        <p:spPr>
          <a:xfrm rot="8100000">
            <a:off x="5977936" y="3734174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727222" y="2274351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0" name="涙形 19"/>
          <p:cNvSpPr/>
          <p:nvPr userDrawn="1"/>
        </p:nvSpPr>
        <p:spPr>
          <a:xfrm rot="8100000">
            <a:off x="9291965" y="4148618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041251" y="2688795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2" name="涙形 21"/>
          <p:cNvSpPr/>
          <p:nvPr userDrawn="1"/>
        </p:nvSpPr>
        <p:spPr>
          <a:xfrm rot="8100000">
            <a:off x="10539813" y="6994463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289099" y="5534640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2527582" y="2767236"/>
            <a:ext cx="5184576" cy="2077164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2527582" y="4757356"/>
            <a:ext cx="5184576" cy="35544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5770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300"/>
                            </p:stCondLst>
                            <p:childTnLst>
                              <p:par>
                                <p:cTn id="31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00"/>
                            </p:stCondLst>
                            <p:childTnLst>
                              <p:par>
                                <p:cTn id="40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0"/>
                            </p:stCondLst>
                            <p:childTnLst>
                              <p:par>
                                <p:cTn id="49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9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1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6082990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2357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7735788"/>
            <a:ext cx="13557478" cy="1440161"/>
          </a:xfrm>
        </p:spPr>
        <p:txBody>
          <a:bodyPr anchor="b">
            <a:noAutofit/>
          </a:bodyPr>
          <a:lstStyle>
            <a:lvl1pPr algn="l">
              <a:defRPr sz="7200" kern="0" spc="2000" baseline="0"/>
            </a:lvl1pPr>
          </a:lstStyle>
          <a:p>
            <a:r>
              <a:rPr kumimoji="1" lang="en-US" altLang="ja-JP" dirty="0"/>
              <a:t>SECTION TITLE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78310" y="8959702"/>
            <a:ext cx="13464495" cy="575841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2800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 userDrawn="1"/>
        </p:nvGrpSpPr>
        <p:grpSpPr>
          <a:xfrm>
            <a:off x="672671" y="6743196"/>
            <a:ext cx="661574" cy="1728192"/>
            <a:chOff x="4012746" y="1615108"/>
            <a:chExt cx="661574" cy="1728192"/>
          </a:xfrm>
        </p:grpSpPr>
        <p:cxnSp>
          <p:nvCxnSpPr>
            <p:cNvPr id="6" name="直線コネクタ 5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035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8286413" cy="10287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9461" y="3840958"/>
            <a:ext cx="6857405" cy="4279106"/>
          </a:xfrm>
          <a:solidFill>
            <a:schemeClr val="bg1">
              <a:alpha val="30000"/>
            </a:schemeClr>
          </a:solidFill>
        </p:spPr>
        <p:txBody>
          <a:bodyPr lIns="274320" tIns="91440" rIns="274320" bIns="182880" anchor="ctr"/>
          <a:lstStyle>
            <a:lvl1pPr algn="ctr">
              <a:defRPr sz="675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19461" y="8120068"/>
            <a:ext cx="6857405" cy="1414463"/>
          </a:xfrm>
          <a:solidFill>
            <a:schemeClr val="bg1">
              <a:alpha val="30000"/>
            </a:schemeClr>
          </a:solidFill>
        </p:spPr>
        <p:txBody>
          <a:bodyPr lIns="274320" tIns="91440" rIns="274320" bIns="182880"/>
          <a:lstStyle>
            <a:lvl1pPr marL="0" indent="0" algn="ctr">
              <a:buNone/>
              <a:defRPr sz="2700">
                <a:solidFill>
                  <a:srgbClr val="8C9CA6"/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43121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257193" y="2464761"/>
            <a:ext cx="5171627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3"/>
          </p:nvPr>
        </p:nvSpPr>
        <p:spPr>
          <a:xfrm>
            <a:off x="11857595" y="2464761"/>
            <a:ext cx="5171627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4"/>
          </p:nvPr>
        </p:nvSpPr>
        <p:spPr>
          <a:xfrm>
            <a:off x="6557395" y="2464761"/>
            <a:ext cx="5171627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26" name="Rectangle 25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6908156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id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/>
          </p:nvPr>
        </p:nvSpPr>
        <p:spPr>
          <a:xfrm>
            <a:off x="0" y="2428879"/>
            <a:ext cx="18286413" cy="6757988"/>
          </a:xfrm>
        </p:spPr>
        <p:txBody>
          <a:bodyPr/>
          <a:lstStyle/>
          <a:p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18320428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山形 6"/>
          <p:cNvSpPr/>
          <p:nvPr userDrawn="1"/>
        </p:nvSpPr>
        <p:spPr>
          <a:xfrm>
            <a:off x="892626" y="4364885"/>
            <a:ext cx="4173610" cy="566145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100" dirty="0">
                <a:solidFill>
                  <a:schemeClr val="bg1"/>
                </a:solidFill>
              </a:rPr>
              <a:t>01</a:t>
            </a:r>
            <a:endParaRPr kumimoji="1"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50" name="山形 49"/>
          <p:cNvSpPr/>
          <p:nvPr userDrawn="1"/>
        </p:nvSpPr>
        <p:spPr>
          <a:xfrm>
            <a:off x="4969599" y="4364885"/>
            <a:ext cx="4173610" cy="56614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100" dirty="0">
                <a:solidFill>
                  <a:schemeClr val="bg1"/>
                </a:solidFill>
              </a:rPr>
              <a:t>02</a:t>
            </a:r>
            <a:endParaRPr kumimoji="1"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51" name="山形 50"/>
          <p:cNvSpPr/>
          <p:nvPr userDrawn="1"/>
        </p:nvSpPr>
        <p:spPr>
          <a:xfrm>
            <a:off x="9046569" y="4364885"/>
            <a:ext cx="4173610" cy="566145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100" dirty="0">
                <a:solidFill>
                  <a:schemeClr val="bg1"/>
                </a:solidFill>
              </a:rPr>
              <a:t>03</a:t>
            </a:r>
            <a:endParaRPr kumimoji="1"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52" name="山形 51"/>
          <p:cNvSpPr/>
          <p:nvPr userDrawn="1"/>
        </p:nvSpPr>
        <p:spPr>
          <a:xfrm>
            <a:off x="13123541" y="4364883"/>
            <a:ext cx="4173610" cy="566145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100" dirty="0">
                <a:solidFill>
                  <a:schemeClr val="bg1"/>
                </a:solidFill>
              </a:rPr>
              <a:t>04</a:t>
            </a:r>
            <a:endParaRPr kumimoji="1"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92628" y="5083766"/>
            <a:ext cx="3928545" cy="3149735"/>
          </a:xfrm>
        </p:spPr>
        <p:txBody>
          <a:bodyPr>
            <a:normAutofit/>
          </a:bodyPr>
          <a:lstStyle>
            <a:lvl1pPr marL="257175" indent="-257175" algn="l">
              <a:buFont typeface="Wingdings" panose="05000000000000000000" pitchFamily="2" charset="2"/>
              <a:buChar char="n"/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892628" y="2713642"/>
            <a:ext cx="3928545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69600" y="5083766"/>
            <a:ext cx="3928545" cy="3149735"/>
          </a:xfrm>
        </p:spPr>
        <p:txBody>
          <a:bodyPr>
            <a:normAutofit/>
          </a:bodyPr>
          <a:lstStyle>
            <a:lvl1pPr marL="257175" indent="-257175" algn="l">
              <a:buFont typeface="Wingdings" panose="05000000000000000000" pitchFamily="2" charset="2"/>
              <a:buChar char="n"/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4969600" y="2713642"/>
            <a:ext cx="3928545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046570" y="5083766"/>
            <a:ext cx="3928545" cy="3149735"/>
          </a:xfrm>
        </p:spPr>
        <p:txBody>
          <a:bodyPr>
            <a:normAutofit/>
          </a:bodyPr>
          <a:lstStyle>
            <a:lvl1pPr marL="257175" indent="-257175" algn="l">
              <a:buFont typeface="Wingdings" panose="05000000000000000000" pitchFamily="2" charset="2"/>
              <a:buChar char="n"/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046570" y="2713642"/>
            <a:ext cx="3928545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9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3123542" y="5083766"/>
            <a:ext cx="3928545" cy="3149735"/>
          </a:xfrm>
        </p:spPr>
        <p:txBody>
          <a:bodyPr>
            <a:normAutofit/>
          </a:bodyPr>
          <a:lstStyle>
            <a:lvl1pPr marL="257175" indent="-257175" algn="l">
              <a:buFont typeface="Wingdings" panose="05000000000000000000" pitchFamily="2" charset="2"/>
              <a:buChar char="n"/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3123542" y="2713642"/>
            <a:ext cx="3928545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126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コネクタ 8"/>
          <p:cNvCxnSpPr/>
          <p:nvPr userDrawn="1"/>
        </p:nvCxnSpPr>
        <p:spPr>
          <a:xfrm>
            <a:off x="9144000" y="0"/>
            <a:ext cx="0" cy="1028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円/楕円 15"/>
          <p:cNvSpPr/>
          <p:nvPr userDrawn="1"/>
        </p:nvSpPr>
        <p:spPr>
          <a:xfrm>
            <a:off x="8891972" y="121906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589208" y="823020"/>
            <a:ext cx="4176464" cy="129614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02246" y="1903140"/>
            <a:ext cx="8280920" cy="1656184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8891972" y="4243400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503246" y="3847356"/>
            <a:ext cx="4176464" cy="12961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3246" y="4927476"/>
            <a:ext cx="8280920" cy="165618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2" name="円/楕円 21"/>
          <p:cNvSpPr/>
          <p:nvPr userDrawn="1"/>
        </p:nvSpPr>
        <p:spPr>
          <a:xfrm>
            <a:off x="8891972" y="733974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589208" y="6943700"/>
            <a:ext cx="4176464" cy="129614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02246" y="8023820"/>
            <a:ext cx="8280920" cy="1656184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71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5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"/>
                            </p:stCondLst>
                            <p:childTnLst>
                              <p:par>
                                <p:cTn id="3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142503" y="175245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4174951" y="174948"/>
            <a:ext cx="8856687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142206" y="4207396"/>
            <a:ext cx="6480720" cy="59046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6766942" y="4207396"/>
            <a:ext cx="2880320" cy="295232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6766942" y="7303740"/>
            <a:ext cx="11377264" cy="280831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4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13175654" y="174948"/>
            <a:ext cx="4968552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863286" y="4423420"/>
            <a:ext cx="8280920" cy="1368152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7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863286" y="5647556"/>
            <a:ext cx="8280920" cy="129614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1996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4128411"/>
            <a:ext cx="6192688" cy="2016224"/>
          </a:xfrm>
          <a:prstGeom prst="rect">
            <a:avLst/>
          </a:prstGeom>
        </p:spPr>
        <p:txBody>
          <a:bodyPr anchor="ctr"/>
          <a:lstStyle>
            <a:lvl1pPr algn="l">
              <a:defRPr sz="72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6838950" y="1263127"/>
            <a:ext cx="1552133" cy="1728192"/>
            <a:chOff x="7054974" y="1111052"/>
            <a:chExt cx="1552133" cy="1728192"/>
          </a:xfrm>
        </p:grpSpPr>
        <p:sp>
          <p:nvSpPr>
            <p:cNvPr id="5" name="テキスト ボックス 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8" name="直線コネクタ 7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13"/>
          <p:cNvGrpSpPr/>
          <p:nvPr userDrawn="1"/>
        </p:nvGrpSpPr>
        <p:grpSpPr>
          <a:xfrm>
            <a:off x="6838950" y="3351359"/>
            <a:ext cx="1552133" cy="1728192"/>
            <a:chOff x="7054974" y="1111052"/>
            <a:chExt cx="1552133" cy="1728192"/>
          </a:xfrm>
        </p:grpSpPr>
        <p:sp>
          <p:nvSpPr>
            <p:cNvPr id="15" name="テキスト ボックス 1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6" name="直線コネクタ 15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グループ化 16"/>
          <p:cNvGrpSpPr/>
          <p:nvPr userDrawn="1"/>
        </p:nvGrpSpPr>
        <p:grpSpPr>
          <a:xfrm>
            <a:off x="6838950" y="5439591"/>
            <a:ext cx="1552133" cy="1728192"/>
            <a:chOff x="7054974" y="1111052"/>
            <a:chExt cx="1552133" cy="1728192"/>
          </a:xfrm>
        </p:grpSpPr>
        <p:sp>
          <p:nvSpPr>
            <p:cNvPr id="18" name="テキスト ボックス 17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9" name="直線コネクタ 18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グループ化 19"/>
          <p:cNvGrpSpPr/>
          <p:nvPr userDrawn="1"/>
        </p:nvGrpSpPr>
        <p:grpSpPr>
          <a:xfrm>
            <a:off x="6838950" y="7527823"/>
            <a:ext cx="1552133" cy="1728192"/>
            <a:chOff x="7054974" y="1111052"/>
            <a:chExt cx="1552133" cy="1728192"/>
          </a:xfrm>
        </p:grpSpPr>
        <p:sp>
          <p:nvSpPr>
            <p:cNvPr id="21" name="テキスト ボックス 20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2" name="直線コネクタ 21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67142" y="1176083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567142" y="1953135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567142" y="3247650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567142" y="4024702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567142" y="5319217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567142" y="6096269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8567142" y="7390784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567142" y="8167836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grpSp>
        <p:nvGrpSpPr>
          <p:cNvPr id="31" name="グループ化 30"/>
          <p:cNvGrpSpPr/>
          <p:nvPr userDrawn="1"/>
        </p:nvGrpSpPr>
        <p:grpSpPr>
          <a:xfrm>
            <a:off x="574254" y="3480339"/>
            <a:ext cx="661574" cy="1728192"/>
            <a:chOff x="4012746" y="1615108"/>
            <a:chExt cx="661574" cy="1728192"/>
          </a:xfrm>
        </p:grpSpPr>
        <p:cxnSp>
          <p:nvCxnSpPr>
            <p:cNvPr id="32" name="直線コネクタ 31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529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6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4111746"/>
            <a:ext cx="6192688" cy="2016224"/>
          </a:xfrm>
          <a:prstGeom prst="rect">
            <a:avLst/>
          </a:prstGeom>
        </p:spPr>
        <p:txBody>
          <a:bodyPr anchor="ctr"/>
          <a:lstStyle>
            <a:lvl1pPr algn="l">
              <a:defRPr sz="72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6838950" y="2110558"/>
            <a:ext cx="1552133" cy="1728192"/>
            <a:chOff x="7054974" y="1111052"/>
            <a:chExt cx="1552133" cy="1728192"/>
          </a:xfrm>
        </p:grpSpPr>
        <p:sp>
          <p:nvSpPr>
            <p:cNvPr id="5" name="テキスト ボックス 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8" name="直線コネクタ 7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13"/>
          <p:cNvGrpSpPr/>
          <p:nvPr userDrawn="1"/>
        </p:nvGrpSpPr>
        <p:grpSpPr>
          <a:xfrm>
            <a:off x="6838950" y="4198790"/>
            <a:ext cx="1552133" cy="1728192"/>
            <a:chOff x="7054974" y="1111052"/>
            <a:chExt cx="1552133" cy="1728192"/>
          </a:xfrm>
        </p:grpSpPr>
        <p:sp>
          <p:nvSpPr>
            <p:cNvPr id="15" name="テキスト ボックス 1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6" name="直線コネクタ 15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グループ化 16"/>
          <p:cNvGrpSpPr/>
          <p:nvPr userDrawn="1"/>
        </p:nvGrpSpPr>
        <p:grpSpPr>
          <a:xfrm>
            <a:off x="6838950" y="6287022"/>
            <a:ext cx="1552133" cy="1728192"/>
            <a:chOff x="7054974" y="1111052"/>
            <a:chExt cx="1552133" cy="1728192"/>
          </a:xfrm>
        </p:grpSpPr>
        <p:sp>
          <p:nvSpPr>
            <p:cNvPr id="18" name="テキスト ボックス 17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9" name="直線コネクタ 18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67142" y="2023514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567142" y="2800566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567142" y="4095081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567142" y="4872133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567142" y="6166648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567142" y="6943700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grpSp>
        <p:nvGrpSpPr>
          <p:cNvPr id="31" name="グループ化 30"/>
          <p:cNvGrpSpPr/>
          <p:nvPr userDrawn="1"/>
        </p:nvGrpSpPr>
        <p:grpSpPr>
          <a:xfrm>
            <a:off x="574254" y="3463674"/>
            <a:ext cx="661574" cy="1728192"/>
            <a:chOff x="4012746" y="1615108"/>
            <a:chExt cx="661574" cy="1728192"/>
          </a:xfrm>
        </p:grpSpPr>
        <p:cxnSp>
          <p:nvCxnSpPr>
            <p:cNvPr id="32" name="直線コネクタ 31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142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90278" y="4274836"/>
            <a:ext cx="5904656" cy="1354388"/>
          </a:xfrm>
          <a:prstGeom prst="rect">
            <a:avLst/>
          </a:prstGeom>
        </p:spPr>
        <p:txBody>
          <a:bodyPr anchor="t"/>
          <a:lstStyle>
            <a:lvl1pPr algn="r">
              <a:defRPr sz="7200" spc="600" baseline="0"/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7555502" y="3991372"/>
            <a:ext cx="10372680" cy="17666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31" name="グループ化 30"/>
          <p:cNvGrpSpPr/>
          <p:nvPr userDrawn="1"/>
        </p:nvGrpSpPr>
        <p:grpSpPr>
          <a:xfrm>
            <a:off x="6838950" y="3919364"/>
            <a:ext cx="661574" cy="1728192"/>
            <a:chOff x="4012746" y="1615108"/>
            <a:chExt cx="661574" cy="1728192"/>
          </a:xfrm>
        </p:grpSpPr>
        <p:cxnSp>
          <p:nvCxnSpPr>
            <p:cNvPr id="32" name="直線コネクタ 31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913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90278" y="318964"/>
            <a:ext cx="16457772" cy="915119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738139"/>
            <a:ext cx="16457772" cy="7451107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4123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98" r:id="rId2"/>
    <p:sldLayoutId id="2147483665" r:id="rId3"/>
    <p:sldLayoutId id="2147483673" r:id="rId4"/>
    <p:sldLayoutId id="2147483674" r:id="rId5"/>
    <p:sldLayoutId id="2147483672" r:id="rId6"/>
    <p:sldLayoutId id="2147483679" r:id="rId7"/>
    <p:sldLayoutId id="2147483680" r:id="rId8"/>
    <p:sldLayoutId id="2147483686" r:id="rId9"/>
    <p:sldLayoutId id="2147483685" r:id="rId10"/>
    <p:sldLayoutId id="2147483696" r:id="rId11"/>
    <p:sldLayoutId id="2147483701" r:id="rId12"/>
    <p:sldLayoutId id="2147483703" r:id="rId13"/>
    <p:sldLayoutId id="2147483702" r:id="rId14"/>
  </p:sldLayoutIdLst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90278" y="0"/>
            <a:ext cx="16457772" cy="1234083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738139"/>
            <a:ext cx="16457772" cy="7451107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6550919" y="9636372"/>
            <a:ext cx="10729192" cy="547688"/>
          </a:xfrm>
          <a:prstGeom prst="rect">
            <a:avLst/>
          </a:prstGeom>
        </p:spPr>
        <p:txBody>
          <a:bodyPr vert="horz" lIns="163275" tIns="81638" rIns="163275" bIns="81638" rtlCol="0" anchor="b"/>
          <a:lstStyle>
            <a:lvl1pPr algn="ctr">
              <a:defRPr sz="2100">
                <a:solidFill>
                  <a:schemeClr val="tx1">
                    <a:tint val="75000"/>
                    <a:alpha val="80000"/>
                  </a:schemeClr>
                </a:solidFill>
              </a:defRPr>
            </a:lvl1pPr>
          </a:lstStyle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309311" y="9638928"/>
            <a:ext cx="1050919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l">
              <a:defRPr sz="3600">
                <a:solidFill>
                  <a:schemeClr val="tx1">
                    <a:tint val="75000"/>
                    <a:alpha val="80000"/>
                  </a:schemeClr>
                </a:solidFill>
              </a:defRPr>
            </a:lvl1pPr>
          </a:lstStyle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1162075"/>
            <a:ext cx="18286413" cy="5760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39000">
                <a:schemeClr val="bg1">
                  <a:alpha val="54000"/>
                </a:schemeClr>
              </a:gs>
              <a:gs pos="74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 userDrawn="1"/>
        </p:nvCxnSpPr>
        <p:spPr>
          <a:xfrm>
            <a:off x="17280110" y="9638928"/>
            <a:ext cx="0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45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0" r:id="rId2"/>
    <p:sldLayoutId id="2147483676" r:id="rId3"/>
    <p:sldLayoutId id="2147483688" r:id="rId4"/>
    <p:sldLayoutId id="2147483689" r:id="rId5"/>
    <p:sldLayoutId id="2147483700" r:id="rId6"/>
    <p:sldLayoutId id="2147483695" r:id="rId7"/>
    <p:sldLayoutId id="2147483677" r:id="rId8"/>
    <p:sldLayoutId id="2147483667" r:id="rId9"/>
    <p:sldLayoutId id="2147483683" r:id="rId10"/>
    <p:sldLayoutId id="2147483666" r:id="rId11"/>
    <p:sldLayoutId id="2147483691" r:id="rId12"/>
    <p:sldLayoutId id="2147483675" r:id="rId13"/>
    <p:sldLayoutId id="2147483682" r:id="rId14"/>
    <p:sldLayoutId id="2147483668" r:id="rId15"/>
    <p:sldLayoutId id="2147483687" r:id="rId16"/>
    <p:sldLayoutId id="2147483669" r:id="rId17"/>
    <p:sldLayoutId id="2147483678" r:id="rId18"/>
    <p:sldLayoutId id="2147483670" r:id="rId19"/>
    <p:sldLayoutId id="2147483671" r:id="rId20"/>
    <p:sldLayoutId id="2147483681" r:id="rId21"/>
    <p:sldLayoutId id="2147483690" r:id="rId22"/>
    <p:sldLayoutId id="2147483692" r:id="rId23"/>
    <p:sldLayoutId id="2147483693" r:id="rId24"/>
    <p:sldLayoutId id="2147483694" r:id="rId25"/>
    <p:sldLayoutId id="2147483699" r:id="rId26"/>
    <p:sldLayoutId id="2147483697" r:id="rId27"/>
    <p:sldLayoutId id="2147483704" r:id="rId28"/>
    <p:sldLayoutId id="2147483705" r:id="rId29"/>
    <p:sldLayoutId id="2147483706" r:id="rId30"/>
    <p:sldLayoutId id="2147483707" r:id="rId31"/>
    <p:sldLayoutId id="2147483708" r:id="rId32"/>
    <p:sldLayoutId id="2147483709" r:id="rId33"/>
    <p:sldLayoutId id="2147483710" r:id="rId3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5400" kern="1200" spc="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hedb.moe.edu.tw/Pages/download.aspx" TargetMode="Externa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系統</a:t>
            </a:r>
            <a:r>
              <a:rPr lang="zh-TW" altLang="en-US" dirty="0">
                <a:solidFill>
                  <a:srgbClr val="00B0F0"/>
                </a:solidFill>
              </a:rPr>
              <a:t>操作</a:t>
            </a:r>
            <a:r>
              <a:rPr lang="zh-TW" altLang="en-US" dirty="0"/>
              <a:t>說明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921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E180D4A7-C9FB-4DFB-919C-405C955672EB}">
      <p14:showEvtLst xmlns:p14="http://schemas.microsoft.com/office/powerpoint/2010/main">
        <p14:playEvt time="2365" objId="1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78D8EB-4580-4A0C-99F1-55D21FD5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線上異動申請表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FE5E598-756B-4A30-93E9-12EA670CA3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A3CB981-0AF1-4F5C-98DF-48F00DE216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8764B91-03EC-4C23-840E-5E01A57779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5222604-5BE2-4FA6-966F-1211648F8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77" y="2551212"/>
            <a:ext cx="15045231" cy="6696744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AD11AE18-DD5D-42D9-AFF8-1C5425AC0E48}"/>
              </a:ext>
            </a:extLst>
          </p:cNvPr>
          <p:cNvSpPr/>
          <p:nvPr/>
        </p:nvSpPr>
        <p:spPr>
          <a:xfrm>
            <a:off x="790277" y="8311852"/>
            <a:ext cx="864097" cy="79208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458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817758-5B85-45DE-B446-420B0685C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線上異動申請表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0D421EA-C7DB-49FD-BEB7-2C3FB33F58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D73ED93-FB0F-4B67-ABAD-AB8DA34F8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9146F3C-4358-4515-B693-A88C6C0112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97B78D4-5A21-4A2A-8BD1-7FE5BDEDB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78" y="1267463"/>
            <a:ext cx="8454136" cy="9007498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19F0DD23-A936-4007-A618-D210C6E61BD7}"/>
              </a:ext>
            </a:extLst>
          </p:cNvPr>
          <p:cNvSpPr/>
          <p:nvPr/>
        </p:nvSpPr>
        <p:spPr>
          <a:xfrm>
            <a:off x="2014414" y="5595105"/>
            <a:ext cx="5976664" cy="54768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3199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1D40C4-8B9E-4D98-AD80-F8B4CC3EB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線上異動申請表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4298F4E-1646-404D-A552-99D7E38161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B6A9EFA-FFF7-42D0-8A4D-0F4B1A18BC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4297ED1-D7C6-4749-A7BA-5345DC1947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8190D87-C7D5-4548-A4B5-E210DF3AF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294" y="2442477"/>
            <a:ext cx="7992888" cy="728097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A2E5016-621D-42B4-9783-F7C6F78DF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1478" y="3573265"/>
            <a:ext cx="3960440" cy="4648304"/>
          </a:xfrm>
          <a:prstGeom prst="rect">
            <a:avLst/>
          </a:prstGeom>
        </p:spPr>
      </p:pic>
      <p:sp>
        <p:nvSpPr>
          <p:cNvPr id="10" name="矩形: 圓角 9">
            <a:extLst>
              <a:ext uri="{FF2B5EF4-FFF2-40B4-BE49-F238E27FC236}">
                <a16:creationId xmlns:a16="http://schemas.microsoft.com/office/drawing/2014/main" id="{F5B477BF-7E37-4C1F-9118-DB25210FBD43}"/>
              </a:ext>
            </a:extLst>
          </p:cNvPr>
          <p:cNvSpPr/>
          <p:nvPr/>
        </p:nvSpPr>
        <p:spPr>
          <a:xfrm>
            <a:off x="5686822" y="6583660"/>
            <a:ext cx="834897" cy="305271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4DF91295-F1A0-431A-A239-671DF224FF1F}"/>
              </a:ext>
            </a:extLst>
          </p:cNvPr>
          <p:cNvSpPr/>
          <p:nvPr/>
        </p:nvSpPr>
        <p:spPr>
          <a:xfrm>
            <a:off x="6802946" y="6295628"/>
            <a:ext cx="4680519" cy="1179717"/>
          </a:xfrm>
          <a:prstGeom prst="rightArrow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0260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5ADB7A-EBFE-4726-BDC2-802761CB1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研究類表冊注意事項</a:t>
            </a:r>
            <a:r>
              <a:rPr lang="en-US" altLang="zh-TW" dirty="0"/>
              <a:t>-</a:t>
            </a:r>
            <a:r>
              <a:rPr lang="zh-TW" altLang="en-US" dirty="0"/>
              <a:t>線上填報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E0BABDF-2900-4835-B2F4-5041EF40A4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1F19AA-70D5-4289-862B-D1F6D92AF7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A4F63DA-CB87-4012-8919-102E9394C4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/>
              <a:t>研</a:t>
            </a:r>
            <a:r>
              <a:rPr lang="en-US" altLang="zh-TW" dirty="0"/>
              <a:t>9</a:t>
            </a:r>
            <a:r>
              <a:rPr lang="zh-TW" altLang="en-US" dirty="0"/>
              <a:t>、研</a:t>
            </a:r>
            <a:r>
              <a:rPr lang="en-US" altLang="zh-TW" dirty="0"/>
              <a:t>10</a:t>
            </a:r>
            <a:r>
              <a:rPr lang="zh-TW" altLang="en-US" dirty="0"/>
              <a:t>、研</a:t>
            </a:r>
            <a:r>
              <a:rPr lang="en-US" altLang="zh-TW" dirty="0"/>
              <a:t>11</a:t>
            </a:r>
            <a:r>
              <a:rPr lang="zh-TW" altLang="en-US" dirty="0"/>
              <a:t>、研</a:t>
            </a:r>
            <a:r>
              <a:rPr lang="en-US" altLang="zh-TW" dirty="0"/>
              <a:t>12</a:t>
            </a:r>
            <a:r>
              <a:rPr lang="zh-TW" altLang="en-US" dirty="0"/>
              <a:t>、研</a:t>
            </a:r>
            <a:r>
              <a:rPr lang="en-US" altLang="zh-TW" dirty="0"/>
              <a:t>13</a:t>
            </a:r>
            <a:endParaRPr lang="zh-TW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FF61161B-996A-4CE1-ACF5-41B5EDFD21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 dirty="0">
              <a:highlight>
                <a:srgbClr val="FF0000"/>
              </a:highlight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F676DEF-A8B6-4BE1-BAA7-9BAB0F05E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335" y="2863402"/>
            <a:ext cx="10513167" cy="5184576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B4ADD078-66E9-4BD5-A242-E1F2B9E74735}"/>
              </a:ext>
            </a:extLst>
          </p:cNvPr>
          <p:cNvSpPr/>
          <p:nvPr/>
        </p:nvSpPr>
        <p:spPr>
          <a:xfrm>
            <a:off x="7343006" y="6439644"/>
            <a:ext cx="1224136" cy="50405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63C0C10-9E40-4B96-8404-0108B44F685A}"/>
              </a:ext>
            </a:extLst>
          </p:cNvPr>
          <p:cNvSpPr txBox="1"/>
          <p:nvPr/>
        </p:nvSpPr>
        <p:spPr>
          <a:xfrm>
            <a:off x="3526582" y="5866482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學校：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不含研究學院</a:t>
            </a:r>
          </a:p>
        </p:txBody>
      </p:sp>
      <p:sp>
        <p:nvSpPr>
          <p:cNvPr id="10" name="箭號: 向右 9">
            <a:extLst>
              <a:ext uri="{FF2B5EF4-FFF2-40B4-BE49-F238E27FC236}">
                <a16:creationId xmlns:a16="http://schemas.microsoft.com/office/drawing/2014/main" id="{AB65A7A7-7D11-41A6-B576-3285DEAC5071}"/>
              </a:ext>
            </a:extLst>
          </p:cNvPr>
          <p:cNvSpPr/>
          <p:nvPr/>
        </p:nvSpPr>
        <p:spPr>
          <a:xfrm>
            <a:off x="6355357" y="6331632"/>
            <a:ext cx="792088" cy="720080"/>
          </a:xfrm>
          <a:prstGeom prst="rightArrow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885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439E7D-7358-44C1-A9E0-911C0E320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研究類表冊填報注意事項</a:t>
            </a:r>
            <a:r>
              <a:rPr lang="en-US" altLang="zh-TW" dirty="0"/>
              <a:t>-Excel(ODS)</a:t>
            </a:r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FA51B0A-C8EF-463B-A349-DD1D06CBEF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1C830C7-B6FE-4A59-943B-68B4F20F18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002F39A-D161-4720-8E90-5D445372DF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/>
              <a:t>研</a:t>
            </a:r>
            <a:r>
              <a:rPr lang="en-US" altLang="zh-TW" dirty="0"/>
              <a:t>9</a:t>
            </a:r>
            <a:r>
              <a:rPr lang="zh-TW" altLang="en-US" dirty="0"/>
              <a:t>、研</a:t>
            </a:r>
            <a:r>
              <a:rPr lang="en-US" altLang="zh-TW" dirty="0"/>
              <a:t>10</a:t>
            </a:r>
            <a:r>
              <a:rPr lang="zh-TW" altLang="en-US" dirty="0"/>
              <a:t>、研</a:t>
            </a:r>
            <a:r>
              <a:rPr lang="en-US" altLang="zh-TW" dirty="0"/>
              <a:t>11</a:t>
            </a:r>
            <a:r>
              <a:rPr lang="zh-TW" altLang="en-US" dirty="0"/>
              <a:t>、研</a:t>
            </a:r>
            <a:r>
              <a:rPr lang="en-US" altLang="zh-TW" dirty="0"/>
              <a:t>12</a:t>
            </a:r>
            <a:r>
              <a:rPr lang="zh-TW" altLang="en-US" dirty="0"/>
              <a:t>、研</a:t>
            </a:r>
            <a:r>
              <a:rPr lang="en-US" altLang="zh-TW" dirty="0"/>
              <a:t>13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B8F65E05-5C42-4369-AA90-17F849A493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6B6B158-2392-4E47-9F80-7AA73A65E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321" y="1831314"/>
            <a:ext cx="12530405" cy="6624554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04493E05-DCAB-40DB-A655-C0891EE8E9A5}"/>
              </a:ext>
            </a:extLst>
          </p:cNvPr>
          <p:cNvSpPr/>
          <p:nvPr/>
        </p:nvSpPr>
        <p:spPr>
          <a:xfrm>
            <a:off x="2878509" y="7807796"/>
            <a:ext cx="1691177" cy="64789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F214204-C481-4F04-9FBE-9B2C85012C25}"/>
              </a:ext>
            </a:extLst>
          </p:cNvPr>
          <p:cNvSpPr txBox="1"/>
          <p:nvPr/>
        </p:nvSpPr>
        <p:spPr>
          <a:xfrm>
            <a:off x="2865828" y="8528281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學校：不含研究學院</a:t>
            </a:r>
          </a:p>
        </p:txBody>
      </p:sp>
    </p:spTree>
    <p:extLst>
      <p:ext uri="{BB962C8B-B14F-4D97-AF65-F5344CB8AC3E}">
        <p14:creationId xmlns:p14="http://schemas.microsoft.com/office/powerpoint/2010/main" val="62768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8DC79C-3564-4D4C-A2BC-70102A195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研究學院填報注意事項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9EF289C-34C5-43EB-A5E3-A449B1693E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E22F23-AC53-4D14-BADE-A289AD5CDF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DD4ECE3-FDB3-4922-AD91-1034E230E5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315D9A0-0A61-442A-818B-EDC0EB1B9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573" y="2417143"/>
            <a:ext cx="9247777" cy="710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34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標題 18">
            <a:extLst>
              <a:ext uri="{FF2B5EF4-FFF2-40B4-BE49-F238E27FC236}">
                <a16:creationId xmlns:a16="http://schemas.microsoft.com/office/drawing/2014/main" id="{90DFC6BB-FE2A-45D3-A47B-40B8F7BC4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帳號</a:t>
            </a:r>
            <a:r>
              <a:rPr lang="zh-TW" altLang="en-US" dirty="0"/>
              <a:t>申請程序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AFB11B7-9528-4025-AD46-D13B8282BD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0526646-9DEB-435C-A877-50DD42EB75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35" name="文字版面配置區 34">
            <a:extLst>
              <a:ext uri="{FF2B5EF4-FFF2-40B4-BE49-F238E27FC236}">
                <a16:creationId xmlns:a16="http://schemas.microsoft.com/office/drawing/2014/main" id="{CA412BD7-2D07-43C9-8851-565DF2AD1F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6" name="文字版面配置區 35">
            <a:extLst>
              <a:ext uri="{FF2B5EF4-FFF2-40B4-BE49-F238E27FC236}">
                <a16:creationId xmlns:a16="http://schemas.microsoft.com/office/drawing/2014/main" id="{64F19F4C-5664-457B-B87E-6555CAE942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下載申請表</a:t>
            </a:r>
          </a:p>
        </p:txBody>
      </p:sp>
      <p:sp>
        <p:nvSpPr>
          <p:cNvPr id="37" name="文字版面配置區 36">
            <a:extLst>
              <a:ext uri="{FF2B5EF4-FFF2-40B4-BE49-F238E27FC236}">
                <a16:creationId xmlns:a16="http://schemas.microsoft.com/office/drawing/2014/main" id="{E71E5F37-C3A3-4502-BE8D-0880726F00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為配合資安要求</a:t>
            </a:r>
            <a:r>
              <a:rPr lang="en-US" altLang="zh-TW" dirty="0"/>
              <a:t>】</a:t>
            </a:r>
            <a:r>
              <a:rPr lang="zh-TW" altLang="en-US" dirty="0"/>
              <a:t>請</a:t>
            </a:r>
            <a:r>
              <a:rPr lang="zh-TW" altLang="en-US" b="1" dirty="0"/>
              <a:t>管理師</a:t>
            </a:r>
            <a:r>
              <a:rPr lang="en-US" altLang="zh-TW" b="1" dirty="0"/>
              <a:t>(admin</a:t>
            </a:r>
            <a:r>
              <a:rPr lang="zh-TW" altLang="en-US" b="1" dirty="0"/>
              <a:t>帳號</a:t>
            </a:r>
            <a:r>
              <a:rPr lang="en-US" altLang="zh-TW" b="1" dirty="0"/>
              <a:t>)</a:t>
            </a:r>
            <a:r>
              <a:rPr lang="zh-TW" altLang="en-US" dirty="0"/>
              <a:t>及 </a:t>
            </a:r>
            <a:r>
              <a:rPr lang="zh-TW" altLang="en-US" b="1" dirty="0"/>
              <a:t>教</a:t>
            </a:r>
            <a:r>
              <a:rPr lang="en-US" altLang="zh-TW" b="1" dirty="0"/>
              <a:t>1</a:t>
            </a:r>
            <a:r>
              <a:rPr lang="zh-TW" altLang="en-US" b="1" dirty="0"/>
              <a:t>專責人員</a:t>
            </a:r>
            <a:r>
              <a:rPr lang="zh-TW" altLang="en-US" dirty="0"/>
              <a:t>逕至「教育部大學校院校務資料庫資訊網」之「</a:t>
            </a:r>
            <a:r>
              <a:rPr lang="zh-TW" altLang="en-US" dirty="0">
                <a:hlinkClick r:id="rId2"/>
              </a:rPr>
              <a:t>下載專區</a:t>
            </a:r>
            <a:r>
              <a:rPr lang="zh-TW" altLang="en-US" dirty="0"/>
              <a:t>」下載「校庫</a:t>
            </a:r>
            <a:r>
              <a:rPr lang="en-US" altLang="zh-TW" dirty="0"/>
              <a:t>-</a:t>
            </a:r>
            <a:r>
              <a:rPr lang="zh-TW" altLang="en-US" dirty="0"/>
              <a:t>學校管理師及教</a:t>
            </a:r>
            <a:r>
              <a:rPr lang="en-US" altLang="zh-TW" dirty="0"/>
              <a:t>1</a:t>
            </a:r>
            <a:r>
              <a:rPr lang="zh-TW" altLang="en-US" dirty="0"/>
              <a:t>專責人員申請表」，</a:t>
            </a:r>
          </a:p>
        </p:txBody>
      </p:sp>
      <p:sp>
        <p:nvSpPr>
          <p:cNvPr id="38" name="文字版面配置區 37">
            <a:extLst>
              <a:ext uri="{FF2B5EF4-FFF2-40B4-BE49-F238E27FC236}">
                <a16:creationId xmlns:a16="http://schemas.microsoft.com/office/drawing/2014/main" id="{96391D3B-90FF-4A3C-9720-6583B8C660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申請截止日期</a:t>
            </a:r>
          </a:p>
        </p:txBody>
      </p:sp>
      <p:sp>
        <p:nvSpPr>
          <p:cNvPr id="39" name="文字版面配置區 38">
            <a:extLst>
              <a:ext uri="{FF2B5EF4-FFF2-40B4-BE49-F238E27FC236}">
                <a16:creationId xmlns:a16="http://schemas.microsoft.com/office/drawing/2014/main" id="{4CA891EC-9856-40B9-A01C-5B8311EC9E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填妥該表單並核章後，以</a:t>
            </a:r>
            <a:r>
              <a:rPr lang="en-US" altLang="zh-TW" dirty="0"/>
              <a:t>PDF</a:t>
            </a:r>
            <a:r>
              <a:rPr lang="zh-TW" altLang="en-US" dirty="0"/>
              <a:t>檔格式並</a:t>
            </a:r>
            <a:r>
              <a:rPr lang="en-US" altLang="zh-TW" dirty="0"/>
              <a:t>E-Mail</a:t>
            </a:r>
            <a:r>
              <a:rPr lang="zh-TW" altLang="en-US" dirty="0"/>
              <a:t>至校庫系統公務信箱</a:t>
            </a:r>
            <a:r>
              <a:rPr lang="en-US" altLang="zh-TW" dirty="0"/>
              <a:t>(hedb2@yuntech.edu.tw)</a:t>
            </a:r>
            <a:r>
              <a:rPr lang="zh-TW" altLang="en-US" dirty="0"/>
              <a:t>，以利校庫作業小組完成驗證作業</a:t>
            </a:r>
          </a:p>
        </p:txBody>
      </p:sp>
    </p:spTree>
    <p:extLst>
      <p:ext uri="{BB962C8B-B14F-4D97-AF65-F5344CB8AC3E}">
        <p14:creationId xmlns:p14="http://schemas.microsoft.com/office/powerpoint/2010/main" val="571785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9247AF07-C8DC-48E7-A011-6AEF2C1D7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4E6978E-12A9-4DF4-8089-DB67521A77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337E1D8-7CC1-4A17-9868-5FC6F1386B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27FE04B9-88B5-4A1B-A713-A96E031648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D7F1B284-AF63-4732-86D9-665A48A28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06" y="0"/>
            <a:ext cx="14306660" cy="10287000"/>
          </a:xfrm>
          <a:prstGeom prst="rect">
            <a:avLst/>
          </a:prstGeom>
        </p:spPr>
      </p:pic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B9B2FEEB-85A9-431F-8DC0-57AAD4A12B53}"/>
              </a:ext>
            </a:extLst>
          </p:cNvPr>
          <p:cNvCxnSpPr/>
          <p:nvPr/>
        </p:nvCxnSpPr>
        <p:spPr>
          <a:xfrm>
            <a:off x="1438350" y="679004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134307C2-53C1-450A-99D4-3D7CE2A577AF}"/>
              </a:ext>
            </a:extLst>
          </p:cNvPr>
          <p:cNvSpPr/>
          <p:nvPr/>
        </p:nvSpPr>
        <p:spPr>
          <a:xfrm>
            <a:off x="9791278" y="6295628"/>
            <a:ext cx="3744416" cy="57584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0416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E4E8BC9D-5C60-4C49-8453-AB1C73948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申請表內容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8138EA2-61A6-480F-9D34-D1D58C5046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FE2B613-3038-4878-9791-A8803DD3ED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C7720151-5B6B-43EC-970E-A8F18F5268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D99E4CA2-F2E6-41BC-825E-BE58E93CC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574" y="1899574"/>
            <a:ext cx="9721080" cy="823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16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3E74BECC-EF97-44E4-8D68-78F25E776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重置密碼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022AE24-35CA-473E-9CDB-2B9D0AB864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9272E8C-6137-468C-B808-69A20D1DC3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793552DF-43B4-430C-A26A-35E381493F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C51AEFA1-356C-478C-B961-22DEDBDCC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694" y="1903140"/>
            <a:ext cx="8568952" cy="783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88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</a:t>
            </a:r>
            <a:r>
              <a:rPr lang="en-US" altLang="ja-JP" dirty="0">
                <a:solidFill>
                  <a:schemeClr val="accent1"/>
                </a:solidFill>
              </a:rPr>
              <a:t>N</a:t>
            </a:r>
            <a:r>
              <a:rPr lang="en-US" altLang="ja-JP" dirty="0"/>
              <a:t>TENTS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基本資料</a:t>
            </a: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zh-TW" altLang="en-US" dirty="0"/>
              <a:t>學校、校區、學院、系所學制、行政單位及各類中心等基本資料建立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資料填報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zh-TW" altLang="en-US" dirty="0"/>
              <a:t>填報方式說明與示範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/>
              <a:t>資料檢核</a:t>
            </a: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zh-TW" altLang="en-US" dirty="0"/>
              <a:t>單表檢核、跨表檢核、學校端檢核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zh-TW" altLang="en-US" dirty="0"/>
              <a:t>帳號管理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TW" altLang="en-US" dirty="0"/>
              <a:t>帳號建立與表冊授權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576792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3C6455BA-C2EF-4CA4-BE77-E18E428B2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登入失敗次數過多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BD929D9-47E1-4674-9FB9-9D6EC5FD8E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DFA21C7-A306-4F45-AAD9-FB179EA95E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7AC36A8B-297A-46C6-96F1-A4D97C50E2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4993BDE3-2B21-4B90-AC37-A3CE310D0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054" y="6336622"/>
            <a:ext cx="9631790" cy="2736304"/>
          </a:xfrm>
          <a:prstGeom prst="rect">
            <a:avLst/>
          </a:prstGeom>
        </p:spPr>
      </p:pic>
      <p:sp>
        <p:nvSpPr>
          <p:cNvPr id="12" name="箭號: 向下 11">
            <a:extLst>
              <a:ext uri="{FF2B5EF4-FFF2-40B4-BE49-F238E27FC236}">
                <a16:creationId xmlns:a16="http://schemas.microsoft.com/office/drawing/2014/main" id="{0E60B824-4FE8-4B3F-9A51-754A0C2A195D}"/>
              </a:ext>
            </a:extLst>
          </p:cNvPr>
          <p:cNvSpPr/>
          <p:nvPr/>
        </p:nvSpPr>
        <p:spPr>
          <a:xfrm>
            <a:off x="14183766" y="4482810"/>
            <a:ext cx="1512168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08D982B-B32C-4751-860E-EACA57D08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630" y="2017907"/>
            <a:ext cx="7560840" cy="383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1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42404482-D419-407A-965F-1F4FF91A1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90" y="2551212"/>
            <a:ext cx="7632876" cy="3876382"/>
          </a:xfrm>
          <a:prstGeom prst="rect">
            <a:avLst/>
          </a:prstGeom>
        </p:spPr>
      </p:pic>
      <p:sp>
        <p:nvSpPr>
          <p:cNvPr id="8" name="標題 7">
            <a:extLst>
              <a:ext uri="{FF2B5EF4-FFF2-40B4-BE49-F238E27FC236}">
                <a16:creationId xmlns:a16="http://schemas.microsoft.com/office/drawing/2014/main" id="{0BCE19E1-8994-4A91-A5A4-BFF13C327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重設密碼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0B1E11E-6365-4B03-B633-C852543A0E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5D6C596-E2B8-4DA6-B5E9-02996A8D7C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74B1AD42-7ED0-4389-B451-721FFC7240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F2BF924-EC3F-4F31-AD6B-92D415BA9205}"/>
              </a:ext>
            </a:extLst>
          </p:cNvPr>
          <p:cNvSpPr/>
          <p:nvPr/>
        </p:nvSpPr>
        <p:spPr>
          <a:xfrm>
            <a:off x="1798390" y="5143500"/>
            <a:ext cx="2232248" cy="10266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2653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7F11CB47-CD63-4AA4-899C-F2327AEEC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重設密碼</a:t>
            </a:r>
            <a:r>
              <a:rPr lang="en-US" altLang="zh-TW" dirty="0"/>
              <a:t>-1</a:t>
            </a:r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D8ED7F5-A8BC-4B09-9C9A-C2B7957AEB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30C85DA-DC66-4875-A69E-474912A1B1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EBFC7DAC-325E-4565-8A8B-7B288F7692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AEA57493-890A-4725-A48E-932278A29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757" y="2120623"/>
            <a:ext cx="7172449" cy="6983317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5243AF69-B140-402C-BD34-689E5CD8C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6898" y="4599501"/>
            <a:ext cx="7037514" cy="2306162"/>
          </a:xfrm>
          <a:prstGeom prst="rect">
            <a:avLst/>
          </a:prstGeom>
        </p:spPr>
      </p:pic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CAA76C42-6FD5-4492-BB86-F52BC1E36822}"/>
              </a:ext>
            </a:extLst>
          </p:cNvPr>
          <p:cNvSpPr/>
          <p:nvPr/>
        </p:nvSpPr>
        <p:spPr>
          <a:xfrm>
            <a:off x="9429207" y="5143500"/>
            <a:ext cx="1179636" cy="105163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3051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FA89EC07-F0D8-42CE-A37F-C6CD25721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重設密碼</a:t>
            </a: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1CDEF39-0B20-41AA-BAAE-6EE82F6C09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9DF64F0-99B3-448B-97FF-9C3977F2E2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C0D8EDEE-1DFB-4ADA-A374-11FCEAA3A4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A66CA1D8-EB3D-4FF5-B2B8-89623C603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90" y="2623220"/>
            <a:ext cx="12480064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8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46ADE448-B550-4B79-9032-440B5ED15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重置密碼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EB88E14-7EAB-42CD-9354-84BA7E652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5F6AB4E-D62F-4F1E-AC27-A6DE1CC168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D7ED6838-C8DD-456B-88B8-B8E8A16F6E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664A3DBB-E0DB-40EB-A93B-F31FDB97E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318" y="1903140"/>
            <a:ext cx="8784976" cy="786893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D61B812E-5108-4DF3-B9BE-C3B9D71C6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7542" y="4192686"/>
            <a:ext cx="6021822" cy="1901628"/>
          </a:xfrm>
          <a:prstGeom prst="rect">
            <a:avLst/>
          </a:prstGeom>
        </p:spPr>
      </p:pic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14E70654-736F-482C-86AC-EA6C7CCD1B90}"/>
              </a:ext>
            </a:extLst>
          </p:cNvPr>
          <p:cNvSpPr/>
          <p:nvPr/>
        </p:nvSpPr>
        <p:spPr>
          <a:xfrm>
            <a:off x="10367342" y="4381119"/>
            <a:ext cx="1368152" cy="144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3198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5BC1F9FA-C4FF-4124-877B-B44174B2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重置密碼</a:t>
            </a: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A059AFB-E045-4FA3-B7DB-7E702A5E3C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07CAFE4-90A5-4584-B614-67DBD2A14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812F00D8-A95B-460A-9060-E591774C00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7D6C83C0-5A7F-45D0-A141-7B9F45392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358" y="2273844"/>
            <a:ext cx="8078930" cy="243760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4BC9C3FC-E898-4211-B82B-911C93E60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177" y="5591513"/>
            <a:ext cx="8424675" cy="2582346"/>
          </a:xfrm>
          <a:prstGeom prst="rect">
            <a:avLst/>
          </a:prstGeom>
        </p:spPr>
      </p:pic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411246B7-B708-485D-82FE-9BB1C28D36E8}"/>
              </a:ext>
            </a:extLst>
          </p:cNvPr>
          <p:cNvCxnSpPr/>
          <p:nvPr/>
        </p:nvCxnSpPr>
        <p:spPr>
          <a:xfrm>
            <a:off x="1942406" y="3492648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2049A946-44C5-40B5-8F5E-7EFB79EAAC62}"/>
              </a:ext>
            </a:extLst>
          </p:cNvPr>
          <p:cNvCxnSpPr/>
          <p:nvPr/>
        </p:nvCxnSpPr>
        <p:spPr>
          <a:xfrm>
            <a:off x="8063086" y="6943700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170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2"/>
                </a:solidFill>
              </a:rPr>
              <a:t>資料</a:t>
            </a:r>
            <a:r>
              <a:rPr kumimoji="1" lang="zh-TW" altLang="en-US" dirty="0">
                <a:solidFill>
                  <a:schemeClr val="accent1"/>
                </a:solidFill>
              </a:rPr>
              <a:t>填報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156462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F70865D0-D2A6-41AF-9651-9EE8D7D82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表冊填寫</a:t>
            </a: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2A1BAD3C-8E80-415A-AAF8-3D04176DAD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98F1DCB-F75A-4B57-970A-3DB836672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06" y="2443141"/>
            <a:ext cx="13716000" cy="612485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077E1F0-6163-434C-BF55-3A78C1C3E90F}"/>
              </a:ext>
            </a:extLst>
          </p:cNvPr>
          <p:cNvSpPr/>
          <p:nvPr/>
        </p:nvSpPr>
        <p:spPr>
          <a:xfrm>
            <a:off x="4685780" y="3195962"/>
            <a:ext cx="5136569" cy="684747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3716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51326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E66F9B87-DF85-4C41-8530-5A1B02F83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表冊填寫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979398E-957A-49A1-8598-D078159964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4FE6E4D-38A0-49B6-B2CC-81B6F926FD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1739299-1B91-46DE-BB30-EA16317880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3BCBD67-CCC0-44A7-8C7F-1FEE1619466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63E77F3-F575-4938-903C-7A6DA314A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302" y="1975148"/>
            <a:ext cx="12241360" cy="76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904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表冊填寫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23B402A-FA83-4681-A563-616B98924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6672694-5C0F-41E4-8E03-971726B1F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78" y="2017160"/>
            <a:ext cx="12601400" cy="762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87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2"/>
                </a:solidFill>
              </a:rPr>
              <a:t>基本</a:t>
            </a:r>
            <a:r>
              <a:rPr kumimoji="1" lang="zh-TW" altLang="en-US" dirty="0">
                <a:solidFill>
                  <a:schemeClr val="accent1"/>
                </a:solidFill>
              </a:rPr>
              <a:t>資料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9969002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2"/>
          </p:nvPr>
        </p:nvSpPr>
        <p:spPr/>
        <p:txBody>
          <a:bodyPr vert="horz" lIns="163275" tIns="81638" rIns="163275" bIns="81638" rtlCol="0">
            <a:normAutofit lnSpcReduction="10000"/>
          </a:bodyPr>
          <a:lstStyle/>
          <a:p>
            <a:pPr>
              <a:spcBef>
                <a:spcPct val="20000"/>
              </a:spcBef>
            </a:pPr>
            <a:endParaRPr lang="zh-TW" altLang="en-US" sz="3000" dirty="0">
              <a:solidFill>
                <a:schemeClr val="accent1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/>
        <p:txBody>
          <a:bodyPr vert="horz" lIns="163275" tIns="81638" rIns="163275" bIns="81638" rtlCol="0" anchor="b">
            <a:normAutofit/>
          </a:bodyPr>
          <a:lstStyle/>
          <a:p>
            <a:r>
              <a:rPr lang="zh-TW" altLang="zh-TW" dirty="0">
                <a:latin typeface="微軟正黑體" pitchFamily="34"/>
                <a:ea typeface="微軟正黑體" pitchFamily="34"/>
              </a:rPr>
              <a:t>上傳</a:t>
            </a:r>
            <a:r>
              <a:rPr lang="zh-TW" altLang="en-US" dirty="0">
                <a:latin typeface="微軟正黑體" pitchFamily="34"/>
                <a:ea typeface="微軟正黑體" pitchFamily="34"/>
              </a:rPr>
              <a:t>資料會每次累加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sz="3000" dirty="0"/>
              <a:t>第一次上傳</a:t>
            </a:r>
            <a:r>
              <a:rPr lang="en-US" altLang="zh-TW" sz="3000" dirty="0"/>
              <a:t>2</a:t>
            </a:r>
            <a:r>
              <a:rPr lang="zh-TW" altLang="en-US" sz="3000" dirty="0"/>
              <a:t>筆，第</a:t>
            </a:r>
            <a:r>
              <a:rPr lang="en-US" altLang="zh-TW" sz="3000" dirty="0"/>
              <a:t>2</a:t>
            </a:r>
            <a:r>
              <a:rPr lang="zh-TW" altLang="en-US" sz="3000" dirty="0"/>
              <a:t>次上傳</a:t>
            </a:r>
            <a:r>
              <a:rPr lang="en-US" altLang="zh-TW" sz="3000" dirty="0"/>
              <a:t>3</a:t>
            </a:r>
            <a:r>
              <a:rPr lang="zh-TW" altLang="en-US" sz="3000" dirty="0"/>
              <a:t>筆，則資料計</a:t>
            </a:r>
            <a:r>
              <a:rPr lang="en-US" altLang="zh-TW" sz="3000" dirty="0"/>
              <a:t>5</a:t>
            </a:r>
            <a:r>
              <a:rPr lang="zh-TW" altLang="en-US" sz="3000" dirty="0"/>
              <a:t>筆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5631D7E-0F89-4849-9D05-8C3BA5B5B3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>
                <a:latin typeface="微軟正黑體" pitchFamily="34"/>
                <a:ea typeface="微軟正黑體" pitchFamily="34"/>
              </a:rPr>
              <a:t>系統會將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Excel</a:t>
            </a:r>
            <a:r>
              <a:rPr lang="zh-TW" altLang="en-US" dirty="0">
                <a:latin typeface="微軟正黑體" pitchFamily="34"/>
                <a:ea typeface="微軟正黑體" pitchFamily="34"/>
              </a:rPr>
              <a:t>已刪除資料視為不處理</a:t>
            </a:r>
            <a:endParaRPr lang="zh-TW" altLang="zh-TW" dirty="0">
              <a:latin typeface="微軟正黑體" pitchFamily="34"/>
              <a:ea typeface="微軟正黑體" pitchFamily="34"/>
            </a:endParaRPr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3F2FE64B-1334-4765-B973-9281A25BDF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若檔案原本有</a:t>
            </a:r>
            <a:r>
              <a:rPr lang="en-US" altLang="zh-TW" dirty="0"/>
              <a:t>10</a:t>
            </a:r>
            <a:r>
              <a:rPr lang="zh-TW" altLang="en-US" dirty="0"/>
              <a:t>筆資料，刪除至</a:t>
            </a:r>
            <a:r>
              <a:rPr lang="en-US" altLang="zh-TW" dirty="0"/>
              <a:t>5</a:t>
            </a:r>
            <a:r>
              <a:rPr lang="zh-TW" altLang="en-US" dirty="0"/>
              <a:t>筆後上傳，系統將不處理已刪除的</a:t>
            </a:r>
            <a:r>
              <a:rPr lang="en-US" altLang="zh-TW" dirty="0"/>
              <a:t>5</a:t>
            </a:r>
            <a:r>
              <a:rPr lang="zh-TW" altLang="en-US" dirty="0"/>
              <a:t>筆資料，亦即</a:t>
            </a:r>
            <a:r>
              <a:rPr lang="en-US" altLang="zh-TW" dirty="0"/>
              <a:t>EXCEL</a:t>
            </a:r>
            <a:r>
              <a:rPr lang="zh-TW" altLang="en-US" dirty="0"/>
              <a:t>刪除資料上傳，即系統不會直接以空白資料覆蓋已上傳資料。</a:t>
            </a:r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DBE435EF-61D3-4FAE-9993-5CAF51F216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zh-TW" dirty="0">
                <a:latin typeface="微軟正黑體" pitchFamily="34"/>
                <a:ea typeface="微軟正黑體" pitchFamily="34"/>
              </a:rPr>
              <a:t>僅針對與原先上傳重疊部分進行資料覆蓋</a:t>
            </a:r>
            <a:endParaRPr lang="zh-TW" altLang="en-US" dirty="0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AE168F47-784A-42AC-8210-66B9D6534B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若前後上傳的資料均為相同的資料，例如同系所同一年級，則以第二次上傳為主</a:t>
            </a:r>
          </a:p>
        </p:txBody>
      </p:sp>
    </p:spTree>
    <p:extLst>
      <p:ext uri="{BB962C8B-B14F-4D97-AF65-F5344CB8AC3E}">
        <p14:creationId xmlns:p14="http://schemas.microsoft.com/office/powerpoint/2010/main" val="10425234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資料上傳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E7C46A4-4A33-4631-B053-C5EF7F6B6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399F24F-1B1E-4E1D-A03F-8CD95B92C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6F4F17A-C746-4113-89E0-DF68E38AA1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B3A479B-D1C4-441F-9055-2CD75CD8DDFF}"/>
              </a:ext>
            </a:extLst>
          </p:cNvPr>
          <p:cNvSpPr txBox="1"/>
          <p:nvPr/>
        </p:nvSpPr>
        <p:spPr>
          <a:xfrm>
            <a:off x="7078662" y="6506283"/>
            <a:ext cx="4129088" cy="83099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CFBFB11-0CAB-409E-A9CE-2B9614D92927}"/>
              </a:ext>
            </a:extLst>
          </p:cNvPr>
          <p:cNvSpPr txBox="1"/>
          <p:nvPr/>
        </p:nvSpPr>
        <p:spPr>
          <a:xfrm>
            <a:off x="7078662" y="4906082"/>
            <a:ext cx="4129088" cy="83099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EC88C7E-D85F-46EB-A0A4-F48AE45F6CCE}"/>
              </a:ext>
            </a:extLst>
          </p:cNvPr>
          <p:cNvSpPr txBox="1"/>
          <p:nvPr/>
        </p:nvSpPr>
        <p:spPr>
          <a:xfrm>
            <a:off x="7078662" y="3305880"/>
            <a:ext cx="4129088" cy="83099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91D6F25B-442F-44D0-9EE3-8D89D7E437F7}"/>
              </a:ext>
            </a:extLst>
          </p:cNvPr>
          <p:cNvSpPr/>
          <p:nvPr/>
        </p:nvSpPr>
        <p:spPr>
          <a:xfrm>
            <a:off x="5818217" y="1930097"/>
            <a:ext cx="6415088" cy="7215188"/>
          </a:xfrm>
          <a:prstGeom prst="roundRect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269803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資料上傳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58B92D6-1282-49E5-860E-B510A7BC63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3B9095-4C24-4EC1-A075-DF8F6D1636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1A87852-4EDA-4F6D-AF3F-2867356F22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E0B7646-EA91-4DE7-8295-490245DACD5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82D8B94C-C7A7-4B73-9E4F-C31D5401BA6C}"/>
              </a:ext>
            </a:extLst>
          </p:cNvPr>
          <p:cNvSpPr/>
          <p:nvPr/>
        </p:nvSpPr>
        <p:spPr>
          <a:xfrm>
            <a:off x="5947379" y="2221992"/>
            <a:ext cx="6415088" cy="6163056"/>
          </a:xfrm>
          <a:prstGeom prst="roundRect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C795422-6D68-452D-A034-429775A8FF2D}"/>
              </a:ext>
            </a:extLst>
          </p:cNvPr>
          <p:cNvSpPr txBox="1"/>
          <p:nvPr/>
        </p:nvSpPr>
        <p:spPr>
          <a:xfrm>
            <a:off x="6990365" y="5999037"/>
            <a:ext cx="4129088" cy="83099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B02F19D-BA3F-409B-934E-B139891D852E}"/>
              </a:ext>
            </a:extLst>
          </p:cNvPr>
          <p:cNvSpPr txBox="1"/>
          <p:nvPr/>
        </p:nvSpPr>
        <p:spPr>
          <a:xfrm>
            <a:off x="7023023" y="4370259"/>
            <a:ext cx="4129088" cy="83099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</p:spTree>
    <p:extLst>
      <p:ext uri="{BB962C8B-B14F-4D97-AF65-F5344CB8AC3E}">
        <p14:creationId xmlns:p14="http://schemas.microsoft.com/office/powerpoint/2010/main" val="189136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zh-TW" altLang="en-US" sz="2700" dirty="0"/>
          </a:p>
          <a:p>
            <a:endParaRPr lang="zh-TW" altLang="en-US" sz="2700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1D608E9C-924A-4ED3-AC5A-3C445F067D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171450"/>
            <a:r>
              <a:rPr lang="zh-TW" altLang="zh-TW" dirty="0">
                <a:latin typeface="微軟正黑體" pitchFamily="34"/>
                <a:ea typeface="微軟正黑體" pitchFamily="34"/>
              </a:rPr>
              <a:t>可以分批上傳，例如將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excel</a:t>
            </a:r>
            <a:r>
              <a:rPr lang="zh-TW" altLang="zh-TW" dirty="0">
                <a:latin typeface="微軟正黑體" pitchFamily="34"/>
                <a:ea typeface="微軟正黑體" pitchFamily="34"/>
              </a:rPr>
              <a:t>拆為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2</a:t>
            </a:r>
            <a:r>
              <a:rPr lang="zh-TW" altLang="zh-TW" dirty="0">
                <a:latin typeface="微軟正黑體" pitchFamily="34"/>
                <a:ea typeface="微軟正黑體" pitchFamily="34"/>
              </a:rPr>
              <a:t>個檔案，可分開上傳。</a:t>
            </a:r>
          </a:p>
          <a:p>
            <a:pPr marL="342900" indent="-171450"/>
            <a:endParaRPr lang="en-US" altLang="zh-TW" dirty="0">
              <a:latin typeface="微軟正黑體" pitchFamily="34"/>
              <a:ea typeface="微軟正黑體" pitchFamily="34"/>
            </a:endParaRPr>
          </a:p>
          <a:p>
            <a:pPr marL="342900" indent="-171450"/>
            <a:r>
              <a:rPr lang="zh-TW" altLang="zh-TW" dirty="0">
                <a:latin typeface="微軟正黑體" pitchFamily="34"/>
                <a:ea typeface="微軟正黑體" pitchFamily="34"/>
              </a:rPr>
              <a:t>若僅需修改其中幾筆資料，可僅上傳修改部分資料。</a:t>
            </a:r>
          </a:p>
          <a:p>
            <a:pPr marL="342900" indent="-171450"/>
            <a:endParaRPr lang="en-US" altLang="zh-TW" dirty="0">
              <a:latin typeface="微軟正黑體" pitchFamily="34"/>
              <a:ea typeface="微軟正黑體" pitchFamily="34"/>
            </a:endParaRPr>
          </a:p>
          <a:p>
            <a:pPr marL="342900" indent="-171450"/>
            <a:r>
              <a:rPr lang="zh-TW" altLang="zh-TW" dirty="0">
                <a:latin typeface="微軟正黑體" pitchFamily="34"/>
                <a:ea typeface="微軟正黑體" pitchFamily="34"/>
              </a:rPr>
              <a:t>若需以最後一份資料為主，請按 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                          </a:t>
            </a:r>
            <a:r>
              <a:rPr lang="zh-TW" altLang="zh-TW" dirty="0">
                <a:latin typeface="微軟正黑體" pitchFamily="34"/>
                <a:ea typeface="微軟正黑體" pitchFamily="34"/>
              </a:rPr>
              <a:t>，再行上傳。</a:t>
            </a:r>
          </a:p>
          <a:p>
            <a:endParaRPr lang="zh-TW" altLang="en-US" dirty="0"/>
          </a:p>
        </p:txBody>
      </p:sp>
      <p:sp>
        <p:nvSpPr>
          <p:cNvPr id="10" name="圓角矩形 8"/>
          <p:cNvSpPr/>
          <p:nvPr/>
        </p:nvSpPr>
        <p:spPr>
          <a:xfrm>
            <a:off x="6694934" y="6223620"/>
            <a:ext cx="1952457" cy="4756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100" kern="0" dirty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清除本表資料</a:t>
            </a:r>
            <a:endParaRPr lang="en-US" sz="2100" kern="0" dirty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2899656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基本欄位檢查</a:t>
            </a:r>
          </a:p>
        </p:txBody>
      </p:sp>
      <p:sp>
        <p:nvSpPr>
          <p:cNvPr id="17" name="文字版面配置區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檢查上傳必要欄位，若自行增加之欄位則跳過不處理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3801FF3-72B3-4091-8085-BF8B8B66E4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可分批上傳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944AD33-EC34-4E24-BAFE-6B61FF933A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可將</a:t>
            </a:r>
            <a:r>
              <a:rPr lang="en-US" altLang="zh-TW" dirty="0"/>
              <a:t>excel</a:t>
            </a:r>
            <a:r>
              <a:rPr lang="zh-TW" altLang="en-US" dirty="0"/>
              <a:t>分割成多份檔案上傳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B1D1AF3C-5FAD-41B1-B6EC-9393E47EC7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欄位順序可以調換</a:t>
            </a: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D2E0EEE7-ECE2-445D-94E5-45DF3A410A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可自由更改欄位順序</a:t>
            </a:r>
          </a:p>
        </p:txBody>
      </p:sp>
    </p:spTree>
    <p:extLst>
      <p:ext uri="{BB962C8B-B14F-4D97-AF65-F5344CB8AC3E}">
        <p14:creationId xmlns:p14="http://schemas.microsoft.com/office/powerpoint/2010/main" val="3666737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欄位順序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31A39219-F1D1-4475-91D4-C75BAF671A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4660113" y="3410546"/>
            <a:ext cx="1958969" cy="64908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系所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7454751" y="3428213"/>
            <a:ext cx="1958969" cy="64908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學制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10591289" y="3408536"/>
            <a:ext cx="1958969" cy="64908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0A621"/>
              </a:gs>
              <a:gs pos="100000">
                <a:srgbClr val="FFD786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學生人數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2" name="向下箭號 11"/>
          <p:cNvSpPr/>
          <p:nvPr/>
        </p:nvSpPr>
        <p:spPr>
          <a:xfrm>
            <a:off x="8096070" y="4763096"/>
            <a:ext cx="751862" cy="501996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7454751" y="5763222"/>
            <a:ext cx="1958969" cy="6758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系所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10591289" y="5763221"/>
            <a:ext cx="1958969" cy="6758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學制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4589679" y="5763222"/>
            <a:ext cx="1958969" cy="6758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0A621"/>
              </a:gs>
              <a:gs pos="100000">
                <a:srgbClr val="FFD786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學生人數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82278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Excel</a:t>
            </a:r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上傳</a:t>
            </a:r>
            <a:r>
              <a:rPr lang="en-US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-</a:t>
            </a:r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必要欄位檢核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C4D9854-95AD-4202-B5D9-1C279A09C8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6" name="群組 17"/>
          <p:cNvGrpSpPr/>
          <p:nvPr/>
        </p:nvGrpSpPr>
        <p:grpSpPr>
          <a:xfrm>
            <a:off x="4589679" y="3153371"/>
            <a:ext cx="9096953" cy="3924300"/>
            <a:chOff x="549545" y="1256888"/>
            <a:chExt cx="6913997" cy="3218349"/>
          </a:xfrm>
        </p:grpSpPr>
        <p:sp>
          <p:nvSpPr>
            <p:cNvPr id="7" name="圓角矩形 2"/>
            <p:cNvSpPr/>
            <p:nvPr/>
          </p:nvSpPr>
          <p:spPr>
            <a:xfrm>
              <a:off x="549545" y="3081674"/>
              <a:ext cx="6913997" cy="1393563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402" cap="flat">
              <a:solidFill>
                <a:srgbClr val="D89F39"/>
              </a:solidFill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8" name="圓角矩形 3"/>
            <p:cNvSpPr/>
            <p:nvPr/>
          </p:nvSpPr>
          <p:spPr>
            <a:xfrm>
              <a:off x="549545" y="1256888"/>
              <a:ext cx="6913997" cy="1393563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402" cap="flat">
              <a:solidFill>
                <a:srgbClr val="D89F39"/>
              </a:solidFill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9" name="圓角矩形 4"/>
            <p:cNvSpPr/>
            <p:nvPr/>
          </p:nvSpPr>
          <p:spPr>
            <a:xfrm>
              <a:off x="892701" y="1757284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sz="2700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0" name="圓角矩形 5"/>
            <p:cNvSpPr/>
            <p:nvPr/>
          </p:nvSpPr>
          <p:spPr>
            <a:xfrm>
              <a:off x="2673092" y="1757284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姓名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1" name="流程圖: 接點 6"/>
            <p:cNvSpPr/>
            <p:nvPr/>
          </p:nvSpPr>
          <p:spPr>
            <a:xfrm>
              <a:off x="4616604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2" name="流程圖: 接點 7"/>
            <p:cNvSpPr/>
            <p:nvPr/>
          </p:nvSpPr>
          <p:spPr>
            <a:xfrm>
              <a:off x="4956578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3" name="流程圖: 接點 8"/>
            <p:cNvSpPr/>
            <p:nvPr/>
          </p:nvSpPr>
          <p:spPr>
            <a:xfrm>
              <a:off x="5300795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4" name="圓角矩形 9"/>
            <p:cNvSpPr/>
            <p:nvPr/>
          </p:nvSpPr>
          <p:spPr>
            <a:xfrm>
              <a:off x="2673092" y="3517157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5" name="圓角矩形 10"/>
            <p:cNvSpPr/>
            <p:nvPr/>
          </p:nvSpPr>
          <p:spPr>
            <a:xfrm>
              <a:off x="4505385" y="3502910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姓名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6" name="流程圖: 接點 11"/>
            <p:cNvSpPr/>
            <p:nvPr/>
          </p:nvSpPr>
          <p:spPr>
            <a:xfrm>
              <a:off x="6448897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7" name="流程圖: 接點 12"/>
            <p:cNvSpPr/>
            <p:nvPr/>
          </p:nvSpPr>
          <p:spPr>
            <a:xfrm>
              <a:off x="6788871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8" name="流程圖: 接點 13"/>
            <p:cNvSpPr/>
            <p:nvPr/>
          </p:nvSpPr>
          <p:spPr>
            <a:xfrm>
              <a:off x="7133088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9" name="圓角矩形 14"/>
            <p:cNvSpPr/>
            <p:nvPr/>
          </p:nvSpPr>
          <p:spPr>
            <a:xfrm>
              <a:off x="892692" y="3517157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A9E9F9"/>
                </a:gs>
                <a:gs pos="100000">
                  <a:srgbClr val="C3EFF9"/>
                </a:gs>
              </a:gsLst>
              <a:lin ang="16200000"/>
            </a:gradFill>
            <a:ln w="9528" cap="flat">
              <a:solidFill>
                <a:srgbClr val="53A5B3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類別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20" name="文字方塊 15"/>
            <p:cNvSpPr txBox="1"/>
            <p:nvPr/>
          </p:nvSpPr>
          <p:spPr>
            <a:xfrm>
              <a:off x="892701" y="1256888"/>
              <a:ext cx="1900086" cy="32182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10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Excel</a:t>
              </a:r>
              <a:r>
                <a:rPr lang="zh-TW" altLang="en-US" sz="210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下載欄位</a:t>
              </a:r>
              <a:endParaRPr lang="en-US" sz="2100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/>
              </a:endParaRPr>
            </a:p>
          </p:txBody>
        </p:sp>
        <p:sp>
          <p:nvSpPr>
            <p:cNvPr id="21" name="文字方塊 16"/>
            <p:cNvSpPr txBox="1"/>
            <p:nvPr/>
          </p:nvSpPr>
          <p:spPr>
            <a:xfrm>
              <a:off x="892701" y="3095399"/>
              <a:ext cx="1900086" cy="32182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1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表冊列印</a:t>
              </a:r>
              <a:r>
                <a:rPr lang="en-US" sz="21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Excel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7669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操作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26BD342-1E9B-4523-8287-EE1D245F49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6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608" y="3644949"/>
            <a:ext cx="12384221" cy="31895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4"/>
          <p:cNvSpPr/>
          <p:nvPr/>
        </p:nvSpPr>
        <p:spPr>
          <a:xfrm>
            <a:off x="3725001" y="3503578"/>
            <a:ext cx="974598" cy="63882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9430706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資料上傳說明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81D13B3-14E5-4209-A012-88DD8C0E99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867" y="3058121"/>
            <a:ext cx="9908058" cy="521017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2563097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資料下載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75BF45F-E2C5-4E0D-9394-7B2CC70802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809" y="2964809"/>
            <a:ext cx="9881414" cy="52765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4"/>
          <p:cNvSpPr/>
          <p:nvPr/>
        </p:nvSpPr>
        <p:spPr>
          <a:xfrm>
            <a:off x="4660113" y="3412597"/>
            <a:ext cx="3450036" cy="504899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19504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36D6A790-28B8-43F3-A4CD-8D6E6D1DE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基本</a:t>
            </a:r>
            <a:r>
              <a:rPr lang="zh-TW" altLang="en-US" dirty="0"/>
              <a:t>資料</a:t>
            </a:r>
            <a:r>
              <a:rPr lang="en-US" altLang="zh-TW" dirty="0"/>
              <a:t>-</a:t>
            </a:r>
            <a:r>
              <a:rPr lang="en-US" altLang="zh-TW" sz="6000" dirty="0"/>
              <a:t>3</a:t>
            </a:r>
            <a:r>
              <a:rPr lang="zh-TW" altLang="en-US" dirty="0"/>
              <a:t>月份填報</a:t>
            </a:r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F293556D-E9BD-426A-B0B9-3DFE2E706C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34A6D1DA-3FE3-452D-A682-F43E0EC499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sz="4000" dirty="0"/>
              <a:t>3</a:t>
            </a:r>
            <a:r>
              <a:rPr lang="zh-TW" altLang="en-US" sz="4000" dirty="0"/>
              <a:t>月份</a:t>
            </a:r>
            <a:r>
              <a:rPr lang="en-US" altLang="zh-TW" sz="4000" dirty="0"/>
              <a:t>(</a:t>
            </a:r>
            <a:r>
              <a:rPr lang="zh-TW" altLang="en-US" sz="4000" dirty="0"/>
              <a:t>下學期</a:t>
            </a:r>
            <a:r>
              <a:rPr lang="en-US" altLang="zh-TW" sz="4000" dirty="0"/>
              <a:t>)</a:t>
            </a:r>
            <a:r>
              <a:rPr lang="zh-TW" altLang="en-US" sz="4000" dirty="0"/>
              <a:t>之基本資料異動</a:t>
            </a:r>
            <a:endParaRPr lang="en-US" altLang="zh-TW" sz="4000" dirty="0"/>
          </a:p>
          <a:p>
            <a:r>
              <a:rPr lang="zh-TW" altLang="en-US" sz="4000" dirty="0"/>
              <a:t>請以</a:t>
            </a:r>
            <a:r>
              <a:rPr lang="en-US" altLang="zh-TW" sz="4000" dirty="0"/>
              <a:t>Mail</a:t>
            </a:r>
            <a:r>
              <a:rPr lang="zh-TW" altLang="en-US" sz="4000" dirty="0"/>
              <a:t>方式或線上申請，並提供校庫基本資料異動之核定公文</a:t>
            </a:r>
            <a:endParaRPr lang="en-US" altLang="zh-TW" sz="4000" dirty="0"/>
          </a:p>
          <a:p>
            <a:r>
              <a:rPr lang="zh-TW" altLang="en-US" sz="4000" dirty="0"/>
              <a:t>由校庫代為更新。</a:t>
            </a:r>
          </a:p>
        </p:txBody>
      </p:sp>
    </p:spTree>
    <p:extLst>
      <p:ext uri="{BB962C8B-B14F-4D97-AF65-F5344CB8AC3E}">
        <p14:creationId xmlns:p14="http://schemas.microsoft.com/office/powerpoint/2010/main" val="37746853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資料下載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73AD187-09CC-44EA-A513-A96CA3C0CE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11153" y="3188309"/>
            <a:ext cx="6372228" cy="397476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5704438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對照表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7AA39E6-9DD9-4205-8851-FD2DD4C684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54844" y="2445383"/>
            <a:ext cx="5648718" cy="602819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8579146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379B28C4-B073-4B80-980D-572E62390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31" y="2820397"/>
            <a:ext cx="12838806" cy="65715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資料匯入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C5B2D00-D725-4F79-800A-A43AD98845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138130" y="3415308"/>
            <a:ext cx="2172427" cy="2376264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8566606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資料匯入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BD386BA-403B-44C7-830C-B343CD394D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3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66790" y="2580251"/>
            <a:ext cx="12690344" cy="581476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295713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901419D-7FFF-4F22-AF51-B01CB9DF1B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33746" y="2235319"/>
            <a:ext cx="13407732" cy="614347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5790901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6485A456-2B9D-47E8-B2AA-765FF2947F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99244" y="1934859"/>
            <a:ext cx="10087925" cy="720566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3"/>
          <p:cNvSpPr/>
          <p:nvPr/>
        </p:nvSpPr>
        <p:spPr>
          <a:xfrm>
            <a:off x="4528441" y="5569555"/>
            <a:ext cx="2300190" cy="712373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8182541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1EA00EB-D0FF-4D1D-8367-0C0AF3B86E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72094" y="2085005"/>
            <a:ext cx="13437020" cy="61569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3"/>
          <p:cNvSpPr/>
          <p:nvPr/>
        </p:nvSpPr>
        <p:spPr>
          <a:xfrm>
            <a:off x="10614653" y="4736223"/>
            <a:ext cx="2098472" cy="298662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9310147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1B014B7D-B13A-42D1-8297-273FB89A92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00820" y="1922711"/>
            <a:ext cx="9814413" cy="701029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248917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EF9F90A3-3978-4139-9033-174454D829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76447" y="1924847"/>
            <a:ext cx="11389494" cy="777432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0861465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1BB9D5-862A-485D-904C-1D661F2BD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FCAA40D-8CBA-4CF3-A647-9FE66BA28F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73612E2-AF38-4546-8333-F2F278CE9C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E939233-1281-418F-9C1A-40CA29E8BF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C1729D7-D7C3-423F-BCCC-9C673923D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994" y="114300"/>
            <a:ext cx="12544425" cy="10058400"/>
          </a:xfrm>
          <a:prstGeom prst="rect">
            <a:avLst/>
          </a:prstGeom>
        </p:spPr>
      </p:pic>
      <p:sp>
        <p:nvSpPr>
          <p:cNvPr id="7" name="矩形 3">
            <a:extLst>
              <a:ext uri="{FF2B5EF4-FFF2-40B4-BE49-F238E27FC236}">
                <a16:creationId xmlns:a16="http://schemas.microsoft.com/office/drawing/2014/main" id="{DD4C8011-7C19-4909-A3F0-CFF85D32514E}"/>
              </a:ext>
            </a:extLst>
          </p:cNvPr>
          <p:cNvSpPr/>
          <p:nvPr/>
        </p:nvSpPr>
        <p:spPr>
          <a:xfrm>
            <a:off x="14115255" y="1841122"/>
            <a:ext cx="1300164" cy="833157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F8E925BA-FBF4-4832-938D-C2724E2E6B5E}"/>
              </a:ext>
            </a:extLst>
          </p:cNvPr>
          <p:cNvSpPr/>
          <p:nvPr/>
        </p:nvSpPr>
        <p:spPr>
          <a:xfrm>
            <a:off x="9971882" y="3100388"/>
            <a:ext cx="3401930" cy="310038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441230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A66920-BAA2-4A41-A80C-76DE3B32C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線上異動申請表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3D7B452-C6A5-4DFD-AA05-B2A86E768D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D0BD1DF-A839-4B20-B7E4-E64AE81B9E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EC9205F-2D07-4F7E-AC06-56E22DC9B4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4F4528ED-0D7D-4DF2-A8CC-39C573520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966" y="2508001"/>
            <a:ext cx="6825344" cy="7077668"/>
          </a:xfrm>
          <a:prstGeom prst="rect">
            <a:avLst/>
          </a:prstGeom>
        </p:spPr>
      </p:pic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228A25FD-022A-4F7D-8936-353D7431132C}"/>
              </a:ext>
            </a:extLst>
          </p:cNvPr>
          <p:cNvSpPr/>
          <p:nvPr/>
        </p:nvSpPr>
        <p:spPr>
          <a:xfrm>
            <a:off x="4897978" y="5359524"/>
            <a:ext cx="1652941" cy="1584176"/>
          </a:xfrm>
          <a:prstGeom prst="rightArrow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9002759-94FA-4C07-9EC2-3067CAC40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62" y="1903140"/>
            <a:ext cx="3831841" cy="782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074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6053D757-CF73-42C8-80E6-E73DE0A12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590424"/>
            <a:ext cx="13716000" cy="9106152"/>
          </a:xfrm>
          <a:prstGeom prst="rect">
            <a:avLst/>
          </a:prstGeom>
        </p:spPr>
      </p:pic>
      <p:sp>
        <p:nvSpPr>
          <p:cNvPr id="5" name="標題 4">
            <a:extLst>
              <a:ext uri="{FF2B5EF4-FFF2-40B4-BE49-F238E27FC236}">
                <a16:creationId xmlns:a16="http://schemas.microsoft.com/office/drawing/2014/main" id="{CE41B16D-8BF6-4DAF-89EC-F99885F03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0776787-2EDC-4AFE-B42B-5FE3C41B40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DDCF62E-A7C7-467F-A009-2ADCB698A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DB6A95D6-1FD4-4D57-9132-24E9FD4B40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矩形 3">
            <a:extLst>
              <a:ext uri="{FF2B5EF4-FFF2-40B4-BE49-F238E27FC236}">
                <a16:creationId xmlns:a16="http://schemas.microsoft.com/office/drawing/2014/main" id="{7BAC0E9D-1D0F-466A-B03D-3A94B13CA6C6}"/>
              </a:ext>
            </a:extLst>
          </p:cNvPr>
          <p:cNvSpPr/>
          <p:nvPr/>
        </p:nvSpPr>
        <p:spPr>
          <a:xfrm>
            <a:off x="2552766" y="2990851"/>
            <a:ext cx="13191264" cy="119538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1" name="箭號: 向上 10">
            <a:extLst>
              <a:ext uri="{FF2B5EF4-FFF2-40B4-BE49-F238E27FC236}">
                <a16:creationId xmlns:a16="http://schemas.microsoft.com/office/drawing/2014/main" id="{FF9E0629-90E5-4249-A185-91035BADC587}"/>
              </a:ext>
            </a:extLst>
          </p:cNvPr>
          <p:cNvSpPr/>
          <p:nvPr/>
        </p:nvSpPr>
        <p:spPr>
          <a:xfrm>
            <a:off x="9100344" y="4429125"/>
            <a:ext cx="2357438" cy="20003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21054177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填寫狀況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ED52060-2905-4524-A6D9-253BE9BCCA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" name="圖片 1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147" y="2443796"/>
            <a:ext cx="10244156" cy="576145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351550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資料匯出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37A0812A-8CF4-428E-B9B0-ADD85A98AE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8" y="1286472"/>
            <a:ext cx="13714809" cy="771525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71303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685800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zh-TW" sz="2700" kern="0" dirty="0">
                <a:solidFill>
                  <a:srgbClr val="FFC000"/>
                </a:solidFill>
                <a:latin typeface="Arial" pitchFamily="34"/>
                <a:ea typeface="微軟正黑體" pitchFamily="34"/>
                <a:cs typeface="Arial" pitchFamily="34"/>
              </a:rPr>
              <a:t>表冊檢核為協助確認輸入資料庫之資料是否與資料來源相符。</a:t>
            </a:r>
            <a:br>
              <a:rPr lang="en-US" altLang="zh-TW" sz="2700" kern="0" dirty="0">
                <a:solidFill>
                  <a:srgbClr val="FFC000"/>
                </a:solidFill>
                <a:latin typeface="Arial" pitchFamily="34"/>
                <a:ea typeface="微軟正黑體" pitchFamily="34"/>
                <a:cs typeface="Arial" pitchFamily="34"/>
              </a:rPr>
            </a:br>
            <a:r>
              <a:rPr lang="zh-TW" altLang="zh-TW" sz="2700" kern="0" dirty="0">
                <a:solidFill>
                  <a:srgbClr val="FFC000"/>
                </a:solidFill>
                <a:latin typeface="Arial" pitchFamily="34"/>
                <a:ea typeface="微軟正黑體" pitchFamily="34"/>
                <a:cs typeface="Arial" pitchFamily="34"/>
              </a:rPr>
              <a:t>若不相符，則請確認是否輸入資料庫之資料有誤</a:t>
            </a:r>
            <a:endParaRPr lang="en-US" altLang="zh-TW" sz="2700" kern="0" dirty="0">
              <a:solidFill>
                <a:srgbClr val="FFC000"/>
              </a:solidFill>
              <a:latin typeface="Arial" pitchFamily="34"/>
              <a:ea typeface="微軟正黑體" pitchFamily="34"/>
              <a:cs typeface="Arial" pitchFamily="34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E26F5357-AC25-40B1-A934-B0B8512C9D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" name="圖片 8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010" y="2891584"/>
            <a:ext cx="12779846" cy="521820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670160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2"/>
                </a:solidFill>
              </a:rPr>
              <a:t>資料</a:t>
            </a:r>
            <a:r>
              <a:rPr kumimoji="1" lang="zh-TW" altLang="en-US" dirty="0">
                <a:solidFill>
                  <a:schemeClr val="accent1"/>
                </a:solidFill>
              </a:rPr>
              <a:t>檢核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3527655"/>
      </p:ext>
    </p:extLst>
  </p:cSld>
  <p:clrMapOvr>
    <a:masterClrMapping/>
  </p:clrMapOvr>
  <p:transition spd="slow">
    <p:push dir="u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資料檢核提示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t>55</a:t>
            </a:fld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單一表冊完整填報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若表冊要求全部單位均須填報時，則系統會檢查是否全部系所單位均已填報資料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F72C9DA-5C11-42C3-BF7C-2684446DAF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提醒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4F7CD25C-7263-4DD8-9EE4-84F89D5CB5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跨表冊檢核，若比對不符，則提醒學校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FED3515C-E74C-444D-8BB0-88ED25EA46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AF129E40-E441-4049-B6CA-2630D7B12D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跨表冊檢核，若比對不符，則請學校更正</a:t>
            </a:r>
          </a:p>
        </p:txBody>
      </p:sp>
    </p:spTree>
    <p:extLst>
      <p:ext uri="{BB962C8B-B14F-4D97-AF65-F5344CB8AC3E}">
        <p14:creationId xmlns:p14="http://schemas.microsoft.com/office/powerpoint/2010/main" val="27169868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/>
              <a:t>差異比率說明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6F6F0236-B4BB-4497-890D-29DC795B22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219" y="2369289"/>
            <a:ext cx="10887075" cy="745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592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單一表冊完整填報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4A2CC25-40C7-4EEA-9A7C-E1CE9BD045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075279"/>
              </p:ext>
            </p:extLst>
          </p:nvPr>
        </p:nvGraphicFramePr>
        <p:xfrm>
          <a:off x="4106078" y="3521231"/>
          <a:ext cx="10643657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7194">
                  <a:extLst>
                    <a:ext uri="{9D8B030D-6E8A-4147-A177-3AD203B41FA5}">
                      <a16:colId xmlns:a16="http://schemas.microsoft.com/office/drawing/2014/main" val="4069773218"/>
                    </a:ext>
                  </a:extLst>
                </a:gridCol>
                <a:gridCol w="2126463">
                  <a:extLst>
                    <a:ext uri="{9D8B030D-6E8A-4147-A177-3AD203B41FA5}">
                      <a16:colId xmlns:a16="http://schemas.microsoft.com/office/drawing/2014/main" val="2961005077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lvl="0" algn="ctr"/>
                      <a:r>
                        <a:rPr lang="zh-TW" sz="2400" b="1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表冊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TW" sz="2400" b="1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未填筆數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679727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24】</a:t>
                      </a:r>
                      <a:r>
                        <a:rPr 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大學學系、所、學位學程核定招生名額「總量內新生註冊率」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694107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25】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大學「碩士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含碩士在職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班、博士班」總量內核定招生情形調查表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3693333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職</a:t>
                      </a:r>
                      <a:r>
                        <a:rPr kumimoji="1" lang="en-US" altLang="zh-TW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2</a:t>
                      </a:r>
                      <a:r>
                        <a:rPr lang="en-US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】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校長、一級行政主管及學術主管明細資料表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R="0"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15</a:t>
                      </a:r>
                      <a:endParaRPr lang="en-US" sz="2400" b="0" i="0" u="none" strike="noStrike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932862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【職</a:t>
                      </a:r>
                      <a:r>
                        <a:rPr lang="en-US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學校系、所、學位學程、特殊專班、境外專班、行政單位及各類中心聯絡資料表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R="0"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11</a:t>
                      </a:r>
                      <a:endParaRPr lang="en-US" sz="2400" b="0" i="0" u="none" strike="noStrike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403218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lvl="0" algn="l" defTabSz="1632753" rtl="0" eaLnBrk="1" latinLnBrk="0" hangingPunct="1"/>
                      <a:r>
                        <a:rPr lang="zh-TW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【校</a:t>
                      </a:r>
                      <a:r>
                        <a:rPr lang="en-US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15】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畢業學分結構表</a:t>
                      </a:r>
                      <a:endParaRPr kumimoji="1" lang="zh-TW" altLang="en-US" sz="2400" u="none" strike="noStrike" kern="1200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4977925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lvl="0" algn="l" defTabSz="1632753" rtl="0" eaLnBrk="1" latinLnBrk="0" hangingPunct="1"/>
                      <a:r>
                        <a:rPr kumimoji="1" lang="en-US" altLang="zh-TW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【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校</a:t>
                      </a:r>
                      <a:r>
                        <a:rPr kumimoji="1" lang="en-US" altLang="zh-TW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23】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學校「每月」身心障礙進用員額暨繳交代金統計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7144623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lvl="0" algn="l" defTabSz="1632753" rtl="0" eaLnBrk="1" latinLnBrk="0" hangingPunct="1"/>
                      <a:r>
                        <a:rPr kumimoji="1" lang="en-US" altLang="zh-TW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【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校</a:t>
                      </a:r>
                      <a:r>
                        <a:rPr kumimoji="1" lang="en-US" altLang="zh-TW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24】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日間學制學士班以下學費、雜費收費基準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61686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9724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單一表冊完整填報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115CF83-E9BE-491D-9055-CBE1408939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242795"/>
              </p:ext>
            </p:extLst>
          </p:nvPr>
        </p:nvGraphicFramePr>
        <p:xfrm>
          <a:off x="4660113" y="3625712"/>
          <a:ext cx="8517194" cy="5280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7194">
                  <a:extLst>
                    <a:ext uri="{9D8B030D-6E8A-4147-A177-3AD203B41FA5}">
                      <a16:colId xmlns:a16="http://schemas.microsoft.com/office/drawing/2014/main" val="4069773218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lvl="0" algn="ctr"/>
                      <a:r>
                        <a:rPr lang="zh-TW" sz="2700" b="1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表冊</a:t>
                      </a:r>
                      <a:endParaRPr lang="en-US" sz="2700" b="1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67972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有自有學生宿舍，但</a:t>
                      </a: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694107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有租賃學生宿舍，但</a:t>
                      </a: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3693333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20-2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kumimoji="1" lang="zh-TW" altLang="en-US" sz="2700" u="none" strike="noStrike" kern="1200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系所無畢業學生但有填報學位資料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636192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具體措施未填寫</a:t>
                      </a:r>
                      <a:endParaRPr kumimoji="1" lang="zh-TW" altLang="en-US" sz="2700" u="none" strike="noStrike" kern="1200" cap="none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93286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未設定聯絡窗口、特色說明未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403218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未設定對外說明主管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4977925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24-1】</a:t>
                      </a: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24-2】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未填報特色說明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9153966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無門檻卻有未通過人數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905212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有門檻卻無未通過人數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2809172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只填專任或只填兼任教師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59593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0396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A233AB7-C98C-4DF1-814C-69C800BFC5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895649"/>
              </p:ext>
            </p:extLst>
          </p:nvPr>
        </p:nvGraphicFramePr>
        <p:xfrm>
          <a:off x="3411585" y="3192669"/>
          <a:ext cx="11463242" cy="596646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14】</a:t>
                      </a:r>
                      <a:r>
                        <a:rPr 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學生數總計</a:t>
                      </a:r>
                      <a:br>
                        <a:rPr lang="en-US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</a:br>
                      <a:r>
                        <a:rPr lang="en-US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比對學制、年級、男女</a:t>
                      </a:r>
                      <a:r>
                        <a:rPr lang="en-US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325478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總量延畢生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51611581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校外實習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+</a:t>
                      </a:r>
                    </a:p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全學年度均於國外之學生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+</a:t>
                      </a:r>
                    </a:p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學校附屬機構實習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055719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3】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4730571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4】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5429889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5】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16670799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3】+【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4】+【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5】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67349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689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D579BC-E5A2-4F35-8596-A9786AE06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線上異動申請表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2EAE6A7-BA90-44A1-BD45-BCBD58C7B1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1989380-2649-4469-9DFE-5821D94AE4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BAF540C-5A41-4959-B86D-9C33E63477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E81FBFAC-B552-4277-AEF9-EE9457EE75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2143817-E6B8-4D7A-841F-C8DA67665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38" y="2182796"/>
            <a:ext cx="12977434" cy="584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159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EA9CE5-23E3-46F7-BF67-DE3DF3A31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5245BFB-4C3E-49FA-845A-09B26435CF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DE7DCB9-3BA4-44A2-B499-66E2E615BD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7ACC9F57-B2B4-42F0-94F5-E392524E03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4FCDD6B-25BC-4276-AA75-6FBEBBA2F05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8362AEAA-4ABB-4633-9A8E-71E11948E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160761"/>
              </p:ext>
            </p:extLst>
          </p:nvPr>
        </p:nvGraphicFramePr>
        <p:xfrm>
          <a:off x="3228182" y="2738438"/>
          <a:ext cx="11463242" cy="617220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779345336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1863753864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2079112823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原住民畢業學生人數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前學年度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原住民學生人數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91619063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僑生、港澳生、大陸地區來臺畢業學生人數 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前學年度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僑生、港澳生、大陸地區來臺學生人數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02067620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外國畢業學生人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前學年度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外國學生人數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15891335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原住民畢業學生人數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畢業學生人數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7755569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僑生、港澳生、大陸地區來臺畢業學生人數 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畢業學生人數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36196280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外國畢業學生人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畢業學生人數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50256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3858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39FE99-2ADB-4C96-B17C-F303FD504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A1EC7B7-8ABE-4297-9FAB-E4AF56E5CD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584D7CE-FD74-41CE-A848-A34D6CA75D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40D9F943-1E6E-4D91-A1B0-4B501A4866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6E92553-0C95-4D93-AB4D-2F82C473534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44A1C6DF-3B0A-4A52-89FF-BE2829677B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159507"/>
              </p:ext>
            </p:extLst>
          </p:nvPr>
        </p:nvGraphicFramePr>
        <p:xfrm>
          <a:off x="3228182" y="2983260"/>
          <a:ext cx="11463242" cy="452628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2775515059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1998373548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3942201776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3-1】+【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4-1】+【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畢業人數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畢業學生人數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78494523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取得學位累計數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前期【學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取得學位累計數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5504500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實習機構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&lt;&gt;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校內機構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校內實習不須填報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9222137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實習人數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7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10-1】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學生實習主要經費來源人數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2524546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實習人數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7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10-2】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學生實習權益人次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39100660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12】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休學人數</a:t>
                      </a:r>
                      <a:endParaRPr lang="en-US" altLang="zh-TW" sz="2700" b="0" i="0" u="none" strike="noStrike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  比對至學制班別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「前一學期底總休學人數」</a:t>
                      </a:r>
                      <a:endParaRPr lang="en-US" sz="2700" b="0" i="0" u="none" strike="noStrike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＋「學期內新增休學」</a:t>
                      </a:r>
                      <a:endParaRPr lang="en-US" sz="2700" b="0" i="0" u="none" strike="noStrike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－「學期內休學減少」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12875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7289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304D625-236A-4880-BAC7-F756042FA7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343279"/>
              </p:ext>
            </p:extLst>
          </p:nvPr>
        </p:nvGraphicFramePr>
        <p:xfrm>
          <a:off x="3411585" y="3059505"/>
          <a:ext cx="11463242" cy="404622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20-2】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系所學位人數總和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系所畢業人數總和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76211032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23】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總人數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前期【學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20-1】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博班畢業生數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13772069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23-1】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總數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同期【學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20-1】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博班畢業生數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4173599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22】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入學新生總數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及【學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14】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大一生數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7549054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24】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實際註冊人數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25】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實際註冊人數</a:t>
                      </a:r>
                      <a:b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</a:b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17258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9298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B543B0B-2F0C-45B3-B15F-D917897709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568017"/>
              </p:ext>
            </p:extLst>
          </p:nvPr>
        </p:nvGraphicFramePr>
        <p:xfrm>
          <a:off x="3667867" y="3765279"/>
          <a:ext cx="11382070" cy="276606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3683010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834707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864353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27</a:t>
                      </a:r>
                      <a:r>
                        <a:rPr 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8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20-1</a:t>
                      </a:r>
                      <a:r>
                        <a:rPr 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altLang="zh-TW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比對學制、年級、男女</a:t>
                      </a:r>
                      <a:r>
                        <a:rPr 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325478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28】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altLang="zh-TW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20-1】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altLang="zh-TW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比對學制、年級、男女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altLang="zh-TW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31366107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8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29】</a:t>
                      </a:r>
                      <a:r>
                        <a:rPr lang="zh-TW" altLang="en-US" sz="28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曾修讀程式設計課程人數</a:t>
                      </a:r>
                      <a:endParaRPr lang="en-US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&lt;=</a:t>
                      </a:r>
                      <a:endParaRPr lang="zh-TW" altLang="en-US" sz="2800" b="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solidFill>
                            <a:schemeClr val="bg2"/>
                          </a:solidFill>
                        </a:rPr>
                        <a:t>【</a:t>
                      </a:r>
                      <a:r>
                        <a:rPr lang="zh-TW" altLang="en-US" sz="2800" dirty="0">
                          <a:solidFill>
                            <a:schemeClr val="bg2"/>
                          </a:solidFill>
                        </a:rPr>
                        <a:t>學</a:t>
                      </a:r>
                      <a:r>
                        <a:rPr lang="en-US" altLang="zh-TW" sz="2800" dirty="0">
                          <a:solidFill>
                            <a:schemeClr val="bg2"/>
                          </a:solidFill>
                        </a:rPr>
                        <a:t>1】</a:t>
                      </a:r>
                      <a:r>
                        <a:rPr lang="zh-TW" altLang="en-US" sz="2800" dirty="0">
                          <a:solidFill>
                            <a:schemeClr val="bg2"/>
                          </a:solidFill>
                        </a:rPr>
                        <a:t>學生人數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74763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7149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213F8D6-0F1F-4D09-BB32-2F5778AA3E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626221"/>
              </p:ext>
            </p:extLst>
          </p:nvPr>
        </p:nvGraphicFramePr>
        <p:xfrm>
          <a:off x="3452172" y="2660009"/>
          <a:ext cx="11382070" cy="3746828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3683010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834707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864353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936707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任職單位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兼任行政職務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單位名稱與職稱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8911484"/>
                  </a:ext>
                </a:extLst>
              </a:tr>
              <a:tr h="936707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不再聘兼任教師數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不再聘兼任教師數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83911278"/>
                  </a:ext>
                </a:extLst>
              </a:tr>
              <a:tr h="936707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不再聘兼任教師數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前期兼任教師本期未再聘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04932775"/>
                  </a:ext>
                </a:extLst>
              </a:tr>
              <a:tr h="936707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支給人數 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  依聘書職級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編制內專任教師」之「一般教師」及「專業技術人員」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31418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3701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4AF1659-F964-4E03-99FC-88A903F6BE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32207"/>
              </p:ext>
            </p:extLst>
          </p:nvPr>
        </p:nvGraphicFramePr>
        <p:xfrm>
          <a:off x="3411585" y="2939655"/>
          <a:ext cx="11463242" cy="486918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116586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租賃學生或教師宿舍之</a:t>
                      </a:r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租賃宿舍是否符合土地使用分區管制規定</a:t>
                      </a:r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5】[</a:t>
                      </a:r>
                      <a:r>
                        <a:rPr lang="zh-TW" altLang="en-US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租賃宿舍是否符合土地使用分區管制規定</a:t>
                      </a:r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06158809"/>
                  </a:ext>
                </a:extLst>
              </a:tr>
              <a:tr h="153162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學生宿舍床位數量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學校自有學生宿舍表之校內非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BOT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之男女加總床位數 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</a:p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學校租用學生宿舍表之男女加總床位數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1317999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男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女面積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 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學生宿舍 使用執照面積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1435313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【校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3】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床位數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【校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5】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自有宿舍住宿人數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比對到男女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0825927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一年級學生總人數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正式學籍一年級總人數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3119469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非一年級學生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正式學籍非一年級學生總人數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136052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金額小計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的勞僱型雇主負擔經費總額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93135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1256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交叉比對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E7F2D97-6790-4879-AC78-EC9FE11469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322853"/>
              </p:ext>
            </p:extLst>
          </p:nvPr>
        </p:nvGraphicFramePr>
        <p:xfrm>
          <a:off x="3457059" y="3715134"/>
          <a:ext cx="11052166" cy="4173176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766047">
                  <a:extLst>
                    <a:ext uri="{9D8B030D-6E8A-4147-A177-3AD203B41FA5}">
                      <a16:colId xmlns:a16="http://schemas.microsoft.com/office/drawing/2014/main" val="62135146"/>
                    </a:ext>
                  </a:extLst>
                </a:gridCol>
                <a:gridCol w="759041">
                  <a:extLst>
                    <a:ext uri="{9D8B030D-6E8A-4147-A177-3AD203B41FA5}">
                      <a16:colId xmlns:a16="http://schemas.microsoft.com/office/drawing/2014/main" val="966615448"/>
                    </a:ext>
                  </a:extLst>
                </a:gridCol>
                <a:gridCol w="4527078">
                  <a:extLst>
                    <a:ext uri="{9D8B030D-6E8A-4147-A177-3AD203B41FA5}">
                      <a16:colId xmlns:a16="http://schemas.microsoft.com/office/drawing/2014/main" val="859981622"/>
                    </a:ext>
                  </a:extLst>
                </a:gridCol>
              </a:tblGrid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7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≧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總</a:t>
                      </a:r>
                      <a:r>
                        <a:rPr lang="zh-TW" sz="2700" b="0" i="0" u="none" strike="noStrike" cap="none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31710186"/>
                  </a:ext>
                </a:extLst>
              </a:tr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延修生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26】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延修生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41286134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24-1】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境外生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3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、學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4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、學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5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：一年級學生人數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80958784"/>
                  </a:ext>
                </a:extLst>
              </a:tr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 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非分級制之「平均支給數額」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 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「規定支給數額」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17699793"/>
                  </a:ext>
                </a:extLst>
              </a:tr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【</a:t>
                      </a:r>
                      <a:r>
                        <a:rPr lang="zh-TW" altLang="en-US" sz="27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教</a:t>
                      </a:r>
                      <a:r>
                        <a:rPr lang="en-US" altLang="zh-TW" sz="27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8】</a:t>
                      </a:r>
                      <a:r>
                        <a:rPr lang="zh-TW" altLang="en-US" sz="27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支給人數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聘任人數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474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703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DF1E0B33-60A9-427D-A677-FF7E02F36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交叉比對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82F4C93-2641-4133-AA06-F0D0058823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D1CFAE5-7AEB-4992-BFBC-8418DA37FC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B29DB95F-94E4-4173-8C03-FB1669661F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54F3FC5-1026-4193-98EE-C98CBB3E6E0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2893C8D6-EAB7-41C2-B11D-9BFA3794F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322105"/>
              </p:ext>
            </p:extLst>
          </p:nvPr>
        </p:nvGraphicFramePr>
        <p:xfrm>
          <a:off x="4660113" y="3700247"/>
          <a:ext cx="8133320" cy="3786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3320">
                  <a:extLst>
                    <a:ext uri="{9D8B030D-6E8A-4147-A177-3AD203B41FA5}">
                      <a16:colId xmlns:a16="http://schemas.microsoft.com/office/drawing/2014/main" val="4220959571"/>
                    </a:ext>
                  </a:extLst>
                </a:gridCol>
              </a:tblGrid>
              <a:tr h="2125980">
                <a:tc>
                  <a:txBody>
                    <a:bodyPr/>
                    <a:lstStyle/>
                    <a:p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27】</a:t>
                      </a:r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28】</a:t>
                      </a:r>
                    </a:p>
                    <a:p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，卻同時設定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無門檻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</a:p>
                    <a:p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，卻設定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無門檻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</a:p>
                    <a:p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，卻沒有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</a:p>
                    <a:p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，卻沒有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endParaRPr lang="zh-TW" alt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47153181"/>
                  </a:ext>
                </a:extLst>
              </a:tr>
              <a:tr h="830150">
                <a:tc>
                  <a:txBody>
                    <a:bodyPr/>
                    <a:lstStyle/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副校長提醒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57478729"/>
                  </a:ext>
                </a:extLst>
              </a:tr>
              <a:tr h="830150">
                <a:tc>
                  <a:txBody>
                    <a:bodyPr/>
                    <a:lstStyle/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月平均工作時數超過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176(8*22)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59193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8358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交叉比對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5CAD303-2A27-4112-9950-215C6EAF4C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765834"/>
              </p:ext>
            </p:extLst>
          </p:nvPr>
        </p:nvGraphicFramePr>
        <p:xfrm>
          <a:off x="4660113" y="3700247"/>
          <a:ext cx="8133320" cy="425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3320">
                  <a:extLst>
                    <a:ext uri="{9D8B030D-6E8A-4147-A177-3AD203B41FA5}">
                      <a16:colId xmlns:a16="http://schemas.microsoft.com/office/drawing/2014/main" val="4220959571"/>
                    </a:ext>
                  </a:extLst>
                </a:gridCol>
              </a:tblGrid>
              <a:tr h="2537460">
                <a:tc>
                  <a:txBody>
                    <a:bodyPr/>
                    <a:lstStyle/>
                    <a:p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學士班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 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endParaRPr lang="zh-TW" alt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4715318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碩士班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22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 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 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57478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8986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休學檢核說明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15" name="文字版面配置區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zh-TW" altLang="en-US" sz="6000" dirty="0"/>
          </a:p>
        </p:txBody>
      </p:sp>
      <p:sp>
        <p:nvSpPr>
          <p:cNvPr id="16" name="文字版面配置區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r>
              <a:rPr lang="zh-TW" altLang="en-US" sz="6000" dirty="0"/>
              <a:t>前期休學總人數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6000" dirty="0"/>
              <a:t>3</a:t>
            </a:r>
            <a:endParaRPr lang="zh-TW" altLang="en-US" sz="6000" dirty="0"/>
          </a:p>
        </p:txBody>
      </p:sp>
      <p:sp>
        <p:nvSpPr>
          <p:cNvPr id="14" name="文字版面配置區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r>
              <a:rPr lang="zh-TW" altLang="en-US" sz="6000" dirty="0">
                <a:solidFill>
                  <a:schemeClr val="accent1">
                    <a:lumMod val="50000"/>
                  </a:schemeClr>
                </a:solidFill>
              </a:rPr>
              <a:t>本期休學總人數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6"/>
          </p:nvPr>
        </p:nvSpPr>
        <p:spPr>
          <a:xfrm>
            <a:off x="5566543" y="3811352"/>
            <a:ext cx="3169145" cy="864096"/>
          </a:xfrm>
        </p:spPr>
        <p:txBody>
          <a:bodyPr/>
          <a:lstStyle/>
          <a:p>
            <a:r>
              <a:rPr lang="zh-TW" altLang="en-US" dirty="0">
                <a:solidFill>
                  <a:schemeClr val="bg2"/>
                </a:solidFill>
              </a:rPr>
              <a:t>復學人數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2"/>
                </a:solidFill>
              </a:rPr>
              <a:t>新辦理休學人數</a:t>
            </a:r>
          </a:p>
        </p:txBody>
      </p:sp>
      <p:sp>
        <p:nvSpPr>
          <p:cNvPr id="22" name="文字版面配置區 5">
            <a:extLst>
              <a:ext uri="{FF2B5EF4-FFF2-40B4-BE49-F238E27FC236}">
                <a16:creationId xmlns:a16="http://schemas.microsoft.com/office/drawing/2014/main" id="{78DDDB89-19D5-4DF9-9D9F-35094DDDA41D}"/>
              </a:ext>
            </a:extLst>
          </p:cNvPr>
          <p:cNvSpPr txBox="1">
            <a:spLocks/>
          </p:cNvSpPr>
          <p:nvPr/>
        </p:nvSpPr>
        <p:spPr>
          <a:xfrm>
            <a:off x="4822602" y="4855468"/>
            <a:ext cx="4104456" cy="273630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>
            <a:lvl1pPr marL="0" indent="0" algn="l" defTabSz="163275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000" dirty="0"/>
              <a:t>-1</a:t>
            </a:r>
            <a:endParaRPr lang="zh-TW" altLang="en-US" sz="6000" dirty="0"/>
          </a:p>
        </p:txBody>
      </p:sp>
      <p:sp>
        <p:nvSpPr>
          <p:cNvPr id="23" name="文字版面配置區 5">
            <a:extLst>
              <a:ext uri="{FF2B5EF4-FFF2-40B4-BE49-F238E27FC236}">
                <a16:creationId xmlns:a16="http://schemas.microsoft.com/office/drawing/2014/main" id="{7A97965B-E3D3-4A10-9ACA-245DEE26DE60}"/>
              </a:ext>
            </a:extLst>
          </p:cNvPr>
          <p:cNvSpPr txBox="1">
            <a:spLocks/>
          </p:cNvSpPr>
          <p:nvPr/>
        </p:nvSpPr>
        <p:spPr>
          <a:xfrm>
            <a:off x="8918595" y="4826855"/>
            <a:ext cx="4104456" cy="273630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>
            <a:lvl1pPr marL="0" indent="0" algn="l" defTabSz="163275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000" dirty="0"/>
              <a:t>+2</a:t>
            </a:r>
            <a:endParaRPr lang="zh-TW" altLang="en-US" sz="6000" dirty="0"/>
          </a:p>
        </p:txBody>
      </p:sp>
      <p:sp>
        <p:nvSpPr>
          <p:cNvPr id="24" name="文字版面配置區 5">
            <a:extLst>
              <a:ext uri="{FF2B5EF4-FFF2-40B4-BE49-F238E27FC236}">
                <a16:creationId xmlns:a16="http://schemas.microsoft.com/office/drawing/2014/main" id="{E66B10ED-2187-426E-BD04-3E94D38F1702}"/>
              </a:ext>
            </a:extLst>
          </p:cNvPr>
          <p:cNvSpPr txBox="1">
            <a:spLocks/>
          </p:cNvSpPr>
          <p:nvPr/>
        </p:nvSpPr>
        <p:spPr>
          <a:xfrm>
            <a:off x="13463688" y="4855468"/>
            <a:ext cx="4104456" cy="273630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>
            <a:lvl1pPr marL="0" indent="0" algn="l" defTabSz="163275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000" dirty="0"/>
              <a:t>4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3802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86BE3F-5352-4CF3-BC46-CE6B57A17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線上異動申請表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B5A26FC-C0A7-4DA1-8CFB-568349DB96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C6F4AC-1CEC-4C41-AF7B-A3F3C78776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D639156-E463-4BC2-8590-70457FB964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8A8AFB7-C221-498A-9D06-9260CCE64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303" y="2623220"/>
            <a:ext cx="10645722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019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差異比率說明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12"/>
          </p:nvPr>
        </p:nvSpPr>
        <p:spPr/>
        <p:txBody>
          <a:bodyPr vert="horz" lIns="163275" tIns="81638" rIns="163275" bIns="81638" rtlCol="0" anchor="b">
            <a:normAutofit/>
          </a:bodyPr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D1F972B2-ABDB-4891-960E-E7EBB29D42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含有全校總計的表冊，加入與前期差異比率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2500F833-C7D5-4644-98C8-148A85CE68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方便快速比對前期資料，檢視是否有較大的落差，若有很可能是資料填報不正確</a:t>
            </a:r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ED584AA2-777A-4B98-8A5F-16BC5D2D66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前期係指上一年度，例如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11010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期，將與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10910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期比較</a:t>
            </a:r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E83A0A76-11DC-4150-87A7-769E05E667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每次比較均與前一年度比較，上學期與上學期資料比較，下學期與下學期資料比較</a:t>
            </a:r>
          </a:p>
        </p:txBody>
      </p:sp>
      <p:sp>
        <p:nvSpPr>
          <p:cNvPr id="18" name="文字版面配置區 17">
            <a:extLst>
              <a:ext uri="{FF2B5EF4-FFF2-40B4-BE49-F238E27FC236}">
                <a16:creationId xmlns:a16="http://schemas.microsoft.com/office/drawing/2014/main" id="{E8D65AC6-AE4D-43A4-BA67-2D30F0CF63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差異超過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20%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將以紅色提醒，不代表錯誤，儘為提醒參考</a:t>
            </a:r>
            <a:endParaRPr lang="zh-TW" altLang="en-US" dirty="0"/>
          </a:p>
        </p:txBody>
      </p:sp>
      <p:sp>
        <p:nvSpPr>
          <p:cNvPr id="19" name="文字版面配置區 18">
            <a:extLst>
              <a:ext uri="{FF2B5EF4-FFF2-40B4-BE49-F238E27FC236}">
                <a16:creationId xmlns:a16="http://schemas.microsoft.com/office/drawing/2014/main" id="{4DFCA2F8-5148-45FC-98FB-48C9E85691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超過</a:t>
            </a:r>
            <a:r>
              <a:rPr lang="en-US" altLang="zh-TW" dirty="0"/>
              <a:t>20%</a:t>
            </a:r>
            <a:r>
              <a:rPr lang="zh-TW" altLang="en-US" dirty="0"/>
              <a:t>可能為較大的差異，請重新確認資料之正確性。</a:t>
            </a:r>
          </a:p>
        </p:txBody>
      </p:sp>
    </p:spTree>
    <p:extLst>
      <p:ext uri="{BB962C8B-B14F-4D97-AF65-F5344CB8AC3E}">
        <p14:creationId xmlns:p14="http://schemas.microsoft.com/office/powerpoint/2010/main" val="417263295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計算方式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2BFB990-A124-485D-8CA1-E3FA634880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550318" y="4104827"/>
            <a:ext cx="1380996" cy="646331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/>
              <a:t>本期</a:t>
            </a:r>
          </a:p>
        </p:txBody>
      </p:sp>
      <p:sp>
        <p:nvSpPr>
          <p:cNvPr id="7" name="減號 6"/>
          <p:cNvSpPr/>
          <p:nvPr/>
        </p:nvSpPr>
        <p:spPr>
          <a:xfrm>
            <a:off x="8649938" y="4104827"/>
            <a:ext cx="726902" cy="562521"/>
          </a:xfrm>
          <a:prstGeom prst="mathMinus">
            <a:avLst/>
          </a:prstGeom>
          <a:solidFill>
            <a:schemeClr val="bg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TW" altLang="en-US" sz="1350" b="1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304102" y="5598836"/>
            <a:ext cx="1418573" cy="64633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/>
              <a:t>上期</a:t>
            </a:r>
          </a:p>
        </p:txBody>
      </p:sp>
      <p:sp>
        <p:nvSpPr>
          <p:cNvPr id="15" name="減號 14"/>
          <p:cNvSpPr/>
          <p:nvPr/>
        </p:nvSpPr>
        <p:spPr>
          <a:xfrm>
            <a:off x="4849911" y="4801587"/>
            <a:ext cx="8614776" cy="562521"/>
          </a:xfrm>
          <a:prstGeom prst="mathMinus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TW" altLang="en-US" sz="1350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0039211" y="4104827"/>
            <a:ext cx="1418573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/>
              <a:t>上期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12872832" y="4104827"/>
            <a:ext cx="2132556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350" dirty="0">
                <a:solidFill>
                  <a:schemeClr val="bg2"/>
                </a:solidFill>
                <a:latin typeface="Algerian" panose="04020705040A02060702" pitchFamily="82" charset="0"/>
              </a:rPr>
              <a:t>%</a:t>
            </a:r>
            <a:endParaRPr lang="zh-TW" altLang="en-US" sz="10350" dirty="0">
              <a:solidFill>
                <a:schemeClr val="bg2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6618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2"/>
                </a:solidFill>
              </a:rPr>
              <a:t>帳號</a:t>
            </a:r>
            <a:r>
              <a:rPr kumimoji="1" lang="zh-TW" altLang="en-US" dirty="0">
                <a:solidFill>
                  <a:schemeClr val="accent1"/>
                </a:solidFill>
              </a:rPr>
              <a:t>管理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2691473"/>
      </p:ext>
    </p:extLst>
  </p:cSld>
  <p:clrMapOvr>
    <a:masterClrMapping/>
  </p:clrMapOvr>
  <p:transition spd="slow">
    <p:push dir="u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5399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帳號管理</a:t>
            </a:r>
            <a:r>
              <a:rPr lang="en-US" altLang="zh-TW" sz="5399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 </a:t>
            </a:r>
            <a:r>
              <a:rPr lang="en-US" altLang="zh-TW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(</a:t>
            </a:r>
            <a:r>
              <a:rPr lang="zh-TW" altLang="zh-TW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唯各校</a:t>
            </a:r>
            <a:r>
              <a:rPr lang="zh-TW" altLang="zh-TW" b="1" kern="0" dirty="0">
                <a:solidFill>
                  <a:srgbClr val="FF0000"/>
                </a:solidFill>
                <a:latin typeface="Arial" pitchFamily="34"/>
                <a:ea typeface="微軟正黑體" pitchFamily="34"/>
                <a:cs typeface="Arial" pitchFamily="34"/>
              </a:rPr>
              <a:t>系統管理師</a:t>
            </a:r>
            <a:r>
              <a:rPr lang="zh-TW" altLang="zh-TW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可使用</a:t>
            </a:r>
            <a:r>
              <a:rPr lang="en-US" altLang="zh-TW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)</a:t>
            </a:r>
            <a:endParaRPr lang="zh-TW" altLang="en-US" dirty="0">
              <a:solidFill>
                <a:schemeClr val="bg2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1F8716-23B8-4703-AAE0-F2BB089655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70BECC2A-3EA9-4CD4-901E-3D86B029FA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1" name="圖片 10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7" y="3186274"/>
            <a:ext cx="13673468" cy="442306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7705016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帳號管理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4B9B788-0987-4CA7-924A-89311EBB97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598" y="3586447"/>
            <a:ext cx="13696419" cy="389628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2405144" y="6446384"/>
            <a:ext cx="2045747" cy="1337139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26711231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帳號管理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4C1625-D321-40D6-A12B-E15553FBA6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8" y="2759786"/>
            <a:ext cx="12316745" cy="566332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7352542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99A6A05-5293-479C-A85C-6D96DDDA05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429" y="2992760"/>
            <a:ext cx="13589246" cy="494381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3771569" y="2995703"/>
            <a:ext cx="3867692" cy="853494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66587289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4E44284-22F7-4470-B3D1-1A05C0E151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7" y="2821838"/>
            <a:ext cx="13673468" cy="42244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矩形 7"/>
          <p:cNvSpPr/>
          <p:nvPr/>
        </p:nvSpPr>
        <p:spPr>
          <a:xfrm>
            <a:off x="10166200" y="3588421"/>
            <a:ext cx="5792475" cy="3629621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63837942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D07D211-057D-4D49-A5FE-3643341665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7" y="3060993"/>
            <a:ext cx="13703759" cy="395250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2">
            <a:extLst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45599" y="4267710"/>
            <a:ext cx="2194649" cy="227593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0476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B8713C2-5895-4E4C-B773-E38C6F21C1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3030542"/>
            <a:ext cx="13703850" cy="39228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3374761" y="3331840"/>
            <a:ext cx="3867456" cy="379823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625722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51932B-7ADB-4A13-B1C0-84201321E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線上異動申請表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36451FA-D9D4-48AB-9EF8-693A0B9EB3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09F145D-9A94-41FF-BDD5-04E35B096B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B7E5924-989F-472A-A5F6-8C785BEB70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42251D7-61CC-4430-9D84-222F81C1E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68" y="2047156"/>
            <a:ext cx="12960697" cy="6840760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68EFCD6A-0042-4684-9478-B80BA45F4E79}"/>
              </a:ext>
            </a:extLst>
          </p:cNvPr>
          <p:cNvSpPr/>
          <p:nvPr/>
        </p:nvSpPr>
        <p:spPr>
          <a:xfrm>
            <a:off x="4390678" y="5575547"/>
            <a:ext cx="8352928" cy="42182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351631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7BF42C7-CA7C-490B-8F21-19216511A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1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3052556"/>
            <a:ext cx="13397289" cy="38845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矩形 2"/>
          <p:cNvSpPr/>
          <p:nvPr/>
        </p:nvSpPr>
        <p:spPr>
          <a:xfrm>
            <a:off x="11257391" y="3961676"/>
            <a:ext cx="1078886" cy="3273096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0" name="矩形 3"/>
          <p:cNvSpPr/>
          <p:nvPr/>
        </p:nvSpPr>
        <p:spPr>
          <a:xfrm>
            <a:off x="9582864" y="4617786"/>
            <a:ext cx="6417153" cy="738492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70587234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2"/>
                </a:solidFill>
              </a:rPr>
              <a:t>修正</a:t>
            </a:r>
            <a:r>
              <a:rPr kumimoji="1" lang="zh-TW" altLang="en-US" dirty="0">
                <a:solidFill>
                  <a:schemeClr val="accent1"/>
                </a:solidFill>
              </a:rPr>
              <a:t>申請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2572011"/>
      </p:ext>
    </p:extLst>
  </p:cSld>
  <p:clrMapOvr>
    <a:masterClrMapping/>
  </p:clrMapOvr>
  <p:transition spd="slow">
    <p:push dir="u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118" y="1471688"/>
            <a:ext cx="11600187" cy="700882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矩形 15"/>
          <p:cNvSpPr/>
          <p:nvPr/>
        </p:nvSpPr>
        <p:spPr>
          <a:xfrm>
            <a:off x="12769493" y="1945547"/>
            <a:ext cx="1390883" cy="592209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CCC4345-B759-4CB4-8CCC-E38A22E58DB8}"/>
              </a:ext>
            </a:extLst>
          </p:cNvPr>
          <p:cNvSpPr txBox="1">
            <a:spLocks/>
          </p:cNvSpPr>
          <p:nvPr/>
        </p:nvSpPr>
        <p:spPr>
          <a:xfrm>
            <a:off x="13448135" y="9699173"/>
            <a:ext cx="4114443" cy="422156"/>
          </a:xfrm>
        </p:spPr>
        <p:txBody>
          <a:bodyPr/>
          <a:lstStyle>
            <a:defPPr>
              <a:defRPr lang="en-US"/>
            </a:defPPr>
            <a:lvl1pPr marL="0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EB59E2-90B9-4CD3-AC74-D672227E13C3}" type="slidenum">
              <a:rPr lang="en-US" smtClean="0">
                <a:solidFill>
                  <a:schemeClr val="bg2">
                    <a:lumMod val="75000"/>
                  </a:schemeClr>
                </a:solidFill>
              </a:rPr>
              <a:pPr algn="r"/>
              <a:t>82</a:t>
            </a:fld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0C8F5CB-6A99-436A-8F41-BE2EA8599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6AD086F-8E68-4A7C-BA59-B3F99A9935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918365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表冊修正</a:t>
            </a:r>
            <a:r>
              <a:rPr lang="en-US" altLang="zh-TW" dirty="0"/>
              <a:t>-</a:t>
            </a:r>
            <a:r>
              <a:rPr lang="zh-TW" altLang="en-US" dirty="0"/>
              <a:t>統一修正期間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D153CE0E-2B99-4606-BAD4-9B9AE46481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679" y="3644662"/>
            <a:ext cx="7206500" cy="169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2253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E25C7C-67BB-4DFE-8DED-D8935E02B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03EB59E2-90B9-4CD3-AC74-D672227E13C3}" type="slidenum">
              <a:rPr lang="en-US" smtClean="0">
                <a:solidFill>
                  <a:schemeClr val="bg2">
                    <a:lumMod val="75000"/>
                  </a:schemeClr>
                </a:solidFill>
              </a:rPr>
              <a:pPr algn="r"/>
              <a:t>84</a:t>
            </a:fld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8187678-6B7E-4984-8EF7-E5DF5C888F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374" y="1471688"/>
            <a:ext cx="12042860" cy="661262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309278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修正申請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6766FE8A-087E-4DBE-801D-82AFF01DF7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739" y="2147478"/>
            <a:ext cx="13042934" cy="644534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矩形 7"/>
          <p:cNvSpPr/>
          <p:nvPr/>
        </p:nvSpPr>
        <p:spPr>
          <a:xfrm>
            <a:off x="4117230" y="2668686"/>
            <a:ext cx="1764455" cy="72055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21739" y="6399496"/>
            <a:ext cx="1764455" cy="604763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47249944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修正申請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EBE72C2-A701-45C5-9EDA-EECDABABBB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5" y="2507759"/>
            <a:ext cx="11378375" cy="599901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9636558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修正申請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EFBF1CA-B67F-4C3D-8895-2258FE2B17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3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46154" y="3029330"/>
            <a:ext cx="12597063" cy="490724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11864412" y="6517398"/>
            <a:ext cx="3487442" cy="1419180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71630286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/>
              <a:t>請務必上傳「修正前後對照表」，並完成核章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7F93ED6-3D17-4B9A-BA76-D99B6439FA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348" y="2821838"/>
            <a:ext cx="10400874" cy="534303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60790936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THANK </a:t>
            </a:r>
            <a:r>
              <a:rPr kumimoji="1" lang="en-US" altLang="ja-JP" dirty="0">
                <a:solidFill>
                  <a:schemeClr val="accent1"/>
                </a:solidFill>
              </a:rPr>
              <a:t>Y</a:t>
            </a:r>
            <a:r>
              <a:rPr kumimoji="1" lang="en-US" altLang="ja-JP" dirty="0"/>
              <a:t>OU!</a:t>
            </a:r>
            <a:endParaRPr kumimoji="1" lang="ja-JP" altLang="en-US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/>
              <a:t>若有任何問題請以下列資訊連繫系統人員</a:t>
            </a:r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TW" altLang="en-US" sz="3600" dirty="0"/>
              <a:t>信箱：</a:t>
            </a:r>
            <a:r>
              <a:rPr kumimoji="1" lang="en-US" altLang="zh-TW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HEDB2@YUNTECH.EDU.TW</a:t>
            </a:r>
          </a:p>
          <a:p>
            <a:r>
              <a:rPr kumimoji="1" lang="zh-TW" altLang="en-US" sz="3600" dirty="0"/>
              <a:t>電話：</a:t>
            </a:r>
            <a:r>
              <a:rPr kumimoji="1" lang="en-US" altLang="zh-TW" sz="3600" dirty="0"/>
              <a:t>05-5342601 </a:t>
            </a:r>
            <a:r>
              <a:rPr kumimoji="1" lang="zh-TW" altLang="en-US" sz="3600" dirty="0"/>
              <a:t>轉</a:t>
            </a:r>
            <a:r>
              <a:rPr kumimoji="1" lang="en-US" altLang="zh-TW" sz="3600" dirty="0"/>
              <a:t>5379</a:t>
            </a:r>
            <a:r>
              <a:rPr lang="zh-TW" altLang="en-US" sz="3600" dirty="0"/>
              <a:t> 或 </a:t>
            </a:r>
            <a:r>
              <a:rPr kumimoji="1" lang="en-US" altLang="zh-TW" sz="3600" dirty="0"/>
              <a:t>5380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092099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8507AE-7141-45B9-B85E-FC14415AB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線上異動申請表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78F985B-14D5-4B84-8247-4FB1653CE3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3C7F13F-613A-4D8B-92E9-A3DBAC41EB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90D5C49-7FB7-4B0B-B48E-6FF324F2A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BAEAD234-4B7B-4EC7-A01F-B50AC223F3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2020603-4173-4FB8-9B46-C53764E04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78" y="2439028"/>
            <a:ext cx="9390692" cy="450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87931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Scheat">
      <a:dk1>
        <a:srgbClr val="FFFFFF"/>
      </a:dk1>
      <a:lt1>
        <a:srgbClr val="000000"/>
      </a:lt1>
      <a:dk2>
        <a:srgbClr val="FFFFFF"/>
      </a:dk2>
      <a:lt2>
        <a:srgbClr val="EEECE1"/>
      </a:lt2>
      <a:accent1>
        <a:srgbClr val="7BCFF5"/>
      </a:accent1>
      <a:accent2>
        <a:srgbClr val="BBFF02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7BCFF5"/>
      </a:hlink>
      <a:folHlink>
        <a:srgbClr val="25AFEE"/>
      </a:folHlink>
    </a:clrScheme>
    <a:fontScheme name="Scheat">
      <a:majorFont>
        <a:latin typeface="Crimson Text"/>
        <a:ea typeface="Spica Neue"/>
        <a:cs typeface=""/>
      </a:majorFont>
      <a:minorFont>
        <a:latin typeface="Crimson Text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">
  <a:themeElements>
    <a:clrScheme name="Scheat">
      <a:dk1>
        <a:srgbClr val="FFFFFF"/>
      </a:dk1>
      <a:lt1>
        <a:srgbClr val="000000"/>
      </a:lt1>
      <a:dk2>
        <a:srgbClr val="FFFFFF"/>
      </a:dk2>
      <a:lt2>
        <a:srgbClr val="EEECE1"/>
      </a:lt2>
      <a:accent1>
        <a:srgbClr val="7BCFF5"/>
      </a:accent1>
      <a:accent2>
        <a:srgbClr val="BBFF02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7BCFF5"/>
      </a:hlink>
      <a:folHlink>
        <a:srgbClr val="25AFEE"/>
      </a:folHlink>
    </a:clrScheme>
    <a:fontScheme name="Scheat">
      <a:majorFont>
        <a:latin typeface="Crimson Text"/>
        <a:ea typeface="Spica Neue"/>
        <a:cs typeface=""/>
      </a:majorFont>
      <a:minorFont>
        <a:latin typeface="Crimson Text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2976</Words>
  <Application>Microsoft Office PowerPoint</Application>
  <PresentationFormat>自訂</PresentationFormat>
  <Paragraphs>510</Paragraphs>
  <Slides>89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89</vt:i4>
      </vt:variant>
    </vt:vector>
  </HeadingPairs>
  <TitlesOfParts>
    <vt:vector size="100" baseType="lpstr">
      <vt:lpstr>Crimson Text</vt:lpstr>
      <vt:lpstr>ＭＳ Ｐゴシック</vt:lpstr>
      <vt:lpstr>Spica Neue</vt:lpstr>
      <vt:lpstr>Ubuntu Medium</vt:lpstr>
      <vt:lpstr>微軟正黑體</vt:lpstr>
      <vt:lpstr>Algerian</vt:lpstr>
      <vt:lpstr>Arial</vt:lpstr>
      <vt:lpstr>Calibri</vt:lpstr>
      <vt:lpstr>Wingdings</vt:lpstr>
      <vt:lpstr>Title</vt:lpstr>
      <vt:lpstr>Contents</vt:lpstr>
      <vt:lpstr>系統操作說明</vt:lpstr>
      <vt:lpstr>CONTENTS</vt:lpstr>
      <vt:lpstr>基本資料</vt:lpstr>
      <vt:lpstr>基本資料-3月份填報</vt:lpstr>
      <vt:lpstr>線上異動申請表</vt:lpstr>
      <vt:lpstr>線上異動申請表</vt:lpstr>
      <vt:lpstr>線上異動申請表</vt:lpstr>
      <vt:lpstr>線上異動申請表</vt:lpstr>
      <vt:lpstr>線上異動申請表</vt:lpstr>
      <vt:lpstr>線上異動申請表</vt:lpstr>
      <vt:lpstr>線上異動申請表</vt:lpstr>
      <vt:lpstr>線上異動申請表</vt:lpstr>
      <vt:lpstr>研究類表冊注意事項-線上填報</vt:lpstr>
      <vt:lpstr>研究類表冊填報注意事項-Excel(ODS)</vt:lpstr>
      <vt:lpstr>研究學院填報注意事項</vt:lpstr>
      <vt:lpstr>帳號申請程序</vt:lpstr>
      <vt:lpstr>PowerPoint 簡報</vt:lpstr>
      <vt:lpstr>申請表內容</vt:lpstr>
      <vt:lpstr>重置密碼</vt:lpstr>
      <vt:lpstr>登入失敗次數過多</vt:lpstr>
      <vt:lpstr>重設密碼</vt:lpstr>
      <vt:lpstr>重設密碼-1</vt:lpstr>
      <vt:lpstr>重設密碼2</vt:lpstr>
      <vt:lpstr>重置密碼</vt:lpstr>
      <vt:lpstr>重置密碼1</vt:lpstr>
      <vt:lpstr>資料填報</vt:lpstr>
      <vt:lpstr>表冊填寫</vt:lpstr>
      <vt:lpstr>表冊填寫</vt:lpstr>
      <vt:lpstr>表冊填寫</vt:lpstr>
      <vt:lpstr>Excel 上傳</vt:lpstr>
      <vt:lpstr>資料上傳</vt:lpstr>
      <vt:lpstr>資料上傳</vt:lpstr>
      <vt:lpstr>Excel 上傳</vt:lpstr>
      <vt:lpstr>Excel 上傳</vt:lpstr>
      <vt:lpstr>Excel 上傳-欄位順序</vt:lpstr>
      <vt:lpstr>Excel上傳-必要欄位檢核</vt:lpstr>
      <vt:lpstr>Excel上傳-操作</vt:lpstr>
      <vt:lpstr>Excel上傳-資料上傳說明</vt:lpstr>
      <vt:lpstr>EXCEL 上傳-資料下載</vt:lpstr>
      <vt:lpstr>EXCEL 上傳-資料下載</vt:lpstr>
      <vt:lpstr>EXCEL 上傳-對照表</vt:lpstr>
      <vt:lpstr>EXCEL 上傳-資料匯入</vt:lpstr>
      <vt:lpstr>EXCEL 上傳-資料匯入</vt:lpstr>
      <vt:lpstr>EXCEL 上傳</vt:lpstr>
      <vt:lpstr>EXCEL 上傳</vt:lpstr>
      <vt:lpstr>EXCEL 上傳</vt:lpstr>
      <vt:lpstr>EXCEL 上傳</vt:lpstr>
      <vt:lpstr>EXCEL 上傳</vt:lpstr>
      <vt:lpstr>PowerPoint 簡報</vt:lpstr>
      <vt:lpstr>PowerPoint 簡報</vt:lpstr>
      <vt:lpstr>填寫狀況</vt:lpstr>
      <vt:lpstr>資料匯出</vt:lpstr>
      <vt:lpstr>表冊檢核為協助確認輸入資料庫之資料是否與資料來源相符。 若不相符，則請確認是否輸入資料庫之資料有誤</vt:lpstr>
      <vt:lpstr>資料檢核</vt:lpstr>
      <vt:lpstr>資料檢核提示</vt:lpstr>
      <vt:lpstr>差異比率說明</vt:lpstr>
      <vt:lpstr>單一表冊完整填報</vt:lpstr>
      <vt:lpstr>單一表冊完整填報</vt:lpstr>
      <vt:lpstr>交叉比對-檢誤</vt:lpstr>
      <vt:lpstr>交叉比對-檢誤(續)</vt:lpstr>
      <vt:lpstr>交叉比對-檢誤(續)</vt:lpstr>
      <vt:lpstr>交叉比對-檢誤(續)</vt:lpstr>
      <vt:lpstr>交叉比對-檢誤(續)</vt:lpstr>
      <vt:lpstr>交叉比對-檢誤(續)</vt:lpstr>
      <vt:lpstr>交叉比對-檢誤(續)</vt:lpstr>
      <vt:lpstr>交叉比對-提示</vt:lpstr>
      <vt:lpstr>交叉比對-提示</vt:lpstr>
      <vt:lpstr>交叉比對-提示</vt:lpstr>
      <vt:lpstr>休學檢核說明</vt:lpstr>
      <vt:lpstr>差異比率說明</vt:lpstr>
      <vt:lpstr>差異計算方式</vt:lpstr>
      <vt:lpstr>帳號管理</vt:lpstr>
      <vt:lpstr>帳號管理 (唯各校系統管理師可使用)</vt:lpstr>
      <vt:lpstr>帳號管理</vt:lpstr>
      <vt:lpstr>帳號管理</vt:lpstr>
      <vt:lpstr>權限設定</vt:lpstr>
      <vt:lpstr>權限設定</vt:lpstr>
      <vt:lpstr>權限設定</vt:lpstr>
      <vt:lpstr>權限設定</vt:lpstr>
      <vt:lpstr>權限設定</vt:lpstr>
      <vt:lpstr>修正申請</vt:lpstr>
      <vt:lpstr>PowerPoint 簡報</vt:lpstr>
      <vt:lpstr>表冊修正-統一修正期間</vt:lpstr>
      <vt:lpstr>PowerPoint 簡報</vt:lpstr>
      <vt:lpstr>修正申請</vt:lpstr>
      <vt:lpstr>修正申請</vt:lpstr>
      <vt:lpstr>修正申請</vt:lpstr>
      <vt:lpstr>請務必上傳「修正前後對照表」，並完成核章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Scheat</dc:title>
  <dc:creator>Jun</dc:creator>
  <cp:lastModifiedBy>HEDBM</cp:lastModifiedBy>
  <cp:revision>119</cp:revision>
  <dcterms:created xsi:type="dcterms:W3CDTF">2015-02-26T15:14:38Z</dcterms:created>
  <dcterms:modified xsi:type="dcterms:W3CDTF">2024-03-08T07:05:44Z</dcterms:modified>
</cp:coreProperties>
</file>