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57"/>
  </p:notesMasterIdLst>
  <p:handoutMasterIdLst>
    <p:handoutMasterId r:id="rId58"/>
  </p:handoutMasterIdLst>
  <p:sldIdLst>
    <p:sldId id="1130" r:id="rId2"/>
    <p:sldId id="1131" r:id="rId3"/>
    <p:sldId id="1132" r:id="rId4"/>
    <p:sldId id="1133" r:id="rId5"/>
    <p:sldId id="1134" r:id="rId6"/>
    <p:sldId id="1135" r:id="rId7"/>
    <p:sldId id="1136" r:id="rId8"/>
    <p:sldId id="1137" r:id="rId9"/>
    <p:sldId id="1138" r:id="rId10"/>
    <p:sldId id="1139" r:id="rId11"/>
    <p:sldId id="1140" r:id="rId12"/>
    <p:sldId id="1141" r:id="rId13"/>
    <p:sldId id="1142" r:id="rId14"/>
    <p:sldId id="1143" r:id="rId15"/>
    <p:sldId id="1144" r:id="rId16"/>
    <p:sldId id="1145" r:id="rId17"/>
    <p:sldId id="1146" r:id="rId18"/>
    <p:sldId id="1147" r:id="rId19"/>
    <p:sldId id="1148" r:id="rId20"/>
    <p:sldId id="1149" r:id="rId21"/>
    <p:sldId id="1150" r:id="rId22"/>
    <p:sldId id="1151" r:id="rId23"/>
    <p:sldId id="1152" r:id="rId24"/>
    <p:sldId id="1153" r:id="rId25"/>
    <p:sldId id="1154" r:id="rId26"/>
    <p:sldId id="1155" r:id="rId27"/>
    <p:sldId id="1156" r:id="rId28"/>
    <p:sldId id="1157" r:id="rId29"/>
    <p:sldId id="1161" r:id="rId30"/>
    <p:sldId id="1162" r:id="rId31"/>
    <p:sldId id="1167" r:id="rId32"/>
    <p:sldId id="1192" r:id="rId33"/>
    <p:sldId id="1173" r:id="rId34"/>
    <p:sldId id="1190" r:id="rId35"/>
    <p:sldId id="1174" r:id="rId36"/>
    <p:sldId id="1191" r:id="rId37"/>
    <p:sldId id="1175" r:id="rId38"/>
    <p:sldId id="1176" r:id="rId39"/>
    <p:sldId id="1186" r:id="rId40"/>
    <p:sldId id="1187" r:id="rId41"/>
    <p:sldId id="1188" r:id="rId42"/>
    <p:sldId id="1177" r:id="rId43"/>
    <p:sldId id="1178" r:id="rId44"/>
    <p:sldId id="1201" r:id="rId45"/>
    <p:sldId id="1179" r:id="rId46"/>
    <p:sldId id="1180" r:id="rId47"/>
    <p:sldId id="1198" r:id="rId48"/>
    <p:sldId id="1181" r:id="rId49"/>
    <p:sldId id="1200" r:id="rId50"/>
    <p:sldId id="1202" r:id="rId51"/>
    <p:sldId id="1205" r:id="rId52"/>
    <p:sldId id="1203" r:id="rId53"/>
    <p:sldId id="1204" r:id="rId54"/>
    <p:sldId id="1184" r:id="rId55"/>
    <p:sldId id="1185" r:id="rId5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1A70CE7-D1AB-4D6E-BD36-DEA1EE89C1C8}">
          <p14:sldIdLst>
            <p14:sldId id="1130"/>
            <p14:sldId id="1131"/>
            <p14:sldId id="1132"/>
            <p14:sldId id="1133"/>
            <p14:sldId id="1134"/>
            <p14:sldId id="1135"/>
            <p14:sldId id="1136"/>
            <p14:sldId id="1137"/>
            <p14:sldId id="1138"/>
            <p14:sldId id="1139"/>
            <p14:sldId id="1140"/>
            <p14:sldId id="1141"/>
            <p14:sldId id="1142"/>
            <p14:sldId id="1143"/>
            <p14:sldId id="1144"/>
            <p14:sldId id="1145"/>
            <p14:sldId id="1146"/>
            <p14:sldId id="1147"/>
            <p14:sldId id="1148"/>
            <p14:sldId id="1149"/>
            <p14:sldId id="1150"/>
            <p14:sldId id="1151"/>
            <p14:sldId id="1152"/>
            <p14:sldId id="1153"/>
            <p14:sldId id="1154"/>
            <p14:sldId id="1155"/>
            <p14:sldId id="1156"/>
            <p14:sldId id="1157"/>
            <p14:sldId id="1161"/>
            <p14:sldId id="1162"/>
            <p14:sldId id="1167"/>
            <p14:sldId id="1192"/>
            <p14:sldId id="1173"/>
            <p14:sldId id="1190"/>
            <p14:sldId id="1174"/>
            <p14:sldId id="1191"/>
            <p14:sldId id="1175"/>
            <p14:sldId id="1176"/>
            <p14:sldId id="1186"/>
            <p14:sldId id="1187"/>
            <p14:sldId id="1188"/>
            <p14:sldId id="1177"/>
            <p14:sldId id="1178"/>
            <p14:sldId id="1201"/>
            <p14:sldId id="1179"/>
            <p14:sldId id="1180"/>
            <p14:sldId id="1198"/>
            <p14:sldId id="1181"/>
            <p14:sldId id="1200"/>
            <p14:sldId id="1202"/>
            <p14:sldId id="1205"/>
            <p14:sldId id="1203"/>
            <p14:sldId id="1204"/>
            <p14:sldId id="1184"/>
            <p14:sldId id="11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BE90"/>
    <a:srgbClr val="FFCCCC"/>
    <a:srgbClr val="FFD5D5"/>
    <a:srgbClr val="FFE1E1"/>
    <a:srgbClr val="F9B5E6"/>
    <a:srgbClr val="0000FF"/>
    <a:srgbClr val="FFB9B9"/>
    <a:srgbClr val="66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0" autoAdjust="0"/>
    <p:restoredTop sz="94622" autoAdjust="0"/>
  </p:normalViewPr>
  <p:slideViewPr>
    <p:cSldViewPr snapToGrid="0">
      <p:cViewPr varScale="1">
        <p:scale>
          <a:sx n="116" d="100"/>
          <a:sy n="116" d="100"/>
        </p:scale>
        <p:origin x="108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1B4C9-7671-44D0-96A3-14F7E74961A0}" type="doc">
      <dgm:prSet loTypeId="urn:microsoft.com/office/officeart/2005/8/layout/process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E92464C-04AC-4CDF-8D54-2E2DCB9F5D6F}">
      <dgm:prSet phldrT="[文字]" custT="1"/>
      <dgm:spPr>
        <a:solidFill>
          <a:schemeClr val="accent6">
            <a:lumMod val="90000"/>
          </a:schemeClr>
        </a:solidFill>
        <a:ln>
          <a:noFill/>
        </a:ln>
      </dgm:spPr>
      <dgm:t>
        <a:bodyPr anchor="ctr"/>
        <a:lstStyle/>
        <a:p>
          <a:pPr algn="l"/>
          <a:r>
            <a:rPr lang="en-US" altLang="zh-TW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1. </a:t>
          </a:r>
          <a:r>
            <a:rPr lang="zh-TW" altLang="en-US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校庫定位</a:t>
          </a:r>
          <a:endParaRPr lang="zh-TW" altLang="en-US" sz="3600" b="1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D8C18A87-D3B2-474B-AC09-17801BF0A311}" type="parTrans" cxnId="{1AED59FC-50DC-434F-8A8D-89D338A67665}">
      <dgm:prSet/>
      <dgm:spPr/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F52FA1D8-33EF-44C8-942B-64C6567EDC98}" type="sibTrans" cxnId="{1AED59FC-50DC-434F-8A8D-89D338A67665}">
      <dgm:prSet custT="1"/>
      <dgm:spPr>
        <a:solidFill>
          <a:schemeClr val="bg1">
            <a:lumMod val="85000"/>
          </a:schemeClr>
        </a:solidFill>
        <a:ln>
          <a:solidFill>
            <a:srgbClr val="000000"/>
          </a:solidFill>
        </a:ln>
      </dgm:spPr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7849E789-51D1-483E-B341-67CA9A8ECA74}">
      <dgm:prSet phldrT="[文字]" custT="1"/>
      <dgm:spPr>
        <a:solidFill>
          <a:srgbClr val="92D050"/>
        </a:solidFill>
        <a:ln>
          <a:noFill/>
        </a:ln>
      </dgm:spPr>
      <dgm:t>
        <a:bodyPr anchor="ctr"/>
        <a:lstStyle/>
        <a:p>
          <a:pPr algn="l"/>
          <a:r>
            <a:rPr lang="en-US" altLang="zh-TW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3.</a:t>
          </a:r>
          <a:r>
            <a:rPr lang="zh-TW" altLang="en-US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 本期填報表冊與注意事項</a:t>
          </a:r>
          <a:endParaRPr lang="zh-TW" altLang="en-US" sz="3600" b="1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BEDF4E4F-ED73-4E16-AF7A-58FC81F52438}" type="parTrans" cxnId="{6F1BB799-3B13-4339-9B21-3F14FAC77423}">
      <dgm:prSet/>
      <dgm:spPr/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C3587BFA-3C2F-422A-9EE6-F2E1729D2E6A}" type="sibTrans" cxnId="{6F1BB799-3B13-4339-9B21-3F14FAC77423}">
      <dgm:prSet custT="1"/>
      <dgm:spPr>
        <a:solidFill>
          <a:srgbClr val="F4AE7B"/>
        </a:solidFill>
        <a:ln>
          <a:solidFill>
            <a:srgbClr val="000000"/>
          </a:solidFill>
        </a:ln>
      </dgm:spPr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BCB44A10-724F-49BC-BD59-1D7AB7EC0321}">
      <dgm:prSet phldrT="[文字]" custT="1"/>
      <dgm:spPr>
        <a:solidFill>
          <a:srgbClr val="FFCCCC"/>
        </a:solidFill>
        <a:ln>
          <a:noFill/>
        </a:ln>
      </dgm:spPr>
      <dgm:t>
        <a:bodyPr anchor="ctr"/>
        <a:lstStyle/>
        <a:p>
          <a:pPr algn="l"/>
          <a:r>
            <a:rPr lang="en-US" altLang="zh-TW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2.</a:t>
          </a:r>
          <a:r>
            <a:rPr lang="zh-TW" altLang="en-US" sz="3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 本期作業時程</a:t>
          </a:r>
          <a:endParaRPr lang="zh-TW" altLang="en-US" sz="3600" b="1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BF707CD8-FA2E-4553-A49D-1F5F0FA51C7D}" type="parTrans" cxnId="{7B0562C7-1F7B-4584-BB5C-F2E3BE613974}">
      <dgm:prSet/>
      <dgm:spPr/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82E5ED1C-7AC4-40C5-85CF-B4B3FF85FB19}" type="sibTrans" cxnId="{7B0562C7-1F7B-4584-BB5C-F2E3BE613974}">
      <dgm:prSet custT="1"/>
      <dgm:spPr>
        <a:solidFill>
          <a:schemeClr val="bg1">
            <a:lumMod val="85000"/>
          </a:schemeClr>
        </a:solidFill>
        <a:ln>
          <a:solidFill>
            <a:srgbClr val="000000"/>
          </a:solidFill>
        </a:ln>
      </dgm:spPr>
      <dgm:t>
        <a:bodyPr/>
        <a:lstStyle/>
        <a:p>
          <a:pPr algn="l"/>
          <a:endParaRPr lang="zh-TW" altLang="en-US" sz="3600" b="1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4AA1F18C-70C2-4AC4-A5E8-4528BD98C20E}" type="pres">
      <dgm:prSet presAssocID="{2DF1B4C9-7671-44D0-96A3-14F7E74961A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A9C779-F9CF-483F-8653-D564FF534D32}" type="pres">
      <dgm:prSet presAssocID="{AE92464C-04AC-4CDF-8D54-2E2DCB9F5D6F}" presName="node" presStyleLbl="node1" presStyleIdx="0" presStyleCnt="3" custScaleX="145026" custLinFactNeighborX="-591" custLinFactNeighborY="15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FB35D7-BD54-45A4-9DC2-DE43BA6C6FC5}" type="pres">
      <dgm:prSet presAssocID="{F52FA1D8-33EF-44C8-942B-64C6567EDC98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61C43EF2-FB3E-4812-9E08-0F5EE95E71B5}" type="pres">
      <dgm:prSet presAssocID="{F52FA1D8-33EF-44C8-942B-64C6567EDC98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7BA3403B-3B12-41AE-9048-62FFED261545}" type="pres">
      <dgm:prSet presAssocID="{BCB44A10-724F-49BC-BD59-1D7AB7EC0321}" presName="node" presStyleLbl="node1" presStyleIdx="1" presStyleCnt="3" custScaleX="145026" custLinFactNeighborX="-591" custLinFactNeighborY="15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1AFCB-BFAA-4BC0-B512-9CF4D382048D}" type="pres">
      <dgm:prSet presAssocID="{82E5ED1C-7AC4-40C5-85CF-B4B3FF85FB19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C862B9CA-68CF-4EC6-A2F8-D24488DDDCE2}" type="pres">
      <dgm:prSet presAssocID="{82E5ED1C-7AC4-40C5-85CF-B4B3FF85FB19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71A57973-5DE8-431A-A352-7AF8422FCB1F}" type="pres">
      <dgm:prSet presAssocID="{7849E789-51D1-483E-B341-67CA9A8ECA74}" presName="node" presStyleLbl="node1" presStyleIdx="2" presStyleCnt="3" custScaleX="145026" custLinFactNeighborX="-591" custLinFactNeighborY="15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231447D-945F-4570-939A-0F42B9F97B03}" type="presOf" srcId="{7849E789-51D1-483E-B341-67CA9A8ECA74}" destId="{71A57973-5DE8-431A-A352-7AF8422FCB1F}" srcOrd="0" destOrd="0" presId="urn:microsoft.com/office/officeart/2005/8/layout/process2"/>
    <dgm:cxn modelId="{4B9BB28C-9908-47E0-9E0B-B27C00BD1392}" type="presOf" srcId="{BCB44A10-724F-49BC-BD59-1D7AB7EC0321}" destId="{7BA3403B-3B12-41AE-9048-62FFED261545}" srcOrd="0" destOrd="0" presId="urn:microsoft.com/office/officeart/2005/8/layout/process2"/>
    <dgm:cxn modelId="{9B604397-1FCA-4A84-B52F-30803313DE24}" type="presOf" srcId="{F52FA1D8-33EF-44C8-942B-64C6567EDC98}" destId="{61C43EF2-FB3E-4812-9E08-0F5EE95E71B5}" srcOrd="1" destOrd="0" presId="urn:microsoft.com/office/officeart/2005/8/layout/process2"/>
    <dgm:cxn modelId="{D385449E-0201-4040-88D0-00BC280D6A98}" type="presOf" srcId="{82E5ED1C-7AC4-40C5-85CF-B4B3FF85FB19}" destId="{8141AFCB-BFAA-4BC0-B512-9CF4D382048D}" srcOrd="0" destOrd="0" presId="urn:microsoft.com/office/officeart/2005/8/layout/process2"/>
    <dgm:cxn modelId="{7B0562C7-1F7B-4584-BB5C-F2E3BE613974}" srcId="{2DF1B4C9-7671-44D0-96A3-14F7E74961A0}" destId="{BCB44A10-724F-49BC-BD59-1D7AB7EC0321}" srcOrd="1" destOrd="0" parTransId="{BF707CD8-FA2E-4553-A49D-1F5F0FA51C7D}" sibTransId="{82E5ED1C-7AC4-40C5-85CF-B4B3FF85FB19}"/>
    <dgm:cxn modelId="{A98D868B-5112-490D-8C88-FF95273642F5}" type="presOf" srcId="{2DF1B4C9-7671-44D0-96A3-14F7E74961A0}" destId="{4AA1F18C-70C2-4AC4-A5E8-4528BD98C20E}" srcOrd="0" destOrd="0" presId="urn:microsoft.com/office/officeart/2005/8/layout/process2"/>
    <dgm:cxn modelId="{2D2D083A-541D-4187-9845-79D0383B14E0}" type="presOf" srcId="{82E5ED1C-7AC4-40C5-85CF-B4B3FF85FB19}" destId="{C862B9CA-68CF-4EC6-A2F8-D24488DDDCE2}" srcOrd="1" destOrd="0" presId="urn:microsoft.com/office/officeart/2005/8/layout/process2"/>
    <dgm:cxn modelId="{E7E67527-833E-46D2-B17A-6F1F17F2C71D}" type="presOf" srcId="{F52FA1D8-33EF-44C8-942B-64C6567EDC98}" destId="{55FB35D7-BD54-45A4-9DC2-DE43BA6C6FC5}" srcOrd="0" destOrd="0" presId="urn:microsoft.com/office/officeart/2005/8/layout/process2"/>
    <dgm:cxn modelId="{FE4F3FA0-659D-43C7-9B63-B07F5CC75E77}" type="presOf" srcId="{AE92464C-04AC-4CDF-8D54-2E2DCB9F5D6F}" destId="{86A9C779-F9CF-483F-8653-D564FF534D32}" srcOrd="0" destOrd="0" presId="urn:microsoft.com/office/officeart/2005/8/layout/process2"/>
    <dgm:cxn modelId="{6F1BB799-3B13-4339-9B21-3F14FAC77423}" srcId="{2DF1B4C9-7671-44D0-96A3-14F7E74961A0}" destId="{7849E789-51D1-483E-B341-67CA9A8ECA74}" srcOrd="2" destOrd="0" parTransId="{BEDF4E4F-ED73-4E16-AF7A-58FC81F52438}" sibTransId="{C3587BFA-3C2F-422A-9EE6-F2E1729D2E6A}"/>
    <dgm:cxn modelId="{1AED59FC-50DC-434F-8A8D-89D338A67665}" srcId="{2DF1B4C9-7671-44D0-96A3-14F7E74961A0}" destId="{AE92464C-04AC-4CDF-8D54-2E2DCB9F5D6F}" srcOrd="0" destOrd="0" parTransId="{D8C18A87-D3B2-474B-AC09-17801BF0A311}" sibTransId="{F52FA1D8-33EF-44C8-942B-64C6567EDC98}"/>
    <dgm:cxn modelId="{52550F97-1598-425D-BC4B-B35B246A911F}" type="presParOf" srcId="{4AA1F18C-70C2-4AC4-A5E8-4528BD98C20E}" destId="{86A9C779-F9CF-483F-8653-D564FF534D32}" srcOrd="0" destOrd="0" presId="urn:microsoft.com/office/officeart/2005/8/layout/process2"/>
    <dgm:cxn modelId="{1C288DEC-D1B9-41C7-9728-CCE91A823227}" type="presParOf" srcId="{4AA1F18C-70C2-4AC4-A5E8-4528BD98C20E}" destId="{55FB35D7-BD54-45A4-9DC2-DE43BA6C6FC5}" srcOrd="1" destOrd="0" presId="urn:microsoft.com/office/officeart/2005/8/layout/process2"/>
    <dgm:cxn modelId="{C31BFDA3-E06D-498A-BF2B-364A6A6156DF}" type="presParOf" srcId="{55FB35D7-BD54-45A4-9DC2-DE43BA6C6FC5}" destId="{61C43EF2-FB3E-4812-9E08-0F5EE95E71B5}" srcOrd="0" destOrd="0" presId="urn:microsoft.com/office/officeart/2005/8/layout/process2"/>
    <dgm:cxn modelId="{586E4916-C66B-444F-B536-CC57B039033D}" type="presParOf" srcId="{4AA1F18C-70C2-4AC4-A5E8-4528BD98C20E}" destId="{7BA3403B-3B12-41AE-9048-62FFED261545}" srcOrd="2" destOrd="0" presId="urn:microsoft.com/office/officeart/2005/8/layout/process2"/>
    <dgm:cxn modelId="{5AF6C036-DEF9-4D39-8191-169E3EF00427}" type="presParOf" srcId="{4AA1F18C-70C2-4AC4-A5E8-4528BD98C20E}" destId="{8141AFCB-BFAA-4BC0-B512-9CF4D382048D}" srcOrd="3" destOrd="0" presId="urn:microsoft.com/office/officeart/2005/8/layout/process2"/>
    <dgm:cxn modelId="{50DF8903-CD91-42FF-B3E6-DC66988FA990}" type="presParOf" srcId="{8141AFCB-BFAA-4BC0-B512-9CF4D382048D}" destId="{C862B9CA-68CF-4EC6-A2F8-D24488DDDCE2}" srcOrd="0" destOrd="0" presId="urn:microsoft.com/office/officeart/2005/8/layout/process2"/>
    <dgm:cxn modelId="{5E4286B0-DFE7-4562-8E77-652A6AB6B58B}" type="presParOf" srcId="{4AA1F18C-70C2-4AC4-A5E8-4528BD98C20E}" destId="{71A57973-5DE8-431A-A352-7AF8422FCB1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6AE95-FA3D-4D16-AD62-132B4E91E7F5}" type="doc">
      <dgm:prSet loTypeId="urn:microsoft.com/office/officeart/2005/8/layout/equation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06725F0-CD8A-4BD6-890A-336B5BAC8EE9}">
      <dgm:prSet phldrT="[文字]" custT="1"/>
      <dgm:spPr>
        <a:solidFill>
          <a:schemeClr val="accent6">
            <a:lumMod val="90000"/>
          </a:schemeClr>
        </a:solidFill>
        <a:ln>
          <a:solidFill>
            <a:srgbClr val="000000"/>
          </a:solidFill>
        </a:ln>
      </dgm:spPr>
      <dgm:t>
        <a:bodyPr/>
        <a:lstStyle/>
        <a:p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9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月</a:t>
          </a: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/>
          </a:r>
          <a:b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</a:b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30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天 </a:t>
          </a:r>
          <a:endParaRPr lang="en-US" altLang="zh-TW" sz="4000" b="1" kern="1200" dirty="0" smtClean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E86839D8-6A37-432F-83FB-52D3A3095BF0}" type="parTrans" cxnId="{4FDD2FA9-D7B5-49E1-A33E-55BB0F0A586C}">
      <dgm:prSet/>
      <dgm:spPr/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DA2AB9B9-098E-44BE-A3FD-C6D33F7EC9CE}" type="sibTrans" cxnId="{4FDD2FA9-D7B5-49E1-A33E-55BB0F0A586C}">
      <dgm:prSet custT="1"/>
      <dgm:spPr>
        <a:solidFill>
          <a:schemeClr val="bg1">
            <a:lumMod val="85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57ABA92F-529F-4F3D-8D37-888D0D7B6F0C}">
      <dgm:prSet phldrT="[文字]" custT="1"/>
      <dgm:spPr>
        <a:solidFill>
          <a:srgbClr val="FFCCCC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10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月</a:t>
          </a: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/>
          </a:r>
          <a:b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</a:b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31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天</a:t>
          </a:r>
          <a:endParaRPr lang="zh-TW" altLang="en-US" sz="4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3E955E71-B463-415B-8EEB-64AA790C5357}" type="parTrans" cxnId="{4024CEFD-D666-49DC-8E8D-BA0BF5A9FACE}">
      <dgm:prSet/>
      <dgm:spPr/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47F9AAC2-E0DC-492D-8EBF-D4AA5A3B9839}" type="sibTrans" cxnId="{4024CEFD-D666-49DC-8E8D-BA0BF5A9FACE}">
      <dgm:prSet custT="1"/>
      <dgm:spPr>
        <a:solidFill>
          <a:schemeClr val="bg1">
            <a:lumMod val="85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EAB474AD-DB5C-44BB-8A51-1D128EAAE59B}">
      <dgm:prSet phldrT="[文字]" custT="1"/>
      <dgm:spPr>
        <a:solidFill>
          <a:srgbClr val="CCCCFF"/>
        </a:solidFill>
        <a:ln>
          <a:solidFill>
            <a:srgbClr val="000000"/>
          </a:solidFill>
        </a:ln>
      </dgm:spPr>
      <dgm:t>
        <a:bodyPr/>
        <a:lstStyle/>
        <a:p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共計</a:t>
          </a:r>
          <a:r>
            <a:rPr lang="en-US" altLang="zh-TW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66</a:t>
          </a:r>
          <a:r>
            <a:rPr lang="zh-TW" altLang="en-US" sz="4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天</a:t>
          </a:r>
          <a:endParaRPr lang="zh-TW" altLang="en-US" sz="4000" b="1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CD2FEDB1-90CC-4C00-BB7F-E74BC2D518D8}" type="parTrans" cxnId="{9149ECC0-3BA2-46C9-9D32-58B62FBA866E}">
      <dgm:prSet/>
      <dgm:spPr/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C59D36ED-8FC6-4F15-9D74-5D756218FD64}" type="sibTrans" cxnId="{9149ECC0-3BA2-46C9-9D32-58B62FBA866E}">
      <dgm:prSet/>
      <dgm:spPr/>
      <dgm:t>
        <a:bodyPr/>
        <a:lstStyle/>
        <a:p>
          <a:endParaRPr lang="zh-TW" altLang="en-US" sz="40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40EE37D5-2E26-41BD-9519-8A034DBC8361}">
      <dgm:prSet custT="1"/>
      <dgm:spPr>
        <a:solidFill>
          <a:srgbClr val="92D05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altLang="zh-TW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11</a:t>
          </a:r>
          <a:r>
            <a:rPr lang="zh-TW" alt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月</a:t>
          </a:r>
          <a:r>
            <a:rPr lang="en-US" altLang="zh-TW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/>
          </a:r>
          <a:br>
            <a:rPr lang="en-US" altLang="zh-TW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</a:br>
          <a:r>
            <a:rPr lang="en-US" altLang="zh-TW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5</a:t>
          </a:r>
          <a:r>
            <a:rPr lang="zh-TW" alt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天</a:t>
          </a:r>
          <a:endParaRPr lang="zh-TW" altLang="en-US" sz="4000" b="1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013A187B-669D-49C1-88AD-4E2E7D46D7FE}" type="parTrans" cxnId="{F3270F3C-14EF-4689-AF81-F335433D1E5E}">
      <dgm:prSet/>
      <dgm:spPr/>
      <dgm:t>
        <a:bodyPr/>
        <a:lstStyle/>
        <a:p>
          <a:endParaRPr lang="zh-TW" altLang="en-US"/>
        </a:p>
      </dgm:t>
    </dgm:pt>
    <dgm:pt modelId="{4C0A6553-FED9-405C-ADA2-BC7FCB842E88}" type="sibTrans" cxnId="{F3270F3C-14EF-4689-AF81-F335433D1E5E}">
      <dgm:prSet/>
      <dgm:spPr>
        <a:solidFill>
          <a:schemeClr val="bg1">
            <a:lumMod val="85000"/>
          </a:schemeClr>
        </a:solidFill>
        <a:ln>
          <a:solidFill>
            <a:srgbClr val="000000"/>
          </a:solidFill>
        </a:ln>
      </dgm:spPr>
      <dgm:t>
        <a:bodyPr/>
        <a:lstStyle/>
        <a:p>
          <a:endParaRPr lang="zh-TW" altLang="en-US"/>
        </a:p>
      </dgm:t>
    </dgm:pt>
    <dgm:pt modelId="{0856B4CD-757C-4EA4-8985-02E32C6B5490}" type="pres">
      <dgm:prSet presAssocID="{AA66AE95-FA3D-4D16-AD62-132B4E91E7F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7C26CED-60C5-48A0-A97F-19DF1ECE9D68}" type="pres">
      <dgm:prSet presAssocID="{306725F0-CD8A-4BD6-890A-336B5BAC8EE9}" presName="node" presStyleLbl="node1" presStyleIdx="0" presStyleCnt="4" custScaleX="81725" custScaleY="288494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zh-TW" altLang="en-US"/>
        </a:p>
      </dgm:t>
    </dgm:pt>
    <dgm:pt modelId="{FC7CE061-2C80-4A6E-8FB2-49EE73CE8E4C}" type="pres">
      <dgm:prSet presAssocID="{DA2AB9B9-098E-44BE-A3FD-C6D33F7EC9CE}" presName="spacerL" presStyleCnt="0"/>
      <dgm:spPr/>
    </dgm:pt>
    <dgm:pt modelId="{A7701F85-28E3-4DE4-A95C-F335117D00EC}" type="pres">
      <dgm:prSet presAssocID="{DA2AB9B9-098E-44BE-A3FD-C6D33F7EC9C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02620EB0-A0E8-4149-B17B-31244BB779F4}" type="pres">
      <dgm:prSet presAssocID="{DA2AB9B9-098E-44BE-A3FD-C6D33F7EC9CE}" presName="spacerR" presStyleCnt="0"/>
      <dgm:spPr/>
    </dgm:pt>
    <dgm:pt modelId="{F671C467-44DF-4EDF-846B-4C8684CDC51E}" type="pres">
      <dgm:prSet presAssocID="{57ABA92F-529F-4F3D-8D37-888D0D7B6F0C}" presName="node" presStyleLbl="node1" presStyleIdx="1" presStyleCnt="4" custScaleX="81672" custScaleY="288600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zh-TW" altLang="en-US"/>
        </a:p>
      </dgm:t>
    </dgm:pt>
    <dgm:pt modelId="{8304F94F-7233-4DCA-BAB7-2E20B0B06665}" type="pres">
      <dgm:prSet presAssocID="{47F9AAC2-E0DC-492D-8EBF-D4AA5A3B9839}" presName="spacerL" presStyleCnt="0"/>
      <dgm:spPr/>
    </dgm:pt>
    <dgm:pt modelId="{3EB679C9-968A-4C14-BDAC-B9EE869F5F54}" type="pres">
      <dgm:prSet presAssocID="{47F9AAC2-E0DC-492D-8EBF-D4AA5A3B9839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188B2E73-A09C-436F-857B-9C70C4B48C7D}" type="pres">
      <dgm:prSet presAssocID="{47F9AAC2-E0DC-492D-8EBF-D4AA5A3B9839}" presName="spacerR" presStyleCnt="0"/>
      <dgm:spPr/>
    </dgm:pt>
    <dgm:pt modelId="{425809A2-986C-4C5F-9BC9-9E9B0BD71FC0}" type="pres">
      <dgm:prSet presAssocID="{40EE37D5-2E26-41BD-9519-8A034DBC8361}" presName="node" presStyleLbl="node1" presStyleIdx="2" presStyleCnt="4" custScaleX="81725" custScaleY="288710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zh-TW" altLang="en-US"/>
        </a:p>
      </dgm:t>
    </dgm:pt>
    <dgm:pt modelId="{4C9927FB-FA7F-4DF8-9E90-9A0042A68273}" type="pres">
      <dgm:prSet presAssocID="{4C0A6553-FED9-405C-ADA2-BC7FCB842E88}" presName="spacerL" presStyleCnt="0"/>
      <dgm:spPr/>
    </dgm:pt>
    <dgm:pt modelId="{819A078C-B5C5-4DD7-98D3-63FB975DB5EA}" type="pres">
      <dgm:prSet presAssocID="{4C0A6553-FED9-405C-ADA2-BC7FCB842E8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BBEE839A-BBF3-4281-B445-C4DAF2F6C9BF}" type="pres">
      <dgm:prSet presAssocID="{4C0A6553-FED9-405C-ADA2-BC7FCB842E88}" presName="spacerR" presStyleCnt="0"/>
      <dgm:spPr/>
    </dgm:pt>
    <dgm:pt modelId="{51EE38A7-E3D1-46BB-93D4-5FBA1CEBE762}" type="pres">
      <dgm:prSet presAssocID="{EAB474AD-DB5C-44BB-8A51-1D128EAAE59B}" presName="node" presStyleLbl="node1" presStyleIdx="3" presStyleCnt="4" custScaleX="81725" custScaleY="288710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F3270F3C-14EF-4689-AF81-F335433D1E5E}" srcId="{AA66AE95-FA3D-4D16-AD62-132B4E91E7F5}" destId="{40EE37D5-2E26-41BD-9519-8A034DBC8361}" srcOrd="2" destOrd="0" parTransId="{013A187B-669D-49C1-88AD-4E2E7D46D7FE}" sibTransId="{4C0A6553-FED9-405C-ADA2-BC7FCB842E88}"/>
    <dgm:cxn modelId="{2A835C5B-932E-4168-9FC3-1F61875ABAEA}" type="presOf" srcId="{4C0A6553-FED9-405C-ADA2-BC7FCB842E88}" destId="{819A078C-B5C5-4DD7-98D3-63FB975DB5EA}" srcOrd="0" destOrd="0" presId="urn:microsoft.com/office/officeart/2005/8/layout/equation1"/>
    <dgm:cxn modelId="{9149ECC0-3BA2-46C9-9D32-58B62FBA866E}" srcId="{AA66AE95-FA3D-4D16-AD62-132B4E91E7F5}" destId="{EAB474AD-DB5C-44BB-8A51-1D128EAAE59B}" srcOrd="3" destOrd="0" parTransId="{CD2FEDB1-90CC-4C00-BB7F-E74BC2D518D8}" sibTransId="{C59D36ED-8FC6-4F15-9D74-5D756218FD64}"/>
    <dgm:cxn modelId="{047A6AFB-875D-490F-949D-BE3AB52802AB}" type="presOf" srcId="{DA2AB9B9-098E-44BE-A3FD-C6D33F7EC9CE}" destId="{A7701F85-28E3-4DE4-A95C-F335117D00EC}" srcOrd="0" destOrd="0" presId="urn:microsoft.com/office/officeart/2005/8/layout/equation1"/>
    <dgm:cxn modelId="{A17DECA4-F9F7-4099-9A3D-01A3EC9B11E1}" type="presOf" srcId="{EAB474AD-DB5C-44BB-8A51-1D128EAAE59B}" destId="{51EE38A7-E3D1-46BB-93D4-5FBA1CEBE762}" srcOrd="0" destOrd="0" presId="urn:microsoft.com/office/officeart/2005/8/layout/equation1"/>
    <dgm:cxn modelId="{4FDD2FA9-D7B5-49E1-A33E-55BB0F0A586C}" srcId="{AA66AE95-FA3D-4D16-AD62-132B4E91E7F5}" destId="{306725F0-CD8A-4BD6-890A-336B5BAC8EE9}" srcOrd="0" destOrd="0" parTransId="{E86839D8-6A37-432F-83FB-52D3A3095BF0}" sibTransId="{DA2AB9B9-098E-44BE-A3FD-C6D33F7EC9CE}"/>
    <dgm:cxn modelId="{49492ABE-F56D-4291-8A6D-9C400DA24FA7}" type="presOf" srcId="{47F9AAC2-E0DC-492D-8EBF-D4AA5A3B9839}" destId="{3EB679C9-968A-4C14-BDAC-B9EE869F5F54}" srcOrd="0" destOrd="0" presId="urn:microsoft.com/office/officeart/2005/8/layout/equation1"/>
    <dgm:cxn modelId="{4024CEFD-D666-49DC-8E8D-BA0BF5A9FACE}" srcId="{AA66AE95-FA3D-4D16-AD62-132B4E91E7F5}" destId="{57ABA92F-529F-4F3D-8D37-888D0D7B6F0C}" srcOrd="1" destOrd="0" parTransId="{3E955E71-B463-415B-8EEB-64AA790C5357}" sibTransId="{47F9AAC2-E0DC-492D-8EBF-D4AA5A3B9839}"/>
    <dgm:cxn modelId="{7B35A0DF-A5CC-4C3F-9589-392F33B7E75D}" type="presOf" srcId="{AA66AE95-FA3D-4D16-AD62-132B4E91E7F5}" destId="{0856B4CD-757C-4EA4-8985-02E32C6B5490}" srcOrd="0" destOrd="0" presId="urn:microsoft.com/office/officeart/2005/8/layout/equation1"/>
    <dgm:cxn modelId="{C15662E5-593B-4B6E-8693-DFFF3FA442F9}" type="presOf" srcId="{306725F0-CD8A-4BD6-890A-336B5BAC8EE9}" destId="{87C26CED-60C5-48A0-A97F-19DF1ECE9D68}" srcOrd="0" destOrd="0" presId="urn:microsoft.com/office/officeart/2005/8/layout/equation1"/>
    <dgm:cxn modelId="{709F310A-88D6-4EB4-AA9A-C7886BF801D6}" type="presOf" srcId="{40EE37D5-2E26-41BD-9519-8A034DBC8361}" destId="{425809A2-986C-4C5F-9BC9-9E9B0BD71FC0}" srcOrd="0" destOrd="0" presId="urn:microsoft.com/office/officeart/2005/8/layout/equation1"/>
    <dgm:cxn modelId="{3BA40450-7817-4AA6-916D-15E4045386A3}" type="presOf" srcId="{57ABA92F-529F-4F3D-8D37-888D0D7B6F0C}" destId="{F671C467-44DF-4EDF-846B-4C8684CDC51E}" srcOrd="0" destOrd="0" presId="urn:microsoft.com/office/officeart/2005/8/layout/equation1"/>
    <dgm:cxn modelId="{E2236961-4805-4982-891E-876C7B5E4A28}" type="presParOf" srcId="{0856B4CD-757C-4EA4-8985-02E32C6B5490}" destId="{87C26CED-60C5-48A0-A97F-19DF1ECE9D68}" srcOrd="0" destOrd="0" presId="urn:microsoft.com/office/officeart/2005/8/layout/equation1"/>
    <dgm:cxn modelId="{DD624892-2B6E-4EC2-AAD4-177966C0D9EB}" type="presParOf" srcId="{0856B4CD-757C-4EA4-8985-02E32C6B5490}" destId="{FC7CE061-2C80-4A6E-8FB2-49EE73CE8E4C}" srcOrd="1" destOrd="0" presId="urn:microsoft.com/office/officeart/2005/8/layout/equation1"/>
    <dgm:cxn modelId="{12D137E2-82D5-4DC3-91D8-275CF8B43661}" type="presParOf" srcId="{0856B4CD-757C-4EA4-8985-02E32C6B5490}" destId="{A7701F85-28E3-4DE4-A95C-F335117D00EC}" srcOrd="2" destOrd="0" presId="urn:microsoft.com/office/officeart/2005/8/layout/equation1"/>
    <dgm:cxn modelId="{49BEE0E4-457B-465A-9D7A-DCD818611459}" type="presParOf" srcId="{0856B4CD-757C-4EA4-8985-02E32C6B5490}" destId="{02620EB0-A0E8-4149-B17B-31244BB779F4}" srcOrd="3" destOrd="0" presId="urn:microsoft.com/office/officeart/2005/8/layout/equation1"/>
    <dgm:cxn modelId="{6CC84B54-C1C1-4466-B9AA-E5CF3154713A}" type="presParOf" srcId="{0856B4CD-757C-4EA4-8985-02E32C6B5490}" destId="{F671C467-44DF-4EDF-846B-4C8684CDC51E}" srcOrd="4" destOrd="0" presId="urn:microsoft.com/office/officeart/2005/8/layout/equation1"/>
    <dgm:cxn modelId="{E509B1AC-440B-466D-B0DE-BD4F56DADAA2}" type="presParOf" srcId="{0856B4CD-757C-4EA4-8985-02E32C6B5490}" destId="{8304F94F-7233-4DCA-BAB7-2E20B0B06665}" srcOrd="5" destOrd="0" presId="urn:microsoft.com/office/officeart/2005/8/layout/equation1"/>
    <dgm:cxn modelId="{35760DEE-B1F0-4477-9B3D-8AAB68841E32}" type="presParOf" srcId="{0856B4CD-757C-4EA4-8985-02E32C6B5490}" destId="{3EB679C9-968A-4C14-BDAC-B9EE869F5F54}" srcOrd="6" destOrd="0" presId="urn:microsoft.com/office/officeart/2005/8/layout/equation1"/>
    <dgm:cxn modelId="{5B38CAEE-350D-48B9-A6FC-FC2214FD7167}" type="presParOf" srcId="{0856B4CD-757C-4EA4-8985-02E32C6B5490}" destId="{188B2E73-A09C-436F-857B-9C70C4B48C7D}" srcOrd="7" destOrd="0" presId="urn:microsoft.com/office/officeart/2005/8/layout/equation1"/>
    <dgm:cxn modelId="{ACB89E71-0823-4672-AB58-1B2EC467FBED}" type="presParOf" srcId="{0856B4CD-757C-4EA4-8985-02E32C6B5490}" destId="{425809A2-986C-4C5F-9BC9-9E9B0BD71FC0}" srcOrd="8" destOrd="0" presId="urn:microsoft.com/office/officeart/2005/8/layout/equation1"/>
    <dgm:cxn modelId="{54CA6E09-834A-4F54-8E37-3480DF7B9870}" type="presParOf" srcId="{0856B4CD-757C-4EA4-8985-02E32C6B5490}" destId="{4C9927FB-FA7F-4DF8-9E90-9A0042A68273}" srcOrd="9" destOrd="0" presId="urn:microsoft.com/office/officeart/2005/8/layout/equation1"/>
    <dgm:cxn modelId="{B4CBA844-A7CA-4BE7-B756-F488A259163B}" type="presParOf" srcId="{0856B4CD-757C-4EA4-8985-02E32C6B5490}" destId="{819A078C-B5C5-4DD7-98D3-63FB975DB5EA}" srcOrd="10" destOrd="0" presId="urn:microsoft.com/office/officeart/2005/8/layout/equation1"/>
    <dgm:cxn modelId="{A3ADF4D4-E426-419A-B7A2-D3CFD5D3C9A9}" type="presParOf" srcId="{0856B4CD-757C-4EA4-8985-02E32C6B5490}" destId="{BBEE839A-BBF3-4281-B445-C4DAF2F6C9BF}" srcOrd="11" destOrd="0" presId="urn:microsoft.com/office/officeart/2005/8/layout/equation1"/>
    <dgm:cxn modelId="{62413571-481F-4BCC-9B27-8F57872AEFE6}" type="presParOf" srcId="{0856B4CD-757C-4EA4-8985-02E32C6B5490}" destId="{51EE38A7-E3D1-46BB-93D4-5FBA1CEBE762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9C779-F9CF-483F-8653-D564FF534D32}">
      <dsp:nvSpPr>
        <dsp:cNvPr id="0" name=""/>
        <dsp:cNvSpPr/>
      </dsp:nvSpPr>
      <dsp:spPr>
        <a:xfrm>
          <a:off x="0" y="14189"/>
          <a:ext cx="6676794" cy="1459033"/>
        </a:xfrm>
        <a:prstGeom prst="roundRect">
          <a:avLst>
            <a:gd name="adj" fmla="val 10000"/>
          </a:avLst>
        </a:prstGeom>
        <a:solidFill>
          <a:schemeClr val="accent6">
            <a:lumMod val="9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1. </a:t>
          </a:r>
          <a:r>
            <a:rPr lang="zh-TW" altLang="en-US" sz="3600" b="1" kern="12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校庫定位</a:t>
          </a:r>
          <a:endParaRPr lang="zh-TW" altLang="en-US" sz="3600" b="1" kern="1200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>
        <a:off x="42734" y="56923"/>
        <a:ext cx="6591326" cy="1373565"/>
      </dsp:txXfrm>
    </dsp:sp>
    <dsp:sp modelId="{55FB35D7-BD54-45A4-9DC2-DE43BA6C6FC5}">
      <dsp:nvSpPr>
        <dsp:cNvPr id="0" name=""/>
        <dsp:cNvSpPr/>
      </dsp:nvSpPr>
      <dsp:spPr>
        <a:xfrm rot="5400000">
          <a:off x="3064828" y="1509698"/>
          <a:ext cx="547137" cy="65656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rgbClr val="0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 rot="-5400000">
        <a:off x="3141428" y="1564412"/>
        <a:ext cx="393938" cy="382996"/>
      </dsp:txXfrm>
    </dsp:sp>
    <dsp:sp modelId="{7BA3403B-3B12-41AE-9048-62FFED261545}">
      <dsp:nvSpPr>
        <dsp:cNvPr id="0" name=""/>
        <dsp:cNvSpPr/>
      </dsp:nvSpPr>
      <dsp:spPr>
        <a:xfrm>
          <a:off x="0" y="2202739"/>
          <a:ext cx="6676794" cy="1459033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2.</a:t>
          </a:r>
          <a:r>
            <a:rPr lang="zh-TW" altLang="en-US" sz="3600" b="1" kern="12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 本期作業時程</a:t>
          </a:r>
          <a:endParaRPr lang="zh-TW" altLang="en-US" sz="3600" b="1" kern="1200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>
        <a:off x="42734" y="2245473"/>
        <a:ext cx="6591326" cy="1373565"/>
      </dsp:txXfrm>
    </dsp:sp>
    <dsp:sp modelId="{8141AFCB-BFAA-4BC0-B512-9CF4D382048D}">
      <dsp:nvSpPr>
        <dsp:cNvPr id="0" name=""/>
        <dsp:cNvSpPr/>
      </dsp:nvSpPr>
      <dsp:spPr>
        <a:xfrm rot="5400000">
          <a:off x="3068009" y="3694006"/>
          <a:ext cx="540774" cy="65656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solidFill>
            <a:srgbClr val="0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b="1" kern="120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 rot="-5400000">
        <a:off x="3141427" y="3751901"/>
        <a:ext cx="393938" cy="378542"/>
      </dsp:txXfrm>
    </dsp:sp>
    <dsp:sp modelId="{71A57973-5DE8-431A-A352-7AF8422FCB1F}">
      <dsp:nvSpPr>
        <dsp:cNvPr id="0" name=""/>
        <dsp:cNvSpPr/>
      </dsp:nvSpPr>
      <dsp:spPr>
        <a:xfrm>
          <a:off x="0" y="4382804"/>
          <a:ext cx="6676794" cy="145903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3.</a:t>
          </a:r>
          <a:r>
            <a:rPr lang="zh-TW" altLang="en-US" sz="3600" b="1" kern="12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rPr>
            <a:t> 本期填報表冊與注意事項</a:t>
          </a:r>
          <a:endParaRPr lang="zh-TW" altLang="en-US" sz="3600" b="1" kern="1200" dirty="0">
            <a:solidFill>
              <a:srgbClr val="000000"/>
            </a:solidFill>
            <a:latin typeface="Arial" panose="020B0604020202020204" pitchFamily="34" charset="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>
        <a:off x="42734" y="4425538"/>
        <a:ext cx="6591326" cy="1373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4" y="2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262176C7-F690-4B3E-AAC9-163E562F48B8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4" y="9428801"/>
            <a:ext cx="2945448" cy="497838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AE445A4-5129-47C9-B85E-C8D5CD2F8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79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zh-TW" altLang="en-US" dirty="0" smtClean="0"/>
              <a:t>  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2E50594-3CAD-409A-98FC-80ECEB5B11CD}" type="datetimeFigureOut">
              <a:rPr lang="zh-TW" altLang="en-US" smtClean="0"/>
              <a:t>2021/8/23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8ABE63-F42F-4F3E-932F-A884111754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58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40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023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33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66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039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77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587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700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782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501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86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822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274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938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12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639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251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930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002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444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441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86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802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113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28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45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082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635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583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54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7904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25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9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2921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45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116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940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884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623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1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536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838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ABE63-F42F-4F3E-932F-A884111754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03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73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8433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71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46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17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95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ABE63-F42F-4F3E-932F-A884111754D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57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4" name="Rectangle 32"/>
          <p:cNvSpPr>
            <a:spLocks noChangeArrowheads="1"/>
          </p:cNvSpPr>
          <p:nvPr/>
        </p:nvSpPr>
        <p:spPr bwMode="gray">
          <a:xfrm>
            <a:off x="1847850" y="342900"/>
            <a:ext cx="6267450" cy="263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gray">
          <a:xfrm>
            <a:off x="7599363" y="798513"/>
            <a:ext cx="1196975" cy="21764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gray">
          <a:xfrm>
            <a:off x="7529513" y="333375"/>
            <a:ext cx="1290637" cy="12811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1835150" y="3152775"/>
            <a:ext cx="6964363" cy="995363"/>
            <a:chOff x="1344" y="1986"/>
            <a:chExt cx="4216" cy="627"/>
          </a:xfrm>
        </p:grpSpPr>
        <p:sp>
          <p:nvSpPr>
            <p:cNvPr id="13348" name="Rectangle 36"/>
            <p:cNvSpPr>
              <a:spLocks noChangeArrowheads="1"/>
            </p:cNvSpPr>
            <p:nvPr/>
          </p:nvSpPr>
          <p:spPr bwMode="ltGray">
            <a:xfrm>
              <a:off x="1568" y="2269"/>
              <a:ext cx="3992" cy="3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ltGray">
            <a:xfrm>
              <a:off x="1344" y="1986"/>
              <a:ext cx="480" cy="62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350" name="Rectangle 38"/>
          <p:cNvSpPr>
            <a:spLocks noChangeArrowheads="1"/>
          </p:cNvSpPr>
          <p:nvPr/>
        </p:nvSpPr>
        <p:spPr bwMode="gray">
          <a:xfrm>
            <a:off x="1835150" y="3000375"/>
            <a:ext cx="6975475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gray">
          <a:xfrm>
            <a:off x="338138" y="3003550"/>
            <a:ext cx="8439150" cy="12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124075" y="2924175"/>
            <a:ext cx="6551613" cy="5969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ko-KR" noProof="0" smtClean="0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95513" y="3644900"/>
            <a:ext cx="6480175" cy="5048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ko-KR" noProof="0" smtClean="0"/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352425" y="333375"/>
            <a:ext cx="8458200" cy="6172200"/>
          </a:xfrm>
          <a:prstGeom prst="roundRect">
            <a:avLst>
              <a:gd name="adj" fmla="val 9782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投影片編號版面配置區 3"/>
          <p:cNvSpPr txBox="1">
            <a:spLocks/>
          </p:cNvSpPr>
          <p:nvPr userDrawn="1"/>
        </p:nvSpPr>
        <p:spPr bwMode="auto">
          <a:xfrm>
            <a:off x="8558893" y="6599464"/>
            <a:ext cx="585107" cy="25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220322E-3FC9-43A6-8DF7-24B762F5AFCE}" type="slidenum">
              <a:rPr lang="ko-KR" altLang="en-US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27276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43D32-6A04-4032-B438-49D35014D7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973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15125" y="620713"/>
            <a:ext cx="2105025" cy="57038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620713"/>
            <a:ext cx="6167437" cy="57038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ED22-1C54-4A38-8D82-0043888014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6856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8486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95288" y="1371600"/>
            <a:ext cx="8424862" cy="49530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B874E-5E5A-49EA-BDC1-D7E4549708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066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848600" cy="609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395288" y="1371600"/>
            <a:ext cx="8424862" cy="4953000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2B674C-752E-4180-A329-EFBD2758C18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06227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108357-5833-46D9-8ECF-16F9CB69BEC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4352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49A812-3418-42C9-827E-A628B70D8B7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0495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371600"/>
            <a:ext cx="4135437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3125" y="1371600"/>
            <a:ext cx="4137025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9C1C-6B2C-46B4-91B1-9E62693CC8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投影片編號版面配置區 3"/>
          <p:cNvSpPr txBox="1">
            <a:spLocks/>
          </p:cNvSpPr>
          <p:nvPr userDrawn="1"/>
        </p:nvSpPr>
        <p:spPr bwMode="auto">
          <a:xfrm>
            <a:off x="8558893" y="6599464"/>
            <a:ext cx="585107" cy="25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220322E-3FC9-43A6-8DF7-24B762F5AFCE}" type="slidenum">
              <a:rPr lang="ko-KR" altLang="en-US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4377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0A24-3EB1-4153-9195-6FAF7DFA3E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941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8B76A0-62B2-4E5D-B6BB-92C634C901D2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38210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03CAC-9962-46D8-8887-6790ACC517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411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5928-879F-446B-A00F-AD0175320C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777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27025" y="6477000"/>
            <a:ext cx="2514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605C-E66D-4E1C-89CD-D2BC2BC269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026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2" name="Rectangle 34"/>
          <p:cNvSpPr>
            <a:spLocks noChangeArrowheads="1"/>
          </p:cNvSpPr>
          <p:nvPr/>
        </p:nvSpPr>
        <p:spPr bwMode="ltGray">
          <a:xfrm>
            <a:off x="925513" y="669925"/>
            <a:ext cx="8218487" cy="5651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ltGray">
          <a:xfrm>
            <a:off x="403225" y="165100"/>
            <a:ext cx="1016000" cy="10668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4" name="Rectangle 36"/>
          <p:cNvSpPr>
            <a:spLocks noChangeArrowheads="1"/>
          </p:cNvSpPr>
          <p:nvPr/>
        </p:nvSpPr>
        <p:spPr bwMode="gray">
          <a:xfrm>
            <a:off x="0" y="1588"/>
            <a:ext cx="9155113" cy="6842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647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gray">
          <a:xfrm>
            <a:off x="0" y="0"/>
            <a:ext cx="7699375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900113" y="62071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ko-KR" smtClean="0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71600"/>
            <a:ext cx="84248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ko-KR" smtClean="0"/>
          </a:p>
        </p:txBody>
      </p:sp>
      <p:sp>
        <p:nvSpPr>
          <p:cNvPr id="8" name="投影片編號版面配置區 3"/>
          <p:cNvSpPr txBox="1">
            <a:spLocks/>
          </p:cNvSpPr>
          <p:nvPr userDrawn="1"/>
        </p:nvSpPr>
        <p:spPr bwMode="auto">
          <a:xfrm>
            <a:off x="8558893" y="6599464"/>
            <a:ext cx="585107" cy="25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1220322E-3FC9-43A6-8DF7-24B762F5AFCE}" type="slidenum">
              <a:rPr lang="ko-KR" altLang="en-US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030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20126" y="1101995"/>
            <a:ext cx="8553964" cy="2742770"/>
          </a:xfrm>
        </p:spPr>
        <p:txBody>
          <a:bodyPr/>
          <a:lstStyle/>
          <a:p>
            <a:pPr>
              <a:defRPr/>
            </a:pPr>
            <a:r>
              <a:rPr lang="zh-TW" alt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教育部大學校院校務</a:t>
            </a:r>
            <a:r>
              <a:rPr lang="zh-TW" altLang="en-US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資料庫 </a:t>
            </a:r>
            <a:r>
              <a:rPr lang="zh-TW" alt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/>
            </a:r>
            <a:br>
              <a:rPr lang="zh-TW" alt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【110.10</a:t>
            </a:r>
            <a:r>
              <a:rPr lang="zh-TW" altLang="en-US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br>
              <a:rPr lang="en-US" altLang="zh-TW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altLang="en-US" sz="5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填表暨系統操作說明</a:t>
            </a:r>
            <a:r>
              <a:rPr lang="zh-TW" altLang="en-US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會</a:t>
            </a:r>
            <a:endParaRPr lang="zh-TW" altLang="en-US" sz="5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59376" y="4227796"/>
            <a:ext cx="4495800" cy="391143"/>
          </a:xfrm>
          <a:noFill/>
        </p:spPr>
        <p:txBody>
          <a:bodyPr lIns="18000" tIns="10800" rIns="18000" bIns="1080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9127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</a:t>
            </a:r>
            <a:r>
              <a:rPr lang="zh-TW" altLang="en-US" sz="4400" i="0" dirty="0" smtClean="0">
                <a:solidFill>
                  <a:schemeClr val="tx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i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基本資料確認</a:t>
            </a:r>
            <a:endParaRPr lang="zh-TW" altLang="en-US" sz="4400" i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346468" y="774297"/>
            <a:ext cx="84208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16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8:00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起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 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31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5:00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止</a:t>
            </a:r>
            <a:endParaRPr lang="zh-TW" altLang="en-US" sz="3400" b="1" u="heavy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1257" y="1642384"/>
            <a:ext cx="46815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期基本資料請學校依「</a:t>
            </a:r>
            <a:r>
              <a:rPr lang="zh-TW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</a:t>
            </a:r>
            <a:r>
              <a:rPr lang="zh-TW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度招生名額核定表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(ex: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總量內核定系所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 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學校組織規程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僅限基本資料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、學院資料等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zh-TW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其他相關佐證文件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(ex: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特殊專班核定函文</a:t>
            </a: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</a:t>
            </a: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載。</a:t>
            </a:r>
            <a:endParaRPr lang="zh-TW" altLang="en-US" sz="24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1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788600"/>
              </p:ext>
            </p:extLst>
          </p:nvPr>
        </p:nvGraphicFramePr>
        <p:xfrm>
          <a:off x="477786" y="2192179"/>
          <a:ext cx="3284484" cy="2665851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469212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469212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43015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2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3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4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5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6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7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8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9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10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11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12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13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14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15</a:t>
                      </a:r>
                      <a:endParaRPr lang="zh-TW" alt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16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18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21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25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4471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29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31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477787" y="1722095"/>
            <a:ext cx="3284482" cy="431179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110.08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3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9131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2.2</a:t>
            </a:r>
            <a:r>
              <a:rPr lang="zh-TW" altLang="en-US" sz="4400" i="0" dirty="0" smtClean="0">
                <a:solidFill>
                  <a:schemeClr val="tx1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i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填表</a:t>
            </a:r>
            <a:r>
              <a:rPr lang="zh-TW" altLang="en-US" sz="4400" i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420540" y="1219229"/>
            <a:ext cx="82766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4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日上午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8:00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起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 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5:00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止</a:t>
            </a:r>
            <a:endParaRPr lang="zh-TW" altLang="en-US" sz="3400" b="1" u="heavy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536187806"/>
              </p:ext>
            </p:extLst>
          </p:nvPr>
        </p:nvGraphicFramePr>
        <p:xfrm>
          <a:off x="3086" y="2339548"/>
          <a:ext cx="9140913" cy="389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06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47364"/>
            <a:ext cx="7094837" cy="6096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2.3</a:t>
            </a:r>
            <a:r>
              <a:rPr lang="zh-TW" alt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資料匯出</a:t>
            </a:r>
            <a:endParaRPr lang="zh-TW" altLang="en-US" sz="44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21"/>
          <p:cNvSpPr txBox="1">
            <a:spLocks noChangeArrowheads="1"/>
          </p:cNvSpPr>
          <p:nvPr/>
        </p:nvSpPr>
        <p:spPr bwMode="auto">
          <a:xfrm>
            <a:off x="3888492" y="1430584"/>
            <a:ext cx="508540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TW" sz="28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110.11.9</a:t>
            </a:r>
            <a:r>
              <a:rPr lang="zh-TW" altLang="en-US" sz="28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8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8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</a:t>
            </a:r>
            <a:r>
              <a:rPr lang="zh-TW" altLang="en-US" sz="2800" b="1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sz="28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匯出：</a:t>
            </a:r>
            <a:endParaRPr lang="en-US" altLang="zh-TW" sz="2800" b="1" u="heavy" dirty="0" smtClean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統計處</a:t>
            </a:r>
            <a:endParaRPr lang="en-US" altLang="zh-TW" sz="2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大專校院一覽表</a:t>
            </a:r>
            <a:endParaRPr lang="en-US" altLang="zh-TW" sz="2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大專校院學生基本資料庫</a:t>
            </a:r>
            <a:endParaRPr lang="en-US" altLang="zh-TW" sz="2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私立大學校院獎補助小組</a:t>
            </a:r>
            <a:endParaRPr lang="en-US" altLang="zh-TW" sz="2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大專校院校務資訊公開平臺</a:t>
            </a:r>
            <a:endParaRPr lang="en-US" altLang="zh-TW" sz="2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04703"/>
              </p:ext>
            </p:extLst>
          </p:nvPr>
        </p:nvGraphicFramePr>
        <p:xfrm>
          <a:off x="212792" y="2146576"/>
          <a:ext cx="3675700" cy="2877948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525100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37257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518692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12792" y="1584204"/>
            <a:ext cx="3675700" cy="5623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110.11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04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0888"/>
            <a:ext cx="7094837" cy="6096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2.4</a:t>
            </a:r>
            <a:r>
              <a:rPr lang="zh-TW" alt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44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統一期間</a:t>
            </a:r>
            <a:r>
              <a:rPr lang="zh-TW" alt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資料修正</a:t>
            </a:r>
            <a:endParaRPr lang="zh-TW" altLang="en-US" sz="44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21"/>
          <p:cNvSpPr txBox="1">
            <a:spLocks noChangeArrowheads="1"/>
          </p:cNvSpPr>
          <p:nvPr/>
        </p:nvSpPr>
        <p:spPr bwMode="auto">
          <a:xfrm>
            <a:off x="74142" y="636559"/>
            <a:ext cx="90026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上午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8:00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起 至 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22</a:t>
            </a:r>
            <a:r>
              <a:rPr lang="zh-TW" altLang="en-US" sz="34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5:00</a:t>
            </a:r>
            <a:r>
              <a:rPr lang="zh-TW" altLang="en-US" sz="34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止</a:t>
            </a:r>
          </a:p>
        </p:txBody>
      </p:sp>
      <p:sp>
        <p:nvSpPr>
          <p:cNvPr id="9" name="文字方塊 21"/>
          <p:cNvSpPr txBox="1">
            <a:spLocks noChangeArrowheads="1"/>
          </p:cNvSpPr>
          <p:nvPr/>
        </p:nvSpPr>
        <p:spPr bwMode="auto">
          <a:xfrm>
            <a:off x="3764693" y="1293475"/>
            <a:ext cx="523926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TW" alt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需</a:t>
            </a:r>
            <a:r>
              <a:rPr lang="zh-TW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申請</a:t>
            </a:r>
            <a:r>
              <a:rPr lang="zh-TW" altLang="en-US" sz="26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修正本期</a:t>
            </a:r>
            <a:r>
              <a:rPr lang="en-US" altLang="zh-TW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(110.10</a:t>
            </a:r>
            <a:r>
              <a:rPr lang="zh-TW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表冊資</a:t>
            </a:r>
            <a:r>
              <a:rPr lang="zh-TW" alt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zh-TW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之學校</a:t>
            </a:r>
            <a:r>
              <a:rPr lang="zh-TW" alt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請於</a:t>
            </a:r>
            <a:r>
              <a:rPr lang="en-US" altLang="zh-TW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11/10-11/22</a:t>
            </a:r>
            <a:r>
              <a:rPr lang="zh-TW" alt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間提出申請並</a:t>
            </a:r>
            <a:r>
              <a:rPr lang="zh-TW" alt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務必於</a:t>
            </a:r>
            <a:r>
              <a:rPr lang="en-US" altLang="zh-TW" sz="26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11/22</a:t>
            </a:r>
            <a:r>
              <a:rPr lang="zh-TW" altLang="en-US" sz="26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26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26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時</a:t>
            </a:r>
            <a:r>
              <a:rPr lang="zh-TW" altLang="en-US" sz="26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</a:t>
            </a:r>
            <a:r>
              <a:rPr lang="zh-TW" altLang="zh-TW" sz="2600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完成</a:t>
            </a:r>
            <a:r>
              <a:rPr lang="zh-TW" altLang="zh-TW" sz="26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修正作業</a:t>
            </a:r>
            <a:r>
              <a:rPr lang="zh-TW" altLang="zh-TW" sz="2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6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50865"/>
              </p:ext>
            </p:extLst>
          </p:nvPr>
        </p:nvGraphicFramePr>
        <p:xfrm>
          <a:off x="212792" y="1938227"/>
          <a:ext cx="3304763" cy="2658574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472109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472109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472109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472109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472109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472109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472109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34096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363626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474684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363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363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363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  <a:tr h="363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12792" y="1375855"/>
            <a:ext cx="3304765" cy="514658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110.11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142" y="4649306"/>
            <a:ext cx="9002685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22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於本期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統一修正期間，</a:t>
            </a:r>
            <a:r>
              <a:rPr lang="zh-TW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各應用</a:t>
            </a:r>
            <a:r>
              <a:rPr lang="zh-TW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校院校務資訊</a:t>
            </a:r>
            <a:r>
              <a:rPr lang="zh-TW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公開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作業小組</a:t>
            </a:r>
            <a:r>
              <a:rPr lang="en-US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E-mail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US" altLang="zh-TW" sz="2200" b="1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opendata@yuntech.edu.tw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zh-TW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校院</a:t>
            </a:r>
            <a:r>
              <a:rPr lang="zh-TW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一覽表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作業小組</a:t>
            </a:r>
            <a:r>
              <a:rPr lang="en-US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E-mail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US" altLang="zh-TW" sz="2200" b="1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heipuser@yuntech.edu.tw</a:t>
            </a:r>
            <a:r>
              <a:rPr lang="en-US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將陸續通知經</a:t>
            </a:r>
            <a:r>
              <a:rPr lang="zh-TW" alt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該單位檢核後有疑義資料之</a:t>
            </a:r>
            <a:r>
              <a:rPr lang="zh-TW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，屆時，</a:t>
            </a:r>
            <a:r>
              <a:rPr lang="zh-TW" altLang="en-US" sz="2200" b="1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煩請各校總承辦人</a:t>
            </a:r>
            <a:r>
              <a:rPr lang="zh-TW" altLang="en-US" sz="22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留意</a:t>
            </a:r>
            <a:r>
              <a:rPr lang="en-US" altLang="zh-TW" sz="22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mail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相關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訊息；若無接獲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通知者，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則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表示貴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校所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填報資料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符合檢核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條件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合理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性。</a:t>
            </a:r>
          </a:p>
        </p:txBody>
      </p:sp>
    </p:spTree>
    <p:extLst>
      <p:ext uri="{BB962C8B-B14F-4D97-AF65-F5344CB8AC3E}">
        <p14:creationId xmlns:p14="http://schemas.microsoft.com/office/powerpoint/2010/main" val="13973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0888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2.5 </a:t>
            </a:r>
            <a:r>
              <a:rPr lang="zh-TW" altLang="en-US" sz="4400" i="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統一修正申請</a:t>
            </a:r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如何提出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27"/>
          <p:cNvSpPr txBox="1">
            <a:spLocks noChangeArrowheads="1"/>
          </p:cNvSpPr>
          <p:nvPr/>
        </p:nvSpPr>
        <p:spPr bwMode="auto">
          <a:xfrm>
            <a:off x="480931" y="1359278"/>
            <a:ext cx="819552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校庫首頁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點選             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8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Tx/>
              <a:buAutoNum type="arabicPeriod"/>
            </a:pP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進入修正系統頁面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後，輸入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帳號密碼登入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8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zh-TW" sz="10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 startAt="3"/>
            </a:pP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點選             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     選擇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表冊，並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「修改原因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」欄位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敘明具體理由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後送出選單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sz="28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spcBef>
                <a:spcPct val="0"/>
              </a:spcBef>
              <a:buFontTx/>
              <a:buAutoNum type="arabicPeriod" startAt="3"/>
            </a:pP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成功送出之表冊會在確認鍵上方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顯示「已申請表冊：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…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」。</a:t>
            </a:r>
            <a:endParaRPr lang="zh-TW" altLang="en-US" sz="2800" b="1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7" t="2" r="13612" b="94362"/>
          <a:stretch>
            <a:fillRect/>
          </a:stretch>
        </p:blipFill>
        <p:spPr bwMode="auto">
          <a:xfrm>
            <a:off x="4053192" y="1359278"/>
            <a:ext cx="1022864" cy="4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 r="91383" b="92300"/>
          <a:stretch>
            <a:fillRect/>
          </a:stretch>
        </p:blipFill>
        <p:spPr bwMode="auto">
          <a:xfrm>
            <a:off x="1880211" y="2461451"/>
            <a:ext cx="1082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7" t="28149" r="50191" b="63141"/>
          <a:stretch>
            <a:fillRect/>
          </a:stretch>
        </p:blipFill>
        <p:spPr bwMode="auto">
          <a:xfrm>
            <a:off x="3555575" y="2375039"/>
            <a:ext cx="265026" cy="49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521149" y="4272773"/>
            <a:ext cx="8356844" cy="2054940"/>
            <a:chOff x="521149" y="4272773"/>
            <a:chExt cx="8356844" cy="2054940"/>
          </a:xfrm>
        </p:grpSpPr>
        <p:grpSp>
          <p:nvGrpSpPr>
            <p:cNvPr id="16" name="群組 15"/>
            <p:cNvGrpSpPr/>
            <p:nvPr/>
          </p:nvGrpSpPr>
          <p:grpSpPr>
            <a:xfrm>
              <a:off x="521149" y="4272773"/>
              <a:ext cx="8356844" cy="2054940"/>
              <a:chOff x="521149" y="4272773"/>
              <a:chExt cx="8356844" cy="2054940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550734" y="4272773"/>
                <a:ext cx="8327259" cy="2054940"/>
                <a:chOff x="550734" y="4272773"/>
                <a:chExt cx="8327259" cy="2054940"/>
              </a:xfrm>
            </p:grpSpPr>
            <p:grpSp>
              <p:nvGrpSpPr>
                <p:cNvPr id="8" name="群組 7"/>
                <p:cNvGrpSpPr/>
                <p:nvPr/>
              </p:nvGrpSpPr>
              <p:grpSpPr>
                <a:xfrm>
                  <a:off x="550734" y="4272773"/>
                  <a:ext cx="8327259" cy="2054940"/>
                  <a:chOff x="403433" y="4695569"/>
                  <a:chExt cx="8364202" cy="1707005"/>
                </a:xfrm>
              </p:grpSpPr>
              <p:grpSp>
                <p:nvGrpSpPr>
                  <p:cNvPr id="6" name="群組 5"/>
                  <p:cNvGrpSpPr/>
                  <p:nvPr/>
                </p:nvGrpSpPr>
                <p:grpSpPr>
                  <a:xfrm>
                    <a:off x="403433" y="4695569"/>
                    <a:ext cx="8364202" cy="1476906"/>
                    <a:chOff x="403433" y="4695569"/>
                    <a:chExt cx="8364202" cy="1476906"/>
                  </a:xfrm>
                </p:grpSpPr>
                <p:pic>
                  <p:nvPicPr>
                    <p:cNvPr id="5" name="圖片 2"/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39787"/>
                    <a:stretch>
                      <a:fillRect/>
                    </a:stretch>
                  </p:blipFill>
                  <p:spPr bwMode="auto">
                    <a:xfrm>
                      <a:off x="403433" y="4695569"/>
                      <a:ext cx="8364202" cy="14769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" name="文字方塊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8740" y="4921105"/>
                      <a:ext cx="821164" cy="21808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zh-TW" altLang="en-US" sz="1200" b="1">
                        <a:solidFill>
                          <a:srgbClr val="FF0000"/>
                        </a:solidFill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4464419" y="6172475"/>
                    <a:ext cx="579964" cy="230099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TW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例</a:t>
                    </a:r>
                    <a:r>
                      <a:rPr lang="zh-TW" altLang="en-US" sz="12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圖</a:t>
                    </a:r>
                    <a:r>
                      <a:rPr lang="en-US" altLang="zh-TW" sz="12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rPr>
                      <a:t>1</a:t>
                    </a:r>
                    <a:endParaRPr lang="zh-TW" alt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" name="矩形 2"/>
                <p:cNvSpPr/>
                <p:nvPr/>
              </p:nvSpPr>
              <p:spPr bwMode="auto">
                <a:xfrm>
                  <a:off x="4705004" y="4813070"/>
                  <a:ext cx="307571" cy="1163782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900" b="0" i="0" u="none" strike="noStrike" cap="none" normalizeH="0" baseline="0" smtClean="0">
                    <a:ln>
                      <a:noFill/>
                    </a:ln>
                    <a:noFill/>
                    <a:effectLst/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 bwMode="auto">
              <a:xfrm rot="5400000">
                <a:off x="912466" y="3881459"/>
                <a:ext cx="540296" cy="1322930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900" b="0" i="0" u="none" strike="noStrike" cap="none" normalizeH="0" baseline="0" smtClean="0">
                  <a:ln>
                    <a:noFill/>
                  </a:ln>
                  <a:noFill/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 bwMode="auto">
            <a:xfrm>
              <a:off x="5067742" y="4804757"/>
              <a:ext cx="3801937" cy="415635"/>
            </a:xfrm>
            <a:prstGeom prst="rect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6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15" y="14414"/>
            <a:ext cx="7534041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2.6 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非統一修正申請</a:t>
            </a:r>
            <a:r>
              <a:rPr lang="en-US" altLang="zh-TW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如何提出</a:t>
            </a:r>
          </a:p>
        </p:txBody>
      </p:sp>
      <p:sp>
        <p:nvSpPr>
          <p:cNvPr id="5" name="文字方塊 27"/>
          <p:cNvSpPr txBox="1">
            <a:spLocks noChangeArrowheads="1"/>
          </p:cNvSpPr>
          <p:nvPr/>
        </p:nvSpPr>
        <p:spPr bwMode="auto">
          <a:xfrm>
            <a:off x="579239" y="1234189"/>
            <a:ext cx="8045727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lnSpc>
                <a:spcPts val="336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若超過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統一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期間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後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，學校仍有資料需要修正或需要修正前幾期資料，則請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提出「非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統一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8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lnSpc>
                <a:spcPts val="3360"/>
              </a:lnSpc>
              <a:spcBef>
                <a:spcPct val="0"/>
              </a:spcBef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如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需於「非統一修正期間」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提出資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料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修正申請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請事先填寫「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申請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對照表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務必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「修正說明」欄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敘明具體修改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理由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，並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核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章後發文</a:t>
            </a:r>
            <a:r>
              <a:rPr lang="zh-TW" altLang="en-US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至教育部高教司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，待教育部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回函後，方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可至校庫提出申請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開放修改權限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系統申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可供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修正時間以</a:t>
            </a:r>
            <a:r>
              <a:rPr lang="en-US" altLang="zh-TW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小時為限</a:t>
            </a:r>
            <a:r>
              <a: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sz="28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27"/>
          <p:cNvSpPr txBox="1">
            <a:spLocks noChangeArrowheads="1"/>
          </p:cNvSpPr>
          <p:nvPr/>
        </p:nvSpPr>
        <p:spPr bwMode="auto">
          <a:xfrm>
            <a:off x="1141921" y="5286406"/>
            <a:ext cx="7312025" cy="96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36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申請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對照表</a:t>
            </a: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en-US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zh-TW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學校未來如何提升填報資料庫正確性及完整性之策略</a:t>
            </a:r>
            <a:r>
              <a:rPr lang="zh-TW" altLang="en-US" sz="28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zh-TW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至少</a:t>
            </a:r>
            <a:r>
              <a:rPr lang="en-US" altLang="zh-TW" sz="28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100</a:t>
            </a:r>
            <a:r>
              <a:rPr lang="zh-TW" altLang="zh-TW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字</a:t>
            </a:r>
            <a:r>
              <a:rPr lang="zh-TW" altLang="en-US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384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9126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2.7 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</a:t>
            </a:r>
            <a:r>
              <a:rPr lang="zh-TW" altLang="en-US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統一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修正申請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27"/>
          <p:cNvSpPr txBox="1">
            <a:spLocks noChangeArrowheads="1"/>
          </p:cNvSpPr>
          <p:nvPr/>
        </p:nvSpPr>
        <p:spPr bwMode="auto">
          <a:xfrm>
            <a:off x="360752" y="626272"/>
            <a:ext cx="881976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填寫「修正申請對照表」</a:t>
            </a:r>
            <a:endParaRPr lang="en-US" altLang="zh-TW" sz="2800" b="1" dirty="0" smtClean="0">
              <a:solidFill>
                <a:srgbClr val="FF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「修正申請對照表</a:t>
            </a:r>
            <a:r>
              <a:rPr lang="zh-TW" altLang="en-US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」格式可由修正申請系統內</a:t>
            </a:r>
            <a:endParaRPr lang="en-US" altLang="zh-TW" sz="28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indent="0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zh-TW" b="1" u="heavy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b="1" u="heavy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常用</a:t>
            </a:r>
            <a:r>
              <a:rPr lang="en-US" altLang="zh-TW" b="1" u="heavy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b="1" u="heavy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校庫修正申請對照表</a:t>
            </a:r>
            <a:r>
              <a:rPr lang="zh-TW" altLang="en-US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連結下載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           </a:t>
            </a:r>
            <a:endParaRPr lang="zh-TW" altLang="en-US" sz="24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4939" y="2703878"/>
            <a:ext cx="4625380" cy="3859045"/>
            <a:chOff x="24939" y="2951018"/>
            <a:chExt cx="4625380" cy="385904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39" y="2951018"/>
              <a:ext cx="4625380" cy="3577180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1957756" y="6533064"/>
              <a:ext cx="577402" cy="27699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例圖</a:t>
              </a:r>
              <a:r>
                <a:rPr lang="en-US" altLang="zh-TW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endParaRPr lang="zh-TW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87604" y="2698885"/>
            <a:ext cx="4422371" cy="3674314"/>
            <a:chOff x="4687604" y="2946025"/>
            <a:chExt cx="4422371" cy="3674314"/>
          </a:xfrm>
          <a:solidFill>
            <a:srgbClr val="FFC000"/>
          </a:solidFill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7604" y="2946025"/>
              <a:ext cx="4422371" cy="338601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0" name="文字方塊 9"/>
            <p:cNvSpPr txBox="1"/>
            <p:nvPr/>
          </p:nvSpPr>
          <p:spPr>
            <a:xfrm>
              <a:off x="6812446" y="6343340"/>
              <a:ext cx="577402" cy="27699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例圖</a:t>
              </a:r>
              <a:r>
                <a:rPr lang="en-US" altLang="zh-TW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3</a:t>
              </a:r>
              <a:endParaRPr lang="zh-TW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3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9126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2.8 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</a:t>
            </a:r>
            <a:r>
              <a:rPr lang="zh-TW" altLang="en-US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統一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修正申請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27"/>
          <p:cNvSpPr txBox="1">
            <a:spLocks noChangeArrowheads="1"/>
          </p:cNvSpPr>
          <p:nvPr/>
        </p:nvSpPr>
        <p:spPr bwMode="auto">
          <a:xfrm>
            <a:off x="266007" y="1322831"/>
            <a:ext cx="86736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申請涉及計畫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包含學術研究、產學合作等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經費等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數據：</a:t>
            </a:r>
            <a:endParaRPr lang="en-US" altLang="zh-TW" sz="24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20015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提出</a:t>
            </a:r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核章之修正前後對照表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及相關佐證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endParaRPr lang="en-US" altLang="zh-TW" sz="24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20015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對照表上請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臚列出</a:t>
            </a:r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修改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前、後</a:t>
            </a:r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的計畫明細與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經費數據</a:t>
            </a:r>
            <a:endParaRPr lang="en-US" altLang="zh-TW" sz="2400" b="1" dirty="0" smtClean="0">
              <a:solidFill>
                <a:srgbClr val="FF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200150" lvl="1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敘明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係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依據表冊何項</a:t>
            </a:r>
            <a:r>
              <a:rPr lang="zh-TW" altLang="en-US" sz="2400" b="1" dirty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定義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而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修正</a:t>
            </a:r>
            <a:endParaRPr lang="en-US" altLang="zh-TW" sz="24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範例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endParaRPr lang="en-US" altLang="zh-TW" sz="24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5720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企業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部門資助產學合作計畫，有一件「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光纖有線電視與光通訊產學聯盟計畫案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」金額填報有誤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正確應為</a:t>
            </a:r>
            <a:r>
              <a:rPr lang="en-US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4,200,000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，誤填報為</a:t>
            </a:r>
            <a:r>
              <a:rPr lang="en-US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4,000,000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57200" indent="-45720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依據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合約書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佐證文件修正，故企業部門資助產學合作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原本填報金額</a:t>
            </a:r>
            <a:r>
              <a:rPr lang="en-US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44,475,997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元，應修正為</a:t>
            </a:r>
            <a:r>
              <a:rPr lang="en-US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44,675,997</a:t>
            </a:r>
            <a:r>
              <a:rPr lang="zh-TW" altLang="zh-TW" sz="2400" b="1" u="sng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元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sz="2400" b="1" u="sng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6877" y="39130"/>
            <a:ext cx="793845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2.9 </a:t>
            </a:r>
            <a:r>
              <a:rPr lang="zh-TW" altLang="en-US" sz="4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非統一修正申請</a:t>
            </a:r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如何提出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32088" y="1083766"/>
            <a:ext cx="8895622" cy="5324535"/>
            <a:chOff x="143380" y="1565686"/>
            <a:chExt cx="8698006" cy="5359445"/>
          </a:xfrm>
        </p:grpSpPr>
        <p:sp>
          <p:nvSpPr>
            <p:cNvPr id="4" name="文字方塊 27"/>
            <p:cNvSpPr txBox="1">
              <a:spLocks noChangeArrowheads="1"/>
            </p:cNvSpPr>
            <p:nvPr/>
          </p:nvSpPr>
          <p:spPr bwMode="auto">
            <a:xfrm>
              <a:off x="143380" y="1565686"/>
              <a:ext cx="8698006" cy="535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514350" indent="-514350" algn="just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獲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教育部回文核准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後，請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至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校庫首頁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點選    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   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  登入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修正申請系統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 algn="just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點選                拉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選「期數」及「表冊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」，再點選預計至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填報系統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修正的時間</a:t>
              </a:r>
              <a:r>
                <a:rPr lang="en-US" altLang="zh-TW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以</a:t>
              </a:r>
              <a:r>
                <a:rPr lang="en-US" altLang="zh-TW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小時為限</a:t>
              </a:r>
              <a:r>
                <a:rPr lang="en-US" altLang="zh-TW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，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並請確實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敘明具體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的修正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原因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，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按下「確定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」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鍵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完成新增申請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 algn="just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完成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非統一期間修正申請後，請進行附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檔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「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核章修正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前後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對照表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」</a:t>
              </a:r>
              <a:r>
                <a:rPr lang="zh-TW" altLang="en-US" sz="2400" b="1" dirty="0" smtClean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上</a:t>
              </a:r>
              <a:r>
                <a:rPr lang="zh-TW" altLang="en-US" sz="2400" b="1" dirty="0">
                  <a:solidFill>
                    <a:srgbClr val="FF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傳</a:t>
              </a:r>
              <a:r>
                <a:rPr lang="zh-TW" altLang="en-US" sz="2400" b="1" dirty="0" smtClean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endParaRPr lang="en-US" altLang="zh-TW" sz="28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3360"/>
                </a:lnSpc>
                <a:spcBef>
                  <a:spcPct val="0"/>
                </a:spcBef>
                <a:buFont typeface="+mj-lt"/>
                <a:buAutoNum type="arabicPeriod" startAt="3"/>
              </a:pPr>
              <a:endParaRPr lang="en-US" altLang="zh-TW" sz="28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514350" indent="-514350">
                <a:lnSpc>
                  <a:spcPts val="3360"/>
                </a:lnSpc>
                <a:spcBef>
                  <a:spcPct val="0"/>
                </a:spcBef>
                <a:buClr>
                  <a:srgbClr val="000000"/>
                </a:buClr>
                <a:buFont typeface="+mj-lt"/>
                <a:buAutoNum type="arabicPeriod" startAt="3"/>
              </a:pPr>
              <a:r>
                <a:rPr lang="zh-TW" altLang="en-US" sz="2400" b="1" dirty="0" smtClean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學校申請修正校庫表冊數據，若有因爭取計畫經費或招生名額等案而有資料填報不實者，教育部將</a:t>
              </a:r>
              <a:r>
                <a:rPr lang="zh-TW" altLang="en-US" sz="2400" b="1" dirty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視情況要求學校限期改善或予以糾正</a:t>
              </a:r>
              <a:r>
                <a:rPr lang="zh-TW" altLang="en-US" sz="2400" b="1" dirty="0" smtClean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，並納入</a:t>
              </a:r>
              <a:r>
                <a:rPr lang="zh-TW" altLang="en-US" sz="2400" b="1" dirty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相關專案計畫審查參考</a:t>
              </a:r>
              <a:r>
                <a:rPr lang="zh-TW" altLang="en-US" sz="2400" b="1" dirty="0" smtClean="0">
                  <a:solidFill>
                    <a:srgbClr val="0000FF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。</a:t>
              </a:r>
              <a:endPara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7" name="圖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57" t="890" r="13612" b="95000"/>
            <a:stretch>
              <a:fillRect/>
            </a:stretch>
          </p:blipFill>
          <p:spPr bwMode="auto">
            <a:xfrm>
              <a:off x="6214208" y="1658388"/>
              <a:ext cx="9398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圖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6" t="8212" r="71844" b="85628"/>
            <a:stretch>
              <a:fillRect/>
            </a:stretch>
          </p:blipFill>
          <p:spPr bwMode="auto">
            <a:xfrm>
              <a:off x="1426891" y="2519369"/>
              <a:ext cx="1330325" cy="328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554379" y="4112240"/>
            <a:ext cx="8280921" cy="866512"/>
            <a:chOff x="124691" y="5542581"/>
            <a:chExt cx="8909421" cy="766016"/>
          </a:xfrm>
        </p:grpSpPr>
        <p:grpSp>
          <p:nvGrpSpPr>
            <p:cNvPr id="10" name="群組 9"/>
            <p:cNvGrpSpPr/>
            <p:nvPr/>
          </p:nvGrpSpPr>
          <p:grpSpPr>
            <a:xfrm>
              <a:off x="124691" y="5542581"/>
              <a:ext cx="8909421" cy="647127"/>
              <a:chOff x="190500" y="5632450"/>
              <a:chExt cx="8838814" cy="458788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190500" y="5632450"/>
                <a:ext cx="8807450" cy="458788"/>
                <a:chOff x="190500" y="5632450"/>
                <a:chExt cx="8807450" cy="458788"/>
              </a:xfrm>
            </p:grpSpPr>
            <p:pic>
              <p:nvPicPr>
                <p:cNvPr id="5" name="圖片 3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8" t="82104" r="74007" b="133"/>
                <a:stretch>
                  <a:fillRect/>
                </a:stretch>
              </p:blipFill>
              <p:spPr bwMode="auto">
                <a:xfrm>
                  <a:off x="190500" y="5632450"/>
                  <a:ext cx="3252788" cy="444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" name="圖片 3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238" t="82104" r="221" b="-348"/>
                <a:stretch>
                  <a:fillRect/>
                </a:stretch>
              </p:blipFill>
              <p:spPr bwMode="auto">
                <a:xfrm>
                  <a:off x="3443288" y="5632450"/>
                  <a:ext cx="5554662" cy="4587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矩形 8"/>
              <p:cNvSpPr/>
              <p:nvPr/>
            </p:nvSpPr>
            <p:spPr>
              <a:xfrm>
                <a:off x="8598040" y="5870157"/>
                <a:ext cx="431274" cy="206794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zh-TW" altLang="en-US" b="1" smtClean="0">
                  <a:solidFill>
                    <a:srgbClr val="FFFFFF"/>
                  </a:solidFill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4214466" y="6063724"/>
              <a:ext cx="621225" cy="2448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例圖</a:t>
              </a:r>
              <a:r>
                <a:rPr lang="en-US" altLang="zh-TW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4</a:t>
              </a:r>
              <a:endParaRPr lang="zh-TW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3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47365"/>
            <a:ext cx="7094837" cy="6096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2.10 </a:t>
            </a:r>
            <a:r>
              <a:rPr lang="zh-TW" alt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sz="4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</a:p>
        </p:txBody>
      </p:sp>
      <p:graphicFrame>
        <p:nvGraphicFramePr>
          <p:cNvPr id="9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82668"/>
              </p:ext>
            </p:extLst>
          </p:nvPr>
        </p:nvGraphicFramePr>
        <p:xfrm>
          <a:off x="212792" y="2506633"/>
          <a:ext cx="3675700" cy="2877948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525100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525100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37257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518692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12792" y="1944261"/>
            <a:ext cx="3675700" cy="562372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110.11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  <p:sp>
        <p:nvSpPr>
          <p:cNvPr id="11" name="文字方塊 21"/>
          <p:cNvSpPr txBox="1">
            <a:spLocks noChangeArrowheads="1"/>
          </p:cNvSpPr>
          <p:nvPr/>
        </p:nvSpPr>
        <p:spPr bwMode="auto">
          <a:xfrm>
            <a:off x="4239215" y="683999"/>
            <a:ext cx="481275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TW" sz="20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110.11.24</a:t>
            </a:r>
            <a:r>
              <a:rPr lang="zh-TW" altLang="en-US" sz="20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000" b="1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2000" b="1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次資料匯出：</a:t>
            </a:r>
            <a:endParaRPr lang="en-US" altLang="zh-TW" sz="2000" b="1" u="heavy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統計處</a:t>
            </a:r>
            <a:endParaRPr lang="en-US" altLang="zh-TW" sz="20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大專校院一覽表</a:t>
            </a:r>
            <a:endParaRPr lang="en-US" altLang="zh-TW" sz="20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大專校院學生基本資料庫</a:t>
            </a:r>
            <a:endParaRPr lang="en-US" altLang="zh-TW" sz="20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私立大學校院獎補助小組</a:t>
            </a:r>
            <a:endParaRPr lang="en-US" altLang="zh-TW" sz="20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大專校院校務資訊公開平臺</a:t>
            </a:r>
            <a:endParaRPr lang="en-US" altLang="zh-TW" sz="20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TW" sz="20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110.11.24</a:t>
            </a:r>
            <a:r>
              <a:rPr lang="zh-TW" altLang="en-US" sz="20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000" b="1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000" b="1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次資料匯出：</a:t>
            </a:r>
            <a:endParaRPr lang="en-US" altLang="zh-TW" sz="2000" b="1" u="heavy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人事處</a:t>
            </a:r>
            <a:endParaRPr lang="en-US" altLang="zh-TW" sz="20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司</a:t>
            </a:r>
            <a:endParaRPr lang="en-US" altLang="zh-TW" sz="20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國際化調查</a:t>
            </a:r>
            <a:endParaRPr lang="en-US" altLang="zh-TW" sz="20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高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深耕計畫小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組</a:t>
            </a:r>
            <a:endParaRPr lang="en-US" altLang="zh-TW" sz="20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大學總量管制小組</a:t>
            </a:r>
            <a:endParaRPr lang="en-US" altLang="zh-TW" sz="20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534988" algn="l"/>
              </a:tabLst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兼任助理承辦單位</a:t>
            </a:r>
            <a:endParaRPr lang="en-US" altLang="zh-TW" sz="20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1314" y="17776"/>
            <a:ext cx="6913605" cy="60960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zh-TW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zh-TW" altLang="en-US" sz="36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填表</a:t>
            </a:r>
            <a:r>
              <a:rPr lang="zh-TW" altLang="en-US" sz="3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暨系統操作說明會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642514778"/>
              </p:ext>
            </p:extLst>
          </p:nvPr>
        </p:nvGraphicFramePr>
        <p:xfrm>
          <a:off x="1289196" y="733167"/>
          <a:ext cx="6676794" cy="584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6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6392" y="39126"/>
            <a:ext cx="8643045" cy="6096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2.11</a:t>
            </a:r>
            <a:r>
              <a:rPr lang="zh-TW" alt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TW" altLang="en-US" sz="3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期經</a:t>
            </a:r>
            <a:r>
              <a:rPr lang="zh-TW" alt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應用單位通知</a:t>
            </a:r>
            <a:r>
              <a:rPr lang="en-US" altLang="zh-TW" sz="3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非統一資料修正</a:t>
            </a:r>
            <a:endParaRPr lang="zh-TW" altLang="en-US" sz="360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21"/>
          <p:cNvSpPr txBox="1"/>
          <p:nvPr/>
        </p:nvSpPr>
        <p:spPr>
          <a:xfrm>
            <a:off x="0" y="702628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0000FF"/>
                </a:solidFill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en-US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TW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上午</a:t>
            </a:r>
            <a:r>
              <a:rPr lang="en-US" sz="35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8:00</a:t>
            </a:r>
            <a:r>
              <a:rPr lang="zh-TW" altLang="en-US" sz="35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起 </a:t>
            </a:r>
            <a:r>
              <a:rPr lang="zh-TW" sz="35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至</a:t>
            </a:r>
            <a:r>
              <a:rPr lang="en-US" altLang="zh-TW" sz="35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TW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sz="35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下午</a:t>
            </a:r>
            <a:r>
              <a:rPr lang="en-US" sz="35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5:00</a:t>
            </a:r>
            <a:r>
              <a:rPr lang="zh-TW" altLang="en-US" sz="35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止</a:t>
            </a:r>
            <a:r>
              <a:rPr lang="en-US" sz="3500" b="1" u="heav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文字方塊 21"/>
          <p:cNvSpPr txBox="1"/>
          <p:nvPr/>
        </p:nvSpPr>
        <p:spPr>
          <a:xfrm>
            <a:off x="3970639" y="1554489"/>
            <a:ext cx="4950938" cy="41960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凡經</a:t>
            </a:r>
            <a:r>
              <a:rPr lang="zh-TW" altLang="zh-TW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私</a:t>
            </a:r>
            <a:r>
              <a:rPr lang="zh-TW" altLang="en-US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立大學</a:t>
            </a:r>
            <a:r>
              <a:rPr lang="zh-TW" altLang="zh-TW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</a:t>
            </a:r>
            <a:r>
              <a:rPr lang="zh-TW" altLang="en-US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院</a:t>
            </a:r>
            <a:r>
              <a:rPr lang="zh-TW" altLang="zh-TW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獎補助</a:t>
            </a:r>
            <a:r>
              <a:rPr lang="zh-TW" altLang="en-US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小組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zh-TW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統計處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大專校院校務</a:t>
            </a:r>
            <a:r>
              <a:rPr lang="zh-TW" altLang="zh-TW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資訊公開</a:t>
            </a:r>
            <a:r>
              <a:rPr lang="zh-TW" altLang="en-US" sz="22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平臺及</a:t>
            </a:r>
            <a:r>
              <a:rPr lang="zh-TW" altLang="en-US" sz="2200" b="1" kern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大專校院學生基本資料庫</a:t>
            </a:r>
            <a:r>
              <a:rPr lang="zh-TW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檢視於</a:t>
            </a:r>
            <a:r>
              <a:rPr lang="zh-TW" altLang="zh-TW" sz="2200" u="sng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200" u="sng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2200" u="sng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次釋出</a:t>
            </a:r>
            <a:r>
              <a:rPr lang="zh-TW" altLang="en-US" sz="2200" u="sng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本期</a:t>
            </a:r>
            <a:r>
              <a:rPr lang="zh-TW" altLang="zh-TW" sz="2200" u="sng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學校所填資料有誤者</a:t>
            </a:r>
            <a:r>
              <a:rPr lang="zh-TW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，應於</a:t>
            </a:r>
            <a:r>
              <a:rPr lang="en-US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日至</a:t>
            </a:r>
            <a:r>
              <a:rPr lang="en-US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日提出「非統一時間修正」</a:t>
            </a:r>
            <a:r>
              <a:rPr lang="zh-TW" altLang="zh-TW" sz="2200" u="sng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申請作業並上傳檢附「核章</a:t>
            </a:r>
            <a:r>
              <a:rPr lang="zh-TW" altLang="en-US" sz="2200" u="sng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版</a:t>
            </a:r>
            <a:r>
              <a:rPr lang="zh-TW" altLang="zh-TW" sz="2200" u="sng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大學校院校務資料庫資料修正對照表」</a:t>
            </a:r>
            <a:r>
              <a:rPr lang="zh-TW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，並</a:t>
            </a:r>
            <a:r>
              <a:rPr lang="zh-TW" sz="2200" i="0" strike="noStrike" kern="1200" cap="none" spc="0" baseline="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請務必於</a:t>
            </a:r>
            <a:r>
              <a:rPr lang="en-US" altLang="zh-TW" sz="2200" b="1" i="0" strike="noStrike" kern="1200" cap="none" spc="0" baseline="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2200" b="1" i="0" strike="noStrike" kern="1200" cap="none" spc="0" baseline="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200" b="1" i="0" strike="noStrike" kern="1200" cap="none" spc="0" baseline="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2200" b="1" i="0" strike="noStrike" kern="1200" cap="none" spc="0" baseline="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日下午</a:t>
            </a:r>
            <a:r>
              <a:rPr lang="en-US" altLang="zh-TW" sz="2200" b="1" i="0" strike="noStrike" kern="1200" cap="none" spc="0" baseline="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en-US" sz="2200" b="1" i="0" strike="noStrike" kern="1200" cap="none" spc="0" baseline="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時前</a:t>
            </a:r>
            <a:r>
              <a:rPr lang="zh-TW" sz="2200" b="1" i="0" strike="noStrike" kern="1200" cap="none" spc="0" baseline="0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完成修正作業</a:t>
            </a:r>
            <a:r>
              <a:rPr lang="zh-TW" sz="2200" i="0" u="none" strike="noStrike" kern="1200" cap="none" spc="0" baseline="0" dirty="0" smtClean="0">
                <a:solidFill>
                  <a:srgbClr val="222268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sz="22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以利</a:t>
            </a:r>
            <a:r>
              <a:rPr lang="zh-TW" altLang="en-US" sz="22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各應用單位</a:t>
            </a:r>
            <a:r>
              <a:rPr lang="zh-TW" sz="22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進行後續</a:t>
            </a:r>
            <a:r>
              <a:rPr lang="zh-TW" altLang="en-US" sz="22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運用</a:t>
            </a:r>
            <a:r>
              <a:rPr lang="zh-TW" sz="22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r>
              <a:rPr lang="en-US" sz="2200" b="1" i="0" u="sng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84696"/>
              </p:ext>
            </p:extLst>
          </p:nvPr>
        </p:nvGraphicFramePr>
        <p:xfrm>
          <a:off x="197707" y="2130082"/>
          <a:ext cx="3497998" cy="2413422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499714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441259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342439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81231" y="1567709"/>
            <a:ext cx="3497998" cy="596583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110.12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37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0888"/>
            <a:ext cx="7094837" cy="6096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2.12 </a:t>
            </a:r>
            <a:r>
              <a:rPr lang="zh-TW" altLang="en-US" sz="4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sz="4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</a:p>
        </p:txBody>
      </p:sp>
      <p:sp>
        <p:nvSpPr>
          <p:cNvPr id="6" name="文字方塊 21"/>
          <p:cNvSpPr txBox="1">
            <a:spLocks noChangeArrowheads="1"/>
          </p:cNvSpPr>
          <p:nvPr/>
        </p:nvSpPr>
        <p:spPr bwMode="auto">
          <a:xfrm>
            <a:off x="4011384" y="1817175"/>
            <a:ext cx="51112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TW" sz="26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110.12.3</a:t>
            </a:r>
            <a:r>
              <a:rPr lang="zh-TW" altLang="en-US" sz="26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600" b="1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26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</a:t>
            </a:r>
            <a:r>
              <a:rPr lang="zh-TW" altLang="en-US" sz="2600" b="1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資料匯出</a:t>
            </a:r>
            <a:r>
              <a:rPr lang="zh-TW" altLang="en-US" sz="2600" b="1" u="heavy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600" b="1" u="heavy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6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zh-TW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zh-TW" sz="2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統計</a:t>
            </a:r>
            <a:r>
              <a:rPr lang="zh-TW" altLang="zh-TW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處</a:t>
            </a:r>
            <a:endParaRPr lang="en-US" altLang="zh-TW" sz="26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私立大學校院獎補助</a:t>
            </a:r>
            <a:r>
              <a:rPr lang="zh-TW" alt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小組</a:t>
            </a:r>
            <a:endParaRPr lang="en-US" altLang="zh-TW" sz="26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大專校院學生基本資料庫</a:t>
            </a:r>
            <a:endParaRPr lang="en-US" altLang="zh-TW" sz="26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大專校院校務資訊公開平臺</a:t>
            </a:r>
            <a:endParaRPr lang="en-US" altLang="zh-TW" sz="26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9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82324"/>
              </p:ext>
            </p:extLst>
          </p:nvPr>
        </p:nvGraphicFramePr>
        <p:xfrm>
          <a:off x="197707" y="2451363"/>
          <a:ext cx="3497998" cy="2413422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499714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441259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342439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81231" y="1888990"/>
            <a:ext cx="3497998" cy="596583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110.12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775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55602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2.13 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表冊檢核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8897" y="2644339"/>
            <a:ext cx="8732108" cy="2893471"/>
            <a:chOff x="414068" y="3198470"/>
            <a:chExt cx="8419382" cy="2502375"/>
          </a:xfrm>
        </p:grpSpPr>
        <p:pic>
          <p:nvPicPr>
            <p:cNvPr id="7" name="圖片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068" y="3198470"/>
              <a:ext cx="8419382" cy="226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4322745" y="5461287"/>
              <a:ext cx="556723" cy="2395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例圖</a:t>
              </a:r>
              <a:r>
                <a:rPr lang="en-US" altLang="zh-TW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5</a:t>
              </a:r>
              <a:endParaRPr lang="zh-TW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8" name="矩形 23"/>
          <p:cNvSpPr>
            <a:spLocks noChangeArrowheads="1"/>
          </p:cNvSpPr>
          <p:nvPr/>
        </p:nvSpPr>
        <p:spPr bwMode="auto">
          <a:xfrm>
            <a:off x="484019" y="752724"/>
            <a:ext cx="80668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於本期填表期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間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陸續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開放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檢核表列印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等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功能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24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日止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b="1" dirty="0" smtClean="0">
                <a:solidFill>
                  <a:srgbClr val="0000FF"/>
                </a:solidFill>
                <a:latin typeface="PMingLiU" panose="02020500000000000000" pitchFamily="18" charset="-120"/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400" b="1" dirty="0" smtClean="0">
                <a:solidFill>
                  <a:srgbClr val="0000FF"/>
                </a:solidFill>
                <a:latin typeface="PMingLiU" panose="02020500000000000000" pitchFamily="18" charset="-120"/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檢核完成後才能列印檢核表。</a:t>
            </a:r>
            <a:endParaRPr lang="zh-TW" altLang="en-US" sz="24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47364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2.14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檢核表列印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4"/>
          <p:cNvSpPr txBox="1">
            <a:spLocks noChangeArrowheads="1"/>
          </p:cNvSpPr>
          <p:nvPr/>
        </p:nvSpPr>
        <p:spPr bwMode="auto">
          <a:xfrm>
            <a:off x="4417452" y="3469865"/>
            <a:ext cx="1403799" cy="276999"/>
          </a:xfrm>
          <a:prstGeom prst="rect">
            <a:avLst/>
          </a:prstGeom>
          <a:solidFill>
            <a:srgbClr val="91D3E7"/>
          </a:solidFill>
          <a:ln>
            <a:solidFill>
              <a:srgbClr val="91D3E7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22</a:t>
            </a:r>
            <a:r>
              <a:rPr lang="zh-TW" altLang="en-US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五</a:t>
            </a:r>
            <a:r>
              <a:rPr lang="en-US" altLang="zh-TW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12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前</a:t>
            </a:r>
            <a:endParaRPr lang="zh-TW" altLang="en-US" sz="1200" b="1" dirty="0">
              <a:solidFill>
                <a:srgbClr val="FF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418119" y="695364"/>
            <a:ext cx="79350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於本期填表期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間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陸續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開放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</a:t>
            </a:r>
            <a:r>
              <a:rPr lang="en-US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zh-TW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檢核表列印</a:t>
            </a:r>
            <a:r>
              <a:rPr lang="en-US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等</a:t>
            </a:r>
            <a:r>
              <a:rPr lang="zh-TW" altLang="zh-TW" sz="2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功能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24</a:t>
            </a:r>
            <a:r>
              <a:rPr lang="zh-TW" altLang="en-US" sz="2400" b="1" dirty="0" smtClean="0">
                <a:solidFill>
                  <a:srgbClr val="FF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日止</a:t>
            </a:r>
            <a:r>
              <a:rPr lang="zh-TW" altLang="en-US" sz="2400" b="1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400" b="1" dirty="0" smtClean="0">
                <a:solidFill>
                  <a:srgbClr val="0000FF"/>
                </a:solidFill>
                <a:latin typeface="PMingLiU" panose="02020500000000000000" pitchFamily="18" charset="-120"/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檢核完成後才能列印檢核表。</a:t>
            </a:r>
            <a:endParaRPr lang="zh-TW" altLang="en-US" sz="24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67543" y="2366706"/>
            <a:ext cx="8208913" cy="4165721"/>
            <a:chOff x="467543" y="2366706"/>
            <a:chExt cx="8208913" cy="4165721"/>
          </a:xfrm>
        </p:grpSpPr>
        <p:grpSp>
          <p:nvGrpSpPr>
            <p:cNvPr id="11" name="群組 10"/>
            <p:cNvGrpSpPr/>
            <p:nvPr/>
          </p:nvGrpSpPr>
          <p:grpSpPr>
            <a:xfrm>
              <a:off x="467543" y="2366706"/>
              <a:ext cx="8208913" cy="4165721"/>
              <a:chOff x="467543" y="2218424"/>
              <a:chExt cx="8208913" cy="4165721"/>
            </a:xfrm>
          </p:grpSpPr>
          <p:grpSp>
            <p:nvGrpSpPr>
              <p:cNvPr id="6" name="群組 5"/>
              <p:cNvGrpSpPr/>
              <p:nvPr/>
            </p:nvGrpSpPr>
            <p:grpSpPr>
              <a:xfrm>
                <a:off x="467543" y="2218424"/>
                <a:ext cx="8208913" cy="4165721"/>
                <a:chOff x="467543" y="2218424"/>
                <a:chExt cx="8208913" cy="4165721"/>
              </a:xfrm>
            </p:grpSpPr>
            <p:grpSp>
              <p:nvGrpSpPr>
                <p:cNvPr id="3" name="群組 2"/>
                <p:cNvGrpSpPr/>
                <p:nvPr/>
              </p:nvGrpSpPr>
              <p:grpSpPr>
                <a:xfrm>
                  <a:off x="467543" y="2218424"/>
                  <a:ext cx="8208913" cy="4165721"/>
                  <a:chOff x="467543" y="2218424"/>
                  <a:chExt cx="8208913" cy="4165721"/>
                </a:xfrm>
              </p:grpSpPr>
              <p:grpSp>
                <p:nvGrpSpPr>
                  <p:cNvPr id="2" name="群組 1"/>
                  <p:cNvGrpSpPr/>
                  <p:nvPr/>
                </p:nvGrpSpPr>
                <p:grpSpPr>
                  <a:xfrm>
                    <a:off x="467543" y="2218424"/>
                    <a:ext cx="8208913" cy="4165721"/>
                    <a:chOff x="243747" y="2218424"/>
                    <a:chExt cx="8772438" cy="4165721"/>
                  </a:xfrm>
                </p:grpSpPr>
                <p:grpSp>
                  <p:nvGrpSpPr>
                    <p:cNvPr id="5" name="群組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747" y="2218424"/>
                      <a:ext cx="8772438" cy="3895038"/>
                      <a:chOff x="782396" y="2253938"/>
                      <a:chExt cx="7958818" cy="3179972"/>
                    </a:xfrm>
                  </p:grpSpPr>
                  <p:pic>
                    <p:nvPicPr>
                      <p:cNvPr id="8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33" t="19389" r="56419" b="52084"/>
                      <a:stretch>
                        <a:fillRect/>
                      </a:stretch>
                    </p:blipFill>
                    <p:spPr bwMode="auto">
                      <a:xfrm>
                        <a:off x="782396" y="2253938"/>
                        <a:ext cx="7958818" cy="3179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9" name="矩形 8"/>
                      <p:cNvSpPr/>
                      <p:nvPr/>
                    </p:nvSpPr>
                    <p:spPr>
                      <a:xfrm>
                        <a:off x="1271960" y="2830338"/>
                        <a:ext cx="1979864" cy="1545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defRPr/>
                        </a:pPr>
                        <a:endParaRPr lang="zh-TW" altLang="en-US" b="1" smtClean="0">
                          <a:solidFill>
                            <a:srgbClr val="FFFFFF"/>
                          </a:solidFill>
                          <a:ea typeface="新細明體" panose="02020500000000000000" pitchFamily="18" charset="-120"/>
                        </a:endParaRPr>
                      </a:p>
                    </p:txBody>
                  </p:sp>
                </p:grpSp>
                <p:sp>
                  <p:nvSpPr>
                    <p:cNvPr id="12" name="文字方塊 11"/>
                    <p:cNvSpPr txBox="1"/>
                    <p:nvPr/>
                  </p:nvSpPr>
                  <p:spPr>
                    <a:xfrm>
                      <a:off x="4417452" y="6107146"/>
                      <a:ext cx="617039" cy="276999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zh-TW" altLang="en-US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例圖</a:t>
                      </a:r>
                      <a:r>
                        <a:rPr lang="en-US" altLang="zh-TW" sz="12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4380840" y="3471433"/>
                    <a:ext cx="1295030" cy="292388"/>
                  </a:xfrm>
                  <a:prstGeom prst="rect">
                    <a:avLst/>
                  </a:prstGeom>
                  <a:solidFill>
                    <a:srgbClr val="B0DFEE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12</a:t>
                    </a:r>
                    <a:r>
                      <a:rPr lang="zh-TW" altLang="en-US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月</a:t>
                    </a:r>
                    <a:r>
                      <a:rPr lang="en-US" altLang="zh-TW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24</a:t>
                    </a:r>
                    <a:r>
                      <a:rPr lang="zh-TW" altLang="en-US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日</a:t>
                    </a:r>
                    <a:r>
                      <a:rPr lang="en-US" altLang="zh-TW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(</a:t>
                    </a:r>
                    <a:r>
                      <a:rPr lang="zh-TW" altLang="en-US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五</a:t>
                    </a:r>
                    <a:r>
                      <a:rPr lang="en-US" altLang="zh-TW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)</a:t>
                    </a:r>
                    <a:r>
                      <a:rPr lang="zh-TW" altLang="en-US" sz="1300" b="1" dirty="0" smtClean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Arial" panose="020B0604020202020204" pitchFamily="34" charset="0"/>
                      </a:rPr>
                      <a:t>前</a:t>
                    </a:r>
                    <a:endParaRPr lang="zh-TW" altLang="en-US" sz="1300" b="1" dirty="0">
                      <a:solidFill>
                        <a:srgbClr val="FF0000"/>
                      </a:solidFill>
                      <a:latin typeface="新細明體" panose="02020500000000000000" pitchFamily="18" charset="-120"/>
                      <a:ea typeface="新細明體" panose="02020500000000000000" pitchFamily="18" charset="-12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" name="圖片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7543" y="2861944"/>
                  <a:ext cx="4305300" cy="314325"/>
                </a:xfrm>
                <a:prstGeom prst="rect">
                  <a:avLst/>
                </a:prstGeom>
              </p:spPr>
            </p:pic>
          </p:grpSp>
          <p:sp>
            <p:nvSpPr>
              <p:cNvPr id="7" name="文字方塊 6"/>
              <p:cNvSpPr txBox="1"/>
              <p:nvPr/>
            </p:nvSpPr>
            <p:spPr>
              <a:xfrm>
                <a:off x="1658960" y="2916486"/>
                <a:ext cx="161890" cy="19729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zh-TW" altLang="en-US" dirty="0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536263" y="5849050"/>
              <a:ext cx="7542262" cy="31576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98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47365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2.15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檢核表報部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文字方塊 30"/>
          <p:cNvSpPr txBox="1">
            <a:spLocks noChangeArrowheads="1"/>
          </p:cNvSpPr>
          <p:nvPr/>
        </p:nvSpPr>
        <p:spPr bwMode="auto">
          <a:xfrm>
            <a:off x="3835753" y="1732469"/>
            <a:ext cx="5234107" cy="28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AutoNum type="arabicPeriod"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線上填妥檢核表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AutoNum type="arabicPeriod"/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電子公文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方式函送核章版檢核表報部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+mj-lt"/>
              <a:buAutoNum type="arabicParenR"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公文正本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AutoNum type="arabicParenR"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公文副本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大學校院校務資料庫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※ 正、副本公文皆需檢</a:t>
            </a:r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附「核章版」檢核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</a:t>
            </a:r>
            <a:endParaRPr lang="en-US" altLang="zh-TW" sz="2400" u="sng" strike="dblStrike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958" y="690523"/>
            <a:ext cx="8729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上午</a:t>
            </a:r>
            <a:r>
              <a:rPr lang="en-US" altLang="zh-TW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8:00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起 至 </a:t>
            </a:r>
            <a:r>
              <a:rPr lang="en-US" altLang="zh-TW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24</a:t>
            </a:r>
            <a:r>
              <a:rPr lang="zh-TW" altLang="en-US" sz="3200" b="1" u="heavy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下午</a:t>
            </a:r>
            <a:r>
              <a:rPr lang="en-US" altLang="zh-TW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5:00</a:t>
            </a:r>
            <a:r>
              <a:rPr lang="zh-TW" altLang="en-US" sz="3200" b="1" u="heavy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rPr>
              <a:t>止</a:t>
            </a:r>
            <a:endParaRPr lang="en-US" altLang="zh-TW" sz="3200" b="1" u="heavy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559381"/>
              </p:ext>
            </p:extLst>
          </p:nvPr>
        </p:nvGraphicFramePr>
        <p:xfrm>
          <a:off x="197707" y="2451363"/>
          <a:ext cx="3497998" cy="2413422"/>
        </p:xfrm>
        <a:graphic>
          <a:graphicData uri="http://schemas.openxmlformats.org/drawingml/2006/table">
            <a:tbl>
              <a:tblPr firstRow="1" bandRow="1">
                <a:effectLst>
                  <a:outerShdw dist="38103" dir="5400000" algn="tl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499714">
                  <a:extLst>
                    <a:ext uri="{9D8B030D-6E8A-4147-A177-3AD203B41FA5}">
                      <a16:colId xmlns:a16="http://schemas.microsoft.com/office/drawing/2014/main" xmlns="" val="256846026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2257527877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4145448609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835481753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3853400446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1113717072"/>
                    </a:ext>
                  </a:extLst>
                </a:gridCol>
                <a:gridCol w="499714">
                  <a:extLst>
                    <a:ext uri="{9D8B030D-6E8A-4147-A177-3AD203B41FA5}">
                      <a16:colId xmlns:a16="http://schemas.microsoft.com/office/drawing/2014/main" xmlns="" val="3757867286"/>
                    </a:ext>
                  </a:extLst>
                </a:gridCol>
              </a:tblGrid>
              <a:tr h="441259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二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三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四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五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zh-TW" sz="1800" b="1" kern="12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7508803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endParaRPr lang="zh-TW" altLang="en-US" sz="1800" b="1" kern="1200" dirty="0">
                        <a:solidFill>
                          <a:srgbClr val="A6A6A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709961"/>
                  </a:ext>
                </a:extLst>
              </a:tr>
              <a:tr h="342439"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6629822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869064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zh-TW" alt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0703856"/>
                  </a:ext>
                </a:extLst>
              </a:tr>
              <a:tr h="4074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zh-TW" altLang="en-US" sz="18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8" marR="9528" marT="952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909048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81231" y="1888990"/>
            <a:ext cx="3497998" cy="596583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TW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微軟正黑體" panose="020B0604030504040204" pitchFamily="34" charset="-120"/>
              </a:rPr>
              <a:t>110.12</a:t>
            </a:r>
            <a:endParaRPr lang="zh-TW" alt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82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gray">
          <a:xfrm>
            <a:off x="679626" y="1029730"/>
            <a:ext cx="8443784" cy="153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</a:t>
            </a:r>
            <a:r>
              <a:rPr lang="zh-TW" altLang="en-US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本期填報表冊與</a:t>
            </a:r>
            <a:endParaRPr lang="en-US" altLang="zh-TW" sz="7200" i="0" dirty="0" smtClean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注意事項</a:t>
            </a:r>
            <a:endParaRPr lang="zh-TW" altLang="en-US" sz="7200" i="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gray">
          <a:xfrm>
            <a:off x="812307" y="2394251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2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3.1</a:t>
            </a:r>
            <a:r>
              <a:rPr lang="zh-TW" altLang="en-US" sz="72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本期填報表冊</a:t>
            </a:r>
            <a:endParaRPr lang="zh-TW" altLang="en-US" sz="72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113" y="50728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3.1.1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本期填報表冊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106" y="5961669"/>
            <a:ext cx="4222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藍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字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為該表冊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欄位</a:t>
            </a:r>
            <a:r>
              <a:rPr lang="en-US" altLang="zh-TW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定義調整</a:t>
            </a:r>
            <a:endParaRPr lang="en-US" altLang="zh-TW" sz="24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16557"/>
              </p:ext>
            </p:extLst>
          </p:nvPr>
        </p:nvGraphicFramePr>
        <p:xfrm>
          <a:off x="343106" y="721774"/>
          <a:ext cx="8509687" cy="5227874"/>
        </p:xfrm>
        <a:graphic>
          <a:graphicData uri="http://schemas.openxmlformats.org/drawingml/2006/table">
            <a:tbl>
              <a:tblPr firstRow="1" bandRow="1"/>
              <a:tblGrid>
                <a:gridCol w="1442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7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5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</a:t>
                      </a:r>
                      <a:r>
                        <a:rPr lang="en-US" altLang="zh-TW" sz="32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32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私立大學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基本資料類</a:t>
                      </a:r>
                      <a:endParaRPr lang="en-US" altLang="zh-TW" sz="18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、基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2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學生類</a:t>
                      </a:r>
                      <a:endParaRPr lang="zh-TW" altLang="en-US" sz="18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3-1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23-1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24-A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、學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</a:t>
                      </a:r>
                      <a:endParaRPr lang="zh-TW" altLang="en-US" sz="1800" b="1" kern="120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67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教職員類</a:t>
                      </a:r>
                      <a:endParaRPr lang="en-US" altLang="zh-TW" sz="18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6600FF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僅私立大學填報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6600FF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僅私立大學填報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2-1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lang="en-US" altLang="zh-TW" sz="18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、職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altLang="en-US" sz="1800" b="1" kern="12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5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研究類</a:t>
                      </a:r>
                      <a:endParaRPr lang="zh-TW" altLang="en-US" sz="18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latinLnBrk="1">
                        <a:lnSpc>
                          <a:spcPct val="100000"/>
                        </a:lnSpc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6-1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、研</a:t>
                      </a:r>
                      <a:r>
                        <a:rPr lang="en-US" altLang="zh-TW" sz="18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800" b="1" kern="120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校務類</a:t>
                      </a:r>
                      <a:endParaRPr lang="zh-TW" altLang="en-US" sz="18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10-2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6600FF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僅國立大學填報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25(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6600FF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僅私立大學填報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zh-TW" altLang="en-US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lang="en-US" altLang="zh-TW" sz="18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6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合計</a:t>
                      </a:r>
                      <a:endParaRPr lang="zh-TW" altLang="en-US" sz="2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國立</a:t>
                      </a:r>
                      <a:r>
                        <a:rPr lang="en-US" altLang="zh-TW" sz="2400" b="1" kern="1200" dirty="0" smtClean="0">
                          <a:solidFill>
                            <a:srgbClr val="66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86</a:t>
                      </a:r>
                      <a:r>
                        <a:rPr lang="zh-TW" altLang="en-US" sz="2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張表冊，私立</a:t>
                      </a:r>
                      <a:r>
                        <a:rPr lang="en-US" altLang="zh-TW" sz="2400" b="1" kern="1200" dirty="0" smtClean="0">
                          <a:solidFill>
                            <a:srgbClr val="66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zh-TW" altLang="en-US" sz="2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張表冊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5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58966"/>
            <a:ext cx="803809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3.1.2</a:t>
            </a:r>
            <a:r>
              <a:rPr lang="zh-TW" altLang="en-US" sz="44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本期免填表冊</a:t>
            </a:r>
            <a:endParaRPr lang="zh-TW" altLang="en-US" sz="4400" i="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45567"/>
              </p:ext>
            </p:extLst>
          </p:nvPr>
        </p:nvGraphicFramePr>
        <p:xfrm>
          <a:off x="566351" y="1553530"/>
          <a:ext cx="8099853" cy="23202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9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0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3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altLang="zh-TW" sz="3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6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私立大學</a:t>
                      </a:r>
                      <a:endParaRPr lang="zh-TW" altLang="en-US" sz="36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04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學生類</a:t>
                      </a:r>
                      <a:endParaRPr lang="en-US" altLang="zh-TW" sz="2000" b="1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0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4-2</a:t>
                      </a:r>
                      <a:r>
                        <a:rPr lang="zh-TW" altLang="en-US" sz="20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20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000" b="1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4-3</a:t>
                      </a:r>
                      <a:endParaRPr lang="zh-TW" altLang="en-US" sz="2000" b="1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04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教職員</a:t>
                      </a:r>
                      <a:r>
                        <a:rPr lang="zh-TW" altLang="en-US" sz="20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類</a:t>
                      </a:r>
                      <a:endParaRPr lang="en-US" altLang="zh-TW" sz="2000" b="1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1-1</a:t>
                      </a:r>
                      <a:r>
                        <a:rPr lang="zh-TW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1-2</a:t>
                      </a:r>
                      <a:r>
                        <a:rPr lang="zh-TW" altLang="en-US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2000" b="1" i="0" u="none" strike="noStrike" kern="1200" cap="none" spc="0" baseline="0" dirty="0" smtClean="0">
                          <a:solidFill>
                            <a:srgbClr val="0000FF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0000FF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1-3</a:t>
                      </a:r>
                      <a:r>
                        <a:rPr lang="zh-TW" altLang="en-US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、教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2000" b="1" i="0" u="none" strike="noStrike" kern="1200" cap="none" spc="0" baseline="0" dirty="0" smtClean="0">
                          <a:solidFill>
                            <a:srgbClr val="00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zh-TW" altLang="en-US" sz="2000" b="1" i="0" u="none" strike="noStrike" kern="1200" cap="none" spc="0" baseline="0" dirty="0" smtClean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lang="en-US" altLang="zh-TW" sz="2000" b="1" i="0" u="none" strike="noStrike" kern="1200" cap="none" spc="0" baseline="0" dirty="0" smtClean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2-2</a:t>
                      </a:r>
                      <a:endParaRPr lang="zh-TW" altLang="en-US" sz="2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2235145"/>
                  </a:ext>
                </a:extLst>
              </a:tr>
              <a:tr h="5600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altLang="en-US" sz="24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共</a:t>
                      </a:r>
                      <a:r>
                        <a:rPr lang="en-US" altLang="zh-TW" sz="2400" b="1" kern="1200" dirty="0" smtClean="0">
                          <a:solidFill>
                            <a:srgbClr val="66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sz="2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張表冊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478478" y="998783"/>
            <a:ext cx="6105202" cy="53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以下表冊為本期免填，請確認資料正確性。</a:t>
            </a:r>
            <a:endParaRPr lang="zh-TW" altLang="en-US" sz="24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5572" y="3906844"/>
            <a:ext cx="8225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※</a:t>
            </a:r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表冊紅字為</a:t>
            </a:r>
            <a:r>
              <a:rPr lang="en-US" altLang="zh-TW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期新增</a:t>
            </a: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藍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字</a:t>
            </a:r>
            <a:r>
              <a:rPr lang="zh-TW" altLang="en-US" sz="24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為該表冊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欄位</a:t>
            </a:r>
            <a:r>
              <a:rPr lang="en-US" altLang="zh-TW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4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定義調整</a:t>
            </a:r>
            <a:endParaRPr lang="en-US" altLang="zh-TW" sz="24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gray">
          <a:xfrm>
            <a:off x="582051" y="2184150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6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3.2</a:t>
            </a:r>
            <a:r>
              <a:rPr lang="zh-TW" altLang="en-US" sz="76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本期填報表冊</a:t>
            </a:r>
            <a:endParaRPr lang="en-US" altLang="zh-TW" sz="7600" i="0" dirty="0" smtClean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7600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注意事項</a:t>
            </a:r>
            <a:endParaRPr lang="zh-TW" altLang="en-US" sz="7600" i="0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gray">
          <a:xfrm>
            <a:off x="704340" y="1124744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校庫定位</a:t>
            </a:r>
            <a:endParaRPr lang="zh-TW" altLang="en-US" sz="7200" i="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學年度碩、博士畢業學生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094" y="706086"/>
            <a:ext cx="89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填表說明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依教育部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日臺教高通字第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1100072591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號函，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有關</a:t>
            </a:r>
            <a:r>
              <a:rPr lang="zh-TW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碩</a:t>
            </a:r>
            <a:r>
              <a:rPr lang="zh-TW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、博士</a:t>
            </a:r>
            <a:r>
              <a:rPr lang="zh-TW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</a:t>
            </a:r>
            <a:r>
              <a:rPr lang="zh-TW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受新冠肺炎疫情影響研究，且於</a:t>
            </a:r>
            <a:r>
              <a:rPr lang="en-US" altLang="zh-TW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en-US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年</a:t>
            </a:r>
            <a:r>
              <a:rPr lang="en-US" altLang="zh-TW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31</a:t>
            </a:r>
            <a:r>
              <a:rPr lang="zh-TW" altLang="en-US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日前</a:t>
            </a:r>
            <a:r>
              <a:rPr lang="zh-TW" altLang="en-US" sz="24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通過學位考試及取得學位者，則可列計為</a:t>
            </a:r>
            <a:r>
              <a:rPr lang="en-US" altLang="zh-TW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en-US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學年度</a:t>
            </a:r>
            <a:r>
              <a:rPr lang="en-US" altLang="zh-TW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r>
              <a:rPr lang="en-US" altLang="zh-TW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畢業生</a:t>
            </a: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相關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表冊共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張：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32691"/>
              </p:ext>
            </p:extLst>
          </p:nvPr>
        </p:nvGraphicFramePr>
        <p:xfrm>
          <a:off x="41190" y="4110668"/>
          <a:ext cx="903450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4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443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表冊名稱</a:t>
                      </a:r>
                      <a:endParaRPr lang="zh-TW" altLang="en-US" sz="22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3-1. </a:t>
                      </a:r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原住民畢業學生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4-1.</a:t>
                      </a:r>
                      <a:r>
                        <a:rPr lang="zh-TW" altLang="en-US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僑生及港澳生畢業學生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4-3.</a:t>
                      </a:r>
                      <a:r>
                        <a:rPr lang="zh-TW" altLang="en-US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大陸地區來臺畢業學生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5-1.</a:t>
                      </a:r>
                      <a:r>
                        <a:rPr lang="zh-TW" altLang="en-US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外國畢業學生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5-3.</a:t>
                      </a:r>
                      <a:r>
                        <a:rPr lang="zh-TW" altLang="en-US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境外專班畢業學生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20-1. </a:t>
                      </a:r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畢業總學生人數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490"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20-3. </a:t>
                      </a:r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畢業碩、博士學位論文資料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23-1.</a:t>
                      </a:r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學校「應屆博士畢業生」之工作情形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447674" y="1807621"/>
            <a:ext cx="2543175" cy="564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學生實習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系列表冊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	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panose="02020500000000000000" pitchFamily="18" charset="-120"/>
                <a:cs typeface="Arial" panose="020B0604020202020204" pitchFamily="34" charset="0"/>
              </a:rPr>
              <a:t>3.2.2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094" y="705442"/>
            <a:ext cx="890444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填表說明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lvl="0" indent="-342900">
              <a:lnSpc>
                <a:spcPts val="3400"/>
              </a:lnSpc>
              <a:buFont typeface="Wingdings" panose="05000000000000000000" pitchFamily="2" charset="2"/>
              <a:buChar char="l"/>
            </a:pPr>
            <a:r>
              <a:rPr lang="zh-TW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考量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各大專校</a:t>
            </a:r>
            <a:r>
              <a:rPr lang="zh-TW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院</a:t>
            </a:r>
            <a:r>
              <a:rPr lang="zh-TW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「醫</a:t>
            </a:r>
            <a:r>
              <a:rPr lang="zh-TW" altLang="zh-TW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事類</a:t>
            </a:r>
            <a:r>
              <a:rPr lang="zh-TW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科」</a:t>
            </a:r>
            <a:r>
              <a:rPr lang="zh-TW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實習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課程涉及學生畢業條件及國考資格，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若「醫事類科」學生實習因新冠肺炎疫情嚴峻，致有部分或全部教學醫院停止實習時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，為確保該等類科學生實習品質及培養學生具備應有能力之前提下(即實習總時數及實習項目不變動)，其</a:t>
            </a:r>
            <a:r>
              <a:rPr lang="zh-TW" altLang="zh-TW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實習課程(如實體臨床授課)得以一定比率內採虛擬(線上、視訊、直播等)或其他(模擬教室、業師或臨床教師到校)等方式，替代實體臨床授課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請詳參教育部109年12月3日臺教高通字第1090169145A號函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)，而</a:t>
            </a:r>
            <a:r>
              <a:rPr lang="zh-TW" altLang="zh-TW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此等類科學生之實習人數等資訊，亦可列</a:t>
            </a:r>
            <a:r>
              <a:rPr lang="zh-TW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計</a:t>
            </a:r>
            <a:r>
              <a:rPr lang="zh-TW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2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相關表冊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共</a:t>
            </a:r>
            <a:r>
              <a:rPr lang="en-US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張</a:t>
            </a:r>
            <a:r>
              <a:rPr lang="zh-TW" altLang="en-US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2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8094"/>
              </p:ext>
            </p:extLst>
          </p:nvPr>
        </p:nvGraphicFramePr>
        <p:xfrm>
          <a:off x="49428" y="5115688"/>
          <a:ext cx="903450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4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443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表冊名稱</a:t>
                      </a:r>
                      <a:endParaRPr lang="zh-TW" altLang="en-US" sz="22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學生實習人數及時數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10-1. </a:t>
                      </a:r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學生實習之經費來源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435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10-2. </a:t>
                      </a:r>
                      <a:r>
                        <a:rPr lang="zh-TW" altLang="zh-TW" sz="22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學生實習機構及權益保障</a:t>
                      </a:r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2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 bwMode="auto">
          <a:xfrm>
            <a:off x="2552699" y="1203990"/>
            <a:ext cx="1581151" cy="4117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37750" y="226382"/>
            <a:ext cx="8806249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新生註冊率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及相關招生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情形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          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3.2.3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246" y="717110"/>
            <a:ext cx="890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填表說明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擴充</a:t>
            </a:r>
            <a:r>
              <a:rPr lang="zh-TW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新生招生</a:t>
            </a:r>
            <a:r>
              <a:rPr lang="zh-TW" altLang="zh-TW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名額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學年度以擴充「資通訊領域系所」為主；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zh-TW" sz="24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學年度以擴充</a:t>
            </a:r>
            <a:r>
              <a:rPr lang="zh-TW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「半導體、</a:t>
            </a:r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AI</a:t>
            </a:r>
            <a:r>
              <a:rPr lang="zh-TW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、機械領域系所」</a:t>
            </a:r>
            <a:r>
              <a:rPr lang="zh-TW" altLang="zh-TW" sz="24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為主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相關表冊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共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張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59044"/>
              </p:ext>
            </p:extLst>
          </p:nvPr>
        </p:nvGraphicFramePr>
        <p:xfrm>
          <a:off x="76545" y="2978068"/>
          <a:ext cx="896686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6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44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表冊名稱</a:t>
                      </a:r>
                      <a:endParaRPr lang="zh-TW" altLang="en-US" sz="24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</a:t>
                      </a:r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學系、所、學位學程核定招生名額「總量內新生註冊率」</a:t>
                      </a:r>
                      <a:endParaRPr lang="zh-TW" altLang="en-US" sz="2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24-1.</a:t>
                      </a:r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各學制核定招生名額「總量內暨境外學生新生註冊率」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24-2.</a:t>
                      </a:r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全校核定招生名額「總量內暨境外學生新生註冊率」</a:t>
                      </a:r>
                      <a:endParaRPr lang="zh-TW" altLang="en-US" sz="2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lang="en-US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25.</a:t>
                      </a:r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大學「碩士</a:t>
                      </a:r>
                      <a:r>
                        <a:rPr lang="en-US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含碩士在職</a:t>
                      </a:r>
                      <a:r>
                        <a:rPr lang="en-US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zh-TW" sz="2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班、博士班」總量內核定招生情形</a:t>
                      </a:r>
                      <a:endParaRPr lang="zh-TW" altLang="en-US" sz="2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1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27.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日間學制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畢業生通過全校性英語能力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3.2.4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65" y="2246569"/>
            <a:ext cx="90262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106.10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期首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填僅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蒐集日間學士班；</a:t>
            </a:r>
            <a:r>
              <a:rPr lang="en-US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期調整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蒐集日間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學制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學制班別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由下拉式選單填選學生隸屬學制，本選單資料取自學校填報「基本資料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學校系、所、學位學程、特殊專班、境外專班等基本資料」之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【日間學制】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【五專制專科班；日間二年制專科班；學士</a:t>
            </a:r>
            <a:r>
              <a:rPr lang="zh-TW" altLang="zh-TW" sz="20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班；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學士後第二專長學位學程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(4+X/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日間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；碩士班；博士班】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本表進修學制、碩士在職專班（含碩士暑期在職專班）等學制，</a:t>
            </a: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無須填報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407049"/>
              </p:ext>
            </p:extLst>
          </p:nvPr>
        </p:nvGraphicFramePr>
        <p:xfrm>
          <a:off x="115332" y="700063"/>
          <a:ext cx="8904448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640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4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88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58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26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26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58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581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26519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設有全校性英語能力畢業門檻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學年度日間學制畢業生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通過全校性英語能力畢業門檻類別、等級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分數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及通過人數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學年度日間學制「應屆」畢業生未通過全校性英語能力畢業門檻，且未畢業人數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1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檢測名稱（可複選）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通過全校性英語能力畢業門檻人數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中文名稱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英文名稱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等級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分數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通過標準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CEFR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等級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否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1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27.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日間學制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畢業生通過全校性英語能力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3.2.5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65" y="2320711"/>
            <a:ext cx="90262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調整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設有全校性英語能力畢業</a:t>
            </a: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門檻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為瞭解學校是否針對全體學生訂定英語能力畢業門檻，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請學校填報【是、否】針對</a:t>
            </a:r>
            <a:r>
              <a:rPr lang="en-US" altLang="zh-TW" sz="20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20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</a:t>
            </a:r>
            <a:r>
              <a:rPr lang="zh-TW" altLang="zh-TW" sz="20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日間學制</a:t>
            </a:r>
            <a:r>
              <a:rPr lang="zh-TW" altLang="zh-TW" sz="20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畢業生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設有全校性英語能力畢業門檻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；填報【否】者，後續相關欄位則無須填報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zh-TW" sz="20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達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CEFR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等級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：請填報「全校性」英語能力畢業門檻類別及等級達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CEFR</a:t>
            </a: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等級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A1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A2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B1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B2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C1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C2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；無】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。各語測分數與等級與「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CEFR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歐洲共同語文參考標準」之對照，請向各語測中心詢問或參考財團法人語言訓練測驗中心</a:t>
            </a:r>
            <a:r>
              <a:rPr lang="en-US" altLang="zh-TW" sz="2000" u="sng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https://www.lttc.ntu.edu.tw/testbyCEFR.htm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之公告資訊。</a:t>
            </a:r>
            <a:endParaRPr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016166"/>
              </p:ext>
            </p:extLst>
          </p:nvPr>
        </p:nvGraphicFramePr>
        <p:xfrm>
          <a:off x="115332" y="700063"/>
          <a:ext cx="8904448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640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6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4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42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26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26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58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2581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26519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設有全校性英語能力畢業門檻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日間學制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畢業生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通過全校性英語能力畢業門檻類別、等級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分數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及通過人數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學年度日間學制「應屆」畢業生未通過全校性英語能力畢業門檻，且未畢業人數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1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檢測名稱（可複選）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通過全校性英語能力畢業門檻人數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中文名稱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英文名稱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等級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分數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通過標準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CEFR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等級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否</a:t>
                      </a: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1331" marR="5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28.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日間學制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畢業生通過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各系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學位學程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英語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能力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3.2.6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331" y="2232681"/>
            <a:ext cx="90262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106.10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期首填僅蒐集日間學士班；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期調整蒐集日間學制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定義調整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學制班別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由下拉式選單填選學生隸屬學制，本選單資料取自學校填報「基本資料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6.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學校系、所、學位學程、特殊專班、境外專班等基本資料」之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【日間學制】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【五專制專科班；日間二年制專科班；學士</a:t>
            </a:r>
            <a:r>
              <a:rPr lang="zh-TW" altLang="zh-TW" sz="20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班；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學士後第二專長學位學程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(4+X/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日間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；碩士班；博士班】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表進修學制、碩士在職專班（含碩士暑期在職專班）等學制，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無須填報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23908"/>
              </p:ext>
            </p:extLst>
          </p:nvPr>
        </p:nvGraphicFramePr>
        <p:xfrm>
          <a:off x="115332" y="700216"/>
          <a:ext cx="8904448" cy="1625600"/>
        </p:xfrm>
        <a:graphic>
          <a:graphicData uri="http://schemas.openxmlformats.org/drawingml/2006/table">
            <a:tbl>
              <a:tblPr firstRow="1" firstCol="1" bandRow="1"/>
              <a:tblGrid>
                <a:gridCol w="313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6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73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43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45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8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28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42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086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864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0812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13885"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系所類別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設有系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學位學程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英語能力畢業門檻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學年度日間學制畢業生通過系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學位學程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英語能力畢業門檻類別、等級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分數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及通過人數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學年度日間學制應屆畢業生未通過系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學位學程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英語能力畢業門檻，且未畢業人數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8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檢測名稱（可複選）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通過英語畢業門檻人數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5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中文名稱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英文名稱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等級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分數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通過標準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CEFR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等級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49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英語類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非英語類系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否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28.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日間學制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畢業生通過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各系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學位學程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英語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能力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3.2.7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348013"/>
            <a:ext cx="9143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調整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設有系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學位學程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英語能力畢業門檻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請填報【是、否】針對</a:t>
            </a:r>
            <a:r>
              <a:rPr lang="en-US" altLang="zh-TW" sz="20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20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</a:t>
            </a:r>
            <a:r>
              <a:rPr lang="zh-TW" altLang="zh-TW" sz="20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日間學制</a:t>
            </a:r>
            <a:r>
              <a:rPr lang="zh-TW" altLang="zh-TW" sz="20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畢業生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設有各系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學位學程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英語能力畢業門檻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；填報【否】者，後續相關欄位則毋須填報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達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CEFR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等級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：請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填報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學位學程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英語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能力畢業門檻類別及等級達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CEFR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等級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A1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A2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B1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B2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C1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C2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；無】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。各語測分數與等級與「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CEFR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歐洲共同語文參考標準」之對照，請向各語測中心詢問或參考財團法人語言訓練測驗中心</a:t>
            </a:r>
            <a:r>
              <a:rPr lang="en-US" altLang="zh-TW" sz="2000" u="sng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https://www.lttc.ntu.edu.tw/testbyCEFR.htm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之公告資訊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04841"/>
              </p:ext>
            </p:extLst>
          </p:nvPr>
        </p:nvGraphicFramePr>
        <p:xfrm>
          <a:off x="115332" y="700216"/>
          <a:ext cx="8904448" cy="1625600"/>
        </p:xfrm>
        <a:graphic>
          <a:graphicData uri="http://schemas.openxmlformats.org/drawingml/2006/table">
            <a:tbl>
              <a:tblPr firstRow="1" firstCol="1" bandRow="1"/>
              <a:tblGrid>
                <a:gridCol w="313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6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73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0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43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45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8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28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42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086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864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0812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13885"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系所類別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設有系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學位學程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英語能力畢業門檻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日間學制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畢業生通過系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學位學程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英語能力畢業門檻類別、等級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分數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及通過人數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學年度日間學制應屆畢業生未通過系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學位學程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英語能力畢業門檻，且未畢業人數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8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檢測名稱（可複選）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通過英語畢業門檻人數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5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中文名稱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英文名稱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等級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分數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通過標準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達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CEFR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等級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49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英語類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非英語類系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否</a:t>
                      </a: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2968" marR="529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7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29.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學生修讀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程式設計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科技相關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課程情形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panose="02020500000000000000" pitchFamily="18" charset="-120"/>
                <a:cs typeface="Arial" panose="020B0604020202020204" pitchFamily="34" charset="0"/>
              </a:rPr>
              <a:t>3.2.8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570" y="1760530"/>
            <a:ext cx="8904448" cy="498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數位</a:t>
            </a:r>
            <a:r>
              <a:rPr lang="zh-TW" altLang="zh-TW" sz="16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科技微學程：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為擴增培育具備資通訊數位能力的跨領域人才，鼓勵學校開設數位科技相關微學程，由學校採「院內跨系所整合、跨院系所聯合、或訂為全校通識」等方式開設「校級或院級」微學程，並由學校納入相關學程或微學程之規定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規章程序應完備</a:t>
            </a:r>
            <a:r>
              <a:rPr lang="en-US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辦理，爰此，微學程課程規劃重點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如下：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學程應修課程總學分數以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8-12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學分為原則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，學程內容應包括基礎、核心、進階或應用等不同的階段，規劃具實務與前瞻性之系列課程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學程課程內容宜由領域知識教師與數位科技專長老師共同規劃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，不宜由任意拼湊現有課程組成，亦不宜讓學生任意選修若干學分就算完成微學程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微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學程課程內涵應考量產業對數位科技應用需求、非資訊領域學生屬性、課程之間連貫性等因素，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採模組方式重新設計課程內涵，並強調數位科技與領域及強調跨域溝通合作能力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另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建議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以應用主題的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Capstone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總整性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專題</a:t>
            </a:r>
            <a:r>
              <a:rPr lang="en-US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6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課程，作為微學程進階或應用課程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，以利該微學程涵蓋數位科技、領域知識、產業應用等面向</a:t>
            </a:r>
            <a:r>
              <a:rPr lang="zh-TW" altLang="zh-TW" sz="16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4400" lvl="1" indent="-284400" algn="just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有關數位科技微學程之意涵，請參閱教育部公布「大專校院非資通訊系所開設「數位科技微學</a:t>
            </a:r>
            <a:r>
              <a:rPr lang="zh-TW" altLang="zh-TW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程」</a:t>
            </a:r>
            <a:r>
              <a:rPr lang="zh-TW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指引</a:t>
            </a:r>
            <a:r>
              <a:rPr lang="en-US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(Guideline)</a:t>
            </a:r>
            <a:r>
              <a:rPr lang="zh-TW" altLang="zh-TW" sz="16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辦理」</a:t>
            </a:r>
            <a:r>
              <a:rPr lang="zh-TW" altLang="zh-TW" sz="16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6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91456"/>
              </p:ext>
            </p:extLst>
          </p:nvPr>
        </p:nvGraphicFramePr>
        <p:xfrm>
          <a:off x="139916" y="741406"/>
          <a:ext cx="8896989" cy="994410"/>
        </p:xfrm>
        <a:graphic>
          <a:graphicData uri="http://schemas.openxmlformats.org/drawingml/2006/table">
            <a:tbl>
              <a:tblPr firstRow="1" firstCol="1" bandRow="1"/>
              <a:tblGrid>
                <a:gridCol w="263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6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66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688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56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系所類別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正式學籍之在學學生總人數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正式學籍在學學生曾經修讀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程式設計課程學生人數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數位科技微學程學生人數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匯入本期學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在學學生人數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增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8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29.</a:t>
            </a:r>
            <a:r>
              <a:rPr lang="zh-TW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學生修讀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程式設計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科技相關</a:t>
            </a: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課程情形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.2.9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9916" y="1910513"/>
            <a:ext cx="88969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數位科技微學程學生</a:t>
            </a: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學校填報每年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日、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各系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所、學位學程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正式學籍在學學生人數中【</a:t>
            </a:r>
            <a:r>
              <a:rPr lang="zh-TW" altLang="zh-TW" sz="2000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曾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</a:t>
            </a:r>
            <a:r>
              <a:rPr lang="zh-TW" altLang="zh-TW" sz="2000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讀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數位科技微學程之人數】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包含正在修讀者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，請以「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」進行統計，且其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人數應</a:t>
            </a:r>
            <a:r>
              <a:rPr lang="zh-TW" altLang="zh-TW" sz="20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不得大於</a:t>
            </a:r>
            <a:r>
              <a:rPr lang="zh-TW" altLang="zh-TW" sz="2000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【正式學籍之在學學生總人數</a:t>
            </a:r>
            <a:r>
              <a:rPr lang="zh-TW" altLang="zh-TW" sz="2000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若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同一學生，在學期間曾修讀「多個」數位科技微學程者，仍請以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人計算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若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學生僅修讀數位科技微學程之「部份課程」，但未完成該微學程之「全部」應修課程學分者，仍請視其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為【曾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修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讀數位科技微學程學生人數】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84814"/>
              </p:ext>
            </p:extLst>
          </p:nvPr>
        </p:nvGraphicFramePr>
        <p:xfrm>
          <a:off x="139916" y="741406"/>
          <a:ext cx="8896989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263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36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6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6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66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688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56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系所類別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正式學籍之在學學生總人數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正式學籍在學學生曾經修讀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8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程式設計課程學生人數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數位科技微學程學生人數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資訊類</a:t>
                      </a:r>
                    </a:p>
                    <a:p>
                      <a:pPr indent="10985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非資訊類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匯入本期學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在學學生人數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8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增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8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33.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學生懷孕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含育有子女者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輔導協助情形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(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.2.10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380" y="2658079"/>
            <a:ext cx="88969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依據「性別平等教育法及學生懷孕受教權維護及輔導協助要點」規定，學校應積極維護懷孕學生之受教權，並提供必要之協助，於每學年末將學生懷孕事件之處理概況回報教育部，爰此，本表蒐集學校每學年度學生懷孕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含育有子女者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輔導協助情形，請各校填報學生因「懷孕、曾懷孕、育有子女、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以及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因配偶或伴侶懷孕、曾懷孕，而有受教權維護及輔導協助需求之學生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」時，接受【校內輔導協助人數】或經【轉介校外社會福利資源輔導協助人數】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學生同時接受前揭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類輔導協助，可按接受輔導類別分別列計人數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09968"/>
              </p:ext>
            </p:extLst>
          </p:nvPr>
        </p:nvGraphicFramePr>
        <p:xfrm>
          <a:off x="74142" y="724926"/>
          <a:ext cx="8946294" cy="2034749"/>
        </p:xfrm>
        <a:graphic>
          <a:graphicData uri="http://schemas.openxmlformats.org/drawingml/2006/table">
            <a:tbl>
              <a:tblPr firstRow="1" firstCol="1" bandRow="1"/>
              <a:tblGrid>
                <a:gridCol w="535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7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51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03475">
                <a:tc row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輔導身分別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學生懷孕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含育有子女者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HK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輔導協助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zh-HK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內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輔導協助人數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轉介校外社會福利資源</a:t>
                      </a:r>
                      <a:r>
                        <a:rPr kumimoji="0" lang="zh-HK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輔導協助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人數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未滿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未滿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475">
                <a:tc rowSpan="4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懷孕學生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曾懷孕之學生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育有子女之學生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04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因配偶或伴侶懷孕、曾懷孕，而有受教權維護及輔導協助需求之學生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8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2" y="14414"/>
            <a:ext cx="6096000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1.1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校庫定位</a:t>
            </a:r>
            <a:endParaRPr lang="zh-TW" altLang="en-US" sz="4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59306" y="886557"/>
            <a:ext cx="8131621" cy="5406860"/>
            <a:chOff x="459306" y="1232548"/>
            <a:chExt cx="8131621" cy="5406860"/>
          </a:xfrm>
        </p:grpSpPr>
        <p:sp>
          <p:nvSpPr>
            <p:cNvPr id="13" name="文字方塊 12"/>
            <p:cNvSpPr txBox="1"/>
            <p:nvPr/>
          </p:nvSpPr>
          <p:spPr>
            <a:xfrm>
              <a:off x="459306" y="3165851"/>
              <a:ext cx="1512168" cy="523220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教育部及</a:t>
              </a: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各相關應用單位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67635" y="5041292"/>
              <a:ext cx="1503839" cy="52322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制定定義</a:t>
              </a: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TW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提出需求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103602" y="2967443"/>
              <a:ext cx="487325" cy="267765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TW" sz="14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各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大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學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校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院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6" name="文字方塊 18"/>
            <p:cNvSpPr txBox="1">
              <a:spLocks noChangeArrowheads="1"/>
            </p:cNvSpPr>
            <p:nvPr/>
          </p:nvSpPr>
          <p:spPr bwMode="auto">
            <a:xfrm>
              <a:off x="3006891" y="1232548"/>
              <a:ext cx="4218316" cy="36933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18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校庫網址</a:t>
              </a:r>
              <a:r>
                <a:rPr lang="en-US" altLang="zh-TW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:</a:t>
              </a:r>
              <a:r>
                <a:rPr lang="zh-TW" altLang="en-US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https://hedb.</a:t>
              </a:r>
              <a:r>
                <a:rPr lang="en-US" altLang="zh-TW" sz="1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moe</a:t>
              </a:r>
              <a:r>
                <a:rPr lang="en-US" altLang="zh-TW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軟正黑體" panose="020B0604030504040204" pitchFamily="34" charset="-120"/>
                  <a:cs typeface="Arial" panose="020B0604020202020204" pitchFamily="34" charset="0"/>
                </a:rPr>
                <a:t>.edu.tw/</a:t>
              </a:r>
              <a:endPara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向右箭號 16"/>
            <p:cNvSpPr/>
            <p:nvPr/>
          </p:nvSpPr>
          <p:spPr>
            <a:xfrm rot="10800000">
              <a:off x="2147990" y="3183905"/>
              <a:ext cx="1235075" cy="56673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8" name="向右箭號 17"/>
            <p:cNvSpPr/>
            <p:nvPr/>
          </p:nvSpPr>
          <p:spPr>
            <a:xfrm rot="10800000" flipH="1">
              <a:off x="2170818" y="5041292"/>
              <a:ext cx="1333780" cy="56673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9" name="向右箭號 18"/>
            <p:cNvSpPr/>
            <p:nvPr/>
          </p:nvSpPr>
          <p:spPr>
            <a:xfrm rot="5400000">
              <a:off x="512270" y="4076416"/>
              <a:ext cx="1235075" cy="56673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0" name="文字方塊 40"/>
            <p:cNvSpPr txBox="1">
              <a:spLocks noChangeArrowheads="1"/>
            </p:cNvSpPr>
            <p:nvPr/>
          </p:nvSpPr>
          <p:spPr bwMode="auto">
            <a:xfrm>
              <a:off x="2370958" y="2730808"/>
              <a:ext cx="13684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協助各校與</a:t>
              </a:r>
              <a:endParaRPr lang="en-US" altLang="zh-TW" sz="1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部內聯繫</a:t>
              </a:r>
            </a:p>
          </p:txBody>
        </p:sp>
        <p:sp>
          <p:nvSpPr>
            <p:cNvPr id="21" name="文字方塊 41"/>
            <p:cNvSpPr txBox="1">
              <a:spLocks noChangeArrowheads="1"/>
            </p:cNvSpPr>
            <p:nvPr/>
          </p:nvSpPr>
          <p:spPr bwMode="auto">
            <a:xfrm>
              <a:off x="2313543" y="4550727"/>
              <a:ext cx="13684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校庫作業小組</a:t>
              </a:r>
              <a:endParaRPr lang="en-US" altLang="zh-TW" sz="1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編製手冊</a:t>
              </a:r>
            </a:p>
          </p:txBody>
        </p:sp>
        <p:sp>
          <p:nvSpPr>
            <p:cNvPr id="22" name="向右箭號 21"/>
            <p:cNvSpPr/>
            <p:nvPr/>
          </p:nvSpPr>
          <p:spPr>
            <a:xfrm rot="10800000">
              <a:off x="6727500" y="3198910"/>
              <a:ext cx="1235075" cy="56673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6727500" y="5014495"/>
              <a:ext cx="1235075" cy="56673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4" name="文字方塊 17"/>
            <p:cNvSpPr txBox="1">
              <a:spLocks noChangeArrowheads="1"/>
            </p:cNvSpPr>
            <p:nvPr/>
          </p:nvSpPr>
          <p:spPr bwMode="auto">
            <a:xfrm>
              <a:off x="6795955" y="2670864"/>
              <a:ext cx="136683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洽詢相關問題</a:t>
              </a:r>
              <a:endParaRPr lang="en-US" altLang="zh-TW" sz="1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與提出建議</a:t>
              </a:r>
            </a:p>
          </p:txBody>
        </p:sp>
        <p:sp>
          <p:nvSpPr>
            <p:cNvPr id="25" name="文字方塊 39"/>
            <p:cNvSpPr txBox="1">
              <a:spLocks noChangeArrowheads="1"/>
            </p:cNvSpPr>
            <p:nvPr/>
          </p:nvSpPr>
          <p:spPr bwMode="auto">
            <a:xfrm>
              <a:off x="6776783" y="4568065"/>
              <a:ext cx="13684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提供各校作為</a:t>
              </a:r>
              <a:endParaRPr lang="en-US" altLang="zh-TW" sz="14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1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填報基準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604953" y="1689477"/>
              <a:ext cx="3022192" cy="4949931"/>
              <a:chOff x="3613191" y="1574145"/>
              <a:chExt cx="3022192" cy="4949931"/>
            </a:xfrm>
          </p:grpSpPr>
          <p:grpSp>
            <p:nvGrpSpPr>
              <p:cNvPr id="5" name="群組 1"/>
              <p:cNvGrpSpPr>
                <a:grpSpLocks/>
              </p:cNvGrpSpPr>
              <p:nvPr/>
            </p:nvGrpSpPr>
            <p:grpSpPr bwMode="auto">
              <a:xfrm>
                <a:off x="3613191" y="1574145"/>
                <a:ext cx="3022192" cy="4949931"/>
                <a:chOff x="3652425" y="1947499"/>
                <a:chExt cx="2575751" cy="4275110"/>
              </a:xfrm>
            </p:grpSpPr>
            <p:sp>
              <p:nvSpPr>
                <p:cNvPr id="6" name="文字方塊 3"/>
                <p:cNvSpPr txBox="1">
                  <a:spLocks noChangeArrowheads="1"/>
                </p:cNvSpPr>
                <p:nvPr/>
              </p:nvSpPr>
              <p:spPr bwMode="auto">
                <a:xfrm>
                  <a:off x="3718063" y="3740357"/>
                  <a:ext cx="2398408" cy="265818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400" b="1" dirty="0">
                      <a:solidFill>
                        <a:srgbClr val="000000"/>
                      </a:solidFill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 大學校院校務資料庫作業小組</a:t>
                  </a:r>
                </a:p>
              </p:txBody>
            </p:sp>
            <p:sp>
              <p:nvSpPr>
                <p:cNvPr id="7" name="圓角矩形 6"/>
                <p:cNvSpPr/>
                <p:nvPr/>
              </p:nvSpPr>
              <p:spPr>
                <a:xfrm>
                  <a:off x="3652425" y="1947499"/>
                  <a:ext cx="2575751" cy="4275110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defRPr/>
                  </a:pPr>
                  <a:endParaRPr lang="zh-TW" altLang="en-US" sz="1400" b="1" smtClean="0">
                    <a:solidFill>
                      <a:srgbClr val="FFFFFF"/>
                    </a:solidFill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" name="文字方塊 42"/>
                <p:cNvSpPr txBox="1">
                  <a:spLocks noChangeArrowheads="1"/>
                </p:cNvSpPr>
                <p:nvPr/>
              </p:nvSpPr>
              <p:spPr bwMode="auto">
                <a:xfrm>
                  <a:off x="4134261" y="5832943"/>
                  <a:ext cx="1646216" cy="265818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zh-TW" altLang="en-US" sz="1400" b="1" dirty="0">
                      <a:solidFill>
                        <a:srgbClr val="000000"/>
                      </a:solidFill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            填表手冊</a:t>
                  </a:r>
                </a:p>
              </p:txBody>
            </p:sp>
          </p:grp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05" t="7990" r="26025" b="20255"/>
              <a:stretch>
                <a:fillRect/>
              </a:stretch>
            </p:blipFill>
            <p:spPr bwMode="auto">
              <a:xfrm>
                <a:off x="3717232" y="1801149"/>
                <a:ext cx="2814110" cy="178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693" y="4130778"/>
              <a:ext cx="1425228" cy="200089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200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33.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學生懷孕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含育有子女者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輔導協助情形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(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.2.11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380" y="2938164"/>
            <a:ext cx="8896989" cy="400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</a:t>
            </a:r>
            <a:r>
              <a:rPr lang="zh-TW" alt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身分別</a:t>
            </a:r>
            <a:r>
              <a:rPr lang="zh-TW" alt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新增：</a:t>
            </a:r>
            <a:endParaRPr lang="en-US" altLang="zh-TW" sz="17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因配偶或伴侶懷孕、曾懷孕，而有受教權維護及輔導協助需求之學生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系統填表代號：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3)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17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係指【男、女】學生因其配偶或伴侶懷孕、曾懷孕，而有受教權維護及輔導協助需求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配合學生懷孕受教權維護及輔導協助要點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23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日修正發布，增列該要點適用學生包括「因配偶或伴侶懷孕、曾懷孕，而有受教權維護及輔導協助需求之學生」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 </a:t>
            </a:r>
            <a:r>
              <a:rPr lang="zh-TW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7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000" lvl="1" indent="-342900" algn="just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倘若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學校學生為前揭對象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懷孕、曾懷孕、育有子女、</a:t>
            </a:r>
            <a:r>
              <a:rPr lang="zh-TW" altLang="zh-TW" sz="17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以及</a:t>
            </a:r>
            <a:r>
              <a:rPr lang="zh-TW" altLang="zh-TW" sz="17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因配偶或伴侶懷孕、曾懷孕，而有受教權維護及輔導協助需求之學生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同時受「校</a:t>
            </a:r>
            <a:r>
              <a:rPr lang="zh-HK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輔導協助」及「轉介校外社會福利資源</a:t>
            </a:r>
            <a:r>
              <a:rPr lang="zh-HK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輔導協助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」者，</a:t>
            </a:r>
            <a:r>
              <a:rPr lang="zh-TW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請分別於【校</a:t>
            </a:r>
            <a:r>
              <a:rPr lang="zh-HK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</a:t>
            </a:r>
            <a:r>
              <a:rPr lang="zh-TW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輔導協助人數】</a:t>
            </a:r>
            <a:r>
              <a:rPr lang="zh-HK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zh-TW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【轉介校外社會福利資源</a:t>
            </a:r>
            <a:r>
              <a:rPr lang="zh-HK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輔導協助</a:t>
            </a:r>
            <a:r>
              <a:rPr lang="zh-TW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人數】各列計</a:t>
            </a:r>
            <a:r>
              <a:rPr lang="en-US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人數，並以學生該學年度第</a:t>
            </a:r>
            <a:r>
              <a:rPr lang="en-US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次接受「輔導身分別」進行填報。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90654"/>
              </p:ext>
            </p:extLst>
          </p:nvPr>
        </p:nvGraphicFramePr>
        <p:xfrm>
          <a:off x="74142" y="724931"/>
          <a:ext cx="8946294" cy="2199502"/>
        </p:xfrm>
        <a:graphic>
          <a:graphicData uri="http://schemas.openxmlformats.org/drawingml/2006/table">
            <a:tbl>
              <a:tblPr firstRow="1" firstCol="1" bandRow="1"/>
              <a:tblGrid>
                <a:gridCol w="535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7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51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571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83764">
                <a:tc row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輔導身分別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學生懷孕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含育有子女者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HK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輔導協助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9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zh-HK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內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輔導協助人數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轉介校外社會福利資源</a:t>
                      </a:r>
                      <a:r>
                        <a:rPr kumimoji="0" lang="zh-HK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輔導協助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人數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未滿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未滿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851">
                <a:tc rowSpan="4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懷孕學生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曾懷孕之學生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88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育有子女之學生</a:t>
                      </a: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65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因配偶或伴侶懷孕、曾懷孕，而有受教權維護及輔導協助需求之學生</a:t>
                      </a:r>
                    </a:p>
                  </a:txBody>
                  <a:tcPr marL="62317" marR="623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17" marR="623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33.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學生懷孕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含育有子女者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輔導協助情形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(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.2.12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91978"/>
            <a:ext cx="9141597" cy="427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zh-TW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範例：</a:t>
            </a:r>
            <a:r>
              <a:rPr lang="en-US" altLang="zh-TW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altLang="zh-TW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QQ</a:t>
            </a:r>
            <a:r>
              <a:rPr lang="zh-TW" altLang="zh-TW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</a:t>
            </a:r>
            <a:r>
              <a:rPr lang="zh-TW" altLang="zh-TW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en-US" altLang="zh-TW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</a:t>
            </a:r>
            <a:r>
              <a:rPr lang="zh-TW" altLang="zh-TW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男學生」就讀日間碩士班，</a:t>
            </a:r>
            <a:r>
              <a:rPr lang="zh-TW" altLang="zh-TW" sz="15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民國出生年為</a:t>
            </a:r>
            <a:r>
              <a:rPr lang="en-US" altLang="zh-TW" sz="15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81</a:t>
            </a:r>
            <a:r>
              <a:rPr lang="zh-TW" altLang="zh-TW" sz="15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zh-TW" altLang="zh-TW" sz="1500" b="1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15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其</a:t>
            </a:r>
            <a:r>
              <a:rPr lang="zh-TW" altLang="zh-TW" sz="1500" b="1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配偶</a:t>
            </a:r>
            <a:r>
              <a:rPr lang="zh-TW" altLang="zh-TW" sz="15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懷孕中</a:t>
            </a:r>
            <a:r>
              <a:rPr lang="zh-TW" altLang="zh-TW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致</a:t>
            </a:r>
            <a:r>
              <a:rPr lang="en-US" altLang="zh-TW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</a:t>
            </a:r>
            <a:r>
              <a:rPr lang="zh-TW" altLang="zh-TW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男有受教權維護及輔導協助需求而向學校尋求協助：</a:t>
            </a:r>
          </a:p>
          <a:p>
            <a:pPr marL="540000" lvl="1" indent="-34290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次：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(109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學年度第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500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因配偶懷孕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而有經濟補助需求，由學校轉介「衛生福利部『社會安全網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─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關懷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起來』線上求助平臺」轉介至校外社會福利資源給予經濟協助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endParaRPr lang="en-US" altLang="zh-TW" sz="15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0000" lvl="1" indent="-34290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次：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03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(109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學年度第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500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因配偶懷孕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與醫療協助需求，由學校轉介校外社會福利機構輔助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endParaRPr lang="en-US" altLang="zh-TW" sz="15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0000" lvl="1" indent="-342900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第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次：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05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(109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學年度第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r>
              <a:rPr lang="en-US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500" u="heavy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因配偶懷孕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與心理諮商，由學校轉介校外社會福利機構輔助。</a:t>
            </a:r>
          </a:p>
          <a:p>
            <a:pPr marL="540000" indent="-342000">
              <a:lnSpc>
                <a:spcPts val="2400"/>
              </a:lnSpc>
            </a:pP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→</a:t>
            </a:r>
            <a:r>
              <a:rPr lang="zh-TW" altLang="zh-TW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故</a:t>
            </a:r>
            <a:r>
              <a:rPr lang="en-US" altLang="zh-TW" sz="15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zh-TW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期填報前一</a:t>
            </a:r>
            <a:r>
              <a:rPr lang="en-US" altLang="zh-TW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(109)</a:t>
            </a:r>
            <a:r>
              <a:rPr lang="zh-TW" altLang="zh-TW" sz="15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學年度提供校內輔導協助之計算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15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由於</a:t>
            </a:r>
            <a:r>
              <a:rPr lang="en-US" altLang="zh-TW" sz="15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</a:t>
            </a:r>
            <a:r>
              <a:rPr lang="zh-TW" altLang="zh-TW" sz="15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男學生</a:t>
            </a:r>
            <a:r>
              <a:rPr lang="en-US" altLang="zh-TW" sz="15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15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學年度間接受轉介校外社會福利資源輔導協助次數</a:t>
            </a:r>
            <a:r>
              <a:rPr lang="zh-TW" altLang="zh-TW" sz="15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lang="en-US" altLang="zh-TW" sz="15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15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次</a:t>
            </a:r>
            <a:r>
              <a:rPr lang="zh-TW" altLang="zh-TW" sz="15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15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本表【轉介校外社會福利資源輔導協助人數】請填報為【</a:t>
            </a:r>
            <a:r>
              <a:rPr lang="en-US" altLang="zh-TW" sz="15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15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人數】，其「年齡」計算則以</a:t>
            </a:r>
            <a:r>
              <a:rPr lang="en-US" altLang="zh-TW" sz="15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109</a:t>
            </a:r>
            <a:r>
              <a:rPr lang="zh-TW" altLang="zh-TW" sz="15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</a:t>
            </a:r>
            <a:r>
              <a:rPr lang="en-US" altLang="zh-TW" sz="15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-81</a:t>
            </a:r>
            <a:r>
              <a:rPr lang="zh-TW" altLang="zh-TW" sz="15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年＝</a:t>
            </a:r>
            <a:r>
              <a:rPr lang="en-US" altLang="zh-TW" sz="15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28</a:t>
            </a:r>
            <a:r>
              <a:rPr lang="zh-TW" altLang="zh-TW" sz="15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</a:t>
            </a:r>
            <a:r>
              <a:rPr lang="zh-TW" altLang="zh-TW" sz="15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，故請填報</a:t>
            </a:r>
            <a:r>
              <a:rPr lang="en-US" altLang="zh-TW" sz="15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</a:t>
            </a:r>
            <a:r>
              <a:rPr lang="zh-TW" altLang="zh-TW" sz="15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男學生為【</a:t>
            </a:r>
            <a:r>
              <a:rPr lang="en-US" altLang="zh-TW" sz="15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</a:t>
            </a:r>
            <a:r>
              <a:rPr lang="zh-TW" altLang="zh-TW" sz="15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</a:t>
            </a:r>
            <a:r>
              <a:rPr lang="en-US" altLang="zh-TW" sz="15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5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含</a:t>
            </a:r>
            <a:r>
              <a:rPr lang="en-US" altLang="zh-TW" sz="15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5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以上】者。</a:t>
            </a:r>
          </a:p>
          <a:p>
            <a:pPr marL="342900" indent="-342900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綜上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QQ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依據前揭範例，</a:t>
            </a:r>
            <a:r>
              <a:rPr lang="en-US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期填報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前一</a:t>
            </a:r>
            <a:r>
              <a:rPr lang="en-US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(109)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</a:t>
            </a:r>
            <a:r>
              <a:rPr lang="en-US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男學生轉介輔導之首次理由為「因配偶或伴侶懷孕、曾懷孕，而有受教權維護及輔導協助需求之學生」，後續雖因配偶懷孕再次接受學校轉介協助，故此</a:t>
            </a:r>
            <a:r>
              <a:rPr lang="zh-TW" altLang="zh-TW" sz="15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範例填報歸類方式</a:t>
            </a:r>
            <a:r>
              <a:rPr lang="zh-TW" altLang="zh-TW" sz="15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如下：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03806"/>
              </p:ext>
            </p:extLst>
          </p:nvPr>
        </p:nvGraphicFramePr>
        <p:xfrm>
          <a:off x="501677" y="4942696"/>
          <a:ext cx="8131574" cy="1482810"/>
        </p:xfrm>
        <a:graphic>
          <a:graphicData uri="http://schemas.openxmlformats.org/drawingml/2006/table">
            <a:tbl>
              <a:tblPr firstRow="1" firstCol="1" bandRow="1"/>
              <a:tblGrid>
                <a:gridCol w="750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6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6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4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4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46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46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0270">
                <a:tc rowSpan="3"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學制班別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輔導身分別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轉介校外社會福利資源輔導協助人數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2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未滿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歲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</a:t>
                      </a: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2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811">
                <a:tc>
                  <a:txBody>
                    <a:bodyPr/>
                    <a:lstStyle/>
                    <a:p>
                      <a:pPr marL="0"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endParaRPr lang="zh-TW" sz="1400" b="0" kern="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日間碩士班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因配偶或伴侶懷孕、曾懷孕，而有受教權維護及輔導協助需求之學生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男學生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746125" algn="l"/>
                          <a:tab pos="835660" algn="l"/>
                          <a:tab pos="1106170" algn="l"/>
                          <a:tab pos="1196975" algn="l"/>
                          <a:tab pos="1377315" algn="l"/>
                          <a:tab pos="1467485" algn="l"/>
                          <a:tab pos="1557020" algn="l"/>
                          <a:tab pos="164719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4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043" y="1609285"/>
            <a:ext cx="8814487" cy="4989223"/>
          </a:xfrm>
          <a:noFill/>
          <a:ln w="28575">
            <a:noFill/>
          </a:ln>
        </p:spPr>
        <p:txBody>
          <a:bodyPr/>
          <a:lstStyle/>
          <a:p>
            <a:pPr marL="0" indent="0">
              <a:buClrTx/>
              <a:buSzPct val="100000"/>
              <a:buNone/>
            </a:pP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>
              <a:buClrTx/>
              <a:buSzPct val="100000"/>
              <a:buNone/>
            </a:pPr>
            <a:endParaRPr lang="ko-KR" altLang="en-US" sz="3600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20"/>
          <p:cNvSpPr txBox="1">
            <a:spLocks noChangeArrowheads="1"/>
          </p:cNvSpPr>
          <p:nvPr/>
        </p:nvSpPr>
        <p:spPr bwMode="auto">
          <a:xfrm>
            <a:off x="2688801" y="694993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個資安全維護措施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文字方塊 13"/>
          <p:cNvSpPr txBox="1">
            <a:spLocks noChangeArrowheads="1"/>
          </p:cNvSpPr>
          <p:nvPr/>
        </p:nvSpPr>
        <p:spPr bwMode="auto">
          <a:xfrm>
            <a:off x="420556" y="1177314"/>
            <a:ext cx="82391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latinLnBrk="1">
              <a:lnSpc>
                <a:spcPts val="28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l"/>
              <a:defRPr/>
            </a:pPr>
            <a:r>
              <a:rPr lang="en-US" altLang="zh-TW" sz="20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105.10</a:t>
            </a:r>
            <a:r>
              <a:rPr lang="zh-TW" altLang="en-US" sz="20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期起增蒐教師「身分識別號」</a:t>
            </a:r>
            <a:r>
              <a:rPr lang="zh-TW" altLang="en-US" sz="2000" dirty="0" smtClean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欄位，</a:t>
            </a:r>
            <a:r>
              <a:rPr kumimoji="0" lang="zh-TW" altLang="zh-TW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符合個人資料保護法規定，並</a:t>
            </a:r>
            <a:r>
              <a:rPr kumimoji="0" lang="zh-TW" altLang="zh-TW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確保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教師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「身分識別號」資料</a:t>
            </a:r>
            <a:r>
              <a:rPr kumimoji="0" lang="zh-TW" altLang="zh-TW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安全性，請學校務必指派</a:t>
            </a:r>
            <a:r>
              <a:rPr kumimoji="0" lang="en-US" altLang="zh-TW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kumimoji="0" lang="zh-TW" altLang="zh-TW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位專責人員</a:t>
            </a:r>
            <a:r>
              <a:rPr kumimoji="0" lang="zh-TW" altLang="zh-TW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負責蒐集資料與填報該表冊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33251"/>
              </p:ext>
            </p:extLst>
          </p:nvPr>
        </p:nvGraphicFramePr>
        <p:xfrm>
          <a:off x="1547664" y="2570659"/>
          <a:ext cx="7010400" cy="7350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出生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年月日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識別號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主聘單位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聘書職級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41578"/>
              </p:ext>
            </p:extLst>
          </p:nvPr>
        </p:nvGraphicFramePr>
        <p:xfrm>
          <a:off x="1594048" y="4210216"/>
          <a:ext cx="7010400" cy="7350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出生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年月日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識別號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主聘單位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聘書職級</a:t>
                      </a:r>
                      <a:endParaRPr lang="zh-TW" altLang="en-US" sz="200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2" marR="91432" marT="45703" marB="4570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2047"/>
            <a:ext cx="876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" y="3971769"/>
            <a:ext cx="876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32"/>
          <p:cNvSpPr txBox="1">
            <a:spLocks noChangeArrowheads="1"/>
          </p:cNvSpPr>
          <p:nvPr/>
        </p:nvSpPr>
        <p:spPr bwMode="auto">
          <a:xfrm>
            <a:off x="8460432" y="2463564"/>
            <a:ext cx="76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678843">
                    <a:lumMod val="50000"/>
                  </a:srgbClr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…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78843">
                  <a:lumMod val="50000"/>
                </a:srgbClr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文字方塊 32"/>
          <p:cNvSpPr txBox="1">
            <a:spLocks noChangeArrowheads="1"/>
          </p:cNvSpPr>
          <p:nvPr/>
        </p:nvSpPr>
        <p:spPr bwMode="auto">
          <a:xfrm>
            <a:off x="8487345" y="4103128"/>
            <a:ext cx="76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678843">
                    <a:lumMod val="50000"/>
                  </a:srgbClr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…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78843">
                  <a:lumMod val="50000"/>
                </a:srgbClr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文字方塊 19"/>
          <p:cNvSpPr txBox="1">
            <a:spLocks noChangeArrowheads="1"/>
          </p:cNvSpPr>
          <p:nvPr/>
        </p:nvSpPr>
        <p:spPr bwMode="auto">
          <a:xfrm>
            <a:off x="373609" y="3302010"/>
            <a:ext cx="1462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指定專員</a:t>
            </a:r>
          </a:p>
        </p:txBody>
      </p:sp>
      <p:sp>
        <p:nvSpPr>
          <p:cNvPr id="16" name="文字方塊 23"/>
          <p:cNvSpPr txBox="1">
            <a:spLocks noChangeArrowheads="1"/>
          </p:cNvSpPr>
          <p:nvPr/>
        </p:nvSpPr>
        <p:spPr bwMode="auto">
          <a:xfrm>
            <a:off x="395536" y="4930165"/>
            <a:ext cx="13398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非指定人員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例如總承辦人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文字方塊 19"/>
          <p:cNvSpPr txBox="1">
            <a:spLocks noChangeArrowheads="1"/>
          </p:cNvSpPr>
          <p:nvPr/>
        </p:nvSpPr>
        <p:spPr bwMode="auto">
          <a:xfrm>
            <a:off x="388800" y="5425917"/>
            <a:ext cx="32083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僅具瀏覽功能，無編輯權限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zh-TW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文字方塊 19"/>
          <p:cNvSpPr txBox="1">
            <a:spLocks noChangeArrowheads="1"/>
          </p:cNvSpPr>
          <p:nvPr/>
        </p:nvSpPr>
        <p:spPr bwMode="auto">
          <a:xfrm>
            <a:off x="399182" y="3592867"/>
            <a:ext cx="266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具編輯與瀏覽功能權限</a:t>
            </a:r>
            <a:r>
              <a:rPr kumimoji="0" lang="en-US" altLang="zh-TW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kumimoji="0" lang="zh-TW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V="1">
            <a:off x="3004903" y="4237058"/>
            <a:ext cx="1362075" cy="7080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V="1">
            <a:off x="4421061" y="4234931"/>
            <a:ext cx="1362075" cy="7080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 flipV="1">
            <a:off x="3000141" y="4237573"/>
            <a:ext cx="1366837" cy="6873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 flipV="1">
            <a:off x="4421061" y="4237573"/>
            <a:ext cx="1366837" cy="6873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34"/>
          <p:cNvSpPr txBox="1">
            <a:spLocks noChangeArrowheads="1"/>
          </p:cNvSpPr>
          <p:nvPr/>
        </p:nvSpPr>
        <p:spPr bwMode="auto">
          <a:xfrm>
            <a:off x="1881659" y="4941515"/>
            <a:ext cx="74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唯讀</a:t>
            </a:r>
          </a:p>
        </p:txBody>
      </p:sp>
      <p:sp>
        <p:nvSpPr>
          <p:cNvPr id="24" name="文字方塊 34"/>
          <p:cNvSpPr txBox="1">
            <a:spLocks noChangeArrowheads="1"/>
          </p:cNvSpPr>
          <p:nvPr/>
        </p:nvSpPr>
        <p:spPr bwMode="auto">
          <a:xfrm>
            <a:off x="6247854" y="4924459"/>
            <a:ext cx="74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唯讀</a:t>
            </a:r>
          </a:p>
        </p:txBody>
      </p:sp>
      <p:sp>
        <p:nvSpPr>
          <p:cNvPr id="25" name="文字方塊 34"/>
          <p:cNvSpPr txBox="1">
            <a:spLocks noChangeArrowheads="1"/>
          </p:cNvSpPr>
          <p:nvPr/>
        </p:nvSpPr>
        <p:spPr bwMode="auto">
          <a:xfrm>
            <a:off x="7611216" y="4916315"/>
            <a:ext cx="74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唯讀</a:t>
            </a:r>
          </a:p>
        </p:txBody>
      </p:sp>
      <p:sp>
        <p:nvSpPr>
          <p:cNvPr id="26" name="文字方塊 30"/>
          <p:cNvSpPr txBox="1">
            <a:spLocks noChangeArrowheads="1"/>
          </p:cNvSpPr>
          <p:nvPr/>
        </p:nvSpPr>
        <p:spPr bwMode="auto">
          <a:xfrm>
            <a:off x="3059832" y="4916315"/>
            <a:ext cx="1352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無法瀏覽此欄位</a:t>
            </a:r>
          </a:p>
        </p:txBody>
      </p:sp>
      <p:sp>
        <p:nvSpPr>
          <p:cNvPr id="27" name="文字方塊 30"/>
          <p:cNvSpPr txBox="1">
            <a:spLocks noChangeArrowheads="1"/>
          </p:cNvSpPr>
          <p:nvPr/>
        </p:nvSpPr>
        <p:spPr bwMode="auto">
          <a:xfrm>
            <a:off x="4509498" y="4924459"/>
            <a:ext cx="1352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無法瀏覽此欄位</a:t>
            </a: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0420" y="213646"/>
            <a:ext cx="8686800" cy="609600"/>
          </a:xfrm>
        </p:spPr>
        <p:txBody>
          <a:bodyPr anchor="t"/>
          <a:lstStyle/>
          <a:p>
            <a:pPr>
              <a:defRPr/>
            </a:pP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教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兼任</a:t>
            </a:r>
            <a:r>
              <a:rPr lang="zh-TW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     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3.2.13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219195"/>
            <a:ext cx="8317610" cy="5066271"/>
          </a:xfrm>
          <a:noFill/>
          <a:ln w="28575">
            <a:noFill/>
          </a:ln>
        </p:spPr>
        <p:txBody>
          <a:bodyPr/>
          <a:lstStyle/>
          <a:p>
            <a:pPr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1】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資料填報，由學校指定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位專責人員以公務電腦</a:t>
            </a:r>
            <a:r>
              <a:rPr lang="zh-TW" alt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指定</a:t>
            </a:r>
            <a:r>
              <a:rPr lang="en-US" altLang="zh-TW" sz="2000" u="sng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lang="zh-TW" altLang="en-US" sz="2000" u="sng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與指定</a:t>
            </a:r>
            <a:r>
              <a:rPr lang="zh-TW" altLang="en-US" sz="2000" u="sng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帳號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「校庫資料填報系統」</a:t>
            </a:r>
            <a:r>
              <a:rPr lang="zh-TW" alt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，經系統驗證登入</a:t>
            </a:r>
            <a:r>
              <a:rPr lang="en-US" altLang="zh-TW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lang="zh-TW" alt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成功後，方授權進入填報</a:t>
            </a:r>
            <a:r>
              <a:rPr lang="en-US" altLang="zh-TW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000" b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1】</a:t>
            </a:r>
            <a:r>
              <a:rPr lang="zh-TW" altLang="en-US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b="0" u="sng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</a:pP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因應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說明會停辦，故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請學校填報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1】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之專責人員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即日起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五</a:t>
            </a:r>
            <a:r>
              <a:rPr lang="en-US" altLang="zh-TW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前傳送電子郵件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至校庫系統公務信箱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hedb2@yuntech.edu.tw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索取貴校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填報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1】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</a:t>
            </a:r>
            <a:r>
              <a:rPr lang="zh-TW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密碼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函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若專責人員有異動者，請一併告知專責填報者之公務電腦指定</a:t>
            </a:r>
            <a:r>
              <a:rPr lang="en-US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lang="zh-TW" altLang="zh-TW" sz="20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位址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，以利校庫作業小組完成驗證作業。</a:t>
            </a:r>
            <a:endParaRPr lang="ko-KR" altLang="en-US" sz="4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9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89"/>
            <a:ext cx="8763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向右箭號 30"/>
          <p:cNvSpPr/>
          <p:nvPr/>
        </p:nvSpPr>
        <p:spPr>
          <a:xfrm>
            <a:off x="1301403" y="4391202"/>
            <a:ext cx="822325" cy="620713"/>
          </a:xfrm>
          <a:prstGeom prst="rightArrow">
            <a:avLst/>
          </a:prstGeom>
          <a:solidFill>
            <a:srgbClr val="F4AE7B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</a:p>
        </p:txBody>
      </p:sp>
      <p:pic>
        <p:nvPicPr>
          <p:cNvPr id="32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46" y="3924295"/>
            <a:ext cx="1423987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向右箭號 32"/>
          <p:cNvSpPr/>
          <p:nvPr/>
        </p:nvSpPr>
        <p:spPr>
          <a:xfrm>
            <a:off x="3542248" y="4392790"/>
            <a:ext cx="1423987" cy="619125"/>
          </a:xfrm>
          <a:prstGeom prst="rightArrow">
            <a:avLst/>
          </a:prstGeom>
          <a:solidFill>
            <a:srgbClr val="F4AE7B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加密連線</a:t>
            </a:r>
          </a:p>
        </p:txBody>
      </p:sp>
      <p:sp>
        <p:nvSpPr>
          <p:cNvPr id="34" name="流程圖: 替代程序 2"/>
          <p:cNvSpPr/>
          <p:nvPr/>
        </p:nvSpPr>
        <p:spPr>
          <a:xfrm>
            <a:off x="5118635" y="4155492"/>
            <a:ext cx="1187450" cy="1062037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驗證</a:t>
            </a:r>
            <a:endParaRPr kumimoji="0" lang="en-US" altLang="zh-TW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6458485" y="4391202"/>
            <a:ext cx="823912" cy="620713"/>
          </a:xfrm>
          <a:prstGeom prst="rightArrow">
            <a:avLst/>
          </a:prstGeom>
          <a:solidFill>
            <a:srgbClr val="F4AE7B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授權</a:t>
            </a:r>
          </a:p>
        </p:txBody>
      </p:sp>
      <p:sp>
        <p:nvSpPr>
          <p:cNvPr id="36" name="流程圖: 磁碟 35"/>
          <p:cNvSpPr/>
          <p:nvPr/>
        </p:nvSpPr>
        <p:spPr>
          <a:xfrm>
            <a:off x="7409923" y="3907130"/>
            <a:ext cx="1408113" cy="1446213"/>
          </a:xfrm>
          <a:prstGeom prst="flowChartMagneticDisk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校務資料庫</a:t>
            </a:r>
            <a:endParaRPr kumimoji="0" lang="en-US" altLang="zh-TW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【</a:t>
            </a:r>
            <a:r>
              <a:rPr kumimoji="0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</a:rPr>
              <a:t>教</a:t>
            </a:r>
            <a:r>
              <a: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panose="02020500000000000000" pitchFamily="18" charset="-120"/>
              </a:rPr>
              <a:t>1】</a:t>
            </a:r>
            <a:endParaRPr kumimoji="0" lang="zh-TW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</a:endParaRPr>
          </a:p>
        </p:txBody>
      </p:sp>
      <p:sp>
        <p:nvSpPr>
          <p:cNvPr id="37" name="文字方塊 26"/>
          <p:cNvSpPr txBox="1">
            <a:spLocks noChangeArrowheads="1"/>
          </p:cNvSpPr>
          <p:nvPr/>
        </p:nvSpPr>
        <p:spPr bwMode="auto">
          <a:xfrm>
            <a:off x="384027" y="5247167"/>
            <a:ext cx="1163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指定專員</a:t>
            </a:r>
          </a:p>
        </p:txBody>
      </p:sp>
      <p:sp>
        <p:nvSpPr>
          <p:cNvPr id="38" name="文字方塊 27"/>
          <p:cNvSpPr txBox="1">
            <a:spLocks noChangeArrowheads="1"/>
          </p:cNvSpPr>
          <p:nvPr/>
        </p:nvSpPr>
        <p:spPr bwMode="auto">
          <a:xfrm>
            <a:off x="1909140" y="5340624"/>
            <a:ext cx="1350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公務電腦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指定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9" name="文字方塊 28"/>
          <p:cNvSpPr txBox="1">
            <a:spLocks noChangeArrowheads="1"/>
          </p:cNvSpPr>
          <p:nvPr/>
        </p:nvSpPr>
        <p:spPr bwMode="auto">
          <a:xfrm>
            <a:off x="3493733" y="5042184"/>
            <a:ext cx="1350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登入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*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指定帳號</a:t>
            </a:r>
          </a:p>
        </p:txBody>
      </p:sp>
      <p:sp>
        <p:nvSpPr>
          <p:cNvPr id="40" name="文字方塊 29"/>
          <p:cNvSpPr txBox="1">
            <a:spLocks noChangeArrowheads="1"/>
          </p:cNvSpPr>
          <p:nvPr/>
        </p:nvSpPr>
        <p:spPr bwMode="auto">
          <a:xfrm>
            <a:off x="6245183" y="5267215"/>
            <a:ext cx="146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IP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驗證成功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6559" y="209899"/>
            <a:ext cx="8686800" cy="609600"/>
          </a:xfrm>
        </p:spPr>
        <p:txBody>
          <a:bodyPr anchor="t"/>
          <a:lstStyle/>
          <a:p>
            <a:pPr>
              <a:defRPr/>
            </a:pP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教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兼任</a:t>
            </a:r>
            <a:r>
              <a:rPr lang="zh-TW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2688801" y="703231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微軟正黑體" panose="020B0604030504040204" pitchFamily="34" charset="-120"/>
                <a:cs typeface="Arial" panose="020B0604020202020204" pitchFamily="34" charset="0"/>
              </a:rPr>
              <a:t>個資安全維護措施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3.2.14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.15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190" y="1696325"/>
            <a:ext cx="903690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定義調整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是否支領彈性</a:t>
            </a: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薪資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請填報學校教師【是、否】符合【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延攬及留住大專校院特殊優秀人才實施彈性薪資方案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】規定支領當學期彈性薪資；若填報【是】者，請選填其彈性薪資之經費來源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為何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教育部編列經費：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補助教育部「高等教育深耕計畫」彈性薪資執行成效較佳之學校辦理彈性薪資，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教育部就學校核給每位教學或研究人員彈性薪資達下列額度者，已升等教授或研究員超過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（學）年，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36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萬元以上者；升等教授或研究員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（學）年以下、副教授或副研究員以下之教師或研究人員，彈性薪資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24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萬元以上者，本部就超過部分，補助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50%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經費</a:t>
            </a:r>
            <a:r>
              <a:rPr lang="zh-TW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教師彈性薪資</a:t>
            </a:r>
            <a:r>
              <a:rPr lang="en-US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年超過</a:t>
            </a:r>
            <a:r>
              <a:rPr lang="en-US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36</a:t>
            </a:r>
            <a:r>
              <a:rPr lang="zh-TW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萬元部分補助</a:t>
            </a:r>
            <a:r>
              <a:rPr lang="en-US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50%</a:t>
            </a:r>
            <a:r>
              <a:rPr lang="zh-TW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經費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，引導學校投入資源、拉高級距。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系統填表代號：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65736"/>
              </p:ext>
            </p:extLst>
          </p:nvPr>
        </p:nvGraphicFramePr>
        <p:xfrm>
          <a:off x="139916" y="724930"/>
          <a:ext cx="8831088" cy="10873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09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6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9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40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74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9004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4811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性別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出生年月日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國籍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地區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是否支領彈性薪資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專任教師是否為公立學校、政府機關退休之教師</a:t>
                      </a: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僅私立大學校院填報</a:t>
                      </a: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2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否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增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蒐</a:t>
                      </a:r>
                    </a:p>
                  </a:txBody>
                  <a:tcPr marL="15832" marR="15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0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.16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190" y="1836371"/>
            <a:ext cx="9036905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專任教師是否為公立學校、政府機關退休之教師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僅私立</a:t>
            </a:r>
            <a:r>
              <a:rPr lang="zh-TW" altLang="zh-TW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大學填報</a:t>
            </a:r>
            <a:r>
              <a:rPr lang="en-US" altLang="zh-TW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填報</a:t>
            </a:r>
            <a:r>
              <a:rPr lang="zh-TW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專任教師【是、否】為「公立學校、政府機關退休至私立學校服務之教師</a:t>
            </a:r>
            <a:r>
              <a:rPr lang="zh-TW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公立學校</a:t>
            </a:r>
            <a:r>
              <a:rPr lang="zh-TW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退休至私立學校服務之教師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係指由「公立大專校院專任教師」退休後至私立大學擔任專任教師者，請勾選【是】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，但</a:t>
            </a:r>
            <a:r>
              <a:rPr lang="zh-TW" altLang="zh-TW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由「公立學校職員與高中職以下教師」退休至私立大學服務者，不在此限，請勾【否】</a:t>
            </a:r>
            <a:r>
              <a:rPr lang="zh-TW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政府</a:t>
            </a:r>
            <a:r>
              <a:rPr lang="zh-TW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機關退休至私立學校服務之教師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係指由各級政府機關及其附屬機構、公營事業機構、國防事業與醫療院所等機關退休後至私立大學擔任專任教師，且領有公務人員退休金或退休俸者，請勾選【是】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；若</a:t>
            </a:r>
            <a:r>
              <a:rPr lang="zh-TW" altLang="zh-TW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曾任前述機關，但「未領有退休金或退休俸」者，請勾【否】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3262"/>
              </p:ext>
            </p:extLst>
          </p:nvPr>
        </p:nvGraphicFramePr>
        <p:xfrm>
          <a:off x="139916" y="724930"/>
          <a:ext cx="8831088" cy="10873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09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7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6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1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9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40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74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9004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4811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性別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出生年月日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國籍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地區</a:t>
                      </a: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是否支領彈性薪資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專任教師是否為公立學校、政府機關退休之教師</a:t>
                      </a:r>
                      <a:r>
                        <a:rPr kumimoji="0" lang="en-US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僅私立大學填報</a:t>
                      </a:r>
                      <a:r>
                        <a:rPr kumimoji="0" lang="en-US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2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969645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5832" marR="1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否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增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蒐</a:t>
                      </a:r>
                    </a:p>
                  </a:txBody>
                  <a:tcPr marL="15832" marR="15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1-3.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全校英語授課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教師人數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.2.17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66" y="2577778"/>
            <a:ext cx="902042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2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</a:t>
            </a:r>
            <a:r>
              <a:rPr lang="zh-TW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師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國籍</a:t>
            </a:r>
            <a:r>
              <a:rPr lang="en-US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zh-TW" sz="22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地區</a:t>
            </a:r>
            <a:r>
              <a:rPr lang="zh-TW" altLang="zh-TW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別</a:t>
            </a:r>
            <a:r>
              <a:rPr lang="zh-TW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本欄位學校無須填報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，將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由「教</a:t>
            </a:r>
            <a:r>
              <a:rPr lang="en-US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專兼任教師」學校於</a:t>
            </a:r>
            <a:r>
              <a:rPr lang="en-US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已完成聘任之系、所、學位學程以</a:t>
            </a:r>
            <a:r>
              <a:rPr lang="zh-TW" altLang="zh-TW" sz="22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英語（中文及英語）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授課之專任、兼任教師之國籍</a:t>
            </a:r>
            <a:r>
              <a:rPr lang="en-US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zh-TW" sz="22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地區別歸類</a:t>
            </a:r>
            <a:r>
              <a:rPr lang="zh-TW" altLang="zh-TW" sz="22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為【本國籍；英國、美國、加拿大及澳洲；大陸、香港及澳門地區；其他國籍】等。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79211"/>
              </p:ext>
            </p:extLst>
          </p:nvPr>
        </p:nvGraphicFramePr>
        <p:xfrm>
          <a:off x="228912" y="724930"/>
          <a:ext cx="8676191" cy="1828799"/>
        </p:xfrm>
        <a:graphic>
          <a:graphicData uri="http://schemas.openxmlformats.org/drawingml/2006/table">
            <a:tbl>
              <a:tblPr firstRow="1" firstCol="1" bandRow="1"/>
              <a:tblGrid>
                <a:gridCol w="626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8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44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64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64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4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14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642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64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642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1710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16714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教師國籍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地區別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系、所、學位學程教師以英語（中文及英語）授課之教師數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7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英語類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(A)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非英語類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(B)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總數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5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專任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兼任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專任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兼任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1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26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□本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國籍</a:t>
                      </a: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alt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英、美、加、澳洲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□陸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港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澳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門地區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其他國籍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增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蒐</a:t>
                      </a: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6966" marR="169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9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職技人員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3.2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.18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912" y="2854570"/>
            <a:ext cx="9027447" cy="3729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新增欄位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編制「內」職員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係指</a:t>
            </a:r>
            <a:r>
              <a:rPr lang="zh-TW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學校員額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編制表內之</a:t>
            </a:r>
            <a:r>
              <a:rPr lang="zh-TW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職員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，請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依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「大學法施行細則」第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14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條「大學教職員之員額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編制 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，由各大學擬訂員額編制表，國立、私立者，報本部核定後實施；直轄市立、縣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市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立者，依各該所屬直轄市、縣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市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政府規定辦理」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編制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「外」職員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聘僱人員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非以</a:t>
            </a:r>
            <a:r>
              <a:rPr lang="zh-TW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學校員額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編制表進用之</a:t>
            </a:r>
            <a:r>
              <a:rPr lang="zh-TW" altLang="zh-TW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人力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正式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之約聘僱人員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一年一聘屬按年常年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雇用者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、國立大學校務基金聘任之工作人員等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91631"/>
              </p:ext>
            </p:extLst>
          </p:nvPr>
        </p:nvGraphicFramePr>
        <p:xfrm>
          <a:off x="114152" y="724930"/>
          <a:ext cx="8896989" cy="2113965"/>
        </p:xfrm>
        <a:graphic>
          <a:graphicData uri="http://schemas.openxmlformats.org/drawingml/2006/table">
            <a:tbl>
              <a:tblPr firstRow="1" firstCol="1" bandRow="1"/>
              <a:tblGrid>
                <a:gridCol w="263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2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09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68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69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33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79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3399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8951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363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8804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8804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271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2458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22768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4271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97078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8845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642817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642817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139882">
                <a:tc rowSpan="4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類別</a:t>
                      </a:r>
                    </a:p>
                  </a:txBody>
                  <a:tcPr marL="61350" marR="61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學校任用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聘僱職員人數</a:t>
                      </a:r>
                    </a:p>
                  </a:txBody>
                  <a:tcPr marL="61350" marR="61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學校進用</a:t>
                      </a:r>
                    </a:p>
                  </a:txBody>
                  <a:tcPr marL="61350" marR="61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D.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職技人員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A1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A2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A12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A13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eaLnBrk="0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B.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警衛、保全人員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C.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技工及工友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總人數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(D=A+B+C)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列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帳於薪資帳冊總</a:t>
                      </a:r>
                      <a:r>
                        <a:rPr kumimoji="0" 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人數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2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秘書人員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教務人員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教學輔助人員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86/03/21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後任用之助教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職員小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計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計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計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124">
                <a:tc row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編制內職員</a:t>
                      </a:r>
                    </a:p>
                  </a:txBody>
                  <a:tcPr marL="61350" marR="61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編制外職員</a:t>
                      </a:r>
                    </a:p>
                  </a:txBody>
                  <a:tcPr marL="61350" marR="61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派遣人力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7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職技人員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	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panose="02020500000000000000" pitchFamily="18" charset="-120"/>
                <a:cs typeface="Arial" panose="020B0604020202020204" pitchFamily="34" charset="0"/>
              </a:rPr>
              <a:t>3.2.19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66" y="2824878"/>
            <a:ext cx="902865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定義調整</a:t>
            </a:r>
            <a:r>
              <a:rPr lang="zh-TW" alt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列</a:t>
            </a:r>
            <a:r>
              <a:rPr lang="zh-TW" altLang="zh-TW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帳於薪資帳冊總</a:t>
            </a:r>
            <a:r>
              <a:rPr lang="zh-TW" altLang="zh-TW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人數</a:t>
            </a:r>
            <a:r>
              <a:rPr lang="en-US" altLang="zh-TW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僅私立</a:t>
            </a:r>
            <a:r>
              <a:rPr lang="zh-TW" altLang="zh-TW" sz="17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大學填報</a:t>
            </a:r>
            <a:r>
              <a:rPr lang="en-US" altLang="zh-TW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 </a:t>
            </a:r>
            <a:r>
              <a:rPr lang="zh-TW" altLang="en-US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17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</a:t>
            </a:r>
            <a:r>
              <a:rPr lang="zh-TW" altLang="zh-TW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zh-TW" sz="17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私立大學</a:t>
            </a:r>
            <a:r>
              <a:rPr lang="zh-TW" altLang="zh-TW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」依前揭「職技人員</a:t>
            </a:r>
            <a:r>
              <a:rPr lang="zh-TW" altLang="zh-TW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</a:t>
            </a:r>
            <a:r>
              <a:rPr lang="zh-TW" altLang="en-US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  <a:r>
              <a:rPr lang="zh-TW" altLang="zh-TW" sz="17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zh-TW" altLang="zh-TW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」填報列帳於校內</a:t>
            </a:r>
            <a:r>
              <a:rPr lang="en-US" altLang="zh-TW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17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月薪資帳冊之總人數，但</a:t>
            </a:r>
            <a:r>
              <a:rPr lang="zh-TW" altLang="zh-TW" sz="17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不包括所有計畫性人員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，如</a:t>
            </a:r>
            <a:r>
              <a:rPr lang="zh-TW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補助大專校院招收及輔導身心障礙學生實施要點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輔導人員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、教育部補助私立大專校院學生事務與輔導創新工作專業人力要點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校安人員、學務人員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、教育部補助大專校院設置專業輔導人員要點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專任專業輔導人員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」所聘任之人力、高等教育深耕計畫……</a:t>
            </a:r>
            <a:r>
              <a:rPr lang="zh-TW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等、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兼職人員、短期臨時人員、學校附設醫院、附設農林畜牧作業組織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如附設醫院、附設農場、附設林場等</a:t>
            </a:r>
            <a:r>
              <a:rPr lang="en-US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之員工；但任職於董事會之專任職員，其職務編列於學校組織規程中，始得認列</a:t>
            </a:r>
            <a:r>
              <a:rPr lang="zh-TW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7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17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</a:t>
            </a:r>
            <a:r>
              <a:rPr lang="zh-TW" altLang="zh-TW" sz="17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列</a:t>
            </a:r>
            <a:r>
              <a:rPr lang="zh-TW" altLang="zh-TW" sz="17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帳於薪資帳冊</a:t>
            </a:r>
            <a:r>
              <a:rPr lang="zh-TW" altLang="zh-TW" sz="17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總</a:t>
            </a:r>
            <a:r>
              <a:rPr lang="zh-TW" altLang="en-US" sz="17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人</a:t>
            </a:r>
            <a:r>
              <a:rPr lang="zh-TW" altLang="zh-TW" sz="17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zh-TW" altLang="zh-TW" sz="1700" b="1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應小於或等於</a:t>
            </a:r>
            <a:r>
              <a:rPr lang="zh-TW" altLang="zh-TW" sz="17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前揭職技人員總人數</a:t>
            </a:r>
            <a:r>
              <a:rPr lang="en-US" altLang="zh-TW" sz="17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(D)</a:t>
            </a:r>
            <a:r>
              <a:rPr lang="zh-TW" altLang="zh-TW" sz="17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7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2549"/>
              </p:ext>
            </p:extLst>
          </p:nvPr>
        </p:nvGraphicFramePr>
        <p:xfrm>
          <a:off x="114152" y="724930"/>
          <a:ext cx="8896989" cy="1993900"/>
        </p:xfrm>
        <a:graphic>
          <a:graphicData uri="http://schemas.openxmlformats.org/drawingml/2006/table">
            <a:tbl>
              <a:tblPr firstRow="1" firstCol="1" bandRow="1"/>
              <a:tblGrid>
                <a:gridCol w="263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2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2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09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68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69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331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798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3399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8951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363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8804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8804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271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2458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22768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4271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97078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88454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642817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642817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139882">
                <a:tc rowSpan="4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類別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學校任用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聘僱職員人數</a:t>
                      </a:r>
                    </a:p>
                  </a:txBody>
                  <a:tcPr marL="61350" marR="61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學校進用</a:t>
                      </a:r>
                    </a:p>
                  </a:txBody>
                  <a:tcPr marL="61350" marR="61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D.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職技人員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A1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A2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A12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A13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eaLnBrk="0" hangingPunct="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B.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警衛、保全人員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C.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技工及工友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總人數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(D=A+B+C)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列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帳於薪資帳冊總</a:t>
                      </a:r>
                      <a:r>
                        <a:rPr kumimoji="0" lang="zh-TW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人數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2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秘書人員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教務人員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教學輔助人員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86/03/21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後任用之助教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其他人員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職員小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計</a:t>
                      </a: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系統自動加總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8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計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計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編制內職員</a:t>
                      </a:r>
                    </a:p>
                  </a:txBody>
                  <a:tcPr marL="61350" marR="61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9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編制外職員</a:t>
                      </a:r>
                    </a:p>
                  </a:txBody>
                  <a:tcPr marL="61350" marR="61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1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派遣人力</a:t>
                      </a: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350" marR="61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7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2-2.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學校專任教師兼任行政職務資訊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.2.20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823" y="1890993"/>
            <a:ext cx="901232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期新增，</a:t>
            </a:r>
            <a:r>
              <a:rPr lang="zh-TW" altLang="zh-TW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學校免</a:t>
            </a:r>
            <a:r>
              <a:rPr lang="zh-TW" altLang="zh-TW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填</a:t>
            </a:r>
            <a:r>
              <a:rPr lang="zh-TW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b="1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學年度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本表學校免填，由「教</a:t>
            </a:r>
            <a:r>
              <a:rPr lang="en-US" altLang="zh-TW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en-US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zh-TW" altLang="zh-TW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zh-TW" altLang="zh-TW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</a:t>
            </a:r>
            <a:r>
              <a:rPr lang="en-US" altLang="zh-TW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zh-TW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</a:t>
            </a:r>
            <a:r>
              <a:rPr lang="zh-TW" altLang="zh-TW" b="1" u="heavy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每年</a:t>
            </a:r>
            <a:r>
              <a:rPr lang="en-US" altLang="zh-TW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月匯入</a:t>
            </a:r>
            <a:r>
              <a:rPr lang="zh-TW" altLang="zh-TW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，並以</a:t>
            </a:r>
            <a:r>
              <a:rPr lang="en-US" altLang="zh-TW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日為資料統計基準日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，例如：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110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月則匯入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日之現有資料。</a:t>
            </a: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姓名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本欄位將由「教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專兼任教師」匯入專任教師之【姓名】。</a:t>
            </a: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編制內</a:t>
            </a:r>
            <a:r>
              <a:rPr lang="en-US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外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本欄位將由「教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專兼任教師」匯入專任教師之【編制內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編制外】類別。</a:t>
            </a: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en-US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主聘單位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本欄位將由「教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專兼任教師」匯入專任教師之【主聘單位】資訊。</a:t>
            </a:r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教師分類</a:t>
            </a:r>
            <a:r>
              <a:rPr lang="zh-TW" altLang="en-US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本欄位將由「教</a:t>
            </a:r>
            <a:r>
              <a:rPr lang="en-US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zh-TW" altLang="zh-TW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專兼任教師」匯入【一般教師；專案教學人員；專業技術人員；軍訓教官；護理教師；運動教練】等教師分類</a:t>
            </a:r>
            <a:r>
              <a:rPr lang="zh-TW" altLang="zh-TW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80247"/>
              </p:ext>
            </p:extLst>
          </p:nvPr>
        </p:nvGraphicFramePr>
        <p:xfrm>
          <a:off x="131680" y="708621"/>
          <a:ext cx="8905228" cy="1163715"/>
        </p:xfrm>
        <a:graphic>
          <a:graphicData uri="http://schemas.openxmlformats.org/drawingml/2006/table">
            <a:tbl>
              <a:tblPr firstRow="1" firstCol="1" bandRow="1"/>
              <a:tblGrid>
                <a:gridCol w="659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2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2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20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4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31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98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22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524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76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84705">
                <a:tc gridSpan="10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由教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由職</a:t>
                      </a: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05">
                <a:tc gridSpan="10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教師資訊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擔任行政、學術主管資料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1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編制內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主聘單位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教師分類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教師證書職級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教師聘書職級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任職狀態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專任教師是否兼任行政職務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兼職單位及職稱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身分類別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0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6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351" y="30888"/>
            <a:ext cx="7094837" cy="609600"/>
          </a:xfrm>
        </p:spPr>
        <p:txBody>
          <a:bodyPr/>
          <a:lstStyle/>
          <a:p>
            <a:r>
              <a:rPr lang="en-US" altLang="zh-TW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1.2</a:t>
            </a:r>
            <a:r>
              <a:rPr lang="zh-TW" altLang="en-US" sz="4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校庫定位</a:t>
            </a:r>
            <a:r>
              <a:rPr lang="en-US" altLang="zh-TW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4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意見處理流程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458553" y="2337310"/>
            <a:ext cx="8201373" cy="3068625"/>
            <a:chOff x="458553" y="2337310"/>
            <a:chExt cx="8201373" cy="3068625"/>
          </a:xfrm>
        </p:grpSpPr>
        <p:sp>
          <p:nvSpPr>
            <p:cNvPr id="6" name="文字方塊 5"/>
            <p:cNvSpPr txBox="1"/>
            <p:nvPr/>
          </p:nvSpPr>
          <p:spPr>
            <a:xfrm>
              <a:off x="458553" y="2974772"/>
              <a:ext cx="2055389" cy="1620957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lnSpc>
                  <a:spcPts val="2160"/>
                </a:lnSpc>
                <a:spcAft>
                  <a:spcPts val="0"/>
                </a:spcAft>
              </a:pPr>
              <a:r>
                <a:rPr lang="zh-TW" altLang="en-US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意見蒐集方式 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1.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說明會 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TW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2.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公務電話 </a:t>
              </a:r>
              <a:r>
                <a:rPr lang="en-US" altLang="zh-TW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/>
              </a:r>
              <a:br>
                <a:rPr lang="en-US" altLang="zh-TW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</a:br>
              <a:r>
                <a:rPr lang="en-US" altLang="zh-TW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3.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公務電子信箱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813081" y="2337310"/>
              <a:ext cx="1633373" cy="800219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endParaRPr lang="en-US" altLang="zh-TW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立即</a:t>
              </a: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可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解決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endParaRPr lang="en-US" altLang="zh-TW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801961" y="2337310"/>
              <a:ext cx="1857965" cy="80021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en-US" altLang="zh-TW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即時處理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endPara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813081" y="4267162"/>
              <a:ext cx="1633373" cy="11387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zh-TW" altLang="en-US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en-US" altLang="zh-TW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/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需</a:t>
              </a: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與應用</a:t>
              </a:r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單位 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/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審慎討論</a:t>
              </a:r>
              <a:endPara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/>
              <a:r>
                <a:rPr lang="zh-TW" altLang="en-US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zh-TW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801961" y="4267162"/>
              <a:ext cx="1857965" cy="1138773"/>
            </a:xfrm>
            <a:prstGeom prst="rect">
              <a:avLst/>
            </a:prstGeom>
            <a:solidFill>
              <a:srgbClr val="E3BE9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zh-TW" altLang="en-US" sz="1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en-US" altLang="zh-TW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定期</a:t>
              </a: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檢討</a:t>
              </a:r>
              <a:endParaRPr lang="en-US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zh-TW" altLang="en-US" sz="1800" b="1" dirty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每年六、七月</a:t>
              </a:r>
              <a:r>
                <a:rPr lang="en-US" altLang="zh-TW" sz="18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endParaRPr lang="en-US" altLang="zh-TW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lvl="0" algn="ctr"/>
              <a:r>
                <a:rPr lang="zh-TW" altLang="en-US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endParaRPr lang="zh-TW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向右箭號 10"/>
            <p:cNvSpPr/>
            <p:nvPr/>
          </p:nvSpPr>
          <p:spPr>
            <a:xfrm rot="19516874">
              <a:off x="2642991" y="2883151"/>
              <a:ext cx="995308" cy="50875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向右箭號 11"/>
            <p:cNvSpPr/>
            <p:nvPr/>
          </p:nvSpPr>
          <p:spPr>
            <a:xfrm rot="2295653">
              <a:off x="2637339" y="4327791"/>
              <a:ext cx="995308" cy="50875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向右箭號 12"/>
            <p:cNvSpPr/>
            <p:nvPr/>
          </p:nvSpPr>
          <p:spPr>
            <a:xfrm>
              <a:off x="5652408" y="2483040"/>
              <a:ext cx="995308" cy="50875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5667120" y="4582169"/>
              <a:ext cx="995308" cy="50875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3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2-2.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學校專任教師兼任行政職務資訊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.2.21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679" y="1783899"/>
            <a:ext cx="88969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</a:t>
            </a: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教師證書職級</a:t>
            </a:r>
            <a:r>
              <a:rPr lang="zh-TW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本欄位將由「教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專兼任教師」匯入教師證書之【教授、副教授、助理教授、講師、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86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03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21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日前之助教、無】等職級。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教師「證書」職級：係</a:t>
            </a:r>
            <a:r>
              <a:rPr lang="zh-TW" altLang="zh-TW" sz="18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指學校專任教師取得教育部頒發之教師證書職級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800" b="1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</a:t>
            </a:r>
            <a:r>
              <a: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聘書職級：</a:t>
            </a:r>
            <a:endParaRPr lang="en-US" altLang="zh-TW" sz="1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本欄位將由「教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專兼任教師」匯入聘任教師聘書之【教授、副教授、助理教授、講師、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86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03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21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日前之助教、軍護教師；運動教練】等職級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8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「聘書」職級：係</a:t>
            </a:r>
            <a:r>
              <a:rPr lang="zh-TW" altLang="zh-TW" sz="18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指學校聘任專任教師之教師聘書職級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，非專任教師取得教育部頒發之教師證書職級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800" b="1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任職狀態：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本欄位將由「教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專兼任教師」匯入專任教師任職狀態為【任教中；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帶</a:t>
            </a:r>
            <a:endParaRPr lang="en-US" altLang="zh-TW" sz="18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zh-TW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帶薪；留職停薪；其他】等狀態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14016"/>
              </p:ext>
            </p:extLst>
          </p:nvPr>
        </p:nvGraphicFramePr>
        <p:xfrm>
          <a:off x="131680" y="708621"/>
          <a:ext cx="8905228" cy="1163715"/>
        </p:xfrm>
        <a:graphic>
          <a:graphicData uri="http://schemas.openxmlformats.org/drawingml/2006/table">
            <a:tbl>
              <a:tblPr firstRow="1" firstCol="1" bandRow="1"/>
              <a:tblGrid>
                <a:gridCol w="572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2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2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26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22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33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97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842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8570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76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84705">
                <a:tc gridSpan="10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由教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由職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05">
                <a:tc gridSpan="10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教師資訊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擔任行政、學術主管資料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1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編制內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主聘單位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教師分類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教師證書職級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教師聘書職級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任職狀態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專任教師是否兼任行政職務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兼職單位及職稱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身分類別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0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5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2-2.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學校專任教師兼任行政職務資訊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.2.22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679" y="1858041"/>
            <a:ext cx="889698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</a:t>
            </a: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專任</a:t>
            </a:r>
            <a:r>
              <a:rPr lang="zh-TW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教師是否兼任行政職</a:t>
            </a:r>
            <a:r>
              <a: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務：</a:t>
            </a:r>
            <a:r>
              <a:rPr lang="zh-TW" altLang="zh-TW" sz="18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本欄位將由「教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zh-TW" sz="18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專兼任教師」之「專任教師是否</a:t>
            </a:r>
            <a:r>
              <a:rPr lang="zh-TW" altLang="zh-TW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兼任</a:t>
            </a:r>
            <a:r>
              <a:rPr lang="zh-TW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1800" b="1" dirty="0" smtClean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zh-TW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行政</a:t>
            </a:r>
            <a:r>
              <a:rPr lang="zh-TW" altLang="zh-TW" sz="18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職務」匯入為【是】者之資訊。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兼職單位及職稱</a:t>
            </a:r>
            <a:r>
              <a: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本欄位將由「教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專兼任教師」之專任教師兼任行政職務之【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兼職</a:t>
            </a:r>
            <a:endParaRPr lang="en-US" altLang="zh-TW" sz="18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zh-TW" altLang="en-US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名稱及職稱】等資訊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身分類別</a:t>
            </a:r>
            <a:r>
              <a: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本欄位將由「職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校長、一級行政主管及學術主管」匯入各校【校長；副校長；一級行政主管；學術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學院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主管；學術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系所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主管；學術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學位學程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主管；學術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特殊專班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主管；學術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境外專班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主管；學術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五專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科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主管；學術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宗教研修學院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主管；學術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其他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主管】等身分類別。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單位名稱</a:t>
            </a:r>
            <a:r>
              <a: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本欄位將由「職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校長、一級行政主管及學術主管」匯入校長、一級行政主管及學術主管之【任職單位名稱】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6516"/>
              </p:ext>
            </p:extLst>
          </p:nvPr>
        </p:nvGraphicFramePr>
        <p:xfrm>
          <a:off x="131680" y="708621"/>
          <a:ext cx="8905228" cy="1163715"/>
        </p:xfrm>
        <a:graphic>
          <a:graphicData uri="http://schemas.openxmlformats.org/drawingml/2006/table">
            <a:tbl>
              <a:tblPr firstRow="1" firstCol="1" bandRow="1"/>
              <a:tblGrid>
                <a:gridCol w="572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2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2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26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22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33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97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842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8570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76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84705">
                <a:tc gridSpan="10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由教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由職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E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05">
                <a:tc gridSpan="10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教師資訊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擔任行政、學術主管資料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E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1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編制內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主聘單位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教師分類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教師證書職級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教師聘書職級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任職狀態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專任教師是否兼任行政職務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兼職單位及職稱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身分類別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E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E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0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5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2-2.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學校專任教師兼任行政職務資訊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en-US" altLang="zh-TW" sz="2000" b="1" noProof="0" dirty="0" smtClean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.2.23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679" y="1858041"/>
            <a:ext cx="88969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新增</a:t>
            </a:r>
            <a:r>
              <a:rPr lang="zh-TW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表冊</a:t>
            </a:r>
            <a:r>
              <a:rPr lang="zh-TW" alt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zh-TW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姓名</a:t>
            </a:r>
            <a:r>
              <a: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本欄位將由「職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校長、一級行政主管及學術主管」匯入校長、一級行政主管及學術主管之【姓名】。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職稱：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本欄位將由「職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 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校長、一級行政主管及學術主管」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匯入校長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、一級行政主管及學術主管之【職稱】，例如院長、所長、主任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……</a:t>
            </a:r>
            <a:r>
              <a:rPr lang="zh-TW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</a:t>
            </a:r>
            <a:r>
              <a:rPr lang="zh-TW" altLang="zh-TW" sz="18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800" dirty="0" smtClean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u="heavy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</a:t>
            </a:r>
            <a:r>
              <a:rPr lang="zh-TW" altLang="en-US" sz="18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揭各級單位若為學校內一級行政單位、一級學術主管等，其相關資料</a:t>
            </a:r>
            <a:r>
              <a:rPr lang="zh-TW" altLang="en-US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與「職</a:t>
            </a:r>
            <a:r>
              <a:rPr lang="en-US" altLang="zh-TW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lang="zh-TW" altLang="en-US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校長、一級行政主管及學術主管」之</a:t>
            </a:r>
            <a:r>
              <a:rPr lang="en-US" altLang="zh-TW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單位名稱、姓名、職稱</a:t>
            </a:r>
            <a:r>
              <a:rPr lang="en-US" altLang="zh-TW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一致</a:t>
            </a:r>
            <a:r>
              <a:rPr lang="zh-TW" altLang="en-US" sz="1800" u="heavy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；若專任教師兼職單位為「校內二級、三級單位或各類中心」者，</a:t>
            </a:r>
            <a:r>
              <a:rPr lang="zh-TW" altLang="en-US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請於「教</a:t>
            </a:r>
            <a:r>
              <a:rPr lang="en-US" altLang="zh-TW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」詳實填報其</a:t>
            </a:r>
            <a:r>
              <a:rPr lang="en-US" altLang="zh-TW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兼職單位名稱及其職稱</a:t>
            </a:r>
            <a:r>
              <a:rPr lang="en-US" altLang="zh-TW" sz="1800" b="1" u="heavy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例如：科技研究中心主任、資訊管理系系主任、企業管理系副系主任等職務</a:t>
            </a:r>
            <a:r>
              <a:rPr lang="en-US" altLang="zh-TW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8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03947"/>
              </p:ext>
            </p:extLst>
          </p:nvPr>
        </p:nvGraphicFramePr>
        <p:xfrm>
          <a:off x="131680" y="708621"/>
          <a:ext cx="8905228" cy="1163715"/>
        </p:xfrm>
        <a:graphic>
          <a:graphicData uri="http://schemas.openxmlformats.org/drawingml/2006/table">
            <a:tbl>
              <a:tblPr firstRow="1" firstCol="1" bandRow="1"/>
              <a:tblGrid>
                <a:gridCol w="572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5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2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2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26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22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33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97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0842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8570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76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84705">
                <a:tc gridSpan="10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由教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由職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E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05">
                <a:tc gridSpan="10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教師資訊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擔任行政、學術主管資料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E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1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編制內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主聘單位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教師分類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教師證書職級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教師聘書職級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任職狀態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專任教師是否兼任行政職務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兼職單位及職稱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身分類別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姓名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E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職稱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0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</a:t>
                      </a: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338" marR="62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7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12" y="226382"/>
            <a:ext cx="8912685" cy="49854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職</a:t>
            </a:r>
            <a:r>
              <a:rPr lang="en-US" altLang="zh-TW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專任研究人員及博士後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研究人員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(3</a:t>
            </a:r>
            <a:r>
              <a:rPr lang="zh-TW" altLang="en-US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月、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2400" i="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月填報</a:t>
            </a:r>
            <a:r>
              <a:rPr lang="en-US" altLang="zh-TW" sz="2400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en-US" sz="24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gray">
          <a:xfrm>
            <a:off x="-50554" y="-61362"/>
            <a:ext cx="89014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新細明體" panose="02020500000000000000" pitchFamily="18" charset="-120"/>
                <a:cs typeface="Arial" panose="020B0604020202020204" pitchFamily="34" charset="0"/>
              </a:rPr>
              <a:t>3.2.24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193" y="1526911"/>
            <a:ext cx="903690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110.10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期</a:t>
            </a:r>
            <a:r>
              <a:rPr lang="en-US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定義調整</a:t>
            </a:r>
            <a:r>
              <a:rPr lang="zh-TW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說明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是否支領彈性</a:t>
            </a:r>
            <a:r>
              <a:rPr lang="zh-TW" altLang="zh-TW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薪資</a:t>
            </a:r>
            <a:r>
              <a:rPr lang="zh-TW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請填報學校研究人員是否符合【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延攬及留住大專校院特殊優秀人才實施彈性薪資方案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】規定支領當學期之彈性薪資；若填報「是」者，請選填其彈性薪資之經費來源</a:t>
            </a:r>
            <a:r>
              <a:rPr lang="zh-TW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為何</a:t>
            </a: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tabLst>
                <a:tab pos="30480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TW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教育部編列經費：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補助教育部「高等教育深耕計畫」彈性薪資執行成效較佳之學校辦理彈性薪資，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教育部就學校核給每位教學或研究人員彈性薪資達下列額度者，已升等教授或研究員超過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（學）年，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36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萬元以上者；升等教授或研究員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（學）年以下、副教授或副研究員以下之教師或研究人員，彈性薪資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24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萬元以上者，本部就超過部分，補助</a:t>
            </a:r>
            <a:r>
              <a:rPr lang="en-US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50%</a:t>
            </a:r>
            <a:r>
              <a:rPr lang="zh-TW" altLang="zh-TW"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經費</a:t>
            </a:r>
            <a:r>
              <a:rPr lang="zh-TW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教師彈性薪資</a:t>
            </a:r>
            <a:r>
              <a:rPr lang="en-US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年超過</a:t>
            </a:r>
            <a:r>
              <a:rPr lang="en-US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36</a:t>
            </a:r>
            <a:r>
              <a:rPr lang="zh-TW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萬元部分補助</a:t>
            </a:r>
            <a:r>
              <a:rPr lang="en-US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50%</a:t>
            </a:r>
            <a:r>
              <a:rPr lang="zh-TW" altLang="zh-TW" sz="2000" strike="dblStrike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經費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，引導學校投入資源、拉高級距。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系統填表代號：</a:t>
            </a: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en-US" altLang="zh-TW" sz="200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TW" altLang="zh-TW" sz="200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230170"/>
              </p:ext>
            </p:extLst>
          </p:nvPr>
        </p:nvGraphicFramePr>
        <p:xfrm>
          <a:off x="111313" y="716692"/>
          <a:ext cx="8920356" cy="812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6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8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6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44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36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50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069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學期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單位名稱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國籍</a:t>
                      </a: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地區別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等級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是否支領彈性薪資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專任研究人員及博士後研究人員數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6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男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女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841" marR="65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841" marR="65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841" marR="65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106.10</a:t>
                      </a:r>
                      <a:r>
                        <a:rPr kumimoji="0" lang="zh-TW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新增</a:t>
                      </a: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841" marR="65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□是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  </a:t>
                      </a:r>
                      <a:endParaRPr kumimoji="0" lang="zh-TW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zh-TW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□否</a:t>
                      </a:r>
                    </a:p>
                  </a:txBody>
                  <a:tcPr marL="65841" marR="65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endParaRPr kumimoji="0" lang="zh-TW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841" marR="658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7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0250" y="-32955"/>
            <a:ext cx="2866766" cy="683741"/>
          </a:xfrm>
        </p:spPr>
        <p:txBody>
          <a:bodyPr/>
          <a:lstStyle/>
          <a:p>
            <a:pPr algn="ctr"/>
            <a:r>
              <a:rPr lang="zh-TW" altLang="en-US" sz="4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聯絡</a:t>
            </a:r>
            <a:r>
              <a:rPr lang="zh-TW" altLang="en-US" sz="48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資訊</a:t>
            </a:r>
            <a:endParaRPr lang="zh-TW" altLang="en-US" sz="4800" i="0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1215" y="1392367"/>
            <a:ext cx="7963672" cy="21812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zh-TW" altLang="en-US" b="1" smtClean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3926" y="3878635"/>
            <a:ext cx="7958250" cy="15335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zh-TW" altLang="en-US" b="1" smtClean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11" name="Picture 6" descr="C:\Users\HEUser\Desktop\1103\phon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" y="1800353"/>
            <a:ext cx="16256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0"/>
          <p:cNvSpPr txBox="1">
            <a:spLocks noChangeArrowheads="1"/>
          </p:cNvSpPr>
          <p:nvPr/>
        </p:nvSpPr>
        <p:spPr bwMode="auto">
          <a:xfrm>
            <a:off x="2452484" y="2159921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(05)534-2601</a:t>
            </a:r>
            <a:endParaRPr lang="zh-TW" altLang="en-US" sz="3600" b="1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文字方塊 37"/>
          <p:cNvSpPr txBox="1">
            <a:spLocks noChangeArrowheads="1"/>
          </p:cNvSpPr>
          <p:nvPr/>
        </p:nvSpPr>
        <p:spPr bwMode="auto">
          <a:xfrm>
            <a:off x="5408613" y="1410319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# 5377</a:t>
            </a:r>
            <a:endParaRPr lang="zh-TW" altLang="en-US" sz="36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14" name="直線接點 13"/>
          <p:cNvCxnSpPr>
            <a:endCxn id="8" idx="3"/>
          </p:cNvCxnSpPr>
          <p:nvPr/>
        </p:nvCxnSpPr>
        <p:spPr>
          <a:xfrm>
            <a:off x="5384800" y="2482978"/>
            <a:ext cx="3240087" cy="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6"/>
          <p:cNvSpPr txBox="1">
            <a:spLocks noChangeArrowheads="1"/>
          </p:cNvSpPr>
          <p:nvPr/>
        </p:nvSpPr>
        <p:spPr bwMode="auto">
          <a:xfrm>
            <a:off x="6955711" y="1729217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表冊疑義</a:t>
            </a:r>
          </a:p>
        </p:txBody>
      </p:sp>
      <p:sp>
        <p:nvSpPr>
          <p:cNvPr id="16" name="文字方塊 37"/>
          <p:cNvSpPr txBox="1">
            <a:spLocks noChangeArrowheads="1"/>
          </p:cNvSpPr>
          <p:nvPr/>
        </p:nvSpPr>
        <p:spPr bwMode="auto">
          <a:xfrm>
            <a:off x="5408612" y="1902519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# </a:t>
            </a:r>
            <a:r>
              <a:rPr lang="en-US" altLang="zh-TW" sz="36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5378</a:t>
            </a:r>
            <a:endParaRPr lang="zh-TW" altLang="en-US" sz="3600" b="1" dirty="0">
              <a:solidFill>
                <a:srgbClr val="0000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文字方塊 37"/>
          <p:cNvSpPr txBox="1">
            <a:spLocks noChangeArrowheads="1"/>
          </p:cNvSpPr>
          <p:nvPr/>
        </p:nvSpPr>
        <p:spPr bwMode="auto">
          <a:xfrm>
            <a:off x="5419586" y="2434014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36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# </a:t>
            </a:r>
            <a:r>
              <a:rPr lang="en-US" altLang="zh-TW" sz="3600" b="1" dirty="0" smtClean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5379</a:t>
            </a:r>
            <a:endParaRPr lang="zh-TW" altLang="en-US" sz="3600" b="1" dirty="0">
              <a:solidFill>
                <a:srgbClr val="C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文字方塊 37"/>
          <p:cNvSpPr txBox="1">
            <a:spLocks noChangeArrowheads="1"/>
          </p:cNvSpPr>
          <p:nvPr/>
        </p:nvSpPr>
        <p:spPr bwMode="auto">
          <a:xfrm>
            <a:off x="5384800" y="2903106"/>
            <a:ext cx="1595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buFontTx/>
              <a:buNone/>
              <a:defRPr sz="3600" b="1">
                <a:solidFill>
                  <a:srgbClr val="008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en-US" altLang="zh-TW" dirty="0">
                <a:solidFill>
                  <a:srgbClr val="C00000"/>
                </a:solidFill>
                <a:ea typeface="微軟正黑體" panose="020B0604030504040204" pitchFamily="34" charset="-120"/>
              </a:rPr>
              <a:t># 5380</a:t>
            </a:r>
            <a:endParaRPr lang="zh-TW" altLang="en-US" dirty="0">
              <a:solidFill>
                <a:srgbClr val="C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19" name="文字方塊 15"/>
          <p:cNvSpPr txBox="1">
            <a:spLocks noChangeArrowheads="1"/>
          </p:cNvSpPr>
          <p:nvPr/>
        </p:nvSpPr>
        <p:spPr bwMode="auto">
          <a:xfrm>
            <a:off x="6998628" y="2722152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系統程式</a:t>
            </a:r>
          </a:p>
        </p:txBody>
      </p:sp>
      <p:pic>
        <p:nvPicPr>
          <p:cNvPr id="20" name="Picture 5" descr="C:\Users\HEUser\Desktop\1103\Picture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4100986"/>
            <a:ext cx="1244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9"/>
          <p:cNvSpPr txBox="1">
            <a:spLocks noChangeArrowheads="1"/>
          </p:cNvSpPr>
          <p:nvPr/>
        </p:nvSpPr>
        <p:spPr bwMode="auto">
          <a:xfrm>
            <a:off x="2308225" y="4182333"/>
            <a:ext cx="61531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表冊疑義：</a:t>
            </a:r>
            <a:r>
              <a:rPr lang="en-US" altLang="zh-TW" sz="2800" b="1" dirty="0">
                <a:solidFill>
                  <a:srgbClr val="0000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hedb@yuntech.edu.tw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系統程式：</a:t>
            </a:r>
            <a:r>
              <a:rPr lang="en-US" altLang="zh-TW" sz="2800" b="1" dirty="0">
                <a:solidFill>
                  <a:srgbClr val="C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hedb2@yuntech.edu.tw</a:t>
            </a:r>
            <a:endParaRPr lang="zh-TW" altLang="en-US" sz="2800" b="1" dirty="0">
              <a:solidFill>
                <a:srgbClr val="C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 txBox="1">
            <a:spLocks noChangeArrowheads="1"/>
          </p:cNvSpPr>
          <p:nvPr/>
        </p:nvSpPr>
        <p:spPr bwMode="gray">
          <a:xfrm>
            <a:off x="454870" y="2075462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zh-TW" altLang="en-US" sz="72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敬祝 填表順利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95" y="47365"/>
            <a:ext cx="8896864" cy="609600"/>
          </a:xfrm>
        </p:spPr>
        <p:txBody>
          <a:bodyPr/>
          <a:lstStyle/>
          <a:p>
            <a:r>
              <a:rPr lang="en-US" altLang="zh-TW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1.3</a:t>
            </a:r>
            <a:r>
              <a:rPr lang="zh-TW" altLang="en-US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定期匯出</a:t>
            </a:r>
            <a:r>
              <a:rPr lang="en-US" altLang="zh-TW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每年定期匯出資料予應用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i="0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810402"/>
              </p:ext>
            </p:extLst>
          </p:nvPr>
        </p:nvGraphicFramePr>
        <p:xfrm>
          <a:off x="340824" y="889086"/>
          <a:ext cx="8435387" cy="5466677"/>
        </p:xfrm>
        <a:graphic>
          <a:graphicData uri="http://schemas.openxmlformats.org/drawingml/2006/table">
            <a:tbl>
              <a:tblPr/>
              <a:tblGrid>
                <a:gridCol w="1173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4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7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40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匯出時程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匯出表冊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應用單位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41">
                <a:tc row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教育部統計處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財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(15)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教育部會計處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6)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教育部人事處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3147597"/>
                  </a:ext>
                </a:extLst>
              </a:tr>
              <a:tr h="4937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教育部國際司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50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大學總量管制小組</a:t>
                      </a: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6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(9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產學合作績效評量</a:t>
                      </a:r>
                      <a:endParaRPr kumimoji="0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21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13)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私立大學校院獎補助小組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33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 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(1-3)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；研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(16)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教育部國際化調查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352416"/>
                  </a:ext>
                </a:extLst>
              </a:tr>
              <a:tr h="5933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29)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；教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5)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endParaRPr kumimoji="0" lang="en-US" altLang="zh-TW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18)</a:t>
                      </a:r>
                      <a:endParaRPr kumimoji="0" lang="zh-TW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高教深耕計劃小組</a:t>
                      </a:r>
                      <a:endParaRPr kumimoji="0" lang="zh-TW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2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96606"/>
              </p:ext>
            </p:extLst>
          </p:nvPr>
        </p:nvGraphicFramePr>
        <p:xfrm>
          <a:off x="207819" y="801316"/>
          <a:ext cx="8711741" cy="5664697"/>
        </p:xfrm>
        <a:graphic>
          <a:graphicData uri="http://schemas.openxmlformats.org/drawingml/2006/table">
            <a:tbl>
              <a:tblPr/>
              <a:tblGrid>
                <a:gridCol w="1212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1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7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8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匯出時程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匯出表冊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應用單位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1367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：基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110.03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：研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13)</a:t>
                      </a:r>
                      <a:endParaRPr kumimoji="0" lang="en-US" altLang="zh-TW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私立大學校院獎補助小組</a:t>
                      </a:r>
                      <a:endParaRPr kumimoji="0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6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6)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大專校院一覽表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820161"/>
                  </a:ext>
                </a:extLst>
              </a:tr>
              <a:tr h="1513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24-A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18)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教育部統計處</a:t>
                      </a: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2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(15)</a:t>
                      </a:r>
                      <a:endParaRPr kumimoji="0" lang="zh-TW" altLang="en-US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大專校院學生基本資料庫</a:t>
                      </a:r>
                      <a:endParaRPr lang="zh-TW" altLang="en-US" sz="1700" b="1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4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6)</a:t>
                      </a:r>
                      <a:endParaRPr lang="zh-TW" altLang="en-US" sz="1700" b="1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教育部人事處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812627"/>
                  </a:ext>
                </a:extLst>
              </a:tr>
              <a:tr h="3784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23)</a:t>
                      </a:r>
                      <a:endParaRPr kumimoji="0" lang="zh-TW" altLang="en-US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兼任助理承辦單位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751629"/>
                  </a:ext>
                </a:extLst>
              </a:tr>
              <a:tr h="3784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0" lang="zh-TW" altLang="en-US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</a:t>
                      </a:r>
                      <a:r>
                        <a:rPr kumimoji="0" lang="zh-TW" altLang="en-US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10-2)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0" lang="zh-TW" altLang="en-US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6-1)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教育部國際司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417958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95" y="47365"/>
            <a:ext cx="8896864" cy="609600"/>
          </a:xfrm>
        </p:spPr>
        <p:txBody>
          <a:bodyPr/>
          <a:lstStyle/>
          <a:p>
            <a:r>
              <a:rPr lang="en-US" altLang="zh-TW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1.4</a:t>
            </a:r>
            <a:r>
              <a:rPr lang="zh-TW" altLang="en-US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定期匯出</a:t>
            </a:r>
            <a:r>
              <a:rPr lang="en-US" altLang="zh-TW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每年定期匯出資料予應用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i="0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28670"/>
              </p:ext>
            </p:extLst>
          </p:nvPr>
        </p:nvGraphicFramePr>
        <p:xfrm>
          <a:off x="182880" y="755806"/>
          <a:ext cx="8794866" cy="5876443"/>
        </p:xfrm>
        <a:graphic>
          <a:graphicData uri="http://schemas.openxmlformats.org/drawingml/2006/table">
            <a:tbl>
              <a:tblPr/>
              <a:tblGrid>
                <a:gridCol w="1113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7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3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匯出時程</a:t>
                      </a:r>
                    </a:p>
                  </a:txBody>
                  <a:tcPr marL="91439" marR="91439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匯出表冊</a:t>
                      </a:r>
                    </a:p>
                  </a:txBody>
                  <a:tcPr marL="91439" marR="91439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應用單位</a:t>
                      </a:r>
                    </a:p>
                  </a:txBody>
                  <a:tcPr marL="91439" marR="91439" marT="45683" marB="4568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57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(1-3)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(11)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教育部國際化調查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8847519"/>
                  </a:ext>
                </a:extLst>
              </a:tr>
              <a:tr h="7411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24-A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；教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5)</a:t>
                      </a:r>
                      <a:endParaRPr kumimoji="0" lang="zh-TW" altLang="en-US" sz="17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大學總量管制小組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002376"/>
                  </a:ext>
                </a:extLst>
              </a:tr>
              <a:tr h="21947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4-3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20-3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24-A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24-2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10-2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110.03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大專校院校務資訊公開平臺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6392608"/>
                  </a:ext>
                </a:extLst>
              </a:tr>
              <a:tr h="155443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110.10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：學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5-2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20-1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23-1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教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職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5)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；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(8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10-1)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110.03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：研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18)</a:t>
                      </a:r>
                      <a:r>
                        <a:rPr kumimoji="0" lang="zh-TW" alt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；校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(9)</a:t>
                      </a: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高教深耕計畫小組</a:t>
                      </a:r>
                      <a:endParaRPr kumimoji="0" lang="zh-TW" altLang="en-US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39" marR="91439" marT="45683" marB="456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85731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95" y="47365"/>
            <a:ext cx="8896864" cy="609600"/>
          </a:xfrm>
        </p:spPr>
        <p:txBody>
          <a:bodyPr/>
          <a:lstStyle/>
          <a:p>
            <a:r>
              <a:rPr lang="en-US" altLang="zh-TW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1.5</a:t>
            </a:r>
            <a:r>
              <a:rPr lang="zh-TW" altLang="en-US" i="0" dirty="0" smtClean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定期匯出</a:t>
            </a:r>
            <a:r>
              <a:rPr lang="en-US" altLang="zh-TW" i="0" dirty="0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每年定期匯出資料予應用</a:t>
            </a:r>
            <a:r>
              <a:rPr lang="zh-TW" altLang="en-US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zh-TW" altLang="en-US" i="0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 txBox="1">
            <a:spLocks noChangeArrowheads="1"/>
          </p:cNvSpPr>
          <p:nvPr/>
        </p:nvSpPr>
        <p:spPr bwMode="gray">
          <a:xfrm>
            <a:off x="671388" y="1124744"/>
            <a:ext cx="844378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zh-TW" sz="7200" i="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altLang="zh-TW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sz="7200" i="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本期作業時程</a:t>
            </a:r>
            <a:endParaRPr lang="zh-TW" altLang="en-US" sz="7200" i="0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59376" y="4227796"/>
            <a:ext cx="4495800" cy="39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zh-TW" altLang="en-US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圓體"/>
              </a:rPr>
              <a:t>大學校院校務資料庫</a:t>
            </a:r>
            <a:endParaRPr lang="zh-TW" altLang="en-US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圓體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271032" y="4618939"/>
            <a:ext cx="38735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 algn="ctr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r>
              <a:rPr lang="en-US" altLang="ko-KR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Gulim" panose="020B0600000101010101" pitchFamily="34" charset="-127"/>
                <a:cs typeface="Arial" panose="020B0604020202020204" pitchFamily="34" charset="0"/>
              </a:rPr>
              <a:t>https://hedb.moe.edu.tw/</a:t>
            </a:r>
            <a:endParaRPr lang="en-US" altLang="ko-KR" sz="1600" b="1" dirty="0">
              <a:solidFill>
                <a:srgbClr val="0000FF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h_12">
  <a:themeElements>
    <a:clrScheme name="自訂 1">
      <a:dk1>
        <a:srgbClr val="7FE1DF"/>
      </a:dk1>
      <a:lt1>
        <a:sysClr val="window" lastClr="FFFFFF"/>
      </a:lt1>
      <a:dk2>
        <a:srgbClr val="BFBFBF"/>
      </a:dk2>
      <a:lt2>
        <a:srgbClr val="A5A5A5"/>
      </a:lt2>
      <a:accent1>
        <a:srgbClr val="A5A5A5"/>
      </a:accent1>
      <a:accent2>
        <a:srgbClr val="BFBFBF"/>
      </a:accent2>
      <a:accent3>
        <a:srgbClr val="B1D9F4"/>
      </a:accent3>
      <a:accent4>
        <a:srgbClr val="F7C5A1"/>
      </a:accent4>
      <a:accent5>
        <a:srgbClr val="B1D9F4"/>
      </a:accent5>
      <a:accent6>
        <a:srgbClr val="B1D9F4"/>
      </a:accent6>
      <a:hlink>
        <a:srgbClr val="7EC1EE"/>
      </a:hlink>
      <a:folHlink>
        <a:srgbClr val="FFFFFF"/>
      </a:folHlink>
    </a:clrScheme>
    <a:fontScheme name="psh_1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sh_12 1">
        <a:dk1>
          <a:srgbClr val="000000"/>
        </a:dk1>
        <a:lt1>
          <a:srgbClr val="FFFFFF"/>
        </a:lt1>
        <a:dk2>
          <a:srgbClr val="000066"/>
        </a:dk2>
        <a:lt2>
          <a:srgbClr val="B2B2B2"/>
        </a:lt2>
        <a:accent1>
          <a:srgbClr val="76A7F0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BDD0F6"/>
        </a:accent5>
        <a:accent6>
          <a:srgbClr val="005CB9"/>
        </a:accent6>
        <a:hlink>
          <a:srgbClr val="CC9900"/>
        </a:hlink>
        <a:folHlink>
          <a:srgbClr val="85B64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h_12 2">
        <a:dk1>
          <a:srgbClr val="000000"/>
        </a:dk1>
        <a:lt1>
          <a:srgbClr val="FFFFFF"/>
        </a:lt1>
        <a:dk2>
          <a:srgbClr val="003366"/>
        </a:dk2>
        <a:lt2>
          <a:srgbClr val="B2B2B2"/>
        </a:lt2>
        <a:accent1>
          <a:srgbClr val="4BB814"/>
        </a:accent1>
        <a:accent2>
          <a:srgbClr val="00B686"/>
        </a:accent2>
        <a:accent3>
          <a:srgbClr val="FFFFFF"/>
        </a:accent3>
        <a:accent4>
          <a:srgbClr val="000000"/>
        </a:accent4>
        <a:accent5>
          <a:srgbClr val="B1D8AA"/>
        </a:accent5>
        <a:accent6>
          <a:srgbClr val="00A579"/>
        </a:accent6>
        <a:hlink>
          <a:srgbClr val="99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h_12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5C75C6"/>
        </a:accent1>
        <a:accent2>
          <a:srgbClr val="00A8A4"/>
        </a:accent2>
        <a:accent3>
          <a:srgbClr val="FFFFFF"/>
        </a:accent3>
        <a:accent4>
          <a:srgbClr val="000000"/>
        </a:accent4>
        <a:accent5>
          <a:srgbClr val="B5BDDF"/>
        </a:accent5>
        <a:accent6>
          <a:srgbClr val="009894"/>
        </a:accent6>
        <a:hlink>
          <a:srgbClr val="CC9900"/>
        </a:hlink>
        <a:folHlink>
          <a:srgbClr val="246E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24421</TotalTime>
  <Words>8929</Words>
  <Application>Microsoft Office PowerPoint</Application>
  <PresentationFormat>如螢幕大小 (4:3)</PresentationFormat>
  <Paragraphs>1502</Paragraphs>
  <Slides>55</Slides>
  <Notes>50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7" baseType="lpstr">
      <vt:lpstr>Arial Unicode MS</vt:lpstr>
      <vt:lpstr>Gulim</vt:lpstr>
      <vt:lpstr>華康中圓體</vt:lpstr>
      <vt:lpstr>微軟正黑體</vt:lpstr>
      <vt:lpstr>PMingLiU</vt:lpstr>
      <vt:lpstr>PMingLiU</vt:lpstr>
      <vt:lpstr>Arial</vt:lpstr>
      <vt:lpstr>Calibri</vt:lpstr>
      <vt:lpstr>Times New Roman</vt:lpstr>
      <vt:lpstr>Verdana</vt:lpstr>
      <vt:lpstr>Wingdings</vt:lpstr>
      <vt:lpstr>psh_12</vt:lpstr>
      <vt:lpstr>教育部大學校院校務資料庫  【110.10期】   填表暨系統操作說明會</vt:lpstr>
      <vt:lpstr>110.10期填表暨系統操作說明會</vt:lpstr>
      <vt:lpstr>PowerPoint 簡報</vt:lpstr>
      <vt:lpstr>1.1 校庫定位</vt:lpstr>
      <vt:lpstr>1.2 校庫定位-意見處理流程</vt:lpstr>
      <vt:lpstr>1.3 定期匯出-每年定期匯出資料予應用單位</vt:lpstr>
      <vt:lpstr>1.4 定期匯出-每年定期匯出資料予應用單位</vt:lpstr>
      <vt:lpstr>1.5 定期匯出-每年定期匯出資料予應用單位</vt:lpstr>
      <vt:lpstr>PowerPoint 簡報</vt:lpstr>
      <vt:lpstr>2.1 基本資料確認</vt:lpstr>
      <vt:lpstr>2.2 填表期間</vt:lpstr>
      <vt:lpstr>2.3 資料匯出</vt:lpstr>
      <vt:lpstr>2.4 統一期間資料修正</vt:lpstr>
      <vt:lpstr>2.5 統一修正申請-如何提出</vt:lpstr>
      <vt:lpstr>2.6 非統一修正申請-如何提出</vt:lpstr>
      <vt:lpstr>2.7 非統一修正申請</vt:lpstr>
      <vt:lpstr>2.8 非統一修正申請</vt:lpstr>
      <vt:lpstr>2.9 非統一修正申請-如何提出</vt:lpstr>
      <vt:lpstr>2.10 資料匯出</vt:lpstr>
      <vt:lpstr>2.11本期經應用單位通知-非統一資料修正</vt:lpstr>
      <vt:lpstr>2.12 資料匯出</vt:lpstr>
      <vt:lpstr>2.13 表冊檢核</vt:lpstr>
      <vt:lpstr>2.14 檢核表列印</vt:lpstr>
      <vt:lpstr>2.15 檢核表報部</vt:lpstr>
      <vt:lpstr>PowerPoint 簡報</vt:lpstr>
      <vt:lpstr>PowerPoint 簡報</vt:lpstr>
      <vt:lpstr>3.1.1 本期填報表冊</vt:lpstr>
      <vt:lpstr>3.1.2 本期免填表冊</vt:lpstr>
      <vt:lpstr>PowerPoint 簡報</vt:lpstr>
      <vt:lpstr>109學年度碩、博士畢業學生    (10月填報)</vt:lpstr>
      <vt:lpstr>學生實習系列表冊      (10月填報)</vt:lpstr>
      <vt:lpstr>新生註冊率及相關招生情形                      (10月填報)</vt:lpstr>
      <vt:lpstr>學27.日間學制畢業生通過全校性英語能力  (10月填報)</vt:lpstr>
      <vt:lpstr>學27.日間學制畢業生通過全校性英語能力  (10月填報)</vt:lpstr>
      <vt:lpstr>學28.日間學制畢業生通過各系(學位學程)英語能力 (10月填報)</vt:lpstr>
      <vt:lpstr>學28.日間學制畢業生通過各系(學位學程)英語能力 (10月填報)</vt:lpstr>
      <vt:lpstr>學29.學生修讀程式設計、科技相關課程情形      (3月、10月填報)</vt:lpstr>
      <vt:lpstr>學29.學生修讀程式設計、科技相關課程情形      (3月、10月填報)</vt:lpstr>
      <vt:lpstr>學33.學生懷孕(含育有子女者)輔導協助情形       (10月填報)</vt:lpstr>
      <vt:lpstr>學33.學生懷孕(含育有子女者)輔導協助情形       (10月填報)</vt:lpstr>
      <vt:lpstr>學33.學生懷孕(含育有子女者)輔導協助情形       (10月填報)</vt:lpstr>
      <vt:lpstr>    教1. 專兼任教師               (3月、10月填報) </vt:lpstr>
      <vt:lpstr>    教1. 專兼任教師                (3月、10月填報)</vt:lpstr>
      <vt:lpstr>教1.專兼任教師          (3月、10月填報)</vt:lpstr>
      <vt:lpstr>教1.專兼任教師          (3月、10月填報)</vt:lpstr>
      <vt:lpstr>教1-3.全校英語授課教師人數        (3月、10月填報)</vt:lpstr>
      <vt:lpstr>職1.職技人員            (10月填報)</vt:lpstr>
      <vt:lpstr>職1.職技人員            (10月填報)</vt:lpstr>
      <vt:lpstr>職2-2.學校專任教師兼任行政職務資訊        (10月填報)</vt:lpstr>
      <vt:lpstr>職2-2.學校專任教師兼任行政職務資訊        (10月填報)</vt:lpstr>
      <vt:lpstr>職2-2.學校專任教師兼任行政職務資訊        (10月填報)</vt:lpstr>
      <vt:lpstr>職2-2.學校專任教師兼任行政職務資訊        (10月填報)</vt:lpstr>
      <vt:lpstr>職5.專任研究人員及博士後研究人員       (3月、10月填報)</vt:lpstr>
      <vt:lpstr>聯絡資訊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下期異動表冊</dc:title>
  <dc:creator>HEDB-2014-P3</dc:creator>
  <cp:lastModifiedBy>HEDB</cp:lastModifiedBy>
  <cp:revision>3875</cp:revision>
  <cp:lastPrinted>2020-02-05T03:38:15Z</cp:lastPrinted>
  <dcterms:created xsi:type="dcterms:W3CDTF">2016-12-26T01:09:48Z</dcterms:created>
  <dcterms:modified xsi:type="dcterms:W3CDTF">2021-08-23T02:27:53Z</dcterms:modified>
</cp:coreProperties>
</file>